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theme/themeOverride5.xml" ContentType="application/vnd.openxmlformats-officedocument.themeOverr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harts/chart7.xml" ContentType="application/vnd.openxmlformats-officedocument.drawingml.chart+xml"/>
  <Override PartName="/ppt/diagrams/layout1.xml" ContentType="application/vnd.openxmlformats-officedocument.drawingml.diagramLayout+xml"/>
  <Override PartName="/ppt/notesSlides/notesSlide7.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slides/slide89.xml" ContentType="application/vnd.openxmlformats-officedocument.presentationml.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theme/themeOverride7.xml" ContentType="application/vnd.openxmlformats-officedocument.themeOverr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theme/themeOverride3.xml" ContentType="application/vnd.openxmlformats-officedocument.themeOverr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notesSlides/notesSlide9.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theme/themeOverride8.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diagrams/quickStyle1.xml" ContentType="application/vnd.openxmlformats-officedocument.drawingml.diagramStyle+xml"/>
  <Override PartName="/ppt/theme/themeOverride4.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8"/>
  </p:notesMasterIdLst>
  <p:handoutMasterIdLst>
    <p:handoutMasterId r:id="rId99"/>
  </p:handoutMasterIdLst>
  <p:sldIdLst>
    <p:sldId id="702" r:id="rId2"/>
    <p:sldId id="786" r:id="rId3"/>
    <p:sldId id="787" r:id="rId4"/>
    <p:sldId id="903" r:id="rId5"/>
    <p:sldId id="905" r:id="rId6"/>
    <p:sldId id="906" r:id="rId7"/>
    <p:sldId id="907" r:id="rId8"/>
    <p:sldId id="908" r:id="rId9"/>
    <p:sldId id="909" r:id="rId10"/>
    <p:sldId id="910" r:id="rId11"/>
    <p:sldId id="904" r:id="rId12"/>
    <p:sldId id="788" r:id="rId13"/>
    <p:sldId id="789" r:id="rId14"/>
    <p:sldId id="896" r:id="rId15"/>
    <p:sldId id="899" r:id="rId16"/>
    <p:sldId id="900" r:id="rId17"/>
    <p:sldId id="798" r:id="rId18"/>
    <p:sldId id="799" r:id="rId19"/>
    <p:sldId id="704" r:id="rId20"/>
    <p:sldId id="901" r:id="rId21"/>
    <p:sldId id="902" r:id="rId22"/>
    <p:sldId id="897" r:id="rId23"/>
    <p:sldId id="783" r:id="rId24"/>
    <p:sldId id="762" r:id="rId25"/>
    <p:sldId id="754" r:id="rId26"/>
    <p:sldId id="760" r:id="rId27"/>
    <p:sldId id="894" r:id="rId28"/>
    <p:sldId id="882" r:id="rId29"/>
    <p:sldId id="911" r:id="rId30"/>
    <p:sldId id="893" r:id="rId31"/>
    <p:sldId id="883" r:id="rId32"/>
    <p:sldId id="880" r:id="rId33"/>
    <p:sldId id="881" r:id="rId34"/>
    <p:sldId id="865" r:id="rId35"/>
    <p:sldId id="866" r:id="rId36"/>
    <p:sldId id="867" r:id="rId37"/>
    <p:sldId id="868" r:id="rId38"/>
    <p:sldId id="877" r:id="rId39"/>
    <p:sldId id="878" r:id="rId40"/>
    <p:sldId id="879" r:id="rId41"/>
    <p:sldId id="763" r:id="rId42"/>
    <p:sldId id="756" r:id="rId43"/>
    <p:sldId id="870" r:id="rId44"/>
    <p:sldId id="871" r:id="rId45"/>
    <p:sldId id="764" r:id="rId46"/>
    <p:sldId id="757" r:id="rId47"/>
    <p:sldId id="885" r:id="rId48"/>
    <p:sldId id="765" r:id="rId49"/>
    <p:sldId id="758" r:id="rId50"/>
    <p:sldId id="884" r:id="rId51"/>
    <p:sldId id="889" r:id="rId52"/>
    <p:sldId id="777" r:id="rId53"/>
    <p:sldId id="778" r:id="rId54"/>
    <p:sldId id="779" r:id="rId55"/>
    <p:sldId id="888" r:id="rId56"/>
    <p:sldId id="801" r:id="rId57"/>
    <p:sldId id="803" r:id="rId58"/>
    <p:sldId id="890" r:id="rId59"/>
    <p:sldId id="804" r:id="rId60"/>
    <p:sldId id="805" r:id="rId61"/>
    <p:sldId id="806" r:id="rId62"/>
    <p:sldId id="891" r:id="rId63"/>
    <p:sldId id="892" r:id="rId64"/>
    <p:sldId id="808" r:id="rId65"/>
    <p:sldId id="810" r:id="rId66"/>
    <p:sldId id="811" r:id="rId67"/>
    <p:sldId id="812" r:id="rId68"/>
    <p:sldId id="813" r:id="rId69"/>
    <p:sldId id="814" r:id="rId70"/>
    <p:sldId id="815" r:id="rId71"/>
    <p:sldId id="816" r:id="rId72"/>
    <p:sldId id="817" r:id="rId73"/>
    <p:sldId id="818" r:id="rId74"/>
    <p:sldId id="819" r:id="rId75"/>
    <p:sldId id="820" r:id="rId76"/>
    <p:sldId id="821" r:id="rId77"/>
    <p:sldId id="822" r:id="rId78"/>
    <p:sldId id="823" r:id="rId79"/>
    <p:sldId id="824" r:id="rId80"/>
    <p:sldId id="825" r:id="rId81"/>
    <p:sldId id="826" r:id="rId82"/>
    <p:sldId id="827" r:id="rId83"/>
    <p:sldId id="828" r:id="rId84"/>
    <p:sldId id="829" r:id="rId85"/>
    <p:sldId id="830" r:id="rId86"/>
    <p:sldId id="831" r:id="rId87"/>
    <p:sldId id="832" r:id="rId88"/>
    <p:sldId id="833" r:id="rId89"/>
    <p:sldId id="834" r:id="rId90"/>
    <p:sldId id="835" r:id="rId91"/>
    <p:sldId id="836" r:id="rId92"/>
    <p:sldId id="837" r:id="rId93"/>
    <p:sldId id="838" r:id="rId94"/>
    <p:sldId id="839" r:id="rId95"/>
    <p:sldId id="840" r:id="rId96"/>
    <p:sldId id="841" r:id="rId9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2F2F2"/>
    <a:srgbClr val="B77727"/>
    <a:srgbClr val="18F45C"/>
    <a:srgbClr val="14F814"/>
    <a:srgbClr val="CAA53B"/>
    <a:srgbClr val="A99F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00" autoAdjust="0"/>
    <p:restoredTop sz="86323" autoAdjust="0"/>
  </p:normalViewPr>
  <p:slideViewPr>
    <p:cSldViewPr>
      <p:cViewPr>
        <p:scale>
          <a:sx n="70" d="100"/>
          <a:sy n="70" d="100"/>
        </p:scale>
        <p:origin x="-2964" y="-1104"/>
      </p:cViewPr>
      <p:guideLst>
        <p:guide orient="horz" pos="2160"/>
        <p:guide pos="2880"/>
      </p:guideLst>
    </p:cSldViewPr>
  </p:slideViewPr>
  <p:notesTextViewPr>
    <p:cViewPr>
      <p:scale>
        <a:sx n="100" d="100"/>
        <a:sy n="100" d="100"/>
      </p:scale>
      <p:origin x="0" y="0"/>
    </p:cViewPr>
  </p:notesTextViewPr>
  <p:sorterViewPr>
    <p:cViewPr>
      <p:scale>
        <a:sx n="97" d="100"/>
        <a:sy n="97" d="100"/>
      </p:scale>
      <p:origin x="0" y="0"/>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handoutMaster" Target="handoutMasters/handout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2.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Office_Excel_Worksheet3.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Office_Excel_Worksheet4.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Office_Excel_Worksheet5.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Office_Excel_Worksheet6.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Office_Excel_Worksheet7.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Office_Excel_Worksheet8.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Office_Excel_Worksheet9.xlsx"/><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view3D>
      <c:rotX val="30"/>
      <c:perspective val="30"/>
    </c:view3D>
    <c:plotArea>
      <c:layout/>
      <c:pie3DChart>
        <c:varyColors val="1"/>
        <c:ser>
          <c:idx val="0"/>
          <c:order val="0"/>
          <c:dLbls>
            <c:dLbl>
              <c:idx val="0"/>
              <c:layout>
                <c:manualLayout>
                  <c:x val="-3.6046072753302544E-3"/>
                  <c:y val="2.6116580147978397E-2"/>
                </c:manualLayout>
              </c:layout>
              <c:tx>
                <c:rich>
                  <a:bodyPr/>
                  <a:lstStyle/>
                  <a:p>
                    <a:r>
                      <a:rPr lang="en-ZA" sz="1100" b="1" dirty="0"/>
                      <a:t>Outside DAC </a:t>
                    </a:r>
                  </a:p>
                  <a:p>
                    <a:r>
                      <a:rPr lang="en-ZA" sz="1100" b="1" dirty="0"/>
                      <a:t>(R3 499 bil)</a:t>
                    </a:r>
                  </a:p>
                  <a:p>
                    <a:r>
                      <a:rPr lang="en-ZA" sz="1100" b="1" dirty="0"/>
                      <a:t>80%</a:t>
                    </a:r>
                    <a:endParaRPr lang="en-ZA" dirty="0"/>
                  </a:p>
                </c:rich>
              </c:tx>
              <c:dLblPos val="bestFit"/>
              <c:showVal val="1"/>
              <c:extLst>
                <c:ext xmlns:c15="http://schemas.microsoft.com/office/drawing/2012/chart" uri="{CE6537A1-D6FC-4f65-9D91-7224C49458BB}"/>
              </c:extLst>
            </c:dLbl>
            <c:dLbl>
              <c:idx val="1"/>
              <c:layout>
                <c:manualLayout>
                  <c:x val="-0.10501325350860072"/>
                  <c:y val="2.9755814684655095E-2"/>
                </c:manualLayout>
              </c:layout>
              <c:tx>
                <c:rich>
                  <a:bodyPr/>
                  <a:lstStyle/>
                  <a:p>
                    <a:r>
                      <a:rPr lang="en-ZA" sz="1100" b="1" dirty="0"/>
                      <a:t>Within DAC </a:t>
                    </a:r>
                  </a:p>
                  <a:p>
                    <a:r>
                      <a:rPr lang="en-ZA" sz="1100" b="1" dirty="0"/>
                      <a:t>(R873 mil)</a:t>
                    </a:r>
                  </a:p>
                  <a:p>
                    <a:r>
                      <a:rPr lang="en-ZA" sz="1100" b="1" dirty="0"/>
                      <a:t>20%</a:t>
                    </a:r>
                    <a:endParaRPr lang="en-ZA" dirty="0"/>
                  </a:p>
                </c:rich>
              </c:tx>
              <c:dLblPos val="bestFit"/>
              <c:showVal val="1"/>
              <c:extLst>
                <c:ext xmlns:c15="http://schemas.microsoft.com/office/drawing/2012/chart" uri="{CE6537A1-D6FC-4f65-9D91-7224C49458BB}"/>
              </c:extLst>
            </c:dLbl>
            <c:spPr>
              <a:noFill/>
              <a:ln>
                <a:noFill/>
              </a:ln>
              <a:effectLst/>
            </c:spPr>
            <c:txPr>
              <a:bodyPr/>
              <a:lstStyle/>
              <a:p>
                <a:pPr>
                  <a:defRPr sz="1100" b="1"/>
                </a:pPr>
                <a:endParaRPr lang="en-US"/>
              </a:p>
            </c:txPr>
            <c:dLblPos val="inEnd"/>
            <c:showVal val="1"/>
            <c:showLeaderLines val="1"/>
            <c:extLst>
              <c:ext xmlns:c15="http://schemas.microsoft.com/office/drawing/2012/chart" uri="{CE6537A1-D6FC-4f65-9D91-7224C49458BB}"/>
            </c:extLst>
          </c:dLbls>
          <c:cat>
            <c:strRef>
              <c:f>Outside!$E$3:$E$4</c:f>
              <c:strCache>
                <c:ptCount val="2"/>
                <c:pt idx="0">
                  <c:v>Outside DAC</c:v>
                </c:pt>
                <c:pt idx="1">
                  <c:v>Within DAC</c:v>
                </c:pt>
              </c:strCache>
            </c:strRef>
          </c:cat>
          <c:val>
            <c:numRef>
              <c:f>Outside!$F$3:$F$4</c:f>
              <c:numCache>
                <c:formatCode>#,##0</c:formatCode>
                <c:ptCount val="2"/>
                <c:pt idx="0">
                  <c:v>3612</c:v>
                </c:pt>
                <c:pt idx="1">
                  <c:v>880</c:v>
                </c:pt>
              </c:numCache>
            </c:numRef>
          </c:val>
        </c:ser>
        <c:dLbls>
          <c:showVal val="1"/>
        </c:dLbls>
      </c:pie3DChart>
    </c:plotArea>
    <c:legend>
      <c:legendPos val="b"/>
      <c:txPr>
        <a:bodyPr/>
        <a:lstStyle/>
        <a:p>
          <a:pPr>
            <a:defRPr sz="1100" b="1"/>
          </a:pPr>
          <a:endParaRPr lang="en-US"/>
        </a:p>
      </c:txPr>
    </c:legend>
    <c:plotVisOnly val="1"/>
    <c:dispBlanksAs val="zero"/>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view3D>
      <c:rotX val="30"/>
      <c:perspective val="30"/>
    </c:view3D>
    <c:plotArea>
      <c:layout>
        <c:manualLayout>
          <c:layoutTarget val="inner"/>
          <c:xMode val="edge"/>
          <c:yMode val="edge"/>
          <c:x val="7.8995525988586501E-2"/>
          <c:y val="7.9547482461870059E-2"/>
          <c:w val="0.842008948022827"/>
          <c:h val="0.6295807481664879"/>
        </c:manualLayout>
      </c:layout>
      <c:pie3DChart>
        <c:varyColors val="1"/>
        <c:ser>
          <c:idx val="0"/>
          <c:order val="0"/>
          <c:dLbls>
            <c:dLbl>
              <c:idx val="0"/>
              <c:layout>
                <c:manualLayout>
                  <c:x val="3.4255409535403555E-2"/>
                  <c:y val="4.863887447737052E-4"/>
                </c:manualLayout>
              </c:layout>
              <c:tx>
                <c:rich>
                  <a:bodyPr/>
                  <a:lstStyle/>
                  <a:p>
                    <a:r>
                      <a:rPr lang="pt-BR" sz="1100" b="1"/>
                      <a:t>Provinces </a:t>
                    </a:r>
                  </a:p>
                  <a:p>
                    <a:r>
                      <a:rPr lang="pt-BR" sz="1100" b="1"/>
                      <a:t>(R1 424</a:t>
                    </a:r>
                    <a:r>
                      <a:rPr lang="pt-BR" sz="1100" b="1" baseline="0"/>
                      <a:t> </a:t>
                    </a:r>
                    <a:r>
                      <a:rPr lang="pt-BR" sz="1100" b="1"/>
                      <a:t>bil)</a:t>
                    </a:r>
                  </a:p>
                  <a:p>
                    <a:r>
                      <a:rPr lang="pt-BR" sz="1100" b="1"/>
                      <a:t>33%</a:t>
                    </a:r>
                    <a:endParaRPr lang="pt-BR"/>
                  </a:p>
                </c:rich>
              </c:tx>
              <c:dLblPos val="bestFit"/>
              <c:showVal val="1"/>
              <c:extLst>
                <c:ext xmlns:c15="http://schemas.microsoft.com/office/drawing/2012/chart" uri="{CE6537A1-D6FC-4f65-9D91-7224C49458BB}"/>
              </c:extLst>
            </c:dLbl>
            <c:dLbl>
              <c:idx val="1"/>
              <c:layout>
                <c:manualLayout>
                  <c:x val="-3.6126639228510837E-2"/>
                  <c:y val="-6.7402989288003201E-3"/>
                </c:manualLayout>
              </c:layout>
              <c:tx>
                <c:rich>
                  <a:bodyPr/>
                  <a:lstStyle/>
                  <a:p>
                    <a:r>
                      <a:rPr lang="en-ZA" sz="1100" b="1" dirty="0"/>
                      <a:t>Dept Agencies</a:t>
                    </a:r>
                  </a:p>
                  <a:p>
                    <a:r>
                      <a:rPr lang="en-ZA" sz="1100" b="1" dirty="0"/>
                      <a:t> (R1 </a:t>
                    </a:r>
                    <a:r>
                      <a:rPr lang="en-ZA" sz="1100" b="1" dirty="0" smtClean="0"/>
                      <a:t>707</a:t>
                    </a:r>
                    <a:r>
                      <a:rPr lang="en-ZA" sz="1100" b="1" baseline="0" dirty="0" smtClean="0"/>
                      <a:t> </a:t>
                    </a:r>
                    <a:r>
                      <a:rPr lang="en-ZA" sz="1100" b="1" dirty="0" smtClean="0"/>
                      <a:t>bil</a:t>
                    </a:r>
                    <a:r>
                      <a:rPr lang="en-ZA" sz="1100" b="1" dirty="0"/>
                      <a:t>)</a:t>
                    </a:r>
                  </a:p>
                  <a:p>
                    <a:r>
                      <a:rPr lang="en-ZA" sz="1100" b="1" dirty="0"/>
                      <a:t>39%</a:t>
                    </a:r>
                  </a:p>
                  <a:p>
                    <a:endParaRPr lang="en-ZA" dirty="0"/>
                  </a:p>
                </c:rich>
              </c:tx>
              <c:dLblPos val="bestFit"/>
              <c:showVal val="1"/>
              <c:extLst>
                <c:ext xmlns:c15="http://schemas.microsoft.com/office/drawing/2012/chart" uri="{CE6537A1-D6FC-4f65-9D91-7224C49458BB}"/>
              </c:extLst>
            </c:dLbl>
            <c:dLbl>
              <c:idx val="2"/>
              <c:layout>
                <c:manualLayout>
                  <c:x val="-0.14251638844936376"/>
                  <c:y val="0.18420495468001341"/>
                </c:manualLayout>
              </c:layout>
              <c:tx>
                <c:rich>
                  <a:bodyPr/>
                  <a:lstStyle/>
                  <a:p>
                    <a:r>
                      <a:rPr lang="pt-BR" sz="1100" b="1"/>
                      <a:t>Foreign Govn</a:t>
                    </a:r>
                    <a:r>
                      <a:rPr lang="pt-BR" sz="1100" b="1" baseline="0"/>
                      <a:t> </a:t>
                    </a:r>
                  </a:p>
                  <a:p>
                    <a:r>
                      <a:rPr lang="pt-BR" sz="1100" b="1" baseline="0"/>
                      <a:t>(R</a:t>
                    </a:r>
                    <a:r>
                      <a:rPr lang="pt-BR" sz="1100" b="1"/>
                      <a:t>5 mil)</a:t>
                    </a:r>
                  </a:p>
                  <a:p>
                    <a:r>
                      <a:rPr lang="pt-BR" sz="1100" b="1"/>
                      <a:t>0%</a:t>
                    </a:r>
                    <a:endParaRPr lang="pt-BR"/>
                  </a:p>
                </c:rich>
              </c:tx>
              <c:dLblPos val="bestFit"/>
              <c:showVal val="1"/>
              <c:extLst>
                <c:ext xmlns:c15="http://schemas.microsoft.com/office/drawing/2012/chart" uri="{CE6537A1-D6FC-4f65-9D91-7224C49458BB}"/>
              </c:extLst>
            </c:dLbl>
            <c:dLbl>
              <c:idx val="3"/>
              <c:layout>
                <c:manualLayout>
                  <c:x val="-0.16134774689583925"/>
                  <c:y val="9.0379135258033996E-2"/>
                </c:manualLayout>
              </c:layout>
              <c:tx>
                <c:rich>
                  <a:bodyPr/>
                  <a:lstStyle/>
                  <a:p>
                    <a:r>
                      <a:rPr lang="en-US" sz="1100" b="1" dirty="0"/>
                      <a:t>Public Corporations </a:t>
                    </a:r>
                  </a:p>
                  <a:p>
                    <a:r>
                      <a:rPr lang="en-US" sz="1100" b="1" dirty="0"/>
                      <a:t>(R156 mil)</a:t>
                    </a:r>
                  </a:p>
                  <a:p>
                    <a:r>
                      <a:rPr lang="en-US" sz="1100" b="1" dirty="0"/>
                      <a:t>4%</a:t>
                    </a:r>
                    <a:endParaRPr lang="en-US" dirty="0"/>
                  </a:p>
                </c:rich>
              </c:tx>
              <c:dLblPos val="bestFit"/>
              <c:showVal val="1"/>
              <c:extLst>
                <c:ext xmlns:c15="http://schemas.microsoft.com/office/drawing/2012/chart" uri="{CE6537A1-D6FC-4f65-9D91-7224C49458BB}"/>
              </c:extLst>
            </c:dLbl>
            <c:dLbl>
              <c:idx val="4"/>
              <c:layout>
                <c:manualLayout>
                  <c:x val="-0.29755129740842357"/>
                  <c:y val="-1.9044265190588099E-2"/>
                </c:manualLayout>
              </c:layout>
              <c:tx>
                <c:rich>
                  <a:bodyPr/>
                  <a:lstStyle/>
                  <a:p>
                    <a:r>
                      <a:rPr lang="fr-FR" sz="1100" b="1" dirty="0"/>
                      <a:t>Non profit</a:t>
                    </a:r>
                  </a:p>
                  <a:p>
                    <a:r>
                      <a:rPr lang="fr-FR" sz="1100" b="1" dirty="0"/>
                      <a:t> (R179</a:t>
                    </a:r>
                    <a:r>
                      <a:rPr lang="fr-FR" sz="1100" b="1" baseline="0" dirty="0"/>
                      <a:t> </a:t>
                    </a:r>
                    <a:r>
                      <a:rPr lang="fr-FR" sz="1100" b="1" dirty="0"/>
                      <a:t>mil)</a:t>
                    </a:r>
                  </a:p>
                  <a:p>
                    <a:r>
                      <a:rPr lang="fr-FR" sz="1100" b="1" dirty="0"/>
                      <a:t>4%</a:t>
                    </a:r>
                    <a:endParaRPr lang="fr-FR" dirty="0"/>
                  </a:p>
                </c:rich>
              </c:tx>
              <c:dLblPos val="bestFit"/>
              <c:showVal val="1"/>
              <c:extLst>
                <c:ext xmlns:c15="http://schemas.microsoft.com/office/drawing/2012/chart" uri="{CE6537A1-D6FC-4f65-9D91-7224C49458BB}"/>
              </c:extLst>
            </c:dLbl>
            <c:dLbl>
              <c:idx val="5"/>
              <c:layout>
                <c:manualLayout>
                  <c:x val="-8.8383413429819799E-2"/>
                  <c:y val="-2.5204474013489183E-2"/>
                </c:manualLayout>
              </c:layout>
              <c:tx>
                <c:rich>
                  <a:bodyPr/>
                  <a:lstStyle/>
                  <a:p>
                    <a:r>
                      <a:rPr lang="en-US" sz="1100" b="1" dirty="0"/>
                      <a:t>Households </a:t>
                    </a:r>
                  </a:p>
                  <a:p>
                    <a:r>
                      <a:rPr lang="en-US" sz="1100" b="1" dirty="0"/>
                      <a:t>(R21 mil) - 0%</a:t>
                    </a:r>
                  </a:p>
                  <a:p>
                    <a:endParaRPr lang="en-US" dirty="0"/>
                  </a:p>
                </c:rich>
              </c:tx>
              <c:dLblPos val="bestFit"/>
              <c:showVal val="1"/>
              <c:extLst>
                <c:ext xmlns:c15="http://schemas.microsoft.com/office/drawing/2012/chart" uri="{CE6537A1-D6FC-4f65-9D91-7224C49458BB}"/>
              </c:extLst>
            </c:dLbl>
            <c:dLbl>
              <c:idx val="6"/>
              <c:layout>
                <c:manualLayout>
                  <c:x val="0.14088021319130403"/>
                  <c:y val="7.3466158787804806E-3"/>
                </c:manualLayout>
              </c:layout>
              <c:tx>
                <c:rich>
                  <a:bodyPr/>
                  <a:lstStyle/>
                  <a:p>
                    <a:r>
                      <a:rPr lang="en-US" sz="1100" b="1" dirty="0"/>
                      <a:t>Higher Education </a:t>
                    </a:r>
                  </a:p>
                  <a:p>
                    <a:r>
                      <a:rPr lang="en-US" sz="1100" b="1" dirty="0"/>
                      <a:t>(R7 mil)</a:t>
                    </a:r>
                  </a:p>
                  <a:p>
                    <a:r>
                      <a:rPr lang="en-US" sz="1100" b="1" dirty="0"/>
                      <a:t>0%</a:t>
                    </a:r>
                    <a:endParaRPr lang="en-US" dirty="0"/>
                  </a:p>
                </c:rich>
              </c:tx>
              <c:dLblPos val="bestFit"/>
              <c:showVal val="1"/>
              <c:extLst>
                <c:ext xmlns:c15="http://schemas.microsoft.com/office/drawing/2012/chart" uri="{CE6537A1-D6FC-4f65-9D91-7224C49458BB}"/>
              </c:extLst>
            </c:dLbl>
            <c:spPr>
              <a:noFill/>
              <a:ln>
                <a:noFill/>
              </a:ln>
              <a:effectLst/>
            </c:spPr>
            <c:txPr>
              <a:bodyPr/>
              <a:lstStyle/>
              <a:p>
                <a:pPr>
                  <a:defRPr sz="1100" b="1"/>
                </a:pPr>
                <a:endParaRPr lang="en-US"/>
              </a:p>
            </c:txPr>
            <c:dLblPos val="bestFit"/>
            <c:showVal val="1"/>
            <c:showLeaderLines val="1"/>
            <c:extLst>
              <c:ext xmlns:c15="http://schemas.microsoft.com/office/drawing/2012/chart" uri="{CE6537A1-D6FC-4f65-9D91-7224C49458BB}"/>
            </c:extLst>
          </c:dLbls>
          <c:cat>
            <c:strRef>
              <c:f>Sheet2!$H$4:$H$10</c:f>
              <c:strCache>
                <c:ptCount val="7"/>
                <c:pt idx="0">
                  <c:v>Provinces &amp; Municipalities (Conditional Grant)</c:v>
                </c:pt>
                <c:pt idx="1">
                  <c:v>Departmental Agencies &amp; Accounts  </c:v>
                </c:pt>
                <c:pt idx="2">
                  <c:v>Foreign Govn &amp; International Org</c:v>
                </c:pt>
                <c:pt idx="3">
                  <c:v>Public Corporations</c:v>
                </c:pt>
                <c:pt idx="4">
                  <c:v>Non-Profit Institutions</c:v>
                </c:pt>
                <c:pt idx="5">
                  <c:v>Households (Project funding)</c:v>
                </c:pt>
                <c:pt idx="6">
                  <c:v>Higher education institutions</c:v>
                </c:pt>
              </c:strCache>
            </c:strRef>
          </c:cat>
          <c:val>
            <c:numRef>
              <c:f>Sheet2!$I$4:$I$10</c:f>
              <c:numCache>
                <c:formatCode>General</c:formatCode>
                <c:ptCount val="7"/>
                <c:pt idx="0">
                  <c:v>1424</c:v>
                </c:pt>
                <c:pt idx="1">
                  <c:v>1745</c:v>
                </c:pt>
                <c:pt idx="2">
                  <c:v>5</c:v>
                </c:pt>
                <c:pt idx="3">
                  <c:v>143</c:v>
                </c:pt>
                <c:pt idx="4">
                  <c:v>192</c:v>
                </c:pt>
                <c:pt idx="5">
                  <c:v>21</c:v>
                </c:pt>
                <c:pt idx="6">
                  <c:v>7</c:v>
                </c:pt>
              </c:numCache>
            </c:numRef>
          </c:val>
        </c:ser>
        <c:dLbls>
          <c:showVal val="1"/>
        </c:dLbls>
      </c:pie3DChart>
      <c:spPr>
        <a:noFill/>
        <a:ln w="25400">
          <a:noFill/>
        </a:ln>
      </c:spPr>
    </c:plotArea>
    <c:legend>
      <c:legendPos val="b"/>
      <c:layout>
        <c:manualLayout>
          <c:xMode val="edge"/>
          <c:yMode val="edge"/>
          <c:x val="5.1329874166707486E-2"/>
          <c:y val="0.82584684095278782"/>
          <c:w val="0.92234010130539279"/>
          <c:h val="0.14637535477767269"/>
        </c:manualLayout>
      </c:layout>
      <c:txPr>
        <a:bodyPr/>
        <a:lstStyle/>
        <a:p>
          <a:pPr>
            <a:defRPr sz="1100" b="1"/>
          </a:pPr>
          <a:endParaRPr lang="en-US"/>
        </a:p>
      </c:txPr>
    </c:legend>
    <c:plotVisOnly val="1"/>
    <c:dispBlanksAs val="zero"/>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view3D>
      <c:rotX val="30"/>
      <c:perspective val="30"/>
    </c:view3D>
    <c:plotArea>
      <c:layout/>
      <c:pie3DChart>
        <c:varyColors val="1"/>
        <c:ser>
          <c:idx val="0"/>
          <c:order val="0"/>
          <c:dLbls>
            <c:dLbl>
              <c:idx val="0"/>
              <c:layout>
                <c:manualLayout>
                  <c:x val="7.8667869016857017E-2"/>
                  <c:y val="-4.1687269089979141E-2"/>
                </c:manualLayout>
              </c:layout>
              <c:tx>
                <c:rich>
                  <a:bodyPr/>
                  <a:lstStyle/>
                  <a:p>
                    <a:r>
                      <a:rPr lang="en-ZA" sz="1100" b="1" dirty="0"/>
                      <a:t>Compensation of Employees</a:t>
                    </a:r>
                  </a:p>
                  <a:p>
                    <a:r>
                      <a:rPr lang="en-ZA" sz="1100" b="1" dirty="0"/>
                      <a:t>(R254 mil)</a:t>
                    </a:r>
                  </a:p>
                  <a:p>
                    <a:r>
                      <a:rPr lang="en-ZA" sz="1100" b="1" dirty="0"/>
                      <a:t>6%</a:t>
                    </a:r>
                  </a:p>
                  <a:p>
                    <a:endParaRPr lang="en-ZA" dirty="0"/>
                  </a:p>
                </c:rich>
              </c:tx>
              <c:dLblPos val="bestFit"/>
              <c:showVal val="1"/>
              <c:extLst>
                <c:ext xmlns:c15="http://schemas.microsoft.com/office/drawing/2012/chart" uri="{CE6537A1-D6FC-4f65-9D91-7224C49458BB}"/>
              </c:extLst>
            </c:dLbl>
            <c:dLbl>
              <c:idx val="1"/>
              <c:layout>
                <c:manualLayout>
                  <c:x val="-0.20944679166787411"/>
                  <c:y val="-6.4425779502695069E-2"/>
                </c:manualLayout>
              </c:layout>
              <c:tx>
                <c:rich>
                  <a:bodyPr/>
                  <a:lstStyle/>
                  <a:p>
                    <a:r>
                      <a:rPr lang="en-US" sz="1100" b="1" dirty="0"/>
                      <a:t>Goods &amp; Services</a:t>
                    </a:r>
                  </a:p>
                  <a:p>
                    <a:r>
                      <a:rPr lang="en-US" sz="1100" b="1" dirty="0"/>
                      <a:t>R387 mil</a:t>
                    </a:r>
                  </a:p>
                  <a:p>
                    <a:r>
                      <a:rPr lang="en-US" sz="1100" b="1" dirty="0"/>
                      <a:t>9%</a:t>
                    </a:r>
                  </a:p>
                  <a:p>
                    <a:endParaRPr lang="en-US" dirty="0"/>
                  </a:p>
                </c:rich>
              </c:tx>
              <c:dLblPos val="bestFit"/>
              <c:showVal val="1"/>
              <c:extLst>
                <c:ext xmlns:c15="http://schemas.microsoft.com/office/drawing/2012/chart" uri="{CE6537A1-D6FC-4f65-9D91-7224C49458BB}"/>
              </c:extLst>
            </c:dLbl>
            <c:dLbl>
              <c:idx val="2"/>
              <c:layout>
                <c:manualLayout>
                  <c:x val="1.3531280144361876E-3"/>
                  <c:y val="-0.23926173306703291"/>
                </c:manualLayout>
              </c:layout>
              <c:tx>
                <c:rich>
                  <a:bodyPr/>
                  <a:lstStyle/>
                  <a:p>
                    <a:r>
                      <a:rPr lang="en-ZA" sz="1100" b="1" dirty="0"/>
                      <a:t>Machinery &amp; Equipment</a:t>
                    </a:r>
                  </a:p>
                  <a:p>
                    <a:r>
                      <a:rPr lang="en-ZA" sz="1100" b="1" dirty="0"/>
                      <a:t>R8 mil</a:t>
                    </a:r>
                  </a:p>
                  <a:p>
                    <a:r>
                      <a:rPr lang="en-ZA" sz="1100" b="1" dirty="0"/>
                      <a:t>0%</a:t>
                    </a:r>
                    <a:endParaRPr lang="en-ZA" dirty="0"/>
                  </a:p>
                </c:rich>
              </c:tx>
              <c:dLblPos val="bestFit"/>
              <c:showVal val="1"/>
              <c:extLst>
                <c:ext xmlns:c15="http://schemas.microsoft.com/office/drawing/2012/chart" uri="{CE6537A1-D6FC-4f65-9D91-7224C49458BB}"/>
              </c:extLst>
            </c:dLbl>
            <c:dLbl>
              <c:idx val="3"/>
              <c:layout>
                <c:manualLayout>
                  <c:x val="-3.5193520349646568E-2"/>
                  <c:y val="-3.410776561907386E-2"/>
                </c:manualLayout>
              </c:layout>
              <c:tx>
                <c:rich>
                  <a:bodyPr/>
                  <a:lstStyle/>
                  <a:p>
                    <a:r>
                      <a:rPr lang="pt-BR" sz="1100" b="1"/>
                      <a:t>Heritage Assets</a:t>
                    </a:r>
                  </a:p>
                  <a:p>
                    <a:r>
                      <a:rPr lang="pt-BR" sz="1100" b="1"/>
                      <a:t>(R218 mil)</a:t>
                    </a:r>
                  </a:p>
                  <a:p>
                    <a:r>
                      <a:rPr lang="pt-BR" sz="1100" b="1"/>
                      <a:t>5%</a:t>
                    </a:r>
                    <a:endParaRPr lang="pt-BR"/>
                  </a:p>
                </c:rich>
              </c:tx>
              <c:dLblPos val="bestFit"/>
              <c:showVal val="1"/>
              <c:extLst>
                <c:ext xmlns:c15="http://schemas.microsoft.com/office/drawing/2012/chart" uri="{CE6537A1-D6FC-4f65-9D91-7224C49458BB}"/>
              </c:extLst>
            </c:dLbl>
            <c:dLbl>
              <c:idx val="4"/>
              <c:layout>
                <c:manualLayout>
                  <c:x val="8.4878490255029984E-2"/>
                  <c:y val="0"/>
                </c:manualLayout>
              </c:layout>
              <c:tx>
                <c:rich>
                  <a:bodyPr/>
                  <a:lstStyle/>
                  <a:p>
                    <a:r>
                      <a:rPr lang="en-US" sz="1100" b="1" dirty="0"/>
                      <a:t>Software </a:t>
                    </a:r>
                  </a:p>
                  <a:p>
                    <a:r>
                      <a:rPr lang="en-US" sz="1100" b="1" dirty="0"/>
                      <a:t>(R6 mil) -</a:t>
                    </a:r>
                    <a:r>
                      <a:rPr lang="en-US" sz="1100" b="1" baseline="0" dirty="0"/>
                      <a:t> 0%</a:t>
                    </a:r>
                    <a:endParaRPr lang="en-US" dirty="0"/>
                  </a:p>
                </c:rich>
              </c:tx>
              <c:dLblPos val="bestFit"/>
              <c:showVal val="1"/>
              <c:extLst>
                <c:ext xmlns:c15="http://schemas.microsoft.com/office/drawing/2012/chart" uri="{CE6537A1-D6FC-4f65-9D91-7224C49458BB}"/>
              </c:extLst>
            </c:dLbl>
            <c:spPr>
              <a:noFill/>
              <a:ln>
                <a:noFill/>
              </a:ln>
              <a:effectLst/>
            </c:spPr>
            <c:txPr>
              <a:bodyPr/>
              <a:lstStyle/>
              <a:p>
                <a:pPr>
                  <a:defRPr sz="1100" b="1"/>
                </a:pPr>
                <a:endParaRPr lang="en-US"/>
              </a:p>
            </c:txPr>
            <c:dLblPos val="outEnd"/>
            <c:showVal val="1"/>
            <c:showLeaderLines val="1"/>
            <c:extLst>
              <c:ext xmlns:c15="http://schemas.microsoft.com/office/drawing/2012/chart" uri="{CE6537A1-D6FC-4f65-9D91-7224C49458BB}"/>
            </c:extLst>
          </c:dLbls>
          <c:cat>
            <c:strRef>
              <c:f>Sheet3!$G$2:$G$6</c:f>
              <c:strCache>
                <c:ptCount val="5"/>
                <c:pt idx="0">
                  <c:v>Compensation of Employees</c:v>
                </c:pt>
                <c:pt idx="1">
                  <c:v>Goods &amp; Services</c:v>
                </c:pt>
                <c:pt idx="2">
                  <c:v>Machinery &amp; Equipment</c:v>
                </c:pt>
                <c:pt idx="3">
                  <c:v>Heritage Assets</c:v>
                </c:pt>
                <c:pt idx="4">
                  <c:v>Software </c:v>
                </c:pt>
              </c:strCache>
            </c:strRef>
          </c:cat>
          <c:val>
            <c:numRef>
              <c:f>Sheet3!$H$2:$H$6</c:f>
              <c:numCache>
                <c:formatCode>General</c:formatCode>
                <c:ptCount val="5"/>
                <c:pt idx="0">
                  <c:v>254</c:v>
                </c:pt>
                <c:pt idx="1">
                  <c:v>387</c:v>
                </c:pt>
                <c:pt idx="2">
                  <c:v>8</c:v>
                </c:pt>
                <c:pt idx="3">
                  <c:v>218</c:v>
                </c:pt>
                <c:pt idx="4">
                  <c:v>6</c:v>
                </c:pt>
              </c:numCache>
            </c:numRef>
          </c:val>
        </c:ser>
        <c:dLbls>
          <c:showVal val="1"/>
        </c:dLbls>
      </c:pie3DChart>
    </c:plotArea>
    <c:legend>
      <c:legendPos val="b"/>
      <c:txPr>
        <a:bodyPr/>
        <a:lstStyle/>
        <a:p>
          <a:pPr>
            <a:defRPr sz="1100" b="1"/>
          </a:pPr>
          <a:endParaRPr lang="en-US"/>
        </a:p>
      </c:txPr>
    </c:legend>
    <c:plotVisOnly val="1"/>
    <c:dispBlanksAs val="zero"/>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view3D>
      <c:rotX val="30"/>
      <c:perspective val="30"/>
    </c:view3D>
    <c:plotArea>
      <c:layout>
        <c:manualLayout>
          <c:layoutTarget val="inner"/>
          <c:xMode val="edge"/>
          <c:yMode val="edge"/>
          <c:x val="4.5823793302432948E-2"/>
          <c:y val="0.12364243943191314"/>
          <c:w val="0.86438934494890263"/>
          <c:h val="0.70931054670797722"/>
        </c:manualLayout>
      </c:layout>
      <c:pie3DChart>
        <c:varyColors val="1"/>
        <c:ser>
          <c:idx val="0"/>
          <c:order val="0"/>
          <c:explosion val="24"/>
          <c:dLbls>
            <c:dLbl>
              <c:idx val="0"/>
              <c:layout>
                <c:manualLayout>
                  <c:x val="2.2648083623693388E-2"/>
                  <c:y val="-3.3416875522138683E-3"/>
                </c:manualLayout>
              </c:layout>
              <c:tx>
                <c:rich>
                  <a:bodyPr/>
                  <a:lstStyle/>
                  <a:p>
                    <a:r>
                      <a:rPr lang="en-ZA" sz="1050" b="1" dirty="0"/>
                      <a:t>Compensation of Employees (R107 mil)</a:t>
                    </a:r>
                  </a:p>
                  <a:p>
                    <a:r>
                      <a:rPr lang="en-ZA" sz="1050" b="1" dirty="0" smtClean="0"/>
                      <a:t>36%</a:t>
                    </a:r>
                    <a:endParaRPr lang="en-ZA" sz="1050" b="1" dirty="0"/>
                  </a:p>
                  <a:p>
                    <a:endParaRPr lang="en-ZA" dirty="0"/>
                  </a:p>
                </c:rich>
              </c:tx>
              <c:dLblPos val="bestFit"/>
              <c:showVal val="1"/>
              <c:extLst>
                <c:ext xmlns:c15="http://schemas.microsoft.com/office/drawing/2012/chart" uri="{CE6537A1-D6FC-4f65-9D91-7224C49458BB}"/>
              </c:extLst>
            </c:dLbl>
            <c:dLbl>
              <c:idx val="1"/>
              <c:layout>
                <c:manualLayout>
                  <c:x val="0.19469220602743809"/>
                  <c:y val="-0.10693400167084377"/>
                </c:manualLayout>
              </c:layout>
              <c:tx>
                <c:rich>
                  <a:bodyPr/>
                  <a:lstStyle/>
                  <a:p>
                    <a:r>
                      <a:rPr lang="en-US" sz="1050" b="1" dirty="0"/>
                      <a:t>Goods &amp; Services </a:t>
                    </a:r>
                  </a:p>
                  <a:p>
                    <a:r>
                      <a:rPr lang="en-US" sz="1050" b="1" dirty="0"/>
                      <a:t>(R77 mil)</a:t>
                    </a:r>
                  </a:p>
                  <a:p>
                    <a:r>
                      <a:rPr lang="en-US" sz="1050" b="1" dirty="0" smtClean="0"/>
                      <a:t>25%</a:t>
                    </a:r>
                    <a:endParaRPr lang="en-US" dirty="0"/>
                  </a:p>
                </c:rich>
              </c:tx>
              <c:dLblPos val="bestFit"/>
              <c:showVal val="1"/>
              <c:extLst>
                <c:ext xmlns:c15="http://schemas.microsoft.com/office/drawing/2012/chart" uri="{CE6537A1-D6FC-4f65-9D91-7224C49458BB}"/>
              </c:extLst>
            </c:dLbl>
            <c:dLbl>
              <c:idx val="2"/>
              <c:layout>
                <c:manualLayout>
                  <c:x val="-6.2717770034843245E-2"/>
                  <c:y val="-4.3441938178780275E-2"/>
                </c:manualLayout>
              </c:layout>
              <c:tx>
                <c:rich>
                  <a:bodyPr/>
                  <a:lstStyle/>
                  <a:p>
                    <a:r>
                      <a:rPr lang="en-US" sz="1050" b="1" dirty="0"/>
                      <a:t>Office Accommodation </a:t>
                    </a:r>
                  </a:p>
                  <a:p>
                    <a:r>
                      <a:rPr lang="en-US" sz="1050" b="1" dirty="0"/>
                      <a:t>(R109 mil)</a:t>
                    </a:r>
                  </a:p>
                  <a:p>
                    <a:r>
                      <a:rPr lang="en-US" sz="1050" b="1" dirty="0"/>
                      <a:t>36%</a:t>
                    </a:r>
                  </a:p>
                  <a:p>
                    <a:endParaRPr lang="en-US" dirty="0"/>
                  </a:p>
                </c:rich>
              </c:tx>
              <c:dLblPos val="bestFit"/>
              <c:showVal val="1"/>
              <c:extLst>
                <c:ext xmlns:c15="http://schemas.microsoft.com/office/drawing/2012/chart" uri="{CE6537A1-D6FC-4f65-9D91-7224C49458BB}"/>
              </c:extLst>
            </c:dLbl>
            <c:dLbl>
              <c:idx val="3"/>
              <c:layout>
                <c:manualLayout>
                  <c:x val="9.4076655052264868E-2"/>
                  <c:y val="-1.3367013333859583E-2"/>
                </c:manualLayout>
              </c:layout>
              <c:tx>
                <c:rich>
                  <a:bodyPr/>
                  <a:lstStyle/>
                  <a:p>
                    <a:r>
                      <a:rPr lang="en-US" sz="1050" b="1" dirty="0"/>
                      <a:t>Payments for Capital Assets (R8 mil)</a:t>
                    </a:r>
                  </a:p>
                  <a:p>
                    <a:r>
                      <a:rPr lang="en-US" sz="1050" b="1" dirty="0"/>
                      <a:t>3%</a:t>
                    </a:r>
                  </a:p>
                  <a:p>
                    <a:endParaRPr lang="en-US" dirty="0"/>
                  </a:p>
                </c:rich>
              </c:tx>
              <c:dLblPos val="bestFit"/>
              <c:showVal val="1"/>
              <c:extLst>
                <c:ext xmlns:c15="http://schemas.microsoft.com/office/drawing/2012/chart" uri="{CE6537A1-D6FC-4f65-9D91-7224C49458BB}"/>
              </c:extLst>
            </c:dLbl>
            <c:spPr>
              <a:noFill/>
              <a:ln>
                <a:noFill/>
              </a:ln>
              <a:effectLst/>
            </c:spPr>
            <c:txPr>
              <a:bodyPr/>
              <a:lstStyle/>
              <a:p>
                <a:pPr>
                  <a:defRPr sz="1050" b="1"/>
                </a:pPr>
                <a:endParaRPr lang="en-US"/>
              </a:p>
            </c:txPr>
            <c:dLblPos val="outEnd"/>
            <c:showVal val="1"/>
            <c:showLeaderLines val="1"/>
            <c:extLst>
              <c:ext xmlns:c15="http://schemas.microsoft.com/office/drawing/2012/chart" uri="{CE6537A1-D6FC-4f65-9D91-7224C49458BB}"/>
            </c:extLst>
          </c:dLbls>
          <c:cat>
            <c:strRef>
              <c:f>Sheet10!$H$6:$H$9</c:f>
              <c:strCache>
                <c:ptCount val="4"/>
                <c:pt idx="0">
                  <c:v>Compensation of Employees</c:v>
                </c:pt>
                <c:pt idx="1">
                  <c:v>Goods and Services (Departmental Activities)</c:v>
                </c:pt>
                <c:pt idx="2">
                  <c:v>Office Accommodation (Goods &amp; Services)</c:v>
                </c:pt>
                <c:pt idx="3">
                  <c:v>Payments for Capital Assets</c:v>
                </c:pt>
              </c:strCache>
            </c:strRef>
          </c:cat>
          <c:val>
            <c:numRef>
              <c:f>Sheet10!$I$6:$I$9</c:f>
              <c:numCache>
                <c:formatCode>#,##0</c:formatCode>
                <c:ptCount val="4"/>
                <c:pt idx="0">
                  <c:v>107</c:v>
                </c:pt>
                <c:pt idx="1">
                  <c:v>77</c:v>
                </c:pt>
                <c:pt idx="2">
                  <c:v>109</c:v>
                </c:pt>
                <c:pt idx="3">
                  <c:v>8</c:v>
                </c:pt>
              </c:numCache>
            </c:numRef>
          </c:val>
        </c:ser>
        <c:dLbls>
          <c:showVal val="1"/>
        </c:dLbls>
      </c:pie3DChart>
    </c:plotArea>
    <c:legend>
      <c:legendPos val="b"/>
      <c:layout>
        <c:manualLayout>
          <c:xMode val="edge"/>
          <c:yMode val="edge"/>
          <c:x val="2.2560289719882588E-2"/>
          <c:y val="0.88749932574217683"/>
          <c:w val="0.94965293972399778"/>
          <c:h val="9.2450548944539856E-2"/>
        </c:manualLayout>
      </c:layout>
      <c:txPr>
        <a:bodyPr/>
        <a:lstStyle/>
        <a:p>
          <a:pPr>
            <a:defRPr sz="1100" b="1"/>
          </a:pPr>
          <a:endParaRPr lang="en-US"/>
        </a:p>
      </c:txPr>
    </c:legend>
    <c:plotVisOnly val="1"/>
    <c:dispBlanksAs val="zero"/>
  </c:chart>
  <c:externalData r:id="rId2"/>
</c:chartSpace>
</file>

<file path=ppt/charts/chart5.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view3D>
      <c:rotX val="30"/>
      <c:perspective val="30"/>
    </c:view3D>
    <c:plotArea>
      <c:layout>
        <c:manualLayout>
          <c:layoutTarget val="inner"/>
          <c:xMode val="edge"/>
          <c:yMode val="edge"/>
          <c:x val="3.6116775424944368E-2"/>
          <c:y val="0.19890806407819714"/>
          <c:w val="0.92182595327036043"/>
          <c:h val="0.52313570458865055"/>
        </c:manualLayout>
      </c:layout>
      <c:pie3DChart>
        <c:varyColors val="1"/>
        <c:ser>
          <c:idx val="0"/>
          <c:order val="0"/>
          <c:explosion val="25"/>
          <c:dLbls>
            <c:dLbl>
              <c:idx val="0"/>
              <c:layout>
                <c:manualLayout>
                  <c:x val="5.3659808387971367E-2"/>
                  <c:y val="1.2530654357860441E-2"/>
                </c:manualLayout>
              </c:layout>
              <c:tx>
                <c:rich>
                  <a:bodyPr/>
                  <a:lstStyle/>
                  <a:p>
                    <a:r>
                      <a:rPr lang="en-US" sz="1100" b="1" dirty="0"/>
                      <a:t>Compensation </a:t>
                    </a:r>
                  </a:p>
                  <a:p>
                    <a:r>
                      <a:rPr lang="en-US" sz="1100" b="1" dirty="0"/>
                      <a:t>(R41 mil)</a:t>
                    </a:r>
                  </a:p>
                  <a:p>
                    <a:r>
                      <a:rPr lang="en-US" sz="1100" b="1" dirty="0"/>
                      <a:t>10%</a:t>
                    </a:r>
                    <a:endParaRPr lang="en-US" dirty="0"/>
                  </a:p>
                </c:rich>
              </c:tx>
              <c:dLblPos val="bestFit"/>
              <c:showVal val="1"/>
              <c:extLst>
                <c:ext xmlns:c15="http://schemas.microsoft.com/office/drawing/2012/chart" uri="{CE6537A1-D6FC-4f65-9D91-7224C49458BB}"/>
              </c:extLst>
            </c:dLbl>
            <c:dLbl>
              <c:idx val="1"/>
              <c:layout>
                <c:manualLayout>
                  <c:x val="4.7212041159977937E-2"/>
                  <c:y val="1.3029315960912054E-2"/>
                </c:manualLayout>
              </c:layout>
              <c:tx>
                <c:rich>
                  <a:bodyPr/>
                  <a:lstStyle/>
                  <a:p>
                    <a:r>
                      <a:rPr lang="en-US" sz="1100" b="1" dirty="0"/>
                      <a:t>Goods</a:t>
                    </a:r>
                    <a:r>
                      <a:rPr lang="en-US" sz="1100" b="1" baseline="0" dirty="0"/>
                      <a:t> &amp; Services</a:t>
                    </a:r>
                  </a:p>
                  <a:p>
                    <a:r>
                      <a:rPr lang="en-US" sz="1100" b="1" baseline="0" dirty="0"/>
                      <a:t> (R</a:t>
                    </a:r>
                    <a:r>
                      <a:rPr lang="en-US" sz="1100" b="1" dirty="0"/>
                      <a:t>87 mil)</a:t>
                    </a:r>
                  </a:p>
                  <a:p>
                    <a:r>
                      <a:rPr lang="en-US" sz="1100" b="1" dirty="0"/>
                      <a:t>21%</a:t>
                    </a:r>
                    <a:endParaRPr lang="en-US" dirty="0"/>
                  </a:p>
                </c:rich>
              </c:tx>
              <c:dLblPos val="bestFit"/>
              <c:showVal val="1"/>
              <c:extLst>
                <c:ext xmlns:c15="http://schemas.microsoft.com/office/drawing/2012/chart" uri="{CE6537A1-D6FC-4f65-9D91-7224C49458BB}"/>
              </c:extLst>
            </c:dLbl>
            <c:dLbl>
              <c:idx val="2"/>
              <c:layout>
                <c:manualLayout>
                  <c:x val="4.8840042579287493E-2"/>
                  <c:y val="-1.3029315960912054E-2"/>
                </c:manualLayout>
              </c:layout>
              <c:tx>
                <c:rich>
                  <a:bodyPr/>
                  <a:lstStyle/>
                  <a:p>
                    <a:r>
                      <a:rPr lang="en-ZA" sz="1100" b="1" dirty="0"/>
                      <a:t>Foreign Governments</a:t>
                    </a:r>
                  </a:p>
                  <a:p>
                    <a:r>
                      <a:rPr lang="en-ZA" sz="1100" b="1" dirty="0"/>
                      <a:t> (R3 mil)</a:t>
                    </a:r>
                  </a:p>
                  <a:p>
                    <a:r>
                      <a:rPr lang="en-ZA" sz="1100" b="1" dirty="0"/>
                      <a:t>1</a:t>
                    </a:r>
                    <a:r>
                      <a:rPr lang="en-ZA" sz="1100" b="1" dirty="0" smtClean="0"/>
                      <a:t>%</a:t>
                    </a:r>
                    <a:endParaRPr lang="en-ZA" dirty="0"/>
                  </a:p>
                </c:rich>
              </c:tx>
              <c:dLblPos val="bestFit"/>
              <c:showVal val="1"/>
              <c:extLst>
                <c:ext xmlns:c15="http://schemas.microsoft.com/office/drawing/2012/chart" uri="{CE6537A1-D6FC-4f65-9D91-7224C49458BB}"/>
              </c:extLst>
            </c:dLbl>
            <c:dLbl>
              <c:idx val="3"/>
              <c:layout>
                <c:manualLayout>
                  <c:x val="5.8608051095145018E-2"/>
                  <c:y val="9.4462540716612337E-2"/>
                </c:manualLayout>
              </c:layout>
              <c:tx>
                <c:rich>
                  <a:bodyPr/>
                  <a:lstStyle/>
                  <a:p>
                    <a:r>
                      <a:rPr lang="fr-FR" sz="1100" b="1" dirty="0"/>
                      <a:t>Non Profit Institutions </a:t>
                    </a:r>
                  </a:p>
                  <a:p>
                    <a:r>
                      <a:rPr lang="fr-FR" sz="1100" b="1" dirty="0"/>
                      <a:t>(R24 mil)</a:t>
                    </a:r>
                  </a:p>
                  <a:p>
                    <a:r>
                      <a:rPr lang="fr-FR" sz="1100" b="1" dirty="0"/>
                      <a:t>6%</a:t>
                    </a:r>
                    <a:endParaRPr lang="fr-FR" dirty="0"/>
                  </a:p>
                </c:rich>
              </c:tx>
              <c:dLblPos val="bestFit"/>
              <c:showVal val="1"/>
              <c:extLst>
                <c:ext xmlns:c15="http://schemas.microsoft.com/office/drawing/2012/chart" uri="{CE6537A1-D6FC-4f65-9D91-7224C49458BB}"/>
              </c:extLst>
            </c:dLbl>
            <c:dLbl>
              <c:idx val="4"/>
              <c:layout>
                <c:manualLayout>
                  <c:x val="-5.7204895002780663E-2"/>
                  <c:y val="4.8796959000814558E-2"/>
                </c:manualLayout>
              </c:layout>
              <c:tx>
                <c:rich>
                  <a:bodyPr/>
                  <a:lstStyle/>
                  <a:p>
                    <a:r>
                      <a:rPr lang="en-US" sz="1100" b="1" dirty="0"/>
                      <a:t>Public Corporations </a:t>
                    </a:r>
                  </a:p>
                  <a:p>
                    <a:r>
                      <a:rPr lang="en-US" sz="1100" b="1" dirty="0"/>
                      <a:t>(R27 mil)</a:t>
                    </a:r>
                  </a:p>
                  <a:p>
                    <a:r>
                      <a:rPr lang="en-US" sz="1100" b="1" dirty="0"/>
                      <a:t>6%</a:t>
                    </a:r>
                    <a:endParaRPr lang="en-US" dirty="0"/>
                  </a:p>
                </c:rich>
              </c:tx>
              <c:dLblPos val="bestFit"/>
              <c:showVal val="1"/>
              <c:extLst>
                <c:ext xmlns:c15="http://schemas.microsoft.com/office/drawing/2012/chart" uri="{CE6537A1-D6FC-4f65-9D91-7224C49458BB}"/>
              </c:extLst>
            </c:dLbl>
            <c:dLbl>
              <c:idx val="5"/>
              <c:layout>
                <c:manualLayout>
                  <c:x val="-3.7444032644120433E-2"/>
                  <c:y val="0.10749185667752445"/>
                </c:manualLayout>
              </c:layout>
              <c:tx>
                <c:rich>
                  <a:bodyPr/>
                  <a:lstStyle/>
                  <a:p>
                    <a:r>
                      <a:rPr lang="en-ZA" sz="1100" b="1" dirty="0"/>
                      <a:t>Heritage Assets - Legacy projects</a:t>
                    </a:r>
                    <a:r>
                      <a:rPr lang="en-ZA" sz="1100" b="1" baseline="0" dirty="0"/>
                      <a:t> </a:t>
                    </a:r>
                  </a:p>
                  <a:p>
                    <a:r>
                      <a:rPr lang="en-ZA" sz="1100" b="1" baseline="0" dirty="0"/>
                      <a:t>(</a:t>
                    </a:r>
                    <a:r>
                      <a:rPr lang="en-ZA" sz="1100" b="1" dirty="0"/>
                      <a:t>219 mil)</a:t>
                    </a:r>
                  </a:p>
                  <a:p>
                    <a:r>
                      <a:rPr lang="en-ZA" sz="1100" b="1" dirty="0"/>
                      <a:t>53%</a:t>
                    </a:r>
                    <a:endParaRPr lang="en-ZA" dirty="0"/>
                  </a:p>
                </c:rich>
              </c:tx>
              <c:dLblPos val="bestFit"/>
              <c:showVal val="1"/>
              <c:extLst>
                <c:ext xmlns:c15="http://schemas.microsoft.com/office/drawing/2012/chart" uri="{CE6537A1-D6FC-4f65-9D91-7224C49458BB}"/>
              </c:extLst>
            </c:dLbl>
            <c:dLbl>
              <c:idx val="6"/>
              <c:layout>
                <c:manualLayout>
                  <c:x val="-0.18795897771016276"/>
                  <c:y val="6.0392940537605237E-2"/>
                </c:manualLayout>
              </c:layout>
              <c:tx>
                <c:rich>
                  <a:bodyPr/>
                  <a:lstStyle/>
                  <a:p>
                    <a:r>
                      <a:rPr lang="en-US" sz="1100" b="1" dirty="0"/>
                      <a:t>Software </a:t>
                    </a:r>
                  </a:p>
                  <a:p>
                    <a:r>
                      <a:rPr lang="en-US" sz="1100" b="1" dirty="0"/>
                      <a:t>(R6 mil)</a:t>
                    </a:r>
                  </a:p>
                  <a:p>
                    <a:r>
                      <a:rPr lang="en-US" sz="1100" b="1" dirty="0"/>
                      <a:t>1%</a:t>
                    </a:r>
                    <a:endParaRPr lang="en-US" dirty="0"/>
                  </a:p>
                </c:rich>
              </c:tx>
              <c:dLblPos val="bestFit"/>
              <c:showVal val="1"/>
              <c:extLst>
                <c:ext xmlns:c15="http://schemas.microsoft.com/office/drawing/2012/chart" uri="{CE6537A1-D6FC-4f65-9D91-7224C49458BB}"/>
              </c:extLst>
            </c:dLbl>
            <c:dLbl>
              <c:idx val="7"/>
              <c:layout>
                <c:manualLayout>
                  <c:x val="3.2881212348422804E-3"/>
                  <c:y val="-3.0344827586206904E-2"/>
                </c:manualLayout>
              </c:layout>
              <c:tx>
                <c:rich>
                  <a:bodyPr/>
                  <a:lstStyle/>
                  <a:p>
                    <a:r>
                      <a:rPr lang="pt-BR" sz="1100" b="1" dirty="0" err="1"/>
                      <a:t>Dept</a:t>
                    </a:r>
                    <a:r>
                      <a:rPr lang="pt-BR" sz="1100" b="1" dirty="0"/>
                      <a:t> Agencies </a:t>
                    </a:r>
                  </a:p>
                  <a:p>
                    <a:r>
                      <a:rPr lang="pt-BR" sz="1100" b="1" dirty="0"/>
                      <a:t>(R9 mil)</a:t>
                    </a:r>
                  </a:p>
                  <a:p>
                    <a:r>
                      <a:rPr lang="pt-BR" sz="1100" b="1" dirty="0"/>
                      <a:t>2</a:t>
                    </a:r>
                    <a:r>
                      <a:rPr lang="pt-BR" sz="1100" b="1" dirty="0" smtClean="0"/>
                      <a:t>%</a:t>
                    </a:r>
                    <a:endParaRPr lang="pt-BR" dirty="0"/>
                  </a:p>
                </c:rich>
              </c:tx>
              <c:dLblPos val="bestFit"/>
              <c:showVal val="1"/>
              <c:extLst>
                <c:ext xmlns:c15="http://schemas.microsoft.com/office/drawing/2012/chart" uri="{CE6537A1-D6FC-4f65-9D91-7224C49458BB}"/>
              </c:extLst>
            </c:dLbl>
            <c:spPr>
              <a:noFill/>
              <a:ln>
                <a:noFill/>
              </a:ln>
              <a:effectLst/>
            </c:spPr>
            <c:txPr>
              <a:bodyPr/>
              <a:lstStyle/>
              <a:p>
                <a:pPr>
                  <a:defRPr sz="1100" b="1"/>
                </a:pPr>
                <a:endParaRPr lang="en-US"/>
              </a:p>
            </c:txPr>
            <c:dLblPos val="outEnd"/>
            <c:showVal val="1"/>
            <c:showLeaderLines val="1"/>
            <c:extLst>
              <c:ext xmlns:c15="http://schemas.microsoft.com/office/drawing/2012/chart" uri="{CE6537A1-D6FC-4f65-9D91-7224C49458BB}"/>
            </c:extLst>
          </c:dLbls>
          <c:cat>
            <c:strRef>
              <c:f>Sheet7!$G$5:$G$12</c:f>
              <c:strCache>
                <c:ptCount val="8"/>
                <c:pt idx="0">
                  <c:v>Compensation </c:v>
                </c:pt>
                <c:pt idx="1">
                  <c:v>Goods &amp; Services </c:v>
                </c:pt>
                <c:pt idx="2">
                  <c:v>Foreign Govn &amp; International Org</c:v>
                </c:pt>
                <c:pt idx="3">
                  <c:v>Non-Profit Institutions</c:v>
                </c:pt>
                <c:pt idx="4">
                  <c:v>Public Corporations</c:v>
                </c:pt>
                <c:pt idx="5">
                  <c:v>Heritage Assets (Legacy projects)</c:v>
                </c:pt>
                <c:pt idx="6">
                  <c:v>Software and other intangible assets</c:v>
                </c:pt>
                <c:pt idx="7">
                  <c:v>Dept Agencies &amp; Accounts</c:v>
                </c:pt>
              </c:strCache>
            </c:strRef>
          </c:cat>
          <c:val>
            <c:numRef>
              <c:f>Sheet7!$H$5:$H$12</c:f>
              <c:numCache>
                <c:formatCode>#,##0</c:formatCode>
                <c:ptCount val="8"/>
                <c:pt idx="0">
                  <c:v>41</c:v>
                </c:pt>
                <c:pt idx="1">
                  <c:v>87</c:v>
                </c:pt>
                <c:pt idx="2">
                  <c:v>3</c:v>
                </c:pt>
                <c:pt idx="3">
                  <c:v>24</c:v>
                </c:pt>
                <c:pt idx="4">
                  <c:v>27</c:v>
                </c:pt>
                <c:pt idx="5">
                  <c:v>219</c:v>
                </c:pt>
                <c:pt idx="6">
                  <c:v>6</c:v>
                </c:pt>
                <c:pt idx="7">
                  <c:v>9</c:v>
                </c:pt>
              </c:numCache>
            </c:numRef>
          </c:val>
        </c:ser>
        <c:dLbls>
          <c:showVal val="1"/>
        </c:dLbls>
      </c:pie3DChart>
    </c:plotArea>
    <c:legend>
      <c:legendPos val="b"/>
      <c:layout>
        <c:manualLayout>
          <c:xMode val="edge"/>
          <c:yMode val="edge"/>
          <c:x val="0"/>
          <c:y val="0.88348042356774359"/>
          <c:w val="0.97856235572397166"/>
          <c:h val="0.11632799348357317"/>
        </c:manualLayout>
      </c:layout>
      <c:txPr>
        <a:bodyPr/>
        <a:lstStyle/>
        <a:p>
          <a:pPr>
            <a:defRPr sz="1100" b="1"/>
          </a:pPr>
          <a:endParaRPr lang="en-US"/>
        </a:p>
      </c:txPr>
    </c:legend>
    <c:plotVisOnly val="1"/>
    <c:dispBlanksAs val="zero"/>
  </c:chart>
  <c:externalData r:id="rId2"/>
</c:chartSpace>
</file>

<file path=ppt/charts/chart6.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view3D>
      <c:rotX val="30"/>
      <c:perspective val="30"/>
    </c:view3D>
    <c:plotArea>
      <c:layout>
        <c:manualLayout>
          <c:layoutTarget val="inner"/>
          <c:xMode val="edge"/>
          <c:yMode val="edge"/>
          <c:x val="0.18032936580601844"/>
          <c:y val="0.14830273509010872"/>
          <c:w val="0.73236452420191656"/>
          <c:h val="0.57231525045185982"/>
        </c:manualLayout>
      </c:layout>
      <c:pie3DChart>
        <c:varyColors val="1"/>
        <c:ser>
          <c:idx val="0"/>
          <c:order val="0"/>
          <c:explosion val="25"/>
          <c:dLbls>
            <c:dLbl>
              <c:idx val="0"/>
              <c:layout>
                <c:manualLayout>
                  <c:x val="6.6149870801033586E-2"/>
                  <c:y val="0"/>
                </c:manualLayout>
              </c:layout>
              <c:tx>
                <c:rich>
                  <a:bodyPr/>
                  <a:lstStyle/>
                  <a:p>
                    <a:r>
                      <a:rPr lang="en-US" sz="1100" b="1" dirty="0"/>
                      <a:t>Compensation </a:t>
                    </a:r>
                  </a:p>
                  <a:p>
                    <a:r>
                      <a:rPr lang="en-US" sz="1100" b="1" dirty="0" smtClean="0"/>
                      <a:t>(R52 mil)</a:t>
                    </a:r>
                    <a:endParaRPr lang="en-US" sz="1100" b="1" dirty="0"/>
                  </a:p>
                  <a:p>
                    <a:r>
                      <a:rPr lang="en-US" sz="1100" b="1" dirty="0"/>
                      <a:t>4</a:t>
                    </a:r>
                    <a:r>
                      <a:rPr lang="en-US" sz="1100" b="1" dirty="0" smtClean="0"/>
                      <a:t>%</a:t>
                    </a:r>
                    <a:endParaRPr lang="en-US" dirty="0"/>
                  </a:p>
                </c:rich>
              </c:tx>
              <c:dLblPos val="bestFit"/>
              <c:showVal val="1"/>
              <c:extLst>
                <c:ext xmlns:c15="http://schemas.microsoft.com/office/drawing/2012/chart" uri="{CE6537A1-D6FC-4f65-9D91-7224C49458BB}"/>
              </c:extLst>
            </c:dLbl>
            <c:dLbl>
              <c:idx val="1"/>
              <c:layout>
                <c:manualLayout>
                  <c:x val="0.10129198966408269"/>
                  <c:y val="0.12791675457162499"/>
                </c:manualLayout>
              </c:layout>
              <c:tx>
                <c:rich>
                  <a:bodyPr/>
                  <a:lstStyle/>
                  <a:p>
                    <a:r>
                      <a:rPr lang="en-US" sz="1100" b="1" dirty="0"/>
                      <a:t>Goods &amp; Services</a:t>
                    </a:r>
                  </a:p>
                  <a:p>
                    <a:r>
                      <a:rPr lang="en-US" sz="1100" b="1" dirty="0" smtClean="0"/>
                      <a:t>(R26 mil)</a:t>
                    </a:r>
                    <a:endParaRPr lang="en-US" sz="1100" b="1" dirty="0"/>
                  </a:p>
                  <a:p>
                    <a:r>
                      <a:rPr lang="en-US" sz="1100" b="1" dirty="0"/>
                      <a:t>2</a:t>
                    </a:r>
                    <a:r>
                      <a:rPr lang="en-US" sz="1100" b="1" dirty="0" smtClean="0"/>
                      <a:t>%</a:t>
                    </a:r>
                    <a:endParaRPr lang="en-US" dirty="0"/>
                  </a:p>
                </c:rich>
              </c:tx>
              <c:dLblPos val="bestFit"/>
              <c:showVal val="1"/>
              <c:extLst>
                <c:ext xmlns:c15="http://schemas.microsoft.com/office/drawing/2012/chart" uri="{CE6537A1-D6FC-4f65-9D91-7224C49458BB}"/>
              </c:extLst>
            </c:dLbl>
            <c:dLbl>
              <c:idx val="2"/>
              <c:layout>
                <c:manualLayout>
                  <c:x val="0.19431508270768483"/>
                  <c:y val="-4.2839545661805235E-2"/>
                </c:manualLayout>
              </c:layout>
              <c:tx>
                <c:rich>
                  <a:bodyPr/>
                  <a:lstStyle/>
                  <a:p>
                    <a:r>
                      <a:rPr lang="pt-BR" sz="1100" b="1" dirty="0" err="1"/>
                      <a:t>Dept</a:t>
                    </a:r>
                    <a:r>
                      <a:rPr lang="pt-BR" sz="1100" b="1" dirty="0"/>
                      <a:t> agencies </a:t>
                    </a:r>
                  </a:p>
                  <a:p>
                    <a:r>
                      <a:rPr lang="pt-BR" sz="1100" b="1" dirty="0" smtClean="0"/>
                      <a:t>(R695 mil)</a:t>
                    </a:r>
                    <a:endParaRPr lang="pt-BR" sz="1100" b="1" dirty="0"/>
                  </a:p>
                  <a:p>
                    <a:r>
                      <a:rPr lang="pt-BR" sz="1100" b="1" dirty="0" smtClean="0"/>
                      <a:t>59%</a:t>
                    </a:r>
                    <a:endParaRPr lang="pt-BR" dirty="0"/>
                  </a:p>
                </c:rich>
              </c:tx>
              <c:dLblPos val="bestFit"/>
              <c:showVal val="1"/>
              <c:extLst>
                <c:ext xmlns:c15="http://schemas.microsoft.com/office/drawing/2012/chart" uri="{CE6537A1-D6FC-4f65-9D91-7224C49458BB}"/>
              </c:extLst>
            </c:dLbl>
            <c:dLbl>
              <c:idx val="3"/>
              <c:layout>
                <c:manualLayout>
                  <c:x val="-0.10129198966408269"/>
                  <c:y val="0.21434745030250651"/>
                </c:manualLayout>
              </c:layout>
              <c:tx>
                <c:rich>
                  <a:bodyPr/>
                  <a:lstStyle/>
                  <a:p>
                    <a:r>
                      <a:rPr lang="en-US" sz="1100" b="1" dirty="0"/>
                      <a:t>Higher Education</a:t>
                    </a:r>
                  </a:p>
                  <a:p>
                    <a:r>
                      <a:rPr lang="en-US" sz="1100" b="1" dirty="0" smtClean="0"/>
                      <a:t>(R7 mil)</a:t>
                    </a:r>
                    <a:endParaRPr lang="en-US" sz="1100" b="1" dirty="0"/>
                  </a:p>
                  <a:p>
                    <a:r>
                      <a:rPr lang="en-US" sz="1100" b="1" dirty="0"/>
                      <a:t>1%</a:t>
                    </a:r>
                    <a:endParaRPr lang="en-US" dirty="0"/>
                  </a:p>
                </c:rich>
              </c:tx>
              <c:dLblPos val="bestFit"/>
              <c:showVal val="1"/>
              <c:extLst>
                <c:ext xmlns:c15="http://schemas.microsoft.com/office/drawing/2012/chart" uri="{CE6537A1-D6FC-4f65-9D91-7224C49458BB}"/>
              </c:extLst>
            </c:dLbl>
            <c:dLbl>
              <c:idx val="4"/>
              <c:layout>
                <c:manualLayout>
                  <c:x val="-0.13023272090988625"/>
                  <c:y val="6.593408223441137E-2"/>
                </c:manualLayout>
              </c:layout>
              <c:tx>
                <c:rich>
                  <a:bodyPr/>
                  <a:lstStyle/>
                  <a:p>
                    <a:r>
                      <a:rPr lang="pt-BR" sz="1100" b="1" dirty="0"/>
                      <a:t>Public Corp</a:t>
                    </a:r>
                  </a:p>
                  <a:p>
                    <a:r>
                      <a:rPr lang="pt-BR" sz="1100" b="1" dirty="0" smtClean="0"/>
                      <a:t>(R52 mil)</a:t>
                    </a:r>
                    <a:endParaRPr lang="pt-BR" sz="1100" b="1" dirty="0"/>
                  </a:p>
                  <a:p>
                    <a:r>
                      <a:rPr lang="pt-BR" sz="1100" b="1" dirty="0"/>
                      <a:t>4</a:t>
                    </a:r>
                    <a:r>
                      <a:rPr lang="pt-BR" sz="1100" b="1" dirty="0" smtClean="0"/>
                      <a:t>%</a:t>
                    </a:r>
                    <a:endParaRPr lang="pt-BR" dirty="0"/>
                  </a:p>
                </c:rich>
              </c:tx>
              <c:dLblPos val="bestFit"/>
              <c:showVal val="1"/>
              <c:extLst>
                <c:ext xmlns:c15="http://schemas.microsoft.com/office/drawing/2012/chart" uri="{CE6537A1-D6FC-4f65-9D91-7224C49458BB}"/>
              </c:extLst>
            </c:dLbl>
            <c:dLbl>
              <c:idx val="5"/>
              <c:layout>
                <c:manualLayout>
                  <c:x val="-0.13023255813953488"/>
                  <c:y val="-4.0816336621302296E-2"/>
                </c:manualLayout>
              </c:layout>
              <c:tx>
                <c:rich>
                  <a:bodyPr/>
                  <a:lstStyle/>
                  <a:p>
                    <a:r>
                      <a:rPr lang="en-US" sz="1100" b="1" dirty="0"/>
                      <a:t>NPI's </a:t>
                    </a:r>
                  </a:p>
                  <a:p>
                    <a:r>
                      <a:rPr lang="en-US" sz="1100" b="1" dirty="0" smtClean="0"/>
                      <a:t>(R38</a:t>
                    </a:r>
                    <a:r>
                      <a:rPr lang="en-US" sz="1100" b="1" baseline="0" dirty="0" smtClean="0"/>
                      <a:t> mil)</a:t>
                    </a:r>
                    <a:endParaRPr lang="en-US" sz="1100" b="1" baseline="0" dirty="0"/>
                  </a:p>
                  <a:p>
                    <a:r>
                      <a:rPr lang="en-US" sz="1100" b="1" baseline="0" dirty="0"/>
                      <a:t>3</a:t>
                    </a:r>
                    <a:r>
                      <a:rPr lang="en-US" sz="1100" b="1" baseline="0" dirty="0" smtClean="0"/>
                      <a:t>%</a:t>
                    </a:r>
                    <a:endParaRPr lang="en-US" dirty="0"/>
                  </a:p>
                </c:rich>
              </c:tx>
              <c:dLblPos val="bestFit"/>
              <c:showVal val="1"/>
              <c:extLst>
                <c:ext xmlns:c15="http://schemas.microsoft.com/office/drawing/2012/chart" uri="{CE6537A1-D6FC-4f65-9D91-7224C49458BB}"/>
              </c:extLst>
            </c:dLbl>
            <c:dLbl>
              <c:idx val="6"/>
              <c:layout>
                <c:manualLayout>
                  <c:x val="0"/>
                  <c:y val="-4.0816336621302282E-2"/>
                </c:manualLayout>
              </c:layout>
              <c:tx>
                <c:rich>
                  <a:bodyPr/>
                  <a:lstStyle/>
                  <a:p>
                    <a:r>
                      <a:rPr lang="en-US" sz="1100" b="1" dirty="0"/>
                      <a:t>Households</a:t>
                    </a:r>
                  </a:p>
                  <a:p>
                    <a:r>
                      <a:rPr lang="en-US" sz="1100" b="1" dirty="0" smtClean="0"/>
                      <a:t>(R8 mil)</a:t>
                    </a:r>
                    <a:endParaRPr lang="en-US" sz="1100" b="1" dirty="0"/>
                  </a:p>
                  <a:p>
                    <a:r>
                      <a:rPr lang="en-US" sz="1100" b="1" dirty="0"/>
                      <a:t>1%</a:t>
                    </a:r>
                    <a:endParaRPr lang="en-US" dirty="0"/>
                  </a:p>
                </c:rich>
              </c:tx>
              <c:dLblPos val="bestFit"/>
              <c:showVal val="1"/>
              <c:extLst>
                <c:ext xmlns:c15="http://schemas.microsoft.com/office/drawing/2012/chart" uri="{CE6537A1-D6FC-4f65-9D91-7224C49458BB}"/>
              </c:extLst>
            </c:dLbl>
            <c:spPr>
              <a:noFill/>
              <a:ln>
                <a:noFill/>
              </a:ln>
              <a:effectLst/>
            </c:spPr>
            <c:txPr>
              <a:bodyPr/>
              <a:lstStyle/>
              <a:p>
                <a:pPr>
                  <a:defRPr sz="1100" b="1"/>
                </a:pPr>
                <a:endParaRPr lang="en-US"/>
              </a:p>
            </c:txPr>
            <c:dLblPos val="outEnd"/>
            <c:showVal val="1"/>
            <c:showLeaderLines val="1"/>
            <c:extLst>
              <c:ext xmlns:c15="http://schemas.microsoft.com/office/drawing/2012/chart" uri="{CE6537A1-D6FC-4f65-9D91-7224C49458BB}"/>
            </c:extLst>
          </c:dLbls>
          <c:cat>
            <c:strRef>
              <c:f>Sheet6!$E$4:$E$10</c:f>
              <c:strCache>
                <c:ptCount val="7"/>
                <c:pt idx="0">
                  <c:v>Compensation </c:v>
                </c:pt>
                <c:pt idx="1">
                  <c:v>Goods &amp; Services </c:v>
                </c:pt>
                <c:pt idx="2">
                  <c:v>Dept Agencies &amp; Accounts </c:v>
                </c:pt>
                <c:pt idx="3">
                  <c:v>Higher Education Institutions</c:v>
                </c:pt>
                <c:pt idx="4">
                  <c:v>Public Corporations</c:v>
                </c:pt>
                <c:pt idx="5">
                  <c:v>Non-Profit Institutions</c:v>
                </c:pt>
                <c:pt idx="6">
                  <c:v>Households </c:v>
                </c:pt>
              </c:strCache>
            </c:strRef>
          </c:cat>
          <c:val>
            <c:numRef>
              <c:f>Sheet6!$F$4:$F$10</c:f>
              <c:numCache>
                <c:formatCode>#,##0</c:formatCode>
                <c:ptCount val="7"/>
                <c:pt idx="0">
                  <c:v>52</c:v>
                </c:pt>
                <c:pt idx="1">
                  <c:v>26</c:v>
                </c:pt>
                <c:pt idx="2">
                  <c:v>695</c:v>
                </c:pt>
                <c:pt idx="3">
                  <c:v>7</c:v>
                </c:pt>
                <c:pt idx="4">
                  <c:v>52</c:v>
                </c:pt>
                <c:pt idx="5">
                  <c:v>38</c:v>
                </c:pt>
                <c:pt idx="6">
                  <c:v>8</c:v>
                </c:pt>
              </c:numCache>
            </c:numRef>
          </c:val>
        </c:ser>
        <c:dLbls>
          <c:showVal val="1"/>
        </c:dLbls>
      </c:pie3DChart>
    </c:plotArea>
    <c:legend>
      <c:legendPos val="b"/>
      <c:layout>
        <c:manualLayout>
          <c:xMode val="edge"/>
          <c:yMode val="edge"/>
          <c:x val="2.1260412215914876E-2"/>
          <c:y val="0.8344965733449986"/>
          <c:w val="0.94921027894768961"/>
          <c:h val="0.13772564887722374"/>
        </c:manualLayout>
      </c:layout>
      <c:txPr>
        <a:bodyPr/>
        <a:lstStyle/>
        <a:p>
          <a:pPr>
            <a:defRPr sz="1100" b="1"/>
          </a:pPr>
          <a:endParaRPr lang="en-US"/>
        </a:p>
      </c:txPr>
    </c:legend>
    <c:plotVisOnly val="1"/>
    <c:dispBlanksAs val="zero"/>
  </c:chart>
  <c:externalData r:id="rId2"/>
</c:chartSpace>
</file>

<file path=ppt/charts/chart7.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view3D>
      <c:rotX val="30"/>
      <c:perspective val="30"/>
    </c:view3D>
    <c:plotArea>
      <c:layout/>
      <c:pie3DChart>
        <c:varyColors val="1"/>
        <c:ser>
          <c:idx val="0"/>
          <c:order val="0"/>
          <c:dLbls>
            <c:dLbl>
              <c:idx val="0"/>
              <c:layout>
                <c:manualLayout>
                  <c:x val="3.6734692190964757E-2"/>
                  <c:y val="-2.3644208126479785E-2"/>
                </c:manualLayout>
              </c:layout>
              <c:tx>
                <c:rich>
                  <a:bodyPr/>
                  <a:lstStyle/>
                  <a:p>
                    <a:r>
                      <a:rPr lang="en-US" sz="1100" b="1" dirty="0"/>
                      <a:t>Departmental </a:t>
                    </a:r>
                    <a:r>
                      <a:rPr lang="en-US" sz="1100" b="1" dirty="0" smtClean="0"/>
                      <a:t>Agencies (MGE) </a:t>
                    </a:r>
                  </a:p>
                  <a:p>
                    <a:r>
                      <a:rPr lang="en-US" sz="1100" b="1" dirty="0" smtClean="0"/>
                      <a:t>(</a:t>
                    </a:r>
                    <a:r>
                      <a:rPr lang="en-US" sz="1100" b="1" dirty="0"/>
                      <a:t>R82 mil)</a:t>
                    </a:r>
                  </a:p>
                  <a:p>
                    <a:r>
                      <a:rPr lang="en-US" sz="1100" b="1" dirty="0" smtClean="0"/>
                      <a:t>7</a:t>
                    </a:r>
                    <a:r>
                      <a:rPr lang="en-US" sz="1100" b="1" dirty="0"/>
                      <a:t>%</a:t>
                    </a:r>
                    <a:endParaRPr lang="en-US" dirty="0"/>
                  </a:p>
                </c:rich>
              </c:tx>
              <c:dLblPos val="bestFit"/>
              <c:showVal val="1"/>
              <c:extLst>
                <c:ext xmlns:c15="http://schemas.microsoft.com/office/drawing/2012/chart" uri="{CE6537A1-D6FC-4f65-9D91-7224C49458BB}"/>
              </c:extLst>
            </c:dLbl>
            <c:dLbl>
              <c:idx val="1"/>
              <c:layout>
                <c:manualLayout>
                  <c:x val="6.1224486984941276E-2"/>
                  <c:y val="-2.026646410841116E-2"/>
                </c:manualLayout>
              </c:layout>
              <c:tx>
                <c:rich>
                  <a:bodyPr/>
                  <a:lstStyle/>
                  <a:p>
                    <a:r>
                      <a:rPr lang="en-US" sz="1100" b="1" dirty="0"/>
                      <a:t>Goods &amp; </a:t>
                    </a:r>
                    <a:r>
                      <a:rPr lang="en-US" sz="1100" b="1" dirty="0" smtClean="0"/>
                      <a:t>Services (MGE)</a:t>
                    </a:r>
                    <a:endParaRPr lang="en-US" sz="1100" b="1" dirty="0"/>
                  </a:p>
                  <a:p>
                    <a:r>
                      <a:rPr lang="en-US" sz="1100" b="1" dirty="0"/>
                      <a:t>(R38 mil)</a:t>
                    </a:r>
                  </a:p>
                  <a:p>
                    <a:r>
                      <a:rPr lang="en-US" sz="1100" b="1" dirty="0" smtClean="0"/>
                      <a:t>3%</a:t>
                    </a:r>
                    <a:endParaRPr lang="en-US" dirty="0"/>
                  </a:p>
                </c:rich>
              </c:tx>
              <c:dLblPos val="bestFit"/>
              <c:showVal val="1"/>
              <c:extLst>
                <c:ext xmlns:c15="http://schemas.microsoft.com/office/drawing/2012/chart" uri="{CE6537A1-D6FC-4f65-9D91-7224C49458BB}"/>
              </c:extLst>
            </c:dLbl>
            <c:dLbl>
              <c:idx val="2"/>
              <c:layout>
                <c:manualLayout>
                  <c:x val="5.7725944871516055E-2"/>
                  <c:y val="1.6888720090342688E-2"/>
                </c:manualLayout>
              </c:layout>
              <c:tx>
                <c:rich>
                  <a:bodyPr/>
                  <a:lstStyle/>
                  <a:p>
                    <a:r>
                      <a:rPr lang="pt-BR" sz="1100" b="1" dirty="0" smtClean="0"/>
                      <a:t>Households (MGE) </a:t>
                    </a:r>
                    <a:endParaRPr lang="pt-BR" sz="1100" b="1" dirty="0"/>
                  </a:p>
                  <a:p>
                    <a:r>
                      <a:rPr lang="pt-BR" sz="1100" b="1" dirty="0"/>
                      <a:t>(R7 mil)</a:t>
                    </a:r>
                  </a:p>
                  <a:p>
                    <a:r>
                      <a:rPr lang="pt-BR" sz="1100" b="1" dirty="0"/>
                      <a:t>1</a:t>
                    </a:r>
                    <a:r>
                      <a:rPr lang="pt-BR" sz="1100" b="1" dirty="0" smtClean="0"/>
                      <a:t>%</a:t>
                    </a:r>
                    <a:endParaRPr lang="pt-BR" dirty="0"/>
                  </a:p>
                </c:rich>
              </c:tx>
              <c:dLblPos val="bestFit"/>
              <c:showVal val="1"/>
              <c:extLst>
                <c:ext xmlns:c15="http://schemas.microsoft.com/office/drawing/2012/chart" uri="{CE6537A1-D6FC-4f65-9D91-7224C49458BB}"/>
              </c:extLst>
            </c:dLbl>
            <c:dLbl>
              <c:idx val="3"/>
              <c:layout>
                <c:manualLayout>
                  <c:x val="-9.4460637062480785E-2"/>
                  <c:y val="3.3777440180685378E-3"/>
                </c:manualLayout>
              </c:layout>
              <c:tx>
                <c:rich>
                  <a:bodyPr/>
                  <a:lstStyle/>
                  <a:p>
                    <a:r>
                      <a:rPr lang="fr-FR" sz="1100" b="1" dirty="0"/>
                      <a:t>Non Profit </a:t>
                    </a:r>
                    <a:r>
                      <a:rPr lang="fr-FR" sz="1100" b="1" dirty="0" smtClean="0"/>
                      <a:t>Institutions (MGE)</a:t>
                    </a:r>
                    <a:endParaRPr lang="fr-FR" sz="1100" b="1" dirty="0"/>
                  </a:p>
                  <a:p>
                    <a:r>
                      <a:rPr lang="fr-FR" sz="1100" b="1" dirty="0"/>
                      <a:t>(R103 mil)</a:t>
                    </a:r>
                  </a:p>
                  <a:p>
                    <a:r>
                      <a:rPr lang="fr-FR" sz="1100" b="1" dirty="0" smtClean="0"/>
                      <a:t>9%</a:t>
                    </a:r>
                    <a:endParaRPr lang="fr-FR" dirty="0"/>
                  </a:p>
                </c:rich>
              </c:tx>
              <c:dLblPos val="bestFit"/>
              <c:showVal val="1"/>
              <c:extLst>
                <c:ext xmlns:c15="http://schemas.microsoft.com/office/drawing/2012/chart" uri="{CE6537A1-D6FC-4f65-9D91-7224C49458BB}"/>
              </c:extLst>
            </c:dLbl>
            <c:dLbl>
              <c:idx val="4"/>
              <c:layout>
                <c:manualLayout>
                  <c:x val="-0.13119532925344551"/>
                  <c:y val="-1.0133232054205609E-2"/>
                </c:manualLayout>
              </c:layout>
              <c:tx>
                <c:rich>
                  <a:bodyPr/>
                  <a:lstStyle/>
                  <a:p>
                    <a:r>
                      <a:rPr lang="en-US" sz="1100" b="1" dirty="0"/>
                      <a:t>Public </a:t>
                    </a:r>
                    <a:r>
                      <a:rPr lang="en-US" sz="1100" b="1" dirty="0" smtClean="0"/>
                      <a:t>Corporations (MGE)</a:t>
                    </a:r>
                    <a:endParaRPr lang="en-US" sz="1100" b="1" dirty="0"/>
                  </a:p>
                  <a:p>
                    <a:r>
                      <a:rPr lang="en-US" sz="1100" b="1" dirty="0"/>
                      <a:t>(R76 mil)</a:t>
                    </a:r>
                  </a:p>
                  <a:p>
                    <a:r>
                      <a:rPr lang="en-US" sz="1100" b="1" dirty="0" smtClean="0"/>
                      <a:t>6%</a:t>
                    </a:r>
                    <a:endParaRPr lang="en-US" dirty="0"/>
                  </a:p>
                </c:rich>
              </c:tx>
              <c:dLblPos val="bestFit"/>
              <c:showVal val="1"/>
              <c:extLst>
                <c:ext xmlns:c15="http://schemas.microsoft.com/office/drawing/2012/chart" uri="{CE6537A1-D6FC-4f65-9D91-7224C49458BB}"/>
              </c:extLst>
            </c:dLbl>
            <c:spPr>
              <a:noFill/>
              <a:ln>
                <a:noFill/>
              </a:ln>
              <a:effectLst/>
            </c:spPr>
            <c:txPr>
              <a:bodyPr/>
              <a:lstStyle/>
              <a:p>
                <a:pPr>
                  <a:defRPr sz="1100" b="1"/>
                </a:pPr>
                <a:endParaRPr lang="en-US"/>
              </a:p>
            </c:txPr>
            <c:dLblPos val="outEnd"/>
            <c:showVal val="1"/>
            <c:showLeaderLines val="1"/>
            <c:extLst>
              <c:ext xmlns:c15="http://schemas.microsoft.com/office/drawing/2012/chart" uri="{CE6537A1-D6FC-4f65-9D91-7224C49458BB}"/>
            </c:extLst>
          </c:dLbls>
          <c:cat>
            <c:strRef>
              <c:f>MGE!$H$5:$H$9</c:f>
              <c:strCache>
                <c:ptCount val="5"/>
                <c:pt idx="0">
                  <c:v>Departmental Agencies &amp; Accounts (Cur)</c:v>
                </c:pt>
                <c:pt idx="1">
                  <c:v>Goods &amp; Services</c:v>
                </c:pt>
                <c:pt idx="2">
                  <c:v>Households  </c:v>
                </c:pt>
                <c:pt idx="3">
                  <c:v>Non Profit Institutions (Cur)</c:v>
                </c:pt>
                <c:pt idx="4">
                  <c:v>Public Corporations &amp; Private Enterprises</c:v>
                </c:pt>
              </c:strCache>
            </c:strRef>
          </c:cat>
          <c:val>
            <c:numRef>
              <c:f>MGE!$I$5:$I$9</c:f>
              <c:numCache>
                <c:formatCode>#,##0</c:formatCode>
                <c:ptCount val="5"/>
                <c:pt idx="0">
                  <c:v>82</c:v>
                </c:pt>
                <c:pt idx="1">
                  <c:v>38</c:v>
                </c:pt>
                <c:pt idx="2">
                  <c:v>7</c:v>
                </c:pt>
                <c:pt idx="3">
                  <c:v>103</c:v>
                </c:pt>
                <c:pt idx="4">
                  <c:v>76</c:v>
                </c:pt>
              </c:numCache>
            </c:numRef>
          </c:val>
        </c:ser>
        <c:dLbls>
          <c:showVal val="1"/>
        </c:dLbls>
      </c:pie3DChart>
    </c:plotArea>
    <c:legend>
      <c:legendPos val="b"/>
      <c:layout>
        <c:manualLayout>
          <c:xMode val="edge"/>
          <c:yMode val="edge"/>
          <c:x val="2.3313651049624622E-2"/>
          <c:y val="0.90075229736378504"/>
          <c:w val="0.94637547593602178"/>
          <c:h val="8.0877323154570163E-2"/>
        </c:manualLayout>
      </c:layout>
      <c:txPr>
        <a:bodyPr/>
        <a:lstStyle/>
        <a:p>
          <a:pPr>
            <a:defRPr sz="1100" b="1"/>
          </a:pPr>
          <a:endParaRPr lang="en-US"/>
        </a:p>
      </c:txPr>
    </c:legend>
    <c:plotVisOnly val="1"/>
    <c:dispBlanksAs val="zero"/>
  </c:chart>
  <c:externalData r:id="rId2"/>
</c:chartSpace>
</file>

<file path=ppt/charts/chart8.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view3D>
      <c:rotX val="30"/>
      <c:perspective val="30"/>
    </c:view3D>
    <c:plotArea>
      <c:layout>
        <c:manualLayout>
          <c:layoutTarget val="inner"/>
          <c:xMode val="edge"/>
          <c:yMode val="edge"/>
          <c:x val="0.11842107015882276"/>
          <c:y val="0.16759245333097411"/>
          <c:w val="0.69172927768179493"/>
          <c:h val="0.49204945589666466"/>
        </c:manualLayout>
      </c:layout>
      <c:pie3DChart>
        <c:varyColors val="1"/>
        <c:ser>
          <c:idx val="0"/>
          <c:order val="0"/>
          <c:explosion val="25"/>
          <c:dLbls>
            <c:dLbl>
              <c:idx val="0"/>
              <c:layout>
                <c:manualLayout>
                  <c:x val="7.7067680579551406E-2"/>
                  <c:y val="-4.4944041404936755E-2"/>
                </c:manualLayout>
              </c:layout>
              <c:tx>
                <c:rich>
                  <a:bodyPr/>
                  <a:lstStyle/>
                  <a:p>
                    <a:r>
                      <a:rPr lang="en-US" sz="1100" b="1" dirty="0"/>
                      <a:t>Compensation</a:t>
                    </a:r>
                  </a:p>
                  <a:p>
                    <a:r>
                      <a:rPr lang="en-US" sz="1100" b="1" dirty="0"/>
                      <a:t> (R54 mil)</a:t>
                    </a:r>
                  </a:p>
                  <a:p>
                    <a:r>
                      <a:rPr lang="en-US" sz="1100" b="1" dirty="0"/>
                      <a:t>2%</a:t>
                    </a:r>
                  </a:p>
                  <a:p>
                    <a:endParaRPr lang="en-US" dirty="0"/>
                  </a:p>
                </c:rich>
              </c:tx>
              <c:dLblPos val="bestFit"/>
              <c:showVal val="1"/>
              <c:extLst>
                <c:ext xmlns:c15="http://schemas.microsoft.com/office/drawing/2012/chart" uri="{CE6537A1-D6FC-4f65-9D91-7224C49458BB}"/>
              </c:extLst>
            </c:dLbl>
            <c:dLbl>
              <c:idx val="1"/>
              <c:layout>
                <c:manualLayout>
                  <c:x val="0.12969926731680589"/>
                  <c:y val="5.6179775280898868E-2"/>
                </c:manualLayout>
              </c:layout>
              <c:tx>
                <c:rich>
                  <a:bodyPr/>
                  <a:lstStyle/>
                  <a:p>
                    <a:r>
                      <a:rPr lang="en-US" sz="1100" b="1" dirty="0"/>
                      <a:t>Goods &amp; Services</a:t>
                    </a:r>
                  </a:p>
                  <a:p>
                    <a:r>
                      <a:rPr lang="en-US" sz="1100" b="1" dirty="0"/>
                      <a:t>(R50 mil)</a:t>
                    </a:r>
                  </a:p>
                  <a:p>
                    <a:r>
                      <a:rPr lang="en-US" sz="1100" b="1" dirty="0"/>
                      <a:t>2%</a:t>
                    </a:r>
                    <a:endParaRPr lang="en-US" dirty="0"/>
                  </a:p>
                </c:rich>
              </c:tx>
              <c:dLblPos val="bestFit"/>
              <c:showVal val="1"/>
              <c:extLst>
                <c:ext xmlns:c15="http://schemas.microsoft.com/office/drawing/2012/chart" uri="{CE6537A1-D6FC-4f65-9D91-7224C49458BB}"/>
              </c:extLst>
            </c:dLbl>
            <c:dLbl>
              <c:idx val="2"/>
              <c:layout>
                <c:manualLayout>
                  <c:x val="3.383459147394937E-2"/>
                  <c:y val="7.3033707865168537E-2"/>
                </c:manualLayout>
              </c:layout>
              <c:tx>
                <c:rich>
                  <a:bodyPr/>
                  <a:lstStyle/>
                  <a:p>
                    <a:r>
                      <a:rPr lang="en-US" sz="1100" b="1" dirty="0"/>
                      <a:t>Conditional Grant</a:t>
                    </a:r>
                  </a:p>
                  <a:p>
                    <a:r>
                      <a:rPr lang="en-US" sz="1100" b="1" dirty="0"/>
                      <a:t>(R1 424 bil)</a:t>
                    </a:r>
                  </a:p>
                  <a:p>
                    <a:r>
                      <a:rPr lang="en-US" sz="1100" b="1" dirty="0"/>
                      <a:t>58%</a:t>
                    </a:r>
                  </a:p>
                  <a:p>
                    <a:endParaRPr lang="en-US" dirty="0"/>
                  </a:p>
                </c:rich>
              </c:tx>
              <c:dLblPos val="bestFit"/>
              <c:showVal val="1"/>
              <c:extLst>
                <c:ext xmlns:c15="http://schemas.microsoft.com/office/drawing/2012/chart" uri="{CE6537A1-D6FC-4f65-9D91-7224C49458BB}"/>
              </c:extLst>
            </c:dLbl>
            <c:dLbl>
              <c:idx val="3"/>
              <c:layout>
                <c:manualLayout>
                  <c:x val="-9.2105276790195506E-2"/>
                  <c:y val="5.0561797752809001E-2"/>
                </c:manualLayout>
              </c:layout>
              <c:tx>
                <c:rich>
                  <a:bodyPr/>
                  <a:lstStyle/>
                  <a:p>
                    <a:r>
                      <a:rPr lang="en-US" sz="1100" b="1" dirty="0"/>
                      <a:t>Dept Agencies &amp; Acc </a:t>
                    </a:r>
                  </a:p>
                  <a:p>
                    <a:r>
                      <a:rPr lang="en-US" sz="1100" b="1" dirty="0"/>
                      <a:t>(R921 mil)</a:t>
                    </a:r>
                  </a:p>
                  <a:p>
                    <a:r>
                      <a:rPr lang="en-US" sz="1100" b="1" dirty="0"/>
                      <a:t>37%</a:t>
                    </a:r>
                    <a:endParaRPr lang="en-US" dirty="0"/>
                  </a:p>
                </c:rich>
              </c:tx>
              <c:dLblPos val="bestFit"/>
              <c:showVal val="1"/>
              <c:extLst>
                <c:ext xmlns:c15="http://schemas.microsoft.com/office/drawing/2012/chart" uri="{CE6537A1-D6FC-4f65-9D91-7224C49458BB}"/>
              </c:extLst>
            </c:dLbl>
            <c:dLbl>
              <c:idx val="4"/>
              <c:layout>
                <c:manualLayout>
                  <c:x val="-0.12549418628282497"/>
                  <c:y val="8.9941496033452029E-2"/>
                </c:manualLayout>
              </c:layout>
              <c:tx>
                <c:rich>
                  <a:bodyPr/>
                  <a:lstStyle/>
                  <a:p>
                    <a:r>
                      <a:rPr lang="en-ZA" sz="1100" b="1" dirty="0"/>
                      <a:t>Foreign Government</a:t>
                    </a:r>
                  </a:p>
                  <a:p>
                    <a:r>
                      <a:rPr lang="en-ZA" sz="1100" b="1" dirty="0"/>
                      <a:t> (R2 mil)</a:t>
                    </a:r>
                  </a:p>
                  <a:p>
                    <a:r>
                      <a:rPr lang="en-ZA" sz="1100" b="1" dirty="0"/>
                      <a:t>0%</a:t>
                    </a:r>
                  </a:p>
                  <a:p>
                    <a:endParaRPr lang="en-ZA" dirty="0"/>
                  </a:p>
                </c:rich>
              </c:tx>
              <c:dLblPos val="bestFit"/>
              <c:showVal val="1"/>
              <c:extLst>
                <c:ext xmlns:c15="http://schemas.microsoft.com/office/drawing/2012/chart" uri="{CE6537A1-D6FC-4f65-9D91-7224C49458BB}"/>
              </c:extLst>
            </c:dLbl>
            <c:dLbl>
              <c:idx val="5"/>
              <c:layout>
                <c:manualLayout>
                  <c:x val="-7.1428582000559765E-2"/>
                  <c:y val="-5.3370786516853924E-2"/>
                </c:manualLayout>
              </c:layout>
              <c:tx>
                <c:rich>
                  <a:bodyPr/>
                  <a:lstStyle/>
                  <a:p>
                    <a:r>
                      <a:rPr lang="en-US" sz="1100" b="1" dirty="0"/>
                      <a:t>NPIs </a:t>
                    </a:r>
                  </a:p>
                  <a:p>
                    <a:r>
                      <a:rPr lang="en-US" sz="1100" b="1" dirty="0"/>
                      <a:t>(R14 mil)</a:t>
                    </a:r>
                  </a:p>
                  <a:p>
                    <a:r>
                      <a:rPr lang="en-US" sz="1100" b="1" dirty="0"/>
                      <a:t>1%</a:t>
                    </a:r>
                  </a:p>
                  <a:p>
                    <a:endParaRPr lang="en-US" dirty="0"/>
                  </a:p>
                </c:rich>
              </c:tx>
              <c:dLblPos val="bestFit"/>
              <c:showVal val="1"/>
              <c:extLst>
                <c:ext xmlns:c15="http://schemas.microsoft.com/office/drawing/2012/chart" uri="{CE6537A1-D6FC-4f65-9D91-7224C49458BB}"/>
              </c:extLst>
            </c:dLbl>
            <c:dLbl>
              <c:idx val="6"/>
              <c:layout>
                <c:manualLayout>
                  <c:x val="9.3984976316526022E-3"/>
                  <c:y val="-6.7415730337078678E-2"/>
                </c:manualLayout>
              </c:layout>
              <c:tx>
                <c:rich>
                  <a:bodyPr/>
                  <a:lstStyle/>
                  <a:p>
                    <a:r>
                      <a:rPr lang="en-US" sz="1100" b="1" dirty="0"/>
                      <a:t>Households</a:t>
                    </a:r>
                  </a:p>
                  <a:p>
                    <a:r>
                      <a:rPr lang="en-US" sz="1100" b="1" dirty="0"/>
                      <a:t>(R6 mil)</a:t>
                    </a:r>
                  </a:p>
                  <a:p>
                    <a:r>
                      <a:rPr lang="en-US" sz="1100" b="1" dirty="0"/>
                      <a:t>0%</a:t>
                    </a:r>
                  </a:p>
                  <a:p>
                    <a:endParaRPr lang="en-US" dirty="0"/>
                  </a:p>
                </c:rich>
              </c:tx>
              <c:dLblPos val="bestFit"/>
              <c:showVal val="1"/>
              <c:extLst>
                <c:ext xmlns:c15="http://schemas.microsoft.com/office/drawing/2012/chart" uri="{CE6537A1-D6FC-4f65-9D91-7224C49458BB}"/>
              </c:extLst>
            </c:dLbl>
            <c:spPr>
              <a:noFill/>
              <a:ln>
                <a:noFill/>
              </a:ln>
              <a:effectLst/>
            </c:spPr>
            <c:txPr>
              <a:bodyPr/>
              <a:lstStyle/>
              <a:p>
                <a:pPr>
                  <a:defRPr sz="1100" b="1"/>
                </a:pPr>
                <a:endParaRPr lang="en-US"/>
              </a:p>
            </c:txPr>
            <c:dLblPos val="outEnd"/>
            <c:showVal val="1"/>
            <c:showLeaderLines val="1"/>
            <c:extLst>
              <c:ext xmlns:c15="http://schemas.microsoft.com/office/drawing/2012/chart" uri="{CE6537A1-D6FC-4f65-9D91-7224C49458BB}"/>
            </c:extLst>
          </c:dLbls>
          <c:cat>
            <c:strRef>
              <c:f>Sheet13!$H$6:$H$12</c:f>
              <c:strCache>
                <c:ptCount val="7"/>
                <c:pt idx="0">
                  <c:v>Compensation </c:v>
                </c:pt>
                <c:pt idx="1">
                  <c:v>Goods &amp; Services </c:v>
                </c:pt>
                <c:pt idx="2">
                  <c:v>Provinces and Municipalities (Conditional Grant)</c:v>
                </c:pt>
                <c:pt idx="3">
                  <c:v>Dept Agencies &amp; Accounts </c:v>
                </c:pt>
                <c:pt idx="4">
                  <c:v>Foreign Govn &amp; International Org</c:v>
                </c:pt>
                <c:pt idx="5">
                  <c:v>Non-Profit Institutions</c:v>
                </c:pt>
                <c:pt idx="6">
                  <c:v>Households </c:v>
                </c:pt>
              </c:strCache>
            </c:strRef>
          </c:cat>
          <c:val>
            <c:numRef>
              <c:f>Sheet13!$I$6:$I$12</c:f>
              <c:numCache>
                <c:formatCode>#,##0</c:formatCode>
                <c:ptCount val="7"/>
                <c:pt idx="0">
                  <c:v>54</c:v>
                </c:pt>
                <c:pt idx="1">
                  <c:v>50</c:v>
                </c:pt>
                <c:pt idx="2">
                  <c:v>1424</c:v>
                </c:pt>
                <c:pt idx="3">
                  <c:v>921</c:v>
                </c:pt>
                <c:pt idx="4">
                  <c:v>2</c:v>
                </c:pt>
                <c:pt idx="5">
                  <c:v>14</c:v>
                </c:pt>
                <c:pt idx="6">
                  <c:v>6</c:v>
                </c:pt>
              </c:numCache>
            </c:numRef>
          </c:val>
        </c:ser>
        <c:dLbls/>
      </c:pie3DChart>
    </c:plotArea>
    <c:legend>
      <c:legendPos val="b"/>
      <c:layout>
        <c:manualLayout>
          <c:xMode val="edge"/>
          <c:yMode val="edge"/>
          <c:x val="3.4970551620767211E-2"/>
          <c:y val="0.82916203689086843"/>
          <c:w val="0.94321664543494232"/>
          <c:h val="0.15143618955278154"/>
        </c:manualLayout>
      </c:layout>
      <c:txPr>
        <a:bodyPr/>
        <a:lstStyle/>
        <a:p>
          <a:pPr>
            <a:defRPr b="1"/>
          </a:pPr>
          <a:endParaRPr lang="en-US"/>
        </a:p>
      </c:txPr>
    </c:legend>
    <c:plotVisOnly val="1"/>
    <c:dispBlanksAs val="zero"/>
  </c:chart>
  <c:externalData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299C2B-E53F-401A-964D-041451C8D6A8}" type="doc">
      <dgm:prSet loTypeId="urn:microsoft.com/office/officeart/2005/8/layout/cycle1" loCatId="cycle" qsTypeId="urn:microsoft.com/office/officeart/2005/8/quickstyle/simple1" qsCatId="simple" csTypeId="urn:microsoft.com/office/officeart/2005/8/colors/accent1_2" csCatId="accent1"/>
      <dgm:spPr/>
    </dgm:pt>
    <dgm:pt modelId="{A1D4BB1D-88DF-4AC4-A195-C7646F73815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rPr>
            <a:t>Creation</a:t>
          </a:r>
        </a:p>
      </dgm:t>
    </dgm:pt>
    <dgm:pt modelId="{7555FDF5-22EA-4885-9F5E-3C3FF4D8E020}" type="parTrans" cxnId="{797868DD-EAB0-4D5B-BD11-3691B66AB031}">
      <dgm:prSet/>
      <dgm:spPr/>
      <dgm:t>
        <a:bodyPr/>
        <a:lstStyle/>
        <a:p>
          <a:endParaRPr lang="en-ZA"/>
        </a:p>
      </dgm:t>
    </dgm:pt>
    <dgm:pt modelId="{CDB83C06-F00B-41D9-B4AA-3E894AC145E3}" type="sibTrans" cxnId="{797868DD-EAB0-4D5B-BD11-3691B66AB031}">
      <dgm:prSet/>
      <dgm:spPr/>
      <dgm:t>
        <a:bodyPr/>
        <a:lstStyle/>
        <a:p>
          <a:endParaRPr lang="en-ZA"/>
        </a:p>
      </dgm:t>
    </dgm:pt>
    <dgm:pt modelId="{3E1FC77C-9584-49BC-8D80-2913E4DDF2D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rPr>
            <a:t>Production</a:t>
          </a:r>
        </a:p>
      </dgm:t>
    </dgm:pt>
    <dgm:pt modelId="{DB712588-2D57-4510-8E05-8301EA0C9015}" type="parTrans" cxnId="{1C875A85-83E6-4C28-8A5F-C9AFC4A0DE2A}">
      <dgm:prSet/>
      <dgm:spPr/>
      <dgm:t>
        <a:bodyPr/>
        <a:lstStyle/>
        <a:p>
          <a:endParaRPr lang="en-ZA"/>
        </a:p>
      </dgm:t>
    </dgm:pt>
    <dgm:pt modelId="{3718D70F-6FB1-43BC-9755-BEDF2AAFF1B7}" type="sibTrans" cxnId="{1C875A85-83E6-4C28-8A5F-C9AFC4A0DE2A}">
      <dgm:prSet/>
      <dgm:spPr/>
      <dgm:t>
        <a:bodyPr/>
        <a:lstStyle/>
        <a:p>
          <a:endParaRPr lang="en-ZA"/>
        </a:p>
      </dgm:t>
    </dgm:pt>
    <dgm:pt modelId="{78786725-6EBC-4840-9F09-F7885893017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rPr>
            <a:t>Dissemination</a:t>
          </a:r>
        </a:p>
      </dgm:t>
    </dgm:pt>
    <dgm:pt modelId="{9B8232A9-49CF-46B5-95A9-4529F63FB47F}" type="parTrans" cxnId="{A44FC3F4-1EF7-46ED-AEB3-1A4C72BC879B}">
      <dgm:prSet/>
      <dgm:spPr/>
      <dgm:t>
        <a:bodyPr/>
        <a:lstStyle/>
        <a:p>
          <a:endParaRPr lang="en-ZA"/>
        </a:p>
      </dgm:t>
    </dgm:pt>
    <dgm:pt modelId="{BEB29FA6-5922-4541-B77F-61ACB3DDF0C2}" type="sibTrans" cxnId="{A44FC3F4-1EF7-46ED-AEB3-1A4C72BC879B}">
      <dgm:prSet/>
      <dgm:spPr/>
      <dgm:t>
        <a:bodyPr/>
        <a:lstStyle/>
        <a:p>
          <a:endParaRPr lang="en-ZA"/>
        </a:p>
      </dgm:t>
    </dgm:pt>
    <dgm:pt modelId="{9838A6BE-2C3D-4B46-85DD-C6E9C2BD249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rPr>
            <a:t>Exhibition,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rPr>
            <a:t>Reception,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rPr>
            <a:t>Transmission</a:t>
          </a:r>
        </a:p>
      </dgm:t>
    </dgm:pt>
    <dgm:pt modelId="{6C349F40-130A-4D61-9954-44C05125CFE4}" type="parTrans" cxnId="{4A623ECE-8FFD-4447-A759-005DDFED171B}">
      <dgm:prSet/>
      <dgm:spPr/>
      <dgm:t>
        <a:bodyPr/>
        <a:lstStyle/>
        <a:p>
          <a:endParaRPr lang="en-ZA"/>
        </a:p>
      </dgm:t>
    </dgm:pt>
    <dgm:pt modelId="{5C09D55D-FF93-4301-9B52-785C01046CA8}" type="sibTrans" cxnId="{4A623ECE-8FFD-4447-A759-005DDFED171B}">
      <dgm:prSet/>
      <dgm:spPr/>
      <dgm:t>
        <a:bodyPr/>
        <a:lstStyle/>
        <a:p>
          <a:endParaRPr lang="en-ZA"/>
        </a:p>
      </dgm:t>
    </dgm:pt>
    <dgm:pt modelId="{8C53D4D6-5B44-4187-9FE3-EF071FBFF02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rPr>
            <a:t>Consumption</a:t>
          </a:r>
        </a:p>
      </dgm:t>
    </dgm:pt>
    <dgm:pt modelId="{EB47C85D-3E6D-4570-9907-AAF85AA219CA}" type="parTrans" cxnId="{9E2ACDFB-FD3A-4526-A822-7D1DCA88F9D7}">
      <dgm:prSet/>
      <dgm:spPr/>
      <dgm:t>
        <a:bodyPr/>
        <a:lstStyle/>
        <a:p>
          <a:endParaRPr lang="en-ZA"/>
        </a:p>
      </dgm:t>
    </dgm:pt>
    <dgm:pt modelId="{90FE427B-E9EB-4403-B569-261ECDD4CD54}" type="sibTrans" cxnId="{9E2ACDFB-FD3A-4526-A822-7D1DCA88F9D7}">
      <dgm:prSet/>
      <dgm:spPr/>
      <dgm:t>
        <a:bodyPr/>
        <a:lstStyle/>
        <a:p>
          <a:endParaRPr lang="en-ZA"/>
        </a:p>
      </dgm:t>
    </dgm:pt>
    <dgm:pt modelId="{6B4B8B93-6E18-4FB0-A3B5-0612152A78A7}" type="pres">
      <dgm:prSet presAssocID="{E0299C2B-E53F-401A-964D-041451C8D6A8}" presName="cycle" presStyleCnt="0">
        <dgm:presLayoutVars>
          <dgm:dir/>
          <dgm:resizeHandles val="exact"/>
        </dgm:presLayoutVars>
      </dgm:prSet>
      <dgm:spPr/>
    </dgm:pt>
    <dgm:pt modelId="{7A05D405-0F5B-47B3-A473-156D7C55BA50}" type="pres">
      <dgm:prSet presAssocID="{A1D4BB1D-88DF-4AC4-A195-C7646F73815A}" presName="dummy" presStyleCnt="0"/>
      <dgm:spPr/>
    </dgm:pt>
    <dgm:pt modelId="{0137956A-4C09-4309-B825-3BE66181C807}" type="pres">
      <dgm:prSet presAssocID="{A1D4BB1D-88DF-4AC4-A195-C7646F73815A}" presName="node" presStyleLbl="revTx" presStyleIdx="0" presStyleCnt="5">
        <dgm:presLayoutVars>
          <dgm:bulletEnabled val="1"/>
        </dgm:presLayoutVars>
      </dgm:prSet>
      <dgm:spPr/>
      <dgm:t>
        <a:bodyPr/>
        <a:lstStyle/>
        <a:p>
          <a:endParaRPr lang="en-ZA"/>
        </a:p>
      </dgm:t>
    </dgm:pt>
    <dgm:pt modelId="{0D1F1E9E-C3C4-41ED-BD64-0975E9CF41D5}" type="pres">
      <dgm:prSet presAssocID="{CDB83C06-F00B-41D9-B4AA-3E894AC145E3}" presName="sibTrans" presStyleLbl="node1" presStyleIdx="0" presStyleCnt="5"/>
      <dgm:spPr/>
      <dgm:t>
        <a:bodyPr/>
        <a:lstStyle/>
        <a:p>
          <a:endParaRPr lang="en-ZA"/>
        </a:p>
      </dgm:t>
    </dgm:pt>
    <dgm:pt modelId="{B4D78BD7-FC7B-42B5-A0F2-8426816B30BF}" type="pres">
      <dgm:prSet presAssocID="{3E1FC77C-9584-49BC-8D80-2913E4DDF2D5}" presName="dummy" presStyleCnt="0"/>
      <dgm:spPr/>
    </dgm:pt>
    <dgm:pt modelId="{32F631FF-1F36-4FE0-94A5-6EB7550310BF}" type="pres">
      <dgm:prSet presAssocID="{3E1FC77C-9584-49BC-8D80-2913E4DDF2D5}" presName="node" presStyleLbl="revTx" presStyleIdx="1" presStyleCnt="5">
        <dgm:presLayoutVars>
          <dgm:bulletEnabled val="1"/>
        </dgm:presLayoutVars>
      </dgm:prSet>
      <dgm:spPr/>
      <dgm:t>
        <a:bodyPr/>
        <a:lstStyle/>
        <a:p>
          <a:endParaRPr lang="en-ZA"/>
        </a:p>
      </dgm:t>
    </dgm:pt>
    <dgm:pt modelId="{CE9BBF5D-425E-462D-9CB1-E78E3926FC01}" type="pres">
      <dgm:prSet presAssocID="{3718D70F-6FB1-43BC-9755-BEDF2AAFF1B7}" presName="sibTrans" presStyleLbl="node1" presStyleIdx="1" presStyleCnt="5"/>
      <dgm:spPr/>
      <dgm:t>
        <a:bodyPr/>
        <a:lstStyle/>
        <a:p>
          <a:endParaRPr lang="en-ZA"/>
        </a:p>
      </dgm:t>
    </dgm:pt>
    <dgm:pt modelId="{F9D1086C-C558-4D88-8CD5-577AF61005AF}" type="pres">
      <dgm:prSet presAssocID="{78786725-6EBC-4840-9F09-F78858930177}" presName="dummy" presStyleCnt="0"/>
      <dgm:spPr/>
    </dgm:pt>
    <dgm:pt modelId="{BC4C8E31-2BA8-423D-9FD1-9340BE8B4D94}" type="pres">
      <dgm:prSet presAssocID="{78786725-6EBC-4840-9F09-F78858930177}" presName="node" presStyleLbl="revTx" presStyleIdx="2" presStyleCnt="5">
        <dgm:presLayoutVars>
          <dgm:bulletEnabled val="1"/>
        </dgm:presLayoutVars>
      </dgm:prSet>
      <dgm:spPr/>
      <dgm:t>
        <a:bodyPr/>
        <a:lstStyle/>
        <a:p>
          <a:endParaRPr lang="en-ZA"/>
        </a:p>
      </dgm:t>
    </dgm:pt>
    <dgm:pt modelId="{68C6BCBD-48EC-4CD5-8473-3B154F8F2A1C}" type="pres">
      <dgm:prSet presAssocID="{BEB29FA6-5922-4541-B77F-61ACB3DDF0C2}" presName="sibTrans" presStyleLbl="node1" presStyleIdx="2" presStyleCnt="5"/>
      <dgm:spPr/>
      <dgm:t>
        <a:bodyPr/>
        <a:lstStyle/>
        <a:p>
          <a:endParaRPr lang="en-ZA"/>
        </a:p>
      </dgm:t>
    </dgm:pt>
    <dgm:pt modelId="{E75B24A3-C08D-488C-B4B7-A54F25FFF2BA}" type="pres">
      <dgm:prSet presAssocID="{9838A6BE-2C3D-4B46-85DD-C6E9C2BD2498}" presName="dummy" presStyleCnt="0"/>
      <dgm:spPr/>
    </dgm:pt>
    <dgm:pt modelId="{920D1EF5-9C97-4231-B288-85EF15A3FC4C}" type="pres">
      <dgm:prSet presAssocID="{9838A6BE-2C3D-4B46-85DD-C6E9C2BD2498}" presName="node" presStyleLbl="revTx" presStyleIdx="3" presStyleCnt="5">
        <dgm:presLayoutVars>
          <dgm:bulletEnabled val="1"/>
        </dgm:presLayoutVars>
      </dgm:prSet>
      <dgm:spPr/>
      <dgm:t>
        <a:bodyPr/>
        <a:lstStyle/>
        <a:p>
          <a:endParaRPr lang="en-ZA"/>
        </a:p>
      </dgm:t>
    </dgm:pt>
    <dgm:pt modelId="{5565B20B-790F-4595-8558-487D9D795CFD}" type="pres">
      <dgm:prSet presAssocID="{5C09D55D-FF93-4301-9B52-785C01046CA8}" presName="sibTrans" presStyleLbl="node1" presStyleIdx="3" presStyleCnt="5"/>
      <dgm:spPr/>
      <dgm:t>
        <a:bodyPr/>
        <a:lstStyle/>
        <a:p>
          <a:endParaRPr lang="en-ZA"/>
        </a:p>
      </dgm:t>
    </dgm:pt>
    <dgm:pt modelId="{331C33AA-0949-4C0F-BF9C-92038AE97A73}" type="pres">
      <dgm:prSet presAssocID="{8C53D4D6-5B44-4187-9FE3-EF071FBFF027}" presName="dummy" presStyleCnt="0"/>
      <dgm:spPr/>
    </dgm:pt>
    <dgm:pt modelId="{764F0574-22D5-4B20-B27E-A0AFA1D4EC6F}" type="pres">
      <dgm:prSet presAssocID="{8C53D4D6-5B44-4187-9FE3-EF071FBFF027}" presName="node" presStyleLbl="revTx" presStyleIdx="4" presStyleCnt="5">
        <dgm:presLayoutVars>
          <dgm:bulletEnabled val="1"/>
        </dgm:presLayoutVars>
      </dgm:prSet>
      <dgm:spPr/>
      <dgm:t>
        <a:bodyPr/>
        <a:lstStyle/>
        <a:p>
          <a:endParaRPr lang="en-ZA"/>
        </a:p>
      </dgm:t>
    </dgm:pt>
    <dgm:pt modelId="{A5BC9AF0-7299-482D-B6E3-E96C632CDD12}" type="pres">
      <dgm:prSet presAssocID="{90FE427B-E9EB-4403-B569-261ECDD4CD54}" presName="sibTrans" presStyleLbl="node1" presStyleIdx="4" presStyleCnt="5"/>
      <dgm:spPr/>
      <dgm:t>
        <a:bodyPr/>
        <a:lstStyle/>
        <a:p>
          <a:endParaRPr lang="en-ZA"/>
        </a:p>
      </dgm:t>
    </dgm:pt>
  </dgm:ptLst>
  <dgm:cxnLst>
    <dgm:cxn modelId="{17CB27DD-977F-4B99-9CEA-36DCEADB53F7}" type="presOf" srcId="{3E1FC77C-9584-49BC-8D80-2913E4DDF2D5}" destId="{32F631FF-1F36-4FE0-94A5-6EB7550310BF}" srcOrd="0" destOrd="0" presId="urn:microsoft.com/office/officeart/2005/8/layout/cycle1"/>
    <dgm:cxn modelId="{B9F503B9-A585-4717-B4A1-76225854E592}" type="presOf" srcId="{78786725-6EBC-4840-9F09-F78858930177}" destId="{BC4C8E31-2BA8-423D-9FD1-9340BE8B4D94}" srcOrd="0" destOrd="0" presId="urn:microsoft.com/office/officeart/2005/8/layout/cycle1"/>
    <dgm:cxn modelId="{4A623ECE-8FFD-4447-A759-005DDFED171B}" srcId="{E0299C2B-E53F-401A-964D-041451C8D6A8}" destId="{9838A6BE-2C3D-4B46-85DD-C6E9C2BD2498}" srcOrd="3" destOrd="0" parTransId="{6C349F40-130A-4D61-9954-44C05125CFE4}" sibTransId="{5C09D55D-FF93-4301-9B52-785C01046CA8}"/>
    <dgm:cxn modelId="{12723838-6E87-49BF-BE72-67F4A95E9774}" type="presOf" srcId="{5C09D55D-FF93-4301-9B52-785C01046CA8}" destId="{5565B20B-790F-4595-8558-487D9D795CFD}" srcOrd="0" destOrd="0" presId="urn:microsoft.com/office/officeart/2005/8/layout/cycle1"/>
    <dgm:cxn modelId="{A44FC3F4-1EF7-46ED-AEB3-1A4C72BC879B}" srcId="{E0299C2B-E53F-401A-964D-041451C8D6A8}" destId="{78786725-6EBC-4840-9F09-F78858930177}" srcOrd="2" destOrd="0" parTransId="{9B8232A9-49CF-46B5-95A9-4529F63FB47F}" sibTransId="{BEB29FA6-5922-4541-B77F-61ACB3DDF0C2}"/>
    <dgm:cxn modelId="{9E2ACDFB-FD3A-4526-A822-7D1DCA88F9D7}" srcId="{E0299C2B-E53F-401A-964D-041451C8D6A8}" destId="{8C53D4D6-5B44-4187-9FE3-EF071FBFF027}" srcOrd="4" destOrd="0" parTransId="{EB47C85D-3E6D-4570-9907-AAF85AA219CA}" sibTransId="{90FE427B-E9EB-4403-B569-261ECDD4CD54}"/>
    <dgm:cxn modelId="{48B32CCB-B466-400D-894A-4E9A27054C93}" type="presOf" srcId="{3718D70F-6FB1-43BC-9755-BEDF2AAFF1B7}" destId="{CE9BBF5D-425E-462D-9CB1-E78E3926FC01}" srcOrd="0" destOrd="0" presId="urn:microsoft.com/office/officeart/2005/8/layout/cycle1"/>
    <dgm:cxn modelId="{1C875A85-83E6-4C28-8A5F-C9AFC4A0DE2A}" srcId="{E0299C2B-E53F-401A-964D-041451C8D6A8}" destId="{3E1FC77C-9584-49BC-8D80-2913E4DDF2D5}" srcOrd="1" destOrd="0" parTransId="{DB712588-2D57-4510-8E05-8301EA0C9015}" sibTransId="{3718D70F-6FB1-43BC-9755-BEDF2AAFF1B7}"/>
    <dgm:cxn modelId="{8F0B151C-F28E-4DAD-AA95-34A6ABC9F14F}" type="presOf" srcId="{9838A6BE-2C3D-4B46-85DD-C6E9C2BD2498}" destId="{920D1EF5-9C97-4231-B288-85EF15A3FC4C}" srcOrd="0" destOrd="0" presId="urn:microsoft.com/office/officeart/2005/8/layout/cycle1"/>
    <dgm:cxn modelId="{F3DEDCE5-701D-4374-A60F-D2437C301A4E}" type="presOf" srcId="{90FE427B-E9EB-4403-B569-261ECDD4CD54}" destId="{A5BC9AF0-7299-482D-B6E3-E96C632CDD12}" srcOrd="0" destOrd="0" presId="urn:microsoft.com/office/officeart/2005/8/layout/cycle1"/>
    <dgm:cxn modelId="{797868DD-EAB0-4D5B-BD11-3691B66AB031}" srcId="{E0299C2B-E53F-401A-964D-041451C8D6A8}" destId="{A1D4BB1D-88DF-4AC4-A195-C7646F73815A}" srcOrd="0" destOrd="0" parTransId="{7555FDF5-22EA-4885-9F5E-3C3FF4D8E020}" sibTransId="{CDB83C06-F00B-41D9-B4AA-3E894AC145E3}"/>
    <dgm:cxn modelId="{9330AA71-BC88-4E8B-849E-1FEFCB76AA17}" type="presOf" srcId="{8C53D4D6-5B44-4187-9FE3-EF071FBFF027}" destId="{764F0574-22D5-4B20-B27E-A0AFA1D4EC6F}" srcOrd="0" destOrd="0" presId="urn:microsoft.com/office/officeart/2005/8/layout/cycle1"/>
    <dgm:cxn modelId="{E9919D75-E248-41CA-B239-A7235001B2B8}" type="presOf" srcId="{A1D4BB1D-88DF-4AC4-A195-C7646F73815A}" destId="{0137956A-4C09-4309-B825-3BE66181C807}" srcOrd="0" destOrd="0" presId="urn:microsoft.com/office/officeart/2005/8/layout/cycle1"/>
    <dgm:cxn modelId="{10EF0963-2A59-4915-8BA7-A856F588F15F}" type="presOf" srcId="{E0299C2B-E53F-401A-964D-041451C8D6A8}" destId="{6B4B8B93-6E18-4FB0-A3B5-0612152A78A7}" srcOrd="0" destOrd="0" presId="urn:microsoft.com/office/officeart/2005/8/layout/cycle1"/>
    <dgm:cxn modelId="{0E87D183-B70A-4C89-BCAF-A5CFC1D058C8}" type="presOf" srcId="{CDB83C06-F00B-41D9-B4AA-3E894AC145E3}" destId="{0D1F1E9E-C3C4-41ED-BD64-0975E9CF41D5}" srcOrd="0" destOrd="0" presId="urn:microsoft.com/office/officeart/2005/8/layout/cycle1"/>
    <dgm:cxn modelId="{539602FF-DA73-423C-9FA1-7F7A7F6D1AFC}" type="presOf" srcId="{BEB29FA6-5922-4541-B77F-61ACB3DDF0C2}" destId="{68C6BCBD-48EC-4CD5-8473-3B154F8F2A1C}" srcOrd="0" destOrd="0" presId="urn:microsoft.com/office/officeart/2005/8/layout/cycle1"/>
    <dgm:cxn modelId="{40ECE66F-15EB-47AB-854A-6221113666BE}" type="presParOf" srcId="{6B4B8B93-6E18-4FB0-A3B5-0612152A78A7}" destId="{7A05D405-0F5B-47B3-A473-156D7C55BA50}" srcOrd="0" destOrd="0" presId="urn:microsoft.com/office/officeart/2005/8/layout/cycle1"/>
    <dgm:cxn modelId="{618457D3-9A7A-4E97-87EC-0A6CDF92C4FE}" type="presParOf" srcId="{6B4B8B93-6E18-4FB0-A3B5-0612152A78A7}" destId="{0137956A-4C09-4309-B825-3BE66181C807}" srcOrd="1" destOrd="0" presId="urn:microsoft.com/office/officeart/2005/8/layout/cycle1"/>
    <dgm:cxn modelId="{1C890B2D-1385-4688-BF4E-CC639FDA296F}" type="presParOf" srcId="{6B4B8B93-6E18-4FB0-A3B5-0612152A78A7}" destId="{0D1F1E9E-C3C4-41ED-BD64-0975E9CF41D5}" srcOrd="2" destOrd="0" presId="urn:microsoft.com/office/officeart/2005/8/layout/cycle1"/>
    <dgm:cxn modelId="{F434AED8-4EF2-49B7-A5FA-29F05DD7CBED}" type="presParOf" srcId="{6B4B8B93-6E18-4FB0-A3B5-0612152A78A7}" destId="{B4D78BD7-FC7B-42B5-A0F2-8426816B30BF}" srcOrd="3" destOrd="0" presId="urn:microsoft.com/office/officeart/2005/8/layout/cycle1"/>
    <dgm:cxn modelId="{BF5FE018-6C20-4865-B7B4-B9753A04C01C}" type="presParOf" srcId="{6B4B8B93-6E18-4FB0-A3B5-0612152A78A7}" destId="{32F631FF-1F36-4FE0-94A5-6EB7550310BF}" srcOrd="4" destOrd="0" presId="urn:microsoft.com/office/officeart/2005/8/layout/cycle1"/>
    <dgm:cxn modelId="{2F35D172-8212-4977-B69B-055DB4D7FF7F}" type="presParOf" srcId="{6B4B8B93-6E18-4FB0-A3B5-0612152A78A7}" destId="{CE9BBF5D-425E-462D-9CB1-E78E3926FC01}" srcOrd="5" destOrd="0" presId="urn:microsoft.com/office/officeart/2005/8/layout/cycle1"/>
    <dgm:cxn modelId="{3BBC55D6-62E6-43E3-99B5-0750EF315C65}" type="presParOf" srcId="{6B4B8B93-6E18-4FB0-A3B5-0612152A78A7}" destId="{F9D1086C-C558-4D88-8CD5-577AF61005AF}" srcOrd="6" destOrd="0" presId="urn:microsoft.com/office/officeart/2005/8/layout/cycle1"/>
    <dgm:cxn modelId="{0CCE3359-BF90-4C43-8D98-0E22E07E733C}" type="presParOf" srcId="{6B4B8B93-6E18-4FB0-A3B5-0612152A78A7}" destId="{BC4C8E31-2BA8-423D-9FD1-9340BE8B4D94}" srcOrd="7" destOrd="0" presId="urn:microsoft.com/office/officeart/2005/8/layout/cycle1"/>
    <dgm:cxn modelId="{D3703609-C392-41B8-BFA7-C2A181E40C2A}" type="presParOf" srcId="{6B4B8B93-6E18-4FB0-A3B5-0612152A78A7}" destId="{68C6BCBD-48EC-4CD5-8473-3B154F8F2A1C}" srcOrd="8" destOrd="0" presId="urn:microsoft.com/office/officeart/2005/8/layout/cycle1"/>
    <dgm:cxn modelId="{22938DA0-1BE8-4503-AD33-BD80261DB064}" type="presParOf" srcId="{6B4B8B93-6E18-4FB0-A3B5-0612152A78A7}" destId="{E75B24A3-C08D-488C-B4B7-A54F25FFF2BA}" srcOrd="9" destOrd="0" presId="urn:microsoft.com/office/officeart/2005/8/layout/cycle1"/>
    <dgm:cxn modelId="{108AB9F3-F57B-4B8D-BEE6-E6663C9C77EE}" type="presParOf" srcId="{6B4B8B93-6E18-4FB0-A3B5-0612152A78A7}" destId="{920D1EF5-9C97-4231-B288-85EF15A3FC4C}" srcOrd="10" destOrd="0" presId="urn:microsoft.com/office/officeart/2005/8/layout/cycle1"/>
    <dgm:cxn modelId="{C8767D66-ED6C-4578-AB42-2EB7EE8FA9B2}" type="presParOf" srcId="{6B4B8B93-6E18-4FB0-A3B5-0612152A78A7}" destId="{5565B20B-790F-4595-8558-487D9D795CFD}" srcOrd="11" destOrd="0" presId="urn:microsoft.com/office/officeart/2005/8/layout/cycle1"/>
    <dgm:cxn modelId="{C0F318E4-385E-4B5B-9B9E-E167D67D68F4}" type="presParOf" srcId="{6B4B8B93-6E18-4FB0-A3B5-0612152A78A7}" destId="{331C33AA-0949-4C0F-BF9C-92038AE97A73}" srcOrd="12" destOrd="0" presId="urn:microsoft.com/office/officeart/2005/8/layout/cycle1"/>
    <dgm:cxn modelId="{B3DFA7A6-8B69-462D-8B28-475E33433DE7}" type="presParOf" srcId="{6B4B8B93-6E18-4FB0-A3B5-0612152A78A7}" destId="{764F0574-22D5-4B20-B27E-A0AFA1D4EC6F}" srcOrd="13" destOrd="0" presId="urn:microsoft.com/office/officeart/2005/8/layout/cycle1"/>
    <dgm:cxn modelId="{3A38A8B8-9D1A-4059-9807-A8F5BE25BFCD}" type="presParOf" srcId="{6B4B8B93-6E18-4FB0-A3B5-0612152A78A7}" destId="{A5BC9AF0-7299-482D-B6E3-E96C632CDD12}" srcOrd="14"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z="1000" dirty="0" smtClean="0">
                <a:latin typeface="Gill Sans"/>
                <a:cs typeface="Gill Sans"/>
              </a:rPr>
              <a:t>DEPARTMENT OF ARTS AND CULTURE</a:t>
            </a:r>
            <a:endParaRPr lang="en-US" sz="1000" dirty="0">
              <a:latin typeface="Gill Sans"/>
              <a:cs typeface="Gill Sans"/>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B067551-1F5D-0341-B9EA-7928B0DA13A7}" type="datetime1">
              <a:rPr lang="en-US" sz="900" smtClean="0">
                <a:latin typeface="Gill Sans"/>
                <a:cs typeface="Gill Sans"/>
              </a:rPr>
              <a:pPr/>
              <a:t>5/2/2018</a:t>
            </a:fld>
            <a:endParaRPr lang="en-US" sz="900" dirty="0">
              <a:latin typeface="Gill Sans"/>
              <a:cs typeface="Gill Sans"/>
            </a:endParaRPr>
          </a:p>
        </p:txBody>
      </p:sp>
      <p:sp>
        <p:nvSpPr>
          <p:cNvPr id="4" name="Footer Placeholder 3"/>
          <p:cNvSpPr>
            <a:spLocks noGrp="1"/>
          </p:cNvSpPr>
          <p:nvPr>
            <p:ph type="ftr" sz="quarter" idx="2"/>
          </p:nvPr>
        </p:nvSpPr>
        <p:spPr>
          <a:xfrm>
            <a:off x="0" y="9430306"/>
            <a:ext cx="2945659" cy="496332"/>
          </a:xfrm>
          <a:prstGeom prst="rect">
            <a:avLst/>
          </a:prstGeom>
        </p:spPr>
        <p:txBody>
          <a:bodyPr vert="horz" lIns="91440" tIns="45720" rIns="91440" bIns="45720" rtlCol="0" anchor="t"/>
          <a:lstStyle>
            <a:lvl1pPr algn="l">
              <a:defRPr sz="1200"/>
            </a:lvl1pPr>
          </a:lstStyle>
          <a:p>
            <a:r>
              <a:rPr lang="en-US" sz="900" dirty="0" smtClean="0">
                <a:latin typeface="Calibri (Body)"/>
                <a:cs typeface="Calibri (Body)"/>
              </a:rPr>
              <a:t>INSERT YOUR THEME HERE</a:t>
            </a:r>
            <a:endParaRPr lang="en-US" sz="900" dirty="0">
              <a:latin typeface="Calibri (Body)"/>
              <a:cs typeface="Calibri (Body)"/>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xmlns="" val="324942327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dirty="0" smtClean="0"/>
              <a:t>DEPARTMENT OF ARTS AND CULTURE</a:t>
            </a:r>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6F60FE2-17F6-6946-AE1B-DAB315879F09}" type="datetime1">
              <a:rPr lang="en-US" smtClean="0"/>
              <a:pPr/>
              <a:t>5/2/2018</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dirty="0"/>
          </a:p>
        </p:txBody>
      </p:sp>
    </p:spTree>
    <p:extLst>
      <p:ext uri="{BB962C8B-B14F-4D97-AF65-F5344CB8AC3E}">
        <p14:creationId xmlns:p14="http://schemas.microsoft.com/office/powerpoint/2010/main" xmlns="" val="607759351"/>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5/2/2018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a:t>
            </a:fld>
            <a:endParaRPr lang="en-US" dirty="0"/>
          </a:p>
        </p:txBody>
      </p:sp>
    </p:spTree>
    <p:extLst>
      <p:ext uri="{BB962C8B-B14F-4D97-AF65-F5344CB8AC3E}">
        <p14:creationId xmlns:p14="http://schemas.microsoft.com/office/powerpoint/2010/main" xmlns="" val="18019882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5/2/2018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79</a:t>
            </a:fld>
            <a:endParaRPr lang="en-US" dirty="0"/>
          </a:p>
        </p:txBody>
      </p:sp>
    </p:spTree>
    <p:extLst>
      <p:ext uri="{BB962C8B-B14F-4D97-AF65-F5344CB8AC3E}">
        <p14:creationId xmlns:p14="http://schemas.microsoft.com/office/powerpoint/2010/main" xmlns="" val="4420245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5/2/2018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96</a:t>
            </a:fld>
            <a:endParaRPr lang="en-US" dirty="0"/>
          </a:p>
        </p:txBody>
      </p:sp>
    </p:spTree>
    <p:extLst>
      <p:ext uri="{BB962C8B-B14F-4D97-AF65-F5344CB8AC3E}">
        <p14:creationId xmlns:p14="http://schemas.microsoft.com/office/powerpoint/2010/main" xmlns="" val="2320182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5/2/2018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17</a:t>
            </a:fld>
            <a:endParaRPr lang="en-US" dirty="0"/>
          </a:p>
        </p:txBody>
      </p:sp>
    </p:spTree>
    <p:extLst>
      <p:ext uri="{BB962C8B-B14F-4D97-AF65-F5344CB8AC3E}">
        <p14:creationId xmlns:p14="http://schemas.microsoft.com/office/powerpoint/2010/main" xmlns="" val="2320182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5/2/2018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23</a:t>
            </a:fld>
            <a:endParaRPr lang="en-US" dirty="0"/>
          </a:p>
        </p:txBody>
      </p:sp>
    </p:spTree>
    <p:extLst>
      <p:ext uri="{BB962C8B-B14F-4D97-AF65-F5344CB8AC3E}">
        <p14:creationId xmlns:p14="http://schemas.microsoft.com/office/powerpoint/2010/main" xmlns="" val="2320182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5/2/2018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24</a:t>
            </a:fld>
            <a:endParaRPr lang="en-US" dirty="0"/>
          </a:p>
        </p:txBody>
      </p:sp>
    </p:spTree>
    <p:extLst>
      <p:ext uri="{BB962C8B-B14F-4D97-AF65-F5344CB8AC3E}">
        <p14:creationId xmlns:p14="http://schemas.microsoft.com/office/powerpoint/2010/main" xmlns="" val="2320182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5/2/2018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41</a:t>
            </a:fld>
            <a:endParaRPr lang="en-US" dirty="0"/>
          </a:p>
        </p:txBody>
      </p:sp>
    </p:spTree>
    <p:extLst>
      <p:ext uri="{BB962C8B-B14F-4D97-AF65-F5344CB8AC3E}">
        <p14:creationId xmlns:p14="http://schemas.microsoft.com/office/powerpoint/2010/main" xmlns="" val="2320182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5/2/2018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45</a:t>
            </a:fld>
            <a:endParaRPr lang="en-US" dirty="0"/>
          </a:p>
        </p:txBody>
      </p:sp>
    </p:spTree>
    <p:extLst>
      <p:ext uri="{BB962C8B-B14F-4D97-AF65-F5344CB8AC3E}">
        <p14:creationId xmlns:p14="http://schemas.microsoft.com/office/powerpoint/2010/main" xmlns="" val="2320182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5/2/2018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48</a:t>
            </a:fld>
            <a:endParaRPr lang="en-US" dirty="0"/>
          </a:p>
        </p:txBody>
      </p:sp>
    </p:spTree>
    <p:extLst>
      <p:ext uri="{BB962C8B-B14F-4D97-AF65-F5344CB8AC3E}">
        <p14:creationId xmlns:p14="http://schemas.microsoft.com/office/powerpoint/2010/main" xmlns="" val="2320182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5/2/2018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52</a:t>
            </a:fld>
            <a:endParaRPr lang="en-US" dirty="0"/>
          </a:p>
        </p:txBody>
      </p:sp>
    </p:spTree>
    <p:extLst>
      <p:ext uri="{BB962C8B-B14F-4D97-AF65-F5344CB8AC3E}">
        <p14:creationId xmlns:p14="http://schemas.microsoft.com/office/powerpoint/2010/main" xmlns="" val="2320182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5/2/2018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69</a:t>
            </a:fld>
            <a:endParaRPr lang="en-US" dirty="0"/>
          </a:p>
        </p:txBody>
      </p:sp>
    </p:spTree>
    <p:extLst>
      <p:ext uri="{BB962C8B-B14F-4D97-AF65-F5344CB8AC3E}">
        <p14:creationId xmlns:p14="http://schemas.microsoft.com/office/powerpoint/2010/main" xmlns="" val="14029768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cstate="print"/>
          <a:stretch>
            <a:fillRect/>
          </a:stretch>
        </p:blipFill>
        <p:spPr>
          <a:xfrm>
            <a:off x="457200" y="533400"/>
            <a:ext cx="2286000" cy="829056"/>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userDrawn="1"/>
        </p:nvPicPr>
        <p:blipFill>
          <a:blip r:embed="rId12" cstate="print"/>
          <a:stretch>
            <a:fillRect/>
          </a:stretch>
        </p:blipFill>
        <p:spPr>
          <a:xfrm>
            <a:off x="76200" y="5742432"/>
            <a:ext cx="7559040" cy="111556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dt="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924944"/>
            <a:ext cx="9144000" cy="1440160"/>
          </a:xfrm>
        </p:spPr>
        <p:txBody>
          <a:bodyPr>
            <a:noAutofit/>
          </a:bodyPr>
          <a:lstStyle/>
          <a:p>
            <a:pPr algn="ctr"/>
            <a:r>
              <a:rPr lang="en-ZA" sz="3600" dirty="0" smtClean="0">
                <a:latin typeface="+mn-lt"/>
              </a:rPr>
              <a:t/>
            </a:r>
            <a:br>
              <a:rPr lang="en-ZA" sz="3600" dirty="0" smtClean="0">
                <a:latin typeface="+mn-lt"/>
              </a:rPr>
            </a:br>
            <a:r>
              <a:rPr lang="en-ZA" sz="3600" dirty="0" smtClean="0">
                <a:latin typeface="+mn-lt"/>
              </a:rPr>
              <a:t>2018-19 ANNUAL PERFORMANCE PLAN</a:t>
            </a:r>
            <a:r>
              <a:rPr lang="en-ZA" sz="4000" dirty="0" smtClean="0">
                <a:latin typeface="+mn-lt"/>
              </a:rPr>
              <a:t/>
            </a:r>
            <a:br>
              <a:rPr lang="en-ZA" sz="4000" dirty="0" smtClean="0">
                <a:latin typeface="+mn-lt"/>
              </a:rPr>
            </a:br>
            <a:endParaRPr lang="en-ZA" sz="4000" dirty="0">
              <a:solidFill>
                <a:srgbClr val="FF0000"/>
              </a:solidFill>
              <a:latin typeface="+mn-lt"/>
            </a:endParaRPr>
          </a:p>
        </p:txBody>
      </p:sp>
      <p:sp>
        <p:nvSpPr>
          <p:cNvPr id="11" name="Rectangle 10"/>
          <p:cNvSpPr/>
          <p:nvPr/>
        </p:nvSpPr>
        <p:spPr>
          <a:xfrm>
            <a:off x="1763688" y="4725144"/>
            <a:ext cx="7380312" cy="1368152"/>
          </a:xfrm>
          <a:prstGeom prst="rect">
            <a:avLst/>
          </a:prstGeom>
        </p:spPr>
        <p:txBody>
          <a:bodyPr wrap="square">
            <a:noAutofit/>
          </a:bodyPr>
          <a:lstStyle/>
          <a:p>
            <a:pPr algn="r">
              <a:spcAft>
                <a:spcPts val="600"/>
              </a:spcAft>
            </a:pPr>
            <a:r>
              <a:rPr lang="en-US" sz="3200" b="1" dirty="0" smtClean="0">
                <a:solidFill>
                  <a:srgbClr val="800000"/>
                </a:solidFill>
                <a:cs typeface="Arial"/>
              </a:rPr>
              <a:t>Presentation to the Portfolio Committee</a:t>
            </a:r>
          </a:p>
          <a:p>
            <a:pPr algn="r">
              <a:spcAft>
                <a:spcPts val="600"/>
              </a:spcAft>
            </a:pPr>
            <a:r>
              <a:rPr lang="en-US" sz="3200" b="1" dirty="0" smtClean="0">
                <a:solidFill>
                  <a:schemeClr val="accent2">
                    <a:lumMod val="75000"/>
                  </a:schemeClr>
                </a:solidFill>
                <a:cs typeface="Arial"/>
              </a:rPr>
              <a:t>24 April 2018 </a:t>
            </a:r>
          </a:p>
          <a:p>
            <a:pPr algn="r">
              <a:spcAft>
                <a:spcPts val="600"/>
              </a:spcAft>
            </a:pPr>
            <a:r>
              <a:rPr lang="en-US" sz="3200" b="1" dirty="0" smtClean="0">
                <a:solidFill>
                  <a:srgbClr val="800000"/>
                </a:solidFill>
                <a:cs typeface="Arial"/>
              </a:rPr>
              <a:t> </a:t>
            </a:r>
          </a:p>
          <a:p>
            <a:pPr algn="r">
              <a:spcAft>
                <a:spcPts val="600"/>
              </a:spcAft>
            </a:pPr>
            <a:endParaRPr lang="en-ZA" sz="3200" b="1" dirty="0" smtClean="0">
              <a:solidFill>
                <a:srgbClr val="800000"/>
              </a:solidFill>
              <a:cs typeface="Arial"/>
            </a:endParaRPr>
          </a:p>
        </p:txBody>
      </p:sp>
    </p:spTree>
    <p:extLst>
      <p:ext uri="{BB962C8B-B14F-4D97-AF65-F5344CB8AC3E}">
        <p14:creationId xmlns:p14="http://schemas.microsoft.com/office/powerpoint/2010/main" xmlns="" val="6157601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9036496" cy="710952"/>
          </a:xfrm>
        </p:spPr>
        <p:txBody>
          <a:bodyPr>
            <a:normAutofit/>
          </a:bodyPr>
          <a:lstStyle/>
          <a:p>
            <a:pPr algn="ctr"/>
            <a:r>
              <a:rPr lang="en-US" dirty="0" smtClean="0">
                <a:latin typeface="+mj-lt"/>
                <a:cs typeface="Arial Narrow"/>
              </a:rPr>
              <a:t>POA AND THE OUTCOMES FRAMEWORK</a:t>
            </a:r>
            <a:endParaRPr lang="en-US" dirty="0">
              <a:latin typeface="+mj-lt"/>
              <a:cs typeface="Arial Narrow"/>
            </a:endParaRPr>
          </a:p>
        </p:txBody>
      </p:sp>
      <p:sp>
        <p:nvSpPr>
          <p:cNvPr id="3" name="Content Placeholder 2"/>
          <p:cNvSpPr>
            <a:spLocks noGrp="1"/>
          </p:cNvSpPr>
          <p:nvPr>
            <p:ph idx="1"/>
          </p:nvPr>
        </p:nvSpPr>
        <p:spPr>
          <a:xfrm>
            <a:off x="179512" y="1124744"/>
            <a:ext cx="8856984" cy="4968552"/>
          </a:xfrm>
        </p:spPr>
        <p:txBody>
          <a:bodyPr>
            <a:noAutofit/>
          </a:bodyPr>
          <a:lstStyle/>
          <a:p>
            <a:pPr marL="268288" lvl="2" indent="-268288">
              <a:buFont typeface="Wingdings" charset="2"/>
              <a:buChar char="§"/>
            </a:pPr>
            <a:r>
              <a:rPr lang="en-ZA" sz="2300" dirty="0" smtClean="0">
                <a:solidFill>
                  <a:srgbClr val="000000"/>
                </a:solidFill>
                <a:latin typeface="+mn-lt"/>
                <a:cs typeface="Arial Narrow"/>
              </a:rPr>
              <a:t>The Department is leading Outcome 14 (</a:t>
            </a:r>
            <a:r>
              <a:rPr lang="en-ZA" sz="2300" i="1" dirty="0" smtClean="0">
                <a:latin typeface="+mn-lt"/>
                <a:cs typeface="Arial Narrow"/>
              </a:rPr>
              <a:t>A </a:t>
            </a:r>
            <a:r>
              <a:rPr lang="en-ZA" sz="2300" i="1" dirty="0">
                <a:latin typeface="+mn-lt"/>
                <a:cs typeface="Arial Narrow"/>
              </a:rPr>
              <a:t>Diverse, Socially C</a:t>
            </a:r>
            <a:r>
              <a:rPr lang="en-ZA" sz="2300" i="1" dirty="0" smtClean="0">
                <a:latin typeface="+mn-lt"/>
                <a:cs typeface="Arial Narrow"/>
              </a:rPr>
              <a:t>ohesive </a:t>
            </a:r>
            <a:r>
              <a:rPr lang="en-ZA" sz="2300" i="1" dirty="0">
                <a:latin typeface="+mn-lt"/>
                <a:cs typeface="Arial Narrow"/>
              </a:rPr>
              <a:t>Society w</a:t>
            </a:r>
            <a:r>
              <a:rPr lang="en-ZA" sz="2300" i="1" dirty="0" smtClean="0">
                <a:latin typeface="+mn-lt"/>
                <a:cs typeface="Arial Narrow"/>
              </a:rPr>
              <a:t>ith a Common </a:t>
            </a:r>
            <a:r>
              <a:rPr lang="en-ZA" sz="2300" i="1" dirty="0">
                <a:latin typeface="+mn-lt"/>
                <a:cs typeface="Arial Narrow"/>
              </a:rPr>
              <a:t>National </a:t>
            </a:r>
            <a:r>
              <a:rPr lang="en-ZA" sz="2300" i="1" dirty="0" smtClean="0">
                <a:latin typeface="+mn-lt"/>
                <a:cs typeface="Arial Narrow"/>
              </a:rPr>
              <a:t>Identity</a:t>
            </a:r>
            <a:r>
              <a:rPr lang="en-ZA" sz="2300" dirty="0" smtClean="0">
                <a:solidFill>
                  <a:srgbClr val="000000"/>
                </a:solidFill>
                <a:latin typeface="+mn-lt"/>
                <a:cs typeface="Arial Narrow"/>
              </a:rPr>
              <a:t>)</a:t>
            </a:r>
          </a:p>
          <a:p>
            <a:pPr marL="268288" indent="-268288">
              <a:buFont typeface="Wingdings" charset="2"/>
              <a:buChar char="§"/>
            </a:pPr>
            <a:r>
              <a:rPr lang="en-US" sz="2300" b="0" dirty="0" smtClean="0">
                <a:solidFill>
                  <a:srgbClr val="000000"/>
                </a:solidFill>
                <a:latin typeface="+mn-lt"/>
                <a:cs typeface="Arial Narrow"/>
              </a:rPr>
              <a:t>T</a:t>
            </a:r>
            <a:r>
              <a:rPr lang="en-ZA" sz="2300" b="0" dirty="0" smtClean="0">
                <a:solidFill>
                  <a:srgbClr val="000000"/>
                </a:solidFill>
                <a:latin typeface="+mn-lt"/>
                <a:cs typeface="Arial Narrow"/>
              </a:rPr>
              <a:t>he Department also contributes to the following outcomes:</a:t>
            </a:r>
          </a:p>
          <a:p>
            <a:pPr marL="0" indent="0">
              <a:buNone/>
            </a:pPr>
            <a:endParaRPr lang="en-ZA" sz="2200" b="0" i="1" dirty="0" smtClean="0">
              <a:solidFill>
                <a:srgbClr val="000000"/>
              </a:solidFill>
              <a:latin typeface="+mn-lt"/>
              <a:cs typeface="Arial Narrow"/>
            </a:endParaRPr>
          </a:p>
          <a:p>
            <a:pPr marL="620713" indent="-352425">
              <a:buFont typeface="Courier New"/>
              <a:buChar char="o"/>
            </a:pPr>
            <a:r>
              <a:rPr lang="en-ZA" sz="2200" b="0" i="1" dirty="0" smtClean="0">
                <a:solidFill>
                  <a:srgbClr val="000000"/>
                </a:solidFill>
                <a:latin typeface="+mn-lt"/>
                <a:cs typeface="Arial Narrow"/>
              </a:rPr>
              <a:t>Outcome </a:t>
            </a:r>
            <a:r>
              <a:rPr lang="en-ZA" sz="2200" b="0" i="1" dirty="0">
                <a:solidFill>
                  <a:srgbClr val="000000"/>
                </a:solidFill>
                <a:latin typeface="+mn-lt"/>
                <a:cs typeface="Arial Narrow"/>
              </a:rPr>
              <a:t>1: Improved quality of basic education</a:t>
            </a:r>
            <a:endParaRPr lang="en-US" sz="2200" b="0" i="1" dirty="0">
              <a:solidFill>
                <a:srgbClr val="000000"/>
              </a:solidFill>
              <a:latin typeface="+mn-lt"/>
              <a:cs typeface="Arial Narrow"/>
            </a:endParaRPr>
          </a:p>
          <a:p>
            <a:pPr marL="620713" indent="-352425">
              <a:buFont typeface="Courier New"/>
              <a:buChar char="o"/>
            </a:pPr>
            <a:r>
              <a:rPr lang="en-ZA" sz="2200" b="0" i="1" dirty="0" smtClean="0">
                <a:solidFill>
                  <a:srgbClr val="000000"/>
                </a:solidFill>
                <a:latin typeface="+mn-lt"/>
                <a:cs typeface="Arial Narrow"/>
              </a:rPr>
              <a:t>Outcome </a:t>
            </a:r>
            <a:r>
              <a:rPr lang="en-ZA" sz="2200" b="0" i="1" dirty="0">
                <a:solidFill>
                  <a:srgbClr val="000000"/>
                </a:solidFill>
                <a:latin typeface="+mn-lt"/>
                <a:cs typeface="Arial Narrow"/>
              </a:rPr>
              <a:t>4: Decent employment through inclusive economic growth</a:t>
            </a:r>
            <a:endParaRPr lang="en-US" sz="2200" b="0" i="1" dirty="0">
              <a:solidFill>
                <a:srgbClr val="000000"/>
              </a:solidFill>
              <a:latin typeface="+mn-lt"/>
              <a:cs typeface="Arial Narrow"/>
            </a:endParaRPr>
          </a:p>
          <a:p>
            <a:pPr marL="620713" indent="-352425">
              <a:buFont typeface="Courier New"/>
              <a:buChar char="o"/>
            </a:pPr>
            <a:r>
              <a:rPr lang="en-ZA" sz="2200" b="0" i="1" dirty="0" smtClean="0">
                <a:solidFill>
                  <a:srgbClr val="000000"/>
                </a:solidFill>
                <a:latin typeface="+mn-lt"/>
                <a:cs typeface="Arial Narrow"/>
              </a:rPr>
              <a:t>Outcome </a:t>
            </a:r>
            <a:r>
              <a:rPr lang="en-ZA" sz="2200" b="0" i="1" dirty="0">
                <a:solidFill>
                  <a:srgbClr val="000000"/>
                </a:solidFill>
                <a:latin typeface="+mn-lt"/>
                <a:cs typeface="Arial Narrow"/>
              </a:rPr>
              <a:t>5: A skilled and capable workforce to support an inclusive growth path</a:t>
            </a:r>
            <a:endParaRPr lang="en-US" sz="2200" b="0" i="1" dirty="0">
              <a:solidFill>
                <a:srgbClr val="000000"/>
              </a:solidFill>
              <a:latin typeface="+mn-lt"/>
              <a:cs typeface="Arial Narrow"/>
            </a:endParaRPr>
          </a:p>
          <a:p>
            <a:pPr marL="620713" indent="-352425">
              <a:buFont typeface="Courier New"/>
              <a:buChar char="o"/>
            </a:pPr>
            <a:r>
              <a:rPr lang="en-ZA" sz="2200" b="0" i="1" dirty="0" smtClean="0">
                <a:solidFill>
                  <a:srgbClr val="000000"/>
                </a:solidFill>
                <a:latin typeface="+mn-lt"/>
                <a:cs typeface="Arial Narrow"/>
              </a:rPr>
              <a:t>Outcome </a:t>
            </a:r>
            <a:r>
              <a:rPr lang="en-ZA" sz="2200" b="0" i="1" dirty="0">
                <a:solidFill>
                  <a:srgbClr val="000000"/>
                </a:solidFill>
                <a:latin typeface="+mn-lt"/>
                <a:cs typeface="Arial Narrow"/>
              </a:rPr>
              <a:t>7: Vibrant, equitable and sustainable rural communities with food security for all</a:t>
            </a:r>
            <a:endParaRPr lang="en-US" sz="2200" b="0" i="1" dirty="0">
              <a:solidFill>
                <a:srgbClr val="000000"/>
              </a:solidFill>
              <a:latin typeface="+mn-lt"/>
              <a:cs typeface="Arial Narrow"/>
            </a:endParaRPr>
          </a:p>
          <a:p>
            <a:pPr marL="620713" indent="-352425">
              <a:buFont typeface="Courier New"/>
              <a:buChar char="o"/>
            </a:pPr>
            <a:r>
              <a:rPr lang="en-ZA" sz="2200" b="0" i="1" dirty="0" smtClean="0">
                <a:solidFill>
                  <a:srgbClr val="000000"/>
                </a:solidFill>
                <a:latin typeface="+mn-lt"/>
                <a:cs typeface="Arial Narrow"/>
              </a:rPr>
              <a:t>Outcome </a:t>
            </a:r>
            <a:r>
              <a:rPr lang="en-ZA" sz="2200" b="0" i="1" dirty="0">
                <a:solidFill>
                  <a:srgbClr val="000000"/>
                </a:solidFill>
                <a:latin typeface="+mn-lt"/>
                <a:cs typeface="Arial Narrow"/>
              </a:rPr>
              <a:t>11: Create a better South Africa and contribute to a better Africa and a better </a:t>
            </a:r>
            <a:r>
              <a:rPr lang="en-ZA" sz="2200" b="0" i="1" dirty="0" smtClean="0">
                <a:solidFill>
                  <a:srgbClr val="000000"/>
                </a:solidFill>
                <a:latin typeface="+mn-lt"/>
                <a:cs typeface="Arial Narrow"/>
              </a:rPr>
              <a:t>world</a:t>
            </a:r>
          </a:p>
          <a:p>
            <a:pPr marL="620713" indent="-352425">
              <a:buFont typeface="Courier New"/>
              <a:buChar char="o"/>
            </a:pPr>
            <a:endParaRPr lang="en-US" sz="2300" b="0" i="1" dirty="0">
              <a:solidFill>
                <a:srgbClr val="000000"/>
              </a:solidFill>
              <a:latin typeface="+mn-lt"/>
              <a:cs typeface="Arial Narrow"/>
            </a:endParaRPr>
          </a:p>
        </p:txBody>
      </p:sp>
      <p:sp>
        <p:nvSpPr>
          <p:cNvPr id="4" name="Slide Number Placeholder 3"/>
          <p:cNvSpPr>
            <a:spLocks noGrp="1"/>
          </p:cNvSpPr>
          <p:nvPr>
            <p:ph type="sldNum" sz="quarter" idx="4"/>
          </p:nvPr>
        </p:nvSpPr>
        <p:spPr/>
        <p:txBody>
          <a:bodyPr/>
          <a:lstStyle/>
          <a:p>
            <a:r>
              <a:rPr lang="en-ZA" sz="1200" b="1" dirty="0" smtClean="0"/>
              <a:t>10</a:t>
            </a:r>
          </a:p>
        </p:txBody>
      </p:sp>
    </p:spTree>
    <p:extLst>
      <p:ext uri="{BB962C8B-B14F-4D97-AF65-F5344CB8AC3E}">
        <p14:creationId xmlns:p14="http://schemas.microsoft.com/office/powerpoint/2010/main" xmlns="" val="1326311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710952"/>
          </a:xfrm>
        </p:spPr>
        <p:txBody>
          <a:bodyPr/>
          <a:lstStyle/>
          <a:p>
            <a:r>
              <a:rPr lang="en-ZA" dirty="0" smtClean="0"/>
              <a:t>LEGISLATIVE FRAMEWORK</a:t>
            </a:r>
            <a:endParaRPr lang="en-ZA"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490806773"/>
              </p:ext>
            </p:extLst>
          </p:nvPr>
        </p:nvGraphicFramePr>
        <p:xfrm>
          <a:off x="251520" y="692696"/>
          <a:ext cx="8784976" cy="5050120"/>
        </p:xfrm>
        <a:graphic>
          <a:graphicData uri="http://schemas.openxmlformats.org/drawingml/2006/table">
            <a:tbl>
              <a:tblPr firstRow="1" bandRow="1">
                <a:tableStyleId>{5C22544A-7EE6-4342-B048-85BDC9FD1C3A}</a:tableStyleId>
              </a:tblPr>
              <a:tblGrid>
                <a:gridCol w="4392488"/>
                <a:gridCol w="4392488"/>
              </a:tblGrid>
              <a:tr h="5050120">
                <a:tc>
                  <a:txBody>
                    <a:bodyPr/>
                    <a:lstStyle/>
                    <a:p>
                      <a:pPr marL="285750" indent="-285750">
                        <a:buFont typeface="Arial" panose="020B0604020202020204" pitchFamily="34" charset="0"/>
                        <a:buChar char="•"/>
                      </a:pPr>
                      <a:r>
                        <a:rPr lang="en-ZA" sz="1600" b="0" i="0" u="none" strike="noStrike" kern="1200" baseline="0" dirty="0" smtClean="0">
                          <a:solidFill>
                            <a:schemeClr val="lt1"/>
                          </a:solidFill>
                          <a:latin typeface="+mn-lt"/>
                          <a:ea typeface="+mn-ea"/>
                          <a:cs typeface="+mn-cs"/>
                        </a:rPr>
                        <a:t>The Constitution of South Africa, 1996</a:t>
                      </a:r>
                    </a:p>
                    <a:p>
                      <a:pPr marL="285750" indent="-285750">
                        <a:buFont typeface="Arial" panose="020B0604020202020204" pitchFamily="34" charset="0"/>
                        <a:buChar char="•"/>
                      </a:pPr>
                      <a:r>
                        <a:rPr lang="en-ZA" sz="1600" b="0" i="0" u="none" strike="noStrike" kern="1200" baseline="0" dirty="0" smtClean="0">
                          <a:solidFill>
                            <a:schemeClr val="lt1"/>
                          </a:solidFill>
                          <a:latin typeface="+mn-lt"/>
                          <a:ea typeface="+mn-ea"/>
                          <a:cs typeface="+mn-cs"/>
                        </a:rPr>
                        <a:t>The White Paper on Arts, Culture and Heritage, 1996</a:t>
                      </a:r>
                    </a:p>
                    <a:p>
                      <a:pPr marL="285750" indent="-285750">
                        <a:buFont typeface="Arial" panose="020B0604020202020204" pitchFamily="34" charset="0"/>
                        <a:buChar char="•"/>
                      </a:pPr>
                      <a:r>
                        <a:rPr lang="en-ZA" sz="1600" b="0" i="0" u="none" strike="noStrike" kern="1200" baseline="0" dirty="0" smtClean="0">
                          <a:solidFill>
                            <a:schemeClr val="lt1"/>
                          </a:solidFill>
                          <a:latin typeface="+mn-lt"/>
                          <a:ea typeface="+mn-ea"/>
                          <a:cs typeface="+mn-cs"/>
                        </a:rPr>
                        <a:t>National Development Plan (Vision 2030)</a:t>
                      </a:r>
                    </a:p>
                    <a:p>
                      <a:pPr marL="285750" indent="-285750">
                        <a:buFont typeface="Arial" panose="020B0604020202020204" pitchFamily="34" charset="0"/>
                        <a:buChar char="•"/>
                      </a:pPr>
                      <a:r>
                        <a:rPr lang="en-ZA" sz="1600" b="0" i="0" u="none" strike="noStrike" kern="1200" baseline="0" dirty="0" smtClean="0">
                          <a:solidFill>
                            <a:schemeClr val="lt1"/>
                          </a:solidFill>
                          <a:latin typeface="+mn-lt"/>
                          <a:ea typeface="+mn-ea"/>
                          <a:cs typeface="+mn-cs"/>
                        </a:rPr>
                        <a:t>Government Immovable Asset Management Act, 2007</a:t>
                      </a:r>
                    </a:p>
                    <a:p>
                      <a:pPr marL="285750" indent="-285750">
                        <a:buFont typeface="Arial" panose="020B0604020202020204" pitchFamily="34" charset="0"/>
                        <a:buChar char="•"/>
                      </a:pPr>
                      <a:r>
                        <a:rPr lang="en-ZA" sz="1600" b="0" i="0" u="none" strike="noStrike" kern="1200" baseline="0" dirty="0" smtClean="0">
                          <a:solidFill>
                            <a:schemeClr val="lt1"/>
                          </a:solidFill>
                          <a:latin typeface="+mn-lt"/>
                          <a:ea typeface="+mn-ea"/>
                          <a:cs typeface="+mn-cs"/>
                        </a:rPr>
                        <a:t>Public Finance Management Act, 1999</a:t>
                      </a:r>
                    </a:p>
                    <a:p>
                      <a:pPr marL="285750" indent="-285750">
                        <a:buFont typeface="Arial" panose="020B0604020202020204" pitchFamily="34" charset="0"/>
                        <a:buChar char="•"/>
                      </a:pPr>
                      <a:r>
                        <a:rPr lang="en-ZA" sz="1600" b="0" i="0" u="none" strike="noStrike" kern="1200" baseline="0" dirty="0" smtClean="0">
                          <a:solidFill>
                            <a:schemeClr val="lt1"/>
                          </a:solidFill>
                          <a:latin typeface="+mn-lt"/>
                          <a:ea typeface="+mn-ea"/>
                          <a:cs typeface="+mn-cs"/>
                        </a:rPr>
                        <a:t>The Use of Official Languages Act, 2012</a:t>
                      </a:r>
                    </a:p>
                    <a:p>
                      <a:pPr marL="285750" indent="-285750">
                        <a:buFont typeface="Arial" panose="020B0604020202020204" pitchFamily="34" charset="0"/>
                        <a:buChar char="•"/>
                      </a:pPr>
                      <a:r>
                        <a:rPr lang="en-ZA" sz="1600" b="0" i="0" u="none" strike="noStrike" kern="1200" baseline="0" dirty="0" smtClean="0">
                          <a:solidFill>
                            <a:schemeClr val="lt1"/>
                          </a:solidFill>
                          <a:latin typeface="+mn-lt"/>
                          <a:ea typeface="+mn-ea"/>
                          <a:cs typeface="+mn-cs"/>
                        </a:rPr>
                        <a:t>The Cultural Promotion Act, 1983</a:t>
                      </a:r>
                    </a:p>
                    <a:p>
                      <a:pPr marL="285750" indent="-285750">
                        <a:buFont typeface="Arial" panose="020B0604020202020204" pitchFamily="34" charset="0"/>
                        <a:buChar char="•"/>
                      </a:pPr>
                      <a:r>
                        <a:rPr lang="en-ZA" sz="1600" b="0" i="0" u="none" strike="noStrike" kern="1200" baseline="0" dirty="0" smtClean="0">
                          <a:solidFill>
                            <a:schemeClr val="lt1"/>
                          </a:solidFill>
                          <a:latin typeface="+mn-lt"/>
                          <a:ea typeface="+mn-ea"/>
                          <a:cs typeface="+mn-cs"/>
                        </a:rPr>
                        <a:t>Cultural Institutions Act, 1998</a:t>
                      </a:r>
                    </a:p>
                    <a:p>
                      <a:pPr marL="285750" indent="-285750">
                        <a:buFont typeface="Arial" panose="020B0604020202020204" pitchFamily="34" charset="0"/>
                        <a:buChar char="•"/>
                      </a:pPr>
                      <a:r>
                        <a:rPr lang="en-ZA" sz="1600" b="0" i="0" u="none" strike="noStrike" kern="1200" baseline="0" dirty="0" smtClean="0">
                          <a:solidFill>
                            <a:schemeClr val="lt1"/>
                          </a:solidFill>
                          <a:latin typeface="+mn-lt"/>
                          <a:ea typeface="+mn-ea"/>
                          <a:cs typeface="+mn-cs"/>
                        </a:rPr>
                        <a:t>National Heritage Council Act, 1999</a:t>
                      </a:r>
                    </a:p>
                    <a:p>
                      <a:pPr marL="285750" indent="-285750">
                        <a:buFont typeface="Arial" panose="020B0604020202020204" pitchFamily="34" charset="0"/>
                        <a:buChar char="•"/>
                      </a:pPr>
                      <a:r>
                        <a:rPr lang="en-ZA" sz="1600" b="0" i="0" u="none" strike="noStrike" kern="1200" baseline="0" dirty="0" smtClean="0">
                          <a:solidFill>
                            <a:schemeClr val="lt1"/>
                          </a:solidFill>
                          <a:latin typeface="+mn-lt"/>
                          <a:ea typeface="+mn-ea"/>
                          <a:cs typeface="+mn-cs"/>
                        </a:rPr>
                        <a:t>National Heritage Resources Act, 1999</a:t>
                      </a:r>
                    </a:p>
                    <a:p>
                      <a:pPr marL="285750" indent="-285750">
                        <a:buFont typeface="Arial" panose="020B0604020202020204" pitchFamily="34" charset="0"/>
                        <a:buChar char="•"/>
                      </a:pPr>
                      <a:r>
                        <a:rPr lang="en-ZA" sz="1600" b="0" i="0" u="none" strike="noStrike" kern="1200" baseline="0" dirty="0" smtClean="0">
                          <a:solidFill>
                            <a:schemeClr val="lt1"/>
                          </a:solidFill>
                          <a:latin typeface="+mn-lt"/>
                          <a:ea typeface="+mn-ea"/>
                          <a:cs typeface="+mn-cs"/>
                        </a:rPr>
                        <a:t>Heraldry Act, 1962</a:t>
                      </a:r>
                    </a:p>
                    <a:p>
                      <a:pPr marL="285750" indent="-285750">
                        <a:buFont typeface="Arial" panose="020B0604020202020204" pitchFamily="34" charset="0"/>
                        <a:buChar char="•"/>
                      </a:pPr>
                      <a:r>
                        <a:rPr lang="en-ZA" sz="1600" b="0" i="0" u="none" strike="noStrike" kern="1200" baseline="0" dirty="0" smtClean="0">
                          <a:solidFill>
                            <a:schemeClr val="lt1"/>
                          </a:solidFill>
                          <a:latin typeface="+mn-lt"/>
                          <a:ea typeface="+mn-ea"/>
                          <a:cs typeface="+mn-cs"/>
                        </a:rPr>
                        <a:t>South African Geographical Names Council Act, 1998</a:t>
                      </a:r>
                    </a:p>
                    <a:p>
                      <a:pPr marL="285750" indent="-285750">
                        <a:buFont typeface="Arial" panose="020B0604020202020204" pitchFamily="34" charset="0"/>
                        <a:buChar char="•"/>
                      </a:pPr>
                      <a:r>
                        <a:rPr lang="en-ZA" sz="1600" b="0" i="0" u="none" strike="noStrike" kern="1200" baseline="0" dirty="0" smtClean="0">
                          <a:solidFill>
                            <a:schemeClr val="lt1"/>
                          </a:solidFill>
                          <a:latin typeface="+mn-lt"/>
                          <a:ea typeface="+mn-ea"/>
                          <a:cs typeface="+mn-cs"/>
                        </a:rPr>
                        <a:t>The National Archives and Records Service of South Africa Act, 1996</a:t>
                      </a:r>
                    </a:p>
                  </a:txBody>
                  <a:tcPr/>
                </a:tc>
                <a:tc>
                  <a:txBody>
                    <a:bodyPr/>
                    <a:lstStyle/>
                    <a:p>
                      <a:pPr marL="285750" indent="-285750">
                        <a:buFont typeface="Arial" panose="020B0604020202020204" pitchFamily="34" charset="0"/>
                        <a:buChar char="•"/>
                      </a:pPr>
                      <a:r>
                        <a:rPr lang="en-ZA" sz="1600" b="0" i="0" u="none" strike="noStrike" kern="1200" baseline="0" dirty="0" smtClean="0">
                          <a:solidFill>
                            <a:schemeClr val="lt1"/>
                          </a:solidFill>
                          <a:latin typeface="+mn-lt"/>
                          <a:ea typeface="+mn-ea"/>
                          <a:cs typeface="+mn-cs"/>
                        </a:rPr>
                        <a:t>National Arts Council Act, 1997</a:t>
                      </a:r>
                    </a:p>
                    <a:p>
                      <a:pPr marL="285750" indent="-285750">
                        <a:buFont typeface="Arial" panose="020B0604020202020204" pitchFamily="34" charset="0"/>
                        <a:buChar char="•"/>
                      </a:pPr>
                      <a:r>
                        <a:rPr lang="en-ZA" sz="1600" b="0" i="0" u="none" strike="noStrike" kern="1200" baseline="0" dirty="0" smtClean="0">
                          <a:solidFill>
                            <a:schemeClr val="lt1"/>
                          </a:solidFill>
                          <a:latin typeface="+mn-lt"/>
                          <a:ea typeface="+mn-ea"/>
                          <a:cs typeface="+mn-cs"/>
                        </a:rPr>
                        <a:t>National Film and Video Foundation Act, 1997</a:t>
                      </a:r>
                    </a:p>
                    <a:p>
                      <a:pPr marL="285750" indent="-285750">
                        <a:buFont typeface="Arial" panose="020B0604020202020204" pitchFamily="34" charset="0"/>
                        <a:buChar char="•"/>
                      </a:pPr>
                      <a:r>
                        <a:rPr lang="en-ZA" sz="1600" b="0" i="0" u="none" strike="noStrike" kern="1200" baseline="0" dirty="0" smtClean="0">
                          <a:solidFill>
                            <a:schemeClr val="lt1"/>
                          </a:solidFill>
                          <a:latin typeface="+mn-lt"/>
                          <a:ea typeface="+mn-ea"/>
                          <a:cs typeface="+mn-cs"/>
                        </a:rPr>
                        <a:t>Pan South African Language Board Act, 1995</a:t>
                      </a:r>
                    </a:p>
                    <a:p>
                      <a:pPr marL="285750" indent="-285750">
                        <a:buFont typeface="Arial" panose="020B0604020202020204" pitchFamily="34" charset="0"/>
                        <a:buChar char="•"/>
                      </a:pPr>
                      <a:r>
                        <a:rPr lang="en-ZA" sz="1600" b="0" i="0" u="none" strike="noStrike" kern="1200" baseline="0" dirty="0" smtClean="0">
                          <a:solidFill>
                            <a:schemeClr val="lt1"/>
                          </a:solidFill>
                          <a:latin typeface="+mn-lt"/>
                          <a:ea typeface="+mn-ea"/>
                          <a:cs typeface="+mn-cs"/>
                        </a:rPr>
                        <a:t>The Legal Deposit Act, 1997</a:t>
                      </a:r>
                    </a:p>
                    <a:p>
                      <a:pPr marL="285750" indent="-285750">
                        <a:buFont typeface="Arial" panose="020B0604020202020204" pitchFamily="34" charset="0"/>
                        <a:buChar char="•"/>
                      </a:pPr>
                      <a:r>
                        <a:rPr lang="en-ZA" sz="1600" b="0" i="0" u="none" strike="noStrike" kern="1200" baseline="0" dirty="0" smtClean="0">
                          <a:solidFill>
                            <a:schemeClr val="lt1"/>
                          </a:solidFill>
                          <a:latin typeface="+mn-lt"/>
                          <a:ea typeface="+mn-ea"/>
                          <a:cs typeface="+mn-cs"/>
                        </a:rPr>
                        <a:t>The Promotion of Access to Information Act, 2000</a:t>
                      </a:r>
                    </a:p>
                    <a:p>
                      <a:pPr marL="285750" indent="-285750">
                        <a:buFont typeface="Arial" panose="020B0604020202020204" pitchFamily="34" charset="0"/>
                        <a:buChar char="•"/>
                      </a:pPr>
                      <a:r>
                        <a:rPr lang="en-ZA" sz="1600" b="0" i="0" u="none" strike="noStrike" kern="1200" baseline="0" dirty="0" smtClean="0">
                          <a:solidFill>
                            <a:schemeClr val="lt1"/>
                          </a:solidFill>
                          <a:latin typeface="+mn-lt"/>
                          <a:ea typeface="+mn-ea"/>
                          <a:cs typeface="+mn-cs"/>
                        </a:rPr>
                        <a:t>The Promotion of Administrative Justice Act, 2000</a:t>
                      </a:r>
                    </a:p>
                    <a:p>
                      <a:pPr marL="285750" indent="-285750">
                        <a:buFont typeface="Arial" panose="020B0604020202020204" pitchFamily="34" charset="0"/>
                        <a:buChar char="•"/>
                      </a:pPr>
                      <a:r>
                        <a:rPr lang="en-ZA" sz="1600" b="0" i="0" u="none" strike="noStrike" kern="1200" baseline="0" dirty="0" smtClean="0">
                          <a:solidFill>
                            <a:schemeClr val="lt1"/>
                          </a:solidFill>
                          <a:latin typeface="+mn-lt"/>
                          <a:ea typeface="+mn-ea"/>
                          <a:cs typeface="+mn-cs"/>
                        </a:rPr>
                        <a:t>The Protection of Personal Information Act (POPIA), 2013</a:t>
                      </a:r>
                    </a:p>
                    <a:p>
                      <a:pPr marL="285750" indent="-285750">
                        <a:buFont typeface="Arial" panose="020B0604020202020204" pitchFamily="34" charset="0"/>
                        <a:buChar char="•"/>
                      </a:pPr>
                      <a:r>
                        <a:rPr lang="en-ZA" sz="1600" b="0" i="0" u="none" strike="noStrike" kern="1200" baseline="0" dirty="0" smtClean="0">
                          <a:solidFill>
                            <a:schemeClr val="lt1"/>
                          </a:solidFill>
                          <a:latin typeface="+mn-lt"/>
                          <a:ea typeface="+mn-ea"/>
                          <a:cs typeface="+mn-cs"/>
                        </a:rPr>
                        <a:t>Minimum Information Security Standards (MISS), 1998</a:t>
                      </a:r>
                    </a:p>
                    <a:p>
                      <a:pPr marL="285750" indent="-285750">
                        <a:buFont typeface="Arial" panose="020B0604020202020204" pitchFamily="34" charset="0"/>
                        <a:buChar char="•"/>
                      </a:pPr>
                      <a:r>
                        <a:rPr lang="en-ZA" sz="1600" b="0" i="0" u="none" strike="noStrike" kern="1200" baseline="0" dirty="0" smtClean="0">
                          <a:solidFill>
                            <a:schemeClr val="lt1"/>
                          </a:solidFill>
                          <a:latin typeface="+mn-lt"/>
                          <a:ea typeface="+mn-ea"/>
                          <a:cs typeface="+mn-cs"/>
                        </a:rPr>
                        <a:t>South African Library for the Blind Act, 1998</a:t>
                      </a:r>
                    </a:p>
                    <a:p>
                      <a:pPr marL="285750" indent="-285750">
                        <a:buFont typeface="Arial" panose="020B0604020202020204" pitchFamily="34" charset="0"/>
                        <a:buChar char="•"/>
                      </a:pPr>
                      <a:r>
                        <a:rPr lang="en-ZA" sz="1600" b="0" i="0" u="none" strike="noStrike" kern="1200" baseline="0" dirty="0" smtClean="0">
                          <a:solidFill>
                            <a:schemeClr val="lt1"/>
                          </a:solidFill>
                          <a:latin typeface="+mn-lt"/>
                          <a:ea typeface="+mn-ea"/>
                          <a:cs typeface="+mn-cs"/>
                        </a:rPr>
                        <a:t>National Library of South Africa Act, 1998</a:t>
                      </a:r>
                    </a:p>
                    <a:p>
                      <a:pPr marL="285750" indent="-285750">
                        <a:buFont typeface="Arial" panose="020B0604020202020204" pitchFamily="34" charset="0"/>
                        <a:buChar char="•"/>
                      </a:pPr>
                      <a:r>
                        <a:rPr lang="en-ZA" sz="1600" b="0" i="0" u="none" strike="noStrike" kern="1200" baseline="0" dirty="0" smtClean="0">
                          <a:solidFill>
                            <a:schemeClr val="lt1"/>
                          </a:solidFill>
                          <a:latin typeface="+mn-lt"/>
                          <a:ea typeface="+mn-ea"/>
                          <a:cs typeface="+mn-cs"/>
                        </a:rPr>
                        <a:t>National Council for Library and Information Services Act, 2001</a:t>
                      </a:r>
                    </a:p>
                    <a:p>
                      <a:pPr marL="285750" indent="-285750">
                        <a:buFont typeface="Arial" panose="020B0604020202020204" pitchFamily="34" charset="0"/>
                        <a:buChar char="•"/>
                      </a:pPr>
                      <a:r>
                        <a:rPr lang="en-ZA" sz="1600" b="0" i="0" u="none" strike="noStrike" kern="1200" baseline="0" dirty="0" smtClean="0">
                          <a:solidFill>
                            <a:schemeClr val="lt1"/>
                          </a:solidFill>
                          <a:latin typeface="+mn-lt"/>
                          <a:ea typeface="+mn-ea"/>
                          <a:cs typeface="+mn-cs"/>
                        </a:rPr>
                        <a:t>Division of Revenue Act, 2007</a:t>
                      </a:r>
                      <a:endParaRPr lang="en-ZA" sz="1600" dirty="0" smtClean="0"/>
                    </a:p>
                    <a:p>
                      <a:endParaRPr lang="en-ZA" sz="1600" dirty="0"/>
                    </a:p>
                  </a:txBody>
                  <a:tcPr/>
                </a:tc>
              </a:tr>
            </a:tbl>
          </a:graphicData>
        </a:graphic>
      </p:graphicFrame>
      <p:sp>
        <p:nvSpPr>
          <p:cNvPr id="5" name="Slide Number Placeholder 3"/>
          <p:cNvSpPr txBox="1">
            <a:spLocks/>
          </p:cNvSpPr>
          <p:nvPr/>
        </p:nvSpPr>
        <p:spPr>
          <a:xfrm>
            <a:off x="8229600" y="6324600"/>
            <a:ext cx="609600" cy="365125"/>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z="1200" b="1" dirty="0" smtClean="0"/>
              <a:t>11</a:t>
            </a:r>
          </a:p>
        </p:txBody>
      </p:sp>
    </p:spTree>
    <p:extLst>
      <p:ext uri="{BB962C8B-B14F-4D97-AF65-F5344CB8AC3E}">
        <p14:creationId xmlns:p14="http://schemas.microsoft.com/office/powerpoint/2010/main" xmlns="" val="1927592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229600" cy="710952"/>
          </a:xfrm>
        </p:spPr>
        <p:txBody>
          <a:bodyPr>
            <a:noAutofit/>
          </a:bodyPr>
          <a:lstStyle/>
          <a:p>
            <a:pPr algn="ctr"/>
            <a:r>
              <a:rPr lang="en-US" dirty="0" smtClean="0">
                <a:latin typeface="+mj-lt"/>
                <a:cs typeface="Arial" pitchFamily="34" charset="0"/>
              </a:rPr>
              <a:t>MANDATE OF THE DAC</a:t>
            </a:r>
            <a:endParaRPr lang="en-US" dirty="0">
              <a:latin typeface="+mj-lt"/>
              <a:cs typeface="Arial" pitchFamily="34" charset="0"/>
            </a:endParaRPr>
          </a:p>
        </p:txBody>
      </p:sp>
      <p:sp>
        <p:nvSpPr>
          <p:cNvPr id="4" name="Slide Number Placeholder 3"/>
          <p:cNvSpPr>
            <a:spLocks noGrp="1"/>
          </p:cNvSpPr>
          <p:nvPr>
            <p:ph type="sldNum" sz="quarter" idx="4"/>
          </p:nvPr>
        </p:nvSpPr>
        <p:spPr/>
        <p:txBody>
          <a:bodyPr/>
          <a:lstStyle/>
          <a:p>
            <a:r>
              <a:rPr lang="en-ZA" sz="1200" b="1" dirty="0" smtClean="0"/>
              <a:t>12</a:t>
            </a:r>
          </a:p>
        </p:txBody>
      </p:sp>
      <p:sp>
        <p:nvSpPr>
          <p:cNvPr id="21" name="Chevron 20"/>
          <p:cNvSpPr>
            <a:spLocks noChangeArrowheads="1"/>
          </p:cNvSpPr>
          <p:nvPr/>
        </p:nvSpPr>
        <p:spPr bwMode="auto">
          <a:xfrm rot="-5400000">
            <a:off x="6929438" y="1700213"/>
            <a:ext cx="457200" cy="304800"/>
          </a:xfrm>
          <a:prstGeom prst="chevron">
            <a:avLst>
              <a:gd name="adj" fmla="val 50000"/>
            </a:avLst>
          </a:prstGeom>
          <a:solidFill>
            <a:schemeClr val="tx1"/>
          </a:solidFill>
          <a:ln w="9525">
            <a:solidFill>
              <a:schemeClr val="tx1"/>
            </a:solidFill>
            <a:miter lim="800000"/>
            <a:headEnd/>
            <a:tailEnd/>
          </a:ln>
          <a:effectLst>
            <a:outerShdw dist="23000" dir="5400000" rotWithShape="0">
              <a:srgbClr val="808080">
                <a:alpha val="34998"/>
              </a:srgbClr>
            </a:outerShdw>
          </a:effectLst>
        </p:spPr>
        <p:txBody>
          <a:bodyPr vert="eaVert" anchor="ctr"/>
          <a:lstStyle/>
          <a:p>
            <a:pPr algn="ctr" defTabSz="914400"/>
            <a:endParaRPr lang="en-US" sz="3200" dirty="0">
              <a:cs typeface="Arial" pitchFamily="34" charset="0"/>
            </a:endParaRPr>
          </a:p>
        </p:txBody>
      </p:sp>
      <p:sp>
        <p:nvSpPr>
          <p:cNvPr id="22" name="Chevron 21"/>
          <p:cNvSpPr>
            <a:spLocks noChangeArrowheads="1"/>
          </p:cNvSpPr>
          <p:nvPr/>
        </p:nvSpPr>
        <p:spPr bwMode="auto">
          <a:xfrm rot="-5400000">
            <a:off x="2663825" y="1716088"/>
            <a:ext cx="457200" cy="304800"/>
          </a:xfrm>
          <a:prstGeom prst="chevron">
            <a:avLst>
              <a:gd name="adj" fmla="val 50000"/>
            </a:avLst>
          </a:prstGeom>
          <a:solidFill>
            <a:schemeClr val="tx1"/>
          </a:solidFill>
          <a:ln w="9525">
            <a:solidFill>
              <a:schemeClr val="tx1"/>
            </a:solidFill>
            <a:miter lim="800000"/>
            <a:headEnd/>
            <a:tailEnd/>
          </a:ln>
          <a:effectLst>
            <a:outerShdw dist="23000" dir="5400000" rotWithShape="0">
              <a:srgbClr val="808080">
                <a:alpha val="34998"/>
              </a:srgbClr>
            </a:outerShdw>
          </a:effectLst>
        </p:spPr>
        <p:txBody>
          <a:bodyPr vert="eaVert" anchor="ctr"/>
          <a:lstStyle/>
          <a:p>
            <a:pPr algn="ctr" defTabSz="914400"/>
            <a:endParaRPr lang="en-US" sz="3200" dirty="0">
              <a:cs typeface="Arial" pitchFamily="34" charset="0"/>
            </a:endParaRPr>
          </a:p>
        </p:txBody>
      </p:sp>
      <p:sp>
        <p:nvSpPr>
          <p:cNvPr id="23" name="Chevron 22"/>
          <p:cNvSpPr>
            <a:spLocks noChangeArrowheads="1"/>
          </p:cNvSpPr>
          <p:nvPr/>
        </p:nvSpPr>
        <p:spPr bwMode="auto">
          <a:xfrm rot="-5400000">
            <a:off x="1400175" y="1700213"/>
            <a:ext cx="457200" cy="304800"/>
          </a:xfrm>
          <a:prstGeom prst="chevron">
            <a:avLst>
              <a:gd name="adj" fmla="val 50000"/>
            </a:avLst>
          </a:prstGeom>
          <a:solidFill>
            <a:schemeClr val="tx1"/>
          </a:solidFill>
          <a:ln w="9525">
            <a:solidFill>
              <a:schemeClr val="tx1"/>
            </a:solidFill>
            <a:miter lim="800000"/>
            <a:headEnd/>
            <a:tailEnd/>
          </a:ln>
          <a:effectLst>
            <a:outerShdw dist="23000" dir="5400000" rotWithShape="0">
              <a:srgbClr val="808080">
                <a:alpha val="34998"/>
              </a:srgbClr>
            </a:outerShdw>
          </a:effectLst>
        </p:spPr>
        <p:txBody>
          <a:bodyPr vert="eaVert" anchor="ctr"/>
          <a:lstStyle/>
          <a:p>
            <a:pPr algn="ctr" defTabSz="914400"/>
            <a:endParaRPr lang="en-US" sz="3200" dirty="0">
              <a:cs typeface="Arial" pitchFamily="34" charset="0"/>
            </a:endParaRPr>
          </a:p>
        </p:txBody>
      </p:sp>
      <p:sp>
        <p:nvSpPr>
          <p:cNvPr id="24" name="Rounded Rectangle 23"/>
          <p:cNvSpPr>
            <a:spLocks noChangeArrowheads="1"/>
          </p:cNvSpPr>
          <p:nvPr/>
        </p:nvSpPr>
        <p:spPr bwMode="auto">
          <a:xfrm>
            <a:off x="1104900" y="946150"/>
            <a:ext cx="6794500" cy="677863"/>
          </a:xfrm>
          <a:prstGeom prst="roundRect">
            <a:avLst>
              <a:gd name="adj" fmla="val 16667"/>
            </a:avLst>
          </a:prstGeom>
          <a:solidFill>
            <a:srgbClr val="FFDA20"/>
          </a:solidFill>
          <a:ln>
            <a:noFill/>
          </a:ln>
          <a:effectLst>
            <a:outerShdw dist="23000" dir="5400000" rotWithShape="0">
              <a:srgbClr val="808080">
                <a:alpha val="34998"/>
              </a:srgbClr>
            </a:outerShdw>
          </a:effectLst>
          <a:extLst>
            <a:ext uri="{91240B29-F687-4F45-9708-019B960494DF}">
              <a14:hiddenLine xmlns:a14="http://schemas.microsoft.com/office/drawing/2010/main" xmlns="" w="9525">
                <a:solidFill>
                  <a:srgbClr val="000000"/>
                </a:solidFill>
                <a:round/>
                <a:headEnd/>
                <a:tailEnd/>
              </a14:hiddenLine>
            </a:ext>
          </a:extLst>
        </p:spPr>
        <p:txBody>
          <a:bodyPr anchor="ctr"/>
          <a:lstStyle/>
          <a:p>
            <a:pPr algn="ctr" defTabSz="914400"/>
            <a:r>
              <a:rPr lang="en-US" sz="2000" b="1" dirty="0">
                <a:latin typeface="+mj-lt"/>
              </a:rPr>
              <a:t>Create an enabling environment for arts and culture to thrive</a:t>
            </a:r>
          </a:p>
        </p:txBody>
      </p:sp>
      <p:sp>
        <p:nvSpPr>
          <p:cNvPr id="25" name="Rounded Rectangle 24"/>
          <p:cNvSpPr>
            <a:spLocks noChangeArrowheads="1"/>
          </p:cNvSpPr>
          <p:nvPr/>
        </p:nvSpPr>
        <p:spPr bwMode="auto">
          <a:xfrm>
            <a:off x="6700838" y="2097088"/>
            <a:ext cx="965200" cy="2141537"/>
          </a:xfrm>
          <a:prstGeom prst="roundRect">
            <a:avLst>
              <a:gd name="adj" fmla="val 16667"/>
            </a:avLst>
          </a:prstGeom>
          <a:solidFill>
            <a:srgbClr val="376092"/>
          </a:solidFill>
          <a:ln>
            <a:noFill/>
          </a:ln>
          <a:effectLst>
            <a:outerShdw dist="23000" dir="5400000" rotWithShape="0">
              <a:srgbClr val="808080">
                <a:alpha val="34998"/>
              </a:srgbClr>
            </a:outerShdw>
          </a:effectLst>
          <a:extLst>
            <a:ext uri="{91240B29-F687-4F45-9708-019B960494DF}">
              <a14:hiddenLine xmlns:a14="http://schemas.microsoft.com/office/drawing/2010/main" xmlns="" w="9525">
                <a:solidFill>
                  <a:srgbClr val="000000"/>
                </a:solidFill>
                <a:round/>
                <a:headEnd/>
                <a:tailEnd/>
              </a14:hiddenLine>
            </a:ext>
          </a:extLst>
        </p:spPr>
        <p:txBody>
          <a:bodyPr vert="vert" anchor="ctr"/>
          <a:lstStyle/>
          <a:p>
            <a:pPr algn="ctr" defTabSz="914400">
              <a:defRPr/>
            </a:pPr>
            <a:r>
              <a:rPr lang="en-ZA" sz="1600" b="1" dirty="0">
                <a:solidFill>
                  <a:schemeClr val="bg1"/>
                </a:solidFill>
              </a:rPr>
              <a:t>Language development and promotion</a:t>
            </a:r>
            <a:endParaRPr lang="en-US" sz="1600" b="1" dirty="0">
              <a:solidFill>
                <a:schemeClr val="bg1"/>
              </a:solidFill>
            </a:endParaRPr>
          </a:p>
          <a:p>
            <a:pPr algn="ctr" defTabSz="914400">
              <a:defRPr/>
            </a:pPr>
            <a:endParaRPr lang="en-US" sz="1600" b="1" dirty="0">
              <a:solidFill>
                <a:schemeClr val="bg1"/>
              </a:solidFill>
            </a:endParaRPr>
          </a:p>
        </p:txBody>
      </p:sp>
      <p:sp>
        <p:nvSpPr>
          <p:cNvPr id="26" name="Rounded Rectangle 25"/>
          <p:cNvSpPr>
            <a:spLocks noChangeArrowheads="1"/>
          </p:cNvSpPr>
          <p:nvPr/>
        </p:nvSpPr>
        <p:spPr bwMode="auto">
          <a:xfrm>
            <a:off x="1117600" y="5026025"/>
            <a:ext cx="6705600" cy="457200"/>
          </a:xfrm>
          <a:prstGeom prst="roundRect">
            <a:avLst>
              <a:gd name="adj" fmla="val 16667"/>
            </a:avLst>
          </a:prstGeom>
          <a:solidFill>
            <a:srgbClr val="00FF00"/>
          </a:solidFill>
          <a:ln>
            <a:noFill/>
          </a:ln>
          <a:effectLst>
            <a:outerShdw dist="23000" dir="5400000" rotWithShape="0">
              <a:srgbClr val="808080">
                <a:alpha val="34998"/>
              </a:srgbClr>
            </a:outerShdw>
          </a:effectLst>
          <a:extLst>
            <a:ext uri="{91240B29-F687-4F45-9708-019B960494DF}">
              <a14:hiddenLine xmlns:a14="http://schemas.microsoft.com/office/drawing/2010/main" xmlns="" w="9525">
                <a:solidFill>
                  <a:srgbClr val="000000"/>
                </a:solidFill>
                <a:round/>
                <a:headEnd/>
                <a:tailEnd/>
              </a14:hiddenLine>
            </a:ext>
          </a:extLst>
        </p:spPr>
        <p:txBody>
          <a:bodyPr anchor="ctr"/>
          <a:lstStyle/>
          <a:p>
            <a:pPr algn="ctr" defTabSz="914400"/>
            <a:r>
              <a:rPr lang="en-GB" sz="2000" b="1" dirty="0">
                <a:solidFill>
                  <a:schemeClr val="bg1"/>
                </a:solidFill>
              </a:rPr>
              <a:t>Infrastructure</a:t>
            </a:r>
            <a:endParaRPr lang="en-US" sz="2000" b="1" dirty="0">
              <a:solidFill>
                <a:schemeClr val="bg1"/>
              </a:solidFill>
            </a:endParaRPr>
          </a:p>
        </p:txBody>
      </p:sp>
      <p:sp>
        <p:nvSpPr>
          <p:cNvPr id="27" name="Rounded Rectangle 59"/>
          <p:cNvSpPr>
            <a:spLocks noChangeArrowheads="1"/>
          </p:cNvSpPr>
          <p:nvPr/>
        </p:nvSpPr>
        <p:spPr bwMode="auto">
          <a:xfrm>
            <a:off x="1117600" y="4632325"/>
            <a:ext cx="6718300" cy="393700"/>
          </a:xfrm>
          <a:prstGeom prst="roundRect">
            <a:avLst>
              <a:gd name="adj" fmla="val 16667"/>
            </a:avLst>
          </a:prstGeom>
          <a:solidFill>
            <a:srgbClr val="00CCFF"/>
          </a:solidFill>
          <a:ln>
            <a:noFill/>
          </a:ln>
          <a:effectLst>
            <a:outerShdw dist="23000" dir="5400000" rotWithShape="0">
              <a:srgbClr val="808080">
                <a:alpha val="34998"/>
              </a:srgbClr>
            </a:outerShdw>
          </a:effectLst>
          <a:extLst>
            <a:ext uri="{91240B29-F687-4F45-9708-019B960494DF}">
              <a14:hiddenLine xmlns:a14="http://schemas.microsoft.com/office/drawing/2010/main" xmlns="" w="9525">
                <a:solidFill>
                  <a:srgbClr val="000000"/>
                </a:solidFill>
                <a:round/>
                <a:headEnd/>
                <a:tailEnd/>
              </a14:hiddenLine>
            </a:ext>
          </a:extLst>
        </p:spPr>
        <p:txBody>
          <a:bodyPr anchor="ctr"/>
          <a:lstStyle/>
          <a:p>
            <a:pPr algn="ctr" defTabSz="914400"/>
            <a:r>
              <a:rPr lang="en-GB" sz="2000" b="1" dirty="0">
                <a:solidFill>
                  <a:schemeClr val="bg1"/>
                </a:solidFill>
              </a:rPr>
              <a:t>Human Capital Development</a:t>
            </a:r>
            <a:endParaRPr lang="en-US" sz="2000" b="1" dirty="0">
              <a:solidFill>
                <a:schemeClr val="bg1"/>
              </a:solidFill>
            </a:endParaRPr>
          </a:p>
        </p:txBody>
      </p:sp>
      <p:sp>
        <p:nvSpPr>
          <p:cNvPr id="28" name="Rounded Rectangle 59"/>
          <p:cNvSpPr>
            <a:spLocks noChangeArrowheads="1"/>
          </p:cNvSpPr>
          <p:nvPr/>
        </p:nvSpPr>
        <p:spPr bwMode="auto">
          <a:xfrm>
            <a:off x="1117600" y="5483225"/>
            <a:ext cx="6705600" cy="349250"/>
          </a:xfrm>
          <a:prstGeom prst="roundRect">
            <a:avLst>
              <a:gd name="adj" fmla="val 16667"/>
            </a:avLst>
          </a:prstGeom>
          <a:solidFill>
            <a:srgbClr val="00FFFF"/>
          </a:solidFill>
          <a:ln>
            <a:noFill/>
          </a:ln>
          <a:effectLst>
            <a:outerShdw dist="23000" dir="5400000" rotWithShape="0">
              <a:srgbClr val="808080">
                <a:alpha val="34998"/>
              </a:srgbClr>
            </a:outerShdw>
          </a:effectLst>
          <a:extLst>
            <a:ext uri="{91240B29-F687-4F45-9708-019B960494DF}">
              <a14:hiddenLine xmlns:a14="http://schemas.microsoft.com/office/drawing/2010/main" xmlns="" w="9525">
                <a:solidFill>
                  <a:srgbClr val="000000"/>
                </a:solidFill>
                <a:round/>
                <a:headEnd/>
                <a:tailEnd/>
              </a14:hiddenLine>
            </a:ext>
          </a:extLst>
        </p:spPr>
        <p:txBody>
          <a:bodyPr anchor="ctr"/>
          <a:lstStyle/>
          <a:p>
            <a:pPr algn="ctr" defTabSz="914400"/>
            <a:r>
              <a:rPr lang="en-GB" sz="2000" b="1" dirty="0">
                <a:solidFill>
                  <a:schemeClr val="bg1"/>
                </a:solidFill>
              </a:rPr>
              <a:t>Partnerships</a:t>
            </a:r>
            <a:endParaRPr lang="en-US" sz="2000" b="1" dirty="0">
              <a:solidFill>
                <a:schemeClr val="bg1"/>
              </a:solidFill>
            </a:endParaRPr>
          </a:p>
        </p:txBody>
      </p:sp>
      <p:sp>
        <p:nvSpPr>
          <p:cNvPr id="29" name="Rounded Rectangle 59"/>
          <p:cNvSpPr>
            <a:spLocks noChangeArrowheads="1"/>
          </p:cNvSpPr>
          <p:nvPr/>
        </p:nvSpPr>
        <p:spPr bwMode="auto">
          <a:xfrm>
            <a:off x="1117600" y="4249738"/>
            <a:ext cx="6718300" cy="393700"/>
          </a:xfrm>
          <a:prstGeom prst="roundRect">
            <a:avLst>
              <a:gd name="adj" fmla="val 16667"/>
            </a:avLst>
          </a:prstGeom>
          <a:solidFill>
            <a:srgbClr val="008C0A"/>
          </a:solidFill>
          <a:ln>
            <a:noFill/>
          </a:ln>
          <a:effectLst>
            <a:outerShdw dist="23000" dir="5400000" rotWithShape="0">
              <a:srgbClr val="808080">
                <a:alpha val="34998"/>
              </a:srgbClr>
            </a:outerShdw>
          </a:effectLst>
          <a:extLst>
            <a:ext uri="{91240B29-F687-4F45-9708-019B960494DF}">
              <a14:hiddenLine xmlns:a14="http://schemas.microsoft.com/office/drawing/2010/main" xmlns="" w="9525">
                <a:solidFill>
                  <a:srgbClr val="000000"/>
                </a:solidFill>
                <a:round/>
                <a:headEnd/>
                <a:tailEnd/>
              </a14:hiddenLine>
            </a:ext>
          </a:extLst>
        </p:spPr>
        <p:txBody>
          <a:bodyPr anchor="ctr"/>
          <a:lstStyle/>
          <a:p>
            <a:pPr algn="ctr" defTabSz="914400"/>
            <a:r>
              <a:rPr lang="en-GB" sz="2000" b="1" dirty="0">
                <a:solidFill>
                  <a:schemeClr val="bg1"/>
                </a:solidFill>
              </a:rPr>
              <a:t>Governance</a:t>
            </a:r>
            <a:endParaRPr lang="en-US" sz="2000" b="1" dirty="0">
              <a:solidFill>
                <a:schemeClr val="bg1"/>
              </a:solidFill>
            </a:endParaRPr>
          </a:p>
        </p:txBody>
      </p:sp>
      <p:sp>
        <p:nvSpPr>
          <p:cNvPr id="30" name="Rounded Rectangle 60"/>
          <p:cNvSpPr>
            <a:spLocks noChangeArrowheads="1"/>
          </p:cNvSpPr>
          <p:nvPr/>
        </p:nvSpPr>
        <p:spPr bwMode="auto">
          <a:xfrm>
            <a:off x="2444750" y="2097088"/>
            <a:ext cx="896938" cy="2141537"/>
          </a:xfrm>
          <a:prstGeom prst="roundRect">
            <a:avLst>
              <a:gd name="adj" fmla="val 16667"/>
            </a:avLst>
          </a:prstGeom>
          <a:solidFill>
            <a:srgbClr val="376092"/>
          </a:solidFill>
          <a:ln>
            <a:noFill/>
          </a:ln>
          <a:effectLst>
            <a:outerShdw dist="23000" dir="5400000" rotWithShape="0">
              <a:srgbClr val="808080">
                <a:alpha val="34998"/>
              </a:srgbClr>
            </a:outerShdw>
          </a:effectLst>
          <a:extLst>
            <a:ext uri="{91240B29-F687-4F45-9708-019B960494DF}">
              <a14:hiddenLine xmlns:a14="http://schemas.microsoft.com/office/drawing/2010/main" xmlns="" w="9525">
                <a:solidFill>
                  <a:srgbClr val="000000"/>
                </a:solidFill>
                <a:round/>
                <a:headEnd/>
                <a:tailEnd/>
              </a14:hiddenLine>
            </a:ext>
          </a:extLst>
        </p:spPr>
        <p:txBody>
          <a:bodyPr vert="vert" anchor="ctr"/>
          <a:lstStyle/>
          <a:p>
            <a:pPr algn="ctr" defTabSz="914400">
              <a:defRPr/>
            </a:pPr>
            <a:r>
              <a:rPr lang="en-GB" sz="1600" b="1" dirty="0">
                <a:solidFill>
                  <a:schemeClr val="bg1"/>
                </a:solidFill>
              </a:rPr>
              <a:t>Heritage promotion and preservation</a:t>
            </a:r>
            <a:endParaRPr lang="en-US" sz="1600" b="1" dirty="0">
              <a:solidFill>
                <a:schemeClr val="bg1"/>
              </a:solidFill>
            </a:endParaRPr>
          </a:p>
        </p:txBody>
      </p:sp>
      <p:sp>
        <p:nvSpPr>
          <p:cNvPr id="31" name="Chevron 71"/>
          <p:cNvSpPr>
            <a:spLocks noChangeArrowheads="1"/>
          </p:cNvSpPr>
          <p:nvPr/>
        </p:nvSpPr>
        <p:spPr bwMode="auto">
          <a:xfrm rot="-5400000">
            <a:off x="5472113" y="1700213"/>
            <a:ext cx="457200" cy="304800"/>
          </a:xfrm>
          <a:prstGeom prst="chevron">
            <a:avLst>
              <a:gd name="adj" fmla="val 50000"/>
            </a:avLst>
          </a:prstGeom>
          <a:solidFill>
            <a:schemeClr val="tx1"/>
          </a:solidFill>
          <a:ln w="9525">
            <a:solidFill>
              <a:schemeClr val="tx1"/>
            </a:solidFill>
            <a:miter lim="800000"/>
            <a:headEnd/>
            <a:tailEnd/>
          </a:ln>
          <a:effectLst>
            <a:outerShdw dist="23000" dir="5400000" rotWithShape="0">
              <a:srgbClr val="808080">
                <a:alpha val="34998"/>
              </a:srgbClr>
            </a:outerShdw>
          </a:effectLst>
        </p:spPr>
        <p:txBody>
          <a:bodyPr vert="eaVert" anchor="ctr"/>
          <a:lstStyle/>
          <a:p>
            <a:pPr algn="ctr" defTabSz="914400"/>
            <a:endParaRPr lang="en-US" sz="3200" dirty="0">
              <a:cs typeface="Arial" pitchFamily="34" charset="0"/>
            </a:endParaRPr>
          </a:p>
        </p:txBody>
      </p:sp>
      <p:sp>
        <p:nvSpPr>
          <p:cNvPr id="32" name="Rounded Rectangle 60"/>
          <p:cNvSpPr>
            <a:spLocks noChangeArrowheads="1"/>
          </p:cNvSpPr>
          <p:nvPr/>
        </p:nvSpPr>
        <p:spPr bwMode="auto">
          <a:xfrm>
            <a:off x="1209675" y="2097088"/>
            <a:ext cx="896938" cy="2141537"/>
          </a:xfrm>
          <a:prstGeom prst="roundRect">
            <a:avLst>
              <a:gd name="adj" fmla="val 16667"/>
            </a:avLst>
          </a:prstGeom>
          <a:solidFill>
            <a:srgbClr val="376092"/>
          </a:solidFill>
          <a:ln>
            <a:noFill/>
          </a:ln>
          <a:effectLst>
            <a:outerShdw dist="23000" dir="5400000" rotWithShape="0">
              <a:srgbClr val="808080">
                <a:alpha val="34998"/>
              </a:srgbClr>
            </a:outerShdw>
          </a:effectLst>
          <a:extLst>
            <a:ext uri="{91240B29-F687-4F45-9708-019B960494DF}">
              <a14:hiddenLine xmlns:a14="http://schemas.microsoft.com/office/drawing/2010/main" xmlns="" w="9525">
                <a:solidFill>
                  <a:srgbClr val="000000"/>
                </a:solidFill>
                <a:round/>
                <a:headEnd/>
                <a:tailEnd/>
              </a14:hiddenLine>
            </a:ext>
          </a:extLst>
        </p:spPr>
        <p:txBody>
          <a:bodyPr vert="vert" anchor="ctr"/>
          <a:lstStyle/>
          <a:p>
            <a:pPr algn="ctr">
              <a:defRPr/>
            </a:pPr>
            <a:r>
              <a:rPr lang="en-ZA" sz="1600" b="1" dirty="0">
                <a:solidFill>
                  <a:schemeClr val="bg1"/>
                </a:solidFill>
              </a:rPr>
              <a:t>Arts and culture promotion and development </a:t>
            </a:r>
          </a:p>
        </p:txBody>
      </p:sp>
      <p:sp>
        <p:nvSpPr>
          <p:cNvPr id="33" name="Rounded Rectangle 60"/>
          <p:cNvSpPr>
            <a:spLocks noChangeArrowheads="1"/>
          </p:cNvSpPr>
          <p:nvPr/>
        </p:nvSpPr>
        <p:spPr bwMode="auto">
          <a:xfrm>
            <a:off x="3841750" y="2097088"/>
            <a:ext cx="898525" cy="2141537"/>
          </a:xfrm>
          <a:prstGeom prst="roundRect">
            <a:avLst>
              <a:gd name="adj" fmla="val 16667"/>
            </a:avLst>
          </a:prstGeom>
          <a:solidFill>
            <a:srgbClr val="376092"/>
          </a:solidFill>
          <a:ln>
            <a:noFill/>
          </a:ln>
          <a:effectLst>
            <a:outerShdw dist="23000" dir="5400000" rotWithShape="0">
              <a:srgbClr val="808080">
                <a:alpha val="34998"/>
              </a:srgbClr>
            </a:outerShdw>
          </a:effectLst>
          <a:extLst>
            <a:ext uri="{91240B29-F687-4F45-9708-019B960494DF}">
              <a14:hiddenLine xmlns:a14="http://schemas.microsoft.com/office/drawing/2010/main" xmlns="" w="9525">
                <a:solidFill>
                  <a:srgbClr val="000000"/>
                </a:solidFill>
                <a:round/>
                <a:headEnd/>
                <a:tailEnd/>
              </a14:hiddenLine>
            </a:ext>
          </a:extLst>
        </p:spPr>
        <p:txBody>
          <a:bodyPr vert="vert" anchor="ctr"/>
          <a:lstStyle/>
          <a:p>
            <a:pPr algn="ctr">
              <a:defRPr/>
            </a:pPr>
            <a:r>
              <a:rPr lang="en-ZA" sz="1600" b="1" dirty="0">
                <a:solidFill>
                  <a:schemeClr val="bg1"/>
                </a:solidFill>
              </a:rPr>
              <a:t>Nation building and social cohesion </a:t>
            </a:r>
          </a:p>
        </p:txBody>
      </p:sp>
      <p:sp>
        <p:nvSpPr>
          <p:cNvPr id="34" name="Rounded Rectangle 60"/>
          <p:cNvSpPr>
            <a:spLocks noChangeArrowheads="1"/>
          </p:cNvSpPr>
          <p:nvPr/>
        </p:nvSpPr>
        <p:spPr bwMode="auto">
          <a:xfrm>
            <a:off x="5259388" y="2097088"/>
            <a:ext cx="898525" cy="2141537"/>
          </a:xfrm>
          <a:prstGeom prst="roundRect">
            <a:avLst>
              <a:gd name="adj" fmla="val 16667"/>
            </a:avLst>
          </a:prstGeom>
          <a:solidFill>
            <a:srgbClr val="376092"/>
          </a:solidFill>
          <a:ln>
            <a:noFill/>
          </a:ln>
          <a:effectLst>
            <a:outerShdw dist="23000" dir="5400000" rotWithShape="0">
              <a:srgbClr val="808080">
                <a:alpha val="34998"/>
              </a:srgbClr>
            </a:outerShdw>
          </a:effectLst>
          <a:extLst>
            <a:ext uri="{91240B29-F687-4F45-9708-019B960494DF}">
              <a14:hiddenLine xmlns:a14="http://schemas.microsoft.com/office/drawing/2010/main" xmlns="" w="9525">
                <a:solidFill>
                  <a:srgbClr val="000000"/>
                </a:solidFill>
                <a:round/>
                <a:headEnd/>
                <a:tailEnd/>
              </a14:hiddenLine>
            </a:ext>
          </a:extLst>
        </p:spPr>
        <p:txBody>
          <a:bodyPr vert="vert" anchor="ctr"/>
          <a:lstStyle/>
          <a:p>
            <a:pPr algn="ctr">
              <a:defRPr/>
            </a:pPr>
            <a:r>
              <a:rPr lang="en-ZA" sz="1600" b="1" dirty="0" smtClean="0">
                <a:solidFill>
                  <a:schemeClr val="bg1"/>
                </a:solidFill>
              </a:rPr>
              <a:t>Access to information (Archives, records </a:t>
            </a:r>
            <a:r>
              <a:rPr lang="en-ZA" sz="1600" b="1" dirty="0">
                <a:solidFill>
                  <a:schemeClr val="bg1"/>
                </a:solidFill>
              </a:rPr>
              <a:t>and </a:t>
            </a:r>
            <a:r>
              <a:rPr lang="en-ZA" sz="1600" b="1" dirty="0" smtClean="0">
                <a:solidFill>
                  <a:schemeClr val="bg1"/>
                </a:solidFill>
              </a:rPr>
              <a:t>libraries) </a:t>
            </a:r>
            <a:endParaRPr lang="en-ZA" sz="1600" b="1" dirty="0">
              <a:solidFill>
                <a:schemeClr val="bg1"/>
              </a:solidFill>
            </a:endParaRPr>
          </a:p>
        </p:txBody>
      </p:sp>
      <p:sp>
        <p:nvSpPr>
          <p:cNvPr id="35" name="Chevron 71"/>
          <p:cNvSpPr>
            <a:spLocks noChangeArrowheads="1"/>
          </p:cNvSpPr>
          <p:nvPr/>
        </p:nvSpPr>
        <p:spPr bwMode="auto">
          <a:xfrm rot="-5400000">
            <a:off x="3962400" y="1716088"/>
            <a:ext cx="457200" cy="304800"/>
          </a:xfrm>
          <a:prstGeom prst="chevron">
            <a:avLst>
              <a:gd name="adj" fmla="val 50000"/>
            </a:avLst>
          </a:prstGeom>
          <a:solidFill>
            <a:schemeClr val="tx1"/>
          </a:solidFill>
          <a:ln w="9525">
            <a:solidFill>
              <a:schemeClr val="tx1"/>
            </a:solidFill>
            <a:miter lim="800000"/>
            <a:headEnd/>
            <a:tailEnd/>
          </a:ln>
          <a:effectLst>
            <a:outerShdw dist="23000" dir="5400000" rotWithShape="0">
              <a:srgbClr val="808080">
                <a:alpha val="34998"/>
              </a:srgbClr>
            </a:outerShdw>
          </a:effectLst>
        </p:spPr>
        <p:txBody>
          <a:bodyPr vert="eaVert" anchor="ctr"/>
          <a:lstStyle/>
          <a:p>
            <a:pPr algn="ctr" defTabSz="914400"/>
            <a:endParaRPr lang="en-US" sz="3200" dirty="0">
              <a:cs typeface="Arial" pitchFamily="34" charset="0"/>
            </a:endParaRPr>
          </a:p>
        </p:txBody>
      </p:sp>
      <p:sp>
        <p:nvSpPr>
          <p:cNvPr id="36" name="Rounded Rectangle 59"/>
          <p:cNvSpPr>
            <a:spLocks noChangeArrowheads="1"/>
          </p:cNvSpPr>
          <p:nvPr/>
        </p:nvSpPr>
        <p:spPr bwMode="auto">
          <a:xfrm>
            <a:off x="1117600" y="5856288"/>
            <a:ext cx="6705600" cy="280987"/>
          </a:xfrm>
          <a:prstGeom prst="roundRect">
            <a:avLst>
              <a:gd name="adj" fmla="val 16667"/>
            </a:avLst>
          </a:prstGeom>
          <a:solidFill>
            <a:schemeClr val="accent2"/>
          </a:solidFill>
          <a:ln>
            <a:noFill/>
          </a:ln>
          <a:effectLst>
            <a:outerShdw dist="23000" dir="5400000" rotWithShape="0">
              <a:srgbClr val="808080">
                <a:alpha val="34998"/>
              </a:srgbClr>
            </a:outerShdw>
          </a:effectLst>
          <a:extLst>
            <a:ext uri="{91240B29-F687-4F45-9708-019B960494DF}">
              <a14:hiddenLine xmlns:a14="http://schemas.microsoft.com/office/drawing/2010/main" xmlns="" w="9525">
                <a:solidFill>
                  <a:srgbClr val="000000"/>
                </a:solidFill>
                <a:round/>
                <a:headEnd/>
                <a:tailEnd/>
              </a14:hiddenLine>
            </a:ext>
          </a:extLst>
        </p:spPr>
        <p:txBody>
          <a:bodyPr anchor="ctr"/>
          <a:lstStyle/>
          <a:p>
            <a:pPr algn="ctr" defTabSz="914400"/>
            <a:r>
              <a:rPr lang="en-GB" sz="2000" b="1" dirty="0">
                <a:solidFill>
                  <a:schemeClr val="bg1"/>
                </a:solidFill>
              </a:rPr>
              <a:t>Funding</a:t>
            </a:r>
            <a:endParaRPr lang="en-US" sz="2000" b="1" dirty="0">
              <a:solidFill>
                <a:schemeClr val="bg1"/>
              </a:solidFill>
            </a:endParaRPr>
          </a:p>
        </p:txBody>
      </p:sp>
      <p:sp>
        <p:nvSpPr>
          <p:cNvPr id="38" name="Rectangle 18"/>
          <p:cNvSpPr>
            <a:spLocks noChangeArrowheads="1"/>
          </p:cNvSpPr>
          <p:nvPr/>
        </p:nvSpPr>
        <p:spPr bwMode="auto">
          <a:xfrm rot="16200000">
            <a:off x="-338930" y="4835494"/>
            <a:ext cx="1593849"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r>
              <a:rPr lang="en-US" sz="2000" b="1" dirty="0" smtClean="0"/>
              <a:t>Enablers</a:t>
            </a:r>
            <a:endParaRPr lang="en-US" sz="2000" b="1" dirty="0">
              <a:solidFill>
                <a:schemeClr val="bg1"/>
              </a:solidFill>
            </a:endParaRPr>
          </a:p>
        </p:txBody>
      </p:sp>
    </p:spTree>
    <p:extLst>
      <p:ext uri="{BB962C8B-B14F-4D97-AF65-F5344CB8AC3E}">
        <p14:creationId xmlns:p14="http://schemas.microsoft.com/office/powerpoint/2010/main" xmlns="" val="2238407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1000"/>
                                        <p:tgtEl>
                                          <p:spTgt spid="25"/>
                                        </p:tgtEl>
                                      </p:cBhvr>
                                    </p:animEffect>
                                    <p:anim calcmode="lin" valueType="num">
                                      <p:cBhvr>
                                        <p:cTn id="12" dur="1000" fill="hold"/>
                                        <p:tgtEl>
                                          <p:spTgt spid="25"/>
                                        </p:tgtEl>
                                        <p:attrNameLst>
                                          <p:attrName>ppt_x</p:attrName>
                                        </p:attrNameLst>
                                      </p:cBhvr>
                                      <p:tavLst>
                                        <p:tav tm="0">
                                          <p:val>
                                            <p:strVal val="#ppt_x"/>
                                          </p:val>
                                        </p:tav>
                                        <p:tav tm="100000">
                                          <p:val>
                                            <p:strVal val="#ppt_x"/>
                                          </p:val>
                                        </p:tav>
                                      </p:tavLst>
                                    </p:anim>
                                    <p:anim calcmode="lin" valueType="num">
                                      <p:cBhvr>
                                        <p:cTn id="13" dur="1000" fill="hold"/>
                                        <p:tgtEl>
                                          <p:spTgt spid="25"/>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anim calcmode="lin" valueType="num">
                                      <p:cBhvr>
                                        <p:cTn id="18" dur="500" fill="hold"/>
                                        <p:tgtEl>
                                          <p:spTgt spid="23"/>
                                        </p:tgtEl>
                                        <p:attrNameLst>
                                          <p:attrName>ppt_x</p:attrName>
                                        </p:attrNameLst>
                                      </p:cBhvr>
                                      <p:tavLst>
                                        <p:tav tm="0">
                                          <p:val>
                                            <p:strVal val="#ppt_x"/>
                                          </p:val>
                                        </p:tav>
                                        <p:tav tm="100000">
                                          <p:val>
                                            <p:strVal val="#ppt_x"/>
                                          </p:val>
                                        </p:tav>
                                      </p:tavLst>
                                    </p:anim>
                                    <p:anim calcmode="lin" valueType="num">
                                      <p:cBhvr>
                                        <p:cTn id="19" dur="500" fill="hold"/>
                                        <p:tgtEl>
                                          <p:spTgt spid="23"/>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500"/>
                                        <p:tgtEl>
                                          <p:spTgt spid="22"/>
                                        </p:tgtEl>
                                      </p:cBhvr>
                                    </p:animEffect>
                                    <p:anim calcmode="lin" valueType="num">
                                      <p:cBhvr>
                                        <p:cTn id="24" dur="500" fill="hold"/>
                                        <p:tgtEl>
                                          <p:spTgt spid="22"/>
                                        </p:tgtEl>
                                        <p:attrNameLst>
                                          <p:attrName>ppt_x</p:attrName>
                                        </p:attrNameLst>
                                      </p:cBhvr>
                                      <p:tavLst>
                                        <p:tav tm="0">
                                          <p:val>
                                            <p:strVal val="#ppt_x"/>
                                          </p:val>
                                        </p:tav>
                                        <p:tav tm="100000">
                                          <p:val>
                                            <p:strVal val="#ppt_x"/>
                                          </p:val>
                                        </p:tav>
                                      </p:tavLst>
                                    </p:anim>
                                    <p:anim calcmode="lin" valueType="num">
                                      <p:cBhvr>
                                        <p:cTn id="25" dur="500" fill="hold"/>
                                        <p:tgtEl>
                                          <p:spTgt spid="22"/>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fade">
                                      <p:cBhvr>
                                        <p:cTn id="29" dur="500"/>
                                        <p:tgtEl>
                                          <p:spTgt spid="21"/>
                                        </p:tgtEl>
                                      </p:cBhvr>
                                    </p:animEffect>
                                    <p:anim calcmode="lin" valueType="num">
                                      <p:cBhvr>
                                        <p:cTn id="30" dur="500" fill="hold"/>
                                        <p:tgtEl>
                                          <p:spTgt spid="21"/>
                                        </p:tgtEl>
                                        <p:attrNameLst>
                                          <p:attrName>ppt_x</p:attrName>
                                        </p:attrNameLst>
                                      </p:cBhvr>
                                      <p:tavLst>
                                        <p:tav tm="0">
                                          <p:val>
                                            <p:strVal val="#ppt_x"/>
                                          </p:val>
                                        </p:tav>
                                        <p:tav tm="100000">
                                          <p:val>
                                            <p:strVal val="#ppt_x"/>
                                          </p:val>
                                        </p:tav>
                                      </p:tavLst>
                                    </p:anim>
                                    <p:anim calcmode="lin" valueType="num">
                                      <p:cBhvr>
                                        <p:cTn id="31" dur="500" fill="hold"/>
                                        <p:tgtEl>
                                          <p:spTgt spid="21"/>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1000"/>
                                        <p:tgtEl>
                                          <p:spTgt spid="24"/>
                                        </p:tgtEl>
                                      </p:cBhvr>
                                    </p:animEffect>
                                  </p:childTnLst>
                                </p:cTn>
                              </p:par>
                            </p:childTnLst>
                          </p:cTn>
                        </p:par>
                        <p:par>
                          <p:cTn id="36" fill="hold">
                            <p:stCondLst>
                              <p:cond delay="4500"/>
                            </p:stCondLst>
                            <p:childTnLst>
                              <p:par>
                                <p:cTn id="37" presetID="10" presetClass="entr" presetSubtype="0" fill="hold" grpId="0" nodeType="after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fade">
                                      <p:cBhvr>
                                        <p:cTn id="39" dur="1000"/>
                                        <p:tgtEl>
                                          <p:spTgt spid="27"/>
                                        </p:tgtEl>
                                      </p:cBhvr>
                                    </p:animEffect>
                                  </p:childTnLst>
                                </p:cTn>
                              </p:par>
                            </p:childTnLst>
                          </p:cTn>
                        </p:par>
                        <p:par>
                          <p:cTn id="40" fill="hold">
                            <p:stCondLst>
                              <p:cond delay="5500"/>
                            </p:stCondLst>
                            <p:childTnLst>
                              <p:par>
                                <p:cTn id="41" presetID="10" presetClass="entr" presetSubtype="0" fill="hold" grpId="0" nodeType="after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1000"/>
                                        <p:tgtEl>
                                          <p:spTgt spid="28"/>
                                        </p:tgtEl>
                                      </p:cBhvr>
                                    </p:animEffect>
                                  </p:childTnLst>
                                </p:cTn>
                              </p:par>
                            </p:childTnLst>
                          </p:cTn>
                        </p:par>
                        <p:par>
                          <p:cTn id="44" fill="hold">
                            <p:stCondLst>
                              <p:cond delay="6500"/>
                            </p:stCondLst>
                            <p:childTnLst>
                              <p:par>
                                <p:cTn id="45" presetID="10" presetClass="entr" presetSubtype="0" fill="hold" grpId="0" nodeType="after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1000"/>
                                        <p:tgtEl>
                                          <p:spTgt spid="29"/>
                                        </p:tgtEl>
                                      </p:cBhvr>
                                    </p:animEffect>
                                  </p:childTnLst>
                                </p:cTn>
                              </p:par>
                            </p:childTnLst>
                          </p:cTn>
                        </p:par>
                        <p:par>
                          <p:cTn id="48" fill="hold">
                            <p:stCondLst>
                              <p:cond delay="7500"/>
                            </p:stCondLst>
                            <p:childTnLst>
                              <p:par>
                                <p:cTn id="49" presetID="42" presetClass="entr" presetSubtype="0" fill="hold" grpId="0" nodeType="after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fade">
                                      <p:cBhvr>
                                        <p:cTn id="51" dur="1000"/>
                                        <p:tgtEl>
                                          <p:spTgt spid="30"/>
                                        </p:tgtEl>
                                      </p:cBhvr>
                                    </p:animEffect>
                                    <p:anim calcmode="lin" valueType="num">
                                      <p:cBhvr>
                                        <p:cTn id="52" dur="1000" fill="hold"/>
                                        <p:tgtEl>
                                          <p:spTgt spid="30"/>
                                        </p:tgtEl>
                                        <p:attrNameLst>
                                          <p:attrName>ppt_x</p:attrName>
                                        </p:attrNameLst>
                                      </p:cBhvr>
                                      <p:tavLst>
                                        <p:tav tm="0">
                                          <p:val>
                                            <p:strVal val="#ppt_x"/>
                                          </p:val>
                                        </p:tav>
                                        <p:tav tm="100000">
                                          <p:val>
                                            <p:strVal val="#ppt_x"/>
                                          </p:val>
                                        </p:tav>
                                      </p:tavLst>
                                    </p:anim>
                                    <p:anim calcmode="lin" valueType="num">
                                      <p:cBhvr>
                                        <p:cTn id="53" dur="1000" fill="hold"/>
                                        <p:tgtEl>
                                          <p:spTgt spid="30"/>
                                        </p:tgtEl>
                                        <p:attrNameLst>
                                          <p:attrName>ppt_y</p:attrName>
                                        </p:attrNameLst>
                                      </p:cBhvr>
                                      <p:tavLst>
                                        <p:tav tm="0">
                                          <p:val>
                                            <p:strVal val="#ppt_y+.1"/>
                                          </p:val>
                                        </p:tav>
                                        <p:tav tm="100000">
                                          <p:val>
                                            <p:strVal val="#ppt_y"/>
                                          </p:val>
                                        </p:tav>
                                      </p:tavLst>
                                    </p:anim>
                                  </p:childTnLst>
                                </p:cTn>
                              </p:par>
                            </p:childTnLst>
                          </p:cTn>
                        </p:par>
                        <p:par>
                          <p:cTn id="54" fill="hold">
                            <p:stCondLst>
                              <p:cond delay="8500"/>
                            </p:stCondLst>
                            <p:childTnLst>
                              <p:par>
                                <p:cTn id="55" presetID="42" presetClass="entr" presetSubtype="0" fill="hold" grpId="0" nodeType="after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fade">
                                      <p:cBhvr>
                                        <p:cTn id="57" dur="500"/>
                                        <p:tgtEl>
                                          <p:spTgt spid="31"/>
                                        </p:tgtEl>
                                      </p:cBhvr>
                                    </p:animEffect>
                                    <p:anim calcmode="lin" valueType="num">
                                      <p:cBhvr>
                                        <p:cTn id="58" dur="500" fill="hold"/>
                                        <p:tgtEl>
                                          <p:spTgt spid="31"/>
                                        </p:tgtEl>
                                        <p:attrNameLst>
                                          <p:attrName>ppt_x</p:attrName>
                                        </p:attrNameLst>
                                      </p:cBhvr>
                                      <p:tavLst>
                                        <p:tav tm="0">
                                          <p:val>
                                            <p:strVal val="#ppt_x"/>
                                          </p:val>
                                        </p:tav>
                                        <p:tav tm="100000">
                                          <p:val>
                                            <p:strVal val="#ppt_x"/>
                                          </p:val>
                                        </p:tav>
                                      </p:tavLst>
                                    </p:anim>
                                    <p:anim calcmode="lin" valueType="num">
                                      <p:cBhvr>
                                        <p:cTn id="59" dur="500" fill="hold"/>
                                        <p:tgtEl>
                                          <p:spTgt spid="31"/>
                                        </p:tgtEl>
                                        <p:attrNameLst>
                                          <p:attrName>ppt_y</p:attrName>
                                        </p:attrNameLst>
                                      </p:cBhvr>
                                      <p:tavLst>
                                        <p:tav tm="0">
                                          <p:val>
                                            <p:strVal val="#ppt_y+.1"/>
                                          </p:val>
                                        </p:tav>
                                        <p:tav tm="100000">
                                          <p:val>
                                            <p:strVal val="#ppt_y"/>
                                          </p:val>
                                        </p:tav>
                                      </p:tavLst>
                                    </p:anim>
                                  </p:childTnLst>
                                </p:cTn>
                              </p:par>
                            </p:childTnLst>
                          </p:cTn>
                        </p:par>
                        <p:par>
                          <p:cTn id="60" fill="hold">
                            <p:stCondLst>
                              <p:cond delay="9000"/>
                            </p:stCondLst>
                            <p:childTnLst>
                              <p:par>
                                <p:cTn id="61" presetID="42" presetClass="entr" presetSubtype="0" fill="hold" grpId="0" nodeType="after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fade">
                                      <p:cBhvr>
                                        <p:cTn id="63" dur="1000"/>
                                        <p:tgtEl>
                                          <p:spTgt spid="32"/>
                                        </p:tgtEl>
                                      </p:cBhvr>
                                    </p:animEffect>
                                    <p:anim calcmode="lin" valueType="num">
                                      <p:cBhvr>
                                        <p:cTn id="64" dur="1000" fill="hold"/>
                                        <p:tgtEl>
                                          <p:spTgt spid="32"/>
                                        </p:tgtEl>
                                        <p:attrNameLst>
                                          <p:attrName>ppt_x</p:attrName>
                                        </p:attrNameLst>
                                      </p:cBhvr>
                                      <p:tavLst>
                                        <p:tav tm="0">
                                          <p:val>
                                            <p:strVal val="#ppt_x"/>
                                          </p:val>
                                        </p:tav>
                                        <p:tav tm="100000">
                                          <p:val>
                                            <p:strVal val="#ppt_x"/>
                                          </p:val>
                                        </p:tav>
                                      </p:tavLst>
                                    </p:anim>
                                    <p:anim calcmode="lin" valueType="num">
                                      <p:cBhvr>
                                        <p:cTn id="65" dur="1000" fill="hold"/>
                                        <p:tgtEl>
                                          <p:spTgt spid="32"/>
                                        </p:tgtEl>
                                        <p:attrNameLst>
                                          <p:attrName>ppt_y</p:attrName>
                                        </p:attrNameLst>
                                      </p:cBhvr>
                                      <p:tavLst>
                                        <p:tav tm="0">
                                          <p:val>
                                            <p:strVal val="#ppt_y+.1"/>
                                          </p:val>
                                        </p:tav>
                                        <p:tav tm="100000">
                                          <p:val>
                                            <p:strVal val="#ppt_y"/>
                                          </p:val>
                                        </p:tav>
                                      </p:tavLst>
                                    </p:anim>
                                  </p:childTnLst>
                                </p:cTn>
                              </p:par>
                            </p:childTnLst>
                          </p:cTn>
                        </p:par>
                        <p:par>
                          <p:cTn id="66" fill="hold">
                            <p:stCondLst>
                              <p:cond delay="10000"/>
                            </p:stCondLst>
                            <p:childTnLst>
                              <p:par>
                                <p:cTn id="67" presetID="42" presetClass="entr" presetSubtype="0" fill="hold" grpId="0" nodeType="afterEffect">
                                  <p:stCondLst>
                                    <p:cond delay="0"/>
                                  </p:stCondLst>
                                  <p:childTnLst>
                                    <p:set>
                                      <p:cBhvr>
                                        <p:cTn id="68" dur="1" fill="hold">
                                          <p:stCondLst>
                                            <p:cond delay="0"/>
                                          </p:stCondLst>
                                        </p:cTn>
                                        <p:tgtEl>
                                          <p:spTgt spid="33"/>
                                        </p:tgtEl>
                                        <p:attrNameLst>
                                          <p:attrName>style.visibility</p:attrName>
                                        </p:attrNameLst>
                                      </p:cBhvr>
                                      <p:to>
                                        <p:strVal val="visible"/>
                                      </p:to>
                                    </p:set>
                                    <p:animEffect transition="in" filter="fade">
                                      <p:cBhvr>
                                        <p:cTn id="69" dur="1000"/>
                                        <p:tgtEl>
                                          <p:spTgt spid="33"/>
                                        </p:tgtEl>
                                      </p:cBhvr>
                                    </p:animEffect>
                                    <p:anim calcmode="lin" valueType="num">
                                      <p:cBhvr>
                                        <p:cTn id="70" dur="1000" fill="hold"/>
                                        <p:tgtEl>
                                          <p:spTgt spid="33"/>
                                        </p:tgtEl>
                                        <p:attrNameLst>
                                          <p:attrName>ppt_x</p:attrName>
                                        </p:attrNameLst>
                                      </p:cBhvr>
                                      <p:tavLst>
                                        <p:tav tm="0">
                                          <p:val>
                                            <p:strVal val="#ppt_x"/>
                                          </p:val>
                                        </p:tav>
                                        <p:tav tm="100000">
                                          <p:val>
                                            <p:strVal val="#ppt_x"/>
                                          </p:val>
                                        </p:tav>
                                      </p:tavLst>
                                    </p:anim>
                                    <p:anim calcmode="lin" valueType="num">
                                      <p:cBhvr>
                                        <p:cTn id="71" dur="1000" fill="hold"/>
                                        <p:tgtEl>
                                          <p:spTgt spid="33"/>
                                        </p:tgtEl>
                                        <p:attrNameLst>
                                          <p:attrName>ppt_y</p:attrName>
                                        </p:attrNameLst>
                                      </p:cBhvr>
                                      <p:tavLst>
                                        <p:tav tm="0">
                                          <p:val>
                                            <p:strVal val="#ppt_y+.1"/>
                                          </p:val>
                                        </p:tav>
                                        <p:tav tm="100000">
                                          <p:val>
                                            <p:strVal val="#ppt_y"/>
                                          </p:val>
                                        </p:tav>
                                      </p:tavLst>
                                    </p:anim>
                                  </p:childTnLst>
                                </p:cTn>
                              </p:par>
                            </p:childTnLst>
                          </p:cTn>
                        </p:par>
                        <p:par>
                          <p:cTn id="72" fill="hold">
                            <p:stCondLst>
                              <p:cond delay="11000"/>
                            </p:stCondLst>
                            <p:childTnLst>
                              <p:par>
                                <p:cTn id="73" presetID="42" presetClass="entr" presetSubtype="0" fill="hold" grpId="0" nodeType="afterEffect">
                                  <p:stCondLst>
                                    <p:cond delay="0"/>
                                  </p:stCondLst>
                                  <p:childTnLst>
                                    <p:set>
                                      <p:cBhvr>
                                        <p:cTn id="74" dur="1" fill="hold">
                                          <p:stCondLst>
                                            <p:cond delay="0"/>
                                          </p:stCondLst>
                                        </p:cTn>
                                        <p:tgtEl>
                                          <p:spTgt spid="34"/>
                                        </p:tgtEl>
                                        <p:attrNameLst>
                                          <p:attrName>style.visibility</p:attrName>
                                        </p:attrNameLst>
                                      </p:cBhvr>
                                      <p:to>
                                        <p:strVal val="visible"/>
                                      </p:to>
                                    </p:set>
                                    <p:animEffect transition="in" filter="fade">
                                      <p:cBhvr>
                                        <p:cTn id="75" dur="1000"/>
                                        <p:tgtEl>
                                          <p:spTgt spid="34"/>
                                        </p:tgtEl>
                                      </p:cBhvr>
                                    </p:animEffect>
                                    <p:anim calcmode="lin" valueType="num">
                                      <p:cBhvr>
                                        <p:cTn id="76" dur="1000" fill="hold"/>
                                        <p:tgtEl>
                                          <p:spTgt spid="34"/>
                                        </p:tgtEl>
                                        <p:attrNameLst>
                                          <p:attrName>ppt_x</p:attrName>
                                        </p:attrNameLst>
                                      </p:cBhvr>
                                      <p:tavLst>
                                        <p:tav tm="0">
                                          <p:val>
                                            <p:strVal val="#ppt_x"/>
                                          </p:val>
                                        </p:tav>
                                        <p:tav tm="100000">
                                          <p:val>
                                            <p:strVal val="#ppt_x"/>
                                          </p:val>
                                        </p:tav>
                                      </p:tavLst>
                                    </p:anim>
                                    <p:anim calcmode="lin" valueType="num">
                                      <p:cBhvr>
                                        <p:cTn id="77" dur="1000" fill="hold"/>
                                        <p:tgtEl>
                                          <p:spTgt spid="34"/>
                                        </p:tgtEl>
                                        <p:attrNameLst>
                                          <p:attrName>ppt_y</p:attrName>
                                        </p:attrNameLst>
                                      </p:cBhvr>
                                      <p:tavLst>
                                        <p:tav tm="0">
                                          <p:val>
                                            <p:strVal val="#ppt_y+.1"/>
                                          </p:val>
                                        </p:tav>
                                        <p:tav tm="100000">
                                          <p:val>
                                            <p:strVal val="#ppt_y"/>
                                          </p:val>
                                        </p:tav>
                                      </p:tavLst>
                                    </p:anim>
                                  </p:childTnLst>
                                </p:cTn>
                              </p:par>
                            </p:childTnLst>
                          </p:cTn>
                        </p:par>
                        <p:par>
                          <p:cTn id="78" fill="hold">
                            <p:stCondLst>
                              <p:cond delay="12000"/>
                            </p:stCondLst>
                            <p:childTnLst>
                              <p:par>
                                <p:cTn id="79" presetID="42" presetClass="entr" presetSubtype="0" fill="hold" grpId="0" nodeType="afterEffect">
                                  <p:stCondLst>
                                    <p:cond delay="0"/>
                                  </p:stCondLst>
                                  <p:childTnLst>
                                    <p:set>
                                      <p:cBhvr>
                                        <p:cTn id="80" dur="1" fill="hold">
                                          <p:stCondLst>
                                            <p:cond delay="0"/>
                                          </p:stCondLst>
                                        </p:cTn>
                                        <p:tgtEl>
                                          <p:spTgt spid="35"/>
                                        </p:tgtEl>
                                        <p:attrNameLst>
                                          <p:attrName>style.visibility</p:attrName>
                                        </p:attrNameLst>
                                      </p:cBhvr>
                                      <p:to>
                                        <p:strVal val="visible"/>
                                      </p:to>
                                    </p:set>
                                    <p:animEffect transition="in" filter="fade">
                                      <p:cBhvr>
                                        <p:cTn id="81" dur="500"/>
                                        <p:tgtEl>
                                          <p:spTgt spid="35"/>
                                        </p:tgtEl>
                                      </p:cBhvr>
                                    </p:animEffect>
                                    <p:anim calcmode="lin" valueType="num">
                                      <p:cBhvr>
                                        <p:cTn id="82" dur="500" fill="hold"/>
                                        <p:tgtEl>
                                          <p:spTgt spid="35"/>
                                        </p:tgtEl>
                                        <p:attrNameLst>
                                          <p:attrName>ppt_x</p:attrName>
                                        </p:attrNameLst>
                                      </p:cBhvr>
                                      <p:tavLst>
                                        <p:tav tm="0">
                                          <p:val>
                                            <p:strVal val="#ppt_x"/>
                                          </p:val>
                                        </p:tav>
                                        <p:tav tm="100000">
                                          <p:val>
                                            <p:strVal val="#ppt_x"/>
                                          </p:val>
                                        </p:tav>
                                      </p:tavLst>
                                    </p:anim>
                                    <p:anim calcmode="lin" valueType="num">
                                      <p:cBhvr>
                                        <p:cTn id="83" dur="500" fill="hold"/>
                                        <p:tgtEl>
                                          <p:spTgt spid="35"/>
                                        </p:tgtEl>
                                        <p:attrNameLst>
                                          <p:attrName>ppt_y</p:attrName>
                                        </p:attrNameLst>
                                      </p:cBhvr>
                                      <p:tavLst>
                                        <p:tav tm="0">
                                          <p:val>
                                            <p:strVal val="#ppt_y+.1"/>
                                          </p:val>
                                        </p:tav>
                                        <p:tav tm="100000">
                                          <p:val>
                                            <p:strVal val="#ppt_y"/>
                                          </p:val>
                                        </p:tav>
                                      </p:tavLst>
                                    </p:anim>
                                  </p:childTnLst>
                                </p:cTn>
                              </p:par>
                            </p:childTnLst>
                          </p:cTn>
                        </p:par>
                        <p:par>
                          <p:cTn id="84" fill="hold">
                            <p:stCondLst>
                              <p:cond delay="12500"/>
                            </p:stCondLst>
                            <p:childTnLst>
                              <p:par>
                                <p:cTn id="85" presetID="10" presetClass="entr" presetSubtype="0" fill="hold" grpId="0" nodeType="afterEffect">
                                  <p:stCondLst>
                                    <p:cond delay="0"/>
                                  </p:stCondLst>
                                  <p:childTnLst>
                                    <p:set>
                                      <p:cBhvr>
                                        <p:cTn id="86" dur="1" fill="hold">
                                          <p:stCondLst>
                                            <p:cond delay="0"/>
                                          </p:stCondLst>
                                        </p:cTn>
                                        <p:tgtEl>
                                          <p:spTgt spid="36"/>
                                        </p:tgtEl>
                                        <p:attrNameLst>
                                          <p:attrName>style.visibility</p:attrName>
                                        </p:attrNameLst>
                                      </p:cBhvr>
                                      <p:to>
                                        <p:strVal val="visible"/>
                                      </p:to>
                                    </p:set>
                                    <p:animEffect transition="in" filter="fade">
                                      <p:cBhvr>
                                        <p:cTn id="87" dur="1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ZA" sz="1200" b="1" dirty="0" smtClean="0"/>
              <a:t>13</a:t>
            </a:r>
          </a:p>
        </p:txBody>
      </p:sp>
      <p:sp>
        <p:nvSpPr>
          <p:cNvPr id="7" name="Title 1"/>
          <p:cNvSpPr>
            <a:spLocks noGrp="1"/>
          </p:cNvSpPr>
          <p:nvPr>
            <p:ph type="title"/>
          </p:nvPr>
        </p:nvSpPr>
        <p:spPr>
          <a:xfrm>
            <a:off x="323528" y="116632"/>
            <a:ext cx="8229600" cy="1152128"/>
          </a:xfrm>
        </p:spPr>
        <p:txBody>
          <a:bodyPr>
            <a:normAutofit fontScale="90000"/>
          </a:bodyPr>
          <a:lstStyle/>
          <a:p>
            <a:pPr algn="ctr"/>
            <a:r>
              <a:rPr lang="en-US" dirty="0" smtClean="0">
                <a:latin typeface="+mj-lt"/>
                <a:cs typeface="Arial" pitchFamily="34" charset="0"/>
              </a:rPr>
              <a:t>GENERIC VALUE CHAIN </a:t>
            </a:r>
            <a:br>
              <a:rPr lang="en-US" dirty="0" smtClean="0">
                <a:latin typeface="+mj-lt"/>
                <a:cs typeface="Arial" pitchFamily="34" charset="0"/>
              </a:rPr>
            </a:br>
            <a:r>
              <a:rPr lang="en-US" dirty="0" smtClean="0">
                <a:latin typeface="+mj-lt"/>
                <a:cs typeface="Arial" pitchFamily="34" charset="0"/>
              </a:rPr>
              <a:t>(Generic UNESCO Cultural Development Cycle)</a:t>
            </a:r>
            <a:endParaRPr lang="en-US" dirty="0">
              <a:latin typeface="+mj-lt"/>
              <a:cs typeface="Arial" pitchFamily="34" charset="0"/>
            </a:endParaRPr>
          </a:p>
        </p:txBody>
      </p:sp>
      <p:sp>
        <p:nvSpPr>
          <p:cNvPr id="6" name="Rectangle 3"/>
          <p:cNvSpPr txBox="1">
            <a:spLocks noChangeArrowheads="1"/>
          </p:cNvSpPr>
          <p:nvPr/>
        </p:nvSpPr>
        <p:spPr>
          <a:xfrm>
            <a:off x="457200" y="1700808"/>
            <a:ext cx="4038600" cy="4213423"/>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buNone/>
            </a:pPr>
            <a:r>
              <a:rPr lang="en-US" sz="2400" dirty="0" smtClean="0">
                <a:solidFill>
                  <a:schemeClr val="tx1"/>
                </a:solidFill>
                <a:latin typeface="+mn-lt"/>
                <a:cs typeface="Arial" pitchFamily="34" charset="0"/>
              </a:rPr>
              <a:t>Each stage of the value chain should have the following:</a:t>
            </a:r>
          </a:p>
          <a:p>
            <a:pPr>
              <a:lnSpc>
                <a:spcPct val="90000"/>
              </a:lnSpc>
            </a:pPr>
            <a:r>
              <a:rPr lang="en-US" sz="2400" b="0" dirty="0" smtClean="0">
                <a:solidFill>
                  <a:schemeClr val="tx1"/>
                </a:solidFill>
                <a:latin typeface="+mn-lt"/>
                <a:cs typeface="Arial" pitchFamily="34" charset="0"/>
              </a:rPr>
              <a:t>Appropriate governance systems </a:t>
            </a:r>
          </a:p>
          <a:p>
            <a:pPr>
              <a:lnSpc>
                <a:spcPct val="90000"/>
              </a:lnSpc>
            </a:pPr>
            <a:r>
              <a:rPr lang="en-US" sz="2400" b="0" dirty="0" smtClean="0">
                <a:solidFill>
                  <a:schemeClr val="tx1"/>
                </a:solidFill>
                <a:latin typeface="+mn-lt"/>
                <a:cs typeface="Arial" pitchFamily="34" charset="0"/>
              </a:rPr>
              <a:t>Proper investment/funding</a:t>
            </a:r>
          </a:p>
          <a:p>
            <a:pPr>
              <a:lnSpc>
                <a:spcPct val="90000"/>
              </a:lnSpc>
            </a:pPr>
            <a:r>
              <a:rPr lang="en-US" sz="2400" b="0" dirty="0" smtClean="0">
                <a:solidFill>
                  <a:schemeClr val="tx1"/>
                </a:solidFill>
                <a:latin typeface="+mn-lt"/>
                <a:cs typeface="Arial" pitchFamily="34" charset="0"/>
              </a:rPr>
              <a:t>Collaborations/partnerships</a:t>
            </a:r>
          </a:p>
          <a:p>
            <a:pPr>
              <a:lnSpc>
                <a:spcPct val="90000"/>
              </a:lnSpc>
            </a:pPr>
            <a:r>
              <a:rPr lang="en-US" sz="2400" b="0" dirty="0" smtClean="0">
                <a:solidFill>
                  <a:schemeClr val="tx1"/>
                </a:solidFill>
                <a:latin typeface="+mn-lt"/>
                <a:cs typeface="Arial" pitchFamily="34" charset="0"/>
              </a:rPr>
              <a:t>Human Capital (including skills development)</a:t>
            </a:r>
          </a:p>
          <a:p>
            <a:pPr>
              <a:lnSpc>
                <a:spcPct val="90000"/>
              </a:lnSpc>
            </a:pPr>
            <a:r>
              <a:rPr lang="en-US" sz="2400" b="0" dirty="0" smtClean="0">
                <a:solidFill>
                  <a:schemeClr val="tx1"/>
                </a:solidFill>
                <a:latin typeface="+mn-lt"/>
                <a:cs typeface="Arial" pitchFamily="34" charset="0"/>
              </a:rPr>
              <a:t>Appropriate infrastructure provision</a:t>
            </a:r>
          </a:p>
          <a:p>
            <a:pPr lvl="1">
              <a:lnSpc>
                <a:spcPct val="90000"/>
              </a:lnSpc>
            </a:pPr>
            <a:endParaRPr lang="en-US" sz="2000" dirty="0" smtClean="0">
              <a:latin typeface="+mn-lt"/>
            </a:endParaRPr>
          </a:p>
          <a:p>
            <a:pPr lvl="1">
              <a:lnSpc>
                <a:spcPct val="90000"/>
              </a:lnSpc>
            </a:pPr>
            <a:endParaRPr lang="en-US" sz="2000" dirty="0" smtClean="0">
              <a:latin typeface="+mn-lt"/>
            </a:endParaRPr>
          </a:p>
          <a:p>
            <a:pPr marL="457200" lvl="1" indent="0">
              <a:lnSpc>
                <a:spcPct val="90000"/>
              </a:lnSpc>
              <a:buNone/>
            </a:pPr>
            <a:endParaRPr lang="en-US" sz="2000" dirty="0" smtClean="0">
              <a:latin typeface="+mn-lt"/>
            </a:endParaRPr>
          </a:p>
        </p:txBody>
      </p:sp>
      <p:graphicFrame>
        <p:nvGraphicFramePr>
          <p:cNvPr id="8" name="Diagram 7"/>
          <p:cNvGraphicFramePr/>
          <p:nvPr/>
        </p:nvGraphicFramePr>
        <p:xfrm>
          <a:off x="4648200" y="1418975"/>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8983311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432048"/>
          </a:xfrm>
        </p:spPr>
        <p:txBody>
          <a:bodyPr>
            <a:noAutofit/>
          </a:bodyPr>
          <a:lstStyle/>
          <a:p>
            <a:pPr algn="ctr"/>
            <a:r>
              <a:rPr lang="en-ZA" dirty="0" smtClean="0">
                <a:latin typeface="+mj-lt"/>
              </a:rPr>
              <a:t>SWOT ANALYSIS</a:t>
            </a:r>
            <a:endParaRPr lang="en-ZA" dirty="0">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762966781"/>
              </p:ext>
            </p:extLst>
          </p:nvPr>
        </p:nvGraphicFramePr>
        <p:xfrm>
          <a:off x="323528" y="836712"/>
          <a:ext cx="8568952" cy="4902384"/>
        </p:xfrm>
        <a:graphic>
          <a:graphicData uri="http://schemas.openxmlformats.org/drawingml/2006/table">
            <a:tbl>
              <a:tblPr firstRow="1" bandRow="1">
                <a:tableStyleId>{5C22544A-7EE6-4342-B048-85BDC9FD1C3A}</a:tableStyleId>
              </a:tblPr>
              <a:tblGrid>
                <a:gridCol w="2980505"/>
                <a:gridCol w="5588447"/>
              </a:tblGrid>
              <a:tr h="544960">
                <a:tc>
                  <a:txBody>
                    <a:bodyPr/>
                    <a:lstStyle/>
                    <a:p>
                      <a:r>
                        <a:rPr lang="en-ZA" dirty="0" smtClean="0"/>
                        <a:t>Challenge</a:t>
                      </a:r>
                      <a:endParaRPr lang="en-ZA" dirty="0"/>
                    </a:p>
                  </a:txBody>
                  <a:tcPr/>
                </a:tc>
                <a:tc>
                  <a:txBody>
                    <a:bodyPr/>
                    <a:lstStyle/>
                    <a:p>
                      <a:r>
                        <a:rPr lang="en-ZA" dirty="0" smtClean="0"/>
                        <a:t>Intervention</a:t>
                      </a:r>
                      <a:endParaRPr lang="en-ZA" dirty="0"/>
                    </a:p>
                  </a:txBody>
                  <a:tcPr/>
                </a:tc>
              </a:tr>
              <a:tr h="1149147">
                <a:tc>
                  <a:txBody>
                    <a:bodyPr/>
                    <a:lstStyle/>
                    <a:p>
                      <a:r>
                        <a:rPr lang="en-ZA" sz="1100" dirty="0" smtClean="0"/>
                        <a:t>Infrastructure</a:t>
                      </a:r>
                      <a:r>
                        <a:rPr lang="en-ZA" sz="1100" baseline="0" dirty="0" smtClean="0"/>
                        <a:t> management and </a:t>
                      </a:r>
                      <a:endParaRPr lang="en-ZA" sz="1100" dirty="0"/>
                    </a:p>
                    <a:p>
                      <a:r>
                        <a:rPr lang="en-ZA" sz="1100" dirty="0" smtClean="0"/>
                        <a:t>Backlog on Legacy Projects</a:t>
                      </a:r>
                      <a:endParaRPr lang="en-ZA" sz="11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kern="1200" dirty="0" smtClean="0">
                          <a:solidFill>
                            <a:schemeClr val="tx1"/>
                          </a:solidFill>
                          <a:effectLst/>
                          <a:latin typeface="+mn-lt"/>
                          <a:ea typeface="+mn-ea"/>
                          <a:cs typeface="+mn-cs"/>
                        </a:rPr>
                        <a:t>Establishment </a:t>
                      </a:r>
                      <a:r>
                        <a:rPr lang="en-ZA" sz="1100" kern="1200" baseline="0" dirty="0" smtClean="0">
                          <a:solidFill>
                            <a:schemeClr val="tx1"/>
                          </a:solidFill>
                          <a:effectLst/>
                          <a:latin typeface="+mn-lt"/>
                          <a:ea typeface="+mn-ea"/>
                          <a:cs typeface="+mn-cs"/>
                        </a:rPr>
                        <a:t>of a Project Management Office (PMO) to deal with implementation of infrastructure programmes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kern="1200" baseline="0" dirty="0" smtClean="0">
                          <a:solidFill>
                            <a:schemeClr val="tx1"/>
                          </a:solidFill>
                          <a:effectLst/>
                          <a:latin typeface="+mn-lt"/>
                          <a:ea typeface="+mn-ea"/>
                          <a:cs typeface="+mn-cs"/>
                        </a:rPr>
                        <a:t>Centralisation of infrastructure work in the Department to Programme 4</a:t>
                      </a:r>
                    </a:p>
                    <a:p>
                      <a:pPr marL="171450" lvl="0" indent="-171450" algn="just">
                        <a:buFont typeface="Arial" panose="020B0604020202020204" pitchFamily="34" charset="0"/>
                        <a:buChar char="•"/>
                      </a:pPr>
                      <a:r>
                        <a:rPr lang="en-ZA" sz="1100" kern="1200" baseline="0" dirty="0" smtClean="0">
                          <a:solidFill>
                            <a:schemeClr val="tx1"/>
                          </a:solidFill>
                          <a:effectLst/>
                          <a:latin typeface="+mn-lt"/>
                          <a:ea typeface="+mn-ea"/>
                          <a:cs typeface="+mn-cs"/>
                        </a:rPr>
                        <a:t>Engaging with various key stakeholders, including families and provincial governments to unblock  the challenges and accelerate implementation</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kern="1200" baseline="0" dirty="0" smtClean="0">
                          <a:solidFill>
                            <a:schemeClr val="tx1"/>
                          </a:solidFill>
                          <a:effectLst/>
                          <a:latin typeface="+mn-lt"/>
                          <a:ea typeface="+mn-ea"/>
                          <a:cs typeface="+mn-cs"/>
                        </a:rPr>
                        <a:t>Partnering with DPW for expert advice and skills</a:t>
                      </a:r>
                    </a:p>
                    <a:p>
                      <a:pPr marL="0" lvl="0" indent="0" algn="just">
                        <a:buFont typeface="Arial" panose="020B0604020202020204" pitchFamily="34" charset="0"/>
                        <a:buNone/>
                      </a:pPr>
                      <a:endParaRPr lang="en-ZA" sz="1100" kern="1200" dirty="0" smtClean="0">
                        <a:solidFill>
                          <a:schemeClr val="tx1"/>
                        </a:solidFill>
                        <a:effectLst/>
                        <a:latin typeface="+mn-lt"/>
                        <a:ea typeface="+mn-ea"/>
                        <a:cs typeface="+mn-cs"/>
                      </a:endParaRPr>
                    </a:p>
                  </a:txBody>
                  <a:tcPr/>
                </a:tc>
              </a:tr>
              <a:tr h="1243408">
                <a:tc>
                  <a:txBody>
                    <a:bodyPr/>
                    <a:lstStyle/>
                    <a:p>
                      <a:r>
                        <a:rPr lang="en-ZA" sz="1100" dirty="0" smtClean="0"/>
                        <a:t>Management of entities</a:t>
                      </a:r>
                      <a:endParaRPr lang="en-ZA" sz="1100" dirty="0"/>
                    </a:p>
                  </a:txBody>
                  <a:tcPr/>
                </a:tc>
                <a:tc>
                  <a:txBody>
                    <a:bodyPr/>
                    <a:lstStyle/>
                    <a:p>
                      <a:pPr marL="171450" indent="-171450">
                        <a:buFont typeface="Arial" panose="020B0604020202020204" pitchFamily="34" charset="0"/>
                        <a:buChar char="•"/>
                      </a:pPr>
                      <a:r>
                        <a:rPr lang="en-ZA" sz="1100" dirty="0" smtClean="0"/>
                        <a:t>Support by other business units within the Department including HRM, Legal Services</a:t>
                      </a:r>
                      <a:r>
                        <a:rPr lang="en-ZA" sz="1100" baseline="0" dirty="0" smtClean="0"/>
                        <a:t> &amp; Finance Unit</a:t>
                      </a:r>
                    </a:p>
                    <a:p>
                      <a:pPr marL="171450" indent="-171450">
                        <a:buFont typeface="Arial" panose="020B0604020202020204" pitchFamily="34" charset="0"/>
                        <a:buChar char="•"/>
                      </a:pPr>
                      <a:r>
                        <a:rPr lang="en-ZA" sz="1100" baseline="0" dirty="0" smtClean="0"/>
                        <a:t>DAC senior management representation on councils at observer and advisory level</a:t>
                      </a:r>
                    </a:p>
                    <a:p>
                      <a:pPr marL="171450" indent="-171450">
                        <a:buFont typeface="Arial" panose="020B0604020202020204" pitchFamily="34" charset="0"/>
                        <a:buChar char="•"/>
                      </a:pPr>
                      <a:r>
                        <a:rPr lang="en-ZA" sz="1100" baseline="0" dirty="0" smtClean="0"/>
                        <a:t>Screening of council members to ensure appointment of credible members</a:t>
                      </a:r>
                    </a:p>
                    <a:p>
                      <a:pPr marL="171450" indent="-171450">
                        <a:buFont typeface="Arial" panose="020B0604020202020204" pitchFamily="34" charset="0"/>
                        <a:buChar char="•"/>
                      </a:pPr>
                      <a:r>
                        <a:rPr lang="en-ZA" sz="1100" baseline="0" dirty="0" smtClean="0"/>
                        <a:t>Training of council members on corporate governance through the Institute of Directors SA</a:t>
                      </a:r>
                    </a:p>
                    <a:p>
                      <a:pPr marL="171450" indent="-171450">
                        <a:buFont typeface="Arial" panose="020B0604020202020204" pitchFamily="34" charset="0"/>
                        <a:buChar char="•"/>
                      </a:pPr>
                      <a:r>
                        <a:rPr lang="en-ZA" sz="1100" baseline="0" dirty="0" smtClean="0"/>
                        <a:t>Hands on support for struggling entities </a:t>
                      </a:r>
                    </a:p>
                    <a:p>
                      <a:pPr marL="171450" indent="-171450">
                        <a:buFont typeface="Arial" panose="020B0604020202020204" pitchFamily="34" charset="0"/>
                        <a:buChar char="•"/>
                      </a:pPr>
                      <a:r>
                        <a:rPr lang="en-ZA" sz="1100" baseline="0" dirty="0" smtClean="0"/>
                        <a:t>Twinning of best performing entities with the struggling entities </a:t>
                      </a:r>
                    </a:p>
                    <a:p>
                      <a:pPr marL="171450" indent="-171450">
                        <a:buFont typeface="Arial" panose="020B0604020202020204" pitchFamily="34" charset="0"/>
                        <a:buChar char="•"/>
                      </a:pPr>
                      <a:endParaRPr lang="en-ZA" sz="1100" dirty="0"/>
                    </a:p>
                  </a:txBody>
                  <a:tcPr/>
                </a:tc>
              </a:tr>
              <a:tr h="562664">
                <a:tc>
                  <a:txBody>
                    <a:bodyPr/>
                    <a:lstStyle/>
                    <a:p>
                      <a:r>
                        <a:rPr lang="en-ZA" sz="1100" dirty="0" smtClean="0"/>
                        <a:t>Contract management</a:t>
                      </a:r>
                      <a:endParaRPr lang="en-ZA" sz="1100" dirty="0"/>
                    </a:p>
                  </a:txBody>
                  <a:tcPr/>
                </a:tc>
                <a:tc>
                  <a:txBody>
                    <a:bodyPr/>
                    <a:lstStyle/>
                    <a:p>
                      <a:pPr marL="171450" indent="-171450">
                        <a:buFont typeface="Arial" panose="020B0604020202020204" pitchFamily="34" charset="0"/>
                        <a:buChar char="•"/>
                      </a:pPr>
                      <a:r>
                        <a:rPr lang="en-ZA" sz="1100" dirty="0" smtClean="0"/>
                        <a:t>Conducting </a:t>
                      </a:r>
                      <a:r>
                        <a:rPr lang="en-ZA" sz="1100" baseline="0" dirty="0" smtClean="0"/>
                        <a:t>workshops on contract management</a:t>
                      </a:r>
                    </a:p>
                    <a:p>
                      <a:pPr marL="171450" indent="-171450">
                        <a:buFont typeface="Arial" panose="020B0604020202020204" pitchFamily="34" charset="0"/>
                        <a:buChar char="•"/>
                      </a:pPr>
                      <a:r>
                        <a:rPr lang="en-ZA" sz="1100" baseline="0" dirty="0" smtClean="0"/>
                        <a:t>Development of chart to track project progress</a:t>
                      </a:r>
                      <a:endParaRPr lang="en-ZA" sz="1100" dirty="0"/>
                    </a:p>
                  </a:txBody>
                  <a:tcPr/>
                </a:tc>
              </a:tr>
              <a:tr h="1048910">
                <a:tc>
                  <a:txBody>
                    <a:bodyPr/>
                    <a:lstStyle/>
                    <a:p>
                      <a:r>
                        <a:rPr lang="en-ZA" sz="1100" dirty="0" smtClean="0"/>
                        <a:t>Monitoring expenditure (under/over spending</a:t>
                      </a:r>
                      <a:r>
                        <a:rPr lang="en-ZA" sz="1100" baseline="0" dirty="0" smtClean="0"/>
                        <a:t>)</a:t>
                      </a:r>
                      <a:endParaRPr lang="en-ZA" sz="1100" dirty="0"/>
                    </a:p>
                  </a:txBody>
                  <a:tcPr/>
                </a:tc>
                <a:tc>
                  <a:txBody>
                    <a:bodyPr/>
                    <a:lstStyle/>
                    <a:p>
                      <a:pPr marL="171450" indent="-171450">
                        <a:buFont typeface="Wingdings" pitchFamily="2" charset="2"/>
                        <a:buChar char="§"/>
                      </a:pPr>
                      <a:r>
                        <a:rPr lang="en-ZA" sz="1100" baseline="0" dirty="0" smtClean="0"/>
                        <a:t>Establishment of a  Budget Advisory Committee  chaired  by the Director-General  where Programme Managers will present their spending pattern;  and account on their Programme’s budget.  The Committee to sit on a quarterly basis.</a:t>
                      </a:r>
                    </a:p>
                    <a:p>
                      <a:pPr marL="171450" indent="-171450">
                        <a:buFont typeface="Wingdings" pitchFamily="2" charset="2"/>
                        <a:buChar char="§"/>
                      </a:pPr>
                      <a:r>
                        <a:rPr lang="en-ZA" sz="1100" baseline="0" dirty="0" smtClean="0"/>
                        <a:t>The Office of the CFO to have monthly  engagements  with  under-spending Programmes </a:t>
                      </a:r>
                    </a:p>
                    <a:p>
                      <a:pPr marL="171450" indent="-171450">
                        <a:buFont typeface="Wingdings" pitchFamily="2" charset="2"/>
                        <a:buChar char="§"/>
                      </a:pPr>
                      <a:r>
                        <a:rPr lang="en-ZA" sz="1100" baseline="0" dirty="0" smtClean="0"/>
                        <a:t>Improve planning and enforce compliance</a:t>
                      </a:r>
                    </a:p>
                    <a:p>
                      <a:endParaRPr lang="en-ZA" sz="1100" dirty="0"/>
                    </a:p>
                  </a:txBody>
                  <a:tcPr/>
                </a:tc>
              </a:tr>
            </a:tbl>
          </a:graphicData>
        </a:graphic>
      </p:graphicFrame>
      <p:sp>
        <p:nvSpPr>
          <p:cNvPr id="6" name="Slide Number Placeholder 3"/>
          <p:cNvSpPr>
            <a:spLocks noGrp="1"/>
          </p:cNvSpPr>
          <p:nvPr>
            <p:ph type="sldNum" sz="quarter" idx="4"/>
          </p:nvPr>
        </p:nvSpPr>
        <p:spPr>
          <a:xfrm>
            <a:off x="8077200" y="6172200"/>
            <a:ext cx="609600" cy="365125"/>
          </a:xfrm>
        </p:spPr>
        <p:txBody>
          <a:bodyPr/>
          <a:lstStyle/>
          <a:p>
            <a:r>
              <a:rPr lang="en-ZA" sz="1200" b="1" dirty="0" smtClean="0"/>
              <a:t>14</a:t>
            </a:r>
          </a:p>
        </p:txBody>
      </p:sp>
    </p:spTree>
    <p:extLst>
      <p:ext uri="{BB962C8B-B14F-4D97-AF65-F5344CB8AC3E}">
        <p14:creationId xmlns:p14="http://schemas.microsoft.com/office/powerpoint/2010/main" xmlns="" val="4083032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229600" cy="432048"/>
          </a:xfrm>
        </p:spPr>
        <p:txBody>
          <a:bodyPr>
            <a:noAutofit/>
          </a:bodyPr>
          <a:lstStyle/>
          <a:p>
            <a:pPr algn="ctr"/>
            <a:r>
              <a:rPr lang="en-ZA" dirty="0" smtClean="0">
                <a:latin typeface="+mj-lt"/>
              </a:rPr>
              <a:t>SWOT ANALYSIS</a:t>
            </a:r>
            <a:endParaRPr lang="en-ZA" dirty="0">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400754802"/>
              </p:ext>
            </p:extLst>
          </p:nvPr>
        </p:nvGraphicFramePr>
        <p:xfrm>
          <a:off x="395536" y="908720"/>
          <a:ext cx="8496944" cy="5374931"/>
        </p:xfrm>
        <a:graphic>
          <a:graphicData uri="http://schemas.openxmlformats.org/drawingml/2006/table">
            <a:tbl>
              <a:tblPr firstRow="1" bandRow="1">
                <a:tableStyleId>{5C22544A-7EE6-4342-B048-85BDC9FD1C3A}</a:tableStyleId>
              </a:tblPr>
              <a:tblGrid>
                <a:gridCol w="2955458"/>
                <a:gridCol w="5541486"/>
              </a:tblGrid>
              <a:tr h="540621">
                <a:tc>
                  <a:txBody>
                    <a:bodyPr/>
                    <a:lstStyle/>
                    <a:p>
                      <a:r>
                        <a:rPr lang="en-ZA" dirty="0" smtClean="0"/>
                        <a:t>Challenge</a:t>
                      </a:r>
                      <a:endParaRPr lang="en-ZA" dirty="0"/>
                    </a:p>
                  </a:txBody>
                  <a:tcPr/>
                </a:tc>
                <a:tc>
                  <a:txBody>
                    <a:bodyPr/>
                    <a:lstStyle/>
                    <a:p>
                      <a:r>
                        <a:rPr lang="en-ZA" dirty="0" smtClean="0"/>
                        <a:t>Intervention</a:t>
                      </a:r>
                      <a:endParaRPr lang="en-ZA" dirty="0"/>
                    </a:p>
                  </a:txBody>
                  <a:tcPr/>
                </a:tc>
              </a:tr>
              <a:tr h="1873901">
                <a:tc>
                  <a:txBody>
                    <a:bodyPr/>
                    <a:lstStyle/>
                    <a:p>
                      <a:r>
                        <a:rPr lang="en-ZA" sz="1200" dirty="0" smtClean="0"/>
                        <a:t>Irregular expenditure</a:t>
                      </a:r>
                      <a:endParaRPr lang="en-ZA" sz="1200" dirty="0"/>
                    </a:p>
                  </a:txBody>
                  <a:tcPr/>
                </a:tc>
                <a:tc>
                  <a:txBody>
                    <a:bodyPr/>
                    <a:lstStyle/>
                    <a:p>
                      <a:pPr marL="171450" indent="-171450">
                        <a:buFont typeface="Arial" panose="020B0604020202020204" pitchFamily="34" charset="0"/>
                        <a:buChar char="•"/>
                      </a:pPr>
                      <a:r>
                        <a:rPr lang="en-ZA" sz="1200" dirty="0" smtClean="0"/>
                        <a:t>Workshops</a:t>
                      </a:r>
                      <a:r>
                        <a:rPr lang="en-ZA" sz="1200" baseline="0" dirty="0" smtClean="0"/>
                        <a:t> and awareness of irregular expenditure have begun to empower all officials particularly management on how to prevent occurrence of irregular expenditure.</a:t>
                      </a:r>
                    </a:p>
                    <a:p>
                      <a:pPr marL="171450" indent="-171450">
                        <a:buFont typeface="Arial" panose="020B0604020202020204" pitchFamily="34" charset="0"/>
                        <a:buChar char="•"/>
                      </a:pPr>
                      <a:r>
                        <a:rPr lang="en-ZA" sz="1200" baseline="0" dirty="0" smtClean="0"/>
                        <a:t>A checklist is  completed for each payment and signed off to ensure that no circumvention of procurement/supply chain takes place. In the event that procurement processes were breached, such transactions  are recorded on the irregular expenditure register. </a:t>
                      </a:r>
                    </a:p>
                    <a:p>
                      <a:pPr marL="171450" indent="-171450">
                        <a:buFont typeface="Arial" panose="020B0604020202020204" pitchFamily="34" charset="0"/>
                        <a:buChar char="•"/>
                      </a:pPr>
                      <a:r>
                        <a:rPr lang="en-ZA" sz="1200" baseline="0" dirty="0" smtClean="0"/>
                        <a:t>Furthermore, the appointment of a Special Task Team by the Accounting Officer to facilitate the implementation of consequence management for all  officials  whose financial misconduct has resulted in reduction of irregular expenditure.</a:t>
                      </a:r>
                      <a:endParaRPr lang="en-ZA" sz="1200" dirty="0" smtClean="0"/>
                    </a:p>
                  </a:txBody>
                  <a:tcPr/>
                </a:tc>
              </a:tr>
              <a:tr h="1435328">
                <a:tc>
                  <a:txBody>
                    <a:bodyPr/>
                    <a:lstStyle/>
                    <a:p>
                      <a:r>
                        <a:rPr lang="en-ZA" sz="1200" dirty="0" smtClean="0"/>
                        <a:t>Fruitless and wasteful</a:t>
                      </a:r>
                      <a:r>
                        <a:rPr lang="en-ZA" sz="1200" baseline="0" dirty="0" smtClean="0"/>
                        <a:t> </a:t>
                      </a:r>
                      <a:endParaRPr lang="en-ZA" sz="1200" dirty="0"/>
                    </a:p>
                  </a:txBody>
                  <a:tcPr/>
                </a:tc>
                <a:tc>
                  <a:txBody>
                    <a:bodyPr/>
                    <a:lstStyle/>
                    <a:p>
                      <a:pPr marL="171450" indent="-171450">
                        <a:buFont typeface="Arial" panose="020B0604020202020204" pitchFamily="34" charset="0"/>
                        <a:buChar char="•"/>
                      </a:pPr>
                      <a:r>
                        <a:rPr lang="en-ZA" sz="1200" dirty="0" smtClean="0"/>
                        <a:t>Workshops</a:t>
                      </a:r>
                      <a:r>
                        <a:rPr lang="en-ZA" sz="1200" baseline="0" dirty="0" smtClean="0"/>
                        <a:t> and awareness of fruitless and wasteful expenditure have begun to empower all officials , particularly management , on how to prevent occurrence of fruitless  and wasteful expenditure.</a:t>
                      </a:r>
                    </a:p>
                    <a:p>
                      <a:pPr marL="171450" indent="-171450">
                        <a:buFont typeface="Arial" panose="020B0604020202020204" pitchFamily="34" charset="0"/>
                        <a:buChar char="•"/>
                      </a:pPr>
                      <a:r>
                        <a:rPr lang="en-ZA" sz="1200" baseline="0" dirty="0" smtClean="0"/>
                        <a:t>Furthermore, the appointment of a Special Task Team by the Accounting Officer to facilitate the implementation of consequent management for all officials whose financial misconduct has resulted in DAC incurring fruitless and wasteful expenditure.</a:t>
                      </a:r>
                      <a:endParaRPr lang="en-ZA" sz="1200" dirty="0" smtClean="0"/>
                    </a:p>
                  </a:txBody>
                  <a:tcPr/>
                </a:tc>
              </a:tr>
              <a:tr h="14787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Re-alignment of budgets to programmes</a:t>
                      </a:r>
                      <a:r>
                        <a:rPr lang="en-ZA" sz="1200" baseline="0" dirty="0" smtClean="0"/>
                        <a:t>  where work is done</a:t>
                      </a:r>
                      <a:endParaRPr lang="en-ZA" sz="1200" dirty="0" smtClean="0"/>
                    </a:p>
                  </a:txBody>
                  <a:tcPr/>
                </a:tc>
                <a:tc>
                  <a:txBody>
                    <a:bodyPr/>
                    <a:lstStyle/>
                    <a:p>
                      <a:r>
                        <a:rPr lang="en-ZA" sz="1200" dirty="0" smtClean="0"/>
                        <a:t>In</a:t>
                      </a:r>
                      <a:r>
                        <a:rPr lang="en-ZA" sz="1200" baseline="0" dirty="0" smtClean="0"/>
                        <a:t> the 2019 MTEF process the Department  will :</a:t>
                      </a:r>
                    </a:p>
                    <a:p>
                      <a:pPr marL="171450" indent="-171450">
                        <a:buFont typeface="Wingdings" pitchFamily="2" charset="2"/>
                        <a:buChar char="§"/>
                      </a:pPr>
                      <a:r>
                        <a:rPr lang="en-ZA" sz="1200" baseline="0" dirty="0" smtClean="0"/>
                        <a:t>Shift the  Heritage Legacy Projects Capital allocation from Programme 2: Institutional Governance to Programme 4: Heritage Promotion and Preservation .</a:t>
                      </a:r>
                    </a:p>
                    <a:p>
                      <a:pPr marL="171450" indent="-171450">
                        <a:buFont typeface="Wingdings" pitchFamily="2" charset="2"/>
                        <a:buChar char="§"/>
                      </a:pPr>
                      <a:r>
                        <a:rPr lang="en-ZA" sz="1200" baseline="0" dirty="0" smtClean="0"/>
                        <a:t>Seek Treasury approval  to </a:t>
                      </a:r>
                      <a:r>
                        <a:rPr kumimoji="0" lang="en-ZA" sz="1200" b="0" i="0" u="none" strike="noStrike" kern="1200" cap="none" spc="0" normalizeH="0" baseline="0" noProof="0" dirty="0" smtClean="0">
                          <a:ln>
                            <a:noFill/>
                          </a:ln>
                          <a:solidFill>
                            <a:prstClr val="black"/>
                          </a:solidFill>
                          <a:effectLst/>
                          <a:uLnTx/>
                          <a:uFillTx/>
                          <a:latin typeface="+mn-lt"/>
                          <a:ea typeface="+mn-ea"/>
                          <a:cs typeface="+mn-cs"/>
                        </a:rPr>
                        <a:t>revise  the Budget Programme Structure for  the </a:t>
                      </a:r>
                      <a:r>
                        <a:rPr lang="en-ZA" sz="1200" baseline="0" dirty="0" smtClean="0"/>
                        <a:t>establishment of a Programme Management Office (PMO) in order to centralise  the Capital Works function</a:t>
                      </a:r>
                      <a:endParaRPr lang="en-ZA" sz="1200" dirty="0" smtClean="0"/>
                    </a:p>
                    <a:p>
                      <a:pPr marL="0" indent="0">
                        <a:buFont typeface="Arial" panose="020B0604020202020204" pitchFamily="34" charset="0"/>
                        <a:buNone/>
                      </a:pPr>
                      <a:endParaRPr lang="en-ZA" sz="1200" dirty="0" smtClean="0"/>
                    </a:p>
                  </a:txBody>
                  <a:tcPr/>
                </a:tc>
              </a:tr>
            </a:tbl>
          </a:graphicData>
        </a:graphic>
      </p:graphicFrame>
      <p:sp>
        <p:nvSpPr>
          <p:cNvPr id="6" name="Slide Number Placeholder 3"/>
          <p:cNvSpPr>
            <a:spLocks noGrp="1"/>
          </p:cNvSpPr>
          <p:nvPr>
            <p:ph type="sldNum" sz="quarter" idx="4"/>
          </p:nvPr>
        </p:nvSpPr>
        <p:spPr>
          <a:xfrm>
            <a:off x="8100392" y="6309320"/>
            <a:ext cx="609600" cy="365125"/>
          </a:xfrm>
        </p:spPr>
        <p:txBody>
          <a:bodyPr/>
          <a:lstStyle/>
          <a:p>
            <a:r>
              <a:rPr lang="en-ZA" sz="1200" b="1" dirty="0" smtClean="0"/>
              <a:t>15</a:t>
            </a:r>
          </a:p>
        </p:txBody>
      </p:sp>
    </p:spTree>
    <p:extLst>
      <p:ext uri="{BB962C8B-B14F-4D97-AF65-F5344CB8AC3E}">
        <p14:creationId xmlns:p14="http://schemas.microsoft.com/office/powerpoint/2010/main" xmlns="" val="3337085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229600" cy="432048"/>
          </a:xfrm>
        </p:spPr>
        <p:txBody>
          <a:bodyPr>
            <a:noAutofit/>
          </a:bodyPr>
          <a:lstStyle/>
          <a:p>
            <a:pPr algn="ctr"/>
            <a:r>
              <a:rPr lang="en-ZA" dirty="0" smtClean="0">
                <a:latin typeface="+mj-lt"/>
              </a:rPr>
              <a:t>SWOT ANALYSIS</a:t>
            </a:r>
            <a:endParaRPr lang="en-ZA" dirty="0">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074774483"/>
              </p:ext>
            </p:extLst>
          </p:nvPr>
        </p:nvGraphicFramePr>
        <p:xfrm>
          <a:off x="179512" y="764704"/>
          <a:ext cx="8856984" cy="5665124"/>
        </p:xfrm>
        <a:graphic>
          <a:graphicData uri="http://schemas.openxmlformats.org/drawingml/2006/table">
            <a:tbl>
              <a:tblPr firstRow="1" bandRow="1">
                <a:tableStyleId>{5C22544A-7EE6-4342-B048-85BDC9FD1C3A}</a:tableStyleId>
              </a:tblPr>
              <a:tblGrid>
                <a:gridCol w="3080689"/>
                <a:gridCol w="5776295"/>
              </a:tblGrid>
              <a:tr h="498918">
                <a:tc>
                  <a:txBody>
                    <a:bodyPr/>
                    <a:lstStyle/>
                    <a:p>
                      <a:r>
                        <a:rPr lang="en-ZA" dirty="0" smtClean="0"/>
                        <a:t>Challenge</a:t>
                      </a:r>
                      <a:endParaRPr lang="en-ZA" dirty="0"/>
                    </a:p>
                  </a:txBody>
                  <a:tcPr/>
                </a:tc>
                <a:tc>
                  <a:txBody>
                    <a:bodyPr/>
                    <a:lstStyle/>
                    <a:p>
                      <a:r>
                        <a:rPr lang="en-ZA" dirty="0" smtClean="0"/>
                        <a:t>Intervention</a:t>
                      </a:r>
                      <a:endParaRPr lang="en-ZA" dirty="0"/>
                    </a:p>
                  </a:txBody>
                  <a:tcPr/>
                </a:tc>
              </a:tr>
              <a:tr h="756323">
                <a:tc>
                  <a:txBody>
                    <a:bodyPr/>
                    <a:lstStyle/>
                    <a:p>
                      <a:r>
                        <a:rPr lang="en-ZA" sz="1200" dirty="0" smtClean="0"/>
                        <a:t>Transformation of the sector</a:t>
                      </a:r>
                      <a:endParaRPr lang="en-ZA" sz="1200" dirty="0"/>
                    </a:p>
                  </a:txBody>
                  <a:tcPr/>
                </a:tc>
                <a:tc>
                  <a:txBody>
                    <a:bodyPr/>
                    <a:lstStyle/>
                    <a:p>
                      <a:pPr marL="171450" indent="-171450">
                        <a:buFont typeface="Arial" panose="020B0604020202020204" pitchFamily="34" charset="0"/>
                        <a:buChar char="•"/>
                      </a:pPr>
                      <a:r>
                        <a:rPr lang="en-ZA" sz="1200" b="0" kern="1200" dirty="0" smtClean="0">
                          <a:solidFill>
                            <a:schemeClr val="dk1"/>
                          </a:solidFill>
                          <a:effectLst/>
                          <a:latin typeface="+mn-lt"/>
                          <a:ea typeface="+mn-ea"/>
                          <a:cs typeface="+mn-cs"/>
                        </a:rPr>
                        <a:t>Participation in the development of a Transformation Plan and BBBEE Sector Charter that is facilitated by DTI and key sector stakeholders that are leading the main sector Associations. The plan is currently undergoing finalisation intended for completion in 2017/18</a:t>
                      </a:r>
                    </a:p>
                  </a:txBody>
                  <a:tcPr/>
                </a:tc>
              </a:tr>
              <a:tr h="2126976">
                <a:tc>
                  <a:txBody>
                    <a:bodyPr/>
                    <a:lstStyle/>
                    <a:p>
                      <a:r>
                        <a:rPr lang="en-ZA" sz="1200" dirty="0" smtClean="0"/>
                        <a:t>Challenges  faced by artists</a:t>
                      </a:r>
                      <a:endParaRPr lang="en-ZA" sz="12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b="0" kern="1200" dirty="0" smtClean="0">
                          <a:solidFill>
                            <a:schemeClr val="dk1"/>
                          </a:solidFill>
                          <a:effectLst/>
                          <a:latin typeface="+mn-lt"/>
                          <a:ea typeface="+mn-ea"/>
                          <a:cs typeface="+mn-cs"/>
                        </a:rPr>
                        <a:t>Plan  to roll -out national  IP awareness workshops in partnership with national organisations so as to equip musicians</a:t>
                      </a:r>
                      <a:r>
                        <a:rPr lang="en-ZA" sz="1200" b="0" kern="1200" baseline="0" dirty="0" smtClean="0">
                          <a:solidFill>
                            <a:schemeClr val="dk1"/>
                          </a:solidFill>
                          <a:effectLst/>
                          <a:latin typeface="+mn-lt"/>
                          <a:ea typeface="+mn-ea"/>
                          <a:cs typeface="+mn-cs"/>
                        </a:rPr>
                        <a:t> and </a:t>
                      </a:r>
                      <a:r>
                        <a:rPr lang="en-ZA" sz="1200" b="0" kern="1200" dirty="0" smtClean="0">
                          <a:solidFill>
                            <a:schemeClr val="dk1"/>
                          </a:solidFill>
                          <a:effectLst/>
                          <a:latin typeface="+mn-lt"/>
                          <a:ea typeface="+mn-ea"/>
                          <a:cs typeface="+mn-cs"/>
                        </a:rPr>
                        <a:t>writers to understand the copyright</a:t>
                      </a:r>
                      <a:r>
                        <a:rPr lang="en-ZA" sz="1200" b="0" kern="1200" baseline="0" dirty="0" smtClean="0">
                          <a:solidFill>
                            <a:schemeClr val="dk1"/>
                          </a:solidFill>
                          <a:effectLst/>
                          <a:latin typeface="+mn-lt"/>
                          <a:ea typeface="+mn-ea"/>
                          <a:cs typeface="+mn-cs"/>
                        </a:rPr>
                        <a:t> issues</a:t>
                      </a:r>
                      <a:r>
                        <a:rPr lang="en-ZA" sz="1200" b="0" kern="1200" dirty="0" smtClean="0">
                          <a:solidFill>
                            <a:schemeClr val="dk1"/>
                          </a:solidFill>
                          <a:effectLst/>
                          <a:latin typeface="+mn-lt"/>
                          <a:ea typeface="+mn-ea"/>
                          <a:cs typeface="+mn-cs"/>
                        </a:rPr>
                        <a:t> in general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200" b="0" kern="1200" dirty="0" smtClean="0">
                        <a:solidFill>
                          <a:schemeClr val="dk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b="0" kern="1200" dirty="0" smtClean="0">
                          <a:solidFill>
                            <a:schemeClr val="dk1"/>
                          </a:solidFill>
                          <a:effectLst/>
                          <a:latin typeface="+mn-lt"/>
                          <a:ea typeface="+mn-ea"/>
                          <a:cs typeface="+mn-cs"/>
                        </a:rPr>
                        <a:t>Information dissemination and empower artists on the basics of copyrights and royalties management including operations in royalty collection and distribution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200" b="0" kern="1200" dirty="0" smtClean="0">
                        <a:solidFill>
                          <a:schemeClr val="dk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b="0" kern="1200" dirty="0" smtClean="0">
                          <a:solidFill>
                            <a:schemeClr val="dk1"/>
                          </a:solidFill>
                          <a:effectLst/>
                          <a:latin typeface="+mn-lt"/>
                          <a:ea typeface="+mn-ea"/>
                          <a:cs typeface="+mn-cs"/>
                        </a:rPr>
                        <a:t>The Department is </a:t>
                      </a:r>
                      <a:r>
                        <a:rPr lang="en-ZA" sz="1200" b="0" kern="1200" baseline="0" dirty="0" smtClean="0">
                          <a:solidFill>
                            <a:schemeClr val="dk1"/>
                          </a:solidFill>
                          <a:effectLst/>
                          <a:latin typeface="+mn-lt"/>
                          <a:ea typeface="+mn-ea"/>
                          <a:cs typeface="+mn-cs"/>
                        </a:rPr>
                        <a:t> e</a:t>
                      </a:r>
                      <a:r>
                        <a:rPr lang="en-ZA" sz="1200" b="0" kern="1200" dirty="0" smtClean="0">
                          <a:solidFill>
                            <a:schemeClr val="dk1"/>
                          </a:solidFill>
                          <a:effectLst/>
                          <a:latin typeface="+mn-lt"/>
                          <a:ea typeface="+mn-ea"/>
                          <a:cs typeface="+mn-cs"/>
                        </a:rPr>
                        <a:t>ngaging</a:t>
                      </a:r>
                      <a:r>
                        <a:rPr lang="en-ZA" sz="1200" b="0" kern="1200" baseline="0" dirty="0" smtClean="0">
                          <a:solidFill>
                            <a:schemeClr val="dk1"/>
                          </a:solidFill>
                          <a:effectLst/>
                          <a:latin typeface="+mn-lt"/>
                          <a:ea typeface="+mn-ea"/>
                          <a:cs typeface="+mn-cs"/>
                        </a:rPr>
                        <a:t> State Law Advisers on establishment of a Judicial Commission of Enquiry into the  exploitation of  artists ‘ copyright and royalties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200" b="0" kern="1200" baseline="0" dirty="0" smtClean="0">
                        <a:solidFill>
                          <a:schemeClr val="dk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b="0" kern="1200" baseline="0" dirty="0" smtClean="0">
                          <a:solidFill>
                            <a:schemeClr val="dk1"/>
                          </a:solidFill>
                          <a:effectLst/>
                          <a:latin typeface="+mn-lt"/>
                          <a:ea typeface="+mn-ea"/>
                          <a:cs typeface="+mn-cs"/>
                        </a:rPr>
                        <a:t>Engaging DTI on the ratification of international  treaties  that have implications for copyright and IP issues, e.g. the Marakesh Treaty</a:t>
                      </a:r>
                      <a:endParaRPr lang="en-ZA" sz="1200" b="0" kern="1200" dirty="0" smtClean="0">
                        <a:solidFill>
                          <a:schemeClr val="dk1"/>
                        </a:solidFill>
                        <a:effectLst/>
                        <a:latin typeface="+mn-lt"/>
                        <a:ea typeface="+mn-ea"/>
                        <a:cs typeface="+mn-cs"/>
                      </a:endParaRPr>
                    </a:p>
                    <a:p>
                      <a:endParaRPr lang="en-ZA" sz="1200" dirty="0"/>
                    </a:p>
                  </a:txBody>
                  <a:tcPr/>
                </a:tc>
              </a:tr>
              <a:tr h="937183">
                <a:tc>
                  <a:txBody>
                    <a:bodyPr/>
                    <a:lstStyle/>
                    <a:p>
                      <a:r>
                        <a:rPr lang="en-ZA" sz="1200" dirty="0" smtClean="0"/>
                        <a:t>Leadership and people management</a:t>
                      </a:r>
                      <a:endParaRPr lang="en-ZA" sz="1200" dirty="0"/>
                    </a:p>
                  </a:txBody>
                  <a:tcPr/>
                </a:tc>
                <a:tc>
                  <a:txBody>
                    <a:bodyPr/>
                    <a:lstStyle/>
                    <a:p>
                      <a:pPr marL="171450" indent="-171450">
                        <a:buFont typeface="Arial" panose="020B0604020202020204" pitchFamily="34" charset="0"/>
                        <a:buChar char="•"/>
                      </a:pPr>
                      <a:r>
                        <a:rPr lang="en-ZA" sz="1200" dirty="0" smtClean="0"/>
                        <a:t>Strengthen governance structures</a:t>
                      </a:r>
                    </a:p>
                    <a:p>
                      <a:pPr marL="171450" indent="-171450">
                        <a:buFont typeface="Arial" panose="020B0604020202020204" pitchFamily="34" charset="0"/>
                        <a:buChar char="•"/>
                      </a:pPr>
                      <a:r>
                        <a:rPr lang="en-ZA" sz="1200" dirty="0" smtClean="0"/>
                        <a:t>Enforce compliance, consequence management and discipline</a:t>
                      </a:r>
                    </a:p>
                    <a:p>
                      <a:pPr marL="171450" indent="-171450">
                        <a:buFont typeface="Arial" panose="020B0604020202020204" pitchFamily="34" charset="0"/>
                        <a:buChar char="•"/>
                      </a:pPr>
                      <a:r>
                        <a:rPr lang="en-ZA" sz="1200" dirty="0" smtClean="0"/>
                        <a:t>Coaching and mentorship on risk</a:t>
                      </a:r>
                      <a:r>
                        <a:rPr lang="en-ZA" sz="1200" baseline="0" dirty="0" smtClean="0"/>
                        <a:t> management</a:t>
                      </a:r>
                      <a:endParaRPr lang="en-ZA" sz="1200" dirty="0" smtClean="0"/>
                    </a:p>
                    <a:p>
                      <a:pPr marL="0" indent="0">
                        <a:buFont typeface="Arial" panose="020B0604020202020204" pitchFamily="34" charset="0"/>
                        <a:buNone/>
                      </a:pPr>
                      <a:endParaRPr lang="en-ZA" sz="1200" dirty="0" smtClean="0"/>
                    </a:p>
                  </a:txBody>
                  <a:tcPr/>
                </a:tc>
              </a:tr>
              <a:tr h="937183">
                <a:tc>
                  <a:txBody>
                    <a:bodyPr/>
                    <a:lstStyle/>
                    <a:p>
                      <a:r>
                        <a:rPr lang="en-ZA" sz="1200" dirty="0" smtClean="0"/>
                        <a:t>Human Resource Capacity</a:t>
                      </a:r>
                      <a:endParaRPr lang="en-ZA" sz="1200" dirty="0"/>
                    </a:p>
                  </a:txBody>
                  <a:tcPr/>
                </a:tc>
                <a:tc>
                  <a:txBody>
                    <a:bodyPr/>
                    <a:lstStyle/>
                    <a:p>
                      <a:pPr marL="171450" indent="-171450">
                        <a:buFont typeface="Arial" panose="020B0604020202020204" pitchFamily="34" charset="0"/>
                        <a:buChar char="•"/>
                      </a:pPr>
                      <a:r>
                        <a:rPr lang="en-ZA" sz="1200" dirty="0" smtClean="0"/>
                        <a:t>The Department has partnered with EOH</a:t>
                      </a:r>
                      <a:r>
                        <a:rPr lang="en-ZA" sz="1200" baseline="0" dirty="0" smtClean="0"/>
                        <a:t> </a:t>
                      </a:r>
                      <a:r>
                        <a:rPr lang="en-ZA" sz="1200" dirty="0" smtClean="0"/>
                        <a:t>and through this process the Department has been able to recruit 79 interns</a:t>
                      </a:r>
                    </a:p>
                    <a:p>
                      <a:pPr marL="171450" indent="-171450">
                        <a:buFont typeface="Arial" panose="020B0604020202020204" pitchFamily="34" charset="0"/>
                        <a:buChar char="•"/>
                      </a:pPr>
                      <a:r>
                        <a:rPr lang="en-ZA" sz="1200" dirty="0" smtClean="0"/>
                        <a:t>The Department has advertised 19 critical posts and the recruitment</a:t>
                      </a:r>
                      <a:r>
                        <a:rPr lang="en-ZA" sz="1200" baseline="0" dirty="0" smtClean="0"/>
                        <a:t> of 24 interns for the 2018/19 intake </a:t>
                      </a:r>
                      <a:endParaRPr lang="en-ZA" sz="1200" dirty="0" smtClean="0"/>
                    </a:p>
                  </a:txBody>
                  <a:tcPr/>
                </a:tc>
              </a:tr>
            </a:tbl>
          </a:graphicData>
        </a:graphic>
      </p:graphicFrame>
      <p:sp>
        <p:nvSpPr>
          <p:cNvPr id="6" name="Slide Number Placeholder 3"/>
          <p:cNvSpPr>
            <a:spLocks noGrp="1"/>
          </p:cNvSpPr>
          <p:nvPr>
            <p:ph type="sldNum" sz="quarter" idx="4"/>
          </p:nvPr>
        </p:nvSpPr>
        <p:spPr>
          <a:xfrm>
            <a:off x="8172400" y="6381328"/>
            <a:ext cx="609600" cy="365125"/>
          </a:xfrm>
        </p:spPr>
        <p:txBody>
          <a:bodyPr/>
          <a:lstStyle/>
          <a:p>
            <a:r>
              <a:rPr lang="en-ZA" sz="1200" b="1" dirty="0" smtClean="0"/>
              <a:t>16</a:t>
            </a:r>
          </a:p>
        </p:txBody>
      </p:sp>
    </p:spTree>
    <p:extLst>
      <p:ext uri="{BB962C8B-B14F-4D97-AF65-F5344CB8AC3E}">
        <p14:creationId xmlns:p14="http://schemas.microsoft.com/office/powerpoint/2010/main" xmlns="" val="1909729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8"/>
          <p:cNvSpPr>
            <a:spLocks noGrp="1"/>
          </p:cNvSpPr>
          <p:nvPr>
            <p:ph type="title"/>
          </p:nvPr>
        </p:nvSpPr>
        <p:spPr>
          <a:xfrm>
            <a:off x="1115616" y="1772816"/>
            <a:ext cx="6984776" cy="1224136"/>
          </a:xfrm>
        </p:spPr>
        <p:txBody>
          <a:bodyPr>
            <a:noAutofit/>
          </a:bodyPr>
          <a:lstStyle/>
          <a:p>
            <a:pPr algn="ctr"/>
            <a:r>
              <a:rPr lang="en-US" sz="4000" dirty="0" smtClean="0">
                <a:latin typeface="+mj-lt"/>
              </a:rPr>
              <a:t/>
            </a:r>
            <a:br>
              <a:rPr lang="en-US" sz="4000" dirty="0" smtClean="0">
                <a:latin typeface="+mj-lt"/>
              </a:rPr>
            </a:br>
            <a:r>
              <a:rPr lang="en-US" sz="4000" dirty="0" smtClean="0">
                <a:latin typeface="+mj-lt"/>
              </a:rPr>
              <a:t>STRATEGIC POSTURE </a:t>
            </a:r>
            <a:br>
              <a:rPr lang="en-US" sz="4000" dirty="0" smtClean="0">
                <a:latin typeface="+mj-lt"/>
              </a:rPr>
            </a:br>
            <a:endParaRPr lang="en-US" sz="4000" dirty="0">
              <a:latin typeface="+mj-lt"/>
            </a:endParaRPr>
          </a:p>
        </p:txBody>
      </p:sp>
      <p:sp>
        <p:nvSpPr>
          <p:cNvPr id="4" name="Slide Number Placeholder 3"/>
          <p:cNvSpPr txBox="1">
            <a:spLocks/>
          </p:cNvSpPr>
          <p:nvPr/>
        </p:nvSpPr>
        <p:spPr>
          <a:xfrm>
            <a:off x="8100392" y="6237312"/>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ZA" sz="1400" b="1" dirty="0" smtClean="0"/>
          </a:p>
        </p:txBody>
      </p:sp>
      <p:sp>
        <p:nvSpPr>
          <p:cNvPr id="6" name="Slide Number Placeholder 3"/>
          <p:cNvSpPr>
            <a:spLocks noGrp="1"/>
          </p:cNvSpPr>
          <p:nvPr>
            <p:ph type="sldNum" sz="quarter" idx="4"/>
          </p:nvPr>
        </p:nvSpPr>
        <p:spPr>
          <a:xfrm>
            <a:off x="8077200" y="6172200"/>
            <a:ext cx="609600" cy="365125"/>
          </a:xfrm>
        </p:spPr>
        <p:txBody>
          <a:bodyPr/>
          <a:lstStyle/>
          <a:p>
            <a:r>
              <a:rPr lang="en-ZA" sz="1200" b="1" dirty="0" smtClean="0"/>
              <a:t>17</a:t>
            </a:r>
          </a:p>
        </p:txBody>
      </p:sp>
    </p:spTree>
    <p:extLst>
      <p:ext uri="{BB962C8B-B14F-4D97-AF65-F5344CB8AC3E}">
        <p14:creationId xmlns:p14="http://schemas.microsoft.com/office/powerpoint/2010/main" xmlns="" val="37843855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036496" cy="710952"/>
          </a:xfrm>
        </p:spPr>
        <p:txBody>
          <a:bodyPr>
            <a:normAutofit/>
          </a:bodyPr>
          <a:lstStyle/>
          <a:p>
            <a:pPr algn="ctr"/>
            <a:r>
              <a:rPr lang="en-US" dirty="0" smtClean="0">
                <a:latin typeface="+mj-lt"/>
                <a:cs typeface="Arial Narrow"/>
              </a:rPr>
              <a:t>WHAT IS OUR STORY LINE?</a:t>
            </a:r>
            <a:endParaRPr lang="en-US" dirty="0">
              <a:latin typeface="+mj-lt"/>
              <a:cs typeface="Arial Narrow"/>
            </a:endParaRPr>
          </a:p>
        </p:txBody>
      </p:sp>
      <p:sp>
        <p:nvSpPr>
          <p:cNvPr id="4" name="Slide Number Placeholder 3"/>
          <p:cNvSpPr>
            <a:spLocks noGrp="1"/>
          </p:cNvSpPr>
          <p:nvPr>
            <p:ph type="sldNum" sz="quarter" idx="4"/>
          </p:nvPr>
        </p:nvSpPr>
        <p:spPr/>
        <p:txBody>
          <a:bodyPr/>
          <a:lstStyle/>
          <a:p>
            <a:r>
              <a:rPr lang="en-ZA" sz="1200" b="1" dirty="0" smtClean="0"/>
              <a:t>19</a:t>
            </a:r>
          </a:p>
        </p:txBody>
      </p:sp>
      <p:graphicFrame>
        <p:nvGraphicFramePr>
          <p:cNvPr id="6" name="Table 5"/>
          <p:cNvGraphicFramePr>
            <a:graphicFrameLocks noGrp="1"/>
          </p:cNvGraphicFramePr>
          <p:nvPr>
            <p:extLst>
              <p:ext uri="{D42A27DB-BD31-4B8C-83A1-F6EECF244321}">
                <p14:modId xmlns:p14="http://schemas.microsoft.com/office/powerpoint/2010/main" xmlns="" val="3282549204"/>
              </p:ext>
            </p:extLst>
          </p:nvPr>
        </p:nvGraphicFramePr>
        <p:xfrm>
          <a:off x="107505" y="764704"/>
          <a:ext cx="9011721" cy="5753472"/>
        </p:xfrm>
        <a:graphic>
          <a:graphicData uri="http://schemas.openxmlformats.org/drawingml/2006/table">
            <a:tbl>
              <a:tblPr firstRow="1" bandRow="1">
                <a:tableStyleId>{5C22544A-7EE6-4342-B048-85BDC9FD1C3A}</a:tableStyleId>
              </a:tblPr>
              <a:tblGrid>
                <a:gridCol w="2376263"/>
                <a:gridCol w="2016224"/>
                <a:gridCol w="2736304"/>
                <a:gridCol w="1882930"/>
              </a:tblGrid>
              <a:tr h="576064">
                <a:tc gridSpan="4">
                  <a:txBody>
                    <a:bodyPr/>
                    <a:lstStyle/>
                    <a:p>
                      <a:pPr algn="ctr"/>
                      <a:r>
                        <a:rPr lang="en-ZA" sz="1800" dirty="0" smtClean="0">
                          <a:solidFill>
                            <a:schemeClr val="bg1"/>
                          </a:solidFill>
                        </a:rPr>
                        <a:t>VISION</a:t>
                      </a:r>
                      <a:endParaRPr lang="en-ZA" sz="1400" dirty="0" smtClean="0">
                        <a:solidFill>
                          <a:schemeClr val="bg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ZA" sz="1600" i="1" dirty="0" smtClean="0">
                          <a:solidFill>
                            <a:schemeClr val="bg1"/>
                          </a:solidFill>
                          <a:latin typeface="+mn-lt"/>
                        </a:rPr>
                        <a:t>A creative and inclusive nation</a:t>
                      </a:r>
                      <a:endParaRPr lang="en-US" sz="1600" i="1" dirty="0" smtClean="0">
                        <a:solidFill>
                          <a:schemeClr val="bg1"/>
                        </a:solidFill>
                        <a:latin typeface="+mn-lt"/>
                        <a:cs typeface="Arial Narrow"/>
                      </a:endParaRPr>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648072">
                <a:tc gridSpan="4">
                  <a:txBody>
                    <a:bodyPr/>
                    <a:lstStyle/>
                    <a:p>
                      <a:pPr algn="ctr"/>
                      <a:r>
                        <a:rPr lang="en-ZA" sz="1600" b="1" dirty="0" smtClean="0"/>
                        <a:t>MISSION</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i="1" dirty="0" smtClean="0">
                          <a:solidFill>
                            <a:schemeClr val="tx1"/>
                          </a:solidFill>
                          <a:latin typeface="+mn-lt"/>
                          <a:cs typeface="Arial Narrow"/>
                        </a:rPr>
                        <a:t>Develop, preserve, protect and promote arts, culture and heritage </a:t>
                      </a:r>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370840">
                <a:tc gridSpan="4">
                  <a:txBody>
                    <a:bodyPr/>
                    <a:lstStyle/>
                    <a:p>
                      <a:pPr algn="ctr"/>
                      <a:r>
                        <a:rPr lang="en-ZA" sz="1600" b="1" dirty="0" smtClean="0">
                          <a:solidFill>
                            <a:schemeClr val="accent6">
                              <a:lumMod val="75000"/>
                            </a:schemeClr>
                          </a:solidFill>
                        </a:rPr>
                        <a:t>OUTCOME ORIENTED</a:t>
                      </a:r>
                      <a:r>
                        <a:rPr lang="en-ZA" sz="1600" b="1" baseline="0" dirty="0" smtClean="0">
                          <a:solidFill>
                            <a:schemeClr val="accent6">
                              <a:lumMod val="75000"/>
                            </a:schemeClr>
                          </a:solidFill>
                        </a:rPr>
                        <a:t> GOALS</a:t>
                      </a:r>
                      <a:endParaRPr lang="en-ZA" sz="1600" b="1" dirty="0">
                        <a:solidFill>
                          <a:schemeClr val="accent6">
                            <a:lumMod val="75000"/>
                          </a:schemeClr>
                        </a:solidFill>
                      </a:endParaRPr>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200" b="1" i="1" dirty="0" smtClean="0">
                          <a:solidFill>
                            <a:schemeClr val="accent6">
                              <a:lumMod val="75000"/>
                            </a:schemeClr>
                          </a:solidFill>
                          <a:latin typeface="+mn-lt"/>
                          <a:cs typeface="Arial Narrow"/>
                        </a:rPr>
                        <a:t>A transformed and productive ACH sector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200" b="1" i="1" dirty="0" smtClean="0">
                          <a:solidFill>
                            <a:schemeClr val="accent6">
                              <a:lumMod val="75000"/>
                            </a:schemeClr>
                          </a:solidFill>
                          <a:latin typeface="+mn-lt"/>
                          <a:cs typeface="Arial Narrow"/>
                        </a:rPr>
                        <a:t>An integrated and inclusive society</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i="1" dirty="0" smtClean="0">
                          <a:solidFill>
                            <a:schemeClr val="accent6">
                              <a:lumMod val="75000"/>
                            </a:schemeClr>
                          </a:solidFill>
                          <a:latin typeface="+mn-lt"/>
                          <a:cs typeface="Arial Narrow"/>
                        </a:rPr>
                        <a:t>An effective and efficient ACH sector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200" b="1" i="1" dirty="0" smtClean="0">
                          <a:solidFill>
                            <a:schemeClr val="accent6">
                              <a:lumMod val="75000"/>
                            </a:schemeClr>
                          </a:solidFill>
                          <a:latin typeface="+mn-lt"/>
                          <a:cs typeface="Arial Narrow"/>
                        </a:rPr>
                        <a:t>A professional and capacitated ACH Sector </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sz="1200" b="1" i="1" dirty="0" smtClean="0">
                        <a:solidFill>
                          <a:schemeClr val="accent6">
                            <a:lumMod val="75000"/>
                          </a:schemeClr>
                        </a:solidFill>
                        <a:latin typeface="+mn-lt"/>
                        <a:cs typeface="Arial Narrow"/>
                      </a:endParaRPr>
                    </a:p>
                  </a:txBody>
                  <a:tcPr/>
                </a:tc>
              </a:tr>
              <a:tr h="370840">
                <a:tc gridSpan="4">
                  <a:txBody>
                    <a:bodyPr/>
                    <a:lstStyle/>
                    <a:p>
                      <a:pPr algn="ctr"/>
                      <a:r>
                        <a:rPr lang="en-ZA" sz="1600" b="1" dirty="0" smtClean="0"/>
                        <a:t>STRATEGIC</a:t>
                      </a:r>
                      <a:r>
                        <a:rPr lang="en-ZA" sz="1600" b="1" baseline="0" dirty="0" smtClean="0"/>
                        <a:t> OBJECTIVES</a:t>
                      </a:r>
                      <a:endParaRPr lang="en-ZA" sz="1600" b="1" dirty="0"/>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370840">
                <a:tc>
                  <a:txBody>
                    <a:bodyPr/>
                    <a:lstStyle/>
                    <a:p>
                      <a:pPr>
                        <a:lnSpc>
                          <a:spcPct val="100000"/>
                        </a:lnSpc>
                      </a:pPr>
                      <a:r>
                        <a:rPr lang="en-ZA" sz="1200" b="1" i="1" kern="1200" dirty="0" smtClean="0">
                          <a:solidFill>
                            <a:schemeClr val="tx1"/>
                          </a:solidFill>
                          <a:effectLst/>
                          <a:latin typeface="+mn-lt"/>
                          <a:ea typeface="+mn-ea"/>
                          <a:cs typeface="Arial Narrow"/>
                        </a:rPr>
                        <a:t>To</a:t>
                      </a:r>
                      <a:r>
                        <a:rPr lang="en-ZA" sz="1200" b="1" i="1" kern="1200" baseline="0" dirty="0" smtClean="0">
                          <a:solidFill>
                            <a:schemeClr val="tx1"/>
                          </a:solidFill>
                          <a:effectLst/>
                          <a:latin typeface="+mn-lt"/>
                          <a:ea typeface="+mn-ea"/>
                          <a:cs typeface="Arial Narrow"/>
                        </a:rPr>
                        <a:t> develop, protect and promote cultural and creative sector</a:t>
                      </a:r>
                    </a:p>
                  </a:txBody>
                  <a:tcPr/>
                </a:tc>
                <a:tc>
                  <a:txBody>
                    <a:bodyPr/>
                    <a:lstStyle/>
                    <a:p>
                      <a:pPr>
                        <a:lnSpc>
                          <a:spcPct val="100000"/>
                        </a:lnSpc>
                      </a:pPr>
                      <a:r>
                        <a:rPr lang="en-ZA" sz="1200" b="1" i="1" kern="1200" dirty="0" smtClean="0">
                          <a:solidFill>
                            <a:schemeClr val="tx1"/>
                          </a:solidFill>
                          <a:effectLst/>
                          <a:latin typeface="+mn-lt"/>
                          <a:ea typeface="+mn-ea"/>
                          <a:cs typeface="Arial Narrow"/>
                        </a:rPr>
                        <a:t>To lead,</a:t>
                      </a:r>
                      <a:r>
                        <a:rPr lang="en-ZA" sz="1200" b="1" i="1" kern="1200" baseline="0" dirty="0" smtClean="0">
                          <a:solidFill>
                            <a:schemeClr val="tx1"/>
                          </a:solidFill>
                          <a:effectLst/>
                          <a:latin typeface="+mn-lt"/>
                          <a:ea typeface="+mn-ea"/>
                          <a:cs typeface="Arial Narrow"/>
                        </a:rPr>
                        <a:t> </a:t>
                      </a:r>
                      <a:r>
                        <a:rPr lang="en-ZA" sz="1200" b="1" i="1" kern="1200" dirty="0" smtClean="0">
                          <a:solidFill>
                            <a:schemeClr val="tx1"/>
                          </a:solidFill>
                          <a:effectLst/>
                          <a:latin typeface="+mn-lt"/>
                          <a:ea typeface="+mn-ea"/>
                          <a:cs typeface="Arial Narrow"/>
                        </a:rPr>
                        <a:t>coordinate and implement</a:t>
                      </a:r>
                      <a:r>
                        <a:rPr lang="en-ZA" sz="1200" b="1" i="1" kern="1200" baseline="0" dirty="0" smtClean="0">
                          <a:solidFill>
                            <a:schemeClr val="tx1"/>
                          </a:solidFill>
                          <a:effectLst/>
                          <a:latin typeface="+mn-lt"/>
                          <a:ea typeface="+mn-ea"/>
                          <a:cs typeface="Arial Narrow"/>
                        </a:rPr>
                        <a:t> social cohesion programme</a:t>
                      </a:r>
                    </a:p>
                  </a:txBody>
                  <a:tcPr/>
                </a:tc>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lang="en-ZA" sz="1200" b="1" i="1" kern="1200" dirty="0" smtClean="0">
                          <a:solidFill>
                            <a:schemeClr val="tx1"/>
                          </a:solidFill>
                          <a:effectLst/>
                          <a:latin typeface="+mn-lt"/>
                          <a:ea typeface="+mn-ea"/>
                          <a:cs typeface="Arial Narrow"/>
                        </a:rPr>
                        <a:t>To create</a:t>
                      </a:r>
                      <a:r>
                        <a:rPr lang="en-ZA" sz="1200" b="1" i="1" kern="1200" baseline="0" dirty="0" smtClean="0">
                          <a:solidFill>
                            <a:schemeClr val="tx1"/>
                          </a:solidFill>
                          <a:effectLst/>
                          <a:latin typeface="+mn-lt"/>
                          <a:ea typeface="+mn-ea"/>
                          <a:cs typeface="Arial Narrow"/>
                        </a:rPr>
                        <a:t> a </a:t>
                      </a:r>
                      <a:r>
                        <a:rPr lang="en-ZA" sz="1200" b="1" i="1" kern="1200" dirty="0" smtClean="0">
                          <a:solidFill>
                            <a:schemeClr val="tx1"/>
                          </a:solidFill>
                          <a:effectLst/>
                          <a:latin typeface="+mn-lt"/>
                          <a:ea typeface="+mn-ea"/>
                          <a:cs typeface="Arial Narrow"/>
                        </a:rPr>
                        <a:t>coherent policy</a:t>
                      </a:r>
                      <a:r>
                        <a:rPr lang="en-ZA" sz="1200" b="1" i="1" kern="1200" baseline="0" dirty="0" smtClean="0">
                          <a:solidFill>
                            <a:schemeClr val="tx1"/>
                          </a:solidFill>
                          <a:effectLst/>
                          <a:latin typeface="+mn-lt"/>
                          <a:ea typeface="+mn-ea"/>
                          <a:cs typeface="Arial Narrow"/>
                        </a:rPr>
                        <a:t> and </a:t>
                      </a:r>
                      <a:r>
                        <a:rPr lang="en-ZA" sz="1200" b="1" i="1" kern="1200" dirty="0" smtClean="0">
                          <a:solidFill>
                            <a:schemeClr val="tx1"/>
                          </a:solidFill>
                          <a:effectLst/>
                          <a:latin typeface="+mn-lt"/>
                          <a:ea typeface="+mn-ea"/>
                          <a:cs typeface="Arial Narrow"/>
                        </a:rPr>
                        <a:t>legislative environment</a:t>
                      </a:r>
                      <a:r>
                        <a:rPr lang="en-US" sz="1200" b="1" i="1" kern="1200" baseline="0" dirty="0" smtClean="0">
                          <a:solidFill>
                            <a:schemeClr val="tx1"/>
                          </a:solidFill>
                          <a:effectLst/>
                          <a:latin typeface="+mn-lt"/>
                          <a:ea typeface="+mn-ea"/>
                          <a:cs typeface="Arial Narrow"/>
                        </a:rPr>
                        <a:t> </a:t>
                      </a:r>
                      <a:r>
                        <a:rPr lang="en-ZA" sz="1200" b="1" i="1" kern="1200" dirty="0" smtClean="0">
                          <a:solidFill>
                            <a:schemeClr val="tx1"/>
                          </a:solidFill>
                          <a:effectLst/>
                          <a:latin typeface="+mn-lt"/>
                          <a:ea typeface="+mn-ea"/>
                          <a:cs typeface="Arial Narrow"/>
                        </a:rPr>
                        <a:t>for the ACH sector</a:t>
                      </a:r>
                      <a:r>
                        <a:rPr lang="en-US" sz="1200" b="1" i="1" dirty="0" smtClean="0">
                          <a:solidFill>
                            <a:schemeClr val="tx1"/>
                          </a:solidFill>
                          <a:effectLst/>
                          <a:latin typeface="+mn-lt"/>
                          <a:cs typeface="Arial Narrow"/>
                        </a:rPr>
                        <a:t> </a:t>
                      </a:r>
                    </a:p>
                  </a:txBody>
                  <a:tcPr marL="36195" marR="36195" marT="17780" marB="177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i="1" kern="1200" dirty="0" smtClean="0">
                          <a:solidFill>
                            <a:schemeClr val="tx1"/>
                          </a:solidFill>
                          <a:effectLst/>
                          <a:latin typeface="+mn-lt"/>
                          <a:ea typeface="+mn-ea"/>
                          <a:cs typeface="Arial Narrow"/>
                        </a:rPr>
                        <a:t>To build human resource capacity</a:t>
                      </a:r>
                      <a:r>
                        <a:rPr lang="en-GB" sz="1200" b="1" i="1" kern="1200" baseline="0" dirty="0" smtClean="0">
                          <a:solidFill>
                            <a:schemeClr val="tx1"/>
                          </a:solidFill>
                          <a:effectLst/>
                          <a:latin typeface="+mn-lt"/>
                          <a:ea typeface="+mn-ea"/>
                          <a:cs typeface="Arial Narrow"/>
                        </a:rPr>
                        <a:t> </a:t>
                      </a:r>
                      <a:r>
                        <a:rPr lang="en-GB" sz="1200" b="1" i="1" kern="1200" dirty="0" smtClean="0">
                          <a:solidFill>
                            <a:schemeClr val="tx1"/>
                          </a:solidFill>
                          <a:effectLst/>
                          <a:latin typeface="+mn-lt"/>
                          <a:ea typeface="+mn-ea"/>
                          <a:cs typeface="Arial Narrow"/>
                        </a:rPr>
                        <a:t>and promote excellence</a:t>
                      </a:r>
                      <a:endParaRPr lang="en-US" sz="1200" b="1" i="1" dirty="0" smtClean="0">
                        <a:solidFill>
                          <a:schemeClr val="tx1"/>
                        </a:solidFill>
                        <a:effectLst/>
                        <a:latin typeface="+mn-lt"/>
                        <a:cs typeface="Arial Narrow"/>
                      </a:endParaRPr>
                    </a:p>
                    <a:p>
                      <a:endParaRPr lang="en-ZA" sz="1200" b="1" i="1" dirty="0"/>
                    </a:p>
                  </a:txBody>
                  <a:tcPr/>
                </a:tc>
              </a:tr>
              <a:tr h="370840">
                <a:tc>
                  <a:txBody>
                    <a:bodyPr/>
                    <a:lstStyle/>
                    <a:p>
                      <a:pPr>
                        <a:lnSpc>
                          <a:spcPct val="100000"/>
                        </a:lnSpc>
                      </a:pPr>
                      <a:r>
                        <a:rPr lang="en-ZA" sz="1200" b="1" i="1" kern="1200" dirty="0" smtClean="0">
                          <a:solidFill>
                            <a:schemeClr val="tx1"/>
                          </a:solidFill>
                          <a:effectLst/>
                          <a:latin typeface="+mn-lt"/>
                          <a:ea typeface="+mn-ea"/>
                          <a:cs typeface="Arial Narrow"/>
                        </a:rPr>
                        <a:t>To</a:t>
                      </a:r>
                      <a:r>
                        <a:rPr lang="en-ZA" sz="1200" b="1" i="1" kern="1200" baseline="0" dirty="0" smtClean="0">
                          <a:solidFill>
                            <a:schemeClr val="tx1"/>
                          </a:solidFill>
                          <a:effectLst/>
                          <a:latin typeface="+mn-lt"/>
                          <a:ea typeface="+mn-ea"/>
                          <a:cs typeface="Arial Narrow"/>
                        </a:rPr>
                        <a:t> develop, preserve, protect and promote heritage</a:t>
                      </a:r>
                    </a:p>
                  </a:txBody>
                  <a:tcPr/>
                </a:tc>
                <a:tc>
                  <a:txBody>
                    <a:bodyPr/>
                    <a:lstStyle/>
                    <a:p>
                      <a:endParaRPr lang="en-ZA" sz="1200" dirty="0"/>
                    </a:p>
                  </a:txBody>
                  <a:tcPr/>
                </a:tc>
                <a:tc>
                  <a:txBody>
                    <a:bodyPr/>
                    <a:lstStyle/>
                    <a:p>
                      <a:pPr algn="l">
                        <a:lnSpc>
                          <a:spcPct val="100000"/>
                        </a:lnSpc>
                      </a:pPr>
                      <a:r>
                        <a:rPr lang="en-GB" sz="1200" b="1" i="1" kern="1200" dirty="0" smtClean="0">
                          <a:solidFill>
                            <a:schemeClr val="tx1"/>
                          </a:solidFill>
                          <a:effectLst/>
                          <a:latin typeface="+mn-lt"/>
                          <a:ea typeface="+mn-ea"/>
                          <a:cs typeface="Arial Narrow"/>
                        </a:rPr>
                        <a:t>To drive</a:t>
                      </a:r>
                      <a:r>
                        <a:rPr lang="en-GB" sz="1200" b="1" i="1" kern="1200" baseline="0" dirty="0" smtClean="0">
                          <a:solidFill>
                            <a:schemeClr val="tx1"/>
                          </a:solidFill>
                          <a:effectLst/>
                          <a:latin typeface="+mn-lt"/>
                          <a:ea typeface="+mn-ea"/>
                          <a:cs typeface="Arial Narrow"/>
                        </a:rPr>
                        <a:t> an</a:t>
                      </a:r>
                      <a:r>
                        <a:rPr lang="en-GB" sz="1200" b="1" i="1" kern="1200" dirty="0" smtClean="0">
                          <a:solidFill>
                            <a:schemeClr val="tx1"/>
                          </a:solidFill>
                          <a:effectLst/>
                          <a:latin typeface="+mn-lt"/>
                          <a:ea typeface="+mn-ea"/>
                          <a:cs typeface="Arial Narrow"/>
                        </a:rPr>
                        <a:t> integrated outcomes-based  research, planning, monitoring and evaluation across the sector</a:t>
                      </a:r>
                    </a:p>
                    <a:p>
                      <a:pPr algn="l">
                        <a:lnSpc>
                          <a:spcPct val="100000"/>
                        </a:lnSpc>
                      </a:pPr>
                      <a:r>
                        <a:rPr lang="en-GB" sz="1200" b="1" i="1" kern="1200" dirty="0" smtClean="0">
                          <a:solidFill>
                            <a:schemeClr val="tx1"/>
                          </a:solidFill>
                          <a:effectLst/>
                          <a:latin typeface="+mn-lt"/>
                          <a:ea typeface="+mn-ea"/>
                          <a:cs typeface="Arial Narrow"/>
                        </a:rPr>
                        <a:t> </a:t>
                      </a:r>
                    </a:p>
                  </a:txBody>
                  <a:tcPr/>
                </a:tc>
                <a:tc>
                  <a:txBody>
                    <a:bodyPr/>
                    <a:lstStyle/>
                    <a:p>
                      <a:endParaRPr lang="en-ZA" sz="1200" dirty="0"/>
                    </a:p>
                  </a:txBody>
                  <a:tcPr/>
                </a:tc>
              </a:tr>
              <a:tr h="370840">
                <a:tc>
                  <a:txBody>
                    <a:bodyPr/>
                    <a:lstStyle/>
                    <a:p>
                      <a:pPr>
                        <a:lnSpc>
                          <a:spcPct val="100000"/>
                        </a:lnSpc>
                      </a:pPr>
                      <a:r>
                        <a:rPr lang="en-ZA" sz="1200" b="1" i="1" kern="1200" dirty="0" smtClean="0">
                          <a:solidFill>
                            <a:schemeClr val="tx1"/>
                          </a:solidFill>
                          <a:effectLst/>
                          <a:latin typeface="+mn-lt"/>
                          <a:ea typeface="+mn-ea"/>
                          <a:cs typeface="Arial Narrow"/>
                        </a:rPr>
                        <a:t>To</a:t>
                      </a:r>
                      <a:r>
                        <a:rPr lang="en-ZA" sz="1200" b="1" i="1" kern="1200" baseline="0" dirty="0" smtClean="0">
                          <a:solidFill>
                            <a:schemeClr val="tx1"/>
                          </a:solidFill>
                          <a:effectLst/>
                          <a:latin typeface="+mn-lt"/>
                          <a:ea typeface="+mn-ea"/>
                          <a:cs typeface="Arial Narrow"/>
                        </a:rPr>
                        <a:t> develop and promote official languages</a:t>
                      </a:r>
                    </a:p>
                  </a:txBody>
                  <a:tcPr/>
                </a:tc>
                <a:tc>
                  <a:txBody>
                    <a:bodyPr/>
                    <a:lstStyle/>
                    <a:p>
                      <a:endParaRPr lang="en-ZA" sz="1200" dirty="0"/>
                    </a:p>
                  </a:txBody>
                  <a:tcPr/>
                </a:tc>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lang="en-GB" sz="1200" b="1" i="1" dirty="0">
                          <a:solidFill>
                            <a:schemeClr val="tx1"/>
                          </a:solidFill>
                          <a:effectLst/>
                          <a:latin typeface="+mn-lt"/>
                          <a:ea typeface="Times New Roman"/>
                          <a:cs typeface="Arial Narrow"/>
                        </a:rPr>
                        <a:t>To </a:t>
                      </a:r>
                      <a:r>
                        <a:rPr lang="en-GB" sz="1200" b="1" i="1" dirty="0" smtClean="0">
                          <a:solidFill>
                            <a:schemeClr val="tx1"/>
                          </a:solidFill>
                          <a:effectLst/>
                          <a:latin typeface="+mn-lt"/>
                          <a:ea typeface="Times New Roman"/>
                          <a:cs typeface="Arial Narrow"/>
                        </a:rPr>
                        <a:t>implement </a:t>
                      </a:r>
                      <a:r>
                        <a:rPr lang="en-GB" sz="1200" b="1" i="1" dirty="0">
                          <a:solidFill>
                            <a:schemeClr val="tx1"/>
                          </a:solidFill>
                          <a:effectLst/>
                          <a:latin typeface="+mn-lt"/>
                          <a:ea typeface="Times New Roman"/>
                          <a:cs typeface="Arial Narrow"/>
                        </a:rPr>
                        <a:t>sound financial management and </a:t>
                      </a:r>
                      <a:r>
                        <a:rPr lang="en-GB" sz="1200" b="1" i="1" dirty="0" smtClean="0">
                          <a:solidFill>
                            <a:schemeClr val="tx1"/>
                          </a:solidFill>
                          <a:effectLst/>
                          <a:latin typeface="+mn-lt"/>
                          <a:ea typeface="Times New Roman"/>
                          <a:cs typeface="Arial Narrow"/>
                        </a:rPr>
                        <a:t>control systems</a:t>
                      </a:r>
                    </a:p>
                  </a:txBody>
                  <a:tcPr marL="36195" marR="36195" marT="17780" marB="17780"/>
                </a:tc>
                <a:tc>
                  <a:txBody>
                    <a:bodyPr/>
                    <a:lstStyle/>
                    <a:p>
                      <a:endParaRPr lang="en-ZA" sz="1200" dirty="0"/>
                    </a:p>
                  </a:txBody>
                  <a:tcPr/>
                </a:tc>
              </a:tr>
              <a:tr h="370840">
                <a:tc>
                  <a:txBody>
                    <a:bodyPr/>
                    <a:lstStyle/>
                    <a:p>
                      <a:pPr>
                        <a:lnSpc>
                          <a:spcPct val="100000"/>
                        </a:lnSpc>
                      </a:pPr>
                      <a:r>
                        <a:rPr lang="en-ZA" sz="1200" b="1" i="1" kern="1200" dirty="0" smtClean="0">
                          <a:solidFill>
                            <a:schemeClr val="tx1"/>
                          </a:solidFill>
                          <a:effectLst/>
                          <a:latin typeface="+mn-lt"/>
                          <a:ea typeface="+mn-ea"/>
                          <a:cs typeface="Arial Narrow"/>
                        </a:rPr>
                        <a:t>To</a:t>
                      </a:r>
                      <a:r>
                        <a:rPr lang="en-ZA" sz="1200" b="1" i="1" kern="1200" baseline="0" dirty="0" smtClean="0">
                          <a:solidFill>
                            <a:schemeClr val="tx1"/>
                          </a:solidFill>
                          <a:effectLst/>
                          <a:latin typeface="+mn-lt"/>
                          <a:ea typeface="+mn-ea"/>
                          <a:cs typeface="Arial Narrow"/>
                        </a:rPr>
                        <a:t> build relationships and partnerships locally and internationally</a:t>
                      </a:r>
                    </a:p>
                  </a:txBody>
                  <a:tcPr/>
                </a:tc>
                <a:tc>
                  <a:txBody>
                    <a:bodyPr/>
                    <a:lstStyle/>
                    <a:p>
                      <a:endParaRPr lang="en-ZA" sz="1200" dirty="0"/>
                    </a:p>
                  </a:txBody>
                  <a:tcPr/>
                </a:tc>
                <a:tc>
                  <a:txBody>
                    <a:bodyPr/>
                    <a:lstStyle/>
                    <a:p>
                      <a:pPr algn="l">
                        <a:lnSpc>
                          <a:spcPct val="110000"/>
                        </a:lnSpc>
                      </a:pPr>
                      <a:r>
                        <a:rPr lang="en-GB" sz="1200" b="1" i="1" kern="1200" dirty="0" smtClean="0">
                          <a:solidFill>
                            <a:schemeClr val="tx1"/>
                          </a:solidFill>
                          <a:effectLst/>
                          <a:latin typeface="+mn-lt"/>
                          <a:ea typeface="+mn-ea"/>
                          <a:cs typeface="Arial Narrow"/>
                        </a:rPr>
                        <a:t>To strengthen and modernise archives and records management systems</a:t>
                      </a:r>
                      <a:r>
                        <a:rPr lang="en-US" sz="1200" b="1" i="1" dirty="0" smtClean="0">
                          <a:solidFill>
                            <a:schemeClr val="tx1"/>
                          </a:solidFill>
                          <a:effectLst/>
                          <a:latin typeface="+mn-lt"/>
                          <a:cs typeface="Arial Narrow"/>
                        </a:rPr>
                        <a:t> </a:t>
                      </a:r>
                      <a:endParaRPr lang="en-US" sz="1200" b="1" i="1" dirty="0">
                        <a:solidFill>
                          <a:schemeClr val="tx1"/>
                        </a:solidFill>
                        <a:latin typeface="+mn-lt"/>
                        <a:cs typeface="Arial Narrow"/>
                      </a:endParaRPr>
                    </a:p>
                  </a:txBody>
                  <a:tcPr/>
                </a:tc>
                <a:tc>
                  <a:txBody>
                    <a:bodyPr/>
                    <a:lstStyle/>
                    <a:p>
                      <a:endParaRPr lang="en-ZA" sz="12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1" i="1" kern="1200" dirty="0" smtClean="0">
                          <a:solidFill>
                            <a:schemeClr val="tx1"/>
                          </a:solidFill>
                          <a:effectLst/>
                          <a:latin typeface="+mn-lt"/>
                          <a:ea typeface="+mn-ea"/>
                          <a:cs typeface="Arial Narrow"/>
                        </a:rPr>
                        <a:t>To</a:t>
                      </a:r>
                      <a:r>
                        <a:rPr lang="en-ZA" sz="1200" b="1" i="1" kern="1200" baseline="0" dirty="0" smtClean="0">
                          <a:solidFill>
                            <a:schemeClr val="tx1"/>
                          </a:solidFill>
                          <a:effectLst/>
                          <a:latin typeface="+mn-lt"/>
                          <a:ea typeface="+mn-ea"/>
                          <a:cs typeface="Arial Narrow"/>
                        </a:rPr>
                        <a:t> provide access to information</a:t>
                      </a:r>
                      <a:endParaRPr lang="en-US" sz="1200" b="1" i="1" dirty="0" smtClean="0">
                        <a:solidFill>
                          <a:schemeClr val="tx1"/>
                        </a:solidFill>
                        <a:effectLst/>
                        <a:latin typeface="+mn-lt"/>
                        <a:cs typeface="Arial Narrow"/>
                      </a:endParaRPr>
                    </a:p>
                  </a:txBody>
                  <a:tcPr/>
                </a:tc>
                <a:tc>
                  <a:txBody>
                    <a:bodyPr/>
                    <a:lstStyle/>
                    <a:p>
                      <a:endParaRPr lang="en-ZA" sz="1200" dirty="0"/>
                    </a:p>
                  </a:txBody>
                  <a:tcPr/>
                </a:tc>
                <a:tc>
                  <a:txBody>
                    <a:bodyPr/>
                    <a:lstStyle/>
                    <a:p>
                      <a:pPr algn="l">
                        <a:lnSpc>
                          <a:spcPct val="110000"/>
                        </a:lnSpc>
                      </a:pPr>
                      <a:endParaRPr lang="en-US" sz="1200" b="1" i="1" dirty="0">
                        <a:solidFill>
                          <a:schemeClr val="tx1"/>
                        </a:solidFill>
                        <a:latin typeface="+mn-lt"/>
                        <a:cs typeface="Arial Narrow"/>
                      </a:endParaRPr>
                    </a:p>
                  </a:txBody>
                  <a:tcPr/>
                </a:tc>
                <a:tc>
                  <a:txBody>
                    <a:bodyPr/>
                    <a:lstStyle/>
                    <a:p>
                      <a:endParaRPr lang="en-ZA" sz="1200" dirty="0"/>
                    </a:p>
                  </a:txBody>
                  <a:tcPr/>
                </a:tc>
              </a:tr>
            </a:tbl>
          </a:graphicData>
        </a:graphic>
      </p:graphicFrame>
      <p:sp>
        <p:nvSpPr>
          <p:cNvPr id="5" name="Slide Number Placeholder 3"/>
          <p:cNvSpPr txBox="1">
            <a:spLocks/>
          </p:cNvSpPr>
          <p:nvPr/>
        </p:nvSpPr>
        <p:spPr>
          <a:xfrm>
            <a:off x="8229600" y="6467901"/>
            <a:ext cx="609600" cy="365125"/>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z="1200" b="1" dirty="0" smtClean="0"/>
              <a:t>18</a:t>
            </a:r>
          </a:p>
        </p:txBody>
      </p:sp>
    </p:spTree>
    <p:extLst>
      <p:ext uri="{BB962C8B-B14F-4D97-AF65-F5344CB8AC3E}">
        <p14:creationId xmlns:p14="http://schemas.microsoft.com/office/powerpoint/2010/main" xmlns="" val="10416698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036496" cy="710952"/>
          </a:xfrm>
        </p:spPr>
        <p:txBody>
          <a:bodyPr>
            <a:normAutofit/>
          </a:bodyPr>
          <a:lstStyle/>
          <a:p>
            <a:pPr algn="ctr"/>
            <a:r>
              <a:rPr lang="en-US" sz="3200" dirty="0" smtClean="0">
                <a:latin typeface="+mj-lt"/>
                <a:cs typeface="Arial Narrow"/>
              </a:rPr>
              <a:t>VALUES</a:t>
            </a:r>
            <a:endParaRPr lang="en-US" sz="3200" dirty="0">
              <a:latin typeface="+mj-lt"/>
              <a:cs typeface="Arial Narrow"/>
            </a:endParaRPr>
          </a:p>
        </p:txBody>
      </p:sp>
      <p:sp>
        <p:nvSpPr>
          <p:cNvPr id="4" name="Slide Number Placeholder 3"/>
          <p:cNvSpPr>
            <a:spLocks noGrp="1"/>
          </p:cNvSpPr>
          <p:nvPr>
            <p:ph type="sldNum" sz="quarter" idx="4"/>
          </p:nvPr>
        </p:nvSpPr>
        <p:spPr>
          <a:xfrm>
            <a:off x="8244408" y="6309320"/>
            <a:ext cx="609600" cy="365125"/>
          </a:xfrm>
        </p:spPr>
        <p:txBody>
          <a:bodyPr/>
          <a:lstStyle/>
          <a:p>
            <a:r>
              <a:rPr lang="en-US" sz="1200" b="1" dirty="0" smtClean="0"/>
              <a:t>19</a:t>
            </a:r>
            <a:endParaRPr lang="en-ZA" sz="1200" b="1" dirty="0" smtClean="0"/>
          </a:p>
        </p:txBody>
      </p:sp>
      <p:graphicFrame>
        <p:nvGraphicFramePr>
          <p:cNvPr id="5" name="Table 4"/>
          <p:cNvGraphicFramePr>
            <a:graphicFrameLocks noGrp="1"/>
          </p:cNvGraphicFramePr>
          <p:nvPr>
            <p:extLst>
              <p:ext uri="{D42A27DB-BD31-4B8C-83A1-F6EECF244321}">
                <p14:modId xmlns:p14="http://schemas.microsoft.com/office/powerpoint/2010/main" xmlns="" val="1157028841"/>
              </p:ext>
            </p:extLst>
          </p:nvPr>
        </p:nvGraphicFramePr>
        <p:xfrm>
          <a:off x="611560" y="980728"/>
          <a:ext cx="8064896" cy="4967353"/>
        </p:xfrm>
        <a:graphic>
          <a:graphicData uri="http://schemas.openxmlformats.org/drawingml/2006/table">
            <a:tbl>
              <a:tblPr firstRow="1" bandRow="1">
                <a:tableStyleId>{5C22544A-7EE6-4342-B048-85BDC9FD1C3A}</a:tableStyleId>
              </a:tblPr>
              <a:tblGrid>
                <a:gridCol w="8064896"/>
              </a:tblGrid>
              <a:tr h="597133">
                <a:tc>
                  <a:txBody>
                    <a:bodyPr/>
                    <a:lstStyle/>
                    <a:p>
                      <a:pPr algn="ctr"/>
                      <a:r>
                        <a:rPr lang="en-ZA" dirty="0" smtClean="0">
                          <a:latin typeface="+mn-lt"/>
                        </a:rPr>
                        <a:t>The Department of Arts  and </a:t>
                      </a:r>
                      <a:r>
                        <a:rPr lang="en-ZA" baseline="0" dirty="0" smtClean="0">
                          <a:latin typeface="+mn-lt"/>
                        </a:rPr>
                        <a:t>Culture abide by the  following values:</a:t>
                      </a:r>
                    </a:p>
                  </a:txBody>
                  <a:tcPr/>
                </a:tc>
              </a:tr>
              <a:tr h="593628">
                <a:tc>
                  <a:txBody>
                    <a:bodyPr/>
                    <a:lstStyle/>
                    <a:p>
                      <a:pPr marL="342900" indent="-342900" algn="l">
                        <a:buFont typeface="Wingdings" panose="05000000000000000000" pitchFamily="2" charset="2"/>
                        <a:buChar char="§"/>
                      </a:pPr>
                      <a:r>
                        <a:rPr lang="en-US" sz="2000" b="0" i="0" dirty="0" smtClean="0">
                          <a:latin typeface="+mn-lt"/>
                        </a:rPr>
                        <a:t>Responsiveness</a:t>
                      </a:r>
                      <a:r>
                        <a:rPr lang="en-US" sz="2000" b="0" i="0" baseline="0" dirty="0" smtClean="0">
                          <a:latin typeface="+mn-lt"/>
                        </a:rPr>
                        <a:t> (new value)</a:t>
                      </a:r>
                    </a:p>
                  </a:txBody>
                  <a:tcPr/>
                </a:tc>
              </a:tr>
              <a:tr h="593628">
                <a:tc>
                  <a:txBody>
                    <a:bodyPr/>
                    <a:lstStyle/>
                    <a:p>
                      <a:pPr marL="3429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2000" b="0" i="0" dirty="0" smtClean="0">
                          <a:solidFill>
                            <a:schemeClr val="tx1"/>
                          </a:solidFill>
                          <a:latin typeface="+mn-lt"/>
                          <a:cs typeface="Arial Narrow"/>
                        </a:rPr>
                        <a:t>Patriotism</a:t>
                      </a:r>
                    </a:p>
                  </a:txBody>
                  <a:tcPr/>
                </a:tc>
              </a:tr>
              <a:tr h="593628">
                <a:tc>
                  <a:txBody>
                    <a:bodyPr/>
                    <a:lstStyle/>
                    <a:p>
                      <a:pPr marL="3429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2000" b="0" i="0" dirty="0" smtClean="0">
                          <a:solidFill>
                            <a:schemeClr val="tx1"/>
                          </a:solidFill>
                          <a:latin typeface="+mn-lt"/>
                          <a:cs typeface="Arial Narrow"/>
                        </a:rPr>
                        <a:t>Ubuntu</a:t>
                      </a:r>
                    </a:p>
                  </a:txBody>
                  <a:tcPr/>
                </a:tc>
              </a:tr>
              <a:tr h="593628">
                <a:tc>
                  <a:txBody>
                    <a:bodyPr/>
                    <a:lstStyle/>
                    <a:p>
                      <a:pPr marL="90487" lvl="0" indent="-342900" algn="l">
                        <a:buFont typeface="Wingdings" panose="05000000000000000000" pitchFamily="2" charset="2"/>
                        <a:buChar char="§"/>
                      </a:pPr>
                      <a:r>
                        <a:rPr lang="en-ZA" sz="2000" b="0" i="0" dirty="0" smtClean="0">
                          <a:solidFill>
                            <a:schemeClr val="tx1"/>
                          </a:solidFill>
                          <a:latin typeface="+mn-lt"/>
                          <a:cs typeface="Arial Narrow"/>
                        </a:rPr>
                        <a:t>Innovation/Creativity</a:t>
                      </a:r>
                    </a:p>
                  </a:txBody>
                  <a:tcPr/>
                </a:tc>
              </a:tr>
              <a:tr h="593628">
                <a:tc>
                  <a:txBody>
                    <a:bodyPr/>
                    <a:lstStyle/>
                    <a:p>
                      <a:pPr marL="90487" lvl="0" indent="-342900" algn="l">
                        <a:buFont typeface="Wingdings" panose="05000000000000000000" pitchFamily="2" charset="2"/>
                        <a:buChar char="§"/>
                      </a:pPr>
                      <a:r>
                        <a:rPr lang="en-ZA" sz="2000" b="0" i="0" dirty="0" smtClean="0">
                          <a:solidFill>
                            <a:schemeClr val="tx1"/>
                          </a:solidFill>
                          <a:latin typeface="+mn-lt"/>
                          <a:cs typeface="Arial Narrow"/>
                        </a:rPr>
                        <a:t>Integrity</a:t>
                      </a:r>
                    </a:p>
                  </a:txBody>
                  <a:tcPr/>
                </a:tc>
              </a:tr>
              <a:tr h="593628">
                <a:tc>
                  <a:txBody>
                    <a:bodyPr/>
                    <a:lstStyle/>
                    <a:p>
                      <a:pPr marL="90487" lvl="0" indent="-342900" algn="l">
                        <a:buFont typeface="Wingdings" panose="05000000000000000000" pitchFamily="2" charset="2"/>
                        <a:buChar char="§"/>
                      </a:pPr>
                      <a:r>
                        <a:rPr lang="en-GB" sz="2000" b="0" i="0" dirty="0" smtClean="0">
                          <a:solidFill>
                            <a:schemeClr val="tx1"/>
                          </a:solidFill>
                          <a:latin typeface="+mn-lt"/>
                          <a:cs typeface="Arial Narrow"/>
                        </a:rPr>
                        <a:t>Professionalism</a:t>
                      </a:r>
                      <a:r>
                        <a:rPr lang="en-GB" sz="2000" b="0" i="0" dirty="0" smtClean="0">
                          <a:solidFill>
                            <a:schemeClr val="tx1"/>
                          </a:solidFill>
                          <a:latin typeface="+mn-lt"/>
                        </a:rPr>
                        <a:t> </a:t>
                      </a:r>
                    </a:p>
                    <a:p>
                      <a:pPr marL="285750" indent="-285750" algn="l">
                        <a:buFont typeface="Wingdings" panose="05000000000000000000" pitchFamily="2" charset="2"/>
                        <a:buChar char="§"/>
                      </a:pPr>
                      <a:endParaRPr lang="en-ZA" sz="2000" b="0" i="0" dirty="0">
                        <a:latin typeface="+mn-lt"/>
                      </a:endParaRPr>
                    </a:p>
                  </a:txBody>
                  <a:tcPr/>
                </a:tc>
              </a:tr>
              <a:tr h="593628">
                <a:tc>
                  <a:txBody>
                    <a:bodyPr/>
                    <a:lstStyle/>
                    <a:p>
                      <a:pPr marL="90487" lvl="0" indent="-342900" algn="l">
                        <a:buFont typeface="Wingdings" panose="05000000000000000000" pitchFamily="2" charset="2"/>
                        <a:buChar char="§"/>
                      </a:pPr>
                      <a:r>
                        <a:rPr lang="en-ZA" sz="2000" b="0" i="0" dirty="0" smtClean="0">
                          <a:solidFill>
                            <a:schemeClr val="tx1"/>
                          </a:solidFill>
                          <a:latin typeface="+mn-lt"/>
                          <a:cs typeface="Arial Narrow"/>
                        </a:rPr>
                        <a:t>Accountability</a:t>
                      </a:r>
                      <a:endParaRPr lang="en-US" sz="2000" b="0" i="0" dirty="0" smtClean="0">
                        <a:solidFill>
                          <a:schemeClr val="tx1"/>
                        </a:solidFill>
                        <a:latin typeface="+mn-lt"/>
                        <a:cs typeface="Arial Narrow"/>
                      </a:endParaRPr>
                    </a:p>
                    <a:p>
                      <a:pPr marL="285750" indent="-285750" algn="l">
                        <a:buFont typeface="Wingdings" panose="05000000000000000000" pitchFamily="2" charset="2"/>
                        <a:buChar char="§"/>
                      </a:pPr>
                      <a:endParaRPr lang="en-ZA" sz="2000" b="0" i="0" dirty="0">
                        <a:latin typeface="+mn-lt"/>
                      </a:endParaRPr>
                    </a:p>
                  </a:txBody>
                  <a:tcPr/>
                </a:tc>
              </a:tr>
            </a:tbl>
          </a:graphicData>
        </a:graphic>
      </p:graphicFrame>
    </p:spTree>
    <p:extLst>
      <p:ext uri="{BB962C8B-B14F-4D97-AF65-F5344CB8AC3E}">
        <p14:creationId xmlns:p14="http://schemas.microsoft.com/office/powerpoint/2010/main" xmlns="" val="3919623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504056"/>
          </a:xfrm>
        </p:spPr>
        <p:txBody>
          <a:bodyPr>
            <a:noAutofit/>
          </a:bodyPr>
          <a:lstStyle/>
          <a:p>
            <a:pPr algn="ctr"/>
            <a:r>
              <a:rPr lang="en-ZA" sz="4800" dirty="0" smtClean="0">
                <a:solidFill>
                  <a:schemeClr val="accent6">
                    <a:lumMod val="50000"/>
                  </a:schemeClr>
                </a:solidFill>
                <a:latin typeface="+mj-lt"/>
              </a:rPr>
              <a:t> </a:t>
            </a:r>
            <a:r>
              <a:rPr lang="en-ZA" dirty="0" smtClean="0">
                <a:solidFill>
                  <a:schemeClr val="accent2">
                    <a:lumMod val="75000"/>
                  </a:schemeClr>
                </a:solidFill>
                <a:latin typeface="+mj-lt"/>
                <a:cs typeface="Arial" pitchFamily="34" charset="0"/>
              </a:rPr>
              <a:t>PRESENTATION OUTLINE </a:t>
            </a:r>
            <a:endParaRPr lang="en-ZA" dirty="0">
              <a:solidFill>
                <a:schemeClr val="accent2">
                  <a:lumMod val="75000"/>
                </a:schemeClr>
              </a:solidFill>
              <a:latin typeface="+mj-lt"/>
              <a:cs typeface="Arial" pitchFamily="34" charset="0"/>
            </a:endParaRPr>
          </a:p>
        </p:txBody>
      </p:sp>
      <p:sp>
        <p:nvSpPr>
          <p:cNvPr id="3" name="Content Placeholder 2"/>
          <p:cNvSpPr>
            <a:spLocks noGrp="1"/>
          </p:cNvSpPr>
          <p:nvPr>
            <p:ph idx="1"/>
          </p:nvPr>
        </p:nvSpPr>
        <p:spPr>
          <a:xfrm>
            <a:off x="251520" y="980728"/>
            <a:ext cx="8496944" cy="4896545"/>
          </a:xfrm>
        </p:spPr>
        <p:txBody>
          <a:bodyPr>
            <a:normAutofit/>
          </a:bodyPr>
          <a:lstStyle/>
          <a:p>
            <a:pPr marL="514350" indent="-514350">
              <a:buFont typeface="+mj-lt"/>
              <a:buAutoNum type="arabicPeriod"/>
            </a:pPr>
            <a:r>
              <a:rPr lang="en-ZA" sz="2600" b="0" dirty="0" smtClean="0">
                <a:solidFill>
                  <a:schemeClr val="tx1"/>
                </a:solidFill>
                <a:latin typeface="+mn-lt"/>
                <a:cs typeface="Arial" panose="020B0604020202020204" pitchFamily="34" charset="0"/>
              </a:rPr>
              <a:t>Setting the Context</a:t>
            </a:r>
          </a:p>
          <a:p>
            <a:pPr lvl="1">
              <a:buFont typeface="Arial" pitchFamily="34" charset="0"/>
              <a:buChar char="•"/>
            </a:pPr>
            <a:r>
              <a:rPr lang="en-ZA" sz="2600" b="0" dirty="0">
                <a:solidFill>
                  <a:schemeClr val="tx1"/>
                </a:solidFill>
                <a:latin typeface="+mn-lt"/>
                <a:cs typeface="Arial" panose="020B0604020202020204" pitchFamily="34" charset="0"/>
              </a:rPr>
              <a:t>The DAC </a:t>
            </a:r>
            <a:r>
              <a:rPr lang="en-ZA" sz="2600" b="0" dirty="0" smtClean="0">
                <a:solidFill>
                  <a:schemeClr val="tx1"/>
                </a:solidFill>
                <a:latin typeface="+mn-lt"/>
                <a:cs typeface="Arial" panose="020B0604020202020204" pitchFamily="34" charset="0"/>
              </a:rPr>
              <a:t>Mandate</a:t>
            </a:r>
          </a:p>
          <a:p>
            <a:pPr lvl="1">
              <a:buFont typeface="Arial" pitchFamily="34" charset="0"/>
              <a:buChar char="•"/>
            </a:pPr>
            <a:r>
              <a:rPr lang="en-ZA" sz="2600" b="0" dirty="0" smtClean="0">
                <a:solidFill>
                  <a:schemeClr val="tx1"/>
                </a:solidFill>
                <a:latin typeface="+mn-lt"/>
                <a:cs typeface="Arial" panose="020B0604020202020204" pitchFamily="34" charset="0"/>
              </a:rPr>
              <a:t>The National Development Plan, including outcome 14</a:t>
            </a:r>
          </a:p>
          <a:p>
            <a:pPr lvl="1">
              <a:buFont typeface="Arial" pitchFamily="34" charset="0"/>
              <a:buChar char="•"/>
            </a:pPr>
            <a:r>
              <a:rPr lang="en-ZA" sz="2600" b="0" dirty="0" smtClean="0">
                <a:solidFill>
                  <a:schemeClr val="tx1"/>
                </a:solidFill>
                <a:latin typeface="+mn-lt"/>
                <a:cs typeface="Arial" panose="020B0604020202020204" pitchFamily="34" charset="0"/>
              </a:rPr>
              <a:t>SWOT Analysis</a:t>
            </a:r>
          </a:p>
          <a:p>
            <a:pPr marL="514350" indent="-514350">
              <a:buFont typeface="+mj-lt"/>
              <a:buAutoNum type="arabicPeriod"/>
            </a:pPr>
            <a:r>
              <a:rPr lang="en-ZA" sz="2600" b="0" dirty="0" smtClean="0">
                <a:solidFill>
                  <a:schemeClr val="tx1"/>
                </a:solidFill>
                <a:latin typeface="+mn-lt"/>
                <a:cs typeface="Arial" panose="020B0604020202020204" pitchFamily="34" charset="0"/>
              </a:rPr>
              <a:t>Strategic Posture	</a:t>
            </a:r>
          </a:p>
          <a:p>
            <a:pPr lvl="1">
              <a:buFont typeface="Arial" pitchFamily="34" charset="0"/>
              <a:buChar char="•"/>
            </a:pPr>
            <a:r>
              <a:rPr lang="en-ZA" sz="2600" b="0" dirty="0" smtClean="0">
                <a:solidFill>
                  <a:schemeClr val="tx1"/>
                </a:solidFill>
                <a:latin typeface="+mn-lt"/>
                <a:cs typeface="Arial" panose="020B0604020202020204" pitchFamily="34" charset="0"/>
              </a:rPr>
              <a:t>What is Our Storyline</a:t>
            </a:r>
            <a:endParaRPr lang="en-ZA" sz="2600" b="0" dirty="0">
              <a:solidFill>
                <a:schemeClr val="tx1"/>
              </a:solidFill>
              <a:latin typeface="+mn-lt"/>
              <a:cs typeface="Arial" panose="020B0604020202020204" pitchFamily="34" charset="0"/>
            </a:endParaRPr>
          </a:p>
          <a:p>
            <a:pPr marL="514350" indent="-514350">
              <a:buFont typeface="+mj-lt"/>
              <a:buAutoNum type="arabicPeriod"/>
            </a:pPr>
            <a:r>
              <a:rPr lang="en-US" sz="2600" b="0" dirty="0" smtClean="0">
                <a:solidFill>
                  <a:schemeClr val="tx1"/>
                </a:solidFill>
                <a:latin typeface="+mn-lt"/>
                <a:cs typeface="Arial" panose="020B0604020202020204" pitchFamily="34" charset="0"/>
              </a:rPr>
              <a:t>New Initiatives &amp; Changes to Targets</a:t>
            </a:r>
          </a:p>
          <a:p>
            <a:pPr marL="514350" indent="-514350">
              <a:buFont typeface="+mj-lt"/>
              <a:buAutoNum type="arabicPeriod"/>
            </a:pPr>
            <a:r>
              <a:rPr lang="en-US" sz="2600" b="0" dirty="0" smtClean="0">
                <a:solidFill>
                  <a:schemeClr val="tx1"/>
                </a:solidFill>
                <a:latin typeface="+mn-lt"/>
                <a:cs typeface="Arial" panose="020B0604020202020204" pitchFamily="34" charset="0"/>
              </a:rPr>
              <a:t>2018/19 Outputs per strategic goal and objectives</a:t>
            </a:r>
          </a:p>
          <a:p>
            <a:pPr marL="514350" indent="-514350">
              <a:buFont typeface="+mj-lt"/>
              <a:buAutoNum type="arabicPeriod"/>
            </a:pPr>
            <a:r>
              <a:rPr lang="en-US" sz="2600" b="0" dirty="0" smtClean="0">
                <a:solidFill>
                  <a:schemeClr val="tx1"/>
                </a:solidFill>
                <a:latin typeface="+mn-lt"/>
                <a:cs typeface="Arial" panose="020B0604020202020204" pitchFamily="34" charset="0"/>
              </a:rPr>
              <a:t>Links with the MTSF and Responses </a:t>
            </a:r>
            <a:r>
              <a:rPr lang="en-US" sz="2600" b="0" dirty="0">
                <a:solidFill>
                  <a:schemeClr val="tx1"/>
                </a:solidFill>
                <a:latin typeface="+mn-lt"/>
                <a:cs typeface="Arial" panose="020B0604020202020204" pitchFamily="34" charset="0"/>
              </a:rPr>
              <a:t>to AGSA findings </a:t>
            </a:r>
            <a:endParaRPr lang="en-US" sz="2600" b="0" dirty="0" smtClean="0">
              <a:solidFill>
                <a:schemeClr val="tx1"/>
              </a:solidFill>
              <a:latin typeface="+mn-lt"/>
              <a:cs typeface="Arial" panose="020B0604020202020204" pitchFamily="34" charset="0"/>
            </a:endParaRPr>
          </a:p>
          <a:p>
            <a:pPr marL="514350" indent="-514350">
              <a:buFont typeface="+mj-lt"/>
              <a:buAutoNum type="arabicPeriod"/>
            </a:pPr>
            <a:r>
              <a:rPr lang="en-US" sz="2600" b="0" dirty="0" smtClean="0">
                <a:solidFill>
                  <a:schemeClr val="tx1"/>
                </a:solidFill>
                <a:latin typeface="+mn-lt"/>
                <a:cs typeface="Arial" panose="020B0604020202020204" pitchFamily="34" charset="0"/>
              </a:rPr>
              <a:t>Budget and Expenditure Plan (2018 </a:t>
            </a:r>
            <a:r>
              <a:rPr lang="en-US" sz="2600" b="0" dirty="0">
                <a:solidFill>
                  <a:schemeClr val="tx1"/>
                </a:solidFill>
                <a:latin typeface="+mn-lt"/>
                <a:cs typeface="Arial" panose="020B0604020202020204" pitchFamily="34" charset="0"/>
              </a:rPr>
              <a:t>MTEF </a:t>
            </a:r>
            <a:r>
              <a:rPr lang="en-US" sz="2600" b="0" dirty="0" smtClean="0">
                <a:solidFill>
                  <a:schemeClr val="tx1"/>
                </a:solidFill>
                <a:latin typeface="+mn-lt"/>
                <a:cs typeface="Arial" panose="020B0604020202020204" pitchFamily="34" charset="0"/>
              </a:rPr>
              <a:t>Allocations) </a:t>
            </a:r>
            <a:endParaRPr lang="en-US" sz="2600" b="0" dirty="0">
              <a:solidFill>
                <a:schemeClr val="tx1"/>
              </a:solidFill>
              <a:latin typeface="+mn-lt"/>
              <a:cs typeface="Arial" panose="020B0604020202020204" pitchFamily="34" charset="0"/>
            </a:endParaRPr>
          </a:p>
          <a:p>
            <a:pPr marL="0" indent="0">
              <a:buNone/>
            </a:pPr>
            <a:endParaRPr lang="en-ZA" sz="3200" b="0" dirty="0" smtClean="0">
              <a:solidFill>
                <a:schemeClr val="tx1"/>
              </a:solidFill>
              <a:latin typeface="+mn-lt"/>
              <a:cs typeface="Arial" panose="020B0604020202020204" pitchFamily="34" charset="0"/>
            </a:endParaRPr>
          </a:p>
          <a:p>
            <a:pPr marL="0" indent="0">
              <a:buNone/>
            </a:pPr>
            <a:endParaRPr lang="en-ZA" sz="3200" b="0" dirty="0" smtClean="0">
              <a:solidFill>
                <a:schemeClr val="tx1"/>
              </a:solidFill>
              <a:latin typeface="+mn-lt"/>
              <a:cs typeface="Arial" panose="020B0604020202020204" pitchFamily="34" charset="0"/>
            </a:endParaRPr>
          </a:p>
          <a:p>
            <a:pPr>
              <a:lnSpc>
                <a:spcPct val="150000"/>
              </a:lnSpc>
            </a:pPr>
            <a:endParaRPr lang="en-ZA" sz="3200" b="0" dirty="0">
              <a:solidFill>
                <a:schemeClr val="tx1"/>
              </a:solidFill>
              <a:latin typeface="+mn-lt"/>
              <a:cs typeface="Arial" panose="020B0604020202020204" pitchFamily="34" charset="0"/>
            </a:endParaRPr>
          </a:p>
        </p:txBody>
      </p:sp>
      <p:sp>
        <p:nvSpPr>
          <p:cNvPr id="4" name="Slide Number Placeholder 3"/>
          <p:cNvSpPr>
            <a:spLocks noGrp="1"/>
          </p:cNvSpPr>
          <p:nvPr>
            <p:ph type="sldNum" sz="quarter" idx="4"/>
          </p:nvPr>
        </p:nvSpPr>
        <p:spPr>
          <a:xfrm>
            <a:off x="8077200" y="6172200"/>
            <a:ext cx="609600" cy="365125"/>
          </a:xfrm>
        </p:spPr>
        <p:txBody>
          <a:bodyPr/>
          <a:lstStyle/>
          <a:p>
            <a:r>
              <a:rPr lang="en-ZA" sz="1200" b="1" dirty="0" smtClean="0"/>
              <a:t>2</a:t>
            </a:r>
          </a:p>
        </p:txBody>
      </p:sp>
    </p:spTree>
    <p:extLst>
      <p:ext uri="{BB962C8B-B14F-4D97-AF65-F5344CB8AC3E}">
        <p14:creationId xmlns:p14="http://schemas.microsoft.com/office/powerpoint/2010/main" xmlns="" val="67786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052736"/>
            <a:ext cx="8640960" cy="4997151"/>
          </a:xfrm>
        </p:spPr>
        <p:txBody>
          <a:bodyPr>
            <a:noAutofit/>
          </a:bodyPr>
          <a:lstStyle/>
          <a:p>
            <a:pPr marL="514350" lvl="0" indent="-514350" algn="just">
              <a:buFont typeface="+mj-lt"/>
              <a:buAutoNum type="arabicPeriod"/>
            </a:pPr>
            <a:r>
              <a:rPr lang="en-GB" sz="2100" b="0" dirty="0" smtClean="0">
                <a:solidFill>
                  <a:schemeClr val="tx1"/>
                </a:solidFill>
                <a:latin typeface="+mn-lt"/>
                <a:cs typeface="Arial" panose="020B0604020202020204" pitchFamily="34" charset="0"/>
              </a:rPr>
              <a:t>Nation </a:t>
            </a:r>
            <a:r>
              <a:rPr lang="en-GB" sz="2100" b="0" dirty="0">
                <a:solidFill>
                  <a:schemeClr val="tx1"/>
                </a:solidFill>
                <a:latin typeface="+mn-lt"/>
                <a:cs typeface="Arial" panose="020B0604020202020204" pitchFamily="34" charset="0"/>
              </a:rPr>
              <a:t>Building and Social Cohesion and dealing with the challenges </a:t>
            </a:r>
            <a:r>
              <a:rPr lang="en-GB" sz="2100" b="0" dirty="0" smtClean="0">
                <a:solidFill>
                  <a:schemeClr val="tx1"/>
                </a:solidFill>
                <a:latin typeface="+mn-lt"/>
                <a:cs typeface="Arial" panose="020B0604020202020204" pitchFamily="34" charset="0"/>
              </a:rPr>
              <a:t>which includes  racism, xenophobia, racial intolerances, hate speech and others.</a:t>
            </a:r>
            <a:endParaRPr lang="en-US" sz="2100" b="0" dirty="0">
              <a:solidFill>
                <a:schemeClr val="tx1"/>
              </a:solidFill>
              <a:latin typeface="+mn-lt"/>
              <a:cs typeface="Arial" panose="020B0604020202020204" pitchFamily="34" charset="0"/>
            </a:endParaRPr>
          </a:p>
          <a:p>
            <a:pPr marL="514350" lvl="0" indent="-514350" algn="just">
              <a:buFont typeface="+mj-lt"/>
              <a:buAutoNum type="arabicPeriod"/>
            </a:pPr>
            <a:r>
              <a:rPr lang="en-GB" sz="2100" b="0" dirty="0">
                <a:solidFill>
                  <a:schemeClr val="tx1"/>
                </a:solidFill>
                <a:latin typeface="+mn-lt"/>
                <a:cs typeface="Arial" panose="020B0604020202020204" pitchFamily="34" charset="0"/>
              </a:rPr>
              <a:t>Focusing on </a:t>
            </a:r>
            <a:r>
              <a:rPr lang="en-GB" sz="2100" b="0" dirty="0" smtClean="0">
                <a:solidFill>
                  <a:schemeClr val="tx1"/>
                </a:solidFill>
                <a:latin typeface="+mn-lt"/>
                <a:cs typeface="Arial" panose="020B0604020202020204" pitchFamily="34" charset="0"/>
              </a:rPr>
              <a:t>Africa and BRICS</a:t>
            </a:r>
            <a:endParaRPr lang="en-US" sz="2100" b="0" dirty="0">
              <a:solidFill>
                <a:schemeClr val="tx1"/>
              </a:solidFill>
              <a:latin typeface="+mn-lt"/>
              <a:cs typeface="Arial" panose="020B0604020202020204" pitchFamily="34" charset="0"/>
            </a:endParaRPr>
          </a:p>
          <a:p>
            <a:pPr marL="514350" indent="-514350" algn="just">
              <a:buFont typeface="+mj-lt"/>
              <a:buAutoNum type="arabicPeriod"/>
            </a:pPr>
            <a:r>
              <a:rPr lang="en-GB" sz="2100" b="0" dirty="0">
                <a:solidFill>
                  <a:schemeClr val="tx1"/>
                </a:solidFill>
                <a:latin typeface="+mn-lt"/>
                <a:cs typeface="Arial" panose="020B0604020202020204" pitchFamily="34" charset="0"/>
              </a:rPr>
              <a:t>Promotion of all languages and </a:t>
            </a:r>
            <a:r>
              <a:rPr lang="en-US" sz="2100" b="0" dirty="0">
                <a:solidFill>
                  <a:schemeClr val="tx1"/>
                </a:solidFill>
                <a:latin typeface="+mn-lt"/>
                <a:cs typeface="Arial" panose="020B0604020202020204" pitchFamily="34" charset="0"/>
              </a:rPr>
              <a:t>improving the functioning of the </a:t>
            </a:r>
            <a:r>
              <a:rPr lang="en-US" sz="2100" b="0" dirty="0" smtClean="0">
                <a:solidFill>
                  <a:schemeClr val="tx1"/>
                </a:solidFill>
                <a:latin typeface="+mn-lt"/>
                <a:cs typeface="Arial" panose="020B0604020202020204" pitchFamily="34" charset="0"/>
              </a:rPr>
              <a:t>PanSALB</a:t>
            </a:r>
          </a:p>
          <a:p>
            <a:pPr marL="514350" lvl="0" indent="-514350" algn="just">
              <a:buFont typeface="+mj-lt"/>
              <a:buAutoNum type="arabicPeriod"/>
            </a:pPr>
            <a:r>
              <a:rPr lang="en-US" sz="2100" b="0" dirty="0">
                <a:solidFill>
                  <a:schemeClr val="tx1"/>
                </a:solidFill>
                <a:latin typeface="+mn-lt"/>
                <a:cs typeface="Arial" panose="020B0604020202020204" pitchFamily="34" charset="0"/>
              </a:rPr>
              <a:t>Ensuring that MGE benefits the previously disadvantaged artists </a:t>
            </a:r>
            <a:endParaRPr lang="en-US" sz="2100" b="0" dirty="0" smtClean="0">
              <a:solidFill>
                <a:schemeClr val="tx1"/>
              </a:solidFill>
              <a:latin typeface="+mn-lt"/>
              <a:cs typeface="Arial" panose="020B0604020202020204" pitchFamily="34" charset="0"/>
            </a:endParaRPr>
          </a:p>
          <a:p>
            <a:pPr marL="514350" indent="-514350" algn="just">
              <a:buFont typeface="+mj-lt"/>
              <a:buAutoNum type="arabicPeriod"/>
            </a:pPr>
            <a:r>
              <a:rPr lang="en-GB" sz="2100" b="0" dirty="0">
                <a:solidFill>
                  <a:schemeClr val="tx1"/>
                </a:solidFill>
                <a:latin typeface="+mn-lt"/>
                <a:cs typeface="Arial" panose="020B0604020202020204" pitchFamily="34" charset="0"/>
              </a:rPr>
              <a:t>Community Arts Development </a:t>
            </a:r>
            <a:r>
              <a:rPr lang="en-GB" sz="2100" b="0" dirty="0" smtClean="0">
                <a:solidFill>
                  <a:schemeClr val="tx1"/>
                </a:solidFill>
                <a:latin typeface="+mn-lt"/>
                <a:cs typeface="Arial" panose="020B0604020202020204" pitchFamily="34" charset="0"/>
              </a:rPr>
              <a:t>programme</a:t>
            </a:r>
          </a:p>
          <a:p>
            <a:pPr marL="514350" lvl="0" indent="-514350" algn="just">
              <a:buFont typeface="+mj-lt"/>
              <a:buAutoNum type="arabicPeriod"/>
            </a:pPr>
            <a:r>
              <a:rPr lang="en-GB" sz="2100" b="0" dirty="0">
                <a:solidFill>
                  <a:schemeClr val="tx1"/>
                </a:solidFill>
                <a:latin typeface="+mn-lt"/>
                <a:cs typeface="Arial" panose="020B0604020202020204" pitchFamily="34" charset="0"/>
              </a:rPr>
              <a:t>DAC Schools </a:t>
            </a:r>
            <a:r>
              <a:rPr lang="en-GB" sz="2100" b="0" dirty="0" smtClean="0">
                <a:solidFill>
                  <a:schemeClr val="tx1"/>
                </a:solidFill>
                <a:latin typeface="+mn-lt"/>
                <a:cs typeface="Arial" panose="020B0604020202020204" pitchFamily="34" charset="0"/>
              </a:rPr>
              <a:t>Programme</a:t>
            </a:r>
          </a:p>
          <a:p>
            <a:pPr marL="514350" lvl="0" indent="-514350" algn="just">
              <a:buFont typeface="+mj-lt"/>
              <a:buAutoNum type="arabicPeriod"/>
            </a:pPr>
            <a:r>
              <a:rPr lang="en-GB" sz="2100" b="0" dirty="0" smtClean="0">
                <a:solidFill>
                  <a:schemeClr val="tx1"/>
                </a:solidFill>
                <a:latin typeface="+mn-lt"/>
                <a:cs typeface="Arial" panose="020B0604020202020204" pitchFamily="34" charset="0"/>
              </a:rPr>
              <a:t>The Resistance and Liberation </a:t>
            </a:r>
            <a:r>
              <a:rPr lang="en-GB" sz="2100" b="0" dirty="0">
                <a:solidFill>
                  <a:schemeClr val="tx1"/>
                </a:solidFill>
                <a:latin typeface="+mn-lt"/>
                <a:cs typeface="Arial" panose="020B0604020202020204" pitchFamily="34" charset="0"/>
              </a:rPr>
              <a:t>Heritage Route infrastructure, including the national heroes' acre </a:t>
            </a:r>
            <a:r>
              <a:rPr lang="en-US" sz="2100" b="0" dirty="0">
                <a:solidFill>
                  <a:schemeClr val="tx1"/>
                </a:solidFill>
                <a:latin typeface="+mn-lt"/>
                <a:cs typeface="Arial" panose="020B0604020202020204" pitchFamily="34" charset="0"/>
              </a:rPr>
              <a:t>project</a:t>
            </a:r>
          </a:p>
          <a:p>
            <a:pPr marL="514350" lvl="0" indent="-514350" algn="just">
              <a:buFont typeface="+mj-lt"/>
              <a:buAutoNum type="arabicPeriod"/>
            </a:pPr>
            <a:r>
              <a:rPr lang="en-GB" sz="2100" b="0" dirty="0" smtClean="0">
                <a:solidFill>
                  <a:schemeClr val="tx1"/>
                </a:solidFill>
                <a:latin typeface="+mn-lt"/>
                <a:cs typeface="Arial" panose="020B0604020202020204" pitchFamily="34" charset="0"/>
              </a:rPr>
              <a:t>The </a:t>
            </a:r>
            <a:r>
              <a:rPr lang="en-GB" sz="2100" b="0" dirty="0">
                <a:solidFill>
                  <a:schemeClr val="tx1"/>
                </a:solidFill>
                <a:latin typeface="+mn-lt"/>
                <a:cs typeface="Arial" panose="020B0604020202020204" pitchFamily="34" charset="0"/>
              </a:rPr>
              <a:t>Community Libraries Development </a:t>
            </a:r>
            <a:r>
              <a:rPr lang="en-GB" sz="2100" b="0" dirty="0" smtClean="0">
                <a:solidFill>
                  <a:schemeClr val="tx1"/>
                </a:solidFill>
                <a:latin typeface="+mn-lt"/>
                <a:cs typeface="Arial" panose="020B0604020202020204" pitchFamily="34" charset="0"/>
              </a:rPr>
              <a:t>Programme </a:t>
            </a:r>
            <a:endParaRPr lang="en-GB" sz="2100" b="0" dirty="0">
              <a:solidFill>
                <a:schemeClr val="tx1"/>
              </a:solidFill>
              <a:latin typeface="+mn-lt"/>
              <a:cs typeface="Arial" panose="020B0604020202020204" pitchFamily="34" charset="0"/>
            </a:endParaRPr>
          </a:p>
          <a:p>
            <a:pPr marL="514350" lvl="0" indent="-514350" algn="just">
              <a:buFont typeface="+mj-lt"/>
              <a:buAutoNum type="arabicPeriod"/>
            </a:pPr>
            <a:r>
              <a:rPr lang="en-GB" sz="2100" b="0" dirty="0" smtClean="0">
                <a:solidFill>
                  <a:schemeClr val="tx1"/>
                </a:solidFill>
                <a:latin typeface="+mn-lt"/>
                <a:cs typeface="Arial" panose="020B0604020202020204" pitchFamily="34" charset="0"/>
              </a:rPr>
              <a:t>Publishing house to assist authors.</a:t>
            </a:r>
          </a:p>
          <a:p>
            <a:pPr marL="514350" indent="-514350" algn="just">
              <a:buFont typeface="+mj-lt"/>
              <a:buAutoNum type="arabicPeriod"/>
            </a:pPr>
            <a:r>
              <a:rPr lang="en-GB" sz="2100" b="0" dirty="0">
                <a:solidFill>
                  <a:schemeClr val="tx1"/>
                </a:solidFill>
                <a:latin typeface="+mn-lt"/>
                <a:cs typeface="Arial" panose="020B0604020202020204" pitchFamily="34" charset="0"/>
              </a:rPr>
              <a:t>Improving Reporting and Compliance</a:t>
            </a:r>
          </a:p>
          <a:p>
            <a:pPr marL="0" lvl="0" indent="0" algn="just">
              <a:buNone/>
            </a:pPr>
            <a:r>
              <a:rPr lang="en-GB" sz="2100" b="0" dirty="0" smtClean="0">
                <a:solidFill>
                  <a:schemeClr val="tx1"/>
                </a:solidFill>
                <a:latin typeface="+mn-lt"/>
                <a:cs typeface="Arial" panose="020B0604020202020204" pitchFamily="34" charset="0"/>
              </a:rPr>
              <a:t> </a:t>
            </a:r>
            <a:endParaRPr lang="en-US" sz="2100" b="0" dirty="0">
              <a:solidFill>
                <a:schemeClr val="tx1"/>
              </a:solidFill>
              <a:latin typeface="+mn-lt"/>
              <a:cs typeface="Arial" panose="020B0604020202020204" pitchFamily="34" charset="0"/>
            </a:endParaRPr>
          </a:p>
          <a:p>
            <a:pPr marL="0" indent="0" algn="just">
              <a:buNone/>
            </a:pPr>
            <a:endParaRPr lang="en-ZA" sz="2100" b="0" dirty="0" smtClean="0">
              <a:solidFill>
                <a:schemeClr val="tx1"/>
              </a:solidFill>
              <a:latin typeface="+mn-lt"/>
              <a:cs typeface="Arial" panose="020B0604020202020204" pitchFamily="34" charset="0"/>
            </a:endParaRPr>
          </a:p>
          <a:p>
            <a:pPr marL="0" indent="0" algn="just">
              <a:buNone/>
            </a:pPr>
            <a:endParaRPr lang="en-ZA" sz="2100" b="0" dirty="0" smtClean="0">
              <a:solidFill>
                <a:schemeClr val="tx1"/>
              </a:solidFill>
              <a:latin typeface="+mn-lt"/>
              <a:cs typeface="Arial" panose="020B0604020202020204" pitchFamily="34" charset="0"/>
            </a:endParaRPr>
          </a:p>
          <a:p>
            <a:pPr algn="just">
              <a:lnSpc>
                <a:spcPct val="150000"/>
              </a:lnSpc>
            </a:pPr>
            <a:endParaRPr lang="en-ZA" sz="2100" b="0" dirty="0">
              <a:solidFill>
                <a:schemeClr val="tx1"/>
              </a:solidFill>
              <a:latin typeface="+mn-lt"/>
              <a:cs typeface="Arial" panose="020B0604020202020204" pitchFamily="34" charset="0"/>
            </a:endParaRPr>
          </a:p>
        </p:txBody>
      </p:sp>
      <p:sp>
        <p:nvSpPr>
          <p:cNvPr id="5" name="Slide Number Placeholder 3"/>
          <p:cNvSpPr>
            <a:spLocks noGrp="1"/>
          </p:cNvSpPr>
          <p:nvPr>
            <p:ph type="sldNum" sz="quarter" idx="4"/>
          </p:nvPr>
        </p:nvSpPr>
        <p:spPr>
          <a:xfrm>
            <a:off x="8077200" y="6172200"/>
            <a:ext cx="609600" cy="365125"/>
          </a:xfrm>
        </p:spPr>
        <p:txBody>
          <a:bodyPr/>
          <a:lstStyle/>
          <a:p>
            <a:r>
              <a:rPr lang="en-ZA" sz="1200" b="1" dirty="0" smtClean="0"/>
              <a:t>20</a:t>
            </a:r>
          </a:p>
        </p:txBody>
      </p:sp>
      <p:sp>
        <p:nvSpPr>
          <p:cNvPr id="7" name="Title 1"/>
          <p:cNvSpPr>
            <a:spLocks noGrp="1"/>
          </p:cNvSpPr>
          <p:nvPr>
            <p:ph type="title"/>
          </p:nvPr>
        </p:nvSpPr>
        <p:spPr>
          <a:xfrm>
            <a:off x="323528" y="116632"/>
            <a:ext cx="8229600" cy="710952"/>
          </a:xfrm>
        </p:spPr>
        <p:txBody>
          <a:bodyPr>
            <a:normAutofit/>
          </a:bodyPr>
          <a:lstStyle/>
          <a:p>
            <a:pPr algn="ctr"/>
            <a:r>
              <a:rPr lang="en-US" dirty="0" smtClean="0">
                <a:latin typeface="+mj-lt"/>
                <a:cs typeface="Arial Narrow"/>
              </a:rPr>
              <a:t>MINISTER’S PRIORITIES (10-POINT PLAN)</a:t>
            </a:r>
            <a:endParaRPr lang="en-US" dirty="0">
              <a:latin typeface="+mj-lt"/>
              <a:cs typeface="Arial Narrow"/>
            </a:endParaRPr>
          </a:p>
        </p:txBody>
      </p:sp>
    </p:spTree>
    <p:extLst>
      <p:ext uri="{BB962C8B-B14F-4D97-AF65-F5344CB8AC3E}">
        <p14:creationId xmlns:p14="http://schemas.microsoft.com/office/powerpoint/2010/main" xmlns="" val="37809039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229600" cy="710952"/>
          </a:xfrm>
        </p:spPr>
        <p:txBody>
          <a:bodyPr>
            <a:normAutofit/>
          </a:bodyPr>
          <a:lstStyle/>
          <a:p>
            <a:pPr algn="ctr"/>
            <a:r>
              <a:rPr lang="en-ZA" dirty="0" smtClean="0">
                <a:latin typeface="+mj-lt"/>
              </a:rPr>
              <a:t>NEW INITIATIVES</a:t>
            </a:r>
            <a:endParaRPr lang="en-ZA" dirty="0">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548663301"/>
              </p:ext>
            </p:extLst>
          </p:nvPr>
        </p:nvGraphicFramePr>
        <p:xfrm>
          <a:off x="107504" y="764704"/>
          <a:ext cx="8928992" cy="5738279"/>
        </p:xfrm>
        <a:graphic>
          <a:graphicData uri="http://schemas.openxmlformats.org/drawingml/2006/table">
            <a:tbl>
              <a:tblPr firstRow="1" bandRow="1">
                <a:tableStyleId>{5C22544A-7EE6-4342-B048-85BDC9FD1C3A}</a:tableStyleId>
              </a:tblPr>
              <a:tblGrid>
                <a:gridCol w="3168352"/>
                <a:gridCol w="5760640"/>
              </a:tblGrid>
              <a:tr h="445943">
                <a:tc>
                  <a:txBody>
                    <a:bodyPr/>
                    <a:lstStyle/>
                    <a:p>
                      <a:r>
                        <a:rPr lang="en-ZA" dirty="0" smtClean="0"/>
                        <a:t>Programme</a:t>
                      </a:r>
                      <a:endParaRPr lang="en-ZA" dirty="0"/>
                    </a:p>
                  </a:txBody>
                  <a:tcPr/>
                </a:tc>
                <a:tc>
                  <a:txBody>
                    <a:bodyPr/>
                    <a:lstStyle/>
                    <a:p>
                      <a:r>
                        <a:rPr lang="en-ZA" dirty="0" smtClean="0"/>
                        <a:t>Initiative</a:t>
                      </a:r>
                      <a:endParaRPr lang="en-ZA" dirty="0"/>
                    </a:p>
                  </a:txBody>
                  <a:tcPr/>
                </a:tc>
              </a:tr>
              <a:tr h="485523">
                <a:tc>
                  <a:txBody>
                    <a:bodyPr/>
                    <a:lstStyle/>
                    <a:p>
                      <a:r>
                        <a:rPr lang="en-ZA" sz="1400" dirty="0" smtClean="0"/>
                        <a:t>Administration</a:t>
                      </a:r>
                      <a:endParaRPr lang="en-ZA" sz="1400" dirty="0"/>
                    </a:p>
                  </a:txBody>
                  <a:tcPr/>
                </a:tc>
                <a:tc>
                  <a:txBody>
                    <a:bodyPr/>
                    <a:lstStyle/>
                    <a:p>
                      <a:pPr marL="285750" indent="-285750">
                        <a:buFont typeface="Arial" panose="020B0604020202020204" pitchFamily="34" charset="0"/>
                        <a:buChar char="•"/>
                      </a:pPr>
                      <a:r>
                        <a:rPr lang="en-ZA" sz="1400" dirty="0" smtClean="0"/>
                        <a:t>Commissioned GTAC to conduct a work study and organisational review (already started)</a:t>
                      </a:r>
                      <a:endParaRPr lang="en-ZA" sz="1400" dirty="0"/>
                    </a:p>
                  </a:txBody>
                  <a:tcPr/>
                </a:tc>
              </a:tr>
              <a:tr h="679733">
                <a:tc>
                  <a:txBody>
                    <a:bodyPr/>
                    <a:lstStyle/>
                    <a:p>
                      <a:r>
                        <a:rPr lang="en-ZA" sz="1400" dirty="0" smtClean="0"/>
                        <a:t>Institutional Governance</a:t>
                      </a:r>
                      <a:endParaRPr lang="en-ZA" sz="1400" dirty="0"/>
                    </a:p>
                  </a:txBody>
                  <a:tcPr/>
                </a:tc>
                <a:tc>
                  <a:txBody>
                    <a:bodyPr/>
                    <a:lstStyle/>
                    <a:p>
                      <a:pPr marL="285750" indent="-285750">
                        <a:buFont typeface="Arial" panose="020B0604020202020204" pitchFamily="34" charset="0"/>
                        <a:buChar char="•"/>
                      </a:pPr>
                      <a:r>
                        <a:rPr lang="en-ZA" sz="1400" dirty="0" smtClean="0"/>
                        <a:t>Feasibility and due diligence study on amalgamation of entities (July 2018)</a:t>
                      </a:r>
                    </a:p>
                    <a:p>
                      <a:pPr marL="285750" indent="-285750">
                        <a:buFont typeface="Arial" panose="020B0604020202020204" pitchFamily="34" charset="0"/>
                        <a:buChar char="•"/>
                      </a:pPr>
                      <a:r>
                        <a:rPr lang="en-ZA" sz="1400" dirty="0" smtClean="0"/>
                        <a:t>Social Compact Developed (October 2018)</a:t>
                      </a:r>
                    </a:p>
                  </a:txBody>
                  <a:tcPr/>
                </a:tc>
              </a:tr>
              <a:tr h="2671056">
                <a:tc>
                  <a:txBody>
                    <a:bodyPr/>
                    <a:lstStyle/>
                    <a:p>
                      <a:r>
                        <a:rPr lang="en-ZA" sz="1400" dirty="0" smtClean="0"/>
                        <a:t>Arts Culture Promotion &amp;</a:t>
                      </a:r>
                      <a:r>
                        <a:rPr lang="en-ZA" sz="1400" baseline="0" dirty="0" smtClean="0"/>
                        <a:t> Development</a:t>
                      </a:r>
                      <a:endParaRPr lang="en-ZA" sz="1400" dirty="0"/>
                    </a:p>
                  </a:txBody>
                  <a:tcPr/>
                </a:tc>
                <a:tc>
                  <a:txBody>
                    <a:bodyPr/>
                    <a:lstStyle/>
                    <a:p>
                      <a:pPr marL="285750" indent="-285750">
                        <a:buFont typeface="Arial" panose="020B0604020202020204" pitchFamily="34" charset="0"/>
                        <a:buChar char="•"/>
                      </a:pPr>
                      <a:r>
                        <a:rPr lang="en-ZA" sz="1400" dirty="0" smtClean="0"/>
                        <a:t>Establishment of a Publishing House (May 2018)</a:t>
                      </a:r>
                    </a:p>
                    <a:p>
                      <a:pPr marL="285750" indent="-285750">
                        <a:buFont typeface="Arial" panose="020B0604020202020204" pitchFamily="34" charset="0"/>
                        <a:buChar char="•"/>
                      </a:pPr>
                      <a:r>
                        <a:rPr lang="en-ZA" sz="1400" dirty="0" smtClean="0"/>
                        <a:t>Ministerial Awards (May 2018)</a:t>
                      </a:r>
                    </a:p>
                    <a:p>
                      <a:pPr marL="285750" indent="-285750">
                        <a:buFont typeface="Arial" panose="020B0604020202020204" pitchFamily="34" charset="0"/>
                        <a:buChar char="•"/>
                      </a:pPr>
                      <a:r>
                        <a:rPr lang="en-ZA" sz="1400" dirty="0" smtClean="0"/>
                        <a:t>Targeted support for </a:t>
                      </a:r>
                      <a:r>
                        <a:rPr lang="en-ZA" sz="1400" baseline="0" dirty="0" smtClean="0"/>
                        <a:t>professional artists</a:t>
                      </a:r>
                    </a:p>
                    <a:p>
                      <a:pPr marL="285750" indent="-285750">
                        <a:buFont typeface="Arial" panose="020B0604020202020204" pitchFamily="34" charset="0"/>
                        <a:buChar char="•"/>
                      </a:pPr>
                      <a:r>
                        <a:rPr lang="en-ZA" sz="1400" baseline="0" dirty="0" smtClean="0"/>
                        <a:t>Targeted support for sector organisations</a:t>
                      </a:r>
                    </a:p>
                    <a:p>
                      <a:pPr marL="285750" indent="-285750">
                        <a:buFont typeface="Arial" panose="020B0604020202020204" pitchFamily="34" charset="0"/>
                        <a:buChar char="•"/>
                      </a:pPr>
                      <a:r>
                        <a:rPr lang="en-ZA" sz="1400" baseline="0" dirty="0" smtClean="0"/>
                        <a:t>Research on establishment of a national orchestra (work to in June 2018)</a:t>
                      </a:r>
                    </a:p>
                    <a:p>
                      <a:pPr marL="285750" indent="-285750">
                        <a:buFont typeface="Arial" panose="020B0604020202020204" pitchFamily="34" charset="0"/>
                        <a:buChar char="•"/>
                      </a:pPr>
                      <a:r>
                        <a:rPr lang="en-ZA" sz="1400" baseline="0" dirty="0" smtClean="0"/>
                        <a:t>Impact study on the Artists in Schools Programme (to be completed by June 2018)</a:t>
                      </a:r>
                    </a:p>
                    <a:p>
                      <a:pPr marL="285750" indent="-285750">
                        <a:buFont typeface="Arial" panose="020B0604020202020204" pitchFamily="34" charset="0"/>
                        <a:buChar char="•"/>
                      </a:pPr>
                      <a:r>
                        <a:rPr lang="en-ZA" sz="1400" baseline="0" dirty="0" smtClean="0"/>
                        <a:t>Research on the formation of a South African Film Industry (Sollywood) (to be completed by June 2018)</a:t>
                      </a:r>
                    </a:p>
                    <a:p>
                      <a:pPr marL="285750" indent="-285750">
                        <a:buFont typeface="Arial" panose="020B0604020202020204" pitchFamily="34" charset="0"/>
                        <a:buChar char="•"/>
                      </a:pPr>
                      <a:r>
                        <a:rPr lang="en-ZA" sz="1400" baseline="0" dirty="0" smtClean="0"/>
                        <a:t>Living Legends Legacy Trust Endowment Fund (launch in April 2018)</a:t>
                      </a:r>
                      <a:endParaRPr lang="en-ZA" sz="1400" dirty="0" smtClean="0"/>
                    </a:p>
                  </a:txBody>
                  <a:tcPr/>
                </a:tc>
              </a:tr>
              <a:tr h="1262360">
                <a:tc>
                  <a:txBody>
                    <a:bodyPr/>
                    <a:lstStyle/>
                    <a:p>
                      <a:r>
                        <a:rPr lang="en-ZA" sz="1400" dirty="0" smtClean="0"/>
                        <a:t>Heritage Promotion &amp; Preservation</a:t>
                      </a:r>
                      <a:endParaRPr lang="en-ZA" sz="1400" dirty="0"/>
                    </a:p>
                  </a:txBody>
                  <a:tcPr/>
                </a:tc>
                <a:tc>
                  <a:txBody>
                    <a:bodyPr/>
                    <a:lstStyle/>
                    <a:p>
                      <a:pPr marL="285750" indent="-285750">
                        <a:buFont typeface="Arial" panose="020B0604020202020204" pitchFamily="34" charset="0"/>
                        <a:buChar char="•"/>
                      </a:pPr>
                      <a:r>
                        <a:rPr lang="en-ZA" sz="1400" dirty="0" smtClean="0"/>
                        <a:t>Ministerial</a:t>
                      </a:r>
                      <a:r>
                        <a:rPr lang="en-ZA" sz="1400" baseline="0" dirty="0" smtClean="0"/>
                        <a:t> Roundtable Discussion on the Library and Information services – progress report on the Cape Town declaration during IFLA (July 2018)</a:t>
                      </a:r>
                    </a:p>
                    <a:p>
                      <a:pPr marL="285750" indent="-285750">
                        <a:buFont typeface="Arial" panose="020B0604020202020204" pitchFamily="34" charset="0"/>
                        <a:buChar char="•"/>
                      </a:pPr>
                      <a:r>
                        <a:rPr lang="en-ZA" sz="1400" baseline="0" dirty="0" smtClean="0"/>
                        <a:t>Feasibility study on the Resistance and Liberation Heritage Route (draft report) </a:t>
                      </a:r>
                    </a:p>
                    <a:p>
                      <a:pPr marL="285750" indent="-285750">
                        <a:buFont typeface="Arial" panose="020B0604020202020204" pitchFamily="34" charset="0"/>
                        <a:buChar char="•"/>
                      </a:pPr>
                      <a:r>
                        <a:rPr lang="en-ZA" sz="1400" baseline="0" dirty="0" smtClean="0"/>
                        <a:t>Celebrating the centenary of the SA Library  for the Blind</a:t>
                      </a:r>
                      <a:endParaRPr lang="en-ZA" sz="1400" dirty="0"/>
                    </a:p>
                  </a:txBody>
                  <a:tcPr/>
                </a:tc>
              </a:tr>
            </a:tbl>
          </a:graphicData>
        </a:graphic>
      </p:graphicFrame>
      <p:sp>
        <p:nvSpPr>
          <p:cNvPr id="6" name="Slide Number Placeholder 3"/>
          <p:cNvSpPr>
            <a:spLocks noGrp="1"/>
          </p:cNvSpPr>
          <p:nvPr>
            <p:ph type="sldNum" sz="quarter" idx="4"/>
          </p:nvPr>
        </p:nvSpPr>
        <p:spPr>
          <a:xfrm>
            <a:off x="8172400" y="6492875"/>
            <a:ext cx="609600" cy="365125"/>
          </a:xfrm>
        </p:spPr>
        <p:txBody>
          <a:bodyPr/>
          <a:lstStyle/>
          <a:p>
            <a:r>
              <a:rPr lang="en-ZA" sz="1200" b="1" dirty="0" smtClean="0"/>
              <a:t>21</a:t>
            </a:r>
          </a:p>
        </p:txBody>
      </p:sp>
    </p:spTree>
    <p:extLst>
      <p:ext uri="{BB962C8B-B14F-4D97-AF65-F5344CB8AC3E}">
        <p14:creationId xmlns:p14="http://schemas.microsoft.com/office/powerpoint/2010/main" xmlns="" val="4128987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948"/>
            <a:ext cx="8229600" cy="1132692"/>
          </a:xfrm>
        </p:spPr>
        <p:txBody>
          <a:bodyPr>
            <a:noAutofit/>
          </a:bodyPr>
          <a:lstStyle/>
          <a:p>
            <a:pPr algn="ctr"/>
            <a:r>
              <a:rPr lang="en-ZA" dirty="0" smtClean="0">
                <a:latin typeface="+mj-lt"/>
              </a:rPr>
              <a:t>REDUCTION OF TARGETS IN THE 2018/19 APP</a:t>
            </a:r>
            <a:endParaRPr lang="en-ZA" dirty="0">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396053742"/>
              </p:ext>
            </p:extLst>
          </p:nvPr>
        </p:nvGraphicFramePr>
        <p:xfrm>
          <a:off x="395536" y="1052736"/>
          <a:ext cx="8086328" cy="2984728"/>
        </p:xfrm>
        <a:graphic>
          <a:graphicData uri="http://schemas.openxmlformats.org/drawingml/2006/table">
            <a:tbl>
              <a:tblPr firstRow="1" bandRow="1">
                <a:tableStyleId>{5C22544A-7EE6-4342-B048-85BDC9FD1C3A}</a:tableStyleId>
              </a:tblPr>
              <a:tblGrid>
                <a:gridCol w="4043164"/>
                <a:gridCol w="2077516"/>
                <a:gridCol w="1965648"/>
              </a:tblGrid>
              <a:tr h="370840">
                <a:tc>
                  <a:txBody>
                    <a:bodyPr/>
                    <a:lstStyle/>
                    <a:p>
                      <a:r>
                        <a:rPr lang="en-ZA" sz="1400" dirty="0" smtClean="0"/>
                        <a:t>NUMBER OF TARGETS IN 2017/18</a:t>
                      </a:r>
                      <a:endParaRPr lang="en-ZA" sz="1400" dirty="0"/>
                    </a:p>
                  </a:txBody>
                  <a:tcPr/>
                </a:tc>
                <a:tc gridSpan="2">
                  <a:txBody>
                    <a:bodyPr/>
                    <a:lstStyle/>
                    <a:p>
                      <a:r>
                        <a:rPr lang="en-ZA" sz="1400" dirty="0" smtClean="0"/>
                        <a:t>NUMBER OF TARGETS 2018/19</a:t>
                      </a:r>
                      <a:endParaRPr lang="en-ZA" sz="1400" dirty="0"/>
                    </a:p>
                  </a:txBody>
                  <a:tcPr/>
                </a:tc>
                <a:tc hMerge="1">
                  <a:txBody>
                    <a:bodyPr/>
                    <a:lstStyle/>
                    <a:p>
                      <a:endParaRPr lang="en-ZA"/>
                    </a:p>
                  </a:txBody>
                  <a:tcPr/>
                </a:tc>
              </a:tr>
              <a:tr h="370840">
                <a:tc>
                  <a:txBody>
                    <a:bodyPr/>
                    <a:lstStyle/>
                    <a:p>
                      <a:pPr algn="ctr"/>
                      <a:r>
                        <a:rPr lang="en-ZA" sz="1400" dirty="0" smtClean="0"/>
                        <a:t>65</a:t>
                      </a:r>
                      <a:endParaRPr lang="en-ZA" sz="1400" dirty="0"/>
                    </a:p>
                  </a:txBody>
                  <a:tcPr/>
                </a:tc>
                <a:tc gridSpan="2">
                  <a:txBody>
                    <a:bodyPr/>
                    <a:lstStyle/>
                    <a:p>
                      <a:pPr algn="ctr"/>
                      <a:r>
                        <a:rPr lang="en-ZA" sz="1400" dirty="0" smtClean="0"/>
                        <a:t>36</a:t>
                      </a:r>
                      <a:endParaRPr lang="en-ZA" sz="1400" dirty="0"/>
                    </a:p>
                  </a:txBody>
                  <a:tcPr/>
                </a:tc>
                <a:tc hMerge="1">
                  <a:txBody>
                    <a:bodyPr/>
                    <a:lstStyle/>
                    <a:p>
                      <a:endParaRPr lang="en-ZA"/>
                    </a:p>
                  </a:txBody>
                  <a:tcPr/>
                </a:tc>
              </a:tr>
              <a:tr h="370840">
                <a:tc gridSpan="3">
                  <a:txBody>
                    <a:bodyPr/>
                    <a:lstStyle/>
                    <a:p>
                      <a:pPr algn="ctr"/>
                      <a:r>
                        <a:rPr lang="en-ZA" sz="1400" b="1" dirty="0" smtClean="0"/>
                        <a:t>Number</a:t>
                      </a:r>
                      <a:r>
                        <a:rPr lang="en-ZA" sz="1400" b="1" baseline="0" dirty="0" smtClean="0"/>
                        <a:t> of t</a:t>
                      </a:r>
                      <a:r>
                        <a:rPr lang="en-ZA" sz="1400" b="1" dirty="0" smtClean="0"/>
                        <a:t>argets</a:t>
                      </a:r>
                      <a:r>
                        <a:rPr lang="en-ZA" sz="1400" b="1" baseline="0" dirty="0" smtClean="0"/>
                        <a:t> per programmes</a:t>
                      </a:r>
                      <a:endParaRPr lang="en-ZA" sz="1400" b="1" dirty="0"/>
                    </a:p>
                  </a:txBody>
                  <a:tcPr/>
                </a:tc>
                <a:tc hMerge="1">
                  <a:txBody>
                    <a:bodyPr/>
                    <a:lstStyle/>
                    <a:p>
                      <a:endParaRPr lang="en-ZA" dirty="0"/>
                    </a:p>
                  </a:txBody>
                  <a:tcPr/>
                </a:tc>
                <a:tc hMerge="1">
                  <a:txBody>
                    <a:bodyPr/>
                    <a:lstStyle/>
                    <a:p>
                      <a:endParaRPr lang="en-ZA"/>
                    </a:p>
                  </a:txBody>
                  <a:tcPr/>
                </a:tc>
              </a:tr>
              <a:tr h="370840">
                <a:tc>
                  <a:txBody>
                    <a:bodyPr/>
                    <a:lstStyle/>
                    <a:p>
                      <a:endParaRPr lang="en-ZA" sz="1400" dirty="0"/>
                    </a:p>
                  </a:txBody>
                  <a:tcPr/>
                </a:tc>
                <a:tc>
                  <a:txBody>
                    <a:bodyPr/>
                    <a:lstStyle/>
                    <a:p>
                      <a:r>
                        <a:rPr lang="en-ZA" sz="1400" dirty="0" smtClean="0"/>
                        <a:t>2017/18</a:t>
                      </a:r>
                      <a:endParaRPr lang="en-ZA" sz="1400" dirty="0"/>
                    </a:p>
                  </a:txBody>
                  <a:tcPr/>
                </a:tc>
                <a:tc>
                  <a:txBody>
                    <a:bodyPr/>
                    <a:lstStyle/>
                    <a:p>
                      <a:r>
                        <a:rPr lang="en-ZA" sz="1400" dirty="0" smtClean="0"/>
                        <a:t>2018/19</a:t>
                      </a:r>
                      <a:endParaRPr lang="en-ZA" sz="1400" dirty="0"/>
                    </a:p>
                  </a:txBody>
                  <a:tcPr/>
                </a:tc>
              </a:tr>
              <a:tr h="388848">
                <a:tc>
                  <a:txBody>
                    <a:bodyPr/>
                    <a:lstStyle/>
                    <a:p>
                      <a:r>
                        <a:rPr lang="en-ZA" sz="1400" dirty="0" smtClean="0"/>
                        <a:t>Administration</a:t>
                      </a:r>
                    </a:p>
                  </a:txBody>
                  <a:tcPr/>
                </a:tc>
                <a:tc>
                  <a:txBody>
                    <a:bodyPr/>
                    <a:lstStyle/>
                    <a:p>
                      <a:r>
                        <a:rPr lang="en-ZA" sz="1400" dirty="0" smtClean="0"/>
                        <a:t>13</a:t>
                      </a:r>
                      <a:endParaRPr lang="en-ZA" sz="1400" dirty="0"/>
                    </a:p>
                  </a:txBody>
                  <a:tcPr/>
                </a:tc>
                <a:tc>
                  <a:txBody>
                    <a:bodyPr/>
                    <a:lstStyle/>
                    <a:p>
                      <a:r>
                        <a:rPr lang="en-ZA" sz="1400" dirty="0" smtClean="0"/>
                        <a:t>8</a:t>
                      </a:r>
                      <a:endParaRPr lang="en-ZA" sz="1400" dirty="0"/>
                    </a:p>
                  </a:txBody>
                  <a:tcPr/>
                </a:tc>
              </a:tr>
              <a:tr h="370840">
                <a:tc>
                  <a:txBody>
                    <a:bodyPr/>
                    <a:lstStyle/>
                    <a:p>
                      <a:r>
                        <a:rPr lang="en-ZA" sz="1400" dirty="0" smtClean="0"/>
                        <a:t>Institutional Governance</a:t>
                      </a:r>
                    </a:p>
                  </a:txBody>
                  <a:tcPr/>
                </a:tc>
                <a:tc>
                  <a:txBody>
                    <a:bodyPr/>
                    <a:lstStyle/>
                    <a:p>
                      <a:r>
                        <a:rPr lang="en-ZA" sz="1400" dirty="0" smtClean="0"/>
                        <a:t>17</a:t>
                      </a:r>
                      <a:endParaRPr lang="en-ZA" sz="1400" dirty="0"/>
                    </a:p>
                  </a:txBody>
                  <a:tcPr/>
                </a:tc>
                <a:tc>
                  <a:txBody>
                    <a:bodyPr/>
                    <a:lstStyle/>
                    <a:p>
                      <a:r>
                        <a:rPr lang="en-ZA" sz="1400" dirty="0" smtClean="0"/>
                        <a:t>8</a:t>
                      </a:r>
                      <a:endParaRPr lang="en-ZA" sz="1400" dirty="0"/>
                    </a:p>
                  </a:txBody>
                  <a:tcPr/>
                </a:tc>
              </a:tr>
              <a:tr h="370840">
                <a:tc>
                  <a:txBody>
                    <a:bodyPr/>
                    <a:lstStyle/>
                    <a:p>
                      <a:r>
                        <a:rPr lang="en-ZA" sz="1400" dirty="0" smtClean="0"/>
                        <a:t>Arts Culture Promotion &amp;</a:t>
                      </a:r>
                      <a:r>
                        <a:rPr lang="en-ZA" sz="1400" baseline="0" dirty="0" smtClean="0"/>
                        <a:t> Development</a:t>
                      </a:r>
                      <a:endParaRPr lang="en-ZA" sz="1400" dirty="0"/>
                    </a:p>
                  </a:txBody>
                  <a:tcPr/>
                </a:tc>
                <a:tc>
                  <a:txBody>
                    <a:bodyPr/>
                    <a:lstStyle/>
                    <a:p>
                      <a:r>
                        <a:rPr lang="en-ZA" sz="1400" dirty="0" smtClean="0"/>
                        <a:t>18</a:t>
                      </a:r>
                      <a:endParaRPr lang="en-ZA" sz="1400" dirty="0"/>
                    </a:p>
                  </a:txBody>
                  <a:tcPr/>
                </a:tc>
                <a:tc>
                  <a:txBody>
                    <a:bodyPr/>
                    <a:lstStyle/>
                    <a:p>
                      <a:r>
                        <a:rPr lang="en-ZA" sz="1400" dirty="0" smtClean="0"/>
                        <a:t>11</a:t>
                      </a:r>
                      <a:endParaRPr lang="en-ZA" sz="1400" dirty="0"/>
                    </a:p>
                  </a:txBody>
                  <a:tcPr/>
                </a:tc>
              </a:tr>
              <a:tr h="370840">
                <a:tc>
                  <a:txBody>
                    <a:bodyPr/>
                    <a:lstStyle/>
                    <a:p>
                      <a:r>
                        <a:rPr lang="en-ZA" sz="1400" dirty="0" smtClean="0"/>
                        <a:t>Heritage Promotion</a:t>
                      </a:r>
                      <a:r>
                        <a:rPr lang="en-ZA" sz="1400" baseline="0" dirty="0" smtClean="0"/>
                        <a:t> &amp; Preservation</a:t>
                      </a:r>
                      <a:endParaRPr lang="en-ZA" sz="1400" dirty="0"/>
                    </a:p>
                  </a:txBody>
                  <a:tcPr/>
                </a:tc>
                <a:tc>
                  <a:txBody>
                    <a:bodyPr/>
                    <a:lstStyle/>
                    <a:p>
                      <a:r>
                        <a:rPr lang="en-ZA" sz="1400" dirty="0" smtClean="0"/>
                        <a:t>17</a:t>
                      </a:r>
                      <a:endParaRPr lang="en-ZA" sz="1400" dirty="0"/>
                    </a:p>
                  </a:txBody>
                  <a:tcPr/>
                </a:tc>
                <a:tc>
                  <a:txBody>
                    <a:bodyPr/>
                    <a:lstStyle/>
                    <a:p>
                      <a:r>
                        <a:rPr lang="en-ZA" sz="1400" dirty="0" smtClean="0"/>
                        <a:t>9</a:t>
                      </a:r>
                      <a:endParaRPr lang="en-ZA" sz="1400" dirty="0"/>
                    </a:p>
                  </a:txBody>
                  <a:tcPr/>
                </a:tc>
              </a:tr>
            </a:tbl>
          </a:graphicData>
        </a:graphic>
      </p:graphicFrame>
      <p:sp>
        <p:nvSpPr>
          <p:cNvPr id="6" name="TextBox 5"/>
          <p:cNvSpPr txBox="1"/>
          <p:nvPr/>
        </p:nvSpPr>
        <p:spPr>
          <a:xfrm>
            <a:off x="314677" y="4149080"/>
            <a:ext cx="8712969" cy="1815882"/>
          </a:xfrm>
          <a:prstGeom prst="rect">
            <a:avLst/>
          </a:prstGeom>
          <a:noFill/>
        </p:spPr>
        <p:txBody>
          <a:bodyPr wrap="square" rtlCol="0">
            <a:spAutoFit/>
          </a:bodyPr>
          <a:lstStyle/>
          <a:p>
            <a:pPr marL="285750" indent="-285750">
              <a:buFont typeface="Arial" panose="020B0604020202020204" pitchFamily="34" charset="0"/>
              <a:buChar char="•"/>
            </a:pPr>
            <a:r>
              <a:rPr lang="en-ZA" sz="1600" dirty="0" smtClean="0"/>
              <a:t>The Department has reduced its targets in the 2018/19 APP to 36 compared to 65 in 2017/18 APP</a:t>
            </a:r>
          </a:p>
          <a:p>
            <a:pPr marL="285750" indent="-285750">
              <a:buFont typeface="Arial" panose="020B0604020202020204" pitchFamily="34" charset="0"/>
              <a:buChar char="•"/>
            </a:pPr>
            <a:r>
              <a:rPr lang="en-ZA" sz="1600" dirty="0" smtClean="0"/>
              <a:t>The reduction is attributed to removal of targets that the Department has no control of, those that were purely operational, and the MTSF targets achieved</a:t>
            </a:r>
          </a:p>
          <a:p>
            <a:pPr marL="285750" indent="-285750">
              <a:buFont typeface="Arial" panose="020B0604020202020204" pitchFamily="34" charset="0"/>
              <a:buChar char="•"/>
            </a:pPr>
            <a:r>
              <a:rPr lang="en-ZA" sz="1600" dirty="0" smtClean="0"/>
              <a:t>Some targets that were moved to the operational plan will be incorporated in APP once programmes / projects are ready for implementation e.g. the Mr Archie Gumede statue where the choice of land has not yet been finalise</a:t>
            </a:r>
          </a:p>
          <a:p>
            <a:pPr marL="285750" indent="-285750">
              <a:buFont typeface="Arial" panose="020B0604020202020204" pitchFamily="34" charset="0"/>
              <a:buChar char="•"/>
            </a:pPr>
            <a:r>
              <a:rPr lang="en-ZA" sz="1600" dirty="0" smtClean="0"/>
              <a:t>Some targets have been consolidated, e.g., those dealing with compliance</a:t>
            </a:r>
            <a:endParaRPr lang="en-ZA" sz="1600" dirty="0"/>
          </a:p>
        </p:txBody>
      </p:sp>
      <p:sp>
        <p:nvSpPr>
          <p:cNvPr id="7" name="Slide Number Placeholder 3"/>
          <p:cNvSpPr>
            <a:spLocks noGrp="1"/>
          </p:cNvSpPr>
          <p:nvPr>
            <p:ph type="sldNum" sz="quarter" idx="4"/>
          </p:nvPr>
        </p:nvSpPr>
        <p:spPr>
          <a:xfrm>
            <a:off x="8077200" y="6172200"/>
            <a:ext cx="609600" cy="365125"/>
          </a:xfrm>
        </p:spPr>
        <p:txBody>
          <a:bodyPr/>
          <a:lstStyle/>
          <a:p>
            <a:r>
              <a:rPr lang="en-ZA" sz="1200" b="1" dirty="0" smtClean="0"/>
              <a:t>22</a:t>
            </a:r>
          </a:p>
        </p:txBody>
      </p:sp>
    </p:spTree>
    <p:extLst>
      <p:ext uri="{BB962C8B-B14F-4D97-AF65-F5344CB8AC3E}">
        <p14:creationId xmlns:p14="http://schemas.microsoft.com/office/powerpoint/2010/main" xmlns="" val="1295896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8"/>
          <p:cNvSpPr>
            <a:spLocks noGrp="1"/>
          </p:cNvSpPr>
          <p:nvPr>
            <p:ph type="title"/>
          </p:nvPr>
        </p:nvSpPr>
        <p:spPr>
          <a:xfrm>
            <a:off x="1115616" y="1772816"/>
            <a:ext cx="6984776" cy="1224136"/>
          </a:xfrm>
        </p:spPr>
        <p:txBody>
          <a:bodyPr>
            <a:noAutofit/>
          </a:bodyPr>
          <a:lstStyle/>
          <a:p>
            <a:pPr algn="ctr"/>
            <a:r>
              <a:rPr lang="en-US" sz="4000" dirty="0" smtClean="0">
                <a:latin typeface="+mj-lt"/>
              </a:rPr>
              <a:t/>
            </a:r>
            <a:br>
              <a:rPr lang="en-US" sz="4000" dirty="0" smtClean="0">
                <a:latin typeface="+mj-lt"/>
              </a:rPr>
            </a:br>
            <a:r>
              <a:rPr lang="en-US" sz="4000" dirty="0" smtClean="0">
                <a:latin typeface="+mj-lt"/>
              </a:rPr>
              <a:t>KEY OUTPUTS AND MEASURES </a:t>
            </a:r>
            <a:br>
              <a:rPr lang="en-US" sz="4000" dirty="0" smtClean="0">
                <a:latin typeface="+mj-lt"/>
              </a:rPr>
            </a:br>
            <a:endParaRPr lang="en-US" sz="4000" dirty="0">
              <a:latin typeface="+mj-lt"/>
            </a:endParaRPr>
          </a:p>
        </p:txBody>
      </p:sp>
      <p:sp>
        <p:nvSpPr>
          <p:cNvPr id="4" name="Slide Number Placeholder 3"/>
          <p:cNvSpPr txBox="1">
            <a:spLocks/>
          </p:cNvSpPr>
          <p:nvPr/>
        </p:nvSpPr>
        <p:spPr>
          <a:xfrm>
            <a:off x="8100392" y="6237312"/>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ZA" sz="1400" b="1" dirty="0" smtClean="0"/>
          </a:p>
        </p:txBody>
      </p:sp>
      <p:sp>
        <p:nvSpPr>
          <p:cNvPr id="6" name="Slide Number Placeholder 3"/>
          <p:cNvSpPr>
            <a:spLocks noGrp="1"/>
          </p:cNvSpPr>
          <p:nvPr>
            <p:ph type="sldNum" sz="quarter" idx="4"/>
          </p:nvPr>
        </p:nvSpPr>
        <p:spPr>
          <a:xfrm>
            <a:off x="8244408" y="6309320"/>
            <a:ext cx="609600" cy="365125"/>
          </a:xfrm>
        </p:spPr>
        <p:txBody>
          <a:bodyPr/>
          <a:lstStyle/>
          <a:p>
            <a:r>
              <a:rPr lang="en-US" sz="1200" b="1" dirty="0" smtClean="0"/>
              <a:t>23</a:t>
            </a:r>
            <a:endParaRPr lang="en-ZA" sz="1200" b="1" dirty="0" smtClean="0"/>
          </a:p>
        </p:txBody>
      </p:sp>
    </p:spTree>
    <p:extLst>
      <p:ext uri="{BB962C8B-B14F-4D97-AF65-F5344CB8AC3E}">
        <p14:creationId xmlns:p14="http://schemas.microsoft.com/office/powerpoint/2010/main" xmlns="" val="28159574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8"/>
          <p:cNvSpPr>
            <a:spLocks noGrp="1"/>
          </p:cNvSpPr>
          <p:nvPr>
            <p:ph type="title"/>
          </p:nvPr>
        </p:nvSpPr>
        <p:spPr>
          <a:xfrm>
            <a:off x="1115616" y="1772816"/>
            <a:ext cx="6984776" cy="1224136"/>
          </a:xfrm>
        </p:spPr>
        <p:txBody>
          <a:bodyPr>
            <a:noAutofit/>
          </a:bodyPr>
          <a:lstStyle/>
          <a:p>
            <a:pPr algn="ctr"/>
            <a:r>
              <a:rPr lang="en-US" sz="4000" dirty="0" smtClean="0">
                <a:latin typeface="+mj-lt"/>
              </a:rPr>
              <a:t/>
            </a:r>
            <a:br>
              <a:rPr lang="en-US" sz="4000" dirty="0" smtClean="0">
                <a:latin typeface="+mj-lt"/>
              </a:rPr>
            </a:br>
            <a:r>
              <a:rPr lang="en-US" sz="4000" dirty="0" smtClean="0">
                <a:latin typeface="+mj-lt"/>
              </a:rPr>
              <a:t>GOAL 1: </a:t>
            </a:r>
            <a:r>
              <a:rPr lang="en-US" sz="4000" dirty="0">
                <a:latin typeface="+mj-lt"/>
                <a:cs typeface="Arial Narrow"/>
              </a:rPr>
              <a:t>A TRANSFORMED AND PRODUCTIVE </a:t>
            </a:r>
            <a:r>
              <a:rPr lang="en-US" sz="4000" dirty="0" smtClean="0">
                <a:latin typeface="+mj-lt"/>
                <a:cs typeface="Arial Narrow"/>
              </a:rPr>
              <a:t>ACH SECTOR</a:t>
            </a:r>
            <a:r>
              <a:rPr lang="en-US" sz="4000" dirty="0" smtClean="0">
                <a:latin typeface="+mj-lt"/>
              </a:rPr>
              <a:t> </a:t>
            </a:r>
            <a:br>
              <a:rPr lang="en-US" sz="4000" dirty="0" smtClean="0">
                <a:latin typeface="+mj-lt"/>
              </a:rPr>
            </a:br>
            <a:endParaRPr lang="en-US" sz="4000" dirty="0">
              <a:latin typeface="+mj-lt"/>
            </a:endParaRPr>
          </a:p>
        </p:txBody>
      </p:sp>
      <p:sp>
        <p:nvSpPr>
          <p:cNvPr id="4" name="Slide Number Placeholder 3"/>
          <p:cNvSpPr txBox="1">
            <a:spLocks/>
          </p:cNvSpPr>
          <p:nvPr/>
        </p:nvSpPr>
        <p:spPr>
          <a:xfrm>
            <a:off x="8100392" y="6237312"/>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ZA" sz="1400" b="1" dirty="0" smtClean="0"/>
          </a:p>
        </p:txBody>
      </p:sp>
      <p:sp>
        <p:nvSpPr>
          <p:cNvPr id="6" name="Slide Number Placeholder 3"/>
          <p:cNvSpPr>
            <a:spLocks noGrp="1"/>
          </p:cNvSpPr>
          <p:nvPr>
            <p:ph type="sldNum" sz="quarter" idx="4"/>
          </p:nvPr>
        </p:nvSpPr>
        <p:spPr>
          <a:xfrm>
            <a:off x="8244408" y="6309320"/>
            <a:ext cx="609600" cy="365125"/>
          </a:xfrm>
        </p:spPr>
        <p:txBody>
          <a:bodyPr/>
          <a:lstStyle/>
          <a:p>
            <a:r>
              <a:rPr lang="en-US" sz="1200" b="1" dirty="0" smtClean="0"/>
              <a:t>24</a:t>
            </a:r>
            <a:endParaRPr lang="en-ZA" sz="1200" b="1" dirty="0" smtClean="0"/>
          </a:p>
        </p:txBody>
      </p:sp>
    </p:spTree>
    <p:extLst>
      <p:ext uri="{BB962C8B-B14F-4D97-AF65-F5344CB8AC3E}">
        <p14:creationId xmlns:p14="http://schemas.microsoft.com/office/powerpoint/2010/main" xmlns="" val="18293064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036496" cy="710952"/>
          </a:xfrm>
        </p:spPr>
        <p:txBody>
          <a:bodyPr>
            <a:normAutofit/>
          </a:bodyPr>
          <a:lstStyle/>
          <a:p>
            <a:pPr algn="ctr"/>
            <a:r>
              <a:rPr lang="en-US" dirty="0" smtClean="0">
                <a:latin typeface="+mj-lt"/>
                <a:cs typeface="Arial Narrow"/>
              </a:rPr>
              <a:t>A TRANSFORMED AND PRODUCTIVE SECTOR</a:t>
            </a:r>
            <a:endParaRPr lang="en-US" dirty="0">
              <a:latin typeface="+mj-lt"/>
              <a:cs typeface="Arial Narrow"/>
            </a:endParaRPr>
          </a:p>
        </p:txBody>
      </p:sp>
      <p:graphicFrame>
        <p:nvGraphicFramePr>
          <p:cNvPr id="6" name="Table 5"/>
          <p:cNvGraphicFramePr>
            <a:graphicFrameLocks noGrp="1"/>
          </p:cNvGraphicFramePr>
          <p:nvPr>
            <p:extLst>
              <p:ext uri="{D42A27DB-BD31-4B8C-83A1-F6EECF244321}">
                <p14:modId xmlns:p14="http://schemas.microsoft.com/office/powerpoint/2010/main" xmlns="" val="948208933"/>
              </p:ext>
            </p:extLst>
          </p:nvPr>
        </p:nvGraphicFramePr>
        <p:xfrm>
          <a:off x="251520" y="746382"/>
          <a:ext cx="8712968" cy="4907985"/>
        </p:xfrm>
        <a:graphic>
          <a:graphicData uri="http://schemas.openxmlformats.org/drawingml/2006/table">
            <a:tbl>
              <a:tblPr firstRow="1" bandRow="1">
                <a:tableStyleId>{5C22544A-7EE6-4342-B048-85BDC9FD1C3A}</a:tableStyleId>
              </a:tblPr>
              <a:tblGrid>
                <a:gridCol w="1872208"/>
                <a:gridCol w="1944216"/>
                <a:gridCol w="2856579"/>
                <a:gridCol w="2039965"/>
              </a:tblGrid>
              <a:tr h="515378">
                <a:tc>
                  <a:txBody>
                    <a:bodyPr/>
                    <a:lstStyle/>
                    <a:p>
                      <a:pPr>
                        <a:lnSpc>
                          <a:spcPct val="100000"/>
                        </a:lnSpc>
                      </a:pPr>
                      <a:r>
                        <a:rPr lang="en-ZA" sz="1600" b="1" i="1" kern="1200" baseline="0" dirty="0" smtClean="0">
                          <a:solidFill>
                            <a:schemeClr val="bg1"/>
                          </a:solidFill>
                          <a:effectLst/>
                          <a:latin typeface="+mn-lt"/>
                          <a:ea typeface="+mn-ea"/>
                          <a:cs typeface="Arial Narrow"/>
                        </a:rPr>
                        <a:t>Strategic Goal</a:t>
                      </a:r>
                    </a:p>
                  </a:txBody>
                  <a:tcPr/>
                </a:tc>
                <a:tc>
                  <a:txBody>
                    <a:bodyPr/>
                    <a:lstStyle/>
                    <a:p>
                      <a:pPr>
                        <a:lnSpc>
                          <a:spcPct val="100000"/>
                        </a:lnSpc>
                      </a:pPr>
                      <a:r>
                        <a:rPr lang="en-ZA" sz="1600" b="1" i="1" kern="1200" baseline="0" dirty="0" smtClean="0">
                          <a:solidFill>
                            <a:schemeClr val="bg1"/>
                          </a:solidFill>
                          <a:effectLst/>
                          <a:latin typeface="+mn-lt"/>
                          <a:ea typeface="+mn-ea"/>
                          <a:cs typeface="Arial Narrow"/>
                        </a:rPr>
                        <a:t>Strategic Objective</a:t>
                      </a:r>
                    </a:p>
                  </a:txBody>
                  <a:tcPr/>
                </a:tc>
                <a:tc>
                  <a:txBody>
                    <a:bodyPr/>
                    <a:lstStyle/>
                    <a:p>
                      <a:pPr>
                        <a:lnSpc>
                          <a:spcPct val="100000"/>
                        </a:lnSpc>
                      </a:pPr>
                      <a:r>
                        <a:rPr lang="en-US" sz="1600" b="1" i="1" kern="1200" baseline="0" dirty="0" smtClean="0">
                          <a:solidFill>
                            <a:schemeClr val="bg1"/>
                          </a:solidFill>
                          <a:effectLst/>
                          <a:latin typeface="+mn-lt"/>
                          <a:ea typeface="+mn-ea"/>
                          <a:cs typeface="Arial Narrow"/>
                        </a:rPr>
                        <a:t>Performance Indictors </a:t>
                      </a:r>
                      <a:endParaRPr lang="en-ZA" sz="1600" b="1" i="1" kern="1200" baseline="0" dirty="0" smtClean="0">
                        <a:solidFill>
                          <a:schemeClr val="bg1"/>
                        </a:solidFill>
                        <a:effectLst/>
                        <a:latin typeface="+mn-lt"/>
                        <a:ea typeface="+mn-ea"/>
                        <a:cs typeface="Arial Narrow"/>
                      </a:endParaRPr>
                    </a:p>
                  </a:txBody>
                  <a:tcPr/>
                </a:tc>
                <a:tc>
                  <a:txBody>
                    <a:bodyPr/>
                    <a:lstStyle/>
                    <a:p>
                      <a:pPr>
                        <a:lnSpc>
                          <a:spcPct val="100000"/>
                        </a:lnSpc>
                      </a:pPr>
                      <a:r>
                        <a:rPr lang="en-ZA" sz="1600" b="1" i="1" kern="1200" baseline="0" dirty="0" smtClean="0">
                          <a:solidFill>
                            <a:schemeClr val="bg1"/>
                          </a:solidFill>
                          <a:effectLst/>
                          <a:latin typeface="+mn-lt"/>
                          <a:ea typeface="+mn-ea"/>
                          <a:cs typeface="Arial Narrow"/>
                        </a:rPr>
                        <a:t>2018/19  Targets</a:t>
                      </a:r>
                    </a:p>
                  </a:txBody>
                  <a:tcPr marL="36195" marR="36195" marT="17780" marB="17780"/>
                </a:tc>
              </a:tr>
              <a:tr h="552386">
                <a:tc row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1" i="0" dirty="0" smtClean="0">
                          <a:solidFill>
                            <a:schemeClr val="tx1"/>
                          </a:solidFill>
                          <a:latin typeface="+mn-lt"/>
                          <a:cs typeface="Arial Narrow"/>
                        </a:rPr>
                        <a:t>A transformed and productive ACH sector</a:t>
                      </a:r>
                    </a:p>
                    <a:p>
                      <a:pPr>
                        <a:lnSpc>
                          <a:spcPct val="100000"/>
                        </a:lnSpc>
                      </a:pPr>
                      <a:endParaRPr lang="en-ZA" sz="1200" b="1" i="0" kern="1200" baseline="0" dirty="0" smtClean="0">
                        <a:solidFill>
                          <a:schemeClr val="tx1"/>
                        </a:solidFill>
                        <a:effectLst/>
                        <a:latin typeface="+mn-lt"/>
                        <a:ea typeface="+mn-ea"/>
                        <a:cs typeface="Arial Narrow"/>
                      </a:endParaRPr>
                    </a:p>
                    <a:p>
                      <a:pPr>
                        <a:lnSpc>
                          <a:spcPct val="100000"/>
                        </a:lnSpc>
                      </a:pPr>
                      <a:endParaRPr lang="en-ZA" sz="1200" b="1" i="0" kern="1200" baseline="0" dirty="0" smtClean="0">
                        <a:solidFill>
                          <a:schemeClr val="tx1"/>
                        </a:solidFill>
                        <a:effectLst/>
                        <a:latin typeface="+mn-lt"/>
                        <a:ea typeface="+mn-ea"/>
                        <a:cs typeface="Arial Narrow"/>
                      </a:endParaRPr>
                    </a:p>
                    <a:p>
                      <a:pPr>
                        <a:lnSpc>
                          <a:spcPct val="100000"/>
                        </a:lnSpc>
                      </a:pPr>
                      <a:endParaRPr lang="en-ZA" sz="1200" b="1" i="0" kern="1200" baseline="0" dirty="0" smtClean="0">
                        <a:solidFill>
                          <a:schemeClr val="tx1"/>
                        </a:solidFill>
                        <a:effectLst/>
                        <a:latin typeface="+mn-lt"/>
                        <a:ea typeface="+mn-ea"/>
                        <a:cs typeface="Arial Narrow"/>
                      </a:endParaRPr>
                    </a:p>
                    <a:p>
                      <a:pPr>
                        <a:lnSpc>
                          <a:spcPct val="100000"/>
                        </a:lnSpc>
                      </a:pPr>
                      <a:endParaRPr lang="en-ZA" sz="1200" b="1" i="0" kern="1200" baseline="0" dirty="0" smtClean="0">
                        <a:solidFill>
                          <a:schemeClr val="tx1"/>
                        </a:solidFill>
                        <a:effectLst/>
                        <a:latin typeface="+mn-lt"/>
                        <a:ea typeface="+mn-ea"/>
                        <a:cs typeface="Arial Narrow"/>
                      </a:endParaRPr>
                    </a:p>
                    <a:p>
                      <a:pPr>
                        <a:lnSpc>
                          <a:spcPct val="100000"/>
                        </a:lnSpc>
                      </a:pPr>
                      <a:endParaRPr lang="en-ZA" sz="1200" b="1" i="0" kern="1200" baseline="0" dirty="0" smtClean="0">
                        <a:solidFill>
                          <a:schemeClr val="tx1"/>
                        </a:solidFill>
                        <a:effectLst/>
                        <a:latin typeface="+mn-lt"/>
                        <a:ea typeface="+mn-ea"/>
                        <a:cs typeface="Arial Narrow"/>
                      </a:endParaRPr>
                    </a:p>
                    <a:p>
                      <a:pPr>
                        <a:lnSpc>
                          <a:spcPct val="100000"/>
                        </a:lnSpc>
                      </a:pPr>
                      <a:endParaRPr lang="en-ZA" sz="1200" b="1" i="0" kern="1200" baseline="0" dirty="0" smtClean="0">
                        <a:solidFill>
                          <a:schemeClr val="tx1"/>
                        </a:solidFill>
                        <a:effectLst/>
                        <a:latin typeface="+mn-lt"/>
                        <a:ea typeface="+mn-ea"/>
                        <a:cs typeface="Arial Narrow"/>
                      </a:endParaRPr>
                    </a:p>
                  </a:txBody>
                  <a:tcPr/>
                </a:tc>
                <a:tc rowSpan="4">
                  <a:txBody>
                    <a:bodyPr/>
                    <a:lstStyle/>
                    <a:p>
                      <a:pPr>
                        <a:lnSpc>
                          <a:spcPct val="100000"/>
                        </a:lnSpc>
                      </a:pPr>
                      <a:r>
                        <a:rPr lang="en-ZA" sz="1200" b="1" i="0" kern="1200" dirty="0" smtClean="0">
                          <a:solidFill>
                            <a:schemeClr val="tx1"/>
                          </a:solidFill>
                          <a:effectLst/>
                          <a:latin typeface="+mn-lt"/>
                          <a:ea typeface="+mn-ea"/>
                          <a:cs typeface="Arial Narrow"/>
                        </a:rPr>
                        <a:t>To</a:t>
                      </a:r>
                      <a:r>
                        <a:rPr lang="en-ZA" sz="1200" b="1" i="0" kern="1200" baseline="0" dirty="0" smtClean="0">
                          <a:solidFill>
                            <a:schemeClr val="tx1"/>
                          </a:solidFill>
                          <a:effectLst/>
                          <a:latin typeface="+mn-lt"/>
                          <a:ea typeface="+mn-ea"/>
                          <a:cs typeface="Arial Narrow"/>
                        </a:rPr>
                        <a:t> develop, protect and promote cultural and creative sector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0" i="0" u="none" strike="noStrike" kern="1200" baseline="0" dirty="0" smtClean="0">
                          <a:solidFill>
                            <a:schemeClr val="tx1"/>
                          </a:solidFill>
                          <a:latin typeface="+mn-lt"/>
                          <a:ea typeface="+mn-ea"/>
                          <a:cs typeface="+mn-cs"/>
                        </a:rPr>
                        <a:t>Number of flagship events supported financially </a:t>
                      </a:r>
                    </a:p>
                  </a:txBody>
                  <a:tcPr marL="36195" marR="36195" marT="17780" marB="17780"/>
                </a:tc>
                <a:tc>
                  <a:txBody>
                    <a:bodyPr/>
                    <a:lstStyle/>
                    <a:p>
                      <a:pPr algn="ctr"/>
                      <a:r>
                        <a:rPr lang="en-ZA" sz="1200" b="0" i="0" dirty="0" smtClean="0">
                          <a:solidFill>
                            <a:schemeClr val="tx1"/>
                          </a:solidFill>
                          <a:latin typeface="+mn-lt"/>
                        </a:rPr>
                        <a:t>20</a:t>
                      </a:r>
                    </a:p>
                  </a:txBody>
                  <a:tcPr marL="36195" marR="36195" marT="17780" marB="17780"/>
                </a:tc>
              </a:tr>
              <a:tr h="457613">
                <a:tc vMerge="1">
                  <a:txBody>
                    <a:bodyPr/>
                    <a:lstStyle/>
                    <a:p>
                      <a:endParaRPr lang="en-ZA"/>
                    </a:p>
                  </a:txBody>
                  <a:tcPr/>
                </a:tc>
                <a:tc vMerge="1">
                  <a:txBody>
                    <a:bodyPr/>
                    <a:lstStyle/>
                    <a:p>
                      <a:pPr>
                        <a:lnSpc>
                          <a:spcPct val="100000"/>
                        </a:lnSpc>
                      </a:pPr>
                      <a:endParaRPr lang="en-ZA" sz="1200" b="1" i="1" kern="1200" baseline="0" dirty="0" smtClean="0">
                        <a:solidFill>
                          <a:schemeClr val="tx1"/>
                        </a:solidFill>
                        <a:effectLst/>
                        <a:latin typeface="+mn-lt"/>
                        <a:ea typeface="+mn-ea"/>
                        <a:cs typeface="Arial Narrow"/>
                      </a:endParaRPr>
                    </a:p>
                  </a:txBody>
                  <a:tcPr/>
                </a:tc>
                <a:tc>
                  <a:txBody>
                    <a:bodyPr/>
                    <a:lstStyle/>
                    <a:p>
                      <a:pPr algn="l"/>
                      <a:r>
                        <a:rPr lang="en-US" sz="1200" i="0" dirty="0" smtClean="0">
                          <a:solidFill>
                            <a:schemeClr val="tx1"/>
                          </a:solidFill>
                          <a:latin typeface="+mn-lt"/>
                        </a:rPr>
                        <a:t>No. of professional</a:t>
                      </a:r>
                      <a:r>
                        <a:rPr lang="en-US" sz="1200" i="0" baseline="0" dirty="0" smtClean="0">
                          <a:solidFill>
                            <a:schemeClr val="tx1"/>
                          </a:solidFill>
                          <a:latin typeface="+mn-lt"/>
                        </a:rPr>
                        <a:t> </a:t>
                      </a:r>
                      <a:r>
                        <a:rPr lang="en-US" sz="1200" i="0" dirty="0" smtClean="0">
                          <a:solidFill>
                            <a:schemeClr val="tx1"/>
                          </a:solidFill>
                          <a:latin typeface="+mn-lt"/>
                        </a:rPr>
                        <a:t>artists' projects</a:t>
                      </a:r>
                    </a:p>
                    <a:p>
                      <a:pPr algn="l"/>
                      <a:r>
                        <a:rPr lang="en-US" sz="1200" i="0" dirty="0" smtClean="0">
                          <a:solidFill>
                            <a:schemeClr val="tx1"/>
                          </a:solidFill>
                          <a:latin typeface="+mn-lt"/>
                        </a:rPr>
                        <a:t>supported </a:t>
                      </a:r>
                      <a:endParaRPr lang="en-ZA" sz="1200" i="0" dirty="0">
                        <a:solidFill>
                          <a:schemeClr val="tx1"/>
                        </a:solidFill>
                        <a:latin typeface="+mn-lt"/>
                      </a:endParaRPr>
                    </a:p>
                  </a:txBody>
                  <a:tcPr marL="36195" marR="36195" marT="17780" marB="17780"/>
                </a:tc>
                <a:tc>
                  <a:txBody>
                    <a:bodyPr/>
                    <a:lstStyle/>
                    <a:p>
                      <a:pPr algn="ctr"/>
                      <a:r>
                        <a:rPr lang="en-US" sz="1200" i="0" dirty="0" smtClean="0">
                          <a:solidFill>
                            <a:schemeClr val="tx1"/>
                          </a:solidFill>
                          <a:latin typeface="+mn-lt"/>
                        </a:rPr>
                        <a:t>6</a:t>
                      </a:r>
                      <a:endParaRPr lang="en-ZA" sz="1200" i="0" dirty="0">
                        <a:solidFill>
                          <a:schemeClr val="tx1"/>
                        </a:solidFill>
                        <a:latin typeface="+mn-lt"/>
                      </a:endParaRPr>
                    </a:p>
                  </a:txBody>
                  <a:tcPr marL="36195" marR="36195" marT="17780" marB="17780"/>
                </a:tc>
              </a:tr>
              <a:tr h="686420">
                <a:tc vMerge="1">
                  <a:txBody>
                    <a:bodyPr/>
                    <a:lstStyle/>
                    <a:p>
                      <a:endParaRPr lang="en-ZA"/>
                    </a:p>
                  </a:txBody>
                  <a:tcPr/>
                </a:tc>
                <a:tc vMerge="1">
                  <a:txBody>
                    <a:bodyPr/>
                    <a:lstStyle/>
                    <a:p>
                      <a:pPr>
                        <a:lnSpc>
                          <a:spcPct val="100000"/>
                        </a:lnSpc>
                      </a:pPr>
                      <a:endParaRPr lang="en-ZA" sz="1200" b="1" i="1" kern="1200" baseline="0" dirty="0" smtClean="0">
                        <a:solidFill>
                          <a:schemeClr val="tx1"/>
                        </a:solidFill>
                        <a:effectLst/>
                        <a:latin typeface="+mn-lt"/>
                        <a:ea typeface="+mn-ea"/>
                        <a:cs typeface="Arial Narrow"/>
                      </a:endParaRPr>
                    </a:p>
                  </a:txBody>
                  <a:tcPr/>
                </a:tc>
                <a:tc>
                  <a:txBody>
                    <a:bodyPr/>
                    <a:lstStyle/>
                    <a:p>
                      <a:pPr algn="l"/>
                      <a:r>
                        <a:rPr lang="en-ZA" sz="1200" b="0" i="0" u="none" strike="noStrike" kern="1200" baseline="0" dirty="0" smtClean="0">
                          <a:solidFill>
                            <a:schemeClr val="tx1"/>
                          </a:solidFill>
                          <a:latin typeface="+mn-lt"/>
                          <a:ea typeface="+mn-ea"/>
                          <a:cs typeface="+mn-cs"/>
                        </a:rPr>
                        <a:t>No. of cultural &amp; creative sector projects supported financially through Cultural Events open call </a:t>
                      </a:r>
                    </a:p>
                  </a:txBody>
                  <a:tcPr marL="36195" marR="36195" marT="17780" marB="17780"/>
                </a:tc>
                <a:tc>
                  <a:txBody>
                    <a:bodyPr/>
                    <a:lstStyle/>
                    <a:p>
                      <a:pPr algn="ctr"/>
                      <a:r>
                        <a:rPr lang="en-ZA" sz="1200" b="0" i="0" dirty="0" smtClean="0">
                          <a:solidFill>
                            <a:schemeClr val="tx1"/>
                          </a:solidFill>
                          <a:latin typeface="+mn-lt"/>
                        </a:rPr>
                        <a:t>30</a:t>
                      </a:r>
                    </a:p>
                  </a:txBody>
                  <a:tcPr marL="36195" marR="36195" marT="17780" marB="17780"/>
                </a:tc>
              </a:tr>
              <a:tr h="610151">
                <a:tc vMerge="1">
                  <a:txBody>
                    <a:bodyPr/>
                    <a:lstStyle/>
                    <a:p>
                      <a:endParaRPr lang="en-ZA"/>
                    </a:p>
                  </a:txBody>
                  <a:tcPr/>
                </a:tc>
                <a:tc vMerge="1">
                  <a:txBody>
                    <a:bodyPr/>
                    <a:lstStyle/>
                    <a:p>
                      <a:endParaRPr lang="en-ZA"/>
                    </a:p>
                  </a:txBody>
                  <a:tcPr/>
                </a:tc>
                <a:tc>
                  <a:txBody>
                    <a:bodyPr/>
                    <a:lstStyle/>
                    <a:p>
                      <a:pPr algn="l"/>
                      <a:r>
                        <a:rPr lang="en-US" sz="1200" i="0" dirty="0" smtClean="0">
                          <a:solidFill>
                            <a:schemeClr val="tx1"/>
                          </a:solidFill>
                          <a:latin typeface="+mn-lt"/>
                        </a:rPr>
                        <a:t>No.</a:t>
                      </a:r>
                      <a:r>
                        <a:rPr lang="en-US" sz="1200" i="0" baseline="0" dirty="0" smtClean="0">
                          <a:solidFill>
                            <a:schemeClr val="tx1"/>
                          </a:solidFill>
                          <a:latin typeface="+mn-lt"/>
                        </a:rPr>
                        <a:t>  of market access platforms supported </a:t>
                      </a:r>
                    </a:p>
                  </a:txBody>
                  <a:tcPr marL="36195" marR="36195" marT="17780" marB="17780"/>
                </a:tc>
                <a:tc>
                  <a:txBody>
                    <a:bodyPr/>
                    <a:lstStyle/>
                    <a:p>
                      <a:pPr algn="ctr"/>
                      <a:r>
                        <a:rPr lang="en-US" sz="1200" i="0" dirty="0" smtClean="0">
                          <a:solidFill>
                            <a:schemeClr val="tx1"/>
                          </a:solidFill>
                          <a:latin typeface="+mn-lt"/>
                        </a:rPr>
                        <a:t>13</a:t>
                      </a:r>
                      <a:endParaRPr lang="en-ZA" sz="1200" i="0" dirty="0">
                        <a:solidFill>
                          <a:schemeClr val="tx1"/>
                        </a:solidFill>
                        <a:latin typeface="+mn-lt"/>
                      </a:endParaRPr>
                    </a:p>
                  </a:txBody>
                  <a:tcPr marL="36195" marR="36195" marT="17780" marB="17780"/>
                </a:tc>
              </a:tr>
              <a:tr h="823175">
                <a:tc vMerge="1">
                  <a:txBody>
                    <a:bodyPr/>
                    <a:lstStyle/>
                    <a:p>
                      <a:pPr>
                        <a:lnSpc>
                          <a:spcPct val="100000"/>
                        </a:lnSpc>
                      </a:pPr>
                      <a:endParaRPr lang="en-ZA" sz="1200" b="1" i="1" kern="1200" baseline="0" dirty="0" smtClean="0">
                        <a:solidFill>
                          <a:schemeClr val="tx1"/>
                        </a:solidFill>
                        <a:effectLst/>
                        <a:latin typeface="+mn-lt"/>
                        <a:ea typeface="+mn-ea"/>
                        <a:cs typeface="Arial Narrow"/>
                      </a:endParaRPr>
                    </a:p>
                  </a:txBody>
                  <a:tcPr/>
                </a:tc>
                <a:tc rowSpan="3">
                  <a:txBody>
                    <a:bodyPr/>
                    <a:lstStyle/>
                    <a:p>
                      <a:pPr>
                        <a:lnSpc>
                          <a:spcPct val="100000"/>
                        </a:lnSpc>
                      </a:pPr>
                      <a:r>
                        <a:rPr lang="en-US" sz="1200" b="1" i="0" kern="1200" baseline="0" dirty="0" smtClean="0">
                          <a:solidFill>
                            <a:schemeClr val="tx1"/>
                          </a:solidFill>
                          <a:effectLst/>
                          <a:latin typeface="+mn-lt"/>
                          <a:ea typeface="+mn-ea"/>
                          <a:cs typeface="Arial Narrow"/>
                        </a:rPr>
                        <a:t>To develop, preserve, protect and promote heritage </a:t>
                      </a:r>
                      <a:endParaRPr lang="en-ZA" sz="1200" b="1" i="0" kern="1200" baseline="0" dirty="0" smtClean="0">
                        <a:solidFill>
                          <a:schemeClr val="tx1"/>
                        </a:solidFill>
                        <a:effectLst/>
                        <a:latin typeface="+mn-lt"/>
                        <a:ea typeface="+mn-ea"/>
                        <a:cs typeface="Arial Narrow"/>
                      </a:endParaRPr>
                    </a:p>
                  </a:txBody>
                  <a:tcPr/>
                </a:tc>
                <a:tc>
                  <a:txBody>
                    <a:bodyPr/>
                    <a:lstStyle/>
                    <a:p>
                      <a:pPr algn="l"/>
                      <a:r>
                        <a:rPr lang="en-US" sz="1200" i="0" dirty="0" smtClean="0">
                          <a:solidFill>
                            <a:schemeClr val="tx1"/>
                          </a:solidFill>
                          <a:latin typeface="+mn-lt"/>
                        </a:rPr>
                        <a:t>No. of Gazette notices</a:t>
                      </a:r>
                      <a:r>
                        <a:rPr lang="en-US" sz="1200" i="0" baseline="0" dirty="0" smtClean="0">
                          <a:solidFill>
                            <a:schemeClr val="tx1"/>
                          </a:solidFill>
                          <a:latin typeface="+mn-lt"/>
                        </a:rPr>
                        <a:t> </a:t>
                      </a:r>
                      <a:r>
                        <a:rPr lang="en-US" sz="1200" i="0" dirty="0" smtClean="0">
                          <a:solidFill>
                            <a:schemeClr val="tx1"/>
                          </a:solidFill>
                          <a:latin typeface="+mn-lt"/>
                        </a:rPr>
                        <a:t>on</a:t>
                      </a:r>
                      <a:r>
                        <a:rPr lang="en-US" sz="1200" i="0" baseline="0" dirty="0" smtClean="0">
                          <a:solidFill>
                            <a:schemeClr val="tx1"/>
                          </a:solidFill>
                          <a:latin typeface="+mn-lt"/>
                        </a:rPr>
                        <a:t> </a:t>
                      </a:r>
                      <a:r>
                        <a:rPr lang="en-US" sz="1200" i="0" dirty="0" smtClean="0">
                          <a:solidFill>
                            <a:schemeClr val="tx1"/>
                          </a:solidFill>
                          <a:latin typeface="+mn-lt"/>
                        </a:rPr>
                        <a:t>standardisation of</a:t>
                      </a:r>
                      <a:r>
                        <a:rPr lang="en-US" sz="1200" i="0" baseline="0" dirty="0" smtClean="0">
                          <a:solidFill>
                            <a:schemeClr val="tx1"/>
                          </a:solidFill>
                          <a:latin typeface="+mn-lt"/>
                        </a:rPr>
                        <a:t> </a:t>
                      </a:r>
                      <a:r>
                        <a:rPr lang="en-US" sz="1200" i="0" dirty="0" smtClean="0">
                          <a:solidFill>
                            <a:schemeClr val="tx1"/>
                          </a:solidFill>
                          <a:latin typeface="+mn-lt"/>
                        </a:rPr>
                        <a:t>geographical names</a:t>
                      </a:r>
                      <a:r>
                        <a:rPr lang="en-US" sz="1200" i="0" baseline="0" dirty="0" smtClean="0">
                          <a:solidFill>
                            <a:schemeClr val="tx1"/>
                          </a:solidFill>
                          <a:latin typeface="+mn-lt"/>
                        </a:rPr>
                        <a:t> p</a:t>
                      </a:r>
                      <a:r>
                        <a:rPr lang="en-US" sz="1200" i="0" dirty="0" smtClean="0">
                          <a:solidFill>
                            <a:schemeClr val="tx1"/>
                          </a:solidFill>
                          <a:latin typeface="+mn-lt"/>
                        </a:rPr>
                        <a:t>ublished</a:t>
                      </a:r>
                    </a:p>
                  </a:txBody>
                  <a:tcPr marL="36195" marR="36195" marT="17780" marB="17780"/>
                </a:tc>
                <a:tc>
                  <a:txBody>
                    <a:bodyPr/>
                    <a:lstStyle/>
                    <a:p>
                      <a:pPr algn="ctr"/>
                      <a:r>
                        <a:rPr lang="en-US" sz="1200" i="0" dirty="0" smtClean="0">
                          <a:solidFill>
                            <a:schemeClr val="tx1"/>
                          </a:solidFill>
                          <a:latin typeface="+mn-lt"/>
                        </a:rPr>
                        <a:t>3</a:t>
                      </a:r>
                      <a:endParaRPr lang="en-ZA" sz="1200" i="0" dirty="0">
                        <a:solidFill>
                          <a:schemeClr val="tx1"/>
                        </a:solidFill>
                        <a:latin typeface="+mn-lt"/>
                      </a:endParaRPr>
                    </a:p>
                  </a:txBody>
                  <a:tcPr marL="36195" marR="36195" marT="17780" marB="17780"/>
                </a:tc>
              </a:tr>
              <a:tr h="549665">
                <a:tc vMerge="1">
                  <a:txBody>
                    <a:bodyPr/>
                    <a:lstStyle/>
                    <a:p>
                      <a:pPr>
                        <a:lnSpc>
                          <a:spcPct val="100000"/>
                        </a:lnSpc>
                      </a:pPr>
                      <a:endParaRPr lang="en-ZA" sz="1200" b="1" i="1" kern="1200" baseline="0" dirty="0" smtClean="0">
                        <a:solidFill>
                          <a:schemeClr val="tx1"/>
                        </a:solidFill>
                        <a:effectLst/>
                        <a:latin typeface="+mn-lt"/>
                        <a:ea typeface="+mn-ea"/>
                        <a:cs typeface="Arial Narrow"/>
                      </a:endParaRPr>
                    </a:p>
                  </a:txBody>
                  <a:tcPr/>
                </a:tc>
                <a:tc vMerge="1">
                  <a:txBody>
                    <a:bodyPr/>
                    <a:lstStyle/>
                    <a:p>
                      <a:endParaRPr lang="en-ZA" sz="1200" dirty="0">
                        <a:solidFill>
                          <a:srgbClr val="00B0F0"/>
                        </a:solidFill>
                      </a:endParaRPr>
                    </a:p>
                  </a:txBody>
                  <a:tcPr/>
                </a:tc>
                <a:tc>
                  <a:txBody>
                    <a:bodyPr/>
                    <a:lstStyle/>
                    <a:p>
                      <a:r>
                        <a:rPr lang="en-US" sz="1200" i="0" dirty="0" smtClean="0">
                          <a:solidFill>
                            <a:schemeClr val="tx1"/>
                          </a:solidFill>
                          <a:latin typeface="+mn-lt"/>
                        </a:rPr>
                        <a:t>No. of living human</a:t>
                      </a:r>
                      <a:r>
                        <a:rPr lang="en-US" sz="1200" i="0" baseline="0" dirty="0" smtClean="0">
                          <a:solidFill>
                            <a:schemeClr val="tx1"/>
                          </a:solidFill>
                          <a:latin typeface="+mn-lt"/>
                        </a:rPr>
                        <a:t> </a:t>
                      </a:r>
                      <a:r>
                        <a:rPr lang="en-US" sz="1200" i="0" dirty="0" smtClean="0">
                          <a:solidFill>
                            <a:schemeClr val="tx1"/>
                          </a:solidFill>
                          <a:latin typeface="+mn-lt"/>
                        </a:rPr>
                        <a:t>treasures documented</a:t>
                      </a:r>
                      <a:r>
                        <a:rPr lang="en-US" sz="1200" i="0" baseline="0" dirty="0" smtClean="0">
                          <a:solidFill>
                            <a:schemeClr val="tx1"/>
                          </a:solidFill>
                          <a:latin typeface="+mn-lt"/>
                        </a:rPr>
                        <a:t> </a:t>
                      </a:r>
                      <a:r>
                        <a:rPr lang="en-US" sz="1200" i="0" dirty="0" smtClean="0">
                          <a:solidFill>
                            <a:schemeClr val="tx1"/>
                          </a:solidFill>
                          <a:latin typeface="+mn-lt"/>
                        </a:rPr>
                        <a:t>per annum</a:t>
                      </a:r>
                      <a:endParaRPr lang="en-ZA" sz="1200" i="0" dirty="0">
                        <a:solidFill>
                          <a:schemeClr val="tx1"/>
                        </a:solidFill>
                        <a:latin typeface="+mn-lt"/>
                      </a:endParaRPr>
                    </a:p>
                  </a:txBody>
                  <a:tcPr/>
                </a:tc>
                <a:tc>
                  <a:txBody>
                    <a:bodyPr/>
                    <a:lstStyle/>
                    <a:p>
                      <a:pPr algn="ctr"/>
                      <a:r>
                        <a:rPr lang="en-US" sz="1200" i="0" dirty="0" smtClean="0">
                          <a:solidFill>
                            <a:schemeClr val="tx1"/>
                          </a:solidFill>
                          <a:latin typeface="+mn-lt"/>
                        </a:rPr>
                        <a:t>2</a:t>
                      </a:r>
                      <a:endParaRPr lang="en-ZA" sz="1200" i="0" dirty="0">
                        <a:solidFill>
                          <a:schemeClr val="tx1"/>
                        </a:solidFill>
                        <a:latin typeface="+mn-lt"/>
                      </a:endParaRPr>
                    </a:p>
                  </a:txBody>
                  <a:tcPr marL="36195" marR="36195" marT="17780" marB="17780"/>
                </a:tc>
              </a:tr>
              <a:tr h="713197">
                <a:tc vMerge="1">
                  <a:txBody>
                    <a:bodyPr/>
                    <a:lstStyle/>
                    <a:p>
                      <a:pPr>
                        <a:lnSpc>
                          <a:spcPct val="100000"/>
                        </a:lnSpc>
                      </a:pPr>
                      <a:endParaRPr lang="en-ZA" sz="1200" b="1" i="1" kern="1200" baseline="0" dirty="0" smtClean="0">
                        <a:solidFill>
                          <a:schemeClr val="tx1"/>
                        </a:solidFill>
                        <a:effectLst/>
                        <a:latin typeface="+mn-lt"/>
                        <a:ea typeface="+mn-ea"/>
                        <a:cs typeface="Arial Narrow"/>
                      </a:endParaRPr>
                    </a:p>
                  </a:txBody>
                  <a:tcPr/>
                </a:tc>
                <a:tc vMerge="1">
                  <a:txBody>
                    <a:bodyPr/>
                    <a:lstStyle/>
                    <a:p>
                      <a:endParaRPr lang="en-ZA" sz="1200" dirty="0">
                        <a:solidFill>
                          <a:srgbClr val="00B0F0"/>
                        </a:solidFill>
                      </a:endParaRPr>
                    </a:p>
                  </a:txBody>
                  <a:tcPr/>
                </a:tc>
                <a:tc>
                  <a:txBody>
                    <a:bodyPr/>
                    <a:lstStyle/>
                    <a:p>
                      <a:r>
                        <a:rPr lang="en-ZA" sz="1200" b="0" i="0" u="none" strike="noStrike" kern="1200" baseline="0" dirty="0" smtClean="0">
                          <a:solidFill>
                            <a:schemeClr val="tx1"/>
                          </a:solidFill>
                          <a:latin typeface="+mn-lt"/>
                          <a:ea typeface="+mn-ea"/>
                          <a:cs typeface="+mn-cs"/>
                        </a:rPr>
                        <a:t>No. of heritage infrastructure projects financially supported</a:t>
                      </a:r>
                      <a:endParaRPr lang="en-ZA" sz="1200" i="0" dirty="0">
                        <a:solidFill>
                          <a:schemeClr val="tx1"/>
                        </a:solidFill>
                        <a:latin typeface="+mn-lt"/>
                      </a:endParaRPr>
                    </a:p>
                  </a:txBody>
                  <a:tcPr/>
                </a:tc>
                <a:tc>
                  <a:txBody>
                    <a:bodyPr/>
                    <a:lstStyle/>
                    <a:p>
                      <a:pPr algn="ctr"/>
                      <a:r>
                        <a:rPr lang="en-US" sz="1200" i="0" dirty="0" smtClean="0">
                          <a:solidFill>
                            <a:schemeClr val="tx1"/>
                          </a:solidFill>
                          <a:latin typeface="+mn-lt"/>
                        </a:rPr>
                        <a:t>4</a:t>
                      </a:r>
                      <a:endParaRPr lang="en-ZA" sz="1200" i="0" dirty="0">
                        <a:solidFill>
                          <a:schemeClr val="tx1"/>
                        </a:solidFill>
                        <a:latin typeface="+mn-lt"/>
                      </a:endParaRPr>
                    </a:p>
                  </a:txBody>
                  <a:tcPr marL="36195" marR="36195" marT="17780" marB="17780"/>
                </a:tc>
              </a:tr>
            </a:tbl>
          </a:graphicData>
        </a:graphic>
      </p:graphicFrame>
      <p:sp>
        <p:nvSpPr>
          <p:cNvPr id="5" name="Slide Number Placeholder 3"/>
          <p:cNvSpPr>
            <a:spLocks noGrp="1"/>
          </p:cNvSpPr>
          <p:nvPr>
            <p:ph type="sldNum" sz="quarter" idx="4"/>
          </p:nvPr>
        </p:nvSpPr>
        <p:spPr>
          <a:xfrm>
            <a:off x="8077200" y="6172200"/>
            <a:ext cx="609600" cy="365125"/>
          </a:xfrm>
        </p:spPr>
        <p:txBody>
          <a:bodyPr/>
          <a:lstStyle/>
          <a:p>
            <a:r>
              <a:rPr lang="en-US" sz="1200" b="1" dirty="0" smtClean="0"/>
              <a:t>25</a:t>
            </a:r>
            <a:endParaRPr lang="en-ZA" sz="1200" b="1" dirty="0" smtClean="0"/>
          </a:p>
        </p:txBody>
      </p:sp>
    </p:spTree>
    <p:extLst>
      <p:ext uri="{BB962C8B-B14F-4D97-AF65-F5344CB8AC3E}">
        <p14:creationId xmlns:p14="http://schemas.microsoft.com/office/powerpoint/2010/main" xmlns="" val="3590730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xmlns="" val="4071685634"/>
              </p:ext>
            </p:extLst>
          </p:nvPr>
        </p:nvGraphicFramePr>
        <p:xfrm>
          <a:off x="323528" y="620688"/>
          <a:ext cx="8640960" cy="4968551"/>
        </p:xfrm>
        <a:graphic>
          <a:graphicData uri="http://schemas.openxmlformats.org/drawingml/2006/table">
            <a:tbl>
              <a:tblPr firstRow="1" bandRow="1">
                <a:tableStyleId>{5C22544A-7EE6-4342-B048-85BDC9FD1C3A}</a:tableStyleId>
              </a:tblPr>
              <a:tblGrid>
                <a:gridCol w="1584176"/>
                <a:gridCol w="1872208"/>
                <a:gridCol w="2952328"/>
                <a:gridCol w="2232248"/>
              </a:tblGrid>
              <a:tr h="420411">
                <a:tc>
                  <a:txBody>
                    <a:bodyPr/>
                    <a:lstStyle/>
                    <a:p>
                      <a:pPr>
                        <a:lnSpc>
                          <a:spcPct val="100000"/>
                        </a:lnSpc>
                      </a:pPr>
                      <a:r>
                        <a:rPr lang="en-ZA" sz="1600" b="1" i="1" kern="1200" baseline="0" dirty="0" smtClean="0">
                          <a:solidFill>
                            <a:schemeClr val="bg1"/>
                          </a:solidFill>
                          <a:effectLst/>
                          <a:latin typeface="+mn-lt"/>
                          <a:ea typeface="+mn-ea"/>
                          <a:cs typeface="Arial Narrow"/>
                        </a:rPr>
                        <a:t>Strategic Goal</a:t>
                      </a:r>
                    </a:p>
                  </a:txBody>
                  <a:tcPr/>
                </a:tc>
                <a:tc>
                  <a:txBody>
                    <a:bodyPr/>
                    <a:lstStyle/>
                    <a:p>
                      <a:pPr>
                        <a:lnSpc>
                          <a:spcPct val="100000"/>
                        </a:lnSpc>
                      </a:pPr>
                      <a:r>
                        <a:rPr lang="en-ZA" sz="1600" b="1" i="1" kern="1200" baseline="0" dirty="0" smtClean="0">
                          <a:solidFill>
                            <a:schemeClr val="bg1"/>
                          </a:solidFill>
                          <a:effectLst/>
                          <a:latin typeface="+mn-lt"/>
                          <a:ea typeface="+mn-ea"/>
                          <a:cs typeface="Arial Narrow"/>
                        </a:rPr>
                        <a:t>Strategic Objective</a:t>
                      </a:r>
                    </a:p>
                  </a:txBody>
                  <a:tcPr/>
                </a:tc>
                <a:tc>
                  <a:txBody>
                    <a:bodyPr/>
                    <a:lstStyle/>
                    <a:p>
                      <a:pPr>
                        <a:lnSpc>
                          <a:spcPct val="100000"/>
                        </a:lnSpc>
                      </a:pPr>
                      <a:r>
                        <a:rPr lang="en-US" sz="1600" b="1" i="1" kern="1200" baseline="0" dirty="0" smtClean="0">
                          <a:solidFill>
                            <a:schemeClr val="bg1"/>
                          </a:solidFill>
                          <a:effectLst/>
                          <a:latin typeface="+mn-lt"/>
                          <a:ea typeface="+mn-ea"/>
                          <a:cs typeface="Arial Narrow"/>
                        </a:rPr>
                        <a:t>Performance Indicators</a:t>
                      </a:r>
                      <a:endParaRPr lang="en-ZA" sz="1600" b="1" i="1" kern="1200" baseline="0" dirty="0" smtClean="0">
                        <a:solidFill>
                          <a:schemeClr val="bg1"/>
                        </a:solidFill>
                        <a:effectLst/>
                        <a:latin typeface="+mn-lt"/>
                        <a:ea typeface="+mn-ea"/>
                        <a:cs typeface="Arial Narrow"/>
                      </a:endParaRPr>
                    </a:p>
                  </a:txBody>
                  <a:tcPr/>
                </a:tc>
                <a:tc>
                  <a:txBody>
                    <a:bodyPr/>
                    <a:lstStyle/>
                    <a:p>
                      <a:pPr>
                        <a:lnSpc>
                          <a:spcPct val="100000"/>
                        </a:lnSpc>
                      </a:pPr>
                      <a:r>
                        <a:rPr lang="en-ZA" sz="1600" b="1" i="1" kern="1200" baseline="0" dirty="0" smtClean="0">
                          <a:solidFill>
                            <a:schemeClr val="bg1"/>
                          </a:solidFill>
                          <a:effectLst/>
                          <a:latin typeface="+mn-lt"/>
                          <a:ea typeface="+mn-ea"/>
                          <a:cs typeface="Arial Narrow"/>
                        </a:rPr>
                        <a:t>2018/19 Targets</a:t>
                      </a:r>
                    </a:p>
                  </a:txBody>
                  <a:tcPr marL="36195" marR="36195" marT="17780" marB="17780"/>
                </a:tc>
              </a:tr>
              <a:tr h="758981">
                <a:tc row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1" i="0" dirty="0" smtClean="0">
                          <a:solidFill>
                            <a:schemeClr val="tx1"/>
                          </a:solidFill>
                          <a:latin typeface="+mn-lt"/>
                          <a:cs typeface="Arial Narrow"/>
                        </a:rPr>
                        <a:t>A transformed and productive ACH sector</a:t>
                      </a:r>
                    </a:p>
                    <a:p>
                      <a:pPr>
                        <a:lnSpc>
                          <a:spcPct val="100000"/>
                        </a:lnSpc>
                      </a:pPr>
                      <a:endParaRPr lang="en-ZA" sz="1200" b="1" i="0" kern="1200" baseline="0" dirty="0" smtClean="0">
                        <a:solidFill>
                          <a:schemeClr val="tx1"/>
                        </a:solidFill>
                        <a:effectLst/>
                        <a:latin typeface="+mn-lt"/>
                        <a:ea typeface="+mn-ea"/>
                        <a:cs typeface="Arial Narrow"/>
                      </a:endParaRPr>
                    </a:p>
                    <a:p>
                      <a:pPr>
                        <a:lnSpc>
                          <a:spcPct val="100000"/>
                        </a:lnSpc>
                      </a:pPr>
                      <a:endParaRPr lang="en-ZA" sz="1200" b="1" i="0" kern="1200" baseline="0" dirty="0" smtClean="0">
                        <a:solidFill>
                          <a:schemeClr val="tx1"/>
                        </a:solidFill>
                        <a:effectLst/>
                        <a:latin typeface="+mn-lt"/>
                        <a:ea typeface="+mn-ea"/>
                        <a:cs typeface="Arial Narrow"/>
                      </a:endParaRPr>
                    </a:p>
                    <a:p>
                      <a:pPr>
                        <a:lnSpc>
                          <a:spcPct val="100000"/>
                        </a:lnSpc>
                      </a:pPr>
                      <a:endParaRPr lang="en-ZA" sz="1200" b="1" i="0" kern="1200" baseline="0" dirty="0" smtClean="0">
                        <a:solidFill>
                          <a:schemeClr val="tx1"/>
                        </a:solidFill>
                        <a:effectLst/>
                        <a:latin typeface="+mn-lt"/>
                        <a:ea typeface="+mn-ea"/>
                        <a:cs typeface="Arial Narrow"/>
                      </a:endParaRPr>
                    </a:p>
                    <a:p>
                      <a:pPr>
                        <a:lnSpc>
                          <a:spcPct val="100000"/>
                        </a:lnSpc>
                      </a:pPr>
                      <a:endParaRPr lang="en-ZA" sz="1200" b="1" i="0" kern="1200" baseline="0" dirty="0" smtClean="0">
                        <a:solidFill>
                          <a:schemeClr val="tx1"/>
                        </a:solidFill>
                        <a:effectLst/>
                        <a:latin typeface="+mn-lt"/>
                        <a:ea typeface="+mn-ea"/>
                        <a:cs typeface="Arial Narrow"/>
                      </a:endParaRPr>
                    </a:p>
                    <a:p>
                      <a:pPr>
                        <a:lnSpc>
                          <a:spcPct val="100000"/>
                        </a:lnSpc>
                      </a:pPr>
                      <a:endParaRPr lang="en-ZA" sz="1200" b="1" i="0" kern="1200" baseline="0" dirty="0" smtClean="0">
                        <a:solidFill>
                          <a:schemeClr val="tx1"/>
                        </a:solidFill>
                        <a:effectLst/>
                        <a:latin typeface="+mn-lt"/>
                        <a:ea typeface="+mn-ea"/>
                        <a:cs typeface="Arial Narrow"/>
                      </a:endParaRPr>
                    </a:p>
                    <a:p>
                      <a:pPr>
                        <a:lnSpc>
                          <a:spcPct val="100000"/>
                        </a:lnSpc>
                      </a:pPr>
                      <a:endParaRPr lang="en-ZA" sz="1200" b="1" i="0" kern="1200" baseline="0" dirty="0" smtClean="0">
                        <a:solidFill>
                          <a:schemeClr val="tx1"/>
                        </a:solidFill>
                        <a:effectLst/>
                        <a:latin typeface="+mn-lt"/>
                        <a:ea typeface="+mn-ea"/>
                        <a:cs typeface="Arial Narrow"/>
                      </a:endParaRPr>
                    </a:p>
                    <a:p>
                      <a:pPr>
                        <a:lnSpc>
                          <a:spcPct val="100000"/>
                        </a:lnSpc>
                      </a:pPr>
                      <a:endParaRPr lang="en-ZA" sz="1200" b="1" i="0" kern="1200" baseline="0" dirty="0" smtClean="0">
                        <a:solidFill>
                          <a:schemeClr val="tx1"/>
                        </a:solidFill>
                        <a:effectLst/>
                        <a:latin typeface="+mn-lt"/>
                        <a:ea typeface="+mn-ea"/>
                        <a:cs typeface="Arial Narrow"/>
                      </a:endParaRP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baseline="0" dirty="0" smtClean="0">
                          <a:solidFill>
                            <a:schemeClr val="tx1"/>
                          </a:solidFill>
                          <a:effectLst/>
                          <a:latin typeface="+mn-lt"/>
                          <a:ea typeface="+mn-ea"/>
                          <a:cs typeface="Arial Narrow"/>
                        </a:rPr>
                        <a:t>To develop, preserve, protect and promote heritage </a:t>
                      </a:r>
                      <a:endParaRPr lang="en-ZA" sz="1200" b="1" i="0" kern="1200" baseline="0" dirty="0" smtClean="0">
                        <a:solidFill>
                          <a:schemeClr val="tx1"/>
                        </a:solidFill>
                        <a:effectLst/>
                        <a:latin typeface="+mn-lt"/>
                        <a:ea typeface="+mn-ea"/>
                        <a:cs typeface="Arial Narrow"/>
                      </a:endParaRPr>
                    </a:p>
                    <a:p>
                      <a:pPr>
                        <a:lnSpc>
                          <a:spcPct val="100000"/>
                        </a:lnSpc>
                      </a:pPr>
                      <a:endParaRPr lang="en-US" sz="1200" b="1" i="0" kern="1200" baseline="0" dirty="0" smtClean="0">
                        <a:solidFill>
                          <a:schemeClr val="tx1"/>
                        </a:solidFill>
                        <a:effectLst/>
                        <a:latin typeface="+mn-lt"/>
                        <a:ea typeface="+mn-ea"/>
                        <a:cs typeface="Arial Narrow"/>
                      </a:endParaRPr>
                    </a:p>
                  </a:txBody>
                  <a:tcPr/>
                </a:tc>
                <a:tc>
                  <a:txBody>
                    <a:bodyPr/>
                    <a:lstStyle/>
                    <a:p>
                      <a:r>
                        <a:rPr lang="en-ZA" sz="1200" b="0" i="0" u="none" strike="noStrike" kern="1200" baseline="0" dirty="0" smtClean="0">
                          <a:solidFill>
                            <a:schemeClr val="tx1"/>
                          </a:solidFill>
                          <a:latin typeface="+mn-lt"/>
                          <a:ea typeface="+mn-ea"/>
                          <a:cs typeface="+mn-cs"/>
                        </a:rPr>
                        <a:t>Feasibility study report on Resistance and Liberation Movements Museum completed</a:t>
                      </a:r>
                      <a:endParaRPr lang="en-ZA" sz="1200" i="0" dirty="0">
                        <a:solidFill>
                          <a:schemeClr val="tx1"/>
                        </a:solidFill>
                        <a:latin typeface="+mn-lt"/>
                      </a:endParaRPr>
                    </a:p>
                  </a:txBody>
                  <a:tcPr/>
                </a:tc>
                <a:tc>
                  <a:txBody>
                    <a:bodyPr/>
                    <a:lstStyle/>
                    <a:p>
                      <a:r>
                        <a:rPr lang="en-ZA" sz="1200" b="0" i="0" u="none" strike="noStrike" kern="1200" baseline="0" dirty="0" smtClean="0">
                          <a:solidFill>
                            <a:schemeClr val="tx1"/>
                          </a:solidFill>
                          <a:latin typeface="+mn-lt"/>
                          <a:ea typeface="+mn-ea"/>
                          <a:cs typeface="+mn-cs"/>
                        </a:rPr>
                        <a:t>Draft feasibility study report</a:t>
                      </a:r>
                    </a:p>
                    <a:p>
                      <a:r>
                        <a:rPr lang="en-ZA" sz="1200" b="0" i="0" u="none" strike="noStrike" kern="1200" baseline="0" dirty="0" smtClean="0">
                          <a:solidFill>
                            <a:schemeClr val="tx1"/>
                          </a:solidFill>
                          <a:latin typeface="+mn-lt"/>
                          <a:ea typeface="+mn-ea"/>
                          <a:cs typeface="+mn-cs"/>
                        </a:rPr>
                        <a:t>on Resistance and</a:t>
                      </a:r>
                    </a:p>
                    <a:p>
                      <a:r>
                        <a:rPr lang="en-ZA" sz="1200" b="0" i="0" u="none" strike="noStrike" kern="1200" baseline="0" dirty="0" smtClean="0">
                          <a:solidFill>
                            <a:schemeClr val="tx1"/>
                          </a:solidFill>
                          <a:latin typeface="+mn-lt"/>
                          <a:ea typeface="+mn-ea"/>
                          <a:cs typeface="+mn-cs"/>
                        </a:rPr>
                        <a:t>Liberation  Movements</a:t>
                      </a:r>
                    </a:p>
                    <a:p>
                      <a:r>
                        <a:rPr lang="en-ZA" sz="1200" b="0" i="0" u="none" strike="noStrike" kern="1200" baseline="0" dirty="0" smtClean="0">
                          <a:solidFill>
                            <a:schemeClr val="tx1"/>
                          </a:solidFill>
                          <a:latin typeface="+mn-lt"/>
                          <a:ea typeface="+mn-ea"/>
                          <a:cs typeface="+mn-cs"/>
                        </a:rPr>
                        <a:t>Museum</a:t>
                      </a:r>
                      <a:endParaRPr lang="en-ZA" sz="1200" b="0" i="0" dirty="0">
                        <a:solidFill>
                          <a:schemeClr val="tx1"/>
                        </a:solidFill>
                        <a:latin typeface="+mn-lt"/>
                      </a:endParaRPr>
                    </a:p>
                  </a:txBody>
                  <a:tcPr marL="36195" marR="36195" marT="17780" marB="17780"/>
                </a:tc>
              </a:tr>
              <a:tr h="348205">
                <a:tc vMerge="1">
                  <a:txBody>
                    <a:bodyPr/>
                    <a:lstStyle/>
                    <a:p>
                      <a:pPr>
                        <a:lnSpc>
                          <a:spcPct val="100000"/>
                        </a:lnSpc>
                      </a:pPr>
                      <a:endParaRPr lang="en-ZA" sz="1200" b="1" i="1" kern="1200" baseline="0" dirty="0" smtClean="0">
                        <a:solidFill>
                          <a:schemeClr val="tx1"/>
                        </a:solidFill>
                        <a:effectLst/>
                        <a:latin typeface="+mn-lt"/>
                        <a:ea typeface="+mn-ea"/>
                        <a:cs typeface="Arial Narrow"/>
                      </a:endParaRPr>
                    </a:p>
                  </a:txBody>
                  <a:tcPr/>
                </a:tc>
                <a:tc vMerge="1">
                  <a:txBody>
                    <a:bodyPr/>
                    <a:lstStyle/>
                    <a:p>
                      <a:pPr>
                        <a:lnSpc>
                          <a:spcPct val="100000"/>
                        </a:lnSpc>
                      </a:pPr>
                      <a:endParaRPr lang="en-US" sz="1200" b="1" i="1" kern="1200" baseline="0" dirty="0" smtClean="0">
                        <a:solidFill>
                          <a:srgbClr val="00B0F0"/>
                        </a:solidFill>
                        <a:effectLst/>
                        <a:latin typeface="+mn-lt"/>
                        <a:ea typeface="+mn-ea"/>
                        <a:cs typeface="Arial Narrow"/>
                      </a:endParaRPr>
                    </a:p>
                  </a:txBody>
                  <a:tcPr/>
                </a:tc>
                <a:tc>
                  <a:txBody>
                    <a:bodyPr/>
                    <a:lstStyle/>
                    <a:p>
                      <a:pPr>
                        <a:lnSpc>
                          <a:spcPct val="100000"/>
                        </a:lnSpc>
                      </a:pPr>
                      <a:r>
                        <a:rPr lang="en-US" sz="1200" b="0" i="0" kern="1200" baseline="0" dirty="0" smtClean="0">
                          <a:solidFill>
                            <a:schemeClr val="tx1"/>
                          </a:solidFill>
                          <a:effectLst/>
                          <a:latin typeface="+mn-lt"/>
                          <a:ea typeface="+mn-ea"/>
                          <a:cs typeface="Arial Narrow"/>
                        </a:rPr>
                        <a:t>No. of flags installed in schools</a:t>
                      </a:r>
                    </a:p>
                  </a:txBody>
                  <a:tcPr/>
                </a:tc>
                <a:tc>
                  <a:txBody>
                    <a:bodyPr/>
                    <a:lstStyle/>
                    <a:p>
                      <a:pPr algn="ctr"/>
                      <a:r>
                        <a:rPr lang="en-US" sz="1200" b="0" i="0" dirty="0" smtClean="0">
                          <a:solidFill>
                            <a:schemeClr val="tx1"/>
                          </a:solidFill>
                          <a:latin typeface="+mn-lt"/>
                        </a:rPr>
                        <a:t> 1000 </a:t>
                      </a:r>
                      <a:endParaRPr lang="en-ZA" sz="1200" b="0" i="0" dirty="0">
                        <a:solidFill>
                          <a:schemeClr val="tx1"/>
                        </a:solidFill>
                        <a:latin typeface="+mn-lt"/>
                      </a:endParaRPr>
                    </a:p>
                  </a:txBody>
                  <a:tcPr marL="36195" marR="36195" marT="17780" marB="17780"/>
                </a:tc>
              </a:tr>
              <a:tr h="518316">
                <a:tc vMerge="1">
                  <a:txBody>
                    <a:bodyPr/>
                    <a:lstStyle/>
                    <a:p>
                      <a:pPr>
                        <a:lnSpc>
                          <a:spcPct val="100000"/>
                        </a:lnSpc>
                      </a:pPr>
                      <a:endParaRPr lang="en-ZA" sz="1200" b="1" i="1" kern="1200" baseline="0" dirty="0" smtClean="0">
                        <a:solidFill>
                          <a:schemeClr val="tx1"/>
                        </a:solidFill>
                        <a:effectLst/>
                        <a:latin typeface="+mn-lt"/>
                        <a:ea typeface="+mn-ea"/>
                        <a:cs typeface="Arial Narrow"/>
                      </a:endParaRPr>
                    </a:p>
                  </a:txBody>
                  <a:tcPr/>
                </a:tc>
                <a:tc rowSpan="2">
                  <a:txBody>
                    <a:bodyPr/>
                    <a:lstStyle/>
                    <a:p>
                      <a:pPr>
                        <a:lnSpc>
                          <a:spcPct val="100000"/>
                        </a:lnSpc>
                      </a:pPr>
                      <a:r>
                        <a:rPr lang="en-US" sz="1200" b="1" i="0" kern="1200" baseline="0" dirty="0" smtClean="0">
                          <a:solidFill>
                            <a:schemeClr val="tx1"/>
                          </a:solidFill>
                          <a:effectLst/>
                          <a:latin typeface="+mn-lt"/>
                          <a:ea typeface="+mn-ea"/>
                          <a:cs typeface="Arial Narrow"/>
                        </a:rPr>
                        <a:t>To develop and promote official languages</a:t>
                      </a:r>
                    </a:p>
                  </a:txBody>
                  <a:tcPr/>
                </a:tc>
                <a:tc>
                  <a:txBody>
                    <a:bodyPr/>
                    <a:lstStyle/>
                    <a:p>
                      <a:r>
                        <a:rPr lang="en-ZA" sz="1200" b="0" i="0" u="none" strike="noStrike" kern="1200" baseline="0" dirty="0" smtClean="0">
                          <a:solidFill>
                            <a:schemeClr val="tx1"/>
                          </a:solidFill>
                          <a:latin typeface="+mn-lt"/>
                          <a:ea typeface="+mn-ea"/>
                          <a:cs typeface="+mn-cs"/>
                        </a:rPr>
                        <a:t>Number of domains in which</a:t>
                      </a:r>
                    </a:p>
                    <a:p>
                      <a:r>
                        <a:rPr lang="en-ZA" sz="1200" b="0" i="0" u="none" strike="noStrike" kern="1200" baseline="0" dirty="0" smtClean="0">
                          <a:solidFill>
                            <a:schemeClr val="tx1"/>
                          </a:solidFill>
                          <a:latin typeface="+mn-lt"/>
                          <a:ea typeface="+mn-ea"/>
                          <a:cs typeface="+mn-cs"/>
                        </a:rPr>
                        <a:t>terminologies are developed</a:t>
                      </a:r>
                      <a:endParaRPr lang="en-ZA" sz="1200" i="0" dirty="0">
                        <a:solidFill>
                          <a:schemeClr val="tx1"/>
                        </a:solidFill>
                        <a:latin typeface="+mn-lt"/>
                      </a:endParaRPr>
                    </a:p>
                  </a:txBody>
                  <a:tcPr/>
                </a:tc>
                <a:tc>
                  <a:txBody>
                    <a:bodyPr/>
                    <a:lstStyle/>
                    <a:p>
                      <a:pPr algn="ctr"/>
                      <a:r>
                        <a:rPr lang="en-US" sz="1200" b="0" i="0" dirty="0" smtClean="0">
                          <a:solidFill>
                            <a:schemeClr val="tx1"/>
                          </a:solidFill>
                          <a:latin typeface="+mn-lt"/>
                        </a:rPr>
                        <a:t>4</a:t>
                      </a:r>
                      <a:endParaRPr lang="en-ZA" sz="1200" b="0" i="0" dirty="0">
                        <a:solidFill>
                          <a:schemeClr val="tx1"/>
                        </a:solidFill>
                        <a:latin typeface="+mn-lt"/>
                      </a:endParaRPr>
                    </a:p>
                  </a:txBody>
                  <a:tcPr marL="36195" marR="36195" marT="17780" marB="17780"/>
                </a:tc>
              </a:tr>
              <a:tr h="590384">
                <a:tc vMerge="1">
                  <a:txBody>
                    <a:bodyPr/>
                    <a:lstStyle/>
                    <a:p>
                      <a:endParaRPr lang="en-ZA"/>
                    </a:p>
                  </a:txBody>
                  <a:tcPr/>
                </a:tc>
                <a:tc vMerge="1">
                  <a:txBody>
                    <a:bodyPr/>
                    <a:lstStyle/>
                    <a:p>
                      <a:pPr>
                        <a:lnSpc>
                          <a:spcPct val="100000"/>
                        </a:lnSpc>
                      </a:pPr>
                      <a:endParaRPr lang="en-ZA" sz="1200" b="1" i="1" kern="1200" baseline="0" dirty="0" smtClean="0">
                        <a:solidFill>
                          <a:schemeClr val="tx1"/>
                        </a:solidFill>
                        <a:effectLst/>
                        <a:latin typeface="+mn-lt"/>
                        <a:ea typeface="+mn-ea"/>
                        <a:cs typeface="Arial Narrow"/>
                      </a:endParaRPr>
                    </a:p>
                  </a:txBody>
                  <a:tcPr/>
                </a:tc>
                <a:tc>
                  <a:txBody>
                    <a:bodyPr/>
                    <a:lstStyle/>
                    <a:p>
                      <a:r>
                        <a:rPr lang="en-ZA" sz="1200" b="0" i="0" u="none" strike="noStrike" kern="1200" baseline="0" dirty="0" smtClean="0">
                          <a:solidFill>
                            <a:schemeClr val="tx1"/>
                          </a:solidFill>
                          <a:latin typeface="+mn-lt"/>
                          <a:ea typeface="+mn-ea"/>
                          <a:cs typeface="+mn-cs"/>
                        </a:rPr>
                        <a:t>Number of multiyear Human</a:t>
                      </a:r>
                    </a:p>
                    <a:p>
                      <a:r>
                        <a:rPr lang="en-ZA" sz="1200" b="0" i="0" u="none" strike="noStrike" kern="1200" baseline="0" dirty="0" smtClean="0">
                          <a:solidFill>
                            <a:schemeClr val="tx1"/>
                          </a:solidFill>
                          <a:latin typeface="+mn-lt"/>
                          <a:ea typeface="+mn-ea"/>
                          <a:cs typeface="+mn-cs"/>
                        </a:rPr>
                        <a:t>Language Technologies (HLT)</a:t>
                      </a:r>
                    </a:p>
                    <a:p>
                      <a:r>
                        <a:rPr lang="en-ZA" sz="1200" b="0" i="0" u="none" strike="noStrike" kern="1200" baseline="0" dirty="0" smtClean="0">
                          <a:solidFill>
                            <a:schemeClr val="tx1"/>
                          </a:solidFill>
                          <a:latin typeface="+mn-lt"/>
                          <a:ea typeface="+mn-ea"/>
                          <a:cs typeface="+mn-cs"/>
                        </a:rPr>
                        <a:t>projects supported financially</a:t>
                      </a:r>
                      <a:endParaRPr lang="en-ZA" sz="1200" i="0" dirty="0">
                        <a:solidFill>
                          <a:schemeClr val="tx1"/>
                        </a:solidFill>
                        <a:latin typeface="+mn-lt"/>
                      </a:endParaRPr>
                    </a:p>
                  </a:txBody>
                  <a:tcPr/>
                </a:tc>
                <a:tc>
                  <a:txBody>
                    <a:bodyPr/>
                    <a:lstStyle/>
                    <a:p>
                      <a:pPr algn="ctr"/>
                      <a:r>
                        <a:rPr lang="en-US" sz="1200" b="0" i="0" dirty="0" smtClean="0">
                          <a:solidFill>
                            <a:schemeClr val="tx1"/>
                          </a:solidFill>
                          <a:latin typeface="+mn-lt"/>
                        </a:rPr>
                        <a:t>6</a:t>
                      </a:r>
                      <a:endParaRPr lang="en-ZA" sz="1200" b="0" i="0" dirty="0">
                        <a:solidFill>
                          <a:schemeClr val="tx1"/>
                        </a:solidFill>
                        <a:latin typeface="+mn-lt"/>
                      </a:endParaRPr>
                    </a:p>
                  </a:txBody>
                  <a:tcPr marL="36195" marR="36195" marT="17780" marB="17780"/>
                </a:tc>
              </a:tr>
              <a:tr h="521279">
                <a:tc vMerge="1">
                  <a:txBody>
                    <a:bodyPr/>
                    <a:lstStyle/>
                    <a:p>
                      <a:endParaRPr lang="en-ZA"/>
                    </a:p>
                  </a:txBody>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1" i="0" kern="1200" dirty="0" smtClean="0">
                          <a:solidFill>
                            <a:schemeClr val="tx1"/>
                          </a:solidFill>
                          <a:effectLst/>
                          <a:latin typeface="+mn-lt"/>
                          <a:ea typeface="+mn-ea"/>
                          <a:cs typeface="Arial Narrow"/>
                        </a:rPr>
                        <a:t>To</a:t>
                      </a:r>
                      <a:r>
                        <a:rPr lang="en-ZA" sz="1200" b="1" i="0" kern="1200" baseline="0" dirty="0" smtClean="0">
                          <a:solidFill>
                            <a:schemeClr val="tx1"/>
                          </a:solidFill>
                          <a:effectLst/>
                          <a:latin typeface="+mn-lt"/>
                          <a:ea typeface="+mn-ea"/>
                          <a:cs typeface="Arial Narrow"/>
                        </a:rPr>
                        <a:t> provide access to information</a:t>
                      </a:r>
                      <a:endParaRPr lang="en-US" sz="1200" b="1" i="0" dirty="0" smtClean="0">
                        <a:solidFill>
                          <a:schemeClr val="tx1"/>
                        </a:solidFill>
                        <a:effectLst/>
                        <a:latin typeface="+mn-lt"/>
                        <a:cs typeface="Arial Narrow"/>
                      </a:endParaRPr>
                    </a:p>
                  </a:txBody>
                  <a:tcPr/>
                </a:tc>
                <a:tc>
                  <a:txBody>
                    <a:bodyPr/>
                    <a:lstStyle/>
                    <a:p>
                      <a:r>
                        <a:rPr lang="en-ZA" sz="1200" b="0" i="0" u="none" strike="noStrike" kern="1200" baseline="0" dirty="0" smtClean="0">
                          <a:solidFill>
                            <a:schemeClr val="tx1"/>
                          </a:solidFill>
                          <a:latin typeface="+mn-lt"/>
                          <a:ea typeface="+mn-ea"/>
                          <a:cs typeface="+mn-cs"/>
                        </a:rPr>
                        <a:t>% of documents received and accepted translated and/or edited</a:t>
                      </a:r>
                      <a:endParaRPr lang="en-ZA" sz="1200" i="0" dirty="0">
                        <a:solidFill>
                          <a:schemeClr val="tx1"/>
                        </a:solidFill>
                        <a:latin typeface="+mn-lt"/>
                      </a:endParaRPr>
                    </a:p>
                  </a:txBody>
                  <a:tcPr/>
                </a:tc>
                <a:tc>
                  <a:txBody>
                    <a:bodyPr/>
                    <a:lstStyle/>
                    <a:p>
                      <a:pPr marL="0" lvl="0" indent="0" algn="ctr">
                        <a:buFont typeface="Arial" pitchFamily="34" charset="0"/>
                        <a:buNone/>
                      </a:pPr>
                      <a:r>
                        <a:rPr lang="en-GB" sz="1200" b="0" i="0" dirty="0" smtClean="0">
                          <a:solidFill>
                            <a:schemeClr val="tx1"/>
                          </a:solidFill>
                          <a:effectLst/>
                          <a:latin typeface="+mn-lt"/>
                          <a:ea typeface="Times New Roman"/>
                          <a:cs typeface="Arial Narrow"/>
                        </a:rPr>
                        <a:t>100%</a:t>
                      </a:r>
                    </a:p>
                  </a:txBody>
                  <a:tcPr marL="36195" marR="36195" marT="17780" marB="17780"/>
                </a:tc>
              </a:tr>
              <a:tr h="313020">
                <a:tc vMerge="1">
                  <a:txBody>
                    <a:bodyPr/>
                    <a:lstStyle/>
                    <a:p>
                      <a:endParaRPr lang="en-ZA"/>
                    </a:p>
                  </a:txBody>
                  <a:tcPr/>
                </a:tc>
                <a:tc vMerge="1">
                  <a:txBody>
                    <a:bodyPr/>
                    <a:lstStyle/>
                    <a:p>
                      <a:endParaRPr lang="en-ZA"/>
                    </a:p>
                  </a:txBody>
                  <a:tcPr/>
                </a:tc>
                <a:tc>
                  <a:txBody>
                    <a:bodyPr/>
                    <a:lstStyle/>
                    <a:p>
                      <a:r>
                        <a:rPr lang="en-US" sz="1200" i="0" dirty="0" smtClean="0">
                          <a:solidFill>
                            <a:schemeClr val="tx1"/>
                          </a:solidFill>
                          <a:latin typeface="+mn-lt"/>
                        </a:rPr>
                        <a:t>No. of</a:t>
                      </a:r>
                      <a:r>
                        <a:rPr lang="en-US" sz="1200" i="0" baseline="0" dirty="0" smtClean="0">
                          <a:solidFill>
                            <a:schemeClr val="tx1"/>
                          </a:solidFill>
                          <a:latin typeface="+mn-lt"/>
                        </a:rPr>
                        <a:t> collection digitized </a:t>
                      </a:r>
                      <a:endParaRPr lang="en-ZA" sz="1200" i="0" dirty="0">
                        <a:solidFill>
                          <a:schemeClr val="tx1"/>
                        </a:solidFill>
                        <a:latin typeface="+mn-lt"/>
                      </a:endParaRPr>
                    </a:p>
                  </a:txBody>
                  <a:tcPr/>
                </a:tc>
                <a:tc>
                  <a:txBody>
                    <a:bodyPr/>
                    <a:lstStyle/>
                    <a:p>
                      <a:pPr marL="0" lvl="0" indent="0" algn="ctr">
                        <a:buFont typeface="Arial" pitchFamily="34" charset="0"/>
                        <a:buNone/>
                      </a:pPr>
                      <a:r>
                        <a:rPr lang="en-GB" sz="1200" b="0" i="0" dirty="0" smtClean="0">
                          <a:solidFill>
                            <a:schemeClr val="tx1"/>
                          </a:solidFill>
                          <a:effectLst/>
                          <a:latin typeface="+mn-lt"/>
                          <a:ea typeface="Times New Roman"/>
                          <a:cs typeface="Arial Narrow"/>
                        </a:rPr>
                        <a:t>3</a:t>
                      </a:r>
                    </a:p>
                  </a:txBody>
                  <a:tcPr marL="36195" marR="36195" marT="17780" marB="17780"/>
                </a:tc>
              </a:tr>
              <a:tr h="451822">
                <a:tc vMerge="1">
                  <a:txBody>
                    <a:bodyPr/>
                    <a:lstStyle/>
                    <a:p>
                      <a:pPr>
                        <a:lnSpc>
                          <a:spcPct val="100000"/>
                        </a:lnSpc>
                      </a:pPr>
                      <a:endParaRPr lang="en-ZA" sz="1200" b="1" i="1" kern="1200" baseline="0" dirty="0" smtClean="0">
                        <a:solidFill>
                          <a:schemeClr val="tx1"/>
                        </a:solidFill>
                        <a:effectLst/>
                        <a:latin typeface="+mn-lt"/>
                        <a:ea typeface="+mn-ea"/>
                        <a:cs typeface="Arial Narrow"/>
                      </a:endParaRPr>
                    </a:p>
                  </a:txBody>
                  <a:tcPr/>
                </a:tc>
                <a:tc vMerge="1">
                  <a:txBody>
                    <a:bodyPr/>
                    <a:lstStyle/>
                    <a:p>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0" i="0" u="none" strike="noStrike" kern="1200" baseline="0" dirty="0" smtClean="0">
                          <a:solidFill>
                            <a:schemeClr val="tx1"/>
                          </a:solidFill>
                          <a:latin typeface="+mn-lt"/>
                          <a:ea typeface="+mn-ea"/>
                          <a:cs typeface="+mn-cs"/>
                        </a:rPr>
                        <a:t>No. of newly built and or modular libraries  supported financially</a:t>
                      </a:r>
                    </a:p>
                  </a:txBody>
                  <a:tcPr/>
                </a:tc>
                <a:tc>
                  <a:txBody>
                    <a:bodyPr/>
                    <a:lstStyle/>
                    <a:p>
                      <a:pPr marL="0" lvl="0" indent="0" algn="ctr">
                        <a:buFont typeface="Arial" pitchFamily="34" charset="0"/>
                        <a:buNone/>
                      </a:pPr>
                      <a:r>
                        <a:rPr lang="en-GB" sz="1200" b="0" i="0" dirty="0" smtClean="0">
                          <a:solidFill>
                            <a:schemeClr val="tx1"/>
                          </a:solidFill>
                          <a:effectLst/>
                          <a:latin typeface="+mn-lt"/>
                          <a:ea typeface="Times New Roman"/>
                          <a:cs typeface="Arial Narrow"/>
                        </a:rPr>
                        <a:t>29</a:t>
                      </a:r>
                    </a:p>
                  </a:txBody>
                  <a:tcPr marL="36195" marR="36195" marT="17780" marB="17780"/>
                </a:tc>
              </a:tr>
              <a:tr h="9829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1" i="1" dirty="0" smtClean="0">
                          <a:solidFill>
                            <a:schemeClr val="tx1"/>
                          </a:solidFill>
                          <a:latin typeface="+mn-lt"/>
                          <a:cs typeface="Arial Narrow"/>
                        </a:rPr>
                        <a:t>A transformed and productive ACH sector</a:t>
                      </a:r>
                    </a:p>
                    <a:p>
                      <a:pPr>
                        <a:lnSpc>
                          <a:spcPct val="100000"/>
                        </a:lnSpc>
                      </a:pPr>
                      <a:endParaRPr lang="en-ZA" sz="1200" b="1" i="1" kern="1200" baseline="0" dirty="0" smtClean="0">
                        <a:solidFill>
                          <a:schemeClr val="tx1"/>
                        </a:solidFill>
                        <a:effectLst/>
                        <a:latin typeface="+mn-lt"/>
                        <a:ea typeface="+mn-ea"/>
                        <a:cs typeface="Arial Narrow"/>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1" i="0" kern="1200" dirty="0" smtClean="0">
                          <a:solidFill>
                            <a:schemeClr val="tx1"/>
                          </a:solidFill>
                          <a:effectLst/>
                          <a:latin typeface="+mn-lt"/>
                          <a:ea typeface="+mn-ea"/>
                          <a:cs typeface="Arial Narrow"/>
                        </a:rPr>
                        <a:t>To</a:t>
                      </a:r>
                      <a:r>
                        <a:rPr lang="en-ZA" sz="1200" b="1" i="0" kern="1200" baseline="0" dirty="0" smtClean="0">
                          <a:solidFill>
                            <a:schemeClr val="tx1"/>
                          </a:solidFill>
                          <a:effectLst/>
                          <a:latin typeface="+mn-lt"/>
                          <a:ea typeface="+mn-ea"/>
                          <a:cs typeface="Arial Narrow"/>
                        </a:rPr>
                        <a:t> build relationships and partnerships locally and internationally</a:t>
                      </a:r>
                    </a:p>
                  </a:txBody>
                  <a:tcPr/>
                </a:tc>
                <a:tc>
                  <a:txBody>
                    <a:bodyPr/>
                    <a:lstStyle/>
                    <a:p>
                      <a:r>
                        <a:rPr lang="en-ZA" sz="1200" b="0" i="0" u="none" strike="noStrike" kern="1200" baseline="0" dirty="0" smtClean="0">
                          <a:solidFill>
                            <a:schemeClr val="tx1"/>
                          </a:solidFill>
                          <a:latin typeface="+mn-lt"/>
                          <a:ea typeface="+mn-ea"/>
                          <a:cs typeface="+mn-cs"/>
                        </a:rPr>
                        <a:t>No. of cultural diplomacy engagements coordinated </a:t>
                      </a:r>
                      <a:endParaRPr lang="en-ZA" sz="1200" i="0" dirty="0">
                        <a:solidFill>
                          <a:schemeClr val="tx1"/>
                        </a:solidFill>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US" sz="1200" b="0" i="0" dirty="0" smtClean="0">
                          <a:solidFill>
                            <a:schemeClr val="tx1"/>
                          </a:solidFill>
                          <a:latin typeface="+mn-lt"/>
                        </a:rPr>
                        <a:t>20</a:t>
                      </a:r>
                      <a:r>
                        <a:rPr lang="en-US" sz="1200" b="0" i="0" baseline="0" dirty="0" smtClean="0">
                          <a:solidFill>
                            <a:schemeClr val="tx1"/>
                          </a:solidFill>
                          <a:latin typeface="+mn-lt"/>
                        </a:rPr>
                        <a:t> </a:t>
                      </a:r>
                      <a:endParaRPr lang="en-ZA" sz="1200" b="0" i="0" dirty="0" smtClean="0">
                        <a:solidFill>
                          <a:schemeClr val="tx1"/>
                        </a:solidFill>
                        <a:latin typeface="+mn-lt"/>
                      </a:endParaRPr>
                    </a:p>
                  </a:txBody>
                  <a:tcPr/>
                </a:tc>
              </a:tr>
            </a:tbl>
          </a:graphicData>
        </a:graphic>
      </p:graphicFrame>
      <p:sp>
        <p:nvSpPr>
          <p:cNvPr id="5" name="Slide Number Placeholder 3"/>
          <p:cNvSpPr>
            <a:spLocks noGrp="1"/>
          </p:cNvSpPr>
          <p:nvPr>
            <p:ph type="sldNum" sz="quarter" idx="4"/>
          </p:nvPr>
        </p:nvSpPr>
        <p:spPr>
          <a:xfrm>
            <a:off x="8077200" y="6172200"/>
            <a:ext cx="609600" cy="365125"/>
          </a:xfrm>
        </p:spPr>
        <p:txBody>
          <a:bodyPr/>
          <a:lstStyle/>
          <a:p>
            <a:r>
              <a:rPr lang="en-US" sz="1200" b="1" smtClean="0"/>
              <a:t>26</a:t>
            </a:r>
            <a:endParaRPr lang="en-ZA" sz="1200" b="1" dirty="0" smtClean="0"/>
          </a:p>
        </p:txBody>
      </p:sp>
      <p:sp>
        <p:nvSpPr>
          <p:cNvPr id="8" name="Title 1"/>
          <p:cNvSpPr>
            <a:spLocks noGrp="1"/>
          </p:cNvSpPr>
          <p:nvPr>
            <p:ph type="title"/>
          </p:nvPr>
        </p:nvSpPr>
        <p:spPr>
          <a:xfrm>
            <a:off x="106367" y="26480"/>
            <a:ext cx="9036496" cy="710952"/>
          </a:xfrm>
        </p:spPr>
        <p:txBody>
          <a:bodyPr>
            <a:normAutofit/>
          </a:bodyPr>
          <a:lstStyle/>
          <a:p>
            <a:pPr algn="ctr"/>
            <a:r>
              <a:rPr lang="en-US" dirty="0" smtClean="0">
                <a:latin typeface="+mj-lt"/>
                <a:cs typeface="Arial Narrow"/>
              </a:rPr>
              <a:t>A TRANSFORMED AND PRODUCTIVE SECTOR</a:t>
            </a:r>
            <a:endParaRPr lang="en-US" dirty="0">
              <a:latin typeface="+mj-lt"/>
              <a:cs typeface="Arial Narrow"/>
            </a:endParaRPr>
          </a:p>
        </p:txBody>
      </p:sp>
    </p:spTree>
    <p:extLst>
      <p:ext uri="{BB962C8B-B14F-4D97-AF65-F5344CB8AC3E}">
        <p14:creationId xmlns:p14="http://schemas.microsoft.com/office/powerpoint/2010/main" xmlns="" val="14285370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1420376625"/>
              </p:ext>
            </p:extLst>
          </p:nvPr>
        </p:nvGraphicFramePr>
        <p:xfrm>
          <a:off x="323528" y="836713"/>
          <a:ext cx="8568952" cy="4752961"/>
        </p:xfrm>
        <a:graphic>
          <a:graphicData uri="http://schemas.openxmlformats.org/drawingml/2006/table">
            <a:tbl>
              <a:tblPr firstRow="1" firstCol="1" bandRow="1">
                <a:tableStyleId>{3C2FFA5D-87B4-456A-9821-1D502468CF0F}</a:tableStyleId>
              </a:tblPr>
              <a:tblGrid>
                <a:gridCol w="3626078"/>
                <a:gridCol w="2471437"/>
                <a:gridCol w="2471437"/>
              </a:tblGrid>
              <a:tr h="456130">
                <a:tc>
                  <a:txBody>
                    <a:bodyPr/>
                    <a:lstStyle/>
                    <a:p>
                      <a:pPr algn="ctr">
                        <a:lnSpc>
                          <a:spcPct val="107000"/>
                        </a:lnSpc>
                        <a:spcAft>
                          <a:spcPts val="0"/>
                        </a:spcAft>
                      </a:pPr>
                      <a:r>
                        <a:rPr lang="en-US" sz="2800" dirty="0">
                          <a:effectLst/>
                        </a:rPr>
                        <a:t>Name of Project</a:t>
                      </a:r>
                      <a:endParaRPr lang="en-ZA" sz="2800" b="1"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2800" dirty="0">
                          <a:effectLst/>
                        </a:rPr>
                        <a:t>Budget</a:t>
                      </a:r>
                      <a:endParaRPr lang="en-ZA" sz="2800" b="1"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2800" dirty="0" smtClean="0">
                          <a:effectLst/>
                        </a:rPr>
                        <a:t>Province</a:t>
                      </a:r>
                      <a:endParaRPr lang="en-ZA" sz="2800" b="1" dirty="0">
                        <a:effectLst/>
                        <a:latin typeface="Calibri"/>
                        <a:ea typeface="Calibri"/>
                        <a:cs typeface="Times New Roman"/>
                      </a:endParaRPr>
                    </a:p>
                  </a:txBody>
                  <a:tcPr marL="68580" marR="68580" marT="0" marB="0"/>
                </a:tc>
              </a:tr>
              <a:tr h="391182">
                <a:tc>
                  <a:txBody>
                    <a:bodyPr/>
                    <a:lstStyle/>
                    <a:p>
                      <a:pPr marL="0" marR="0">
                        <a:lnSpc>
                          <a:spcPct val="115000"/>
                        </a:lnSpc>
                        <a:spcBef>
                          <a:spcPts val="0"/>
                        </a:spcBef>
                        <a:spcAft>
                          <a:spcPts val="600"/>
                        </a:spcAft>
                      </a:pPr>
                      <a:r>
                        <a:rPr lang="en-ZA" sz="1200" b="0" dirty="0" smtClean="0">
                          <a:effectLst/>
                          <a:latin typeface="+mn-lt"/>
                          <a:ea typeface="Calibri"/>
                          <a:cs typeface="Times New Roman"/>
                        </a:rPr>
                        <a:t>Buyelekhaya</a:t>
                      </a:r>
                      <a:r>
                        <a:rPr lang="en-ZA" sz="1200" b="0" baseline="0" dirty="0" smtClean="0">
                          <a:effectLst/>
                          <a:latin typeface="+mn-lt"/>
                          <a:ea typeface="Calibri"/>
                          <a:cs typeface="Times New Roman"/>
                        </a:rPr>
                        <a:t> Pan African Festival</a:t>
                      </a:r>
                      <a:endParaRPr lang="en-ZA" sz="1200" b="0" dirty="0">
                        <a:effectLst/>
                        <a:latin typeface="+mn-lt"/>
                        <a:ea typeface="Calibri"/>
                        <a:cs typeface="Times New Roman"/>
                      </a:endParaRPr>
                    </a:p>
                  </a:txBody>
                  <a:tcPr marL="36195" marR="36195" marT="17780" marB="17780">
                    <a:solidFill>
                      <a:schemeClr val="accent1">
                        <a:lumMod val="40000"/>
                        <a:lumOff val="60000"/>
                        <a:alpha val="4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R2 000 000.00</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Eastern Cape</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r>
              <a:tr h="391182">
                <a:tc>
                  <a:txBody>
                    <a:bodyPr/>
                    <a:lstStyle/>
                    <a:p>
                      <a:pPr marL="0" marR="0">
                        <a:lnSpc>
                          <a:spcPct val="115000"/>
                        </a:lnSpc>
                        <a:spcBef>
                          <a:spcPts val="0"/>
                        </a:spcBef>
                        <a:spcAft>
                          <a:spcPts val="600"/>
                        </a:spcAft>
                      </a:pPr>
                      <a:r>
                        <a:rPr lang="en-ZA" sz="1200" b="0" dirty="0" smtClean="0">
                          <a:effectLst/>
                          <a:latin typeface="+mn-lt"/>
                          <a:ea typeface="Calibri"/>
                          <a:cs typeface="Times New Roman"/>
                        </a:rPr>
                        <a:t>Standard Bank Joy of Jazz</a:t>
                      </a:r>
                      <a:endParaRPr lang="en-ZA" sz="1200" b="0" dirty="0">
                        <a:effectLst/>
                        <a:latin typeface="+mn-lt"/>
                        <a:ea typeface="Calibri"/>
                        <a:cs typeface="Times New Roman"/>
                      </a:endParaRPr>
                    </a:p>
                  </a:txBody>
                  <a:tcPr marL="36195" marR="36195" marT="17780" marB="17780">
                    <a:solidFill>
                      <a:srgbClr val="F2F2F2"/>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R4 000 000.00</a:t>
                      </a:r>
                      <a:endParaRPr lang="en-ZA" sz="1200" dirty="0">
                        <a:solidFill>
                          <a:schemeClr val="tx1"/>
                        </a:solidFill>
                        <a:effectLst/>
                        <a:latin typeface="+mn-lt"/>
                        <a:ea typeface="Calibri"/>
                        <a:cs typeface="Times New Roman"/>
                      </a:endParaRPr>
                    </a:p>
                  </a:txBody>
                  <a:tcPr marL="68580" marR="68580" marT="0" marB="0">
                    <a:solidFill>
                      <a:srgbClr val="F2F2F2"/>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Gauteng</a:t>
                      </a:r>
                      <a:endParaRPr lang="en-ZA" sz="1200" dirty="0">
                        <a:solidFill>
                          <a:schemeClr val="tx1"/>
                        </a:solidFill>
                        <a:effectLst/>
                        <a:latin typeface="+mn-lt"/>
                        <a:ea typeface="Calibri"/>
                        <a:cs typeface="Times New Roman"/>
                      </a:endParaRPr>
                    </a:p>
                  </a:txBody>
                  <a:tcPr marL="68580" marR="68580" marT="0" marB="0">
                    <a:solidFill>
                      <a:srgbClr val="F2F2F2"/>
                    </a:solidFill>
                  </a:tcPr>
                </a:tc>
              </a:tr>
              <a:tr h="503194">
                <a:tc>
                  <a:txBody>
                    <a:bodyPr/>
                    <a:lstStyle/>
                    <a:p>
                      <a:pPr marL="0" marR="0">
                        <a:lnSpc>
                          <a:spcPct val="115000"/>
                        </a:lnSpc>
                        <a:spcBef>
                          <a:spcPts val="0"/>
                        </a:spcBef>
                        <a:spcAft>
                          <a:spcPts val="600"/>
                        </a:spcAft>
                      </a:pPr>
                      <a:r>
                        <a:rPr lang="en-ZA" sz="1200" b="0" dirty="0" smtClean="0">
                          <a:effectLst/>
                          <a:latin typeface="+mn-lt"/>
                          <a:ea typeface="Calibri"/>
                          <a:cs typeface="Times New Roman"/>
                        </a:rPr>
                        <a:t>Indoni Cultural Events</a:t>
                      </a:r>
                      <a:endParaRPr lang="en-ZA" sz="1200" b="0" dirty="0">
                        <a:effectLst/>
                        <a:latin typeface="+mn-lt"/>
                        <a:ea typeface="Calibri"/>
                        <a:cs typeface="Times New Roman"/>
                      </a:endParaRPr>
                    </a:p>
                  </a:txBody>
                  <a:tcPr marL="36195" marR="36195" marT="17780" marB="17780">
                    <a:solidFill>
                      <a:schemeClr val="accent1">
                        <a:lumMod val="40000"/>
                        <a:lumOff val="6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R10 000 000.00</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National</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schemeClr>
                    </a:solidFill>
                  </a:tcPr>
                </a:tc>
              </a:tr>
              <a:tr h="501350">
                <a:tc>
                  <a:txBody>
                    <a:bodyPr/>
                    <a:lstStyle/>
                    <a:p>
                      <a:pPr marL="0" marR="0">
                        <a:lnSpc>
                          <a:spcPct val="115000"/>
                        </a:lnSpc>
                        <a:spcBef>
                          <a:spcPts val="0"/>
                        </a:spcBef>
                        <a:spcAft>
                          <a:spcPts val="600"/>
                        </a:spcAft>
                      </a:pPr>
                      <a:r>
                        <a:rPr lang="en-ZA" sz="1200" b="0" dirty="0" smtClean="0">
                          <a:effectLst/>
                          <a:latin typeface="+mn-lt"/>
                          <a:ea typeface="Calibri"/>
                          <a:cs typeface="Times New Roman"/>
                        </a:rPr>
                        <a:t>Ebubeleni Music Festival</a:t>
                      </a:r>
                      <a:endParaRPr lang="en-ZA" sz="1200" b="0" dirty="0">
                        <a:effectLst/>
                        <a:latin typeface="+mn-lt"/>
                        <a:ea typeface="Calibri"/>
                        <a:cs typeface="Times New Roman"/>
                      </a:endParaRPr>
                    </a:p>
                  </a:txBody>
                  <a:tcPr marL="36195" marR="36195" marT="17780" marB="17780">
                    <a:solidFill>
                      <a:srgbClr val="F2F2F2"/>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R1 500 000.00</a:t>
                      </a:r>
                      <a:endParaRPr lang="en-ZA" sz="1200" dirty="0">
                        <a:solidFill>
                          <a:schemeClr val="tx1"/>
                        </a:solidFill>
                        <a:effectLst/>
                        <a:latin typeface="+mn-lt"/>
                        <a:ea typeface="Calibri"/>
                        <a:cs typeface="Times New Roman"/>
                      </a:endParaRPr>
                    </a:p>
                  </a:txBody>
                  <a:tcPr marL="68580" marR="68580" marT="0" marB="0">
                    <a:solidFill>
                      <a:srgbClr val="F2F2F2"/>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Eastern Cape</a:t>
                      </a:r>
                      <a:endParaRPr lang="en-ZA" sz="1200" dirty="0">
                        <a:solidFill>
                          <a:schemeClr val="tx1"/>
                        </a:solidFill>
                        <a:effectLst/>
                        <a:latin typeface="+mn-lt"/>
                        <a:ea typeface="Calibri"/>
                        <a:cs typeface="Times New Roman"/>
                      </a:endParaRPr>
                    </a:p>
                  </a:txBody>
                  <a:tcPr marL="68580" marR="68580" marT="0" marB="0">
                    <a:solidFill>
                      <a:srgbClr val="F2F2F2"/>
                    </a:solidFill>
                  </a:tcPr>
                </a:tc>
              </a:tr>
              <a:tr h="501350">
                <a:tc>
                  <a:txBody>
                    <a:bodyPr/>
                    <a:lstStyle/>
                    <a:p>
                      <a:pPr marL="0" marR="0">
                        <a:lnSpc>
                          <a:spcPct val="115000"/>
                        </a:lnSpc>
                        <a:spcBef>
                          <a:spcPts val="0"/>
                        </a:spcBef>
                        <a:spcAft>
                          <a:spcPts val="600"/>
                        </a:spcAft>
                      </a:pPr>
                      <a:r>
                        <a:rPr lang="en-ZA" sz="1200" b="0" dirty="0" smtClean="0">
                          <a:effectLst/>
                          <a:latin typeface="+mn-lt"/>
                          <a:ea typeface="Calibri"/>
                          <a:cs typeface="Times New Roman"/>
                        </a:rPr>
                        <a:t>Cape Town International Jazz Festival</a:t>
                      </a:r>
                      <a:endParaRPr lang="en-ZA" sz="1200" b="0" dirty="0">
                        <a:effectLst/>
                        <a:latin typeface="+mn-lt"/>
                        <a:ea typeface="Calibri"/>
                        <a:cs typeface="Times New Roman"/>
                      </a:endParaRPr>
                    </a:p>
                  </a:txBody>
                  <a:tcPr marL="36195" marR="36195" marT="17780" marB="17780">
                    <a:solidFill>
                      <a:schemeClr val="accent1">
                        <a:lumMod val="40000"/>
                        <a:lumOff val="60000"/>
                        <a:alpha val="4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R3 000 000.00</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Western Cape</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r>
              <a:tr h="501350">
                <a:tc>
                  <a:txBody>
                    <a:bodyPr/>
                    <a:lstStyle/>
                    <a:p>
                      <a:pPr marL="0" marR="0">
                        <a:lnSpc>
                          <a:spcPct val="115000"/>
                        </a:lnSpc>
                        <a:spcBef>
                          <a:spcPts val="0"/>
                        </a:spcBef>
                        <a:spcAft>
                          <a:spcPts val="600"/>
                        </a:spcAft>
                      </a:pPr>
                      <a:r>
                        <a:rPr lang="en-ZA" sz="1200" b="0" dirty="0" smtClean="0">
                          <a:effectLst/>
                          <a:latin typeface="+mn-lt"/>
                          <a:ea typeface="Calibri"/>
                          <a:cs typeface="Times New Roman"/>
                        </a:rPr>
                        <a:t>Moretele Tribute Concert</a:t>
                      </a:r>
                      <a:endParaRPr lang="en-ZA" sz="1200" b="0" dirty="0">
                        <a:effectLst/>
                        <a:latin typeface="+mn-lt"/>
                        <a:ea typeface="Calibri"/>
                        <a:cs typeface="Times New Roman"/>
                      </a:endParaRPr>
                    </a:p>
                  </a:txBody>
                  <a:tcPr marL="36195" marR="36195" marT="17780" marB="17780">
                    <a:solidFill>
                      <a:srgbClr val="F2F2F2"/>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R2 500 000.00</a:t>
                      </a:r>
                      <a:endParaRPr lang="en-ZA" sz="1200" dirty="0">
                        <a:solidFill>
                          <a:schemeClr val="tx1"/>
                        </a:solidFill>
                        <a:effectLst/>
                        <a:latin typeface="+mn-lt"/>
                        <a:ea typeface="Calibri"/>
                        <a:cs typeface="Times New Roman"/>
                      </a:endParaRPr>
                    </a:p>
                  </a:txBody>
                  <a:tcPr marL="68580" marR="68580" marT="0" marB="0">
                    <a:solidFill>
                      <a:srgbClr val="F2F2F2"/>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Gauteng</a:t>
                      </a:r>
                      <a:endParaRPr lang="en-ZA" sz="1200" dirty="0">
                        <a:solidFill>
                          <a:schemeClr val="tx1"/>
                        </a:solidFill>
                        <a:effectLst/>
                        <a:latin typeface="+mn-lt"/>
                        <a:ea typeface="Calibri"/>
                        <a:cs typeface="Times New Roman"/>
                      </a:endParaRPr>
                    </a:p>
                  </a:txBody>
                  <a:tcPr marL="68580" marR="68580" marT="0" marB="0">
                    <a:solidFill>
                      <a:srgbClr val="F2F2F2"/>
                    </a:solidFill>
                  </a:tcPr>
                </a:tc>
              </a:tr>
              <a:tr h="501350">
                <a:tc>
                  <a:txBody>
                    <a:bodyPr/>
                    <a:lstStyle/>
                    <a:p>
                      <a:pPr marL="0" marR="0">
                        <a:lnSpc>
                          <a:spcPct val="115000"/>
                        </a:lnSpc>
                        <a:spcBef>
                          <a:spcPts val="0"/>
                        </a:spcBef>
                        <a:spcAft>
                          <a:spcPts val="600"/>
                        </a:spcAft>
                      </a:pPr>
                      <a:r>
                        <a:rPr lang="en-ZA" sz="1200" b="0" dirty="0" smtClean="0">
                          <a:effectLst/>
                          <a:latin typeface="+mn-lt"/>
                          <a:ea typeface="Calibri"/>
                          <a:cs typeface="Times New Roman"/>
                        </a:rPr>
                        <a:t>SAMA Awards</a:t>
                      </a:r>
                      <a:endParaRPr lang="en-ZA" sz="1200" b="0" dirty="0">
                        <a:effectLst/>
                        <a:latin typeface="+mn-lt"/>
                        <a:ea typeface="Calibri"/>
                        <a:cs typeface="Times New Roman"/>
                      </a:endParaRPr>
                    </a:p>
                  </a:txBody>
                  <a:tcPr marL="36195" marR="36195" marT="17780" marB="17780">
                    <a:solidFill>
                      <a:schemeClr val="accent1">
                        <a:lumMod val="40000"/>
                        <a:lumOff val="60000"/>
                        <a:alpha val="4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R2</a:t>
                      </a:r>
                      <a:r>
                        <a:rPr lang="en-ZA" sz="1200" baseline="0" dirty="0" smtClean="0">
                          <a:solidFill>
                            <a:schemeClr val="tx1"/>
                          </a:solidFill>
                          <a:effectLst/>
                          <a:latin typeface="+mn-lt"/>
                          <a:ea typeface="Calibri"/>
                          <a:cs typeface="Times New Roman"/>
                        </a:rPr>
                        <a:t> 000 000.00</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Gauteng</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r>
              <a:tr h="502719">
                <a:tc>
                  <a:txBody>
                    <a:bodyPr/>
                    <a:lstStyle/>
                    <a:p>
                      <a:pPr marL="0" marR="0">
                        <a:lnSpc>
                          <a:spcPct val="115000"/>
                        </a:lnSpc>
                        <a:spcBef>
                          <a:spcPts val="0"/>
                        </a:spcBef>
                        <a:spcAft>
                          <a:spcPts val="600"/>
                        </a:spcAft>
                      </a:pPr>
                      <a:r>
                        <a:rPr lang="en-GB" sz="1200" b="0" dirty="0" smtClean="0">
                          <a:effectLst/>
                          <a:latin typeface="+mn-lt"/>
                        </a:rPr>
                        <a:t>Culture</a:t>
                      </a:r>
                      <a:r>
                        <a:rPr lang="en-GB" sz="1200" b="0" baseline="0" dirty="0" smtClean="0">
                          <a:effectLst/>
                          <a:latin typeface="+mn-lt"/>
                        </a:rPr>
                        <a:t> &amp; Creative Industries Federation</a:t>
                      </a:r>
                      <a:endParaRPr lang="en-GB" sz="1200" b="0" dirty="0" smtClean="0">
                        <a:effectLst/>
                        <a:latin typeface="+mn-lt"/>
                      </a:endParaRPr>
                    </a:p>
                  </a:txBody>
                  <a:tcPr marL="36195" marR="36195" marT="17780" marB="17780">
                    <a:solidFill>
                      <a:srgbClr val="F2F2F2"/>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R4 000 000.00</a:t>
                      </a:r>
                      <a:endParaRPr lang="en-ZA" sz="1200" dirty="0">
                        <a:solidFill>
                          <a:schemeClr val="tx1"/>
                        </a:solidFill>
                        <a:effectLst/>
                        <a:latin typeface="+mn-lt"/>
                        <a:ea typeface="Calibri"/>
                        <a:cs typeface="Times New Roman"/>
                      </a:endParaRPr>
                    </a:p>
                  </a:txBody>
                  <a:tcPr marL="68580" marR="68580" marT="0" marB="0">
                    <a:solidFill>
                      <a:srgbClr val="F2F2F2"/>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National</a:t>
                      </a:r>
                      <a:endParaRPr lang="en-ZA" sz="1200" dirty="0">
                        <a:solidFill>
                          <a:schemeClr val="tx1"/>
                        </a:solidFill>
                        <a:effectLst/>
                        <a:latin typeface="+mn-lt"/>
                        <a:ea typeface="Calibri"/>
                        <a:cs typeface="Times New Roman"/>
                      </a:endParaRPr>
                    </a:p>
                  </a:txBody>
                  <a:tcPr marL="68580" marR="68580" marT="0" marB="0">
                    <a:solidFill>
                      <a:srgbClr val="F2F2F2"/>
                    </a:solidFill>
                  </a:tcPr>
                </a:tc>
              </a:tr>
              <a:tr h="502719">
                <a:tc>
                  <a:txBody>
                    <a:bodyPr/>
                    <a:lstStyle/>
                    <a:p>
                      <a:pPr marL="0" marR="0">
                        <a:lnSpc>
                          <a:spcPct val="115000"/>
                        </a:lnSpc>
                        <a:spcBef>
                          <a:spcPts val="0"/>
                        </a:spcBef>
                        <a:spcAft>
                          <a:spcPts val="600"/>
                        </a:spcAft>
                      </a:pPr>
                      <a:r>
                        <a:rPr lang="en-GB" sz="1200" b="0" dirty="0" smtClean="0">
                          <a:effectLst/>
                          <a:latin typeface="+mn-lt"/>
                        </a:rPr>
                        <a:t>Rapid</a:t>
                      </a:r>
                      <a:r>
                        <a:rPr lang="en-GB" sz="1200" b="0" baseline="0" dirty="0" smtClean="0">
                          <a:effectLst/>
                          <a:latin typeface="+mn-lt"/>
                        </a:rPr>
                        <a:t> Lion (International Film Festival</a:t>
                      </a:r>
                      <a:endParaRPr lang="en-GB" sz="1200" b="0" dirty="0" smtClean="0">
                        <a:effectLst/>
                        <a:latin typeface="+mn-lt"/>
                      </a:endParaRPr>
                    </a:p>
                  </a:txBody>
                  <a:tcPr marL="36195" marR="36195" marT="17780" marB="17780">
                    <a:solidFill>
                      <a:schemeClr val="accent1">
                        <a:lumMod val="40000"/>
                        <a:lumOff val="60000"/>
                        <a:alpha val="4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R4 000 000.00</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Gauteng</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r>
            </a:tbl>
          </a:graphicData>
        </a:graphic>
      </p:graphicFrame>
      <p:sp>
        <p:nvSpPr>
          <p:cNvPr id="5" name="Title 1"/>
          <p:cNvSpPr>
            <a:spLocks noGrp="1"/>
          </p:cNvSpPr>
          <p:nvPr>
            <p:ph type="title"/>
          </p:nvPr>
        </p:nvSpPr>
        <p:spPr>
          <a:xfrm>
            <a:off x="15077" y="116632"/>
            <a:ext cx="9036496" cy="432048"/>
          </a:xfrm>
        </p:spPr>
        <p:txBody>
          <a:bodyPr>
            <a:noAutofit/>
          </a:bodyPr>
          <a:lstStyle/>
          <a:p>
            <a:pPr algn="ctr"/>
            <a:r>
              <a:rPr lang="en-US" sz="3200" dirty="0" smtClean="0">
                <a:latin typeface="+mj-lt"/>
                <a:cs typeface="Arial Narrow"/>
              </a:rPr>
              <a:t>DETAILS OF FLAGSHIP EVENTS TO BE SUPPORTED </a:t>
            </a:r>
            <a:endParaRPr lang="en-US" sz="3200" dirty="0">
              <a:latin typeface="+mj-lt"/>
              <a:cs typeface="Arial Narrow"/>
            </a:endParaRPr>
          </a:p>
        </p:txBody>
      </p:sp>
      <p:sp>
        <p:nvSpPr>
          <p:cNvPr id="6" name="Slide Number Placeholder 3"/>
          <p:cNvSpPr>
            <a:spLocks noGrp="1"/>
          </p:cNvSpPr>
          <p:nvPr>
            <p:ph type="sldNum" sz="quarter" idx="4294967295"/>
          </p:nvPr>
        </p:nvSpPr>
        <p:spPr>
          <a:xfrm>
            <a:off x="8077200" y="6172200"/>
            <a:ext cx="609600" cy="365125"/>
          </a:xfrm>
          <a:prstGeom prst="rect">
            <a:avLst/>
          </a:prstGeom>
        </p:spPr>
        <p:txBody>
          <a:bodyPr/>
          <a:lstStyle/>
          <a:p>
            <a:r>
              <a:rPr lang="en-US" sz="1200" b="1" dirty="0" smtClean="0"/>
              <a:t>26</a:t>
            </a:r>
            <a:endParaRPr lang="en-ZA" sz="1200" b="1" dirty="0" smtClean="0"/>
          </a:p>
        </p:txBody>
      </p:sp>
    </p:spTree>
    <p:extLst>
      <p:ext uri="{BB962C8B-B14F-4D97-AF65-F5344CB8AC3E}">
        <p14:creationId xmlns:p14="http://schemas.microsoft.com/office/powerpoint/2010/main" xmlns="" val="42303601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1712503534"/>
              </p:ext>
            </p:extLst>
          </p:nvPr>
        </p:nvGraphicFramePr>
        <p:xfrm>
          <a:off x="179511" y="1268760"/>
          <a:ext cx="8964489" cy="4536503"/>
        </p:xfrm>
        <a:graphic>
          <a:graphicData uri="http://schemas.openxmlformats.org/drawingml/2006/table">
            <a:tbl>
              <a:tblPr firstRow="1" firstCol="1" bandRow="1">
                <a:tableStyleId>{3C2FFA5D-87B4-456A-9821-1D502468CF0F}</a:tableStyleId>
              </a:tblPr>
              <a:tblGrid>
                <a:gridCol w="3793455"/>
                <a:gridCol w="2585517"/>
                <a:gridCol w="2585517"/>
              </a:tblGrid>
              <a:tr h="475948">
                <a:tc>
                  <a:txBody>
                    <a:bodyPr/>
                    <a:lstStyle/>
                    <a:p>
                      <a:pPr algn="ctr">
                        <a:lnSpc>
                          <a:spcPct val="107000"/>
                        </a:lnSpc>
                        <a:spcAft>
                          <a:spcPts val="0"/>
                        </a:spcAft>
                      </a:pPr>
                      <a:r>
                        <a:rPr lang="en-US" sz="2400" dirty="0">
                          <a:effectLst/>
                        </a:rPr>
                        <a:t>Name of Project</a:t>
                      </a:r>
                      <a:endParaRPr lang="en-ZA" sz="2400" b="1"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2400" dirty="0">
                          <a:effectLst/>
                        </a:rPr>
                        <a:t>Budget</a:t>
                      </a:r>
                      <a:endParaRPr lang="en-ZA" sz="2400" b="1"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2400" dirty="0" smtClean="0">
                          <a:effectLst/>
                        </a:rPr>
                        <a:t>Province</a:t>
                      </a:r>
                      <a:endParaRPr lang="en-ZA" sz="2400" b="1" dirty="0">
                        <a:effectLst/>
                        <a:latin typeface="Calibri"/>
                        <a:ea typeface="Calibri"/>
                        <a:cs typeface="Times New Roman"/>
                      </a:endParaRPr>
                    </a:p>
                  </a:txBody>
                  <a:tcPr marL="68580" marR="68580" marT="0" marB="0"/>
                </a:tc>
              </a:tr>
              <a:tr h="306116">
                <a:tc>
                  <a:txBody>
                    <a:bodyPr/>
                    <a:lstStyle/>
                    <a:p>
                      <a:pPr marL="0" marR="0">
                        <a:lnSpc>
                          <a:spcPct val="115000"/>
                        </a:lnSpc>
                        <a:spcBef>
                          <a:spcPts val="0"/>
                        </a:spcBef>
                        <a:spcAft>
                          <a:spcPts val="600"/>
                        </a:spcAft>
                      </a:pPr>
                      <a:r>
                        <a:rPr lang="en-ZA" sz="1200" b="0" dirty="0" smtClean="0">
                          <a:effectLst/>
                          <a:latin typeface="+mn-lt"/>
                          <a:ea typeface="Calibri"/>
                          <a:cs typeface="Times New Roman"/>
                        </a:rPr>
                        <a:t>Izingqi zethu Cultural Festival</a:t>
                      </a:r>
                      <a:endParaRPr lang="en-ZA" sz="1200" b="0" dirty="0">
                        <a:effectLst/>
                        <a:latin typeface="+mn-lt"/>
                        <a:ea typeface="Calibri"/>
                        <a:cs typeface="Times New Roman"/>
                      </a:endParaRPr>
                    </a:p>
                  </a:txBody>
                  <a:tcPr marL="36195" marR="36195" marT="17780" marB="17780">
                    <a:solidFill>
                      <a:schemeClr val="accent1">
                        <a:lumMod val="40000"/>
                        <a:lumOff val="60000"/>
                        <a:alpha val="4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R2 000 000.00</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Eastern Cape</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r>
              <a:tr h="306116">
                <a:tc>
                  <a:txBody>
                    <a:bodyPr/>
                    <a:lstStyle/>
                    <a:p>
                      <a:pPr marL="0" marR="0">
                        <a:lnSpc>
                          <a:spcPct val="115000"/>
                        </a:lnSpc>
                        <a:spcBef>
                          <a:spcPts val="0"/>
                        </a:spcBef>
                        <a:spcAft>
                          <a:spcPts val="600"/>
                        </a:spcAft>
                      </a:pPr>
                      <a:r>
                        <a:rPr lang="en-ZA" sz="1200" b="0" dirty="0" smtClean="0">
                          <a:effectLst/>
                          <a:latin typeface="+mn-lt"/>
                          <a:ea typeface="Calibri"/>
                          <a:cs typeface="Times New Roman"/>
                        </a:rPr>
                        <a:t>National Arts Festival</a:t>
                      </a:r>
                      <a:endParaRPr lang="en-ZA" sz="1200" b="0" dirty="0">
                        <a:effectLst/>
                        <a:latin typeface="+mn-lt"/>
                        <a:ea typeface="Calibri"/>
                        <a:cs typeface="Times New Roman"/>
                      </a:endParaRPr>
                    </a:p>
                  </a:txBody>
                  <a:tcPr marL="36195" marR="36195" marT="17780" marB="17780">
                    <a:solidFill>
                      <a:srgbClr val="F2F2F2"/>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R5 000 000.00</a:t>
                      </a:r>
                      <a:endParaRPr lang="en-ZA" sz="1200" dirty="0">
                        <a:solidFill>
                          <a:schemeClr val="tx1"/>
                        </a:solidFill>
                        <a:effectLst/>
                        <a:latin typeface="+mn-lt"/>
                        <a:ea typeface="Calibri"/>
                        <a:cs typeface="Times New Roman"/>
                      </a:endParaRPr>
                    </a:p>
                  </a:txBody>
                  <a:tcPr marL="68580" marR="68580" marT="0" marB="0">
                    <a:solidFill>
                      <a:srgbClr val="F2F2F2"/>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Eastern Cape</a:t>
                      </a:r>
                      <a:endParaRPr lang="en-ZA" sz="1200" dirty="0">
                        <a:solidFill>
                          <a:schemeClr val="tx1"/>
                        </a:solidFill>
                        <a:effectLst/>
                        <a:latin typeface="+mn-lt"/>
                        <a:ea typeface="Calibri"/>
                        <a:cs typeface="Times New Roman"/>
                      </a:endParaRPr>
                    </a:p>
                  </a:txBody>
                  <a:tcPr marL="68580" marR="68580" marT="0" marB="0">
                    <a:solidFill>
                      <a:srgbClr val="F2F2F2"/>
                    </a:solidFill>
                  </a:tcPr>
                </a:tc>
              </a:tr>
              <a:tr h="306116">
                <a:tc>
                  <a:txBody>
                    <a:bodyPr/>
                    <a:lstStyle/>
                    <a:p>
                      <a:pPr marL="0" marR="0">
                        <a:lnSpc>
                          <a:spcPct val="115000"/>
                        </a:lnSpc>
                        <a:spcBef>
                          <a:spcPts val="0"/>
                        </a:spcBef>
                        <a:spcAft>
                          <a:spcPts val="600"/>
                        </a:spcAft>
                      </a:pPr>
                      <a:r>
                        <a:rPr lang="en-ZA" sz="1200" b="0" dirty="0" smtClean="0">
                          <a:effectLst/>
                          <a:latin typeface="+mn-lt"/>
                          <a:ea typeface="Calibri"/>
                          <a:cs typeface="Times New Roman"/>
                        </a:rPr>
                        <a:t>Ebubeleni Music Festival</a:t>
                      </a:r>
                      <a:endParaRPr lang="en-ZA" sz="1200" b="0" dirty="0">
                        <a:effectLst/>
                        <a:latin typeface="+mn-lt"/>
                        <a:ea typeface="Calibri"/>
                        <a:cs typeface="Times New Roman"/>
                      </a:endParaRPr>
                    </a:p>
                  </a:txBody>
                  <a:tcPr marL="36195" marR="36195" marT="17780" marB="17780">
                    <a:solidFill>
                      <a:srgbClr val="F2F2F2"/>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R1</a:t>
                      </a:r>
                      <a:r>
                        <a:rPr lang="en-ZA" sz="1200" baseline="0" dirty="0" smtClean="0">
                          <a:solidFill>
                            <a:schemeClr val="tx1"/>
                          </a:solidFill>
                          <a:effectLst/>
                          <a:latin typeface="+mn-lt"/>
                          <a:ea typeface="Calibri"/>
                          <a:cs typeface="Times New Roman"/>
                        </a:rPr>
                        <a:t> 500 000.00</a:t>
                      </a:r>
                      <a:endParaRPr lang="en-ZA" sz="1200" dirty="0">
                        <a:solidFill>
                          <a:schemeClr val="tx1"/>
                        </a:solidFill>
                        <a:effectLst/>
                        <a:latin typeface="+mn-lt"/>
                        <a:ea typeface="Calibri"/>
                        <a:cs typeface="Times New Roman"/>
                      </a:endParaRPr>
                    </a:p>
                  </a:txBody>
                  <a:tcPr marL="68580" marR="68580" marT="0" marB="0">
                    <a:solidFill>
                      <a:srgbClr val="F2F2F2"/>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Eastern Cape</a:t>
                      </a:r>
                      <a:endParaRPr lang="en-ZA" sz="1200" dirty="0">
                        <a:solidFill>
                          <a:schemeClr val="tx1"/>
                        </a:solidFill>
                        <a:effectLst/>
                        <a:latin typeface="+mn-lt"/>
                        <a:ea typeface="Calibri"/>
                        <a:cs typeface="Times New Roman"/>
                      </a:endParaRPr>
                    </a:p>
                  </a:txBody>
                  <a:tcPr marL="68580" marR="68580" marT="0" marB="0">
                    <a:solidFill>
                      <a:srgbClr val="F2F2F2"/>
                    </a:solidFill>
                  </a:tcPr>
                </a:tc>
              </a:tr>
              <a:tr h="393771">
                <a:tc>
                  <a:txBody>
                    <a:bodyPr/>
                    <a:lstStyle/>
                    <a:p>
                      <a:pPr marL="0" marR="0">
                        <a:lnSpc>
                          <a:spcPct val="115000"/>
                        </a:lnSpc>
                        <a:spcBef>
                          <a:spcPts val="0"/>
                        </a:spcBef>
                        <a:spcAft>
                          <a:spcPts val="600"/>
                        </a:spcAft>
                      </a:pPr>
                      <a:r>
                        <a:rPr lang="en-ZA" sz="1200" b="0" dirty="0" smtClean="0">
                          <a:effectLst/>
                          <a:latin typeface="+mn-lt"/>
                          <a:ea typeface="Calibri"/>
                          <a:cs typeface="Times New Roman"/>
                        </a:rPr>
                        <a:t>MACUFE</a:t>
                      </a:r>
                      <a:endParaRPr lang="en-ZA" sz="1200" b="0" dirty="0">
                        <a:effectLst/>
                        <a:latin typeface="+mn-lt"/>
                        <a:ea typeface="Calibri"/>
                        <a:cs typeface="Times New Roman"/>
                      </a:endParaRPr>
                    </a:p>
                  </a:txBody>
                  <a:tcPr marL="36195" marR="36195" marT="17780" marB="17780">
                    <a:solidFill>
                      <a:schemeClr val="accent1">
                        <a:lumMod val="40000"/>
                        <a:lumOff val="60000"/>
                        <a:alpha val="4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R3 000 000.00</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Free State</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r>
              <a:tr h="392328">
                <a:tc>
                  <a:txBody>
                    <a:bodyPr/>
                    <a:lstStyle/>
                    <a:p>
                      <a:pPr marL="0" marR="0">
                        <a:lnSpc>
                          <a:spcPct val="115000"/>
                        </a:lnSpc>
                        <a:spcBef>
                          <a:spcPts val="0"/>
                        </a:spcBef>
                        <a:spcAft>
                          <a:spcPts val="600"/>
                        </a:spcAft>
                      </a:pPr>
                      <a:r>
                        <a:rPr lang="en-ZA" sz="1200" b="0" dirty="0" smtClean="0">
                          <a:effectLst/>
                          <a:latin typeface="+mn-lt"/>
                          <a:ea typeface="Calibri"/>
                          <a:cs typeface="Times New Roman"/>
                        </a:rPr>
                        <a:t>Famo Cultural Dance Festival</a:t>
                      </a:r>
                      <a:endParaRPr lang="en-ZA" sz="1200" b="0" dirty="0">
                        <a:effectLst/>
                        <a:latin typeface="+mn-lt"/>
                        <a:ea typeface="Calibri"/>
                        <a:cs typeface="Times New Roman"/>
                      </a:endParaRPr>
                    </a:p>
                  </a:txBody>
                  <a:tcPr marL="36195" marR="36195" marT="17780" marB="17780">
                    <a:solidFill>
                      <a:srgbClr val="F2F2F2"/>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R1 000 000.00</a:t>
                      </a:r>
                      <a:endParaRPr lang="en-ZA" sz="1200" dirty="0">
                        <a:solidFill>
                          <a:schemeClr val="tx1"/>
                        </a:solidFill>
                        <a:effectLst/>
                        <a:latin typeface="+mn-lt"/>
                        <a:ea typeface="Calibri"/>
                        <a:cs typeface="Times New Roman"/>
                      </a:endParaRPr>
                    </a:p>
                  </a:txBody>
                  <a:tcPr marL="68580" marR="68580" marT="0" marB="0">
                    <a:solidFill>
                      <a:srgbClr val="F2F2F2"/>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Free State</a:t>
                      </a:r>
                      <a:endParaRPr lang="en-ZA" sz="1200" dirty="0">
                        <a:solidFill>
                          <a:schemeClr val="tx1"/>
                        </a:solidFill>
                        <a:effectLst/>
                        <a:latin typeface="+mn-lt"/>
                        <a:ea typeface="Calibri"/>
                        <a:cs typeface="Times New Roman"/>
                      </a:endParaRPr>
                    </a:p>
                  </a:txBody>
                  <a:tcPr marL="68580" marR="68580" marT="0" marB="0">
                    <a:solidFill>
                      <a:srgbClr val="F2F2F2"/>
                    </a:solidFill>
                  </a:tcPr>
                </a:tc>
              </a:tr>
              <a:tr h="392328">
                <a:tc>
                  <a:txBody>
                    <a:bodyPr/>
                    <a:lstStyle/>
                    <a:p>
                      <a:pPr marL="0" marR="0">
                        <a:lnSpc>
                          <a:spcPct val="115000"/>
                        </a:lnSpc>
                        <a:spcBef>
                          <a:spcPts val="0"/>
                        </a:spcBef>
                        <a:spcAft>
                          <a:spcPts val="600"/>
                        </a:spcAft>
                      </a:pPr>
                      <a:r>
                        <a:rPr lang="en-ZA" sz="1200" b="0" dirty="0" smtClean="0">
                          <a:effectLst/>
                          <a:latin typeface="+mn-lt"/>
                          <a:ea typeface="Calibri"/>
                          <a:cs typeface="Times New Roman"/>
                        </a:rPr>
                        <a:t>Pale Ya Rona Carnival</a:t>
                      </a:r>
                      <a:endParaRPr lang="en-ZA" sz="1200" b="0" dirty="0">
                        <a:effectLst/>
                        <a:latin typeface="+mn-lt"/>
                        <a:ea typeface="Calibri"/>
                        <a:cs typeface="Times New Roman"/>
                      </a:endParaRPr>
                    </a:p>
                  </a:txBody>
                  <a:tcPr marL="36195" marR="36195" marT="17780" marB="17780">
                    <a:solidFill>
                      <a:schemeClr val="accent1">
                        <a:lumMod val="40000"/>
                        <a:lumOff val="60000"/>
                        <a:alpha val="4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R2 500</a:t>
                      </a:r>
                      <a:r>
                        <a:rPr lang="en-ZA" sz="1200" baseline="0" dirty="0" smtClean="0">
                          <a:solidFill>
                            <a:schemeClr val="tx1"/>
                          </a:solidFill>
                          <a:effectLst/>
                          <a:latin typeface="+mn-lt"/>
                          <a:ea typeface="Calibri"/>
                          <a:cs typeface="Times New Roman"/>
                        </a:rPr>
                        <a:t> 000.00</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Gauteng</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r>
              <a:tr h="392328">
                <a:tc>
                  <a:txBody>
                    <a:bodyPr/>
                    <a:lstStyle/>
                    <a:p>
                      <a:pPr marL="0" marR="0">
                        <a:lnSpc>
                          <a:spcPct val="115000"/>
                        </a:lnSpc>
                        <a:spcBef>
                          <a:spcPts val="0"/>
                        </a:spcBef>
                        <a:spcAft>
                          <a:spcPts val="600"/>
                        </a:spcAft>
                      </a:pPr>
                      <a:r>
                        <a:rPr lang="en-ZA" sz="1200" b="0" dirty="0" smtClean="0">
                          <a:effectLst/>
                          <a:latin typeface="+mn-lt"/>
                          <a:ea typeface="Calibri"/>
                          <a:cs typeface="Times New Roman"/>
                        </a:rPr>
                        <a:t>Go West Music Festival</a:t>
                      </a:r>
                      <a:endParaRPr lang="en-ZA" sz="1200" b="0" dirty="0">
                        <a:effectLst/>
                        <a:latin typeface="+mn-lt"/>
                        <a:ea typeface="Calibri"/>
                        <a:cs typeface="Times New Roman"/>
                      </a:endParaRPr>
                    </a:p>
                  </a:txBody>
                  <a:tcPr marL="36195" marR="36195" marT="17780" marB="17780">
                    <a:solidFill>
                      <a:schemeClr val="accent1">
                        <a:lumMod val="40000"/>
                        <a:lumOff val="60000"/>
                        <a:alpha val="4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R2 000 000.00</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Gauteng</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r>
              <a:tr h="392328">
                <a:tc>
                  <a:txBody>
                    <a:bodyPr/>
                    <a:lstStyle/>
                    <a:p>
                      <a:pPr marL="0" marR="0">
                        <a:lnSpc>
                          <a:spcPct val="115000"/>
                        </a:lnSpc>
                        <a:spcBef>
                          <a:spcPts val="0"/>
                        </a:spcBef>
                        <a:spcAft>
                          <a:spcPts val="600"/>
                        </a:spcAft>
                      </a:pPr>
                      <a:r>
                        <a:rPr lang="en-ZA" sz="1200" b="0" dirty="0" smtClean="0">
                          <a:effectLst/>
                          <a:latin typeface="+mn-lt"/>
                          <a:ea typeface="Calibri"/>
                          <a:cs typeface="Times New Roman"/>
                        </a:rPr>
                        <a:t>Innibos</a:t>
                      </a:r>
                      <a:endParaRPr lang="en-ZA" sz="1200" b="0" dirty="0">
                        <a:effectLst/>
                        <a:latin typeface="+mn-lt"/>
                        <a:ea typeface="Calibri"/>
                        <a:cs typeface="Times New Roman"/>
                      </a:endParaRPr>
                    </a:p>
                  </a:txBody>
                  <a:tcPr marL="36195" marR="36195" marT="17780" marB="17780">
                    <a:solidFill>
                      <a:srgbClr val="F2F2F2"/>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R2 000 000.00</a:t>
                      </a:r>
                      <a:endParaRPr lang="en-ZA" sz="1200" dirty="0">
                        <a:solidFill>
                          <a:schemeClr val="tx1"/>
                        </a:solidFill>
                        <a:effectLst/>
                        <a:latin typeface="+mn-lt"/>
                        <a:ea typeface="Calibri"/>
                        <a:cs typeface="Times New Roman"/>
                      </a:endParaRPr>
                    </a:p>
                  </a:txBody>
                  <a:tcPr marL="68580" marR="68580" marT="0" marB="0">
                    <a:solidFill>
                      <a:srgbClr val="F2F2F2"/>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Mpumalanga</a:t>
                      </a:r>
                      <a:endParaRPr lang="en-ZA" sz="1200" dirty="0">
                        <a:solidFill>
                          <a:schemeClr val="tx1"/>
                        </a:solidFill>
                        <a:effectLst/>
                        <a:latin typeface="+mn-lt"/>
                        <a:ea typeface="Calibri"/>
                        <a:cs typeface="Times New Roman"/>
                      </a:endParaRPr>
                    </a:p>
                  </a:txBody>
                  <a:tcPr marL="68580" marR="68580" marT="0" marB="0">
                    <a:solidFill>
                      <a:srgbClr val="F2F2F2"/>
                    </a:solidFill>
                  </a:tcPr>
                </a:tc>
              </a:tr>
              <a:tr h="392328">
                <a:tc>
                  <a:txBody>
                    <a:bodyPr/>
                    <a:lstStyle/>
                    <a:p>
                      <a:pPr marL="0" marR="0">
                        <a:lnSpc>
                          <a:spcPct val="115000"/>
                        </a:lnSpc>
                        <a:spcBef>
                          <a:spcPts val="0"/>
                        </a:spcBef>
                        <a:spcAft>
                          <a:spcPts val="600"/>
                        </a:spcAft>
                      </a:pPr>
                      <a:r>
                        <a:rPr lang="en-ZA" sz="1200" b="0" dirty="0" smtClean="0">
                          <a:effectLst/>
                          <a:latin typeface="+mn-lt"/>
                          <a:ea typeface="Calibri"/>
                          <a:cs typeface="Times New Roman"/>
                        </a:rPr>
                        <a:t>Mpumalanga Cultural Experience</a:t>
                      </a:r>
                      <a:endParaRPr lang="en-ZA" sz="1200" b="0" dirty="0">
                        <a:effectLst/>
                        <a:latin typeface="+mn-lt"/>
                        <a:ea typeface="Calibri"/>
                        <a:cs typeface="Times New Roman"/>
                      </a:endParaRPr>
                    </a:p>
                  </a:txBody>
                  <a:tcPr marL="36195" marR="36195" marT="17780" marB="17780">
                    <a:solidFill>
                      <a:schemeClr val="accent1">
                        <a:lumMod val="40000"/>
                        <a:lumOff val="60000"/>
                        <a:alpha val="4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R2 000</a:t>
                      </a:r>
                      <a:r>
                        <a:rPr lang="en-ZA" sz="1200" baseline="0" dirty="0" smtClean="0">
                          <a:solidFill>
                            <a:schemeClr val="tx1"/>
                          </a:solidFill>
                          <a:effectLst/>
                          <a:latin typeface="+mn-lt"/>
                          <a:ea typeface="Calibri"/>
                          <a:cs typeface="Times New Roman"/>
                        </a:rPr>
                        <a:t> 000.00</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Mpumalanga</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r>
              <a:tr h="393398">
                <a:tc>
                  <a:txBody>
                    <a:bodyPr/>
                    <a:lstStyle/>
                    <a:p>
                      <a:pPr marL="0" marR="0">
                        <a:lnSpc>
                          <a:spcPct val="115000"/>
                        </a:lnSpc>
                        <a:spcBef>
                          <a:spcPts val="0"/>
                        </a:spcBef>
                        <a:spcAft>
                          <a:spcPts val="600"/>
                        </a:spcAft>
                      </a:pPr>
                      <a:r>
                        <a:rPr lang="en-GB" sz="1200" b="0" dirty="0" smtClean="0">
                          <a:effectLst/>
                          <a:latin typeface="+mn-lt"/>
                        </a:rPr>
                        <a:t>Marula</a:t>
                      </a:r>
                    </a:p>
                  </a:txBody>
                  <a:tcPr marL="36195" marR="36195" marT="17780" marB="17780">
                    <a:solidFill>
                      <a:srgbClr val="F2F2F2"/>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R2 000 000.00</a:t>
                      </a:r>
                      <a:endParaRPr lang="en-ZA" sz="1200" dirty="0">
                        <a:solidFill>
                          <a:schemeClr val="tx1"/>
                        </a:solidFill>
                        <a:effectLst/>
                        <a:latin typeface="+mn-lt"/>
                        <a:ea typeface="Calibri"/>
                        <a:cs typeface="Times New Roman"/>
                      </a:endParaRPr>
                    </a:p>
                  </a:txBody>
                  <a:tcPr marL="68580" marR="68580" marT="0" marB="0">
                    <a:solidFill>
                      <a:srgbClr val="F2F2F2"/>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Limpopo</a:t>
                      </a:r>
                      <a:endParaRPr lang="en-ZA" sz="1200" dirty="0">
                        <a:solidFill>
                          <a:schemeClr val="tx1"/>
                        </a:solidFill>
                        <a:effectLst/>
                        <a:latin typeface="+mn-lt"/>
                        <a:ea typeface="Calibri"/>
                        <a:cs typeface="Times New Roman"/>
                      </a:endParaRPr>
                    </a:p>
                  </a:txBody>
                  <a:tcPr marL="68580" marR="68580" marT="0" marB="0">
                    <a:solidFill>
                      <a:srgbClr val="F2F2F2"/>
                    </a:solidFill>
                  </a:tcPr>
                </a:tc>
              </a:tr>
              <a:tr h="393398">
                <a:tc>
                  <a:txBody>
                    <a:bodyPr/>
                    <a:lstStyle/>
                    <a:p>
                      <a:pPr marL="0" marR="0">
                        <a:lnSpc>
                          <a:spcPct val="115000"/>
                        </a:lnSpc>
                        <a:spcBef>
                          <a:spcPts val="0"/>
                        </a:spcBef>
                        <a:spcAft>
                          <a:spcPts val="600"/>
                        </a:spcAft>
                      </a:pPr>
                      <a:r>
                        <a:rPr lang="en-GB" sz="1200" b="0" dirty="0" smtClean="0">
                          <a:effectLst/>
                          <a:latin typeface="+mn-lt"/>
                        </a:rPr>
                        <a:t>Mapungubwe Arts Festival</a:t>
                      </a:r>
                    </a:p>
                  </a:txBody>
                  <a:tcPr marL="36195" marR="36195" marT="17780" marB="17780">
                    <a:solidFill>
                      <a:schemeClr val="accent1">
                        <a:lumMod val="40000"/>
                        <a:lumOff val="60000"/>
                        <a:alpha val="4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R2 000 000.00</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Limpopo</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r>
            </a:tbl>
          </a:graphicData>
        </a:graphic>
      </p:graphicFrame>
      <p:sp>
        <p:nvSpPr>
          <p:cNvPr id="5" name="Title 1"/>
          <p:cNvSpPr>
            <a:spLocks noGrp="1"/>
          </p:cNvSpPr>
          <p:nvPr>
            <p:ph type="title"/>
          </p:nvPr>
        </p:nvSpPr>
        <p:spPr>
          <a:xfrm>
            <a:off x="-2465" y="-32064"/>
            <a:ext cx="9036496" cy="508736"/>
          </a:xfrm>
        </p:spPr>
        <p:txBody>
          <a:bodyPr>
            <a:noAutofit/>
          </a:bodyPr>
          <a:lstStyle/>
          <a:p>
            <a:pPr algn="ctr"/>
            <a:r>
              <a:rPr lang="en-US" dirty="0" smtClean="0">
                <a:latin typeface="+mj-lt"/>
                <a:cs typeface="Arial Narrow"/>
              </a:rPr>
              <a:t>DETAILS OF PROVINCIAL FLAGSHIP EVENTS TO BE SUPPORTED </a:t>
            </a:r>
            <a:endParaRPr lang="en-US" dirty="0">
              <a:latin typeface="+mj-lt"/>
              <a:cs typeface="Arial Narrow"/>
            </a:endParaRPr>
          </a:p>
        </p:txBody>
      </p:sp>
      <p:sp>
        <p:nvSpPr>
          <p:cNvPr id="6" name="Slide Number Placeholder 3"/>
          <p:cNvSpPr>
            <a:spLocks noGrp="1"/>
          </p:cNvSpPr>
          <p:nvPr>
            <p:ph type="sldNum" sz="quarter" idx="4294967295"/>
          </p:nvPr>
        </p:nvSpPr>
        <p:spPr>
          <a:xfrm>
            <a:off x="8172400" y="6471536"/>
            <a:ext cx="609600" cy="365125"/>
          </a:xfrm>
          <a:prstGeom prst="rect">
            <a:avLst/>
          </a:prstGeom>
        </p:spPr>
        <p:txBody>
          <a:bodyPr/>
          <a:lstStyle/>
          <a:p>
            <a:r>
              <a:rPr lang="en-US" sz="1200" b="1" dirty="0" smtClean="0"/>
              <a:t>28</a:t>
            </a:r>
            <a:endParaRPr lang="en-ZA" sz="1200" b="1" dirty="0" smtClean="0"/>
          </a:p>
        </p:txBody>
      </p:sp>
    </p:spTree>
    <p:extLst>
      <p:ext uri="{BB962C8B-B14F-4D97-AF65-F5344CB8AC3E}">
        <p14:creationId xmlns:p14="http://schemas.microsoft.com/office/powerpoint/2010/main" xmlns="" val="17471377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169831618"/>
              </p:ext>
            </p:extLst>
          </p:nvPr>
        </p:nvGraphicFramePr>
        <p:xfrm>
          <a:off x="179512" y="1124744"/>
          <a:ext cx="8757668" cy="4536506"/>
        </p:xfrm>
        <a:graphic>
          <a:graphicData uri="http://schemas.openxmlformats.org/drawingml/2006/table">
            <a:tbl>
              <a:tblPr firstRow="1" firstCol="1" bandRow="1">
                <a:tableStyleId>{3C2FFA5D-87B4-456A-9821-1D502468CF0F}</a:tableStyleId>
              </a:tblPr>
              <a:tblGrid>
                <a:gridCol w="3705936"/>
                <a:gridCol w="2525866"/>
                <a:gridCol w="2525866"/>
              </a:tblGrid>
              <a:tr h="571587">
                <a:tc>
                  <a:txBody>
                    <a:bodyPr/>
                    <a:lstStyle/>
                    <a:p>
                      <a:pPr algn="ctr">
                        <a:lnSpc>
                          <a:spcPct val="107000"/>
                        </a:lnSpc>
                        <a:spcAft>
                          <a:spcPts val="0"/>
                        </a:spcAft>
                      </a:pPr>
                      <a:r>
                        <a:rPr lang="en-US" sz="2400" dirty="0">
                          <a:effectLst/>
                        </a:rPr>
                        <a:t>Name of Project</a:t>
                      </a:r>
                      <a:endParaRPr lang="en-ZA" sz="2400" b="1"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2400" dirty="0">
                          <a:effectLst/>
                        </a:rPr>
                        <a:t>Budget</a:t>
                      </a:r>
                      <a:endParaRPr lang="en-ZA" sz="2400" b="1"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2400" dirty="0" smtClean="0">
                          <a:effectLst/>
                        </a:rPr>
                        <a:t>Province</a:t>
                      </a:r>
                      <a:endParaRPr lang="en-ZA" sz="2400" b="1" dirty="0">
                        <a:effectLst/>
                        <a:latin typeface="Calibri"/>
                        <a:ea typeface="Calibri"/>
                        <a:cs typeface="Times New Roman"/>
                      </a:endParaRPr>
                    </a:p>
                  </a:txBody>
                  <a:tcPr marL="68580" marR="68580" marT="0" marB="0"/>
                </a:tc>
              </a:tr>
              <a:tr h="471164">
                <a:tc>
                  <a:txBody>
                    <a:bodyPr/>
                    <a:lstStyle/>
                    <a:p>
                      <a:pPr marL="0" marR="0">
                        <a:lnSpc>
                          <a:spcPct val="115000"/>
                        </a:lnSpc>
                        <a:spcBef>
                          <a:spcPts val="0"/>
                        </a:spcBef>
                        <a:spcAft>
                          <a:spcPts val="600"/>
                        </a:spcAft>
                      </a:pPr>
                      <a:r>
                        <a:rPr lang="en-ZA" sz="1200" b="0" dirty="0" smtClean="0">
                          <a:effectLst/>
                          <a:latin typeface="+mn-lt"/>
                          <a:ea typeface="Calibri"/>
                          <a:cs typeface="Times New Roman"/>
                        </a:rPr>
                        <a:t>Kalahari Desert Festival</a:t>
                      </a:r>
                      <a:endParaRPr lang="en-ZA" sz="1200" b="0" dirty="0">
                        <a:effectLst/>
                        <a:latin typeface="+mn-lt"/>
                        <a:ea typeface="Calibri"/>
                        <a:cs typeface="Times New Roman"/>
                      </a:endParaRPr>
                    </a:p>
                  </a:txBody>
                  <a:tcPr marL="36195" marR="36195" marT="17780" marB="17780">
                    <a:solidFill>
                      <a:srgbClr val="F2F2F2"/>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R1 500 000.00</a:t>
                      </a:r>
                      <a:endParaRPr lang="en-ZA" sz="1200" dirty="0">
                        <a:solidFill>
                          <a:schemeClr val="tx1"/>
                        </a:solidFill>
                        <a:effectLst/>
                        <a:latin typeface="+mn-lt"/>
                        <a:ea typeface="Calibri"/>
                        <a:cs typeface="Times New Roman"/>
                      </a:endParaRPr>
                    </a:p>
                  </a:txBody>
                  <a:tcPr marL="68580" marR="68580" marT="0" marB="0">
                    <a:solidFill>
                      <a:srgbClr val="F2F2F2"/>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Northern Cape</a:t>
                      </a:r>
                      <a:endParaRPr lang="en-ZA" sz="1200" dirty="0">
                        <a:solidFill>
                          <a:schemeClr val="tx1"/>
                        </a:solidFill>
                        <a:effectLst/>
                        <a:latin typeface="+mn-lt"/>
                        <a:ea typeface="Calibri"/>
                        <a:cs typeface="Times New Roman"/>
                      </a:endParaRPr>
                    </a:p>
                  </a:txBody>
                  <a:tcPr marL="68580" marR="68580" marT="0" marB="0">
                    <a:solidFill>
                      <a:srgbClr val="F2F2F2"/>
                    </a:solidFill>
                  </a:tcPr>
                </a:tc>
              </a:tr>
              <a:tr h="471164">
                <a:tc>
                  <a:txBody>
                    <a:bodyPr/>
                    <a:lstStyle/>
                    <a:p>
                      <a:pPr marL="0" marR="0">
                        <a:lnSpc>
                          <a:spcPct val="115000"/>
                        </a:lnSpc>
                        <a:spcBef>
                          <a:spcPts val="0"/>
                        </a:spcBef>
                        <a:spcAft>
                          <a:spcPts val="600"/>
                        </a:spcAft>
                      </a:pPr>
                      <a:r>
                        <a:rPr lang="en-ZA" sz="1200" b="0" dirty="0" smtClean="0">
                          <a:effectLst/>
                          <a:latin typeface="+mn-lt"/>
                          <a:ea typeface="Calibri"/>
                          <a:cs typeface="Times New Roman"/>
                        </a:rPr>
                        <a:t>Diamonds &amp; Dorings</a:t>
                      </a:r>
                      <a:endParaRPr lang="en-ZA" sz="1200" b="0" dirty="0">
                        <a:effectLst/>
                        <a:latin typeface="+mn-lt"/>
                        <a:ea typeface="Calibri"/>
                        <a:cs typeface="Times New Roman"/>
                      </a:endParaRPr>
                    </a:p>
                  </a:txBody>
                  <a:tcPr marL="36195" marR="36195" marT="17780" marB="17780">
                    <a:solidFill>
                      <a:schemeClr val="accent1">
                        <a:lumMod val="40000"/>
                        <a:lumOff val="60000"/>
                        <a:alpha val="4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R2 500 000.00</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Northern Cape</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r>
              <a:tr h="471164">
                <a:tc>
                  <a:txBody>
                    <a:bodyPr/>
                    <a:lstStyle/>
                    <a:p>
                      <a:pPr marL="0" marR="0">
                        <a:lnSpc>
                          <a:spcPct val="115000"/>
                        </a:lnSpc>
                        <a:spcBef>
                          <a:spcPts val="0"/>
                        </a:spcBef>
                        <a:spcAft>
                          <a:spcPts val="600"/>
                        </a:spcAft>
                      </a:pPr>
                      <a:r>
                        <a:rPr lang="en-ZA" sz="1200" b="0" dirty="0" smtClean="0">
                          <a:effectLst/>
                          <a:latin typeface="+mn-lt"/>
                          <a:ea typeface="Calibri"/>
                          <a:cs typeface="Times New Roman"/>
                        </a:rPr>
                        <a:t>Mahika Mahikeng</a:t>
                      </a:r>
                      <a:endParaRPr lang="en-ZA" sz="1200" b="0" dirty="0">
                        <a:effectLst/>
                        <a:latin typeface="+mn-lt"/>
                        <a:ea typeface="Calibri"/>
                        <a:cs typeface="Times New Roman"/>
                      </a:endParaRPr>
                    </a:p>
                  </a:txBody>
                  <a:tcPr marL="36195" marR="36195" marT="17780" marB="17780">
                    <a:solidFill>
                      <a:srgbClr val="F2F2F2"/>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R2 500 000.00</a:t>
                      </a:r>
                      <a:endParaRPr lang="en-ZA" sz="1200" dirty="0">
                        <a:solidFill>
                          <a:schemeClr val="tx1"/>
                        </a:solidFill>
                        <a:effectLst/>
                        <a:latin typeface="+mn-lt"/>
                        <a:ea typeface="Calibri"/>
                        <a:cs typeface="Times New Roman"/>
                      </a:endParaRPr>
                    </a:p>
                  </a:txBody>
                  <a:tcPr marL="68580" marR="68580" marT="0" marB="0">
                    <a:solidFill>
                      <a:srgbClr val="F2F2F2"/>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North</a:t>
                      </a:r>
                      <a:r>
                        <a:rPr lang="en-ZA" sz="1200" baseline="0" dirty="0" smtClean="0">
                          <a:solidFill>
                            <a:schemeClr val="tx1"/>
                          </a:solidFill>
                          <a:effectLst/>
                          <a:latin typeface="+mn-lt"/>
                          <a:ea typeface="Calibri"/>
                          <a:cs typeface="Times New Roman"/>
                        </a:rPr>
                        <a:t> West</a:t>
                      </a:r>
                      <a:endParaRPr lang="en-ZA" sz="1200" dirty="0">
                        <a:solidFill>
                          <a:schemeClr val="tx1"/>
                        </a:solidFill>
                        <a:effectLst/>
                        <a:latin typeface="+mn-lt"/>
                        <a:ea typeface="Calibri"/>
                        <a:cs typeface="Times New Roman"/>
                      </a:endParaRPr>
                    </a:p>
                  </a:txBody>
                  <a:tcPr marL="68580" marR="68580" marT="0" marB="0">
                    <a:solidFill>
                      <a:srgbClr val="F2F2F2"/>
                    </a:solidFill>
                  </a:tcPr>
                </a:tc>
              </a:tr>
              <a:tr h="471164">
                <a:tc>
                  <a:txBody>
                    <a:bodyPr/>
                    <a:lstStyle/>
                    <a:p>
                      <a:pPr marL="0" marR="0">
                        <a:lnSpc>
                          <a:spcPct val="115000"/>
                        </a:lnSpc>
                        <a:spcBef>
                          <a:spcPts val="0"/>
                        </a:spcBef>
                        <a:spcAft>
                          <a:spcPts val="600"/>
                        </a:spcAft>
                      </a:pPr>
                      <a:r>
                        <a:rPr lang="en-ZA" sz="1200" b="0" dirty="0" smtClean="0">
                          <a:effectLst/>
                          <a:latin typeface="+mn-lt"/>
                          <a:ea typeface="Calibri"/>
                          <a:cs typeface="Times New Roman"/>
                        </a:rPr>
                        <a:t>Taung Cultural Calabash</a:t>
                      </a:r>
                      <a:endParaRPr lang="en-ZA" sz="1200" b="0" dirty="0">
                        <a:effectLst/>
                        <a:latin typeface="+mn-lt"/>
                        <a:ea typeface="Calibri"/>
                        <a:cs typeface="Times New Roman"/>
                      </a:endParaRPr>
                    </a:p>
                  </a:txBody>
                  <a:tcPr marL="36195" marR="36195" marT="17780" marB="17780">
                    <a:solidFill>
                      <a:schemeClr val="accent1">
                        <a:lumMod val="40000"/>
                        <a:lumOff val="60000"/>
                        <a:alpha val="4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R1 500 000.00</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North West</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r>
              <a:tr h="397523">
                <a:tc>
                  <a:txBody>
                    <a:bodyPr/>
                    <a:lstStyle/>
                    <a:p>
                      <a:pPr marL="0" marR="0">
                        <a:lnSpc>
                          <a:spcPct val="115000"/>
                        </a:lnSpc>
                        <a:spcBef>
                          <a:spcPts val="0"/>
                        </a:spcBef>
                        <a:spcAft>
                          <a:spcPts val="600"/>
                        </a:spcAft>
                      </a:pPr>
                      <a:r>
                        <a:rPr lang="en-ZA" sz="1200" b="0" dirty="0" smtClean="0">
                          <a:effectLst/>
                          <a:latin typeface="+mn-lt"/>
                          <a:ea typeface="Calibri"/>
                          <a:cs typeface="Times New Roman"/>
                        </a:rPr>
                        <a:t>Cape Town Carnival</a:t>
                      </a:r>
                      <a:endParaRPr lang="en-ZA" sz="1200" b="0" dirty="0">
                        <a:effectLst/>
                        <a:latin typeface="+mn-lt"/>
                        <a:ea typeface="Calibri"/>
                        <a:cs typeface="Times New Roman"/>
                      </a:endParaRPr>
                    </a:p>
                  </a:txBody>
                  <a:tcPr marL="36195" marR="36195" marT="17780" marB="17780">
                    <a:solidFill>
                      <a:srgbClr val="F2F2F2"/>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R2 500 000.00</a:t>
                      </a:r>
                      <a:endParaRPr lang="en-ZA" sz="1200" dirty="0">
                        <a:solidFill>
                          <a:schemeClr val="tx1"/>
                        </a:solidFill>
                        <a:effectLst/>
                        <a:latin typeface="+mn-lt"/>
                        <a:ea typeface="Calibri"/>
                        <a:cs typeface="Times New Roman"/>
                      </a:endParaRPr>
                    </a:p>
                  </a:txBody>
                  <a:tcPr marL="68580" marR="68580" marT="0" marB="0">
                    <a:solidFill>
                      <a:srgbClr val="F2F2F2"/>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Western Cape</a:t>
                      </a:r>
                      <a:endParaRPr lang="en-ZA" sz="1200" dirty="0">
                        <a:solidFill>
                          <a:schemeClr val="tx1"/>
                        </a:solidFill>
                        <a:effectLst/>
                        <a:latin typeface="+mn-lt"/>
                        <a:ea typeface="Calibri"/>
                        <a:cs typeface="Times New Roman"/>
                      </a:endParaRPr>
                    </a:p>
                  </a:txBody>
                  <a:tcPr marL="68580" marR="68580" marT="0" marB="0">
                    <a:solidFill>
                      <a:srgbClr val="F2F2F2"/>
                    </a:solidFill>
                  </a:tcPr>
                </a:tc>
              </a:tr>
              <a:tr h="420685">
                <a:tc>
                  <a:txBody>
                    <a:bodyPr/>
                    <a:lstStyle/>
                    <a:p>
                      <a:pPr marL="0" marR="0">
                        <a:lnSpc>
                          <a:spcPct val="115000"/>
                        </a:lnSpc>
                        <a:spcBef>
                          <a:spcPts val="0"/>
                        </a:spcBef>
                        <a:spcAft>
                          <a:spcPts val="600"/>
                        </a:spcAft>
                      </a:pPr>
                      <a:r>
                        <a:rPr lang="en-ZA" sz="1200" b="0" dirty="0" smtClean="0">
                          <a:effectLst/>
                          <a:latin typeface="+mn-lt"/>
                          <a:ea typeface="Calibri"/>
                          <a:cs typeface="Times New Roman"/>
                        </a:rPr>
                        <a:t>Suid Ooster Fees</a:t>
                      </a:r>
                      <a:endParaRPr lang="en-ZA" sz="1200" b="0" dirty="0">
                        <a:effectLst/>
                        <a:latin typeface="+mn-lt"/>
                        <a:ea typeface="Calibri"/>
                        <a:cs typeface="Times New Roman"/>
                      </a:endParaRPr>
                    </a:p>
                  </a:txBody>
                  <a:tcPr marL="36195" marR="36195" marT="17780" marB="17780">
                    <a:solidFill>
                      <a:schemeClr val="accent1">
                        <a:lumMod val="40000"/>
                        <a:lumOff val="60000"/>
                        <a:alpha val="4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R1</a:t>
                      </a:r>
                      <a:r>
                        <a:rPr lang="en-ZA" sz="1200" baseline="0" dirty="0" smtClean="0">
                          <a:solidFill>
                            <a:schemeClr val="tx1"/>
                          </a:solidFill>
                          <a:effectLst/>
                          <a:latin typeface="+mn-lt"/>
                          <a:ea typeface="Calibri"/>
                          <a:cs typeface="Times New Roman"/>
                        </a:rPr>
                        <a:t> 500 000.00</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Western Cape</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r>
              <a:tr h="420685">
                <a:tc>
                  <a:txBody>
                    <a:bodyPr/>
                    <a:lstStyle/>
                    <a:p>
                      <a:pPr marL="0" marR="0">
                        <a:lnSpc>
                          <a:spcPct val="115000"/>
                        </a:lnSpc>
                        <a:spcBef>
                          <a:spcPts val="0"/>
                        </a:spcBef>
                        <a:spcAft>
                          <a:spcPts val="600"/>
                        </a:spcAft>
                      </a:pPr>
                      <a:r>
                        <a:rPr lang="en-ZA" sz="1200" b="0" dirty="0" smtClean="0">
                          <a:effectLst/>
                          <a:latin typeface="+mn-lt"/>
                          <a:ea typeface="Calibri"/>
                          <a:cs typeface="Times New Roman"/>
                        </a:rPr>
                        <a:t>Spirit of Praise</a:t>
                      </a:r>
                      <a:endParaRPr lang="en-ZA" sz="1200" b="0" dirty="0">
                        <a:effectLst/>
                        <a:latin typeface="+mn-lt"/>
                        <a:ea typeface="Calibri"/>
                        <a:cs typeface="Times New Roman"/>
                      </a:endParaRPr>
                    </a:p>
                  </a:txBody>
                  <a:tcPr marL="36195" marR="36195" marT="17780" marB="17780">
                    <a:solidFill>
                      <a:schemeClr val="accent1">
                        <a:lumMod val="40000"/>
                        <a:lumOff val="60000"/>
                        <a:alpha val="4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R4 000 000.00</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KwaZulu-Natal</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r>
              <a:tr h="420685">
                <a:tc>
                  <a:txBody>
                    <a:bodyPr/>
                    <a:lstStyle/>
                    <a:p>
                      <a:pPr marL="0" marR="0">
                        <a:lnSpc>
                          <a:spcPct val="115000"/>
                        </a:lnSpc>
                        <a:spcBef>
                          <a:spcPts val="0"/>
                        </a:spcBef>
                        <a:spcAft>
                          <a:spcPts val="600"/>
                        </a:spcAft>
                      </a:pPr>
                      <a:r>
                        <a:rPr lang="en-ZA" sz="1200" b="0" dirty="0" smtClean="0">
                          <a:effectLst/>
                          <a:latin typeface="+mn-lt"/>
                          <a:ea typeface="Calibri"/>
                          <a:cs typeface="Times New Roman"/>
                        </a:rPr>
                        <a:t>We Can Festival</a:t>
                      </a:r>
                      <a:endParaRPr lang="en-ZA" sz="1200" b="0" dirty="0">
                        <a:effectLst/>
                        <a:latin typeface="+mn-lt"/>
                        <a:ea typeface="Calibri"/>
                        <a:cs typeface="Times New Roman"/>
                      </a:endParaRPr>
                    </a:p>
                  </a:txBody>
                  <a:tcPr marL="36195" marR="36195" marT="17780" marB="17780">
                    <a:solidFill>
                      <a:schemeClr val="accent1">
                        <a:lumMod val="40000"/>
                        <a:lumOff val="60000"/>
                        <a:alpha val="4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R2 000 000.00</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KwaZulu-Natal</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r>
              <a:tr h="420685">
                <a:tc>
                  <a:txBody>
                    <a:bodyPr/>
                    <a:lstStyle/>
                    <a:p>
                      <a:pPr marL="0" marR="0">
                        <a:lnSpc>
                          <a:spcPct val="115000"/>
                        </a:lnSpc>
                        <a:spcBef>
                          <a:spcPts val="0"/>
                        </a:spcBef>
                        <a:spcAft>
                          <a:spcPts val="600"/>
                        </a:spcAft>
                      </a:pPr>
                      <a:r>
                        <a:rPr lang="en-ZA" sz="1200" b="0" dirty="0" smtClean="0">
                          <a:effectLst/>
                          <a:latin typeface="+mn-lt"/>
                          <a:ea typeface="Calibri"/>
                          <a:cs typeface="Times New Roman"/>
                        </a:rPr>
                        <a:t>Indoni</a:t>
                      </a:r>
                      <a:r>
                        <a:rPr lang="en-ZA" sz="1200" b="0" baseline="0" dirty="0" smtClean="0">
                          <a:effectLst/>
                          <a:latin typeface="+mn-lt"/>
                          <a:ea typeface="Calibri"/>
                          <a:cs typeface="Times New Roman"/>
                        </a:rPr>
                        <a:t> Cultural Events</a:t>
                      </a:r>
                      <a:endParaRPr lang="en-ZA" sz="1200" b="0" dirty="0">
                        <a:effectLst/>
                        <a:latin typeface="+mn-lt"/>
                        <a:ea typeface="Calibri"/>
                        <a:cs typeface="Times New Roman"/>
                      </a:endParaRPr>
                    </a:p>
                  </a:txBody>
                  <a:tcPr marL="36195" marR="36195" marT="17780" marB="17780">
                    <a:solidFill>
                      <a:schemeClr val="accent1">
                        <a:lumMod val="40000"/>
                        <a:lumOff val="60000"/>
                        <a:alpha val="4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R10 000 000.00</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c>
                  <a:txBody>
                    <a:bodyPr/>
                    <a:lstStyle/>
                    <a:p>
                      <a:pPr>
                        <a:lnSpc>
                          <a:spcPct val="107000"/>
                        </a:lnSpc>
                        <a:spcAft>
                          <a:spcPts val="0"/>
                        </a:spcAft>
                      </a:pPr>
                      <a:r>
                        <a:rPr lang="en-ZA" sz="1200" dirty="0" smtClean="0">
                          <a:solidFill>
                            <a:schemeClr val="tx1"/>
                          </a:solidFill>
                          <a:effectLst/>
                          <a:latin typeface="+mn-lt"/>
                          <a:ea typeface="Calibri"/>
                          <a:cs typeface="Times New Roman"/>
                        </a:rPr>
                        <a:t>KwaZulu-Natal</a:t>
                      </a:r>
                      <a:endParaRPr lang="en-ZA" sz="120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r>
            </a:tbl>
          </a:graphicData>
        </a:graphic>
      </p:graphicFrame>
      <p:sp>
        <p:nvSpPr>
          <p:cNvPr id="5" name="Title 1"/>
          <p:cNvSpPr>
            <a:spLocks noGrp="1"/>
          </p:cNvSpPr>
          <p:nvPr>
            <p:ph type="title"/>
          </p:nvPr>
        </p:nvSpPr>
        <p:spPr>
          <a:xfrm>
            <a:off x="-2465" y="-32064"/>
            <a:ext cx="9036496" cy="508736"/>
          </a:xfrm>
        </p:spPr>
        <p:txBody>
          <a:bodyPr>
            <a:noAutofit/>
          </a:bodyPr>
          <a:lstStyle/>
          <a:p>
            <a:pPr algn="ctr"/>
            <a:r>
              <a:rPr lang="en-US" sz="3200" dirty="0" smtClean="0">
                <a:latin typeface="+mj-lt"/>
                <a:cs typeface="Arial Narrow"/>
              </a:rPr>
              <a:t>DETAILS OF PROVINCIAL FLAGSHIP EVENTS TO BE SUPPORTED </a:t>
            </a:r>
            <a:endParaRPr lang="en-US" sz="3200" dirty="0">
              <a:latin typeface="+mj-lt"/>
              <a:cs typeface="Arial Narrow"/>
            </a:endParaRPr>
          </a:p>
        </p:txBody>
      </p:sp>
      <p:sp>
        <p:nvSpPr>
          <p:cNvPr id="6" name="Slide Number Placeholder 3"/>
          <p:cNvSpPr>
            <a:spLocks noGrp="1"/>
          </p:cNvSpPr>
          <p:nvPr>
            <p:ph type="sldNum" sz="quarter" idx="4294967295"/>
          </p:nvPr>
        </p:nvSpPr>
        <p:spPr>
          <a:xfrm>
            <a:off x="8172400" y="6471536"/>
            <a:ext cx="609600" cy="365125"/>
          </a:xfrm>
          <a:prstGeom prst="rect">
            <a:avLst/>
          </a:prstGeom>
        </p:spPr>
        <p:txBody>
          <a:bodyPr/>
          <a:lstStyle/>
          <a:p>
            <a:r>
              <a:rPr lang="en-US" sz="1200" b="1" dirty="0" smtClean="0"/>
              <a:t>29</a:t>
            </a:r>
            <a:endParaRPr lang="en-ZA" sz="1200" b="1" dirty="0" smtClean="0"/>
          </a:p>
        </p:txBody>
      </p:sp>
    </p:spTree>
    <p:extLst>
      <p:ext uri="{BB962C8B-B14F-4D97-AF65-F5344CB8AC3E}">
        <p14:creationId xmlns:p14="http://schemas.microsoft.com/office/powerpoint/2010/main" xmlns="" val="2094879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229600" cy="710952"/>
          </a:xfrm>
        </p:spPr>
        <p:txBody>
          <a:bodyPr>
            <a:normAutofit/>
          </a:bodyPr>
          <a:lstStyle/>
          <a:p>
            <a:pPr algn="ctr"/>
            <a:r>
              <a:rPr lang="en-US" dirty="0" smtClean="0">
                <a:latin typeface="+mj-lt"/>
                <a:cs typeface="Arial Narrow"/>
              </a:rPr>
              <a:t>MANDATE OF THE DAC</a:t>
            </a:r>
            <a:endParaRPr lang="en-US" dirty="0">
              <a:latin typeface="+mj-lt"/>
              <a:cs typeface="Arial Narrow"/>
            </a:endParaRPr>
          </a:p>
        </p:txBody>
      </p:sp>
      <p:sp>
        <p:nvSpPr>
          <p:cNvPr id="3" name="Content Placeholder 2"/>
          <p:cNvSpPr>
            <a:spLocks noGrp="1"/>
          </p:cNvSpPr>
          <p:nvPr>
            <p:ph idx="1"/>
          </p:nvPr>
        </p:nvSpPr>
        <p:spPr>
          <a:xfrm>
            <a:off x="251520" y="1124744"/>
            <a:ext cx="8640960" cy="4680520"/>
          </a:xfrm>
        </p:spPr>
        <p:txBody>
          <a:bodyPr>
            <a:noAutofit/>
          </a:bodyPr>
          <a:lstStyle/>
          <a:p>
            <a:pPr>
              <a:buFont typeface="Wingdings" charset="2"/>
              <a:buChar char="§"/>
            </a:pPr>
            <a:r>
              <a:rPr lang="en-GB" sz="2400" b="0" dirty="0" smtClean="0">
                <a:solidFill>
                  <a:schemeClr val="tx1"/>
                </a:solidFill>
                <a:latin typeface="+mn-lt"/>
                <a:cs typeface="Arial Narrow"/>
              </a:rPr>
              <a:t>The Constitution of the Republic of South Africa, 1996, has a direct bearing on the Department’s  mandate:</a:t>
            </a:r>
          </a:p>
          <a:p>
            <a:pPr marL="0" indent="0">
              <a:buNone/>
            </a:pPr>
            <a:endParaRPr lang="en-US" sz="2400" b="0" dirty="0" smtClean="0">
              <a:solidFill>
                <a:schemeClr val="tx1"/>
              </a:solidFill>
              <a:latin typeface="+mn-lt"/>
              <a:cs typeface="Arial Narrow"/>
            </a:endParaRPr>
          </a:p>
          <a:p>
            <a:pPr marL="719138" indent="-363538">
              <a:buFont typeface="Courier New"/>
              <a:buChar char="o"/>
            </a:pPr>
            <a:r>
              <a:rPr lang="en-GB" sz="2400" b="0" i="1" dirty="0" smtClean="0">
                <a:solidFill>
                  <a:schemeClr val="tx1"/>
                </a:solidFill>
                <a:latin typeface="+mn-lt"/>
                <a:cs typeface="Arial Narrow"/>
              </a:rPr>
              <a:t>Section 16(1) - Freedom of expression (Freedom of artistic creativity; Freedom to receive or impart information or ideas and</a:t>
            </a:r>
            <a:r>
              <a:rPr lang="en-US" sz="2400" b="0" i="1" dirty="0">
                <a:solidFill>
                  <a:schemeClr val="tx1"/>
                </a:solidFill>
                <a:latin typeface="+mn-lt"/>
                <a:cs typeface="Arial Narrow"/>
              </a:rPr>
              <a:t> </a:t>
            </a:r>
            <a:r>
              <a:rPr lang="en-GB" sz="2400" b="0" i="1" dirty="0">
                <a:solidFill>
                  <a:schemeClr val="tx1"/>
                </a:solidFill>
                <a:latin typeface="+mn-lt"/>
                <a:cs typeface="Arial Narrow"/>
              </a:rPr>
              <a:t>a</a:t>
            </a:r>
            <a:r>
              <a:rPr lang="en-GB" sz="2400" b="0" i="1" dirty="0" smtClean="0">
                <a:solidFill>
                  <a:schemeClr val="tx1"/>
                </a:solidFill>
                <a:latin typeface="+mn-lt"/>
                <a:cs typeface="Arial Narrow"/>
              </a:rPr>
              <a:t>cademic freedom and freedom of scientific research)</a:t>
            </a:r>
            <a:endParaRPr lang="en-US" sz="2400" b="0" i="1" dirty="0" smtClean="0">
              <a:solidFill>
                <a:schemeClr val="tx1"/>
              </a:solidFill>
              <a:latin typeface="+mn-lt"/>
              <a:cs typeface="Arial Narrow"/>
            </a:endParaRPr>
          </a:p>
          <a:p>
            <a:pPr marL="719138" indent="-363538">
              <a:buFont typeface="Courier New"/>
              <a:buChar char="o"/>
            </a:pPr>
            <a:r>
              <a:rPr lang="en-GB" sz="2400" b="0" i="1" dirty="0" smtClean="0">
                <a:solidFill>
                  <a:schemeClr val="tx1"/>
                </a:solidFill>
                <a:latin typeface="+mn-lt"/>
                <a:cs typeface="Arial Narrow"/>
              </a:rPr>
              <a:t>Section 30 - Language and culture</a:t>
            </a:r>
            <a:endParaRPr lang="en-US" sz="2400" b="0" i="1" dirty="0" smtClean="0">
              <a:solidFill>
                <a:schemeClr val="tx1"/>
              </a:solidFill>
              <a:latin typeface="+mn-lt"/>
              <a:cs typeface="Arial Narrow"/>
            </a:endParaRPr>
          </a:p>
          <a:p>
            <a:pPr marL="719138" indent="-363538">
              <a:buFont typeface="Courier New"/>
              <a:buChar char="o"/>
            </a:pPr>
            <a:r>
              <a:rPr lang="en-GB" sz="2400" b="0" i="1" dirty="0" smtClean="0">
                <a:solidFill>
                  <a:schemeClr val="tx1"/>
                </a:solidFill>
                <a:latin typeface="+mn-lt"/>
                <a:cs typeface="Arial Narrow"/>
              </a:rPr>
              <a:t>Section 32(1) - Access to information</a:t>
            </a:r>
          </a:p>
          <a:p>
            <a:pPr marL="719138" indent="-363538">
              <a:buFont typeface="Courier New"/>
              <a:buChar char="o"/>
            </a:pPr>
            <a:r>
              <a:rPr lang="en-GB" sz="2400" b="0" i="1" dirty="0">
                <a:solidFill>
                  <a:schemeClr val="tx1"/>
                </a:solidFill>
                <a:latin typeface="+mn-lt"/>
                <a:cs typeface="Arial Narrow"/>
              </a:rPr>
              <a:t>Section 9(3) – Equality</a:t>
            </a:r>
            <a:endParaRPr lang="en-US" sz="2400" b="0" i="1" dirty="0">
              <a:solidFill>
                <a:schemeClr val="tx1"/>
              </a:solidFill>
              <a:latin typeface="+mn-lt"/>
              <a:cs typeface="Arial Narrow"/>
            </a:endParaRPr>
          </a:p>
          <a:p>
            <a:pPr marL="719138" indent="-363538">
              <a:buFont typeface="Courier New"/>
              <a:buChar char="o"/>
            </a:pPr>
            <a:r>
              <a:rPr lang="en-GB" sz="2400" b="0" i="1" dirty="0">
                <a:solidFill>
                  <a:schemeClr val="tx1"/>
                </a:solidFill>
                <a:latin typeface="+mn-lt"/>
                <a:cs typeface="Arial Narrow"/>
              </a:rPr>
              <a:t>Section 10 - Human Dignity </a:t>
            </a:r>
            <a:endParaRPr lang="en-US" sz="2400" b="0" i="1" dirty="0" smtClean="0">
              <a:solidFill>
                <a:schemeClr val="tx1"/>
              </a:solidFill>
              <a:latin typeface="+mn-lt"/>
              <a:cs typeface="Arial Narrow"/>
            </a:endParaRPr>
          </a:p>
        </p:txBody>
      </p:sp>
      <p:sp>
        <p:nvSpPr>
          <p:cNvPr id="4" name="Slide Number Placeholder 3"/>
          <p:cNvSpPr>
            <a:spLocks noGrp="1"/>
          </p:cNvSpPr>
          <p:nvPr>
            <p:ph type="sldNum" sz="quarter" idx="4"/>
          </p:nvPr>
        </p:nvSpPr>
        <p:spPr/>
        <p:txBody>
          <a:bodyPr/>
          <a:lstStyle/>
          <a:p>
            <a:r>
              <a:rPr lang="en-ZA" sz="1200" b="1" dirty="0" smtClean="0"/>
              <a:t>3</a:t>
            </a:r>
          </a:p>
        </p:txBody>
      </p:sp>
    </p:spTree>
    <p:extLst>
      <p:ext uri="{BB962C8B-B14F-4D97-AF65-F5344CB8AC3E}">
        <p14:creationId xmlns:p14="http://schemas.microsoft.com/office/powerpoint/2010/main" xmlns="" val="30886455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0"/>
            <a:ext cx="9036496" cy="710952"/>
          </a:xfrm>
        </p:spPr>
        <p:txBody>
          <a:bodyPr>
            <a:noAutofit/>
          </a:bodyPr>
          <a:lstStyle/>
          <a:p>
            <a:pPr algn="ctr"/>
            <a:r>
              <a:rPr lang="en-US" dirty="0" smtClean="0">
                <a:latin typeface="+mj-lt"/>
                <a:cs typeface="Arial Narrow"/>
              </a:rPr>
              <a:t>DETAILS OF MARKET ACCESS PLATFORMS TO BE SUPPORTED </a:t>
            </a:r>
            <a:r>
              <a:rPr lang="en-US" sz="2800" dirty="0" smtClean="0">
                <a:latin typeface="+mj-lt"/>
                <a:cs typeface="Arial Narrow"/>
              </a:rPr>
              <a:t> </a:t>
            </a:r>
            <a:endParaRPr lang="en-US" sz="2800" dirty="0">
              <a:latin typeface="+mj-lt"/>
              <a:cs typeface="Arial Narrow"/>
            </a:endParaRPr>
          </a:p>
        </p:txBody>
      </p:sp>
      <p:sp>
        <p:nvSpPr>
          <p:cNvPr id="6" name="Slide Number Placeholder 3"/>
          <p:cNvSpPr>
            <a:spLocks noGrp="1"/>
          </p:cNvSpPr>
          <p:nvPr>
            <p:ph type="sldNum" sz="quarter" idx="4294967295"/>
          </p:nvPr>
        </p:nvSpPr>
        <p:spPr>
          <a:xfrm>
            <a:off x="8077200" y="6172200"/>
            <a:ext cx="609600" cy="365125"/>
          </a:xfrm>
          <a:prstGeom prst="rect">
            <a:avLst/>
          </a:prstGeom>
        </p:spPr>
        <p:txBody>
          <a:bodyPr/>
          <a:lstStyle/>
          <a:p>
            <a:r>
              <a:rPr lang="en-US" sz="1200" b="1" dirty="0" smtClean="0"/>
              <a:t>30</a:t>
            </a:r>
            <a:endParaRPr lang="en-ZA" sz="1200" b="1" dirty="0" smtClean="0"/>
          </a:p>
        </p:txBody>
      </p:sp>
      <p:graphicFrame>
        <p:nvGraphicFramePr>
          <p:cNvPr id="7" name="Table 6"/>
          <p:cNvGraphicFramePr>
            <a:graphicFrameLocks noGrp="1"/>
          </p:cNvGraphicFramePr>
          <p:nvPr>
            <p:extLst>
              <p:ext uri="{D42A27DB-BD31-4B8C-83A1-F6EECF244321}">
                <p14:modId xmlns:p14="http://schemas.microsoft.com/office/powerpoint/2010/main" xmlns="" val="1540617583"/>
              </p:ext>
            </p:extLst>
          </p:nvPr>
        </p:nvGraphicFramePr>
        <p:xfrm>
          <a:off x="179512" y="1124743"/>
          <a:ext cx="8784975" cy="4890527"/>
        </p:xfrm>
        <a:graphic>
          <a:graphicData uri="http://schemas.openxmlformats.org/drawingml/2006/table">
            <a:tbl>
              <a:tblPr firstRow="1" firstCol="1" bandRow="1">
                <a:tableStyleId>{3C2FFA5D-87B4-456A-9821-1D502468CF0F}</a:tableStyleId>
              </a:tblPr>
              <a:tblGrid>
                <a:gridCol w="2382366"/>
                <a:gridCol w="3018234"/>
                <a:gridCol w="1728192"/>
                <a:gridCol w="1656183"/>
              </a:tblGrid>
              <a:tr h="301800">
                <a:tc>
                  <a:txBody>
                    <a:bodyPr/>
                    <a:lstStyle/>
                    <a:p>
                      <a:pPr algn="ctr">
                        <a:lnSpc>
                          <a:spcPct val="107000"/>
                        </a:lnSpc>
                        <a:spcAft>
                          <a:spcPts val="0"/>
                        </a:spcAft>
                      </a:pPr>
                      <a:r>
                        <a:rPr lang="en-US" sz="1600" dirty="0">
                          <a:effectLst/>
                        </a:rPr>
                        <a:t>Name of Project</a:t>
                      </a:r>
                      <a:endParaRPr lang="en-ZA" sz="1600" b="1"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600" dirty="0">
                          <a:effectLst/>
                        </a:rPr>
                        <a:t>Beneficiary</a:t>
                      </a:r>
                      <a:endParaRPr lang="en-ZA" sz="1600" b="1"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600" dirty="0">
                          <a:effectLst/>
                        </a:rPr>
                        <a:t>Budget</a:t>
                      </a:r>
                      <a:endParaRPr lang="en-ZA" sz="1600" b="1"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600" dirty="0" smtClean="0">
                          <a:effectLst/>
                        </a:rPr>
                        <a:t>Province</a:t>
                      </a:r>
                      <a:endParaRPr lang="en-ZA" sz="1600" b="1" dirty="0">
                        <a:effectLst/>
                        <a:latin typeface="Calibri"/>
                        <a:ea typeface="Calibri"/>
                        <a:cs typeface="Times New Roman"/>
                      </a:endParaRPr>
                    </a:p>
                  </a:txBody>
                  <a:tcPr marL="68580" marR="68580" marT="0" marB="0"/>
                </a:tc>
              </a:tr>
              <a:tr h="557833">
                <a:tc>
                  <a:txBody>
                    <a:bodyPr/>
                    <a:lstStyle/>
                    <a:p>
                      <a:pPr marL="0" marR="0">
                        <a:lnSpc>
                          <a:spcPct val="115000"/>
                        </a:lnSpc>
                        <a:spcBef>
                          <a:spcPts val="0"/>
                        </a:spcBef>
                        <a:spcAft>
                          <a:spcPts val="600"/>
                        </a:spcAft>
                      </a:pPr>
                      <a:r>
                        <a:rPr lang="en-GB" sz="1050" b="0" dirty="0">
                          <a:effectLst/>
                          <a:latin typeface="+mn-lt"/>
                        </a:rPr>
                        <a:t>2X </a:t>
                      </a:r>
                      <a:r>
                        <a:rPr lang="en-GB" sz="1050" b="0" dirty="0" smtClean="0">
                          <a:effectLst/>
                          <a:latin typeface="+mn-lt"/>
                        </a:rPr>
                        <a:t>Performing </a:t>
                      </a:r>
                      <a:r>
                        <a:rPr lang="en-GB" sz="1050" b="0" dirty="0">
                          <a:effectLst/>
                          <a:latin typeface="+mn-lt"/>
                        </a:rPr>
                        <a:t>A</a:t>
                      </a:r>
                      <a:r>
                        <a:rPr lang="en-GB" sz="1050" b="0" dirty="0" smtClean="0">
                          <a:effectLst/>
                          <a:latin typeface="+mn-lt"/>
                        </a:rPr>
                        <a:t>rts </a:t>
                      </a:r>
                      <a:r>
                        <a:rPr lang="en-GB" sz="1050" b="0" dirty="0">
                          <a:effectLst/>
                          <a:latin typeface="+mn-lt"/>
                        </a:rPr>
                        <a:t>and </a:t>
                      </a:r>
                      <a:r>
                        <a:rPr lang="en-GB" sz="1050" b="0" dirty="0" smtClean="0">
                          <a:effectLst/>
                          <a:latin typeface="+mn-lt"/>
                        </a:rPr>
                        <a:t>Literature</a:t>
                      </a:r>
                    </a:p>
                    <a:p>
                      <a:pPr marL="0" marR="0">
                        <a:lnSpc>
                          <a:spcPct val="115000"/>
                        </a:lnSpc>
                        <a:spcBef>
                          <a:spcPts val="0"/>
                        </a:spcBef>
                        <a:spcAft>
                          <a:spcPts val="600"/>
                        </a:spcAft>
                      </a:pPr>
                      <a:endParaRPr lang="en-ZA" sz="1050" b="0" dirty="0">
                        <a:effectLst/>
                        <a:latin typeface="+mn-lt"/>
                        <a:ea typeface="Calibri"/>
                        <a:cs typeface="Times New Roman"/>
                      </a:endParaRPr>
                    </a:p>
                  </a:txBody>
                  <a:tcPr marL="36195" marR="36195" marT="17780" marB="17780">
                    <a:solidFill>
                      <a:schemeClr val="accent1">
                        <a:lumMod val="40000"/>
                        <a:lumOff val="60000"/>
                        <a:alpha val="40000"/>
                      </a:schemeClr>
                    </a:solidFill>
                  </a:tcPr>
                </a:tc>
                <a:tc>
                  <a:txBody>
                    <a:bodyPr/>
                    <a:lstStyle/>
                    <a:p>
                      <a:pPr algn="l">
                        <a:lnSpc>
                          <a:spcPct val="107000"/>
                        </a:lnSpc>
                        <a:spcAft>
                          <a:spcPts val="0"/>
                        </a:spcAft>
                      </a:pPr>
                      <a:r>
                        <a:rPr lang="en-ZA" sz="1050" b="0" dirty="0" smtClean="0">
                          <a:solidFill>
                            <a:schemeClr val="tx1"/>
                          </a:solidFill>
                          <a:effectLst/>
                          <a:latin typeface="+mn-lt"/>
                          <a:ea typeface="Calibri"/>
                          <a:cs typeface="Times New Roman"/>
                        </a:rPr>
                        <a:t>SA</a:t>
                      </a:r>
                      <a:r>
                        <a:rPr lang="en-ZA" sz="1050" b="0" baseline="0" dirty="0" smtClean="0">
                          <a:solidFill>
                            <a:schemeClr val="tx1"/>
                          </a:solidFill>
                          <a:effectLst/>
                          <a:latin typeface="+mn-lt"/>
                          <a:ea typeface="Calibri"/>
                          <a:cs typeface="Times New Roman"/>
                        </a:rPr>
                        <a:t> Literary Awards &amp; Conference</a:t>
                      </a:r>
                    </a:p>
                    <a:p>
                      <a:pPr algn="l">
                        <a:lnSpc>
                          <a:spcPct val="107000"/>
                        </a:lnSpc>
                        <a:spcAft>
                          <a:spcPts val="0"/>
                        </a:spcAft>
                      </a:pPr>
                      <a:r>
                        <a:rPr lang="en-ZA" sz="1050" b="0" baseline="0" dirty="0" smtClean="0">
                          <a:solidFill>
                            <a:schemeClr val="tx1"/>
                          </a:solidFill>
                          <a:effectLst/>
                          <a:latin typeface="+mn-lt"/>
                          <a:ea typeface="Calibri"/>
                          <a:cs typeface="Times New Roman"/>
                        </a:rPr>
                        <a:t>SA National Book Week (SA Book Development Council)</a:t>
                      </a:r>
                      <a:endParaRPr lang="en-ZA" sz="1050" b="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c>
                  <a:txBody>
                    <a:bodyPr/>
                    <a:lstStyle/>
                    <a:p>
                      <a:pPr>
                        <a:lnSpc>
                          <a:spcPct val="107000"/>
                        </a:lnSpc>
                        <a:spcAft>
                          <a:spcPts val="0"/>
                        </a:spcAft>
                      </a:pPr>
                      <a:r>
                        <a:rPr lang="en-ZA" sz="1050" dirty="0" smtClean="0">
                          <a:solidFill>
                            <a:schemeClr val="tx1"/>
                          </a:solidFill>
                          <a:effectLst/>
                          <a:latin typeface="+mn-lt"/>
                          <a:ea typeface="Calibri"/>
                          <a:cs typeface="Times New Roman"/>
                        </a:rPr>
                        <a:t>R2 000 000.00</a:t>
                      </a:r>
                    </a:p>
                    <a:p>
                      <a:pPr>
                        <a:lnSpc>
                          <a:spcPct val="107000"/>
                        </a:lnSpc>
                        <a:spcAft>
                          <a:spcPts val="0"/>
                        </a:spcAft>
                      </a:pPr>
                      <a:r>
                        <a:rPr lang="en-ZA" sz="1050" dirty="0" smtClean="0">
                          <a:solidFill>
                            <a:schemeClr val="tx1"/>
                          </a:solidFill>
                          <a:effectLst/>
                          <a:latin typeface="+mn-lt"/>
                          <a:ea typeface="Calibri"/>
                          <a:cs typeface="Times New Roman"/>
                        </a:rPr>
                        <a:t>R4 500 000.00</a:t>
                      </a:r>
                      <a:endParaRPr lang="en-ZA" sz="105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c>
                  <a:txBody>
                    <a:bodyPr/>
                    <a:lstStyle/>
                    <a:p>
                      <a:pPr>
                        <a:lnSpc>
                          <a:spcPct val="107000"/>
                        </a:lnSpc>
                        <a:spcAft>
                          <a:spcPts val="0"/>
                        </a:spcAft>
                      </a:pPr>
                      <a:r>
                        <a:rPr lang="en-ZA" sz="1050" dirty="0" smtClean="0">
                          <a:solidFill>
                            <a:schemeClr val="tx1"/>
                          </a:solidFill>
                          <a:effectLst/>
                          <a:latin typeface="+mn-lt"/>
                          <a:ea typeface="Calibri"/>
                          <a:cs typeface="Times New Roman"/>
                        </a:rPr>
                        <a:t>Gauteng</a:t>
                      </a:r>
                    </a:p>
                    <a:p>
                      <a:pPr>
                        <a:lnSpc>
                          <a:spcPct val="107000"/>
                        </a:lnSpc>
                        <a:spcAft>
                          <a:spcPts val="0"/>
                        </a:spcAft>
                      </a:pPr>
                      <a:r>
                        <a:rPr lang="en-ZA" sz="1050" dirty="0" smtClean="0">
                          <a:solidFill>
                            <a:schemeClr val="tx1"/>
                          </a:solidFill>
                          <a:effectLst/>
                          <a:latin typeface="+mn-lt"/>
                          <a:ea typeface="Calibri"/>
                          <a:cs typeface="Times New Roman"/>
                        </a:rPr>
                        <a:t>National</a:t>
                      </a:r>
                      <a:endParaRPr lang="en-ZA" sz="105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r>
              <a:tr h="773108">
                <a:tc>
                  <a:txBody>
                    <a:bodyPr/>
                    <a:lstStyle/>
                    <a:p>
                      <a:pPr marL="0" marR="0">
                        <a:lnSpc>
                          <a:spcPct val="115000"/>
                        </a:lnSpc>
                        <a:spcBef>
                          <a:spcPts val="0"/>
                        </a:spcBef>
                        <a:spcAft>
                          <a:spcPts val="600"/>
                        </a:spcAft>
                      </a:pPr>
                      <a:r>
                        <a:rPr lang="en-GB" sz="1050" b="0" dirty="0">
                          <a:effectLst/>
                          <a:latin typeface="+mn-lt"/>
                        </a:rPr>
                        <a:t>3X </a:t>
                      </a:r>
                      <a:r>
                        <a:rPr lang="en-GB" sz="1050" b="0" dirty="0" smtClean="0">
                          <a:effectLst/>
                          <a:latin typeface="+mn-lt"/>
                        </a:rPr>
                        <a:t>Design</a:t>
                      </a:r>
                      <a:endParaRPr lang="en-ZA" sz="1050" b="0" dirty="0">
                        <a:effectLst/>
                        <a:latin typeface="+mn-lt"/>
                        <a:ea typeface="Calibri"/>
                        <a:cs typeface="Times New Roman"/>
                      </a:endParaRPr>
                    </a:p>
                  </a:txBody>
                  <a:tcPr marL="36195" marR="36195" marT="17780" marB="17780">
                    <a:solidFill>
                      <a:srgbClr val="F2F2F2"/>
                    </a:solidFill>
                  </a:tcPr>
                </a:tc>
                <a:tc>
                  <a:txBody>
                    <a:bodyPr/>
                    <a:lstStyle/>
                    <a:p>
                      <a:pPr>
                        <a:lnSpc>
                          <a:spcPct val="107000"/>
                        </a:lnSpc>
                        <a:spcAft>
                          <a:spcPts val="0"/>
                        </a:spcAft>
                      </a:pPr>
                      <a:r>
                        <a:rPr lang="en-ZA" sz="1050" b="0" dirty="0" smtClean="0">
                          <a:solidFill>
                            <a:schemeClr val="tx1"/>
                          </a:solidFill>
                          <a:effectLst/>
                          <a:latin typeface="+mn-lt"/>
                          <a:ea typeface="Calibri"/>
                          <a:cs typeface="Times New Roman"/>
                        </a:rPr>
                        <a:t>Lagos and Ghana Fashion Weeks (participation by designers from around</a:t>
                      </a:r>
                      <a:r>
                        <a:rPr lang="en-ZA" sz="1050" b="0" baseline="0" dirty="0" smtClean="0">
                          <a:solidFill>
                            <a:schemeClr val="tx1"/>
                          </a:solidFill>
                          <a:effectLst/>
                          <a:latin typeface="+mn-lt"/>
                          <a:ea typeface="Calibri"/>
                          <a:cs typeface="Times New Roman"/>
                        </a:rPr>
                        <a:t> the country)</a:t>
                      </a:r>
                      <a:endParaRPr lang="en-ZA" sz="1050" b="0" dirty="0" smtClean="0">
                        <a:solidFill>
                          <a:schemeClr val="tx1"/>
                        </a:solidFill>
                        <a:effectLst/>
                        <a:latin typeface="+mn-lt"/>
                        <a:ea typeface="Calibri"/>
                        <a:cs typeface="Times New Roman"/>
                      </a:endParaRPr>
                    </a:p>
                    <a:p>
                      <a:pPr>
                        <a:lnSpc>
                          <a:spcPct val="107000"/>
                        </a:lnSpc>
                        <a:spcAft>
                          <a:spcPts val="0"/>
                        </a:spcAft>
                      </a:pPr>
                      <a:r>
                        <a:rPr lang="en-ZA" sz="1050" b="0" dirty="0" smtClean="0">
                          <a:solidFill>
                            <a:schemeClr val="tx1"/>
                          </a:solidFill>
                          <a:effectLst/>
                          <a:latin typeface="+mn-lt"/>
                          <a:ea typeface="Calibri"/>
                          <a:cs typeface="Times New Roman"/>
                        </a:rPr>
                        <a:t>Soweto Fashion Week</a:t>
                      </a:r>
                    </a:p>
                  </a:txBody>
                  <a:tcPr marL="68580" marR="68580" marT="0" marB="0">
                    <a:solidFill>
                      <a:srgbClr val="F2F2F2"/>
                    </a:solidFill>
                  </a:tcPr>
                </a:tc>
                <a:tc>
                  <a:txBody>
                    <a:bodyPr/>
                    <a:lstStyle/>
                    <a:p>
                      <a:pPr>
                        <a:lnSpc>
                          <a:spcPct val="107000"/>
                        </a:lnSpc>
                        <a:spcAft>
                          <a:spcPts val="0"/>
                        </a:spcAft>
                      </a:pPr>
                      <a:r>
                        <a:rPr lang="en-ZA" sz="1050" dirty="0" smtClean="0">
                          <a:solidFill>
                            <a:schemeClr val="tx1"/>
                          </a:solidFill>
                          <a:effectLst/>
                          <a:latin typeface="+mn-lt"/>
                          <a:ea typeface="Calibri"/>
                          <a:cs typeface="Times New Roman"/>
                        </a:rPr>
                        <a:t>R450 000.00 X2</a:t>
                      </a:r>
                    </a:p>
                    <a:p>
                      <a:pPr>
                        <a:lnSpc>
                          <a:spcPct val="107000"/>
                        </a:lnSpc>
                        <a:spcAft>
                          <a:spcPts val="0"/>
                        </a:spcAft>
                      </a:pPr>
                      <a:endParaRPr lang="en-ZA" sz="1050" dirty="0" smtClean="0">
                        <a:solidFill>
                          <a:schemeClr val="tx1"/>
                        </a:solidFill>
                        <a:effectLst/>
                        <a:latin typeface="+mn-lt"/>
                        <a:ea typeface="Calibri"/>
                        <a:cs typeface="Times New Roman"/>
                      </a:endParaRPr>
                    </a:p>
                    <a:p>
                      <a:pPr>
                        <a:lnSpc>
                          <a:spcPct val="107000"/>
                        </a:lnSpc>
                        <a:spcAft>
                          <a:spcPts val="0"/>
                        </a:spcAft>
                      </a:pPr>
                      <a:r>
                        <a:rPr lang="en-ZA" sz="1050" dirty="0" smtClean="0">
                          <a:solidFill>
                            <a:schemeClr val="tx1"/>
                          </a:solidFill>
                          <a:effectLst/>
                          <a:latin typeface="+mn-lt"/>
                          <a:ea typeface="Calibri"/>
                          <a:cs typeface="Times New Roman"/>
                        </a:rPr>
                        <a:t>R800 000.00</a:t>
                      </a:r>
                    </a:p>
                  </a:txBody>
                  <a:tcPr marL="68580" marR="68580" marT="0" marB="0">
                    <a:solidFill>
                      <a:srgbClr val="F2F2F2"/>
                    </a:solidFill>
                  </a:tcPr>
                </a:tc>
                <a:tc>
                  <a:txBody>
                    <a:bodyPr/>
                    <a:lstStyle/>
                    <a:p>
                      <a:pPr>
                        <a:lnSpc>
                          <a:spcPct val="107000"/>
                        </a:lnSpc>
                        <a:spcAft>
                          <a:spcPts val="0"/>
                        </a:spcAft>
                      </a:pPr>
                      <a:r>
                        <a:rPr lang="en-ZA" sz="1050" dirty="0" smtClean="0">
                          <a:solidFill>
                            <a:schemeClr val="tx1"/>
                          </a:solidFill>
                          <a:effectLst/>
                          <a:latin typeface="+mn-lt"/>
                          <a:ea typeface="Calibri"/>
                          <a:cs typeface="Times New Roman"/>
                        </a:rPr>
                        <a:t>Nigeria &amp; Ghana</a:t>
                      </a:r>
                    </a:p>
                    <a:p>
                      <a:pPr>
                        <a:lnSpc>
                          <a:spcPct val="107000"/>
                        </a:lnSpc>
                        <a:spcAft>
                          <a:spcPts val="0"/>
                        </a:spcAft>
                      </a:pPr>
                      <a:endParaRPr lang="en-ZA" sz="1050" dirty="0" smtClean="0">
                        <a:solidFill>
                          <a:schemeClr val="tx1"/>
                        </a:solidFill>
                        <a:effectLst/>
                        <a:latin typeface="+mn-lt"/>
                        <a:ea typeface="Calibri"/>
                        <a:cs typeface="Times New Roman"/>
                      </a:endParaRPr>
                    </a:p>
                    <a:p>
                      <a:pPr>
                        <a:lnSpc>
                          <a:spcPct val="107000"/>
                        </a:lnSpc>
                        <a:spcAft>
                          <a:spcPts val="0"/>
                        </a:spcAft>
                      </a:pPr>
                      <a:r>
                        <a:rPr lang="en-ZA" sz="1050" dirty="0" smtClean="0">
                          <a:solidFill>
                            <a:schemeClr val="tx1"/>
                          </a:solidFill>
                          <a:effectLst/>
                          <a:latin typeface="+mn-lt"/>
                          <a:ea typeface="Calibri"/>
                          <a:cs typeface="Times New Roman"/>
                        </a:rPr>
                        <a:t>Gauteng</a:t>
                      </a:r>
                    </a:p>
                  </a:txBody>
                  <a:tcPr marL="68580" marR="68580" marT="0" marB="0">
                    <a:solidFill>
                      <a:srgbClr val="F2F2F2"/>
                    </a:solidFill>
                  </a:tcPr>
                </a:tc>
              </a:tr>
              <a:tr h="1164532">
                <a:tc>
                  <a:txBody>
                    <a:bodyPr/>
                    <a:lstStyle/>
                    <a:p>
                      <a:pPr marL="0" marR="0">
                        <a:lnSpc>
                          <a:spcPct val="115000"/>
                        </a:lnSpc>
                        <a:spcBef>
                          <a:spcPts val="0"/>
                        </a:spcBef>
                        <a:spcAft>
                          <a:spcPts val="600"/>
                        </a:spcAft>
                      </a:pPr>
                      <a:r>
                        <a:rPr lang="en-GB" sz="1050" b="0" dirty="0">
                          <a:effectLst/>
                          <a:latin typeface="+mn-lt"/>
                        </a:rPr>
                        <a:t>3X </a:t>
                      </a:r>
                      <a:r>
                        <a:rPr lang="en-GB" sz="1050" b="0" dirty="0" smtClean="0">
                          <a:effectLst/>
                          <a:latin typeface="+mn-lt"/>
                        </a:rPr>
                        <a:t>Crafts</a:t>
                      </a:r>
                      <a:endParaRPr lang="en-ZA" sz="1050" b="0" dirty="0">
                        <a:effectLst/>
                        <a:latin typeface="+mn-lt"/>
                        <a:ea typeface="Calibri"/>
                        <a:cs typeface="Times New Roman"/>
                      </a:endParaRPr>
                    </a:p>
                  </a:txBody>
                  <a:tcPr marL="36195" marR="36195" marT="17780" marB="17780">
                    <a:solidFill>
                      <a:schemeClr val="accent1">
                        <a:lumMod val="40000"/>
                        <a:lumOff val="60000"/>
                        <a:alpha val="40000"/>
                      </a:schemeClr>
                    </a:solidFill>
                  </a:tcPr>
                </a:tc>
                <a:tc>
                  <a:txBody>
                    <a:bodyPr/>
                    <a:lstStyle/>
                    <a:p>
                      <a:pPr>
                        <a:lnSpc>
                          <a:spcPct val="107000"/>
                        </a:lnSpc>
                        <a:spcAft>
                          <a:spcPts val="0"/>
                        </a:spcAft>
                      </a:pPr>
                      <a:r>
                        <a:rPr lang="en-ZA" sz="1050" b="0" dirty="0" smtClean="0">
                          <a:solidFill>
                            <a:schemeClr val="tx1"/>
                          </a:solidFill>
                          <a:effectLst/>
                          <a:latin typeface="+mn-lt"/>
                          <a:ea typeface="Calibri"/>
                          <a:cs typeface="Times New Roman"/>
                        </a:rPr>
                        <a:t>Bokoni Bophirima Craft</a:t>
                      </a:r>
                      <a:r>
                        <a:rPr lang="en-ZA" sz="1050" b="0" baseline="0" dirty="0" smtClean="0">
                          <a:solidFill>
                            <a:schemeClr val="tx1"/>
                          </a:solidFill>
                          <a:effectLst/>
                          <a:latin typeface="+mn-lt"/>
                          <a:ea typeface="Calibri"/>
                          <a:cs typeface="Times New Roman"/>
                        </a:rPr>
                        <a:t> &amp; Design Institute (</a:t>
                      </a:r>
                      <a:r>
                        <a:rPr lang="en-ZA" sz="1050" b="0" dirty="0" smtClean="0">
                          <a:solidFill>
                            <a:schemeClr val="tx1"/>
                          </a:solidFill>
                          <a:effectLst/>
                          <a:latin typeface="+mn-lt"/>
                          <a:ea typeface="Calibri"/>
                          <a:cs typeface="Times New Roman"/>
                        </a:rPr>
                        <a:t>Local Expose )</a:t>
                      </a:r>
                    </a:p>
                    <a:p>
                      <a:pPr>
                        <a:lnSpc>
                          <a:spcPct val="107000"/>
                        </a:lnSpc>
                        <a:spcAft>
                          <a:spcPts val="0"/>
                        </a:spcAft>
                      </a:pPr>
                      <a:r>
                        <a:rPr lang="en-ZA" sz="1050" b="0" dirty="0" smtClean="0">
                          <a:solidFill>
                            <a:schemeClr val="tx1"/>
                          </a:solidFill>
                          <a:effectLst/>
                          <a:latin typeface="+mn-lt"/>
                          <a:ea typeface="Calibri"/>
                          <a:cs typeface="Times New Roman"/>
                        </a:rPr>
                        <a:t>EC Provincial Arts &amp;</a:t>
                      </a:r>
                      <a:r>
                        <a:rPr lang="en-ZA" sz="1050" b="0" baseline="0" dirty="0" smtClean="0">
                          <a:solidFill>
                            <a:schemeClr val="tx1"/>
                          </a:solidFill>
                          <a:effectLst/>
                          <a:latin typeface="+mn-lt"/>
                          <a:ea typeface="Calibri"/>
                          <a:cs typeface="Times New Roman"/>
                        </a:rPr>
                        <a:t> Culture Council (</a:t>
                      </a:r>
                      <a:r>
                        <a:rPr lang="en-ZA" sz="1050" b="0" dirty="0" smtClean="0">
                          <a:solidFill>
                            <a:schemeClr val="tx1"/>
                          </a:solidFill>
                          <a:effectLst/>
                          <a:latin typeface="+mn-lt"/>
                          <a:ea typeface="Calibri"/>
                          <a:cs typeface="Times New Roman"/>
                        </a:rPr>
                        <a:t>Craft Explore)</a:t>
                      </a:r>
                    </a:p>
                    <a:p>
                      <a:pPr>
                        <a:lnSpc>
                          <a:spcPct val="107000"/>
                        </a:lnSpc>
                        <a:spcAft>
                          <a:spcPts val="0"/>
                        </a:spcAft>
                      </a:pPr>
                      <a:r>
                        <a:rPr lang="en-ZA" sz="1050" b="0" dirty="0" smtClean="0">
                          <a:solidFill>
                            <a:schemeClr val="tx1"/>
                          </a:solidFill>
                          <a:effectLst/>
                          <a:latin typeface="+mn-lt"/>
                          <a:ea typeface="Calibri"/>
                          <a:cs typeface="Times New Roman"/>
                        </a:rPr>
                        <a:t>Craft &amp; Design Institute (Craft Retail)</a:t>
                      </a:r>
                    </a:p>
                    <a:p>
                      <a:pPr>
                        <a:lnSpc>
                          <a:spcPct val="107000"/>
                        </a:lnSpc>
                        <a:spcAft>
                          <a:spcPts val="0"/>
                        </a:spcAft>
                      </a:pPr>
                      <a:r>
                        <a:rPr lang="en-ZA" sz="1050" b="0" i="1" dirty="0" smtClean="0">
                          <a:solidFill>
                            <a:schemeClr val="tx1"/>
                          </a:solidFill>
                          <a:effectLst/>
                          <a:latin typeface="+mn-lt"/>
                          <a:ea typeface="Calibri"/>
                          <a:cs typeface="Times New Roman"/>
                        </a:rPr>
                        <a:t>All programmes have national scope though</a:t>
                      </a:r>
                      <a:r>
                        <a:rPr lang="en-ZA" sz="1050" b="0" i="1" baseline="0" dirty="0" smtClean="0">
                          <a:solidFill>
                            <a:schemeClr val="tx1"/>
                          </a:solidFill>
                          <a:effectLst/>
                          <a:latin typeface="+mn-lt"/>
                          <a:ea typeface="Calibri"/>
                          <a:cs typeface="Times New Roman"/>
                        </a:rPr>
                        <a:t> based in the 3 provinces</a:t>
                      </a:r>
                      <a:endParaRPr lang="en-ZA" sz="1050" b="0" i="1"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c>
                  <a:txBody>
                    <a:bodyPr/>
                    <a:lstStyle/>
                    <a:p>
                      <a:pPr>
                        <a:lnSpc>
                          <a:spcPct val="107000"/>
                        </a:lnSpc>
                        <a:spcAft>
                          <a:spcPts val="0"/>
                        </a:spcAft>
                      </a:pPr>
                      <a:r>
                        <a:rPr lang="en-ZA" sz="1050" dirty="0" smtClean="0">
                          <a:solidFill>
                            <a:schemeClr val="tx1"/>
                          </a:solidFill>
                          <a:effectLst/>
                          <a:latin typeface="+mn-lt"/>
                          <a:ea typeface="Calibri"/>
                          <a:cs typeface="Times New Roman"/>
                        </a:rPr>
                        <a:t>R2 900 000.00</a:t>
                      </a:r>
                    </a:p>
                    <a:p>
                      <a:pPr>
                        <a:lnSpc>
                          <a:spcPct val="107000"/>
                        </a:lnSpc>
                        <a:spcAft>
                          <a:spcPts val="0"/>
                        </a:spcAft>
                      </a:pPr>
                      <a:endParaRPr lang="en-ZA" sz="1050" dirty="0" smtClean="0">
                        <a:solidFill>
                          <a:schemeClr val="tx1"/>
                        </a:solidFill>
                        <a:effectLst/>
                        <a:latin typeface="+mn-lt"/>
                        <a:ea typeface="Calibri"/>
                        <a:cs typeface="Times New Roman"/>
                      </a:endParaRPr>
                    </a:p>
                    <a:p>
                      <a:pPr>
                        <a:lnSpc>
                          <a:spcPct val="107000"/>
                        </a:lnSpc>
                        <a:spcAft>
                          <a:spcPts val="0"/>
                        </a:spcAft>
                      </a:pPr>
                      <a:r>
                        <a:rPr lang="en-ZA" sz="1050" dirty="0" smtClean="0">
                          <a:solidFill>
                            <a:schemeClr val="tx1"/>
                          </a:solidFill>
                          <a:effectLst/>
                          <a:latin typeface="+mn-lt"/>
                          <a:ea typeface="Calibri"/>
                          <a:cs typeface="Times New Roman"/>
                        </a:rPr>
                        <a:t>R3 200 000.00</a:t>
                      </a:r>
                    </a:p>
                    <a:p>
                      <a:pPr>
                        <a:lnSpc>
                          <a:spcPct val="107000"/>
                        </a:lnSpc>
                        <a:spcAft>
                          <a:spcPts val="0"/>
                        </a:spcAft>
                      </a:pPr>
                      <a:r>
                        <a:rPr lang="en-ZA" sz="1050" dirty="0" smtClean="0">
                          <a:solidFill>
                            <a:schemeClr val="tx1"/>
                          </a:solidFill>
                          <a:effectLst/>
                          <a:latin typeface="+mn-lt"/>
                          <a:ea typeface="Calibri"/>
                          <a:cs typeface="Times New Roman"/>
                        </a:rPr>
                        <a:t>R3 000 000.00</a:t>
                      </a:r>
                    </a:p>
                    <a:p>
                      <a:pPr>
                        <a:lnSpc>
                          <a:spcPct val="107000"/>
                        </a:lnSpc>
                        <a:spcAft>
                          <a:spcPts val="0"/>
                        </a:spcAft>
                      </a:pPr>
                      <a:endParaRPr lang="en-ZA" sz="105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c>
                  <a:txBody>
                    <a:bodyPr/>
                    <a:lstStyle/>
                    <a:p>
                      <a:pPr>
                        <a:lnSpc>
                          <a:spcPct val="107000"/>
                        </a:lnSpc>
                        <a:spcAft>
                          <a:spcPts val="0"/>
                        </a:spcAft>
                      </a:pPr>
                      <a:r>
                        <a:rPr lang="en-ZA" sz="1050" dirty="0" smtClean="0">
                          <a:solidFill>
                            <a:schemeClr val="tx1"/>
                          </a:solidFill>
                          <a:effectLst/>
                          <a:latin typeface="+mn-lt"/>
                          <a:ea typeface="Calibri"/>
                          <a:cs typeface="Times New Roman"/>
                        </a:rPr>
                        <a:t>North West</a:t>
                      </a:r>
                    </a:p>
                    <a:p>
                      <a:pPr>
                        <a:lnSpc>
                          <a:spcPct val="107000"/>
                        </a:lnSpc>
                        <a:spcAft>
                          <a:spcPts val="0"/>
                        </a:spcAft>
                      </a:pPr>
                      <a:endParaRPr lang="en-ZA" sz="1050" dirty="0" smtClean="0">
                        <a:solidFill>
                          <a:schemeClr val="tx1"/>
                        </a:solidFill>
                        <a:effectLst/>
                        <a:latin typeface="+mn-lt"/>
                        <a:ea typeface="Calibri"/>
                        <a:cs typeface="Times New Roman"/>
                      </a:endParaRPr>
                    </a:p>
                    <a:p>
                      <a:pPr>
                        <a:lnSpc>
                          <a:spcPct val="107000"/>
                        </a:lnSpc>
                        <a:spcAft>
                          <a:spcPts val="0"/>
                        </a:spcAft>
                      </a:pPr>
                      <a:r>
                        <a:rPr lang="en-ZA" sz="1050" dirty="0" smtClean="0">
                          <a:solidFill>
                            <a:schemeClr val="tx1"/>
                          </a:solidFill>
                          <a:effectLst/>
                          <a:latin typeface="+mn-lt"/>
                          <a:ea typeface="Calibri"/>
                          <a:cs typeface="Times New Roman"/>
                        </a:rPr>
                        <a:t>Eastern Cape </a:t>
                      </a:r>
                    </a:p>
                    <a:p>
                      <a:pPr>
                        <a:lnSpc>
                          <a:spcPct val="107000"/>
                        </a:lnSpc>
                        <a:spcAft>
                          <a:spcPts val="0"/>
                        </a:spcAft>
                      </a:pPr>
                      <a:r>
                        <a:rPr lang="en-ZA" sz="1050" dirty="0" smtClean="0">
                          <a:solidFill>
                            <a:schemeClr val="tx1"/>
                          </a:solidFill>
                          <a:effectLst/>
                          <a:latin typeface="+mn-lt"/>
                          <a:ea typeface="Calibri"/>
                          <a:cs typeface="Times New Roman"/>
                        </a:rPr>
                        <a:t>Western Cape</a:t>
                      </a:r>
                    </a:p>
                    <a:p>
                      <a:pPr>
                        <a:lnSpc>
                          <a:spcPct val="107000"/>
                        </a:lnSpc>
                        <a:spcAft>
                          <a:spcPts val="0"/>
                        </a:spcAft>
                      </a:pPr>
                      <a:endParaRPr lang="en-ZA" sz="105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r>
              <a:tr h="377251">
                <a:tc>
                  <a:txBody>
                    <a:bodyPr/>
                    <a:lstStyle/>
                    <a:p>
                      <a:pPr marL="0" marR="0">
                        <a:lnSpc>
                          <a:spcPct val="115000"/>
                        </a:lnSpc>
                        <a:spcBef>
                          <a:spcPts val="0"/>
                        </a:spcBef>
                        <a:spcAft>
                          <a:spcPts val="600"/>
                        </a:spcAft>
                      </a:pPr>
                      <a:r>
                        <a:rPr lang="en-GB" sz="1050" b="0" dirty="0">
                          <a:effectLst/>
                          <a:latin typeface="+mn-lt"/>
                        </a:rPr>
                        <a:t>1X </a:t>
                      </a:r>
                      <a:r>
                        <a:rPr lang="en-GB" sz="1050" b="0" dirty="0" smtClean="0">
                          <a:effectLst/>
                          <a:latin typeface="+mn-lt"/>
                        </a:rPr>
                        <a:t>Visual </a:t>
                      </a:r>
                      <a:r>
                        <a:rPr lang="en-GB" sz="1050" b="0" dirty="0">
                          <a:effectLst/>
                          <a:latin typeface="+mn-lt"/>
                        </a:rPr>
                        <a:t>arts</a:t>
                      </a:r>
                      <a:endParaRPr lang="en-ZA" sz="1050" b="0" dirty="0">
                        <a:effectLst/>
                        <a:latin typeface="+mn-lt"/>
                        <a:ea typeface="Calibri"/>
                        <a:cs typeface="Times New Roman"/>
                      </a:endParaRPr>
                    </a:p>
                  </a:txBody>
                  <a:tcPr marL="36195" marR="36195" marT="17780" marB="17780">
                    <a:solidFill>
                      <a:srgbClr val="F2F2F2"/>
                    </a:solidFill>
                  </a:tcPr>
                </a:tc>
                <a:tc>
                  <a:txBody>
                    <a:bodyPr/>
                    <a:lstStyle/>
                    <a:p>
                      <a:pPr algn="just">
                        <a:lnSpc>
                          <a:spcPct val="107000"/>
                        </a:lnSpc>
                        <a:spcAft>
                          <a:spcPts val="0"/>
                        </a:spcAft>
                      </a:pPr>
                      <a:r>
                        <a:rPr lang="en-ZA" sz="1050" b="0" dirty="0" smtClean="0">
                          <a:solidFill>
                            <a:schemeClr val="tx1"/>
                          </a:solidFill>
                          <a:effectLst/>
                          <a:latin typeface="+mn-lt"/>
                          <a:ea typeface="Calibri"/>
                          <a:cs typeface="Times New Roman"/>
                        </a:rPr>
                        <a:t>Venice Biennale</a:t>
                      </a:r>
                      <a:endParaRPr lang="en-ZA" sz="1050" b="0" dirty="0">
                        <a:solidFill>
                          <a:schemeClr val="tx1"/>
                        </a:solidFill>
                        <a:effectLst/>
                        <a:latin typeface="+mn-lt"/>
                        <a:ea typeface="Calibri"/>
                        <a:cs typeface="Times New Roman"/>
                      </a:endParaRPr>
                    </a:p>
                  </a:txBody>
                  <a:tcPr marL="68580" marR="68580" marT="0" marB="0">
                    <a:solidFill>
                      <a:srgbClr val="F2F2F2"/>
                    </a:solidFill>
                  </a:tcPr>
                </a:tc>
                <a:tc>
                  <a:txBody>
                    <a:bodyPr/>
                    <a:lstStyle/>
                    <a:p>
                      <a:pPr>
                        <a:lnSpc>
                          <a:spcPct val="107000"/>
                        </a:lnSpc>
                        <a:spcAft>
                          <a:spcPts val="0"/>
                        </a:spcAft>
                      </a:pPr>
                      <a:r>
                        <a:rPr lang="en-ZA" sz="1050" dirty="0" smtClean="0">
                          <a:solidFill>
                            <a:schemeClr val="tx1"/>
                          </a:solidFill>
                          <a:effectLst/>
                          <a:latin typeface="+mn-lt"/>
                          <a:ea typeface="Calibri"/>
                          <a:cs typeface="Times New Roman"/>
                        </a:rPr>
                        <a:t>R7 000 000.00</a:t>
                      </a:r>
                      <a:endParaRPr lang="en-ZA" sz="1050" dirty="0">
                        <a:solidFill>
                          <a:schemeClr val="tx1"/>
                        </a:solidFill>
                        <a:effectLst/>
                        <a:latin typeface="+mn-lt"/>
                        <a:ea typeface="Calibri"/>
                        <a:cs typeface="Times New Roman"/>
                      </a:endParaRPr>
                    </a:p>
                  </a:txBody>
                  <a:tcPr marL="68580" marR="68580" marT="0" marB="0">
                    <a:solidFill>
                      <a:srgbClr val="F2F2F2"/>
                    </a:solidFill>
                  </a:tcPr>
                </a:tc>
                <a:tc>
                  <a:txBody>
                    <a:bodyPr/>
                    <a:lstStyle/>
                    <a:p>
                      <a:pPr>
                        <a:lnSpc>
                          <a:spcPct val="107000"/>
                        </a:lnSpc>
                        <a:spcAft>
                          <a:spcPts val="0"/>
                        </a:spcAft>
                      </a:pPr>
                      <a:r>
                        <a:rPr lang="en-ZA" sz="1050" dirty="0" smtClean="0">
                          <a:solidFill>
                            <a:schemeClr val="tx1"/>
                          </a:solidFill>
                          <a:effectLst/>
                          <a:latin typeface="+mn-lt"/>
                          <a:ea typeface="Calibri"/>
                          <a:cs typeface="Times New Roman"/>
                        </a:rPr>
                        <a:t>Italy</a:t>
                      </a:r>
                      <a:endParaRPr lang="en-ZA" sz="1050" dirty="0">
                        <a:solidFill>
                          <a:schemeClr val="tx1"/>
                        </a:solidFill>
                        <a:effectLst/>
                        <a:latin typeface="+mn-lt"/>
                        <a:ea typeface="Calibri"/>
                        <a:cs typeface="Times New Roman"/>
                      </a:endParaRPr>
                    </a:p>
                  </a:txBody>
                  <a:tcPr marL="68580" marR="68580" marT="0" marB="0">
                    <a:solidFill>
                      <a:srgbClr val="F2F2F2"/>
                    </a:solidFill>
                  </a:tcPr>
                </a:tc>
              </a:tr>
              <a:tr h="377251">
                <a:tc>
                  <a:txBody>
                    <a:bodyPr/>
                    <a:lstStyle/>
                    <a:p>
                      <a:pPr marL="0" marR="0">
                        <a:lnSpc>
                          <a:spcPct val="115000"/>
                        </a:lnSpc>
                        <a:spcBef>
                          <a:spcPts val="0"/>
                        </a:spcBef>
                        <a:spcAft>
                          <a:spcPts val="600"/>
                        </a:spcAft>
                      </a:pPr>
                      <a:r>
                        <a:rPr lang="en-GB" sz="1050" b="0" dirty="0">
                          <a:effectLst/>
                          <a:latin typeface="+mn-lt"/>
                        </a:rPr>
                        <a:t>1X </a:t>
                      </a:r>
                      <a:r>
                        <a:rPr lang="en-GB" sz="1050" b="0" dirty="0" smtClean="0">
                          <a:effectLst/>
                          <a:latin typeface="+mn-lt"/>
                        </a:rPr>
                        <a:t>Music</a:t>
                      </a:r>
                      <a:endParaRPr lang="en-ZA" sz="1050" b="0" dirty="0">
                        <a:effectLst/>
                        <a:latin typeface="+mn-lt"/>
                        <a:ea typeface="Calibri"/>
                        <a:cs typeface="Times New Roman"/>
                      </a:endParaRPr>
                    </a:p>
                  </a:txBody>
                  <a:tcPr marL="36195" marR="36195" marT="17780" marB="17780">
                    <a:solidFill>
                      <a:schemeClr val="accent1">
                        <a:lumMod val="40000"/>
                        <a:lumOff val="60000"/>
                        <a:alpha val="40000"/>
                      </a:schemeClr>
                    </a:solidFill>
                  </a:tcPr>
                </a:tc>
                <a:tc>
                  <a:txBody>
                    <a:bodyPr/>
                    <a:lstStyle/>
                    <a:p>
                      <a:pPr>
                        <a:lnSpc>
                          <a:spcPct val="107000"/>
                        </a:lnSpc>
                        <a:spcAft>
                          <a:spcPts val="0"/>
                        </a:spcAft>
                      </a:pPr>
                      <a:r>
                        <a:rPr lang="en-ZA" sz="1050" b="0" dirty="0" smtClean="0">
                          <a:solidFill>
                            <a:schemeClr val="tx1"/>
                          </a:solidFill>
                          <a:effectLst/>
                          <a:latin typeface="+mn-lt"/>
                          <a:ea typeface="Calibri"/>
                          <a:cs typeface="Times New Roman"/>
                        </a:rPr>
                        <a:t>MOSHITO </a:t>
                      </a:r>
                      <a:endParaRPr lang="en-ZA" sz="1050" b="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c>
                  <a:txBody>
                    <a:bodyPr/>
                    <a:lstStyle/>
                    <a:p>
                      <a:pPr>
                        <a:lnSpc>
                          <a:spcPct val="107000"/>
                        </a:lnSpc>
                        <a:spcAft>
                          <a:spcPts val="0"/>
                        </a:spcAft>
                      </a:pPr>
                      <a:r>
                        <a:rPr lang="en-ZA" sz="1050" dirty="0" smtClean="0">
                          <a:solidFill>
                            <a:schemeClr val="tx1"/>
                          </a:solidFill>
                          <a:effectLst/>
                          <a:latin typeface="+mn-lt"/>
                          <a:ea typeface="Calibri"/>
                          <a:cs typeface="Times New Roman"/>
                        </a:rPr>
                        <a:t>R4 700 000.00</a:t>
                      </a:r>
                      <a:endParaRPr lang="en-ZA" sz="105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c>
                  <a:txBody>
                    <a:bodyPr/>
                    <a:lstStyle/>
                    <a:p>
                      <a:pPr>
                        <a:lnSpc>
                          <a:spcPct val="107000"/>
                        </a:lnSpc>
                        <a:spcAft>
                          <a:spcPts val="0"/>
                        </a:spcAft>
                      </a:pPr>
                      <a:r>
                        <a:rPr lang="en-ZA" sz="1050" dirty="0" smtClean="0">
                          <a:solidFill>
                            <a:schemeClr val="tx1"/>
                          </a:solidFill>
                          <a:effectLst/>
                          <a:latin typeface="+mn-lt"/>
                          <a:ea typeface="Calibri"/>
                          <a:cs typeface="Times New Roman"/>
                        </a:rPr>
                        <a:t>Gauteng</a:t>
                      </a:r>
                      <a:endParaRPr lang="en-ZA" sz="105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r>
              <a:tr h="408666">
                <a:tc>
                  <a:txBody>
                    <a:bodyPr/>
                    <a:lstStyle/>
                    <a:p>
                      <a:pPr marL="0" marR="0">
                        <a:lnSpc>
                          <a:spcPct val="115000"/>
                        </a:lnSpc>
                        <a:spcBef>
                          <a:spcPts val="0"/>
                        </a:spcBef>
                        <a:spcAft>
                          <a:spcPts val="600"/>
                        </a:spcAft>
                      </a:pPr>
                      <a:r>
                        <a:rPr lang="en-GB" sz="1050" b="0" dirty="0">
                          <a:effectLst/>
                          <a:latin typeface="+mn-lt"/>
                        </a:rPr>
                        <a:t>1X </a:t>
                      </a:r>
                      <a:r>
                        <a:rPr lang="en-GB" sz="1050" b="0" dirty="0" smtClean="0">
                          <a:effectLst/>
                          <a:latin typeface="+mn-lt"/>
                        </a:rPr>
                        <a:t>Animation</a:t>
                      </a:r>
                    </a:p>
                    <a:p>
                      <a:pPr marL="0" marR="0">
                        <a:lnSpc>
                          <a:spcPct val="115000"/>
                        </a:lnSpc>
                        <a:spcBef>
                          <a:spcPts val="0"/>
                        </a:spcBef>
                        <a:spcAft>
                          <a:spcPts val="600"/>
                        </a:spcAft>
                      </a:pPr>
                      <a:endParaRPr lang="en-GB" sz="1050" b="0" dirty="0" smtClean="0">
                        <a:effectLst/>
                        <a:latin typeface="+mn-lt"/>
                      </a:endParaRPr>
                    </a:p>
                  </a:txBody>
                  <a:tcPr marL="36195" marR="36195" marT="17780" marB="17780">
                    <a:solidFill>
                      <a:srgbClr val="F2F2F2"/>
                    </a:solidFill>
                  </a:tcPr>
                </a:tc>
                <a:tc>
                  <a:txBody>
                    <a:bodyPr/>
                    <a:lstStyle/>
                    <a:p>
                      <a:pPr>
                        <a:lnSpc>
                          <a:spcPct val="107000"/>
                        </a:lnSpc>
                        <a:spcAft>
                          <a:spcPts val="0"/>
                        </a:spcAft>
                      </a:pPr>
                      <a:r>
                        <a:rPr lang="en-ZA" sz="1050" b="0" dirty="0" smtClean="0">
                          <a:solidFill>
                            <a:schemeClr val="tx1"/>
                          </a:solidFill>
                          <a:effectLst/>
                          <a:latin typeface="+mn-lt"/>
                          <a:ea typeface="Calibri"/>
                          <a:cs typeface="Times New Roman"/>
                        </a:rPr>
                        <a:t>Animation South Africa (NPO)</a:t>
                      </a:r>
                      <a:endParaRPr lang="en-ZA" sz="1050" b="0" dirty="0">
                        <a:solidFill>
                          <a:schemeClr val="tx1"/>
                        </a:solidFill>
                        <a:effectLst/>
                        <a:latin typeface="+mn-lt"/>
                        <a:ea typeface="Calibri"/>
                        <a:cs typeface="Times New Roman"/>
                      </a:endParaRPr>
                    </a:p>
                  </a:txBody>
                  <a:tcPr marL="68580" marR="68580" marT="0" marB="0">
                    <a:solidFill>
                      <a:srgbClr val="F2F2F2"/>
                    </a:solidFill>
                  </a:tcPr>
                </a:tc>
                <a:tc>
                  <a:txBody>
                    <a:bodyPr/>
                    <a:lstStyle/>
                    <a:p>
                      <a:pPr>
                        <a:lnSpc>
                          <a:spcPct val="107000"/>
                        </a:lnSpc>
                        <a:spcAft>
                          <a:spcPts val="0"/>
                        </a:spcAft>
                      </a:pPr>
                      <a:r>
                        <a:rPr lang="en-ZA" sz="1050" dirty="0" smtClean="0">
                          <a:solidFill>
                            <a:schemeClr val="tx1"/>
                          </a:solidFill>
                          <a:effectLst/>
                          <a:latin typeface="+mn-lt"/>
                          <a:ea typeface="Calibri"/>
                          <a:cs typeface="Times New Roman"/>
                        </a:rPr>
                        <a:t>R500 000.00</a:t>
                      </a:r>
                      <a:endParaRPr lang="en-ZA" sz="1050" dirty="0">
                        <a:solidFill>
                          <a:schemeClr val="tx1"/>
                        </a:solidFill>
                        <a:effectLst/>
                        <a:latin typeface="+mn-lt"/>
                        <a:ea typeface="Calibri"/>
                        <a:cs typeface="Times New Roman"/>
                      </a:endParaRPr>
                    </a:p>
                  </a:txBody>
                  <a:tcPr marL="68580" marR="68580" marT="0" marB="0">
                    <a:solidFill>
                      <a:srgbClr val="F2F2F2"/>
                    </a:solidFill>
                  </a:tcPr>
                </a:tc>
                <a:tc>
                  <a:txBody>
                    <a:bodyPr/>
                    <a:lstStyle/>
                    <a:p>
                      <a:pPr>
                        <a:lnSpc>
                          <a:spcPct val="107000"/>
                        </a:lnSpc>
                        <a:spcAft>
                          <a:spcPts val="0"/>
                        </a:spcAft>
                      </a:pPr>
                      <a:r>
                        <a:rPr lang="en-ZA" sz="1050" dirty="0" smtClean="0">
                          <a:solidFill>
                            <a:schemeClr val="tx1"/>
                          </a:solidFill>
                          <a:effectLst/>
                          <a:latin typeface="+mn-lt"/>
                          <a:ea typeface="Calibri"/>
                          <a:cs typeface="Times New Roman"/>
                        </a:rPr>
                        <a:t>Gauteng</a:t>
                      </a:r>
                      <a:endParaRPr lang="en-ZA" sz="1050" dirty="0">
                        <a:solidFill>
                          <a:schemeClr val="tx1"/>
                        </a:solidFill>
                        <a:effectLst/>
                        <a:latin typeface="+mn-lt"/>
                        <a:ea typeface="Calibri"/>
                        <a:cs typeface="Times New Roman"/>
                      </a:endParaRPr>
                    </a:p>
                  </a:txBody>
                  <a:tcPr marL="68580" marR="68580" marT="0" marB="0">
                    <a:solidFill>
                      <a:srgbClr val="F2F2F2"/>
                    </a:solidFill>
                  </a:tcPr>
                </a:tc>
              </a:tr>
              <a:tr h="858946">
                <a:tc>
                  <a:txBody>
                    <a:bodyPr/>
                    <a:lstStyle/>
                    <a:p>
                      <a:pPr marL="0" marR="0">
                        <a:lnSpc>
                          <a:spcPct val="115000"/>
                        </a:lnSpc>
                        <a:spcBef>
                          <a:spcPts val="0"/>
                        </a:spcBef>
                        <a:spcAft>
                          <a:spcPts val="600"/>
                        </a:spcAft>
                      </a:pPr>
                      <a:r>
                        <a:rPr lang="en-GB" sz="1050" b="0" dirty="0">
                          <a:effectLst/>
                          <a:latin typeface="+mn-lt"/>
                        </a:rPr>
                        <a:t>2X </a:t>
                      </a:r>
                      <a:r>
                        <a:rPr lang="en-GB" sz="1050" b="0" dirty="0" smtClean="0">
                          <a:effectLst/>
                          <a:latin typeface="+mn-lt"/>
                        </a:rPr>
                        <a:t>Film</a:t>
                      </a:r>
                      <a:endParaRPr lang="en-ZA" sz="1050" b="0" dirty="0">
                        <a:effectLst/>
                        <a:latin typeface="+mn-lt"/>
                        <a:ea typeface="Calibri"/>
                        <a:cs typeface="Times New Roman"/>
                      </a:endParaRPr>
                    </a:p>
                  </a:txBody>
                  <a:tcPr marL="36195" marR="36195" marT="17780" marB="17780">
                    <a:solidFill>
                      <a:schemeClr val="accent1">
                        <a:lumMod val="40000"/>
                        <a:lumOff val="60000"/>
                        <a:alpha val="40000"/>
                      </a:schemeClr>
                    </a:solidFill>
                  </a:tcPr>
                </a:tc>
                <a:tc>
                  <a:txBody>
                    <a:bodyPr/>
                    <a:lstStyle/>
                    <a:p>
                      <a:pPr>
                        <a:lnSpc>
                          <a:spcPct val="107000"/>
                        </a:lnSpc>
                        <a:spcAft>
                          <a:spcPts val="0"/>
                        </a:spcAft>
                      </a:pPr>
                      <a:r>
                        <a:rPr lang="en-ZA" sz="1050" b="0" dirty="0" smtClean="0">
                          <a:solidFill>
                            <a:schemeClr val="tx1"/>
                          </a:solidFill>
                          <a:effectLst/>
                          <a:latin typeface="+mn-lt"/>
                          <a:ea typeface="Calibri"/>
                          <a:cs typeface="Times New Roman"/>
                        </a:rPr>
                        <a:t>DISCOP Africa</a:t>
                      </a:r>
                    </a:p>
                    <a:p>
                      <a:pPr>
                        <a:lnSpc>
                          <a:spcPct val="107000"/>
                        </a:lnSpc>
                        <a:spcAft>
                          <a:spcPts val="0"/>
                        </a:spcAft>
                      </a:pPr>
                      <a:r>
                        <a:rPr lang="en-ZA" sz="1050" b="0" dirty="0" smtClean="0">
                          <a:solidFill>
                            <a:schemeClr val="tx1"/>
                          </a:solidFill>
                          <a:effectLst/>
                          <a:latin typeface="+mn-lt"/>
                          <a:ea typeface="Calibri"/>
                          <a:cs typeface="Times New Roman"/>
                        </a:rPr>
                        <a:t>FESPACO</a:t>
                      </a:r>
                      <a:endParaRPr lang="en-ZA" sz="1050" b="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c>
                  <a:txBody>
                    <a:bodyPr/>
                    <a:lstStyle/>
                    <a:p>
                      <a:pPr>
                        <a:lnSpc>
                          <a:spcPct val="107000"/>
                        </a:lnSpc>
                        <a:spcAft>
                          <a:spcPts val="0"/>
                        </a:spcAft>
                      </a:pPr>
                      <a:r>
                        <a:rPr lang="en-ZA" sz="1050" dirty="0" smtClean="0">
                          <a:solidFill>
                            <a:schemeClr val="tx1"/>
                          </a:solidFill>
                          <a:effectLst/>
                          <a:latin typeface="+mn-lt"/>
                          <a:ea typeface="Calibri"/>
                          <a:cs typeface="Times New Roman"/>
                        </a:rPr>
                        <a:t>R4</a:t>
                      </a:r>
                      <a:r>
                        <a:rPr lang="en-ZA" sz="1050" baseline="0" dirty="0" smtClean="0">
                          <a:solidFill>
                            <a:schemeClr val="tx1"/>
                          </a:solidFill>
                          <a:effectLst/>
                          <a:latin typeface="+mn-lt"/>
                          <a:ea typeface="Calibri"/>
                          <a:cs typeface="Times New Roman"/>
                        </a:rPr>
                        <a:t> 000 000.00</a:t>
                      </a:r>
                    </a:p>
                    <a:p>
                      <a:pPr>
                        <a:lnSpc>
                          <a:spcPct val="107000"/>
                        </a:lnSpc>
                        <a:spcAft>
                          <a:spcPts val="0"/>
                        </a:spcAft>
                      </a:pPr>
                      <a:r>
                        <a:rPr lang="en-ZA" sz="1050" baseline="0" dirty="0" smtClean="0">
                          <a:solidFill>
                            <a:schemeClr val="tx1"/>
                          </a:solidFill>
                          <a:effectLst/>
                          <a:latin typeface="+mn-lt"/>
                          <a:ea typeface="Calibri"/>
                          <a:cs typeface="Times New Roman"/>
                        </a:rPr>
                        <a:t>(to be confirmed – about 50 SA film Makers participating)</a:t>
                      </a:r>
                      <a:endParaRPr lang="en-ZA" sz="105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c>
                  <a:txBody>
                    <a:bodyPr/>
                    <a:lstStyle/>
                    <a:p>
                      <a:pPr>
                        <a:lnSpc>
                          <a:spcPct val="107000"/>
                        </a:lnSpc>
                        <a:spcAft>
                          <a:spcPts val="0"/>
                        </a:spcAft>
                      </a:pPr>
                      <a:r>
                        <a:rPr lang="en-ZA" sz="1050" dirty="0" smtClean="0">
                          <a:solidFill>
                            <a:schemeClr val="tx1"/>
                          </a:solidFill>
                          <a:effectLst/>
                          <a:latin typeface="+mn-lt"/>
                          <a:ea typeface="Calibri"/>
                          <a:cs typeface="Times New Roman"/>
                        </a:rPr>
                        <a:t>Gauteng</a:t>
                      </a:r>
                    </a:p>
                    <a:p>
                      <a:pPr>
                        <a:lnSpc>
                          <a:spcPct val="107000"/>
                        </a:lnSpc>
                        <a:spcAft>
                          <a:spcPts val="0"/>
                        </a:spcAft>
                      </a:pPr>
                      <a:r>
                        <a:rPr lang="en-ZA" sz="1050" dirty="0" smtClean="0">
                          <a:solidFill>
                            <a:schemeClr val="tx1"/>
                          </a:solidFill>
                          <a:effectLst/>
                          <a:latin typeface="+mn-lt"/>
                          <a:ea typeface="Calibri"/>
                          <a:cs typeface="Times New Roman"/>
                        </a:rPr>
                        <a:t>Burkina Faso</a:t>
                      </a:r>
                      <a:endParaRPr lang="en-ZA" sz="105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r>
            </a:tbl>
          </a:graphicData>
        </a:graphic>
      </p:graphicFrame>
    </p:spTree>
    <p:extLst>
      <p:ext uri="{BB962C8B-B14F-4D97-AF65-F5344CB8AC3E}">
        <p14:creationId xmlns:p14="http://schemas.microsoft.com/office/powerpoint/2010/main" xmlns="" val="5134938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116632"/>
            <a:ext cx="9036496" cy="710952"/>
          </a:xfrm>
        </p:spPr>
        <p:txBody>
          <a:bodyPr>
            <a:noAutofit/>
          </a:bodyPr>
          <a:lstStyle/>
          <a:p>
            <a:pPr algn="ctr"/>
            <a:r>
              <a:rPr lang="en-US" sz="3200" dirty="0" smtClean="0">
                <a:latin typeface="+mj-lt"/>
                <a:cs typeface="Arial Narrow"/>
              </a:rPr>
              <a:t>DETAILS OF HLT MULTI-YEAR PROJECTS TO BE SUPPORTED</a:t>
            </a:r>
            <a:endParaRPr lang="en-US" sz="2400" dirty="0">
              <a:solidFill>
                <a:srgbClr val="FF0000"/>
              </a:solidFill>
              <a:latin typeface="+mj-lt"/>
              <a:cs typeface="Arial Narrow"/>
            </a:endParaRPr>
          </a:p>
        </p:txBody>
      </p:sp>
      <p:sp>
        <p:nvSpPr>
          <p:cNvPr id="7" name="Slide Number Placeholder 3"/>
          <p:cNvSpPr>
            <a:spLocks noGrp="1"/>
          </p:cNvSpPr>
          <p:nvPr>
            <p:ph type="sldNum" sz="quarter" idx="4294967295"/>
          </p:nvPr>
        </p:nvSpPr>
        <p:spPr>
          <a:xfrm>
            <a:off x="8077200" y="6172200"/>
            <a:ext cx="609600" cy="365125"/>
          </a:xfrm>
          <a:prstGeom prst="rect">
            <a:avLst/>
          </a:prstGeom>
        </p:spPr>
        <p:txBody>
          <a:bodyPr/>
          <a:lstStyle/>
          <a:p>
            <a:r>
              <a:rPr lang="en-US" sz="1200" b="1" dirty="0" smtClean="0"/>
              <a:t>31</a:t>
            </a:r>
            <a:endParaRPr lang="en-ZA" sz="1200" b="1" dirty="0" smtClean="0"/>
          </a:p>
        </p:txBody>
      </p:sp>
      <p:graphicFrame>
        <p:nvGraphicFramePr>
          <p:cNvPr id="8" name="Table 7"/>
          <p:cNvGraphicFramePr>
            <a:graphicFrameLocks noGrp="1"/>
          </p:cNvGraphicFramePr>
          <p:nvPr>
            <p:extLst>
              <p:ext uri="{D42A27DB-BD31-4B8C-83A1-F6EECF244321}">
                <p14:modId xmlns:p14="http://schemas.microsoft.com/office/powerpoint/2010/main" xmlns="" val="3968014653"/>
              </p:ext>
            </p:extLst>
          </p:nvPr>
        </p:nvGraphicFramePr>
        <p:xfrm>
          <a:off x="467544" y="1340768"/>
          <a:ext cx="8494851" cy="4619766"/>
        </p:xfrm>
        <a:graphic>
          <a:graphicData uri="http://schemas.openxmlformats.org/drawingml/2006/table">
            <a:tbl>
              <a:tblPr firstRow="1" firstCol="1" bandRow="1">
                <a:tableStyleId>{3C2FFA5D-87B4-456A-9821-1D502468CF0F}</a:tableStyleId>
              </a:tblPr>
              <a:tblGrid>
                <a:gridCol w="2545016"/>
                <a:gridCol w="2434197"/>
                <a:gridCol w="1757819"/>
                <a:gridCol w="1757819"/>
              </a:tblGrid>
              <a:tr h="410198">
                <a:tc>
                  <a:txBody>
                    <a:bodyPr/>
                    <a:lstStyle/>
                    <a:p>
                      <a:pPr algn="ctr">
                        <a:lnSpc>
                          <a:spcPct val="107000"/>
                        </a:lnSpc>
                        <a:spcAft>
                          <a:spcPts val="0"/>
                        </a:spcAft>
                      </a:pPr>
                      <a:r>
                        <a:rPr lang="en-US" sz="1400" dirty="0">
                          <a:effectLst/>
                        </a:rPr>
                        <a:t>Name of Project</a:t>
                      </a:r>
                      <a:endParaRPr lang="en-ZA" sz="1400"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400" dirty="0">
                          <a:effectLst/>
                        </a:rPr>
                        <a:t>Beneficiary</a:t>
                      </a:r>
                      <a:endParaRPr lang="en-ZA" sz="1400"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400" dirty="0">
                          <a:effectLst/>
                        </a:rPr>
                        <a:t>Budget</a:t>
                      </a:r>
                      <a:endParaRPr lang="en-ZA" sz="1400"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400" dirty="0" smtClean="0">
                          <a:effectLst/>
                        </a:rPr>
                        <a:t>Province</a:t>
                      </a:r>
                      <a:r>
                        <a:rPr lang="en-US" sz="1400" baseline="0" dirty="0" smtClean="0">
                          <a:effectLst/>
                        </a:rPr>
                        <a:t> </a:t>
                      </a:r>
                    </a:p>
                    <a:p>
                      <a:pPr algn="ctr">
                        <a:lnSpc>
                          <a:spcPct val="107000"/>
                        </a:lnSpc>
                        <a:spcAft>
                          <a:spcPts val="0"/>
                        </a:spcAft>
                      </a:pPr>
                      <a:endParaRPr lang="en-ZA" sz="1400" dirty="0">
                        <a:effectLst/>
                        <a:latin typeface="Calibri"/>
                        <a:ea typeface="Calibri"/>
                        <a:cs typeface="Times New Roman"/>
                      </a:endParaRPr>
                    </a:p>
                  </a:txBody>
                  <a:tcPr marL="68580" marR="68580" marT="0" marB="0"/>
                </a:tc>
              </a:tr>
              <a:tr h="667270">
                <a:tc>
                  <a:txBody>
                    <a:bodyPr/>
                    <a:lstStyle/>
                    <a:p>
                      <a:pPr marL="0" marR="0">
                        <a:lnSpc>
                          <a:spcPct val="115000"/>
                        </a:lnSpc>
                        <a:spcBef>
                          <a:spcPts val="0"/>
                        </a:spcBef>
                        <a:spcAft>
                          <a:spcPts val="600"/>
                        </a:spcAft>
                      </a:pPr>
                      <a:r>
                        <a:rPr lang="en-GB" sz="1200" b="0" dirty="0">
                          <a:effectLst/>
                          <a:latin typeface="+mn-lt"/>
                        </a:rPr>
                        <a:t>Aushumato </a:t>
                      </a:r>
                      <a:r>
                        <a:rPr lang="en-GB" sz="1200" b="0" dirty="0" smtClean="0">
                          <a:effectLst/>
                          <a:latin typeface="+mn-lt"/>
                        </a:rPr>
                        <a:t>IV</a:t>
                      </a:r>
                    </a:p>
                    <a:p>
                      <a:pPr marL="0" marR="0">
                        <a:lnSpc>
                          <a:spcPct val="115000"/>
                        </a:lnSpc>
                        <a:spcBef>
                          <a:spcPts val="0"/>
                        </a:spcBef>
                        <a:spcAft>
                          <a:spcPts val="600"/>
                        </a:spcAft>
                      </a:pPr>
                      <a:endParaRPr lang="en-ZA" sz="1200" b="0" dirty="0">
                        <a:effectLst/>
                        <a:latin typeface="+mn-lt"/>
                        <a:ea typeface="Calibri"/>
                        <a:cs typeface="Times New Roman"/>
                      </a:endParaRPr>
                    </a:p>
                  </a:txBody>
                  <a:tcPr marL="36195" marR="36195" marT="17780" marB="17780">
                    <a:solidFill>
                      <a:schemeClr val="accent1">
                        <a:lumMod val="40000"/>
                        <a:lumOff val="60000"/>
                        <a:alpha val="40000"/>
                      </a:schemeClr>
                    </a:solidFill>
                  </a:tcPr>
                </a:tc>
                <a:tc>
                  <a:txBody>
                    <a:bodyPr/>
                    <a:lstStyle/>
                    <a:p>
                      <a:pPr>
                        <a:lnSpc>
                          <a:spcPct val="107000"/>
                        </a:lnSpc>
                        <a:spcAft>
                          <a:spcPts val="0"/>
                        </a:spcAft>
                      </a:pPr>
                      <a:r>
                        <a:rPr lang="en-ZA" sz="1200" b="0" dirty="0" smtClean="0">
                          <a:solidFill>
                            <a:schemeClr val="tx1"/>
                          </a:solidFill>
                          <a:effectLst/>
                          <a:latin typeface="+mn-lt"/>
                          <a:ea typeface="Calibri"/>
                          <a:cs typeface="Times New Roman"/>
                        </a:rPr>
                        <a:t>North West University</a:t>
                      </a:r>
                      <a:endParaRPr lang="en-ZA" sz="1200" b="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c>
                  <a:txBody>
                    <a:bodyPr/>
                    <a:lstStyle/>
                    <a:p>
                      <a:pPr>
                        <a:lnSpc>
                          <a:spcPct val="107000"/>
                        </a:lnSpc>
                        <a:spcAft>
                          <a:spcPts val="0"/>
                        </a:spcAft>
                      </a:pPr>
                      <a:r>
                        <a:rPr lang="en-ZA" sz="1200" b="0" dirty="0" smtClean="0">
                          <a:solidFill>
                            <a:schemeClr val="tx1"/>
                          </a:solidFill>
                          <a:effectLst/>
                          <a:latin typeface="+mn-lt"/>
                          <a:ea typeface="Calibri"/>
                          <a:cs typeface="Times New Roman"/>
                        </a:rPr>
                        <a:t>R777 000.00</a:t>
                      </a:r>
                      <a:endParaRPr lang="en-ZA" sz="1200" b="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c>
                  <a:txBody>
                    <a:bodyPr/>
                    <a:lstStyle/>
                    <a:p>
                      <a:pPr>
                        <a:lnSpc>
                          <a:spcPct val="107000"/>
                        </a:lnSpc>
                        <a:spcAft>
                          <a:spcPts val="0"/>
                        </a:spcAft>
                      </a:pPr>
                      <a:r>
                        <a:rPr lang="en-ZA" sz="1200" b="0" dirty="0" smtClean="0">
                          <a:solidFill>
                            <a:schemeClr val="tx1"/>
                          </a:solidFill>
                          <a:effectLst/>
                          <a:latin typeface="+mn-lt"/>
                          <a:ea typeface="Calibri"/>
                          <a:cs typeface="Times New Roman"/>
                        </a:rPr>
                        <a:t>North West</a:t>
                      </a:r>
                      <a:endParaRPr lang="en-ZA" sz="1200" b="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r>
              <a:tr h="787762">
                <a:tc>
                  <a:txBody>
                    <a:bodyPr/>
                    <a:lstStyle/>
                    <a:p>
                      <a:pPr marL="0" marR="0">
                        <a:lnSpc>
                          <a:spcPct val="115000"/>
                        </a:lnSpc>
                        <a:spcBef>
                          <a:spcPts val="0"/>
                        </a:spcBef>
                        <a:spcAft>
                          <a:spcPts val="600"/>
                        </a:spcAft>
                      </a:pPr>
                      <a:r>
                        <a:rPr lang="en-GB" sz="1200" b="0" dirty="0">
                          <a:effectLst/>
                          <a:latin typeface="+mn-lt"/>
                        </a:rPr>
                        <a:t>Multilingual corpus of code-switched South African speech</a:t>
                      </a:r>
                      <a:endParaRPr lang="en-ZA" sz="1200" b="0" dirty="0">
                        <a:effectLst/>
                        <a:latin typeface="+mn-lt"/>
                        <a:ea typeface="Calibri"/>
                        <a:cs typeface="Times New Roman"/>
                      </a:endParaRPr>
                    </a:p>
                  </a:txBody>
                  <a:tcPr marL="36195" marR="36195" marT="17780" marB="17780">
                    <a:solidFill>
                      <a:srgbClr val="F2F2F2"/>
                    </a:solidFill>
                  </a:tcPr>
                </a:tc>
                <a:tc>
                  <a:txBody>
                    <a:bodyPr/>
                    <a:lstStyle/>
                    <a:p>
                      <a:pPr>
                        <a:lnSpc>
                          <a:spcPct val="107000"/>
                        </a:lnSpc>
                        <a:spcAft>
                          <a:spcPts val="0"/>
                        </a:spcAft>
                      </a:pPr>
                      <a:r>
                        <a:rPr lang="en-ZA" sz="1200" b="0" dirty="0" smtClean="0">
                          <a:solidFill>
                            <a:schemeClr val="tx1"/>
                          </a:solidFill>
                          <a:effectLst/>
                          <a:latin typeface="+mn-lt"/>
                          <a:ea typeface="Calibri"/>
                          <a:cs typeface="Times New Roman"/>
                        </a:rPr>
                        <a:t>Stellenbosch University</a:t>
                      </a:r>
                      <a:endParaRPr lang="en-ZA" sz="1200" b="0" dirty="0">
                        <a:solidFill>
                          <a:schemeClr val="tx1"/>
                        </a:solidFill>
                        <a:effectLst/>
                        <a:latin typeface="+mn-lt"/>
                        <a:ea typeface="Calibri"/>
                        <a:cs typeface="Times New Roman"/>
                      </a:endParaRPr>
                    </a:p>
                  </a:txBody>
                  <a:tcPr marL="68580" marR="68580" marT="0" marB="0">
                    <a:solidFill>
                      <a:srgbClr val="F2F2F2"/>
                    </a:solidFill>
                  </a:tcPr>
                </a:tc>
                <a:tc>
                  <a:txBody>
                    <a:bodyPr/>
                    <a:lstStyle/>
                    <a:p>
                      <a:pPr>
                        <a:lnSpc>
                          <a:spcPct val="107000"/>
                        </a:lnSpc>
                        <a:spcAft>
                          <a:spcPts val="0"/>
                        </a:spcAft>
                      </a:pPr>
                      <a:r>
                        <a:rPr lang="en-ZA" sz="1200" b="0" dirty="0" smtClean="0">
                          <a:solidFill>
                            <a:schemeClr val="tx1"/>
                          </a:solidFill>
                          <a:effectLst/>
                          <a:latin typeface="+mn-lt"/>
                          <a:ea typeface="Calibri"/>
                          <a:cs typeface="Times New Roman"/>
                        </a:rPr>
                        <a:t>R2 000 000.00</a:t>
                      </a:r>
                      <a:endParaRPr lang="en-ZA" sz="1200" b="0" dirty="0">
                        <a:solidFill>
                          <a:schemeClr val="tx1"/>
                        </a:solidFill>
                        <a:effectLst/>
                        <a:latin typeface="+mn-lt"/>
                        <a:ea typeface="Calibri"/>
                        <a:cs typeface="Times New Roman"/>
                      </a:endParaRPr>
                    </a:p>
                  </a:txBody>
                  <a:tcPr marL="68580" marR="68580" marT="0" marB="0">
                    <a:solidFill>
                      <a:srgbClr val="F2F2F2"/>
                    </a:solidFill>
                  </a:tcPr>
                </a:tc>
                <a:tc>
                  <a:txBody>
                    <a:bodyPr/>
                    <a:lstStyle/>
                    <a:p>
                      <a:pPr>
                        <a:lnSpc>
                          <a:spcPct val="107000"/>
                        </a:lnSpc>
                        <a:spcAft>
                          <a:spcPts val="0"/>
                        </a:spcAft>
                      </a:pPr>
                      <a:r>
                        <a:rPr lang="en-ZA" sz="1200" b="0" dirty="0" smtClean="0">
                          <a:solidFill>
                            <a:schemeClr val="tx1"/>
                          </a:solidFill>
                          <a:effectLst/>
                          <a:latin typeface="+mn-lt"/>
                          <a:ea typeface="Calibri"/>
                          <a:cs typeface="Times New Roman"/>
                        </a:rPr>
                        <a:t>Western Cape</a:t>
                      </a:r>
                      <a:endParaRPr lang="en-ZA" sz="1200" b="0" dirty="0">
                        <a:solidFill>
                          <a:schemeClr val="tx1"/>
                        </a:solidFill>
                        <a:effectLst/>
                        <a:latin typeface="+mn-lt"/>
                        <a:ea typeface="Calibri"/>
                        <a:cs typeface="Times New Roman"/>
                      </a:endParaRPr>
                    </a:p>
                  </a:txBody>
                  <a:tcPr marL="68580" marR="68580" marT="0" marB="0">
                    <a:solidFill>
                      <a:srgbClr val="F2F2F2"/>
                    </a:solidFill>
                  </a:tcPr>
                </a:tc>
              </a:tr>
              <a:tr h="667270">
                <a:tc>
                  <a:txBody>
                    <a:bodyPr/>
                    <a:lstStyle/>
                    <a:p>
                      <a:pPr marL="0" marR="0">
                        <a:lnSpc>
                          <a:spcPct val="115000"/>
                        </a:lnSpc>
                        <a:spcBef>
                          <a:spcPts val="0"/>
                        </a:spcBef>
                        <a:spcAft>
                          <a:spcPts val="600"/>
                        </a:spcAft>
                      </a:pPr>
                      <a:r>
                        <a:rPr lang="en-GB" sz="1200" b="0" dirty="0" smtClean="0">
                          <a:effectLst/>
                          <a:latin typeface="+mn-lt"/>
                        </a:rPr>
                        <a:t>Mobilex</a:t>
                      </a:r>
                    </a:p>
                    <a:p>
                      <a:pPr marL="0" marR="0">
                        <a:lnSpc>
                          <a:spcPct val="115000"/>
                        </a:lnSpc>
                        <a:spcBef>
                          <a:spcPts val="0"/>
                        </a:spcBef>
                        <a:spcAft>
                          <a:spcPts val="600"/>
                        </a:spcAft>
                      </a:pPr>
                      <a:endParaRPr lang="en-ZA" sz="1200" b="0" dirty="0">
                        <a:effectLst/>
                        <a:latin typeface="+mn-lt"/>
                        <a:ea typeface="Calibri"/>
                        <a:cs typeface="Times New Roman"/>
                      </a:endParaRPr>
                    </a:p>
                  </a:txBody>
                  <a:tcPr marL="36195" marR="36195" marT="17780" marB="17780">
                    <a:solidFill>
                      <a:schemeClr val="accent1">
                        <a:lumMod val="40000"/>
                        <a:lumOff val="60000"/>
                        <a:alpha val="40000"/>
                      </a:schemeClr>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ZA" sz="1200" b="0" dirty="0" smtClean="0">
                          <a:solidFill>
                            <a:schemeClr val="tx1"/>
                          </a:solidFill>
                          <a:effectLst/>
                          <a:latin typeface="+mn-lt"/>
                          <a:ea typeface="Calibri"/>
                          <a:cs typeface="Times New Roman"/>
                        </a:rPr>
                        <a:t>Stellenbosch University</a:t>
                      </a:r>
                    </a:p>
                    <a:p>
                      <a:pPr>
                        <a:lnSpc>
                          <a:spcPct val="107000"/>
                        </a:lnSpc>
                        <a:spcAft>
                          <a:spcPts val="0"/>
                        </a:spcAft>
                      </a:pPr>
                      <a:endParaRPr lang="en-ZA" sz="1200" b="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c>
                  <a:txBody>
                    <a:bodyPr/>
                    <a:lstStyle/>
                    <a:p>
                      <a:pPr>
                        <a:lnSpc>
                          <a:spcPct val="107000"/>
                        </a:lnSpc>
                        <a:spcAft>
                          <a:spcPts val="0"/>
                        </a:spcAft>
                      </a:pPr>
                      <a:r>
                        <a:rPr lang="en-ZA" sz="1200" b="0" dirty="0" smtClean="0">
                          <a:solidFill>
                            <a:schemeClr val="tx1"/>
                          </a:solidFill>
                          <a:effectLst/>
                          <a:latin typeface="+mn-lt"/>
                          <a:ea typeface="Calibri"/>
                          <a:cs typeface="Times New Roman"/>
                        </a:rPr>
                        <a:t>R362 000.00</a:t>
                      </a:r>
                      <a:endParaRPr lang="en-ZA" sz="1200" b="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c>
                  <a:txBody>
                    <a:bodyPr/>
                    <a:lstStyle/>
                    <a:p>
                      <a:pPr>
                        <a:lnSpc>
                          <a:spcPct val="107000"/>
                        </a:lnSpc>
                        <a:spcAft>
                          <a:spcPts val="0"/>
                        </a:spcAft>
                      </a:pPr>
                      <a:r>
                        <a:rPr lang="en-ZA" sz="1200" b="0" dirty="0" smtClean="0">
                          <a:solidFill>
                            <a:schemeClr val="tx1"/>
                          </a:solidFill>
                          <a:effectLst/>
                          <a:latin typeface="+mn-lt"/>
                          <a:ea typeface="Calibri"/>
                          <a:cs typeface="Times New Roman"/>
                        </a:rPr>
                        <a:t>Western</a:t>
                      </a:r>
                      <a:r>
                        <a:rPr lang="en-ZA" sz="1200" b="0" baseline="0" dirty="0" smtClean="0">
                          <a:solidFill>
                            <a:schemeClr val="tx1"/>
                          </a:solidFill>
                          <a:effectLst/>
                          <a:latin typeface="+mn-lt"/>
                          <a:ea typeface="Calibri"/>
                          <a:cs typeface="Times New Roman"/>
                        </a:rPr>
                        <a:t> Cape</a:t>
                      </a:r>
                      <a:endParaRPr lang="en-ZA" sz="1200" b="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r>
              <a:tr h="667270">
                <a:tc>
                  <a:txBody>
                    <a:bodyPr/>
                    <a:lstStyle/>
                    <a:p>
                      <a:pPr marL="0" marR="0">
                        <a:lnSpc>
                          <a:spcPct val="115000"/>
                        </a:lnSpc>
                        <a:spcBef>
                          <a:spcPts val="0"/>
                        </a:spcBef>
                        <a:spcAft>
                          <a:spcPts val="600"/>
                        </a:spcAft>
                      </a:pPr>
                      <a:r>
                        <a:rPr lang="en-GB" sz="1200" b="0" dirty="0" smtClean="0">
                          <a:effectLst/>
                          <a:latin typeface="+mn-lt"/>
                        </a:rPr>
                        <a:t>Mburisano</a:t>
                      </a:r>
                    </a:p>
                    <a:p>
                      <a:pPr marL="0" marR="0">
                        <a:lnSpc>
                          <a:spcPct val="115000"/>
                        </a:lnSpc>
                        <a:spcBef>
                          <a:spcPts val="0"/>
                        </a:spcBef>
                        <a:spcAft>
                          <a:spcPts val="600"/>
                        </a:spcAft>
                      </a:pPr>
                      <a:endParaRPr lang="en-ZA" sz="1200" b="0" dirty="0">
                        <a:effectLst/>
                        <a:latin typeface="+mn-lt"/>
                        <a:ea typeface="Calibri"/>
                        <a:cs typeface="Times New Roman"/>
                      </a:endParaRPr>
                    </a:p>
                  </a:txBody>
                  <a:tcPr marL="36195" marR="36195" marT="17780" marB="17780">
                    <a:solidFill>
                      <a:srgbClr val="F2F2F2"/>
                    </a:solidFill>
                  </a:tcPr>
                </a:tc>
                <a:tc>
                  <a:txBody>
                    <a:bodyPr/>
                    <a:lstStyle/>
                    <a:p>
                      <a:pPr>
                        <a:lnSpc>
                          <a:spcPct val="107000"/>
                        </a:lnSpc>
                        <a:spcAft>
                          <a:spcPts val="0"/>
                        </a:spcAft>
                      </a:pPr>
                      <a:r>
                        <a:rPr lang="en-ZA" sz="1200" b="0" dirty="0" smtClean="0">
                          <a:solidFill>
                            <a:schemeClr val="tx1"/>
                          </a:solidFill>
                          <a:effectLst/>
                          <a:latin typeface="+mn-lt"/>
                          <a:ea typeface="Calibri"/>
                          <a:cs typeface="Times New Roman"/>
                        </a:rPr>
                        <a:t>CSIR</a:t>
                      </a:r>
                      <a:endParaRPr lang="en-ZA" sz="1200" b="0" dirty="0">
                        <a:solidFill>
                          <a:schemeClr val="tx1"/>
                        </a:solidFill>
                        <a:effectLst/>
                        <a:latin typeface="+mn-lt"/>
                        <a:ea typeface="Calibri"/>
                        <a:cs typeface="Times New Roman"/>
                      </a:endParaRPr>
                    </a:p>
                  </a:txBody>
                  <a:tcPr marL="68580" marR="68580" marT="0" marB="0">
                    <a:solidFill>
                      <a:srgbClr val="F2F2F2"/>
                    </a:solidFill>
                  </a:tcPr>
                </a:tc>
                <a:tc>
                  <a:txBody>
                    <a:bodyPr/>
                    <a:lstStyle/>
                    <a:p>
                      <a:pPr>
                        <a:lnSpc>
                          <a:spcPct val="107000"/>
                        </a:lnSpc>
                        <a:spcAft>
                          <a:spcPts val="0"/>
                        </a:spcAft>
                      </a:pPr>
                      <a:r>
                        <a:rPr lang="en-ZA" sz="1200" b="0" dirty="0" smtClean="0">
                          <a:solidFill>
                            <a:schemeClr val="tx1"/>
                          </a:solidFill>
                          <a:effectLst/>
                          <a:latin typeface="+mn-lt"/>
                          <a:ea typeface="Calibri"/>
                          <a:cs typeface="Times New Roman"/>
                        </a:rPr>
                        <a:t>R3 328</a:t>
                      </a:r>
                      <a:r>
                        <a:rPr lang="en-ZA" sz="1200" b="0" baseline="0" dirty="0" smtClean="0">
                          <a:solidFill>
                            <a:schemeClr val="tx1"/>
                          </a:solidFill>
                          <a:effectLst/>
                          <a:latin typeface="+mn-lt"/>
                          <a:ea typeface="Calibri"/>
                          <a:cs typeface="Times New Roman"/>
                        </a:rPr>
                        <a:t> 000.00</a:t>
                      </a:r>
                      <a:endParaRPr lang="en-ZA" sz="1200" b="0" dirty="0">
                        <a:solidFill>
                          <a:schemeClr val="tx1"/>
                        </a:solidFill>
                        <a:effectLst/>
                        <a:latin typeface="+mn-lt"/>
                        <a:ea typeface="Calibri"/>
                        <a:cs typeface="Times New Roman"/>
                      </a:endParaRPr>
                    </a:p>
                  </a:txBody>
                  <a:tcPr marL="68580" marR="68580" marT="0" marB="0">
                    <a:solidFill>
                      <a:srgbClr val="F2F2F2"/>
                    </a:solidFill>
                  </a:tcPr>
                </a:tc>
                <a:tc>
                  <a:txBody>
                    <a:bodyPr/>
                    <a:lstStyle/>
                    <a:p>
                      <a:pPr>
                        <a:lnSpc>
                          <a:spcPct val="107000"/>
                        </a:lnSpc>
                        <a:spcAft>
                          <a:spcPts val="0"/>
                        </a:spcAft>
                      </a:pPr>
                      <a:r>
                        <a:rPr lang="en-ZA" sz="1200" b="0" dirty="0" smtClean="0">
                          <a:solidFill>
                            <a:schemeClr val="tx1"/>
                          </a:solidFill>
                          <a:effectLst/>
                          <a:latin typeface="+mn-lt"/>
                          <a:ea typeface="Calibri"/>
                          <a:cs typeface="Times New Roman"/>
                        </a:rPr>
                        <a:t>Gauteng</a:t>
                      </a:r>
                      <a:endParaRPr lang="en-ZA" sz="1200" b="0" dirty="0">
                        <a:solidFill>
                          <a:schemeClr val="tx1"/>
                        </a:solidFill>
                        <a:effectLst/>
                        <a:latin typeface="+mn-lt"/>
                        <a:ea typeface="Calibri"/>
                        <a:cs typeface="Times New Roman"/>
                      </a:endParaRPr>
                    </a:p>
                  </a:txBody>
                  <a:tcPr marL="68580" marR="68580" marT="0" marB="0">
                    <a:solidFill>
                      <a:srgbClr val="F2F2F2"/>
                    </a:solidFill>
                  </a:tcPr>
                </a:tc>
              </a:tr>
              <a:tr h="667270">
                <a:tc>
                  <a:txBody>
                    <a:bodyPr/>
                    <a:lstStyle/>
                    <a:p>
                      <a:pPr marL="0" marR="0">
                        <a:lnSpc>
                          <a:spcPct val="115000"/>
                        </a:lnSpc>
                        <a:spcBef>
                          <a:spcPts val="0"/>
                        </a:spcBef>
                        <a:spcAft>
                          <a:spcPts val="600"/>
                        </a:spcAft>
                      </a:pPr>
                      <a:r>
                        <a:rPr lang="en-GB" sz="1200" b="0" dirty="0">
                          <a:effectLst/>
                          <a:latin typeface="+mn-lt"/>
                        </a:rPr>
                        <a:t>HLT Impact project </a:t>
                      </a:r>
                      <a:r>
                        <a:rPr lang="en-GB" sz="1200" b="0" dirty="0" smtClean="0">
                          <a:effectLst/>
                          <a:latin typeface="+mn-lt"/>
                        </a:rPr>
                        <a:t>1</a:t>
                      </a:r>
                    </a:p>
                    <a:p>
                      <a:pPr marL="0" marR="0">
                        <a:lnSpc>
                          <a:spcPct val="115000"/>
                        </a:lnSpc>
                        <a:spcBef>
                          <a:spcPts val="0"/>
                        </a:spcBef>
                        <a:spcAft>
                          <a:spcPts val="600"/>
                        </a:spcAft>
                      </a:pPr>
                      <a:endParaRPr lang="en-ZA" sz="1200" b="0" dirty="0">
                        <a:effectLst/>
                        <a:latin typeface="+mn-lt"/>
                        <a:ea typeface="Calibri"/>
                        <a:cs typeface="Times New Roman"/>
                      </a:endParaRPr>
                    </a:p>
                  </a:txBody>
                  <a:tcPr marL="36195" marR="36195" marT="17780" marB="17780">
                    <a:solidFill>
                      <a:schemeClr val="accent1">
                        <a:lumMod val="40000"/>
                        <a:lumOff val="60000"/>
                        <a:alpha val="40000"/>
                      </a:schemeClr>
                    </a:solidFill>
                  </a:tcPr>
                </a:tc>
                <a:tc>
                  <a:txBody>
                    <a:bodyPr/>
                    <a:lstStyle/>
                    <a:p>
                      <a:pPr>
                        <a:lnSpc>
                          <a:spcPct val="107000"/>
                        </a:lnSpc>
                        <a:spcAft>
                          <a:spcPts val="0"/>
                        </a:spcAft>
                      </a:pPr>
                      <a:r>
                        <a:rPr lang="en-ZA" sz="1200" b="0" dirty="0" smtClean="0">
                          <a:solidFill>
                            <a:schemeClr val="tx1"/>
                          </a:solidFill>
                          <a:effectLst/>
                          <a:latin typeface="+mn-lt"/>
                          <a:ea typeface="Calibri"/>
                          <a:cs typeface="Times New Roman"/>
                        </a:rPr>
                        <a:t>Recommended beneficiary still</a:t>
                      </a:r>
                      <a:r>
                        <a:rPr lang="en-ZA" sz="1200" b="0" baseline="0" dirty="0" smtClean="0">
                          <a:solidFill>
                            <a:schemeClr val="tx1"/>
                          </a:solidFill>
                          <a:effectLst/>
                          <a:latin typeface="+mn-lt"/>
                          <a:ea typeface="Calibri"/>
                          <a:cs typeface="Times New Roman"/>
                        </a:rPr>
                        <a:t> to be approved</a:t>
                      </a:r>
                      <a:endParaRPr lang="en-ZA" sz="1200" b="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c>
                  <a:txBody>
                    <a:bodyPr/>
                    <a:lstStyle/>
                    <a:p>
                      <a:pPr>
                        <a:lnSpc>
                          <a:spcPct val="107000"/>
                        </a:lnSpc>
                        <a:spcAft>
                          <a:spcPts val="0"/>
                        </a:spcAft>
                      </a:pPr>
                      <a:r>
                        <a:rPr lang="en-ZA" sz="1200" b="0" dirty="0" smtClean="0">
                          <a:solidFill>
                            <a:schemeClr val="tx1"/>
                          </a:solidFill>
                          <a:effectLst/>
                          <a:latin typeface="+mn-lt"/>
                          <a:ea typeface="Calibri"/>
                          <a:cs typeface="Times New Roman"/>
                        </a:rPr>
                        <a:t>R2 000 000.00</a:t>
                      </a:r>
                      <a:endParaRPr lang="en-ZA" sz="1200" b="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c>
                  <a:txBody>
                    <a:bodyPr/>
                    <a:lstStyle/>
                    <a:p>
                      <a:pPr>
                        <a:lnSpc>
                          <a:spcPct val="107000"/>
                        </a:lnSpc>
                        <a:spcAft>
                          <a:spcPts val="0"/>
                        </a:spcAft>
                      </a:pPr>
                      <a:r>
                        <a:rPr lang="en-ZA" sz="1200" b="0" dirty="0" smtClean="0">
                          <a:solidFill>
                            <a:schemeClr val="tx1"/>
                          </a:solidFill>
                          <a:effectLst/>
                          <a:latin typeface="+mn-lt"/>
                          <a:ea typeface="Calibri"/>
                          <a:cs typeface="Times New Roman"/>
                        </a:rPr>
                        <a:t>N/A</a:t>
                      </a:r>
                      <a:endParaRPr lang="en-ZA" sz="1200" b="0" dirty="0">
                        <a:solidFill>
                          <a:schemeClr val="tx1"/>
                        </a:solidFill>
                        <a:effectLst/>
                        <a:latin typeface="+mn-lt"/>
                        <a:ea typeface="Calibri"/>
                        <a:cs typeface="Times New Roman"/>
                      </a:endParaRPr>
                    </a:p>
                  </a:txBody>
                  <a:tcPr marL="68580" marR="68580" marT="0" marB="0">
                    <a:solidFill>
                      <a:schemeClr val="accent1">
                        <a:lumMod val="40000"/>
                        <a:lumOff val="60000"/>
                        <a:alpha val="40000"/>
                      </a:schemeClr>
                    </a:solidFill>
                  </a:tcPr>
                </a:tc>
              </a:tr>
              <a:tr h="706359">
                <a:tc>
                  <a:txBody>
                    <a:bodyPr/>
                    <a:lstStyle/>
                    <a:p>
                      <a:pPr marL="0" marR="0">
                        <a:lnSpc>
                          <a:spcPct val="115000"/>
                        </a:lnSpc>
                        <a:spcBef>
                          <a:spcPts val="0"/>
                        </a:spcBef>
                        <a:spcAft>
                          <a:spcPts val="600"/>
                        </a:spcAft>
                      </a:pPr>
                      <a:r>
                        <a:rPr lang="en-GB" sz="1200" b="0" dirty="0">
                          <a:effectLst/>
                          <a:latin typeface="+mn-lt"/>
                        </a:rPr>
                        <a:t>HLT Impact project </a:t>
                      </a:r>
                      <a:r>
                        <a:rPr lang="en-GB" sz="1200" b="0" dirty="0" smtClean="0">
                          <a:effectLst/>
                          <a:latin typeface="+mn-lt"/>
                        </a:rPr>
                        <a:t>2</a:t>
                      </a:r>
                      <a:endParaRPr lang="en-ZA" sz="1200" b="0" dirty="0">
                        <a:effectLst/>
                        <a:latin typeface="+mn-lt"/>
                        <a:ea typeface="Calibri"/>
                        <a:cs typeface="Times New Roman"/>
                      </a:endParaRPr>
                    </a:p>
                  </a:txBody>
                  <a:tcPr marL="36195" marR="36195" marT="17780" marB="17780">
                    <a:solidFill>
                      <a:srgbClr val="F2F2F2"/>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ZA" sz="1200" b="0" dirty="0" smtClean="0">
                          <a:solidFill>
                            <a:schemeClr val="tx1"/>
                          </a:solidFill>
                          <a:effectLst/>
                          <a:latin typeface="+mn-lt"/>
                          <a:ea typeface="Calibri"/>
                          <a:cs typeface="Times New Roman"/>
                        </a:rPr>
                        <a:t>Recommended beneficiary still</a:t>
                      </a:r>
                      <a:r>
                        <a:rPr lang="en-ZA" sz="1200" b="0" baseline="0" dirty="0" smtClean="0">
                          <a:solidFill>
                            <a:schemeClr val="tx1"/>
                          </a:solidFill>
                          <a:effectLst/>
                          <a:latin typeface="+mn-lt"/>
                          <a:ea typeface="Calibri"/>
                          <a:cs typeface="Times New Roman"/>
                        </a:rPr>
                        <a:t> to be approved</a:t>
                      </a:r>
                      <a:endParaRPr lang="en-ZA" sz="1200" b="0" dirty="0" smtClean="0">
                        <a:solidFill>
                          <a:schemeClr val="tx1"/>
                        </a:solidFill>
                        <a:effectLst/>
                        <a:latin typeface="+mn-lt"/>
                        <a:ea typeface="Calibri"/>
                        <a:cs typeface="Times New Roman"/>
                      </a:endParaRPr>
                    </a:p>
                    <a:p>
                      <a:pPr>
                        <a:lnSpc>
                          <a:spcPct val="107000"/>
                        </a:lnSpc>
                        <a:spcAft>
                          <a:spcPts val="0"/>
                        </a:spcAft>
                      </a:pPr>
                      <a:endParaRPr lang="en-ZA" sz="1200" b="0" dirty="0">
                        <a:solidFill>
                          <a:srgbClr val="FF0000"/>
                        </a:solidFill>
                        <a:effectLst/>
                        <a:latin typeface="+mn-lt"/>
                        <a:ea typeface="Calibri"/>
                        <a:cs typeface="Times New Roman"/>
                      </a:endParaRPr>
                    </a:p>
                  </a:txBody>
                  <a:tcPr marL="68580" marR="68580" marT="0" marB="0">
                    <a:solidFill>
                      <a:srgbClr val="F2F2F2"/>
                    </a:solidFill>
                  </a:tcPr>
                </a:tc>
                <a:tc>
                  <a:txBody>
                    <a:bodyPr/>
                    <a:lstStyle/>
                    <a:p>
                      <a:pPr>
                        <a:lnSpc>
                          <a:spcPct val="107000"/>
                        </a:lnSpc>
                        <a:spcAft>
                          <a:spcPts val="0"/>
                        </a:spcAft>
                      </a:pPr>
                      <a:r>
                        <a:rPr lang="en-ZA" sz="1200" b="0" dirty="0" smtClean="0">
                          <a:solidFill>
                            <a:schemeClr val="tx1"/>
                          </a:solidFill>
                          <a:effectLst/>
                          <a:latin typeface="+mn-lt"/>
                          <a:ea typeface="Calibri"/>
                          <a:cs typeface="Times New Roman"/>
                        </a:rPr>
                        <a:t>R1 747 000.00</a:t>
                      </a:r>
                      <a:endParaRPr lang="en-ZA" sz="1200" b="0" dirty="0">
                        <a:solidFill>
                          <a:schemeClr val="tx1"/>
                        </a:solidFill>
                        <a:effectLst/>
                        <a:latin typeface="+mn-lt"/>
                        <a:ea typeface="Calibri"/>
                        <a:cs typeface="Times New Roman"/>
                      </a:endParaRPr>
                    </a:p>
                  </a:txBody>
                  <a:tcPr marL="68580" marR="68580" marT="0" marB="0">
                    <a:solidFill>
                      <a:srgbClr val="F2F2F2"/>
                    </a:solidFill>
                  </a:tcPr>
                </a:tc>
                <a:tc>
                  <a:txBody>
                    <a:bodyPr/>
                    <a:lstStyle/>
                    <a:p>
                      <a:pPr>
                        <a:lnSpc>
                          <a:spcPct val="107000"/>
                        </a:lnSpc>
                        <a:spcAft>
                          <a:spcPts val="0"/>
                        </a:spcAft>
                      </a:pPr>
                      <a:r>
                        <a:rPr lang="en-ZA" sz="1200" b="0" dirty="0" smtClean="0">
                          <a:solidFill>
                            <a:schemeClr val="tx1"/>
                          </a:solidFill>
                          <a:effectLst/>
                          <a:latin typeface="+mn-lt"/>
                          <a:ea typeface="Calibri"/>
                          <a:cs typeface="Times New Roman"/>
                        </a:rPr>
                        <a:t>N/A</a:t>
                      </a:r>
                      <a:endParaRPr lang="en-ZA" sz="1200" b="0" dirty="0">
                        <a:solidFill>
                          <a:schemeClr val="tx1"/>
                        </a:solidFill>
                        <a:effectLst/>
                        <a:latin typeface="+mn-lt"/>
                        <a:ea typeface="Calibri"/>
                        <a:cs typeface="Times New Roman"/>
                      </a:endParaRPr>
                    </a:p>
                  </a:txBody>
                  <a:tcPr marL="68580" marR="68580" marT="0" marB="0">
                    <a:solidFill>
                      <a:srgbClr val="F2F2F2"/>
                    </a:solidFill>
                  </a:tcPr>
                </a:tc>
              </a:tr>
            </a:tbl>
          </a:graphicData>
        </a:graphic>
      </p:graphicFrame>
    </p:spTree>
    <p:extLst>
      <p:ext uri="{BB962C8B-B14F-4D97-AF65-F5344CB8AC3E}">
        <p14:creationId xmlns:p14="http://schemas.microsoft.com/office/powerpoint/2010/main" xmlns="" val="39061332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686800" cy="710952"/>
          </a:xfrm>
        </p:spPr>
        <p:txBody>
          <a:bodyPr>
            <a:noAutofit/>
          </a:bodyPr>
          <a:lstStyle/>
          <a:p>
            <a:pPr algn="ctr"/>
            <a:r>
              <a:rPr lang="en-US" sz="3200" dirty="0" smtClean="0">
                <a:latin typeface="+mn-lt"/>
              </a:rPr>
              <a:t>DETAILS OF HERITAGE INFRASTRUCTURE PROJECTS TO BE SUPPORTED </a:t>
            </a:r>
            <a:endParaRPr lang="en-ZA" sz="3200" dirty="0">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145354432"/>
              </p:ext>
            </p:extLst>
          </p:nvPr>
        </p:nvGraphicFramePr>
        <p:xfrm>
          <a:off x="179512" y="1268760"/>
          <a:ext cx="8784977" cy="4392488"/>
        </p:xfrm>
        <a:graphic>
          <a:graphicData uri="http://schemas.openxmlformats.org/drawingml/2006/table">
            <a:tbl>
              <a:tblPr firstRow="1" bandRow="1">
                <a:tableStyleId>{5C22544A-7EE6-4342-B048-85BDC9FD1C3A}</a:tableStyleId>
              </a:tblPr>
              <a:tblGrid>
                <a:gridCol w="2232248"/>
                <a:gridCol w="1368152"/>
                <a:gridCol w="1656184"/>
                <a:gridCol w="3528393"/>
              </a:tblGrid>
              <a:tr h="514745">
                <a:tc>
                  <a:txBody>
                    <a:bodyPr/>
                    <a:lstStyle/>
                    <a:p>
                      <a:r>
                        <a:rPr lang="en-US" sz="2400" dirty="0" smtClean="0">
                          <a:latin typeface="+mn-lt"/>
                        </a:rPr>
                        <a:t>Name</a:t>
                      </a:r>
                      <a:endParaRPr lang="en-ZA" sz="2400" dirty="0">
                        <a:latin typeface="+mn-lt"/>
                      </a:endParaRPr>
                    </a:p>
                  </a:txBody>
                  <a:tcPr/>
                </a:tc>
                <a:tc>
                  <a:txBody>
                    <a:bodyPr/>
                    <a:lstStyle/>
                    <a:p>
                      <a:r>
                        <a:rPr lang="en-US" sz="2400" dirty="0" smtClean="0">
                          <a:latin typeface="+mn-lt"/>
                        </a:rPr>
                        <a:t>Budget</a:t>
                      </a:r>
                      <a:r>
                        <a:rPr lang="en-US" sz="2400" baseline="0" dirty="0" smtClean="0">
                          <a:latin typeface="+mn-lt"/>
                        </a:rPr>
                        <a:t> </a:t>
                      </a:r>
                      <a:endParaRPr lang="en-ZA" sz="2400" dirty="0">
                        <a:latin typeface="+mn-lt"/>
                      </a:endParaRPr>
                    </a:p>
                  </a:txBody>
                  <a:tcPr/>
                </a:tc>
                <a:tc>
                  <a:txBody>
                    <a:bodyPr/>
                    <a:lstStyle/>
                    <a:p>
                      <a:r>
                        <a:rPr lang="en-US" sz="2400" dirty="0" smtClean="0">
                          <a:latin typeface="+mn-lt"/>
                        </a:rPr>
                        <a:t>Province</a:t>
                      </a:r>
                      <a:endParaRPr lang="en-ZA" sz="2400" dirty="0">
                        <a:latin typeface="+mn-lt"/>
                      </a:endParaRPr>
                    </a:p>
                  </a:txBody>
                  <a:tcPr/>
                </a:tc>
                <a:tc>
                  <a:txBody>
                    <a:bodyPr/>
                    <a:lstStyle/>
                    <a:p>
                      <a:r>
                        <a:rPr lang="en-US" sz="2400" dirty="0" smtClean="0">
                          <a:latin typeface="+mn-lt"/>
                        </a:rPr>
                        <a:t>Purpose</a:t>
                      </a:r>
                      <a:endParaRPr lang="en-ZA" sz="2400" dirty="0">
                        <a:latin typeface="+mn-lt"/>
                      </a:endParaRPr>
                    </a:p>
                  </a:txBody>
                  <a:tcPr/>
                </a:tc>
              </a:tr>
              <a:tr h="1750132">
                <a:tc>
                  <a:txBody>
                    <a:bodyPr/>
                    <a:lstStyle/>
                    <a:p>
                      <a:r>
                        <a:rPr lang="en-US" sz="1600" dirty="0" smtClean="0">
                          <a:latin typeface="+mn-lt"/>
                        </a:rPr>
                        <a:t>OR</a:t>
                      </a:r>
                      <a:r>
                        <a:rPr lang="en-US" sz="1600" baseline="0" dirty="0" smtClean="0">
                          <a:latin typeface="+mn-lt"/>
                        </a:rPr>
                        <a:t> Tambo  and Khananda</a:t>
                      </a:r>
                      <a:endParaRPr lang="en-ZA" sz="1600" dirty="0">
                        <a:latin typeface="+mn-lt"/>
                      </a:endParaRPr>
                    </a:p>
                  </a:txBody>
                  <a:tcPr/>
                </a:tc>
                <a:tc>
                  <a:txBody>
                    <a:bodyPr/>
                    <a:lstStyle/>
                    <a:p>
                      <a:r>
                        <a:rPr lang="en-ZA" sz="1600" dirty="0" smtClean="0">
                          <a:latin typeface="+mn-lt"/>
                        </a:rPr>
                        <a:t>R8m</a:t>
                      </a:r>
                      <a:endParaRPr lang="en-ZA" sz="1600" dirty="0">
                        <a:latin typeface="+mn-lt"/>
                      </a:endParaRPr>
                    </a:p>
                  </a:txBody>
                  <a:tcPr/>
                </a:tc>
                <a:tc>
                  <a:txBody>
                    <a:bodyPr/>
                    <a:lstStyle/>
                    <a:p>
                      <a:r>
                        <a:rPr lang="en-ZA" sz="1600" dirty="0" smtClean="0">
                          <a:latin typeface="+mn-lt"/>
                        </a:rPr>
                        <a:t>Eastern</a:t>
                      </a:r>
                      <a:r>
                        <a:rPr lang="en-ZA" sz="1600" baseline="0" dirty="0" smtClean="0">
                          <a:latin typeface="+mn-lt"/>
                        </a:rPr>
                        <a:t> Cape</a:t>
                      </a:r>
                      <a:endParaRPr lang="en-ZA" sz="1600" dirty="0">
                        <a:latin typeface="+mn-lt"/>
                      </a:endParaRPr>
                    </a:p>
                  </a:txBody>
                  <a:tcPr/>
                </a:tc>
                <a:tc>
                  <a:txBody>
                    <a:bodyPr/>
                    <a:lstStyle/>
                    <a:p>
                      <a:r>
                        <a:rPr lang="en-ZA" sz="1600" b="1" dirty="0" smtClean="0">
                          <a:latin typeface="+mn-lt"/>
                        </a:rPr>
                        <a:t>Khananda</a:t>
                      </a:r>
                      <a:r>
                        <a:rPr lang="en-ZA" sz="1600" baseline="0" dirty="0" smtClean="0">
                          <a:latin typeface="+mn-lt"/>
                        </a:rPr>
                        <a:t>: Reparation and completion of the interpretive centre</a:t>
                      </a:r>
                    </a:p>
                    <a:p>
                      <a:endParaRPr lang="en-ZA" sz="1600" baseline="0" dirty="0" smtClean="0">
                        <a:latin typeface="+mn-lt"/>
                      </a:endParaRPr>
                    </a:p>
                    <a:p>
                      <a:r>
                        <a:rPr lang="en-ZA" sz="1600" b="1" baseline="0" dirty="0" smtClean="0">
                          <a:latin typeface="+mn-lt"/>
                        </a:rPr>
                        <a:t>OR Tambo</a:t>
                      </a:r>
                      <a:r>
                        <a:rPr lang="en-ZA" sz="1600" baseline="0" dirty="0" smtClean="0">
                          <a:latin typeface="+mn-lt"/>
                        </a:rPr>
                        <a:t>:  Construction of various prioritised element, e.g. library with interpretative space</a:t>
                      </a:r>
                    </a:p>
                  </a:txBody>
                  <a:tcPr/>
                </a:tc>
              </a:tr>
              <a:tr h="1201071">
                <a:tc>
                  <a:txBody>
                    <a:bodyPr/>
                    <a:lstStyle/>
                    <a:p>
                      <a:r>
                        <a:rPr lang="en-US" sz="1600" dirty="0" smtClean="0">
                          <a:latin typeface="+mn-lt"/>
                        </a:rPr>
                        <a:t>Ms Winnie</a:t>
                      </a:r>
                      <a:r>
                        <a:rPr lang="en-US" sz="1600" baseline="0" dirty="0" smtClean="0">
                          <a:latin typeface="+mn-lt"/>
                        </a:rPr>
                        <a:t>  Madikizela Mandela</a:t>
                      </a:r>
                      <a:endParaRPr lang="en-ZA" sz="1600" dirty="0">
                        <a:latin typeface="+mn-lt"/>
                      </a:endParaRPr>
                    </a:p>
                  </a:txBody>
                  <a:tcPr/>
                </a:tc>
                <a:tc>
                  <a:txBody>
                    <a:bodyPr/>
                    <a:lstStyle/>
                    <a:p>
                      <a:r>
                        <a:rPr lang="en-ZA" sz="1600" dirty="0" smtClean="0">
                          <a:latin typeface="+mn-lt"/>
                        </a:rPr>
                        <a:t>R2.8m</a:t>
                      </a:r>
                      <a:endParaRPr lang="en-ZA" sz="1600" dirty="0">
                        <a:latin typeface="+mn-lt"/>
                      </a:endParaRPr>
                    </a:p>
                  </a:txBody>
                  <a:tcPr/>
                </a:tc>
                <a:tc>
                  <a:txBody>
                    <a:bodyPr/>
                    <a:lstStyle/>
                    <a:p>
                      <a:r>
                        <a:rPr lang="en-ZA" sz="1600" dirty="0" smtClean="0">
                          <a:latin typeface="+mn-lt"/>
                        </a:rPr>
                        <a:t>Free</a:t>
                      </a:r>
                      <a:r>
                        <a:rPr lang="en-ZA" sz="1600" baseline="0" dirty="0" smtClean="0">
                          <a:latin typeface="+mn-lt"/>
                        </a:rPr>
                        <a:t> State</a:t>
                      </a:r>
                      <a:endParaRPr lang="en-ZA" sz="1600" dirty="0">
                        <a:latin typeface="+mn-lt"/>
                      </a:endParaRPr>
                    </a:p>
                  </a:txBody>
                  <a:tcPr/>
                </a:tc>
                <a:tc>
                  <a:txBody>
                    <a:bodyPr/>
                    <a:lstStyle/>
                    <a:p>
                      <a:r>
                        <a:rPr lang="en-ZA" sz="1600" dirty="0" smtClean="0">
                          <a:latin typeface="+mn-lt"/>
                        </a:rPr>
                        <a:t>House restoration</a:t>
                      </a:r>
                      <a:r>
                        <a:rPr lang="en-ZA" sz="1600" baseline="0" dirty="0" smtClean="0">
                          <a:latin typeface="+mn-lt"/>
                        </a:rPr>
                        <a:t> and construction of the museum</a:t>
                      </a:r>
                    </a:p>
                    <a:p>
                      <a:endParaRPr lang="en-US" sz="1600" baseline="0" dirty="0" smtClean="0">
                        <a:latin typeface="+mn-lt"/>
                      </a:endParaRPr>
                    </a:p>
                    <a:p>
                      <a:endParaRPr lang="en-US" sz="1600" baseline="0" dirty="0" smtClean="0">
                        <a:latin typeface="+mn-lt"/>
                      </a:endParaRPr>
                    </a:p>
                  </a:txBody>
                  <a:tcPr/>
                </a:tc>
              </a:tr>
              <a:tr h="926540">
                <a:tc>
                  <a:txBody>
                    <a:bodyPr/>
                    <a:lstStyle/>
                    <a:p>
                      <a:pPr marL="0" marR="0">
                        <a:lnSpc>
                          <a:spcPct val="115000"/>
                        </a:lnSpc>
                        <a:spcBef>
                          <a:spcPts val="0"/>
                        </a:spcBef>
                        <a:spcAft>
                          <a:spcPts val="0"/>
                        </a:spcAft>
                      </a:pPr>
                      <a:r>
                        <a:rPr lang="en-GB" sz="1600" dirty="0">
                          <a:effectLst/>
                          <a:latin typeface="+mn-lt"/>
                          <a:ea typeface="Times New Roman"/>
                          <a:cs typeface="Times New Roman"/>
                        </a:rPr>
                        <a:t>JL Dube</a:t>
                      </a:r>
                      <a:endParaRPr lang="en-ZA" sz="1600" dirty="0">
                        <a:effectLst/>
                        <a:latin typeface="+mn-lt"/>
                        <a:ea typeface="Calibri"/>
                        <a:cs typeface="Times New Roman"/>
                      </a:endParaRPr>
                    </a:p>
                  </a:txBody>
                  <a:tcPr marL="68580" marR="68580" marT="0" marB="0"/>
                </a:tc>
                <a:tc>
                  <a:txBody>
                    <a:bodyPr/>
                    <a:lstStyle/>
                    <a:p>
                      <a:r>
                        <a:rPr lang="en-ZA" sz="1600" dirty="0" smtClean="0">
                          <a:latin typeface="+mn-lt"/>
                        </a:rPr>
                        <a:t>R8m</a:t>
                      </a:r>
                      <a:endParaRPr lang="en-ZA" sz="1600" dirty="0">
                        <a:latin typeface="+mn-lt"/>
                      </a:endParaRPr>
                    </a:p>
                  </a:txBody>
                  <a:tcPr/>
                </a:tc>
                <a:tc>
                  <a:txBody>
                    <a:bodyPr/>
                    <a:lstStyle/>
                    <a:p>
                      <a:r>
                        <a:rPr lang="en-ZA" sz="1600" dirty="0" smtClean="0">
                          <a:latin typeface="+mn-lt"/>
                        </a:rPr>
                        <a:t>KZN</a:t>
                      </a:r>
                      <a:endParaRPr lang="en-ZA" sz="1600" dirty="0">
                        <a:latin typeface="+mn-lt"/>
                      </a:endParaRPr>
                    </a:p>
                  </a:txBody>
                  <a:tcPr/>
                </a:tc>
                <a:tc>
                  <a:txBody>
                    <a:bodyPr/>
                    <a:lstStyle/>
                    <a:p>
                      <a:r>
                        <a:rPr lang="en-ZA" sz="1600" b="1" dirty="0" smtClean="0">
                          <a:latin typeface="+mn-lt"/>
                        </a:rPr>
                        <a:t>JL Dube:</a:t>
                      </a:r>
                      <a:r>
                        <a:rPr lang="en-ZA" sz="1600" b="1" baseline="0" dirty="0" smtClean="0">
                          <a:latin typeface="+mn-lt"/>
                        </a:rPr>
                        <a:t> </a:t>
                      </a:r>
                      <a:r>
                        <a:rPr lang="en-ZA" sz="1600" dirty="0" smtClean="0">
                          <a:latin typeface="+mn-lt"/>
                        </a:rPr>
                        <a:t>Reparation and</a:t>
                      </a:r>
                      <a:r>
                        <a:rPr lang="en-ZA" sz="1600" baseline="0" dirty="0" smtClean="0">
                          <a:latin typeface="+mn-lt"/>
                        </a:rPr>
                        <a:t> completion of the amphitheatre, access drive way and parking</a:t>
                      </a:r>
                      <a:endParaRPr lang="en-ZA" sz="1600" dirty="0">
                        <a:latin typeface="+mn-lt"/>
                      </a:endParaRPr>
                    </a:p>
                  </a:txBody>
                  <a:tcPr/>
                </a:tc>
              </a:tr>
            </a:tbl>
          </a:graphicData>
        </a:graphic>
      </p:graphicFrame>
      <p:sp>
        <p:nvSpPr>
          <p:cNvPr id="4" name="Slide Number Placeholder 3"/>
          <p:cNvSpPr>
            <a:spLocks noGrp="1"/>
          </p:cNvSpPr>
          <p:nvPr>
            <p:ph type="sldNum" sz="quarter" idx="4"/>
          </p:nvPr>
        </p:nvSpPr>
        <p:spPr/>
        <p:txBody>
          <a:bodyPr/>
          <a:lstStyle/>
          <a:p>
            <a:r>
              <a:rPr lang="en-US" sz="1200" b="1" dirty="0" smtClean="0"/>
              <a:t>32</a:t>
            </a:r>
            <a:endParaRPr lang="en-ZA" sz="1200" b="1" dirty="0" smtClean="0"/>
          </a:p>
        </p:txBody>
      </p:sp>
    </p:spTree>
    <p:extLst>
      <p:ext uri="{BB962C8B-B14F-4D97-AF65-F5344CB8AC3E}">
        <p14:creationId xmlns:p14="http://schemas.microsoft.com/office/powerpoint/2010/main" xmlns="" val="40716437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710952"/>
          </a:xfrm>
        </p:spPr>
        <p:txBody>
          <a:bodyPr>
            <a:normAutofit fontScale="90000"/>
          </a:bodyPr>
          <a:lstStyle/>
          <a:p>
            <a:pPr algn="ctr"/>
            <a:r>
              <a:rPr lang="en-US" dirty="0" smtClean="0">
                <a:latin typeface="+mj-lt"/>
              </a:rPr>
              <a:t>DETAILS OF COLLECTION TO BE DIGITIZED</a:t>
            </a:r>
            <a:r>
              <a:rPr lang="en-ZA" dirty="0"/>
              <a:t/>
            </a:r>
            <a:br>
              <a:rPr lang="en-ZA" dirty="0"/>
            </a:b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189511711"/>
              </p:ext>
            </p:extLst>
          </p:nvPr>
        </p:nvGraphicFramePr>
        <p:xfrm>
          <a:off x="467544" y="1196752"/>
          <a:ext cx="8352928" cy="2448272"/>
        </p:xfrm>
        <a:graphic>
          <a:graphicData uri="http://schemas.openxmlformats.org/drawingml/2006/table">
            <a:tbl>
              <a:tblPr firstRow="1" bandRow="1">
                <a:tableStyleId>{5C22544A-7EE6-4342-B048-85BDC9FD1C3A}</a:tableStyleId>
              </a:tblPr>
              <a:tblGrid>
                <a:gridCol w="5062381"/>
                <a:gridCol w="3290547"/>
              </a:tblGrid>
              <a:tr h="780387">
                <a:tc>
                  <a:txBody>
                    <a:bodyPr/>
                    <a:lstStyle/>
                    <a:p>
                      <a:pPr algn="l"/>
                      <a:r>
                        <a:rPr lang="en-US" sz="2800" dirty="0" smtClean="0">
                          <a:latin typeface="+mn-lt"/>
                        </a:rPr>
                        <a:t>Name</a:t>
                      </a:r>
                      <a:endParaRPr lang="en-ZA" sz="2800" dirty="0">
                        <a:latin typeface="+mn-lt"/>
                      </a:endParaRPr>
                    </a:p>
                  </a:txBody>
                  <a:tcPr/>
                </a:tc>
                <a:tc>
                  <a:txBody>
                    <a:bodyPr/>
                    <a:lstStyle/>
                    <a:p>
                      <a:pPr algn="l"/>
                      <a:r>
                        <a:rPr lang="en-US" sz="2800" dirty="0" smtClean="0">
                          <a:latin typeface="+mn-lt"/>
                        </a:rPr>
                        <a:t>Budget</a:t>
                      </a:r>
                      <a:r>
                        <a:rPr lang="en-US" sz="2800" baseline="0" dirty="0" smtClean="0">
                          <a:latin typeface="+mn-lt"/>
                        </a:rPr>
                        <a:t> </a:t>
                      </a:r>
                      <a:endParaRPr lang="en-ZA" sz="2800" dirty="0">
                        <a:latin typeface="+mn-lt"/>
                      </a:endParaRPr>
                    </a:p>
                  </a:txBody>
                  <a:tcPr/>
                </a:tc>
              </a:tr>
              <a:tr h="550861">
                <a:tc>
                  <a:txBody>
                    <a:bodyPr/>
                    <a:lstStyle/>
                    <a:p>
                      <a:pPr algn="l"/>
                      <a:r>
                        <a:rPr lang="en-ZA" sz="1800" dirty="0" smtClean="0">
                          <a:latin typeface="+mn-lt"/>
                        </a:rPr>
                        <a:t>Bloke Modisane</a:t>
                      </a:r>
                      <a:endParaRPr lang="en-ZA" sz="1800" dirty="0">
                        <a:latin typeface="+mn-lt"/>
                      </a:endParaRPr>
                    </a:p>
                  </a:txBody>
                  <a:tcPr/>
                </a:tc>
                <a:tc>
                  <a:txBody>
                    <a:bodyPr/>
                    <a:lstStyle/>
                    <a:p>
                      <a:pPr algn="l"/>
                      <a:r>
                        <a:rPr lang="en-ZA" sz="1800" dirty="0" smtClean="0">
                          <a:latin typeface="+mn-lt"/>
                        </a:rPr>
                        <a:t>Work done in-house</a:t>
                      </a:r>
                      <a:endParaRPr lang="en-ZA" sz="1800" dirty="0">
                        <a:latin typeface="+mn-lt"/>
                      </a:endParaRPr>
                    </a:p>
                  </a:txBody>
                  <a:tcPr/>
                </a:tc>
              </a:tr>
              <a:tr h="558512">
                <a:tc>
                  <a:txBody>
                    <a:bodyPr/>
                    <a:lstStyle/>
                    <a:p>
                      <a:pPr algn="l"/>
                      <a:r>
                        <a:rPr lang="en-ZA" sz="1800" dirty="0" smtClean="0">
                          <a:latin typeface="+mn-lt"/>
                        </a:rPr>
                        <a:t>Truth and Reconciliation Commission</a:t>
                      </a:r>
                      <a:endParaRPr lang="en-ZA" sz="1800" dirty="0">
                        <a:latin typeface="+mn-lt"/>
                      </a:endParaRPr>
                    </a:p>
                  </a:txBody>
                  <a:tcPr/>
                </a:tc>
                <a:tc>
                  <a:txBody>
                    <a:bodyPr/>
                    <a:lstStyle/>
                    <a:p>
                      <a:pPr algn="l"/>
                      <a:r>
                        <a:rPr lang="en-ZA" sz="1800" dirty="0" smtClean="0">
                          <a:latin typeface="+mn-lt"/>
                        </a:rPr>
                        <a:t>Work done in-house</a:t>
                      </a:r>
                      <a:endParaRPr lang="en-ZA" sz="1800" dirty="0">
                        <a:latin typeface="+mn-lt"/>
                      </a:endParaRPr>
                    </a:p>
                  </a:txBody>
                  <a:tcPr/>
                </a:tc>
              </a:tr>
              <a:tr h="558512">
                <a:tc>
                  <a:txBody>
                    <a:bodyPr/>
                    <a:lstStyle/>
                    <a:p>
                      <a:pPr marL="0" marR="0" algn="l">
                        <a:lnSpc>
                          <a:spcPct val="115000"/>
                        </a:lnSpc>
                        <a:spcBef>
                          <a:spcPts val="0"/>
                        </a:spcBef>
                        <a:spcAft>
                          <a:spcPts val="0"/>
                        </a:spcAft>
                      </a:pPr>
                      <a:r>
                        <a:rPr lang="en-ZA" sz="1800" dirty="0" smtClean="0">
                          <a:effectLst/>
                          <a:latin typeface="+mn-lt"/>
                          <a:ea typeface="Calibri"/>
                          <a:cs typeface="Times New Roman"/>
                        </a:rPr>
                        <a:t>Treason Trial</a:t>
                      </a:r>
                      <a:r>
                        <a:rPr lang="en-ZA" sz="1800" baseline="0" dirty="0" smtClean="0">
                          <a:effectLst/>
                          <a:latin typeface="+mn-lt"/>
                          <a:ea typeface="Calibri"/>
                          <a:cs typeface="Times New Roman"/>
                        </a:rPr>
                        <a:t> </a:t>
                      </a:r>
                      <a:endParaRPr lang="en-ZA" sz="1800" dirty="0">
                        <a:effectLst/>
                        <a:latin typeface="+mn-lt"/>
                        <a:ea typeface="Calibri"/>
                        <a:cs typeface="Times New Roman"/>
                      </a:endParaRPr>
                    </a:p>
                  </a:txBody>
                  <a:tcPr marL="68580" marR="68580" marT="0" marB="0"/>
                </a:tc>
                <a:tc>
                  <a:txBody>
                    <a:bodyPr/>
                    <a:lstStyle/>
                    <a:p>
                      <a:pPr algn="l"/>
                      <a:r>
                        <a:rPr lang="en-ZA" sz="1800" dirty="0" smtClean="0">
                          <a:latin typeface="+mn-lt"/>
                        </a:rPr>
                        <a:t>Work done in-house</a:t>
                      </a:r>
                      <a:endParaRPr lang="en-ZA" sz="1800" dirty="0">
                        <a:latin typeface="+mn-lt"/>
                      </a:endParaRPr>
                    </a:p>
                  </a:txBody>
                  <a:tcPr/>
                </a:tc>
              </a:tr>
            </a:tbl>
          </a:graphicData>
        </a:graphic>
      </p:graphicFrame>
      <p:sp>
        <p:nvSpPr>
          <p:cNvPr id="4" name="Slide Number Placeholder 3"/>
          <p:cNvSpPr>
            <a:spLocks noGrp="1"/>
          </p:cNvSpPr>
          <p:nvPr>
            <p:ph type="sldNum" sz="quarter" idx="4"/>
          </p:nvPr>
        </p:nvSpPr>
        <p:spPr/>
        <p:txBody>
          <a:bodyPr/>
          <a:lstStyle/>
          <a:p>
            <a:r>
              <a:rPr lang="en-ZA" sz="1200" b="1" dirty="0" smtClean="0"/>
              <a:t>33</a:t>
            </a:r>
          </a:p>
        </p:txBody>
      </p:sp>
    </p:spTree>
    <p:extLst>
      <p:ext uri="{BB962C8B-B14F-4D97-AF65-F5344CB8AC3E}">
        <p14:creationId xmlns:p14="http://schemas.microsoft.com/office/powerpoint/2010/main" xmlns="" val="75368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xmlns="" val="2309077463"/>
              </p:ext>
            </p:extLst>
          </p:nvPr>
        </p:nvGraphicFramePr>
        <p:xfrm>
          <a:off x="180974" y="1052512"/>
          <a:ext cx="8783513" cy="3960664"/>
        </p:xfrm>
        <a:graphic>
          <a:graphicData uri="http://schemas.openxmlformats.org/presentationml/2006/ole">
            <p:oleObj spid="_x0000_s2327" name="Document" r:id="rId3" imgW="9021205" imgH="2921907" progId="Word.Document.12">
              <p:embed/>
            </p:oleObj>
          </a:graphicData>
        </a:graphic>
      </p:graphicFrame>
      <p:sp>
        <p:nvSpPr>
          <p:cNvPr id="5" name="Title 1"/>
          <p:cNvSpPr>
            <a:spLocks noGrp="1"/>
          </p:cNvSpPr>
          <p:nvPr>
            <p:ph type="title"/>
          </p:nvPr>
        </p:nvSpPr>
        <p:spPr>
          <a:xfrm>
            <a:off x="0" y="260648"/>
            <a:ext cx="9036496" cy="710952"/>
          </a:xfrm>
        </p:spPr>
        <p:txBody>
          <a:bodyPr>
            <a:normAutofit/>
          </a:bodyPr>
          <a:lstStyle/>
          <a:p>
            <a:pPr algn="ctr"/>
            <a:r>
              <a:rPr lang="en-US" sz="3200" dirty="0" smtClean="0">
                <a:latin typeface="+mj-lt"/>
                <a:cs typeface="Arial Narrow"/>
              </a:rPr>
              <a:t>DETAILS OF THE CONDITIONAL LIBRARY GRANT</a:t>
            </a:r>
            <a:endParaRPr lang="en-US" sz="3200" dirty="0">
              <a:latin typeface="+mj-lt"/>
              <a:cs typeface="Arial Narrow"/>
            </a:endParaRPr>
          </a:p>
        </p:txBody>
      </p:sp>
      <p:sp>
        <p:nvSpPr>
          <p:cNvPr id="6" name="Slide Number Placeholder 3"/>
          <p:cNvSpPr>
            <a:spLocks noGrp="1"/>
          </p:cNvSpPr>
          <p:nvPr>
            <p:ph type="sldNum" sz="quarter" idx="4"/>
          </p:nvPr>
        </p:nvSpPr>
        <p:spPr>
          <a:xfrm>
            <a:off x="8077200" y="6172200"/>
            <a:ext cx="609600" cy="365125"/>
          </a:xfrm>
        </p:spPr>
        <p:txBody>
          <a:bodyPr/>
          <a:lstStyle/>
          <a:p>
            <a:r>
              <a:rPr lang="en-US" sz="1200" b="1" dirty="0" smtClean="0"/>
              <a:t>34</a:t>
            </a:r>
            <a:endParaRPr lang="en-ZA" sz="1200" b="1" dirty="0" smtClean="0"/>
          </a:p>
        </p:txBody>
      </p:sp>
    </p:spTree>
    <p:extLst>
      <p:ext uri="{BB962C8B-B14F-4D97-AF65-F5344CB8AC3E}">
        <p14:creationId xmlns:p14="http://schemas.microsoft.com/office/powerpoint/2010/main" xmlns="" val="24609511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117" y="7450"/>
            <a:ext cx="8856984" cy="710952"/>
          </a:xfrm>
        </p:spPr>
        <p:txBody>
          <a:bodyPr>
            <a:noAutofit/>
          </a:bodyPr>
          <a:lstStyle/>
          <a:p>
            <a:pPr algn="ctr"/>
            <a:r>
              <a:rPr lang="en-US" sz="3200" dirty="0" smtClean="0">
                <a:latin typeface="+mj-lt"/>
              </a:rPr>
              <a:t>DETAILS OF 2018/19 COMMUNITY LIBRARY PROJECTS</a:t>
            </a:r>
            <a:endParaRPr lang="en-ZA" sz="3200" dirty="0">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694219102"/>
              </p:ext>
            </p:extLst>
          </p:nvPr>
        </p:nvGraphicFramePr>
        <p:xfrm>
          <a:off x="197200" y="1124744"/>
          <a:ext cx="8839296" cy="4856480"/>
        </p:xfrm>
        <a:graphic>
          <a:graphicData uri="http://schemas.openxmlformats.org/drawingml/2006/table">
            <a:tbl>
              <a:tblPr firstRow="1" bandRow="1">
                <a:tableStyleId>{5C22544A-7EE6-4342-B048-85BDC9FD1C3A}</a:tableStyleId>
              </a:tblPr>
              <a:tblGrid>
                <a:gridCol w="1473216"/>
                <a:gridCol w="1473216"/>
                <a:gridCol w="1473216"/>
                <a:gridCol w="1473216"/>
                <a:gridCol w="1473216"/>
                <a:gridCol w="1473216"/>
              </a:tblGrid>
              <a:tr h="370840">
                <a:tc>
                  <a:txBody>
                    <a:bodyPr/>
                    <a:lstStyle/>
                    <a:p>
                      <a:pPr marL="0" marR="0" algn="ctr">
                        <a:lnSpc>
                          <a:spcPct val="115000"/>
                        </a:lnSpc>
                        <a:spcBef>
                          <a:spcPts val="0"/>
                        </a:spcBef>
                        <a:spcAft>
                          <a:spcPts val="0"/>
                        </a:spcAft>
                      </a:pPr>
                      <a:r>
                        <a:rPr lang="en-GB" sz="1400" b="1" dirty="0">
                          <a:effectLst/>
                          <a:latin typeface="Calibri"/>
                          <a:ea typeface="Calibri"/>
                          <a:cs typeface="Times New Roman"/>
                        </a:rPr>
                        <a:t>Item</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b="1" dirty="0">
                          <a:effectLst/>
                          <a:latin typeface="Calibri"/>
                          <a:ea typeface="Calibri"/>
                          <a:cs typeface="Times New Roman"/>
                        </a:rPr>
                        <a:t>Province</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b="1" dirty="0">
                          <a:effectLst/>
                          <a:latin typeface="Calibri"/>
                          <a:ea typeface="Calibri"/>
                          <a:cs typeface="Times New Roman"/>
                        </a:rPr>
                        <a:t>Project Value</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b="1" dirty="0">
                          <a:effectLst/>
                          <a:latin typeface="Calibri"/>
                          <a:ea typeface="Calibri"/>
                          <a:cs typeface="Times New Roman"/>
                        </a:rPr>
                        <a:t>Target Date</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b="1" dirty="0">
                          <a:effectLst/>
                          <a:latin typeface="Calibri"/>
                          <a:ea typeface="Calibri"/>
                          <a:cs typeface="Times New Roman"/>
                        </a:rPr>
                        <a:t>Status</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b="1" dirty="0">
                          <a:effectLst/>
                          <a:latin typeface="Calibri"/>
                          <a:ea typeface="Calibri"/>
                          <a:cs typeface="Arial"/>
                        </a:rPr>
                        <a:t>Comments</a:t>
                      </a:r>
                      <a:endParaRPr lang="en-ZA" sz="1400" dirty="0">
                        <a:effectLst/>
                        <a:latin typeface="Calibri"/>
                        <a:ea typeface="Calibri"/>
                        <a:cs typeface="Times New Roman"/>
                      </a:endParaRPr>
                    </a:p>
                  </a:txBody>
                  <a:tcPr marL="17780" marR="17780" marT="17780" marB="17780"/>
                </a:tc>
              </a:tr>
              <a:tr h="370840">
                <a:tc>
                  <a:txBody>
                    <a:bodyPr/>
                    <a:lstStyle/>
                    <a:p>
                      <a:pPr marL="0" marR="0" lvl="0" indent="0">
                        <a:lnSpc>
                          <a:spcPct val="115000"/>
                        </a:lnSpc>
                        <a:spcBef>
                          <a:spcPts val="0"/>
                        </a:spcBef>
                        <a:spcAft>
                          <a:spcPts val="0"/>
                        </a:spcAft>
                        <a:buFont typeface="+mj-lt"/>
                        <a:buNone/>
                        <a:tabLst>
                          <a:tab pos="252095" algn="l"/>
                        </a:tabLst>
                      </a:pPr>
                      <a:r>
                        <a:rPr lang="en-GB" sz="1400" dirty="0">
                          <a:effectLst/>
                          <a:latin typeface="Calibri"/>
                          <a:ea typeface="Calibri"/>
                          <a:cs typeface="Arial"/>
                        </a:rPr>
                        <a:t>Alice library</a:t>
                      </a:r>
                      <a:endParaRPr lang="en-ZA" sz="1400" dirty="0">
                        <a:effectLst/>
                        <a:latin typeface="Calibri"/>
                        <a:ea typeface="Calibri"/>
                        <a:cs typeface="Times New Roman"/>
                      </a:endParaRPr>
                    </a:p>
                  </a:txBody>
                  <a:tcPr marL="17780" marR="17780" marT="17780" marB="17780"/>
                </a:tc>
                <a:tc>
                  <a:txBody>
                    <a:bodyPr/>
                    <a:lstStyle/>
                    <a:p>
                      <a:pPr marL="71755" marR="0">
                        <a:lnSpc>
                          <a:spcPct val="115000"/>
                        </a:lnSpc>
                        <a:spcBef>
                          <a:spcPts val="0"/>
                        </a:spcBef>
                        <a:spcAft>
                          <a:spcPts val="0"/>
                        </a:spcAft>
                      </a:pPr>
                      <a:r>
                        <a:rPr lang="en-GB" sz="1400" dirty="0">
                          <a:effectLst/>
                          <a:latin typeface="Calibri"/>
                          <a:ea typeface="Calibri"/>
                          <a:cs typeface="Arial"/>
                        </a:rPr>
                        <a:t>Eastern Cape</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dirty="0">
                          <a:effectLst/>
                          <a:latin typeface="Calibri"/>
                          <a:ea typeface="Calibri"/>
                          <a:cs typeface="Arial"/>
                        </a:rPr>
                        <a:t>R29 million</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dirty="0">
                          <a:effectLst/>
                          <a:latin typeface="Calibri"/>
                          <a:ea typeface="Calibri"/>
                          <a:cs typeface="Arial"/>
                        </a:rPr>
                        <a:t>31 March 2019</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dirty="0">
                          <a:effectLst/>
                          <a:latin typeface="Calibri"/>
                          <a:ea typeface="Calibri"/>
                          <a:cs typeface="Arial"/>
                        </a:rPr>
                        <a:t>0%</a:t>
                      </a:r>
                      <a:endParaRPr lang="en-ZA" sz="1400" dirty="0">
                        <a:effectLst/>
                        <a:latin typeface="Calibri"/>
                        <a:ea typeface="Calibri"/>
                        <a:cs typeface="Times New Roman"/>
                      </a:endParaRPr>
                    </a:p>
                  </a:txBody>
                  <a:tcPr marL="17780" marR="17780" marT="17780" marB="17780"/>
                </a:tc>
                <a:tc>
                  <a:txBody>
                    <a:bodyPr/>
                    <a:lstStyle/>
                    <a:p>
                      <a:pPr marL="0" marR="0">
                        <a:lnSpc>
                          <a:spcPct val="115000"/>
                        </a:lnSpc>
                        <a:spcBef>
                          <a:spcPts val="0"/>
                        </a:spcBef>
                        <a:spcAft>
                          <a:spcPts val="0"/>
                        </a:spcAft>
                      </a:pPr>
                      <a:r>
                        <a:rPr lang="en-GB" sz="1400" dirty="0">
                          <a:effectLst/>
                          <a:latin typeface="Calibri"/>
                          <a:ea typeface="Calibri"/>
                          <a:cs typeface="Arial"/>
                        </a:rPr>
                        <a:t>Contractor appointed</a:t>
                      </a:r>
                      <a:endParaRPr lang="en-ZA" sz="1400" dirty="0">
                        <a:effectLst/>
                        <a:latin typeface="Calibri"/>
                        <a:ea typeface="Calibri"/>
                        <a:cs typeface="Times New Roman"/>
                      </a:endParaRPr>
                    </a:p>
                  </a:txBody>
                  <a:tcPr marL="17780" marR="17780" marT="17780" marB="17780"/>
                </a:tc>
              </a:tr>
              <a:tr h="370840">
                <a:tc>
                  <a:txBody>
                    <a:bodyPr/>
                    <a:lstStyle/>
                    <a:p>
                      <a:pPr marL="0" marR="0" lvl="0" indent="0">
                        <a:lnSpc>
                          <a:spcPct val="115000"/>
                        </a:lnSpc>
                        <a:spcBef>
                          <a:spcPts val="0"/>
                        </a:spcBef>
                        <a:spcAft>
                          <a:spcPts val="0"/>
                        </a:spcAft>
                        <a:buFont typeface="+mj-lt"/>
                        <a:buNone/>
                        <a:tabLst>
                          <a:tab pos="252095" algn="l"/>
                        </a:tabLst>
                      </a:pPr>
                      <a:r>
                        <a:rPr lang="en-GB" sz="1400" dirty="0">
                          <a:effectLst/>
                          <a:latin typeface="Calibri"/>
                          <a:ea typeface="Calibri"/>
                          <a:cs typeface="Arial"/>
                        </a:rPr>
                        <a:t>Libode library</a:t>
                      </a:r>
                      <a:endParaRPr lang="en-ZA" sz="1400" dirty="0">
                        <a:effectLst/>
                        <a:latin typeface="Calibri"/>
                        <a:ea typeface="Calibri"/>
                        <a:cs typeface="Times New Roman"/>
                      </a:endParaRPr>
                    </a:p>
                  </a:txBody>
                  <a:tcPr marL="17780" marR="17780" marT="17780" marB="17780"/>
                </a:tc>
                <a:tc>
                  <a:txBody>
                    <a:bodyPr/>
                    <a:lstStyle/>
                    <a:p>
                      <a:pPr marL="71755" marR="0">
                        <a:lnSpc>
                          <a:spcPct val="115000"/>
                        </a:lnSpc>
                        <a:spcBef>
                          <a:spcPts val="0"/>
                        </a:spcBef>
                        <a:spcAft>
                          <a:spcPts val="0"/>
                        </a:spcAft>
                      </a:pPr>
                      <a:r>
                        <a:rPr lang="en-GB" sz="1400" dirty="0">
                          <a:effectLst/>
                          <a:latin typeface="Calibri"/>
                          <a:ea typeface="Calibri"/>
                          <a:cs typeface="Arial"/>
                        </a:rPr>
                        <a:t>Eastern Cape</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dirty="0">
                          <a:effectLst/>
                          <a:latin typeface="Calibri"/>
                          <a:ea typeface="Calibri"/>
                          <a:cs typeface="Arial"/>
                        </a:rPr>
                        <a:t>R19 million</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dirty="0">
                          <a:effectLst/>
                          <a:latin typeface="Calibri"/>
                          <a:ea typeface="Calibri"/>
                          <a:cs typeface="Arial"/>
                        </a:rPr>
                        <a:t>31 March 2019</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dirty="0">
                          <a:effectLst/>
                          <a:latin typeface="Calibri"/>
                          <a:ea typeface="Calibri"/>
                          <a:cs typeface="Arial"/>
                        </a:rPr>
                        <a:t>90%</a:t>
                      </a:r>
                      <a:endParaRPr lang="en-ZA" sz="1400" dirty="0">
                        <a:effectLst/>
                        <a:latin typeface="Calibri"/>
                        <a:ea typeface="Calibri"/>
                        <a:cs typeface="Times New Roman"/>
                      </a:endParaRPr>
                    </a:p>
                  </a:txBody>
                  <a:tcPr marL="17780" marR="17780" marT="17780" marB="17780"/>
                </a:tc>
                <a:tc>
                  <a:txBody>
                    <a:bodyPr/>
                    <a:lstStyle/>
                    <a:p>
                      <a:pPr marL="0" marR="0">
                        <a:lnSpc>
                          <a:spcPct val="115000"/>
                        </a:lnSpc>
                        <a:spcBef>
                          <a:spcPts val="0"/>
                        </a:spcBef>
                        <a:spcAft>
                          <a:spcPts val="0"/>
                        </a:spcAft>
                      </a:pPr>
                      <a:r>
                        <a:rPr lang="en-GB" sz="1400" dirty="0">
                          <a:effectLst/>
                          <a:latin typeface="Calibri"/>
                          <a:ea typeface="Calibri"/>
                          <a:cs typeface="Arial"/>
                        </a:rPr>
                        <a:t>Progressing well</a:t>
                      </a:r>
                      <a:endParaRPr lang="en-ZA" sz="1400" dirty="0">
                        <a:effectLst/>
                        <a:latin typeface="Calibri"/>
                        <a:ea typeface="Calibri"/>
                        <a:cs typeface="Times New Roman"/>
                      </a:endParaRPr>
                    </a:p>
                  </a:txBody>
                  <a:tcPr marL="17780" marR="17780" marT="17780" marB="17780"/>
                </a:tc>
              </a:tr>
              <a:tr h="370840">
                <a:tc>
                  <a:txBody>
                    <a:bodyPr/>
                    <a:lstStyle/>
                    <a:p>
                      <a:pPr marL="0" marR="0" lvl="0" indent="0">
                        <a:lnSpc>
                          <a:spcPct val="115000"/>
                        </a:lnSpc>
                        <a:spcBef>
                          <a:spcPts val="0"/>
                        </a:spcBef>
                        <a:spcAft>
                          <a:spcPts val="0"/>
                        </a:spcAft>
                        <a:buFont typeface="+mj-lt"/>
                        <a:buNone/>
                        <a:tabLst>
                          <a:tab pos="252095" algn="l"/>
                        </a:tabLst>
                      </a:pPr>
                      <a:r>
                        <a:rPr lang="en-GB" sz="1400" dirty="0">
                          <a:solidFill>
                            <a:srgbClr val="000000"/>
                          </a:solidFill>
                          <a:effectLst/>
                          <a:latin typeface="Calibri"/>
                          <a:ea typeface="Times New Roman"/>
                          <a:cs typeface="Times New Roman"/>
                        </a:rPr>
                        <a:t>Van Stadensrus library</a:t>
                      </a:r>
                      <a:endParaRPr lang="en-ZA" sz="1400" dirty="0">
                        <a:effectLst/>
                        <a:latin typeface="Calibri"/>
                        <a:ea typeface="Calibri"/>
                        <a:cs typeface="Times New Roman"/>
                      </a:endParaRPr>
                    </a:p>
                  </a:txBody>
                  <a:tcPr marL="17780" marR="17780" marT="17780" marB="17780" anchor="b"/>
                </a:tc>
                <a:tc>
                  <a:txBody>
                    <a:bodyPr/>
                    <a:lstStyle/>
                    <a:p>
                      <a:pPr marL="71755" marR="0">
                        <a:lnSpc>
                          <a:spcPct val="115000"/>
                        </a:lnSpc>
                        <a:spcBef>
                          <a:spcPts val="0"/>
                        </a:spcBef>
                        <a:spcAft>
                          <a:spcPts val="0"/>
                        </a:spcAft>
                      </a:pPr>
                      <a:r>
                        <a:rPr lang="en-GB" sz="1400" dirty="0">
                          <a:effectLst/>
                          <a:latin typeface="Calibri"/>
                          <a:ea typeface="Calibri"/>
                          <a:cs typeface="Arial"/>
                        </a:rPr>
                        <a:t>Free State</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ZA" sz="1400" dirty="0">
                          <a:effectLst/>
                          <a:latin typeface="Calibri"/>
                          <a:ea typeface="Calibri"/>
                          <a:cs typeface="Times New Roman"/>
                        </a:rPr>
                        <a:t>R14 million</a:t>
                      </a:r>
                    </a:p>
                  </a:txBody>
                  <a:tcPr marL="17780" marR="17780" marT="17780" marB="17780"/>
                </a:tc>
                <a:tc>
                  <a:txBody>
                    <a:bodyPr/>
                    <a:lstStyle/>
                    <a:p>
                      <a:pPr marL="0" marR="0" algn="ctr">
                        <a:lnSpc>
                          <a:spcPct val="115000"/>
                        </a:lnSpc>
                        <a:spcBef>
                          <a:spcPts val="0"/>
                        </a:spcBef>
                        <a:spcAft>
                          <a:spcPts val="0"/>
                        </a:spcAft>
                      </a:pPr>
                      <a:r>
                        <a:rPr lang="en-GB" sz="1400" dirty="0">
                          <a:effectLst/>
                          <a:latin typeface="Calibri"/>
                          <a:ea typeface="Calibri"/>
                          <a:cs typeface="Arial"/>
                        </a:rPr>
                        <a:t>31 March 2019</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dirty="0">
                          <a:effectLst/>
                          <a:latin typeface="Calibri"/>
                          <a:ea typeface="Calibri"/>
                          <a:cs typeface="Arial"/>
                        </a:rPr>
                        <a:t>57%</a:t>
                      </a:r>
                      <a:endParaRPr lang="en-ZA" sz="1400" dirty="0">
                        <a:effectLst/>
                        <a:latin typeface="Calibri"/>
                        <a:ea typeface="Calibri"/>
                        <a:cs typeface="Times New Roman"/>
                      </a:endParaRPr>
                    </a:p>
                  </a:txBody>
                  <a:tcPr marL="17780" marR="17780" marT="17780" marB="17780"/>
                </a:tc>
                <a:tc>
                  <a:txBody>
                    <a:bodyPr/>
                    <a:lstStyle/>
                    <a:p>
                      <a:pPr marL="0" marR="0">
                        <a:lnSpc>
                          <a:spcPct val="115000"/>
                        </a:lnSpc>
                        <a:spcBef>
                          <a:spcPts val="0"/>
                        </a:spcBef>
                        <a:spcAft>
                          <a:spcPts val="0"/>
                        </a:spcAft>
                      </a:pPr>
                      <a:r>
                        <a:rPr lang="en-GB" sz="1400" dirty="0">
                          <a:effectLst/>
                          <a:latin typeface="Calibri"/>
                          <a:ea typeface="Calibri"/>
                          <a:cs typeface="Arial"/>
                        </a:rPr>
                        <a:t>Progressing well</a:t>
                      </a:r>
                      <a:endParaRPr lang="en-ZA" sz="1400" dirty="0">
                        <a:effectLst/>
                        <a:latin typeface="Calibri"/>
                        <a:ea typeface="Calibri"/>
                        <a:cs typeface="Times New Roman"/>
                      </a:endParaRPr>
                    </a:p>
                  </a:txBody>
                  <a:tcPr marL="17780" marR="17780" marT="17780" marB="17780"/>
                </a:tc>
              </a:tr>
              <a:tr h="370840">
                <a:tc>
                  <a:txBody>
                    <a:bodyPr/>
                    <a:lstStyle/>
                    <a:p>
                      <a:pPr marL="0" marR="0" lvl="0" indent="0">
                        <a:lnSpc>
                          <a:spcPct val="115000"/>
                        </a:lnSpc>
                        <a:spcBef>
                          <a:spcPts val="0"/>
                        </a:spcBef>
                        <a:spcAft>
                          <a:spcPts val="0"/>
                        </a:spcAft>
                        <a:buFont typeface="+mj-lt"/>
                        <a:buNone/>
                        <a:tabLst>
                          <a:tab pos="252095" algn="l"/>
                        </a:tabLst>
                      </a:pPr>
                      <a:r>
                        <a:rPr lang="en-GB" sz="1400" dirty="0">
                          <a:solidFill>
                            <a:srgbClr val="000000"/>
                          </a:solidFill>
                          <a:effectLst/>
                          <a:latin typeface="Calibri"/>
                          <a:ea typeface="Times New Roman"/>
                          <a:cs typeface="Times New Roman"/>
                        </a:rPr>
                        <a:t>Akasia library </a:t>
                      </a:r>
                      <a:endParaRPr lang="en-ZA" sz="1400" dirty="0">
                        <a:effectLst/>
                        <a:latin typeface="Calibri"/>
                        <a:ea typeface="Calibri"/>
                        <a:cs typeface="Times New Roman"/>
                      </a:endParaRPr>
                    </a:p>
                  </a:txBody>
                  <a:tcPr marL="17780" marR="17780" marT="17780" marB="17780" anchor="b"/>
                </a:tc>
                <a:tc>
                  <a:txBody>
                    <a:bodyPr/>
                    <a:lstStyle/>
                    <a:p>
                      <a:pPr marL="71755" marR="0">
                        <a:lnSpc>
                          <a:spcPct val="115000"/>
                        </a:lnSpc>
                        <a:spcBef>
                          <a:spcPts val="0"/>
                        </a:spcBef>
                        <a:spcAft>
                          <a:spcPts val="0"/>
                        </a:spcAft>
                      </a:pPr>
                      <a:r>
                        <a:rPr lang="en-GB" sz="1400" dirty="0">
                          <a:effectLst/>
                          <a:latin typeface="Calibri"/>
                          <a:ea typeface="Calibri"/>
                          <a:cs typeface="Arial"/>
                        </a:rPr>
                        <a:t>Gauteng </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dirty="0">
                          <a:effectLst/>
                          <a:latin typeface="Calibri"/>
                          <a:ea typeface="Calibri"/>
                          <a:cs typeface="Arial"/>
                        </a:rPr>
                        <a:t>R20 million</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dirty="0">
                          <a:effectLst/>
                          <a:latin typeface="Calibri"/>
                          <a:ea typeface="Calibri"/>
                          <a:cs typeface="Arial"/>
                        </a:rPr>
                        <a:t>31 March 2019</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dirty="0">
                          <a:effectLst/>
                          <a:latin typeface="Calibri"/>
                          <a:ea typeface="Calibri"/>
                          <a:cs typeface="Arial"/>
                        </a:rPr>
                        <a:t>7%</a:t>
                      </a:r>
                      <a:endParaRPr lang="en-ZA" sz="1400" dirty="0">
                        <a:effectLst/>
                        <a:latin typeface="Calibri"/>
                        <a:ea typeface="Calibri"/>
                        <a:cs typeface="Times New Roman"/>
                      </a:endParaRPr>
                    </a:p>
                  </a:txBody>
                  <a:tcPr marL="17780" marR="17780" marT="17780" marB="17780"/>
                </a:tc>
                <a:tc>
                  <a:txBody>
                    <a:bodyPr/>
                    <a:lstStyle/>
                    <a:p>
                      <a:pPr marL="0" marR="0">
                        <a:lnSpc>
                          <a:spcPct val="115000"/>
                        </a:lnSpc>
                        <a:spcBef>
                          <a:spcPts val="0"/>
                        </a:spcBef>
                        <a:spcAft>
                          <a:spcPts val="0"/>
                        </a:spcAft>
                      </a:pPr>
                      <a:r>
                        <a:rPr lang="en-GB" sz="1400" dirty="0">
                          <a:effectLst/>
                          <a:latin typeface="Calibri"/>
                          <a:ea typeface="Calibri"/>
                          <a:cs typeface="Arial"/>
                        </a:rPr>
                        <a:t>Contractor on site </a:t>
                      </a:r>
                      <a:endParaRPr lang="en-ZA" sz="1400" dirty="0">
                        <a:effectLst/>
                        <a:latin typeface="Calibri"/>
                        <a:ea typeface="Calibri"/>
                        <a:cs typeface="Times New Roman"/>
                      </a:endParaRPr>
                    </a:p>
                  </a:txBody>
                  <a:tcPr marL="17780" marR="17780" marT="17780" marB="17780"/>
                </a:tc>
              </a:tr>
              <a:tr h="370840">
                <a:tc>
                  <a:txBody>
                    <a:bodyPr/>
                    <a:lstStyle/>
                    <a:p>
                      <a:pPr marL="0" marR="0" lvl="0" indent="0">
                        <a:lnSpc>
                          <a:spcPct val="115000"/>
                        </a:lnSpc>
                        <a:spcBef>
                          <a:spcPts val="0"/>
                        </a:spcBef>
                        <a:spcAft>
                          <a:spcPts val="0"/>
                        </a:spcAft>
                        <a:buFont typeface="+mj-lt"/>
                        <a:buNone/>
                        <a:tabLst>
                          <a:tab pos="252095" algn="l"/>
                        </a:tabLst>
                      </a:pPr>
                      <a:r>
                        <a:rPr lang="en-GB" sz="1400" dirty="0">
                          <a:solidFill>
                            <a:srgbClr val="000000"/>
                          </a:solidFill>
                          <a:effectLst/>
                          <a:latin typeface="Calibri"/>
                          <a:ea typeface="Times New Roman"/>
                          <a:cs typeface="Times New Roman"/>
                        </a:rPr>
                        <a:t>Impumelelo library </a:t>
                      </a:r>
                      <a:endParaRPr lang="en-ZA" sz="1400" dirty="0">
                        <a:effectLst/>
                        <a:latin typeface="Calibri"/>
                        <a:ea typeface="Calibri"/>
                        <a:cs typeface="Times New Roman"/>
                      </a:endParaRPr>
                    </a:p>
                  </a:txBody>
                  <a:tcPr marL="17780" marR="17780" marT="17780" marB="17780" anchor="b"/>
                </a:tc>
                <a:tc>
                  <a:txBody>
                    <a:bodyPr/>
                    <a:lstStyle/>
                    <a:p>
                      <a:pPr marL="71755" marR="0">
                        <a:lnSpc>
                          <a:spcPct val="115000"/>
                        </a:lnSpc>
                        <a:spcBef>
                          <a:spcPts val="0"/>
                        </a:spcBef>
                        <a:spcAft>
                          <a:spcPts val="0"/>
                        </a:spcAft>
                      </a:pPr>
                      <a:r>
                        <a:rPr lang="en-GB" sz="1400" dirty="0">
                          <a:effectLst/>
                          <a:latin typeface="Calibri"/>
                          <a:ea typeface="Calibri"/>
                          <a:cs typeface="Arial"/>
                        </a:rPr>
                        <a:t>Gauteng</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dirty="0">
                          <a:effectLst/>
                          <a:latin typeface="Calibri"/>
                          <a:ea typeface="Calibri"/>
                          <a:cs typeface="Arial"/>
                        </a:rPr>
                        <a:t>R20 million</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dirty="0">
                          <a:effectLst/>
                          <a:latin typeface="Calibri"/>
                          <a:ea typeface="Calibri"/>
                          <a:cs typeface="Arial"/>
                        </a:rPr>
                        <a:t>31 March 2019</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dirty="0">
                          <a:effectLst/>
                          <a:latin typeface="Calibri"/>
                          <a:ea typeface="Calibri"/>
                          <a:cs typeface="Arial"/>
                        </a:rPr>
                        <a:t>10%</a:t>
                      </a:r>
                      <a:endParaRPr lang="en-ZA" sz="1400" dirty="0">
                        <a:effectLst/>
                        <a:latin typeface="Calibri"/>
                        <a:ea typeface="Calibri"/>
                        <a:cs typeface="Times New Roman"/>
                      </a:endParaRPr>
                    </a:p>
                  </a:txBody>
                  <a:tcPr marL="17780" marR="17780" marT="17780" marB="17780"/>
                </a:tc>
                <a:tc>
                  <a:txBody>
                    <a:bodyPr/>
                    <a:lstStyle/>
                    <a:p>
                      <a:pPr marL="0" marR="0">
                        <a:lnSpc>
                          <a:spcPct val="115000"/>
                        </a:lnSpc>
                        <a:spcBef>
                          <a:spcPts val="0"/>
                        </a:spcBef>
                        <a:spcAft>
                          <a:spcPts val="0"/>
                        </a:spcAft>
                      </a:pPr>
                      <a:r>
                        <a:rPr lang="en-GB" sz="1400" dirty="0">
                          <a:effectLst/>
                          <a:latin typeface="Calibri"/>
                          <a:ea typeface="Calibri"/>
                          <a:cs typeface="Arial"/>
                        </a:rPr>
                        <a:t>Contractor on site</a:t>
                      </a:r>
                      <a:endParaRPr lang="en-ZA" sz="1400" dirty="0">
                        <a:effectLst/>
                        <a:latin typeface="Calibri"/>
                        <a:ea typeface="Calibri"/>
                        <a:cs typeface="Times New Roman"/>
                      </a:endParaRPr>
                    </a:p>
                  </a:txBody>
                  <a:tcPr marL="17780" marR="17780" marT="17780" marB="17780"/>
                </a:tc>
              </a:tr>
              <a:tr h="370840">
                <a:tc>
                  <a:txBody>
                    <a:bodyPr/>
                    <a:lstStyle/>
                    <a:p>
                      <a:pPr marL="0" marR="0" lvl="0" indent="0">
                        <a:lnSpc>
                          <a:spcPct val="115000"/>
                        </a:lnSpc>
                        <a:spcBef>
                          <a:spcPts val="0"/>
                        </a:spcBef>
                        <a:spcAft>
                          <a:spcPts val="0"/>
                        </a:spcAft>
                        <a:buFont typeface="+mj-lt"/>
                        <a:buNone/>
                        <a:tabLst>
                          <a:tab pos="252095" algn="l"/>
                        </a:tabLst>
                      </a:pPr>
                      <a:r>
                        <a:rPr lang="en-GB" sz="1400" dirty="0">
                          <a:solidFill>
                            <a:srgbClr val="000000"/>
                          </a:solidFill>
                          <a:effectLst/>
                          <a:latin typeface="Calibri"/>
                          <a:ea typeface="Times New Roman"/>
                          <a:cs typeface="Times New Roman"/>
                        </a:rPr>
                        <a:t>Bilanyoni library </a:t>
                      </a:r>
                      <a:endParaRPr lang="en-ZA" sz="1400" dirty="0">
                        <a:effectLst/>
                        <a:latin typeface="Calibri"/>
                        <a:ea typeface="Calibri"/>
                        <a:cs typeface="Times New Roman"/>
                      </a:endParaRPr>
                    </a:p>
                  </a:txBody>
                  <a:tcPr marL="17780" marR="17780" marT="17780" marB="17780" anchor="b"/>
                </a:tc>
                <a:tc>
                  <a:txBody>
                    <a:bodyPr/>
                    <a:lstStyle/>
                    <a:p>
                      <a:pPr marL="71755" marR="0">
                        <a:lnSpc>
                          <a:spcPct val="115000"/>
                        </a:lnSpc>
                        <a:spcBef>
                          <a:spcPts val="0"/>
                        </a:spcBef>
                        <a:spcAft>
                          <a:spcPts val="0"/>
                        </a:spcAft>
                      </a:pPr>
                      <a:r>
                        <a:rPr lang="en-GB" sz="1400" dirty="0">
                          <a:effectLst/>
                          <a:latin typeface="Calibri"/>
                          <a:ea typeface="Calibri"/>
                          <a:cs typeface="Arial"/>
                        </a:rPr>
                        <a:t>KwaZulu-Natal</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dirty="0">
                          <a:effectLst/>
                          <a:latin typeface="Calibri"/>
                          <a:ea typeface="Calibri"/>
                          <a:cs typeface="Arial"/>
                        </a:rPr>
                        <a:t>R29 million</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dirty="0">
                          <a:effectLst/>
                          <a:latin typeface="Calibri"/>
                          <a:ea typeface="Calibri"/>
                          <a:cs typeface="Arial"/>
                        </a:rPr>
                        <a:t>31 March 2019</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dirty="0">
                          <a:effectLst/>
                          <a:latin typeface="Calibri"/>
                          <a:ea typeface="Calibri"/>
                          <a:cs typeface="Arial"/>
                        </a:rPr>
                        <a:t>30%</a:t>
                      </a:r>
                      <a:endParaRPr lang="en-ZA" sz="1400" dirty="0">
                        <a:effectLst/>
                        <a:latin typeface="Calibri"/>
                        <a:ea typeface="Calibri"/>
                        <a:cs typeface="Times New Roman"/>
                      </a:endParaRPr>
                    </a:p>
                  </a:txBody>
                  <a:tcPr marL="17780" marR="17780" marT="17780" marB="17780"/>
                </a:tc>
                <a:tc>
                  <a:txBody>
                    <a:bodyPr/>
                    <a:lstStyle/>
                    <a:p>
                      <a:pPr marL="0" marR="0">
                        <a:lnSpc>
                          <a:spcPct val="115000"/>
                        </a:lnSpc>
                        <a:spcBef>
                          <a:spcPts val="0"/>
                        </a:spcBef>
                        <a:spcAft>
                          <a:spcPts val="0"/>
                        </a:spcAft>
                      </a:pPr>
                      <a:r>
                        <a:rPr lang="en-GB" sz="1400" dirty="0">
                          <a:effectLst/>
                          <a:latin typeface="Calibri"/>
                          <a:ea typeface="Calibri"/>
                          <a:cs typeface="Arial"/>
                        </a:rPr>
                        <a:t>Progressing well</a:t>
                      </a:r>
                      <a:endParaRPr lang="en-ZA" sz="1400" dirty="0">
                        <a:effectLst/>
                        <a:latin typeface="Calibri"/>
                        <a:ea typeface="Calibri"/>
                        <a:cs typeface="Times New Roman"/>
                      </a:endParaRPr>
                    </a:p>
                  </a:txBody>
                  <a:tcPr marL="17780" marR="17780" marT="17780" marB="17780"/>
                </a:tc>
              </a:tr>
              <a:tr h="370840">
                <a:tc>
                  <a:txBody>
                    <a:bodyPr/>
                    <a:lstStyle/>
                    <a:p>
                      <a:pPr marL="0" marR="0" lvl="0" indent="0">
                        <a:lnSpc>
                          <a:spcPct val="115000"/>
                        </a:lnSpc>
                        <a:spcBef>
                          <a:spcPts val="0"/>
                        </a:spcBef>
                        <a:spcAft>
                          <a:spcPts val="0"/>
                        </a:spcAft>
                        <a:buFont typeface="+mj-lt"/>
                        <a:buNone/>
                        <a:tabLst>
                          <a:tab pos="252095" algn="l"/>
                        </a:tabLst>
                      </a:pPr>
                      <a:r>
                        <a:rPr lang="en-GB" sz="1400" dirty="0">
                          <a:solidFill>
                            <a:srgbClr val="000000"/>
                          </a:solidFill>
                          <a:effectLst/>
                          <a:latin typeface="Calibri"/>
                          <a:ea typeface="Times New Roman"/>
                          <a:cs typeface="Times New Roman"/>
                        </a:rPr>
                        <a:t>Port Shepstone library </a:t>
                      </a:r>
                      <a:endParaRPr lang="en-ZA" sz="1400" dirty="0">
                        <a:effectLst/>
                        <a:latin typeface="Calibri"/>
                        <a:ea typeface="Calibri"/>
                        <a:cs typeface="Times New Roman"/>
                      </a:endParaRPr>
                    </a:p>
                  </a:txBody>
                  <a:tcPr marL="17780" marR="17780" marT="17780" marB="17780" anchor="b"/>
                </a:tc>
                <a:tc>
                  <a:txBody>
                    <a:bodyPr/>
                    <a:lstStyle/>
                    <a:p>
                      <a:pPr marL="71755" marR="0">
                        <a:lnSpc>
                          <a:spcPct val="115000"/>
                        </a:lnSpc>
                        <a:spcBef>
                          <a:spcPts val="0"/>
                        </a:spcBef>
                        <a:spcAft>
                          <a:spcPts val="0"/>
                        </a:spcAft>
                      </a:pPr>
                      <a:r>
                        <a:rPr lang="en-GB" sz="1400" dirty="0">
                          <a:effectLst/>
                          <a:latin typeface="Calibri"/>
                          <a:ea typeface="Calibri"/>
                          <a:cs typeface="Arial"/>
                        </a:rPr>
                        <a:t>KwaZulu-Natal</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dirty="0">
                          <a:effectLst/>
                          <a:latin typeface="Calibri"/>
                          <a:ea typeface="Calibri"/>
                          <a:cs typeface="Arial"/>
                        </a:rPr>
                        <a:t>R72 million</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dirty="0">
                          <a:effectLst/>
                          <a:latin typeface="Calibri"/>
                          <a:ea typeface="Calibri"/>
                          <a:cs typeface="Arial"/>
                        </a:rPr>
                        <a:t>31 March 2019</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dirty="0">
                          <a:effectLst/>
                          <a:latin typeface="Calibri"/>
                          <a:ea typeface="Calibri"/>
                          <a:cs typeface="Arial"/>
                        </a:rPr>
                        <a:t>47%</a:t>
                      </a:r>
                      <a:endParaRPr lang="en-ZA" sz="1400" dirty="0">
                        <a:effectLst/>
                        <a:latin typeface="Calibri"/>
                        <a:ea typeface="Calibri"/>
                        <a:cs typeface="Times New Roman"/>
                      </a:endParaRPr>
                    </a:p>
                  </a:txBody>
                  <a:tcPr marL="17780" marR="17780" marT="17780" marB="17780"/>
                </a:tc>
                <a:tc>
                  <a:txBody>
                    <a:bodyPr/>
                    <a:lstStyle/>
                    <a:p>
                      <a:pPr marL="0" marR="0">
                        <a:lnSpc>
                          <a:spcPct val="115000"/>
                        </a:lnSpc>
                        <a:spcBef>
                          <a:spcPts val="0"/>
                        </a:spcBef>
                        <a:spcAft>
                          <a:spcPts val="0"/>
                        </a:spcAft>
                      </a:pPr>
                      <a:r>
                        <a:rPr lang="en-GB" sz="1400" dirty="0">
                          <a:effectLst/>
                          <a:latin typeface="Calibri"/>
                          <a:ea typeface="Calibri"/>
                          <a:cs typeface="Arial"/>
                        </a:rPr>
                        <a:t>Progressing well</a:t>
                      </a:r>
                      <a:endParaRPr lang="en-ZA" sz="1400" dirty="0">
                        <a:effectLst/>
                        <a:latin typeface="Calibri"/>
                        <a:ea typeface="Calibri"/>
                        <a:cs typeface="Times New Roman"/>
                      </a:endParaRPr>
                    </a:p>
                  </a:txBody>
                  <a:tcPr marL="17780" marR="17780" marT="17780" marB="17780"/>
                </a:tc>
              </a:tr>
              <a:tr h="370840">
                <a:tc>
                  <a:txBody>
                    <a:bodyPr/>
                    <a:lstStyle/>
                    <a:p>
                      <a:pPr marL="0" marR="0" lvl="0" indent="0">
                        <a:lnSpc>
                          <a:spcPct val="115000"/>
                        </a:lnSpc>
                        <a:spcBef>
                          <a:spcPts val="0"/>
                        </a:spcBef>
                        <a:spcAft>
                          <a:spcPts val="0"/>
                        </a:spcAft>
                        <a:buFont typeface="+mj-lt"/>
                        <a:buNone/>
                        <a:tabLst>
                          <a:tab pos="252095" algn="l"/>
                        </a:tabLst>
                      </a:pPr>
                      <a:r>
                        <a:rPr lang="en-GB" sz="1400" dirty="0">
                          <a:solidFill>
                            <a:srgbClr val="000000"/>
                          </a:solidFill>
                          <a:effectLst/>
                          <a:latin typeface="Calibri"/>
                          <a:ea typeface="Times New Roman"/>
                          <a:cs typeface="Times New Roman"/>
                        </a:rPr>
                        <a:t>Ingwavuma library </a:t>
                      </a:r>
                      <a:endParaRPr lang="en-ZA" sz="1400" dirty="0">
                        <a:effectLst/>
                        <a:latin typeface="Calibri"/>
                        <a:ea typeface="Calibri"/>
                        <a:cs typeface="Times New Roman"/>
                      </a:endParaRPr>
                    </a:p>
                  </a:txBody>
                  <a:tcPr marL="17780" marR="17780" marT="17780" marB="17780" anchor="b"/>
                </a:tc>
                <a:tc>
                  <a:txBody>
                    <a:bodyPr/>
                    <a:lstStyle/>
                    <a:p>
                      <a:pPr marL="71755" marR="0">
                        <a:lnSpc>
                          <a:spcPct val="115000"/>
                        </a:lnSpc>
                        <a:spcBef>
                          <a:spcPts val="0"/>
                        </a:spcBef>
                        <a:spcAft>
                          <a:spcPts val="0"/>
                        </a:spcAft>
                      </a:pPr>
                      <a:r>
                        <a:rPr lang="en-GB" sz="1400" dirty="0">
                          <a:effectLst/>
                          <a:latin typeface="Calibri"/>
                          <a:ea typeface="Calibri"/>
                          <a:cs typeface="Arial"/>
                        </a:rPr>
                        <a:t>KwaZulu-Natal</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dirty="0">
                          <a:effectLst/>
                          <a:latin typeface="Calibri"/>
                          <a:ea typeface="Calibri"/>
                          <a:cs typeface="Arial"/>
                        </a:rPr>
                        <a:t>R20 million</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dirty="0">
                          <a:effectLst/>
                          <a:latin typeface="Calibri"/>
                          <a:ea typeface="Calibri"/>
                          <a:cs typeface="Arial"/>
                        </a:rPr>
                        <a:t>31 March 2019</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dirty="0">
                          <a:effectLst/>
                          <a:latin typeface="Calibri"/>
                          <a:ea typeface="Calibri"/>
                          <a:cs typeface="Arial"/>
                        </a:rPr>
                        <a:t>30%</a:t>
                      </a:r>
                      <a:endParaRPr lang="en-ZA" sz="1400" dirty="0">
                        <a:effectLst/>
                        <a:latin typeface="Calibri"/>
                        <a:ea typeface="Calibri"/>
                        <a:cs typeface="Times New Roman"/>
                      </a:endParaRPr>
                    </a:p>
                  </a:txBody>
                  <a:tcPr marL="17780" marR="17780" marT="17780" marB="17780"/>
                </a:tc>
                <a:tc>
                  <a:txBody>
                    <a:bodyPr/>
                    <a:lstStyle/>
                    <a:p>
                      <a:pPr marL="0" marR="0">
                        <a:lnSpc>
                          <a:spcPct val="115000"/>
                        </a:lnSpc>
                        <a:spcBef>
                          <a:spcPts val="0"/>
                        </a:spcBef>
                        <a:spcAft>
                          <a:spcPts val="0"/>
                        </a:spcAft>
                      </a:pPr>
                      <a:r>
                        <a:rPr lang="en-GB" sz="1400" dirty="0">
                          <a:effectLst/>
                          <a:latin typeface="Calibri"/>
                          <a:ea typeface="Calibri"/>
                          <a:cs typeface="Arial"/>
                        </a:rPr>
                        <a:t>Progressing well</a:t>
                      </a:r>
                      <a:endParaRPr lang="en-ZA" sz="1400" dirty="0">
                        <a:effectLst/>
                        <a:latin typeface="Calibri"/>
                        <a:ea typeface="Calibri"/>
                        <a:cs typeface="Times New Roman"/>
                      </a:endParaRPr>
                    </a:p>
                  </a:txBody>
                  <a:tcPr marL="17780" marR="17780" marT="17780" marB="17780"/>
                </a:tc>
              </a:tr>
              <a:tr h="370840">
                <a:tc>
                  <a:txBody>
                    <a:bodyPr/>
                    <a:lstStyle/>
                    <a:p>
                      <a:pPr marL="0" marR="0" lvl="0" indent="0">
                        <a:lnSpc>
                          <a:spcPct val="115000"/>
                        </a:lnSpc>
                        <a:spcBef>
                          <a:spcPts val="0"/>
                        </a:spcBef>
                        <a:spcAft>
                          <a:spcPts val="0"/>
                        </a:spcAft>
                        <a:buFont typeface="+mj-lt"/>
                        <a:buNone/>
                        <a:tabLst>
                          <a:tab pos="252095" algn="l"/>
                        </a:tabLst>
                      </a:pPr>
                      <a:r>
                        <a:rPr lang="en-GB" sz="1400" dirty="0">
                          <a:solidFill>
                            <a:srgbClr val="000000"/>
                          </a:solidFill>
                          <a:effectLst/>
                          <a:latin typeface="Calibri"/>
                          <a:ea typeface="Times New Roman"/>
                          <a:cs typeface="Times New Roman"/>
                        </a:rPr>
                        <a:t>Hafuleni modular library </a:t>
                      </a:r>
                      <a:endParaRPr lang="en-ZA" sz="1400" dirty="0">
                        <a:effectLst/>
                        <a:latin typeface="Calibri"/>
                        <a:ea typeface="Calibri"/>
                        <a:cs typeface="Times New Roman"/>
                      </a:endParaRPr>
                    </a:p>
                  </a:txBody>
                  <a:tcPr marL="17780" marR="17780" marT="17780" marB="17780" anchor="b"/>
                </a:tc>
                <a:tc>
                  <a:txBody>
                    <a:bodyPr/>
                    <a:lstStyle/>
                    <a:p>
                      <a:pPr marL="71755" marR="0">
                        <a:lnSpc>
                          <a:spcPct val="115000"/>
                        </a:lnSpc>
                        <a:spcBef>
                          <a:spcPts val="0"/>
                        </a:spcBef>
                        <a:spcAft>
                          <a:spcPts val="0"/>
                        </a:spcAft>
                      </a:pPr>
                      <a:r>
                        <a:rPr lang="en-GB" sz="1400" dirty="0">
                          <a:effectLst/>
                          <a:latin typeface="Calibri"/>
                          <a:ea typeface="Calibri"/>
                          <a:cs typeface="Arial"/>
                        </a:rPr>
                        <a:t>KwaZulu-Natal</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dirty="0">
                          <a:effectLst/>
                          <a:latin typeface="Calibri"/>
                          <a:ea typeface="Calibri"/>
                          <a:cs typeface="Arial"/>
                        </a:rPr>
                        <a:t>R2,8 million</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dirty="0">
                          <a:effectLst/>
                          <a:latin typeface="Calibri"/>
                          <a:ea typeface="Calibri"/>
                          <a:cs typeface="Arial"/>
                        </a:rPr>
                        <a:t>31 March 2019</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dirty="0">
                          <a:effectLst/>
                          <a:latin typeface="Calibri"/>
                          <a:ea typeface="Calibri"/>
                          <a:cs typeface="Arial"/>
                        </a:rPr>
                        <a:t>0%</a:t>
                      </a:r>
                      <a:endParaRPr lang="en-ZA" sz="1400" dirty="0">
                        <a:effectLst/>
                        <a:latin typeface="Calibri"/>
                        <a:ea typeface="Calibri"/>
                        <a:cs typeface="Times New Roman"/>
                      </a:endParaRPr>
                    </a:p>
                  </a:txBody>
                  <a:tcPr marL="17780" marR="17780" marT="17780" marB="17780"/>
                </a:tc>
                <a:tc>
                  <a:txBody>
                    <a:bodyPr/>
                    <a:lstStyle/>
                    <a:p>
                      <a:pPr marL="0" marR="0">
                        <a:lnSpc>
                          <a:spcPct val="115000"/>
                        </a:lnSpc>
                        <a:spcBef>
                          <a:spcPts val="0"/>
                        </a:spcBef>
                        <a:spcAft>
                          <a:spcPts val="0"/>
                        </a:spcAft>
                      </a:pPr>
                      <a:r>
                        <a:rPr lang="en-GB" sz="1400" dirty="0">
                          <a:effectLst/>
                          <a:latin typeface="Calibri"/>
                          <a:ea typeface="Calibri"/>
                          <a:cs typeface="Arial"/>
                        </a:rPr>
                        <a:t>Tender process started</a:t>
                      </a:r>
                      <a:endParaRPr lang="en-ZA" sz="1400" dirty="0">
                        <a:effectLst/>
                        <a:latin typeface="Calibri"/>
                        <a:ea typeface="Calibri"/>
                        <a:cs typeface="Times New Roman"/>
                      </a:endParaRPr>
                    </a:p>
                  </a:txBody>
                  <a:tcPr marL="17780" marR="17780" marT="17780" marB="17780"/>
                </a:tc>
              </a:tr>
              <a:tr h="370840">
                <a:tc>
                  <a:txBody>
                    <a:bodyPr/>
                    <a:lstStyle/>
                    <a:p>
                      <a:pPr marL="0" marR="0" lvl="0" indent="0">
                        <a:lnSpc>
                          <a:spcPct val="115000"/>
                        </a:lnSpc>
                        <a:spcBef>
                          <a:spcPts val="0"/>
                        </a:spcBef>
                        <a:spcAft>
                          <a:spcPts val="0"/>
                        </a:spcAft>
                        <a:buFont typeface="+mj-lt"/>
                        <a:buNone/>
                        <a:tabLst>
                          <a:tab pos="252095" algn="l"/>
                        </a:tabLst>
                      </a:pPr>
                      <a:r>
                        <a:rPr lang="en-GB" sz="1400" dirty="0">
                          <a:solidFill>
                            <a:srgbClr val="000000"/>
                          </a:solidFill>
                          <a:effectLst/>
                          <a:latin typeface="Calibri"/>
                          <a:ea typeface="Times New Roman"/>
                          <a:cs typeface="Times New Roman"/>
                        </a:rPr>
                        <a:t>KwaNokwenja modular library</a:t>
                      </a:r>
                      <a:endParaRPr lang="en-ZA" sz="1400" dirty="0">
                        <a:effectLst/>
                        <a:latin typeface="Calibri"/>
                        <a:ea typeface="Calibri"/>
                        <a:cs typeface="Times New Roman"/>
                      </a:endParaRPr>
                    </a:p>
                  </a:txBody>
                  <a:tcPr marL="17780" marR="17780" marT="17780" marB="17780" anchor="b"/>
                </a:tc>
                <a:tc>
                  <a:txBody>
                    <a:bodyPr/>
                    <a:lstStyle/>
                    <a:p>
                      <a:pPr marL="71755" marR="0">
                        <a:lnSpc>
                          <a:spcPct val="115000"/>
                        </a:lnSpc>
                        <a:spcBef>
                          <a:spcPts val="0"/>
                        </a:spcBef>
                        <a:spcAft>
                          <a:spcPts val="0"/>
                        </a:spcAft>
                      </a:pPr>
                      <a:r>
                        <a:rPr lang="en-GB" sz="1400" dirty="0">
                          <a:effectLst/>
                          <a:latin typeface="Calibri"/>
                          <a:ea typeface="Calibri"/>
                          <a:cs typeface="Arial"/>
                        </a:rPr>
                        <a:t>KwaZulu-Natal</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dirty="0">
                          <a:effectLst/>
                          <a:latin typeface="Calibri"/>
                          <a:ea typeface="Calibri"/>
                          <a:cs typeface="Arial"/>
                        </a:rPr>
                        <a:t>R2,8 million</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dirty="0">
                          <a:effectLst/>
                          <a:latin typeface="Calibri"/>
                          <a:ea typeface="Calibri"/>
                          <a:cs typeface="Arial"/>
                        </a:rPr>
                        <a:t>31 March 2019</a:t>
                      </a:r>
                      <a:endParaRPr lang="en-ZA" sz="14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400" dirty="0">
                          <a:effectLst/>
                          <a:latin typeface="Calibri"/>
                          <a:ea typeface="Calibri"/>
                          <a:cs typeface="Arial"/>
                        </a:rPr>
                        <a:t>0%</a:t>
                      </a:r>
                      <a:endParaRPr lang="en-ZA" sz="1400" dirty="0">
                        <a:effectLst/>
                        <a:latin typeface="Calibri"/>
                        <a:ea typeface="Calibri"/>
                        <a:cs typeface="Times New Roman"/>
                      </a:endParaRPr>
                    </a:p>
                  </a:txBody>
                  <a:tcPr marL="17780" marR="17780" marT="17780" marB="17780"/>
                </a:tc>
                <a:tc>
                  <a:txBody>
                    <a:bodyPr/>
                    <a:lstStyle/>
                    <a:p>
                      <a:pPr marL="0" marR="0">
                        <a:lnSpc>
                          <a:spcPct val="115000"/>
                        </a:lnSpc>
                        <a:spcBef>
                          <a:spcPts val="0"/>
                        </a:spcBef>
                        <a:spcAft>
                          <a:spcPts val="0"/>
                        </a:spcAft>
                      </a:pPr>
                      <a:r>
                        <a:rPr lang="en-GB" sz="1400" dirty="0">
                          <a:effectLst/>
                          <a:latin typeface="Calibri"/>
                          <a:ea typeface="Calibri"/>
                          <a:cs typeface="Arial"/>
                        </a:rPr>
                        <a:t>Tender process started</a:t>
                      </a:r>
                      <a:endParaRPr lang="en-ZA" sz="1400" dirty="0">
                        <a:effectLst/>
                        <a:latin typeface="Calibri"/>
                        <a:ea typeface="Calibri"/>
                        <a:cs typeface="Times New Roman"/>
                      </a:endParaRPr>
                    </a:p>
                  </a:txBody>
                  <a:tcPr marL="17780" marR="17780" marT="17780" marB="17780"/>
                </a:tc>
              </a:tr>
            </a:tbl>
          </a:graphicData>
        </a:graphic>
      </p:graphicFrame>
      <p:sp>
        <p:nvSpPr>
          <p:cNvPr id="4" name="Slide Number Placeholder 3"/>
          <p:cNvSpPr>
            <a:spLocks noGrp="1"/>
          </p:cNvSpPr>
          <p:nvPr>
            <p:ph type="sldNum" sz="quarter" idx="4"/>
          </p:nvPr>
        </p:nvSpPr>
        <p:spPr/>
        <p:txBody>
          <a:bodyPr/>
          <a:lstStyle/>
          <a:p>
            <a:r>
              <a:rPr lang="en-US" sz="1200" b="1" dirty="0" smtClean="0"/>
              <a:t>35</a:t>
            </a:r>
            <a:endParaRPr lang="en-ZA" sz="1200" b="1" dirty="0" smtClean="0"/>
          </a:p>
        </p:txBody>
      </p:sp>
    </p:spTree>
    <p:extLst>
      <p:ext uri="{BB962C8B-B14F-4D97-AF65-F5344CB8AC3E}">
        <p14:creationId xmlns:p14="http://schemas.microsoft.com/office/powerpoint/2010/main" xmlns="" val="16633746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741331184"/>
              </p:ext>
            </p:extLst>
          </p:nvPr>
        </p:nvGraphicFramePr>
        <p:xfrm>
          <a:off x="179512" y="1124744"/>
          <a:ext cx="8784978" cy="5076208"/>
        </p:xfrm>
        <a:graphic>
          <a:graphicData uri="http://schemas.openxmlformats.org/drawingml/2006/table">
            <a:tbl>
              <a:tblPr firstRow="1" bandRow="1">
                <a:tableStyleId>{5C22544A-7EE6-4342-B048-85BDC9FD1C3A}</a:tableStyleId>
              </a:tblPr>
              <a:tblGrid>
                <a:gridCol w="1464163"/>
                <a:gridCol w="1464163"/>
                <a:gridCol w="1464163"/>
                <a:gridCol w="1464163"/>
                <a:gridCol w="1272140"/>
                <a:gridCol w="1656186"/>
              </a:tblGrid>
              <a:tr h="409389">
                <a:tc>
                  <a:txBody>
                    <a:bodyPr/>
                    <a:lstStyle/>
                    <a:p>
                      <a:pPr marL="0" marR="0" algn="ctr">
                        <a:lnSpc>
                          <a:spcPct val="115000"/>
                        </a:lnSpc>
                        <a:spcBef>
                          <a:spcPts val="0"/>
                        </a:spcBef>
                        <a:spcAft>
                          <a:spcPts val="0"/>
                        </a:spcAft>
                      </a:pPr>
                      <a:r>
                        <a:rPr lang="en-GB" sz="1300" b="1" dirty="0" smtClean="0">
                          <a:effectLst/>
                          <a:latin typeface="Calibri"/>
                          <a:ea typeface="Calibri"/>
                          <a:cs typeface="Times New Roman"/>
                        </a:rPr>
                        <a:t>Item13</a:t>
                      </a:r>
                    </a:p>
                    <a:p>
                      <a:pPr marL="0" marR="0" algn="ctr">
                        <a:lnSpc>
                          <a:spcPct val="115000"/>
                        </a:lnSpc>
                        <a:spcBef>
                          <a:spcPts val="0"/>
                        </a:spcBef>
                        <a:spcAft>
                          <a:spcPts val="0"/>
                        </a:spcAft>
                      </a:pP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b="1" dirty="0">
                          <a:effectLst/>
                          <a:latin typeface="Calibri"/>
                          <a:ea typeface="Calibri"/>
                          <a:cs typeface="Times New Roman"/>
                        </a:rPr>
                        <a:t>Province</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b="1" dirty="0">
                          <a:effectLst/>
                          <a:latin typeface="Calibri"/>
                          <a:ea typeface="Calibri"/>
                          <a:cs typeface="Times New Roman"/>
                        </a:rPr>
                        <a:t>Project Value</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b="1" dirty="0">
                          <a:effectLst/>
                          <a:latin typeface="Calibri"/>
                          <a:ea typeface="Calibri"/>
                          <a:cs typeface="Times New Roman"/>
                        </a:rPr>
                        <a:t>Target Date</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b="1" dirty="0">
                          <a:effectLst/>
                          <a:latin typeface="Calibri"/>
                          <a:ea typeface="Calibri"/>
                          <a:cs typeface="Times New Roman"/>
                        </a:rPr>
                        <a:t>Status</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b="1" dirty="0">
                          <a:effectLst/>
                          <a:latin typeface="Calibri"/>
                          <a:ea typeface="Calibri"/>
                          <a:cs typeface="Arial"/>
                        </a:rPr>
                        <a:t>Comments</a:t>
                      </a:r>
                      <a:endParaRPr lang="en-ZA" sz="1300" dirty="0">
                        <a:effectLst/>
                        <a:latin typeface="Calibri"/>
                        <a:ea typeface="Calibri"/>
                        <a:cs typeface="Times New Roman"/>
                      </a:endParaRPr>
                    </a:p>
                  </a:txBody>
                  <a:tcPr marL="17780" marR="17780" marT="17780" marB="17780"/>
                </a:tc>
              </a:tr>
              <a:tr h="409389">
                <a:tc>
                  <a:txBody>
                    <a:bodyPr/>
                    <a:lstStyle/>
                    <a:p>
                      <a:pPr marL="0" marR="0" lvl="0" indent="0">
                        <a:lnSpc>
                          <a:spcPct val="115000"/>
                        </a:lnSpc>
                        <a:spcBef>
                          <a:spcPts val="0"/>
                        </a:spcBef>
                        <a:spcAft>
                          <a:spcPts val="0"/>
                        </a:spcAft>
                        <a:buFont typeface="+mj-lt"/>
                        <a:buNone/>
                        <a:tabLst>
                          <a:tab pos="252095" algn="l"/>
                        </a:tabLst>
                      </a:pPr>
                      <a:r>
                        <a:rPr lang="en-GB" sz="1300" dirty="0">
                          <a:solidFill>
                            <a:srgbClr val="000000"/>
                          </a:solidFill>
                          <a:effectLst/>
                          <a:latin typeface="Calibri"/>
                          <a:ea typeface="Times New Roman"/>
                          <a:cs typeface="Times New Roman"/>
                        </a:rPr>
                        <a:t>eNdaka modular library </a:t>
                      </a:r>
                      <a:endParaRPr lang="en-ZA" sz="1300" dirty="0">
                        <a:effectLst/>
                        <a:latin typeface="Calibri"/>
                        <a:ea typeface="Calibri"/>
                        <a:cs typeface="Times New Roman"/>
                      </a:endParaRPr>
                    </a:p>
                  </a:txBody>
                  <a:tcPr marL="17780" marR="17780" marT="17780" marB="17780" anchor="b"/>
                </a:tc>
                <a:tc>
                  <a:txBody>
                    <a:bodyPr/>
                    <a:lstStyle/>
                    <a:p>
                      <a:pPr marL="71755" marR="0">
                        <a:lnSpc>
                          <a:spcPct val="115000"/>
                        </a:lnSpc>
                        <a:spcBef>
                          <a:spcPts val="0"/>
                        </a:spcBef>
                        <a:spcAft>
                          <a:spcPts val="0"/>
                        </a:spcAft>
                      </a:pPr>
                      <a:r>
                        <a:rPr lang="en-GB" sz="1300" dirty="0">
                          <a:effectLst/>
                          <a:latin typeface="Calibri"/>
                          <a:ea typeface="Calibri"/>
                          <a:cs typeface="Arial"/>
                        </a:rPr>
                        <a:t>KwaZulu-Natal</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dirty="0">
                          <a:effectLst/>
                          <a:latin typeface="Calibri"/>
                          <a:ea typeface="Calibri"/>
                          <a:cs typeface="Arial"/>
                        </a:rPr>
                        <a:t>R2,8 million</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dirty="0">
                          <a:effectLst/>
                          <a:latin typeface="Calibri"/>
                          <a:ea typeface="Calibri"/>
                          <a:cs typeface="Arial"/>
                        </a:rPr>
                        <a:t>31 March 2019</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dirty="0">
                          <a:effectLst/>
                          <a:latin typeface="Calibri"/>
                          <a:ea typeface="Calibri"/>
                          <a:cs typeface="Arial"/>
                        </a:rPr>
                        <a:t>0%</a:t>
                      </a:r>
                      <a:endParaRPr lang="en-ZA" sz="1300" dirty="0">
                        <a:effectLst/>
                        <a:latin typeface="Calibri"/>
                        <a:ea typeface="Calibri"/>
                        <a:cs typeface="Times New Roman"/>
                      </a:endParaRPr>
                    </a:p>
                  </a:txBody>
                  <a:tcPr marL="17780" marR="17780" marT="17780" marB="17780"/>
                </a:tc>
                <a:tc>
                  <a:txBody>
                    <a:bodyPr/>
                    <a:lstStyle/>
                    <a:p>
                      <a:pPr marL="0" marR="0">
                        <a:lnSpc>
                          <a:spcPct val="115000"/>
                        </a:lnSpc>
                        <a:spcBef>
                          <a:spcPts val="0"/>
                        </a:spcBef>
                        <a:spcAft>
                          <a:spcPts val="0"/>
                        </a:spcAft>
                      </a:pPr>
                      <a:r>
                        <a:rPr lang="en-GB" sz="1300" dirty="0">
                          <a:effectLst/>
                          <a:latin typeface="Calibri"/>
                          <a:ea typeface="Calibri"/>
                          <a:cs typeface="Arial"/>
                        </a:rPr>
                        <a:t>Tender process started</a:t>
                      </a:r>
                      <a:endParaRPr lang="en-ZA" sz="1300" dirty="0">
                        <a:effectLst/>
                        <a:latin typeface="Calibri"/>
                        <a:ea typeface="Calibri"/>
                        <a:cs typeface="Times New Roman"/>
                      </a:endParaRPr>
                    </a:p>
                  </a:txBody>
                  <a:tcPr marL="17780" marR="17780" marT="17780" marB="17780"/>
                </a:tc>
              </a:tr>
              <a:tr h="414857">
                <a:tc>
                  <a:txBody>
                    <a:bodyPr/>
                    <a:lstStyle/>
                    <a:p>
                      <a:pPr marL="0" marR="0" lvl="0" indent="0">
                        <a:lnSpc>
                          <a:spcPct val="115000"/>
                        </a:lnSpc>
                        <a:spcBef>
                          <a:spcPts val="0"/>
                        </a:spcBef>
                        <a:spcAft>
                          <a:spcPts val="0"/>
                        </a:spcAft>
                        <a:buFont typeface="+mj-lt"/>
                        <a:buNone/>
                        <a:tabLst>
                          <a:tab pos="252095" algn="l"/>
                        </a:tabLst>
                      </a:pPr>
                      <a:r>
                        <a:rPr lang="en-GB" sz="1300" dirty="0">
                          <a:solidFill>
                            <a:srgbClr val="000000"/>
                          </a:solidFill>
                          <a:effectLst/>
                          <a:latin typeface="Calibri"/>
                          <a:ea typeface="Times New Roman"/>
                          <a:cs typeface="Times New Roman"/>
                        </a:rPr>
                        <a:t>Mapatsoaneni modular library </a:t>
                      </a:r>
                      <a:endParaRPr lang="en-ZA" sz="1300" dirty="0">
                        <a:effectLst/>
                        <a:latin typeface="Calibri"/>
                        <a:ea typeface="Calibri"/>
                        <a:cs typeface="Times New Roman"/>
                      </a:endParaRPr>
                    </a:p>
                  </a:txBody>
                  <a:tcPr marL="17780" marR="17780" marT="17780" marB="17780" anchor="b"/>
                </a:tc>
                <a:tc>
                  <a:txBody>
                    <a:bodyPr/>
                    <a:lstStyle/>
                    <a:p>
                      <a:pPr marL="71755" marR="0">
                        <a:lnSpc>
                          <a:spcPct val="115000"/>
                        </a:lnSpc>
                        <a:spcBef>
                          <a:spcPts val="0"/>
                        </a:spcBef>
                        <a:spcAft>
                          <a:spcPts val="0"/>
                        </a:spcAft>
                      </a:pPr>
                      <a:r>
                        <a:rPr lang="en-GB" sz="1300" dirty="0">
                          <a:effectLst/>
                          <a:latin typeface="Calibri"/>
                          <a:ea typeface="Calibri"/>
                          <a:cs typeface="Arial"/>
                        </a:rPr>
                        <a:t>KwaZulu-Natal</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dirty="0">
                          <a:effectLst/>
                          <a:latin typeface="Calibri"/>
                          <a:ea typeface="Calibri"/>
                          <a:cs typeface="Arial"/>
                        </a:rPr>
                        <a:t>R2,8 million</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dirty="0">
                          <a:effectLst/>
                          <a:latin typeface="Calibri"/>
                          <a:ea typeface="Calibri"/>
                          <a:cs typeface="Arial"/>
                        </a:rPr>
                        <a:t>31 March 2019</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dirty="0">
                          <a:effectLst/>
                          <a:latin typeface="Calibri"/>
                          <a:ea typeface="Calibri"/>
                          <a:cs typeface="Arial"/>
                        </a:rPr>
                        <a:t>0%</a:t>
                      </a:r>
                      <a:endParaRPr lang="en-ZA" sz="1300" dirty="0">
                        <a:effectLst/>
                        <a:latin typeface="Calibri"/>
                        <a:ea typeface="Calibri"/>
                        <a:cs typeface="Times New Roman"/>
                      </a:endParaRPr>
                    </a:p>
                  </a:txBody>
                  <a:tcPr marL="17780" marR="17780" marT="17780" marB="17780"/>
                </a:tc>
                <a:tc>
                  <a:txBody>
                    <a:bodyPr/>
                    <a:lstStyle/>
                    <a:p>
                      <a:pPr marL="0" marR="0">
                        <a:lnSpc>
                          <a:spcPct val="115000"/>
                        </a:lnSpc>
                        <a:spcBef>
                          <a:spcPts val="0"/>
                        </a:spcBef>
                        <a:spcAft>
                          <a:spcPts val="0"/>
                        </a:spcAft>
                      </a:pPr>
                      <a:r>
                        <a:rPr lang="en-GB" sz="1300" dirty="0">
                          <a:effectLst/>
                          <a:latin typeface="Calibri"/>
                          <a:ea typeface="Calibri"/>
                          <a:cs typeface="Arial"/>
                        </a:rPr>
                        <a:t>Tender process started</a:t>
                      </a:r>
                      <a:endParaRPr lang="en-ZA" sz="1300" dirty="0">
                        <a:effectLst/>
                        <a:latin typeface="Calibri"/>
                        <a:ea typeface="Calibri"/>
                        <a:cs typeface="Times New Roman"/>
                      </a:endParaRPr>
                    </a:p>
                  </a:txBody>
                  <a:tcPr marL="17780" marR="17780" marT="17780" marB="17780"/>
                </a:tc>
              </a:tr>
              <a:tr h="414857">
                <a:tc>
                  <a:txBody>
                    <a:bodyPr/>
                    <a:lstStyle/>
                    <a:p>
                      <a:pPr marL="0" marR="0" lvl="0" indent="0">
                        <a:lnSpc>
                          <a:spcPct val="115000"/>
                        </a:lnSpc>
                        <a:spcBef>
                          <a:spcPts val="0"/>
                        </a:spcBef>
                        <a:spcAft>
                          <a:spcPts val="0"/>
                        </a:spcAft>
                        <a:buFont typeface="+mj-lt"/>
                        <a:buNone/>
                        <a:tabLst>
                          <a:tab pos="252095" algn="l"/>
                        </a:tabLst>
                      </a:pPr>
                      <a:r>
                        <a:rPr lang="en-GB" sz="1300" dirty="0">
                          <a:solidFill>
                            <a:srgbClr val="000000"/>
                          </a:solidFill>
                          <a:effectLst/>
                          <a:latin typeface="Calibri"/>
                          <a:ea typeface="Times New Roman"/>
                          <a:cs typeface="Times New Roman"/>
                        </a:rPr>
                        <a:t>eSgodiphola modular library </a:t>
                      </a:r>
                      <a:endParaRPr lang="en-ZA" sz="1300" dirty="0">
                        <a:effectLst/>
                        <a:latin typeface="Calibri"/>
                        <a:ea typeface="Calibri"/>
                        <a:cs typeface="Times New Roman"/>
                      </a:endParaRPr>
                    </a:p>
                  </a:txBody>
                  <a:tcPr marL="17780" marR="17780" marT="17780" marB="17780" anchor="b"/>
                </a:tc>
                <a:tc>
                  <a:txBody>
                    <a:bodyPr/>
                    <a:lstStyle/>
                    <a:p>
                      <a:pPr marL="71755" marR="0">
                        <a:lnSpc>
                          <a:spcPct val="115000"/>
                        </a:lnSpc>
                        <a:spcBef>
                          <a:spcPts val="0"/>
                        </a:spcBef>
                        <a:spcAft>
                          <a:spcPts val="0"/>
                        </a:spcAft>
                      </a:pPr>
                      <a:r>
                        <a:rPr lang="en-GB" sz="1300" dirty="0">
                          <a:effectLst/>
                          <a:latin typeface="Calibri"/>
                          <a:ea typeface="Calibri"/>
                          <a:cs typeface="Arial"/>
                        </a:rPr>
                        <a:t>KwaZulu-Natal</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dirty="0">
                          <a:effectLst/>
                          <a:latin typeface="Calibri"/>
                          <a:ea typeface="Calibri"/>
                          <a:cs typeface="Arial"/>
                        </a:rPr>
                        <a:t>R2,8 million</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dirty="0">
                          <a:effectLst/>
                          <a:latin typeface="Calibri"/>
                          <a:ea typeface="Calibri"/>
                          <a:cs typeface="Arial"/>
                        </a:rPr>
                        <a:t>31 March 2019</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dirty="0">
                          <a:effectLst/>
                          <a:latin typeface="Calibri"/>
                          <a:ea typeface="Calibri"/>
                          <a:cs typeface="Arial"/>
                        </a:rPr>
                        <a:t>0%</a:t>
                      </a:r>
                      <a:endParaRPr lang="en-ZA" sz="1300" dirty="0">
                        <a:effectLst/>
                        <a:latin typeface="Calibri"/>
                        <a:ea typeface="Calibri"/>
                        <a:cs typeface="Times New Roman"/>
                      </a:endParaRPr>
                    </a:p>
                  </a:txBody>
                  <a:tcPr marL="17780" marR="17780" marT="17780" marB="17780"/>
                </a:tc>
                <a:tc>
                  <a:txBody>
                    <a:bodyPr/>
                    <a:lstStyle/>
                    <a:p>
                      <a:pPr marL="0" marR="0">
                        <a:lnSpc>
                          <a:spcPct val="115000"/>
                        </a:lnSpc>
                        <a:spcBef>
                          <a:spcPts val="0"/>
                        </a:spcBef>
                        <a:spcAft>
                          <a:spcPts val="0"/>
                        </a:spcAft>
                      </a:pPr>
                      <a:r>
                        <a:rPr lang="en-GB" sz="1300" dirty="0">
                          <a:effectLst/>
                          <a:latin typeface="Calibri"/>
                          <a:ea typeface="Calibri"/>
                          <a:cs typeface="Arial"/>
                        </a:rPr>
                        <a:t>Tender process started</a:t>
                      </a:r>
                      <a:endParaRPr lang="en-ZA" sz="1300" dirty="0">
                        <a:effectLst/>
                        <a:latin typeface="Calibri"/>
                        <a:ea typeface="Calibri"/>
                        <a:cs typeface="Times New Roman"/>
                      </a:endParaRPr>
                    </a:p>
                  </a:txBody>
                  <a:tcPr marL="17780" marR="17780" marT="17780" marB="17780"/>
                </a:tc>
              </a:tr>
              <a:tr h="409389">
                <a:tc>
                  <a:txBody>
                    <a:bodyPr/>
                    <a:lstStyle/>
                    <a:p>
                      <a:pPr marL="0" marR="0" lvl="0" indent="0">
                        <a:lnSpc>
                          <a:spcPct val="115000"/>
                        </a:lnSpc>
                        <a:spcBef>
                          <a:spcPts val="0"/>
                        </a:spcBef>
                        <a:spcAft>
                          <a:spcPts val="0"/>
                        </a:spcAft>
                        <a:buFont typeface="+mj-lt"/>
                        <a:buNone/>
                        <a:tabLst>
                          <a:tab pos="252095" algn="l"/>
                        </a:tabLst>
                      </a:pPr>
                      <a:r>
                        <a:rPr lang="en-GB" sz="1300" dirty="0">
                          <a:solidFill>
                            <a:srgbClr val="000000"/>
                          </a:solidFill>
                          <a:effectLst/>
                          <a:latin typeface="Calibri"/>
                          <a:ea typeface="Times New Roman"/>
                          <a:cs typeface="Times New Roman"/>
                        </a:rPr>
                        <a:t>Osuthu modular library </a:t>
                      </a:r>
                      <a:endParaRPr lang="en-ZA" sz="1300" dirty="0">
                        <a:effectLst/>
                        <a:latin typeface="Calibri"/>
                        <a:ea typeface="Calibri"/>
                        <a:cs typeface="Times New Roman"/>
                      </a:endParaRPr>
                    </a:p>
                  </a:txBody>
                  <a:tcPr marL="17780" marR="17780" marT="17780" marB="17780" anchor="b"/>
                </a:tc>
                <a:tc>
                  <a:txBody>
                    <a:bodyPr/>
                    <a:lstStyle/>
                    <a:p>
                      <a:pPr marL="71755" marR="0">
                        <a:lnSpc>
                          <a:spcPct val="115000"/>
                        </a:lnSpc>
                        <a:spcBef>
                          <a:spcPts val="0"/>
                        </a:spcBef>
                        <a:spcAft>
                          <a:spcPts val="0"/>
                        </a:spcAft>
                      </a:pPr>
                      <a:r>
                        <a:rPr lang="en-GB" sz="1300" dirty="0">
                          <a:effectLst/>
                          <a:latin typeface="Calibri"/>
                          <a:ea typeface="Calibri"/>
                          <a:cs typeface="Arial"/>
                        </a:rPr>
                        <a:t>KwaZulu-Natal</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dirty="0">
                          <a:effectLst/>
                          <a:latin typeface="Calibri"/>
                          <a:ea typeface="Calibri"/>
                          <a:cs typeface="Arial"/>
                        </a:rPr>
                        <a:t>R2,8 million</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dirty="0">
                          <a:effectLst/>
                          <a:latin typeface="Calibri"/>
                          <a:ea typeface="Calibri"/>
                          <a:cs typeface="Arial"/>
                        </a:rPr>
                        <a:t>31 March 2019</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dirty="0">
                          <a:effectLst/>
                          <a:latin typeface="Calibri"/>
                          <a:ea typeface="Calibri"/>
                          <a:cs typeface="Arial"/>
                        </a:rPr>
                        <a:t>0%</a:t>
                      </a:r>
                      <a:endParaRPr lang="en-ZA" sz="1300" dirty="0">
                        <a:effectLst/>
                        <a:latin typeface="Calibri"/>
                        <a:ea typeface="Calibri"/>
                        <a:cs typeface="Times New Roman"/>
                      </a:endParaRPr>
                    </a:p>
                  </a:txBody>
                  <a:tcPr marL="17780" marR="17780" marT="17780" marB="17780"/>
                </a:tc>
                <a:tc>
                  <a:txBody>
                    <a:bodyPr/>
                    <a:lstStyle/>
                    <a:p>
                      <a:pPr marL="0" marR="0">
                        <a:lnSpc>
                          <a:spcPct val="115000"/>
                        </a:lnSpc>
                        <a:spcBef>
                          <a:spcPts val="0"/>
                        </a:spcBef>
                        <a:spcAft>
                          <a:spcPts val="0"/>
                        </a:spcAft>
                      </a:pPr>
                      <a:r>
                        <a:rPr lang="en-GB" sz="1300" dirty="0">
                          <a:effectLst/>
                          <a:latin typeface="Calibri"/>
                          <a:ea typeface="Calibri"/>
                          <a:cs typeface="Arial"/>
                        </a:rPr>
                        <a:t>Tender process started</a:t>
                      </a:r>
                      <a:endParaRPr lang="en-ZA" sz="1300" dirty="0">
                        <a:effectLst/>
                        <a:latin typeface="Calibri"/>
                        <a:ea typeface="Calibri"/>
                        <a:cs typeface="Times New Roman"/>
                      </a:endParaRPr>
                    </a:p>
                  </a:txBody>
                  <a:tcPr marL="17780" marR="17780" marT="17780" marB="17780"/>
                </a:tc>
              </a:tr>
              <a:tr h="409389">
                <a:tc>
                  <a:txBody>
                    <a:bodyPr/>
                    <a:lstStyle/>
                    <a:p>
                      <a:pPr marL="0" marR="0" lvl="0" indent="0">
                        <a:lnSpc>
                          <a:spcPct val="115000"/>
                        </a:lnSpc>
                        <a:spcBef>
                          <a:spcPts val="0"/>
                        </a:spcBef>
                        <a:spcAft>
                          <a:spcPts val="0"/>
                        </a:spcAft>
                        <a:buFont typeface="+mj-lt"/>
                        <a:buNone/>
                        <a:tabLst>
                          <a:tab pos="252095" algn="l"/>
                        </a:tabLst>
                      </a:pPr>
                      <a:r>
                        <a:rPr lang="en-GB" sz="1300" dirty="0">
                          <a:solidFill>
                            <a:srgbClr val="000000"/>
                          </a:solidFill>
                          <a:effectLst/>
                          <a:latin typeface="Calibri"/>
                          <a:ea typeface="Times New Roman"/>
                          <a:cs typeface="Times New Roman"/>
                        </a:rPr>
                        <a:t>Mnqobokazi</a:t>
                      </a:r>
                      <a:endParaRPr lang="en-ZA" sz="1300" dirty="0">
                        <a:effectLst/>
                        <a:latin typeface="Calibri"/>
                        <a:ea typeface="Calibri"/>
                        <a:cs typeface="Times New Roman"/>
                      </a:endParaRPr>
                    </a:p>
                  </a:txBody>
                  <a:tcPr marL="17780" marR="17780" marT="17780" marB="17780" anchor="b"/>
                </a:tc>
                <a:tc>
                  <a:txBody>
                    <a:bodyPr/>
                    <a:lstStyle/>
                    <a:p>
                      <a:pPr marL="71755" marR="0">
                        <a:lnSpc>
                          <a:spcPct val="115000"/>
                        </a:lnSpc>
                        <a:spcBef>
                          <a:spcPts val="0"/>
                        </a:spcBef>
                        <a:spcAft>
                          <a:spcPts val="0"/>
                        </a:spcAft>
                      </a:pPr>
                      <a:r>
                        <a:rPr lang="en-GB" sz="1300" dirty="0">
                          <a:effectLst/>
                          <a:latin typeface="Calibri"/>
                          <a:ea typeface="Calibri"/>
                          <a:cs typeface="Arial"/>
                        </a:rPr>
                        <a:t>KwaZulu-Natal</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dirty="0">
                          <a:effectLst/>
                          <a:latin typeface="Calibri"/>
                          <a:ea typeface="Calibri"/>
                          <a:cs typeface="Arial"/>
                        </a:rPr>
                        <a:t>R2,8 million</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dirty="0">
                          <a:effectLst/>
                          <a:latin typeface="Calibri"/>
                          <a:ea typeface="Calibri"/>
                          <a:cs typeface="Arial"/>
                        </a:rPr>
                        <a:t>31 March 2019</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dirty="0">
                          <a:effectLst/>
                          <a:latin typeface="Calibri"/>
                          <a:ea typeface="Calibri"/>
                          <a:cs typeface="Arial"/>
                        </a:rPr>
                        <a:t>0%</a:t>
                      </a:r>
                      <a:endParaRPr lang="en-ZA" sz="1300" dirty="0">
                        <a:effectLst/>
                        <a:latin typeface="Calibri"/>
                        <a:ea typeface="Calibri"/>
                        <a:cs typeface="Times New Roman"/>
                      </a:endParaRPr>
                    </a:p>
                  </a:txBody>
                  <a:tcPr marL="17780" marR="17780" marT="17780" marB="17780"/>
                </a:tc>
                <a:tc>
                  <a:txBody>
                    <a:bodyPr/>
                    <a:lstStyle/>
                    <a:p>
                      <a:pPr marL="0" marR="0">
                        <a:lnSpc>
                          <a:spcPct val="115000"/>
                        </a:lnSpc>
                        <a:spcBef>
                          <a:spcPts val="0"/>
                        </a:spcBef>
                        <a:spcAft>
                          <a:spcPts val="0"/>
                        </a:spcAft>
                      </a:pPr>
                      <a:r>
                        <a:rPr lang="en-GB" sz="1300" dirty="0">
                          <a:effectLst/>
                          <a:latin typeface="Calibri"/>
                          <a:ea typeface="Calibri"/>
                          <a:cs typeface="Arial"/>
                        </a:rPr>
                        <a:t>Tender process started</a:t>
                      </a:r>
                      <a:endParaRPr lang="en-ZA" sz="1300" dirty="0">
                        <a:effectLst/>
                        <a:latin typeface="Calibri"/>
                        <a:ea typeface="Calibri"/>
                        <a:cs typeface="Times New Roman"/>
                      </a:endParaRPr>
                    </a:p>
                  </a:txBody>
                  <a:tcPr marL="17780" marR="17780" marT="17780" marB="17780"/>
                </a:tc>
              </a:tr>
              <a:tr h="409389">
                <a:tc>
                  <a:txBody>
                    <a:bodyPr/>
                    <a:lstStyle/>
                    <a:p>
                      <a:pPr marL="0" marR="0" lvl="0" indent="0">
                        <a:lnSpc>
                          <a:spcPct val="115000"/>
                        </a:lnSpc>
                        <a:spcBef>
                          <a:spcPts val="0"/>
                        </a:spcBef>
                        <a:spcAft>
                          <a:spcPts val="0"/>
                        </a:spcAft>
                        <a:buFont typeface="+mj-lt"/>
                        <a:buNone/>
                        <a:tabLst>
                          <a:tab pos="252095" algn="l"/>
                        </a:tabLst>
                      </a:pPr>
                      <a:r>
                        <a:rPr lang="en-GB" sz="1300" dirty="0">
                          <a:effectLst/>
                          <a:latin typeface="Calibri"/>
                          <a:ea typeface="Calibri"/>
                          <a:cs typeface="Arial"/>
                        </a:rPr>
                        <a:t>Zamani library </a:t>
                      </a:r>
                      <a:endParaRPr lang="en-ZA" sz="1300" dirty="0">
                        <a:effectLst/>
                        <a:latin typeface="Calibri"/>
                        <a:ea typeface="Calibri"/>
                        <a:cs typeface="Times New Roman"/>
                      </a:endParaRPr>
                    </a:p>
                  </a:txBody>
                  <a:tcPr marL="17780" marR="17780" marT="17780" marB="17780"/>
                </a:tc>
                <a:tc>
                  <a:txBody>
                    <a:bodyPr/>
                    <a:lstStyle/>
                    <a:p>
                      <a:pPr marL="71755" marR="0">
                        <a:lnSpc>
                          <a:spcPct val="115000"/>
                        </a:lnSpc>
                        <a:spcBef>
                          <a:spcPts val="0"/>
                        </a:spcBef>
                        <a:spcAft>
                          <a:spcPts val="0"/>
                        </a:spcAft>
                      </a:pPr>
                      <a:r>
                        <a:rPr lang="en-GB" sz="1300" dirty="0">
                          <a:effectLst/>
                          <a:latin typeface="Calibri"/>
                          <a:ea typeface="Calibri"/>
                          <a:cs typeface="Arial"/>
                        </a:rPr>
                        <a:t>Limpopo</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dirty="0">
                          <a:effectLst/>
                          <a:latin typeface="Calibri"/>
                          <a:ea typeface="Calibri"/>
                          <a:cs typeface="Arial"/>
                        </a:rPr>
                        <a:t>R11 million</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dirty="0">
                          <a:effectLst/>
                          <a:latin typeface="Calibri"/>
                          <a:ea typeface="Calibri"/>
                          <a:cs typeface="Arial"/>
                        </a:rPr>
                        <a:t>31 March 2019</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dirty="0">
                          <a:effectLst/>
                          <a:latin typeface="Calibri"/>
                          <a:ea typeface="Calibri"/>
                          <a:cs typeface="Arial"/>
                        </a:rPr>
                        <a:t>65%</a:t>
                      </a:r>
                      <a:endParaRPr lang="en-ZA" sz="1300" dirty="0">
                        <a:effectLst/>
                        <a:latin typeface="Calibri"/>
                        <a:ea typeface="Calibri"/>
                        <a:cs typeface="Times New Roman"/>
                      </a:endParaRPr>
                    </a:p>
                  </a:txBody>
                  <a:tcPr marL="17780" marR="17780" marT="17780" marB="17780"/>
                </a:tc>
                <a:tc>
                  <a:txBody>
                    <a:bodyPr/>
                    <a:lstStyle/>
                    <a:p>
                      <a:pPr marL="0" marR="0">
                        <a:lnSpc>
                          <a:spcPct val="115000"/>
                        </a:lnSpc>
                        <a:spcBef>
                          <a:spcPts val="0"/>
                        </a:spcBef>
                        <a:spcAft>
                          <a:spcPts val="0"/>
                        </a:spcAft>
                      </a:pPr>
                      <a:r>
                        <a:rPr lang="en-GB" sz="1300" dirty="0">
                          <a:effectLst/>
                          <a:latin typeface="Calibri"/>
                          <a:ea typeface="Calibri"/>
                          <a:cs typeface="Arial"/>
                        </a:rPr>
                        <a:t>Progressing well</a:t>
                      </a:r>
                      <a:endParaRPr lang="en-ZA" sz="1300" dirty="0">
                        <a:effectLst/>
                        <a:latin typeface="Calibri"/>
                        <a:ea typeface="Calibri"/>
                        <a:cs typeface="Times New Roman"/>
                      </a:endParaRPr>
                    </a:p>
                  </a:txBody>
                  <a:tcPr marL="17780" marR="17780" marT="17780" marB="17780"/>
                </a:tc>
              </a:tr>
              <a:tr h="426213">
                <a:tc>
                  <a:txBody>
                    <a:bodyPr/>
                    <a:lstStyle/>
                    <a:p>
                      <a:pPr marL="0" marR="0" lvl="0" indent="0">
                        <a:lnSpc>
                          <a:spcPct val="115000"/>
                        </a:lnSpc>
                        <a:spcBef>
                          <a:spcPts val="0"/>
                        </a:spcBef>
                        <a:spcAft>
                          <a:spcPts val="0"/>
                        </a:spcAft>
                        <a:buFont typeface="+mj-lt"/>
                        <a:buNone/>
                        <a:tabLst>
                          <a:tab pos="252095" algn="l"/>
                        </a:tabLst>
                      </a:pPr>
                      <a:r>
                        <a:rPr lang="en-GB" sz="1300" dirty="0">
                          <a:solidFill>
                            <a:srgbClr val="000000"/>
                          </a:solidFill>
                          <a:effectLst/>
                          <a:latin typeface="Calibri"/>
                          <a:ea typeface="Times New Roman"/>
                          <a:cs typeface="Times New Roman"/>
                        </a:rPr>
                        <a:t>Kanyamazane library </a:t>
                      </a:r>
                      <a:endParaRPr lang="en-ZA" sz="1300" dirty="0">
                        <a:effectLst/>
                        <a:latin typeface="Calibri"/>
                        <a:ea typeface="Calibri"/>
                        <a:cs typeface="Times New Roman"/>
                      </a:endParaRPr>
                    </a:p>
                  </a:txBody>
                  <a:tcPr marL="17780" marR="17780" marT="17780" marB="17780" anchor="b"/>
                </a:tc>
                <a:tc>
                  <a:txBody>
                    <a:bodyPr/>
                    <a:lstStyle/>
                    <a:p>
                      <a:pPr marL="71755" marR="0">
                        <a:lnSpc>
                          <a:spcPct val="115000"/>
                        </a:lnSpc>
                        <a:spcBef>
                          <a:spcPts val="0"/>
                        </a:spcBef>
                        <a:spcAft>
                          <a:spcPts val="0"/>
                        </a:spcAft>
                      </a:pPr>
                      <a:r>
                        <a:rPr lang="en-GB" sz="1300" dirty="0">
                          <a:effectLst/>
                          <a:latin typeface="Calibri"/>
                          <a:ea typeface="Calibri"/>
                          <a:cs typeface="Arial"/>
                        </a:rPr>
                        <a:t>Mpumalanga</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dirty="0">
                          <a:effectLst/>
                          <a:latin typeface="Calibri"/>
                          <a:ea typeface="Calibri"/>
                          <a:cs typeface="Arial"/>
                        </a:rPr>
                        <a:t>R8,8 million</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dirty="0">
                          <a:effectLst/>
                          <a:latin typeface="Calibri"/>
                          <a:ea typeface="Calibri"/>
                          <a:cs typeface="Arial"/>
                        </a:rPr>
                        <a:t>31 March 2019</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dirty="0">
                          <a:effectLst/>
                          <a:latin typeface="Calibri"/>
                          <a:ea typeface="Calibri"/>
                          <a:cs typeface="Arial"/>
                        </a:rPr>
                        <a:t>20%</a:t>
                      </a:r>
                      <a:endParaRPr lang="en-ZA" sz="1300" dirty="0">
                        <a:effectLst/>
                        <a:latin typeface="Calibri"/>
                        <a:ea typeface="Calibri"/>
                        <a:cs typeface="Times New Roman"/>
                      </a:endParaRPr>
                    </a:p>
                  </a:txBody>
                  <a:tcPr marL="17780" marR="17780" marT="17780" marB="17780"/>
                </a:tc>
                <a:tc>
                  <a:txBody>
                    <a:bodyPr/>
                    <a:lstStyle/>
                    <a:p>
                      <a:pPr marL="0" marR="0">
                        <a:lnSpc>
                          <a:spcPct val="115000"/>
                        </a:lnSpc>
                        <a:spcBef>
                          <a:spcPts val="0"/>
                        </a:spcBef>
                        <a:spcAft>
                          <a:spcPts val="0"/>
                        </a:spcAft>
                      </a:pPr>
                      <a:r>
                        <a:rPr lang="en-GB" sz="1300" dirty="0">
                          <a:effectLst/>
                          <a:latin typeface="Calibri"/>
                          <a:ea typeface="Calibri"/>
                          <a:cs typeface="Arial"/>
                        </a:rPr>
                        <a:t>Delays due to community unrest</a:t>
                      </a:r>
                      <a:endParaRPr lang="en-ZA" sz="1300" dirty="0">
                        <a:effectLst/>
                        <a:latin typeface="Calibri"/>
                        <a:ea typeface="Calibri"/>
                        <a:cs typeface="Times New Roman"/>
                      </a:endParaRPr>
                    </a:p>
                  </a:txBody>
                  <a:tcPr marL="17780" marR="17780" marT="17780" marB="17780"/>
                </a:tc>
              </a:tr>
              <a:tr h="409389">
                <a:tc>
                  <a:txBody>
                    <a:bodyPr/>
                    <a:lstStyle/>
                    <a:p>
                      <a:pPr marL="0" marR="0" lvl="0" indent="0">
                        <a:lnSpc>
                          <a:spcPct val="115000"/>
                        </a:lnSpc>
                        <a:spcBef>
                          <a:spcPts val="0"/>
                        </a:spcBef>
                        <a:spcAft>
                          <a:spcPts val="0"/>
                        </a:spcAft>
                        <a:buFont typeface="+mj-lt"/>
                        <a:buNone/>
                        <a:tabLst>
                          <a:tab pos="252095" algn="l"/>
                        </a:tabLst>
                      </a:pPr>
                      <a:r>
                        <a:rPr lang="en-GB" sz="1300" dirty="0">
                          <a:solidFill>
                            <a:srgbClr val="000000"/>
                          </a:solidFill>
                          <a:effectLst/>
                          <a:latin typeface="Calibri"/>
                          <a:ea typeface="Times New Roman"/>
                          <a:cs typeface="Times New Roman"/>
                        </a:rPr>
                        <a:t>Masobye library </a:t>
                      </a:r>
                      <a:endParaRPr lang="en-ZA" sz="1300" dirty="0">
                        <a:effectLst/>
                        <a:latin typeface="Calibri"/>
                        <a:ea typeface="Calibri"/>
                        <a:cs typeface="Times New Roman"/>
                      </a:endParaRPr>
                    </a:p>
                  </a:txBody>
                  <a:tcPr marL="17780" marR="17780" marT="17780" marB="17780" anchor="b"/>
                </a:tc>
                <a:tc>
                  <a:txBody>
                    <a:bodyPr/>
                    <a:lstStyle/>
                    <a:p>
                      <a:pPr marL="71755" marR="0">
                        <a:lnSpc>
                          <a:spcPct val="115000"/>
                        </a:lnSpc>
                        <a:spcBef>
                          <a:spcPts val="0"/>
                        </a:spcBef>
                        <a:spcAft>
                          <a:spcPts val="0"/>
                        </a:spcAft>
                      </a:pPr>
                      <a:r>
                        <a:rPr lang="en-GB" sz="1300" dirty="0">
                          <a:effectLst/>
                          <a:latin typeface="Calibri"/>
                          <a:ea typeface="Calibri"/>
                          <a:cs typeface="Arial"/>
                        </a:rPr>
                        <a:t>Mpumalanga</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dirty="0">
                          <a:effectLst/>
                          <a:latin typeface="Calibri"/>
                          <a:ea typeface="Calibri"/>
                          <a:cs typeface="Arial"/>
                        </a:rPr>
                        <a:t>R6,8 million</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dirty="0">
                          <a:effectLst/>
                          <a:latin typeface="Calibri"/>
                          <a:ea typeface="Calibri"/>
                          <a:cs typeface="Arial"/>
                        </a:rPr>
                        <a:t>31 March 2019</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dirty="0">
                          <a:effectLst/>
                          <a:latin typeface="Calibri"/>
                          <a:ea typeface="Calibri"/>
                          <a:cs typeface="Arial"/>
                        </a:rPr>
                        <a:t>45%</a:t>
                      </a:r>
                      <a:endParaRPr lang="en-ZA" sz="1300" dirty="0">
                        <a:effectLst/>
                        <a:latin typeface="Calibri"/>
                        <a:ea typeface="Calibri"/>
                        <a:cs typeface="Times New Roman"/>
                      </a:endParaRPr>
                    </a:p>
                  </a:txBody>
                  <a:tcPr marL="17780" marR="17780" marT="17780" marB="17780"/>
                </a:tc>
                <a:tc>
                  <a:txBody>
                    <a:bodyPr/>
                    <a:lstStyle/>
                    <a:p>
                      <a:pPr marL="0" marR="0">
                        <a:lnSpc>
                          <a:spcPct val="115000"/>
                        </a:lnSpc>
                        <a:spcBef>
                          <a:spcPts val="0"/>
                        </a:spcBef>
                        <a:spcAft>
                          <a:spcPts val="0"/>
                        </a:spcAft>
                      </a:pPr>
                      <a:r>
                        <a:rPr lang="en-GB" sz="1300" dirty="0">
                          <a:effectLst/>
                          <a:latin typeface="Calibri"/>
                          <a:ea typeface="Calibri"/>
                          <a:cs typeface="Arial"/>
                        </a:rPr>
                        <a:t>Progressing well</a:t>
                      </a:r>
                      <a:endParaRPr lang="en-ZA" sz="1300" dirty="0">
                        <a:effectLst/>
                        <a:latin typeface="Calibri"/>
                        <a:ea typeface="Calibri"/>
                        <a:cs typeface="Times New Roman"/>
                      </a:endParaRPr>
                    </a:p>
                  </a:txBody>
                  <a:tcPr marL="17780" marR="17780" marT="17780" marB="17780"/>
                </a:tc>
              </a:tr>
              <a:tr h="409389">
                <a:tc>
                  <a:txBody>
                    <a:bodyPr/>
                    <a:lstStyle/>
                    <a:p>
                      <a:pPr marL="0" marR="0" lvl="0" indent="0">
                        <a:lnSpc>
                          <a:spcPct val="115000"/>
                        </a:lnSpc>
                        <a:spcBef>
                          <a:spcPts val="0"/>
                        </a:spcBef>
                        <a:spcAft>
                          <a:spcPts val="0"/>
                        </a:spcAft>
                        <a:buFont typeface="+mj-lt"/>
                        <a:buNone/>
                        <a:tabLst>
                          <a:tab pos="252095" algn="l"/>
                        </a:tabLst>
                      </a:pPr>
                      <a:r>
                        <a:rPr lang="en-GB" sz="1300" dirty="0">
                          <a:solidFill>
                            <a:srgbClr val="000000"/>
                          </a:solidFill>
                          <a:effectLst/>
                          <a:latin typeface="Calibri"/>
                          <a:ea typeface="Times New Roman"/>
                          <a:cs typeface="Times New Roman"/>
                        </a:rPr>
                        <a:t>MP Stream library </a:t>
                      </a:r>
                      <a:endParaRPr lang="en-ZA" sz="1300" dirty="0">
                        <a:effectLst/>
                        <a:latin typeface="Calibri"/>
                        <a:ea typeface="Calibri"/>
                        <a:cs typeface="Times New Roman"/>
                      </a:endParaRPr>
                    </a:p>
                  </a:txBody>
                  <a:tcPr marL="17780" marR="17780" marT="17780" marB="17780" anchor="b"/>
                </a:tc>
                <a:tc>
                  <a:txBody>
                    <a:bodyPr/>
                    <a:lstStyle/>
                    <a:p>
                      <a:pPr marL="71755" marR="0">
                        <a:lnSpc>
                          <a:spcPct val="115000"/>
                        </a:lnSpc>
                        <a:spcBef>
                          <a:spcPts val="0"/>
                        </a:spcBef>
                        <a:spcAft>
                          <a:spcPts val="0"/>
                        </a:spcAft>
                      </a:pPr>
                      <a:r>
                        <a:rPr lang="en-GB" sz="1300" dirty="0">
                          <a:effectLst/>
                          <a:latin typeface="Calibri"/>
                          <a:ea typeface="Calibri"/>
                          <a:cs typeface="Arial"/>
                        </a:rPr>
                        <a:t>Mpumalanga</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dirty="0">
                          <a:effectLst/>
                          <a:latin typeface="Calibri"/>
                          <a:ea typeface="Calibri"/>
                          <a:cs typeface="Arial"/>
                        </a:rPr>
                        <a:t>R8 million</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dirty="0">
                          <a:effectLst/>
                          <a:latin typeface="Calibri"/>
                          <a:ea typeface="Calibri"/>
                          <a:cs typeface="Arial"/>
                        </a:rPr>
                        <a:t>31 March 2019</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dirty="0">
                          <a:effectLst/>
                          <a:latin typeface="Calibri"/>
                          <a:ea typeface="Calibri"/>
                          <a:cs typeface="Arial"/>
                        </a:rPr>
                        <a:t>9%</a:t>
                      </a:r>
                      <a:endParaRPr lang="en-ZA" sz="1300" dirty="0">
                        <a:effectLst/>
                        <a:latin typeface="Calibri"/>
                        <a:ea typeface="Calibri"/>
                        <a:cs typeface="Times New Roman"/>
                      </a:endParaRPr>
                    </a:p>
                  </a:txBody>
                  <a:tcPr marL="17780" marR="17780" marT="17780" marB="17780"/>
                </a:tc>
                <a:tc>
                  <a:txBody>
                    <a:bodyPr/>
                    <a:lstStyle/>
                    <a:p>
                      <a:pPr marL="0" marR="0">
                        <a:lnSpc>
                          <a:spcPct val="115000"/>
                        </a:lnSpc>
                        <a:spcBef>
                          <a:spcPts val="0"/>
                        </a:spcBef>
                        <a:spcAft>
                          <a:spcPts val="0"/>
                        </a:spcAft>
                      </a:pPr>
                      <a:r>
                        <a:rPr lang="en-GB" sz="1300" dirty="0">
                          <a:effectLst/>
                          <a:latin typeface="Calibri"/>
                          <a:ea typeface="Calibri"/>
                          <a:cs typeface="Arial"/>
                        </a:rPr>
                        <a:t>Progressing well </a:t>
                      </a:r>
                      <a:endParaRPr lang="en-ZA" sz="1300" dirty="0">
                        <a:effectLst/>
                        <a:latin typeface="Calibri"/>
                        <a:ea typeface="Calibri"/>
                        <a:cs typeface="Times New Roman"/>
                      </a:endParaRPr>
                    </a:p>
                  </a:txBody>
                  <a:tcPr marL="17780" marR="17780" marT="17780" marB="17780"/>
                </a:tc>
              </a:tr>
              <a:tr h="414857">
                <a:tc>
                  <a:txBody>
                    <a:bodyPr/>
                    <a:lstStyle/>
                    <a:p>
                      <a:pPr marL="0" marR="0" lvl="0" indent="0">
                        <a:lnSpc>
                          <a:spcPct val="115000"/>
                        </a:lnSpc>
                        <a:spcBef>
                          <a:spcPts val="0"/>
                        </a:spcBef>
                        <a:spcAft>
                          <a:spcPts val="0"/>
                        </a:spcAft>
                        <a:buFont typeface="+mj-lt"/>
                        <a:buNone/>
                        <a:tabLst>
                          <a:tab pos="252095" algn="l"/>
                        </a:tabLst>
                      </a:pPr>
                      <a:r>
                        <a:rPr lang="en-GB" sz="1300" dirty="0">
                          <a:solidFill>
                            <a:srgbClr val="000000"/>
                          </a:solidFill>
                          <a:effectLst/>
                          <a:latin typeface="Calibri"/>
                          <a:ea typeface="Times New Roman"/>
                          <a:cs typeface="Times New Roman"/>
                        </a:rPr>
                        <a:t>Thubelihle library </a:t>
                      </a:r>
                      <a:endParaRPr lang="en-ZA" sz="1300" dirty="0">
                        <a:effectLst/>
                        <a:latin typeface="Calibri"/>
                        <a:ea typeface="Calibri"/>
                        <a:cs typeface="Times New Roman"/>
                      </a:endParaRPr>
                    </a:p>
                  </a:txBody>
                  <a:tcPr marL="17780" marR="17780" marT="17780" marB="17780" anchor="b"/>
                </a:tc>
                <a:tc>
                  <a:txBody>
                    <a:bodyPr/>
                    <a:lstStyle/>
                    <a:p>
                      <a:pPr marL="71755" marR="0">
                        <a:lnSpc>
                          <a:spcPct val="115000"/>
                        </a:lnSpc>
                        <a:spcBef>
                          <a:spcPts val="0"/>
                        </a:spcBef>
                        <a:spcAft>
                          <a:spcPts val="0"/>
                        </a:spcAft>
                      </a:pPr>
                      <a:r>
                        <a:rPr lang="en-GB" sz="1300" dirty="0">
                          <a:effectLst/>
                          <a:latin typeface="Calibri"/>
                          <a:ea typeface="Calibri"/>
                          <a:cs typeface="Arial"/>
                        </a:rPr>
                        <a:t>Mpumalanga</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dirty="0">
                          <a:effectLst/>
                          <a:latin typeface="Calibri"/>
                          <a:ea typeface="Calibri"/>
                          <a:cs typeface="Arial"/>
                        </a:rPr>
                        <a:t>R7,6 million</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dirty="0">
                          <a:effectLst/>
                          <a:latin typeface="Calibri"/>
                          <a:ea typeface="Calibri"/>
                          <a:cs typeface="Arial"/>
                        </a:rPr>
                        <a:t>31 March 2019</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dirty="0">
                          <a:effectLst/>
                          <a:latin typeface="Calibri"/>
                          <a:ea typeface="Calibri"/>
                          <a:cs typeface="Arial"/>
                        </a:rPr>
                        <a:t>1%</a:t>
                      </a:r>
                      <a:endParaRPr lang="en-ZA" sz="1300" dirty="0">
                        <a:effectLst/>
                        <a:latin typeface="Calibri"/>
                        <a:ea typeface="Calibri"/>
                        <a:cs typeface="Times New Roman"/>
                      </a:endParaRPr>
                    </a:p>
                  </a:txBody>
                  <a:tcPr marL="17780" marR="17780" marT="17780" marB="17780"/>
                </a:tc>
                <a:tc>
                  <a:txBody>
                    <a:bodyPr/>
                    <a:lstStyle/>
                    <a:p>
                      <a:pPr marL="0" marR="0">
                        <a:lnSpc>
                          <a:spcPct val="115000"/>
                        </a:lnSpc>
                        <a:spcBef>
                          <a:spcPts val="0"/>
                        </a:spcBef>
                        <a:spcAft>
                          <a:spcPts val="0"/>
                        </a:spcAft>
                      </a:pPr>
                      <a:r>
                        <a:rPr lang="en-GB" sz="1300" dirty="0">
                          <a:effectLst/>
                          <a:latin typeface="Calibri"/>
                          <a:ea typeface="Calibri"/>
                          <a:cs typeface="Arial"/>
                        </a:rPr>
                        <a:t>Contractor appointed and onsite </a:t>
                      </a:r>
                      <a:endParaRPr lang="en-ZA" sz="1300" dirty="0">
                        <a:effectLst/>
                        <a:latin typeface="Calibri"/>
                        <a:ea typeface="Calibri"/>
                        <a:cs typeface="Times New Roman"/>
                      </a:endParaRPr>
                    </a:p>
                  </a:txBody>
                  <a:tcPr marL="17780" marR="17780" marT="17780" marB="17780"/>
                </a:tc>
              </a:tr>
            </a:tbl>
          </a:graphicData>
        </a:graphic>
      </p:graphicFrame>
      <p:sp>
        <p:nvSpPr>
          <p:cNvPr id="4" name="Slide Number Placeholder 3"/>
          <p:cNvSpPr>
            <a:spLocks noGrp="1"/>
          </p:cNvSpPr>
          <p:nvPr>
            <p:ph type="sldNum" sz="quarter" idx="4"/>
          </p:nvPr>
        </p:nvSpPr>
        <p:spPr/>
        <p:txBody>
          <a:bodyPr/>
          <a:lstStyle/>
          <a:p>
            <a:r>
              <a:rPr lang="en-US" sz="1200" b="1" dirty="0" smtClean="0"/>
              <a:t>36</a:t>
            </a:r>
            <a:endParaRPr lang="en-ZA" sz="1200" b="1" dirty="0" smtClean="0"/>
          </a:p>
        </p:txBody>
      </p:sp>
      <p:sp>
        <p:nvSpPr>
          <p:cNvPr id="6" name="Title 1"/>
          <p:cNvSpPr>
            <a:spLocks noGrp="1"/>
          </p:cNvSpPr>
          <p:nvPr>
            <p:ph type="title"/>
          </p:nvPr>
        </p:nvSpPr>
        <p:spPr>
          <a:xfrm>
            <a:off x="270117" y="7450"/>
            <a:ext cx="8856984" cy="710952"/>
          </a:xfrm>
        </p:spPr>
        <p:txBody>
          <a:bodyPr>
            <a:noAutofit/>
          </a:bodyPr>
          <a:lstStyle/>
          <a:p>
            <a:pPr algn="ctr"/>
            <a:r>
              <a:rPr lang="en-US" sz="3200" dirty="0" smtClean="0">
                <a:latin typeface="+mj-lt"/>
              </a:rPr>
              <a:t>DETAILS OF 2018/19 COMMUNITY LIBRARY PROJECTS</a:t>
            </a:r>
            <a:endParaRPr lang="en-ZA" sz="3200" dirty="0">
              <a:latin typeface="+mj-lt"/>
            </a:endParaRPr>
          </a:p>
        </p:txBody>
      </p:sp>
    </p:spTree>
    <p:extLst>
      <p:ext uri="{BB962C8B-B14F-4D97-AF65-F5344CB8AC3E}">
        <p14:creationId xmlns:p14="http://schemas.microsoft.com/office/powerpoint/2010/main" xmlns="" val="7625694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137015533"/>
              </p:ext>
            </p:extLst>
          </p:nvPr>
        </p:nvGraphicFramePr>
        <p:xfrm>
          <a:off x="107504" y="1124744"/>
          <a:ext cx="8928996" cy="4304796"/>
        </p:xfrm>
        <a:graphic>
          <a:graphicData uri="http://schemas.openxmlformats.org/drawingml/2006/table">
            <a:tbl>
              <a:tblPr firstRow="1" bandRow="1">
                <a:tableStyleId>{5C22544A-7EE6-4342-B048-85BDC9FD1C3A}</a:tableStyleId>
              </a:tblPr>
              <a:tblGrid>
                <a:gridCol w="1488166"/>
                <a:gridCol w="1488166"/>
                <a:gridCol w="1488166"/>
                <a:gridCol w="1488166"/>
                <a:gridCol w="1325594"/>
                <a:gridCol w="1650738"/>
              </a:tblGrid>
              <a:tr h="391923">
                <a:tc>
                  <a:txBody>
                    <a:bodyPr/>
                    <a:lstStyle/>
                    <a:p>
                      <a:pPr marL="0" marR="0" algn="ctr">
                        <a:lnSpc>
                          <a:spcPct val="115000"/>
                        </a:lnSpc>
                        <a:spcBef>
                          <a:spcPts val="0"/>
                        </a:spcBef>
                        <a:spcAft>
                          <a:spcPts val="0"/>
                        </a:spcAft>
                      </a:pPr>
                      <a:r>
                        <a:rPr lang="en-GB" sz="1300" b="1" dirty="0">
                          <a:effectLst/>
                          <a:latin typeface="Calibri"/>
                          <a:ea typeface="Calibri"/>
                          <a:cs typeface="Times New Roman"/>
                        </a:rPr>
                        <a:t>Item</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b="1" dirty="0">
                          <a:effectLst/>
                          <a:latin typeface="Calibri"/>
                          <a:ea typeface="Calibri"/>
                          <a:cs typeface="Times New Roman"/>
                        </a:rPr>
                        <a:t>Province</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b="1" dirty="0">
                          <a:effectLst/>
                          <a:latin typeface="Calibri"/>
                          <a:ea typeface="Calibri"/>
                          <a:cs typeface="Times New Roman"/>
                        </a:rPr>
                        <a:t>Project Value</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b="1" dirty="0">
                          <a:effectLst/>
                          <a:latin typeface="Calibri"/>
                          <a:ea typeface="Calibri"/>
                          <a:cs typeface="Times New Roman"/>
                        </a:rPr>
                        <a:t>Target Date</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b="1" dirty="0">
                          <a:effectLst/>
                          <a:latin typeface="Calibri"/>
                          <a:ea typeface="Calibri"/>
                          <a:cs typeface="Times New Roman"/>
                        </a:rPr>
                        <a:t>Status</a:t>
                      </a:r>
                      <a:endParaRPr lang="en-ZA" sz="13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300" b="1" dirty="0">
                          <a:effectLst/>
                          <a:latin typeface="Calibri"/>
                          <a:ea typeface="Calibri"/>
                          <a:cs typeface="Arial"/>
                        </a:rPr>
                        <a:t>Comments</a:t>
                      </a:r>
                      <a:endParaRPr lang="en-ZA" sz="1300" dirty="0">
                        <a:effectLst/>
                        <a:latin typeface="Calibri"/>
                        <a:ea typeface="Calibri"/>
                        <a:cs typeface="Times New Roman"/>
                      </a:endParaRPr>
                    </a:p>
                  </a:txBody>
                  <a:tcPr marL="17780" marR="17780" marT="17780" marB="17780"/>
                </a:tc>
              </a:tr>
              <a:tr h="408029">
                <a:tc>
                  <a:txBody>
                    <a:bodyPr/>
                    <a:lstStyle/>
                    <a:p>
                      <a:pPr marL="0" marR="0" lvl="0" indent="0">
                        <a:lnSpc>
                          <a:spcPct val="115000"/>
                        </a:lnSpc>
                        <a:spcBef>
                          <a:spcPts val="0"/>
                        </a:spcBef>
                        <a:spcAft>
                          <a:spcPts val="0"/>
                        </a:spcAft>
                        <a:buFont typeface="+mj-lt"/>
                        <a:buNone/>
                        <a:tabLst>
                          <a:tab pos="252095" algn="l"/>
                        </a:tabLst>
                      </a:pPr>
                      <a:r>
                        <a:rPr lang="en-GB" sz="1200" dirty="0">
                          <a:solidFill>
                            <a:srgbClr val="000000"/>
                          </a:solidFill>
                          <a:effectLst/>
                          <a:latin typeface="Calibri"/>
                          <a:ea typeface="Times New Roman"/>
                          <a:cs typeface="Times New Roman"/>
                        </a:rPr>
                        <a:t>Kuruman library </a:t>
                      </a:r>
                      <a:endParaRPr lang="en-ZA" sz="1200" dirty="0">
                        <a:effectLst/>
                        <a:latin typeface="Calibri"/>
                        <a:ea typeface="Calibri"/>
                        <a:cs typeface="Times New Roman"/>
                      </a:endParaRPr>
                    </a:p>
                  </a:txBody>
                  <a:tcPr marL="17780" marR="17780" marT="17780" marB="17780" anchor="b"/>
                </a:tc>
                <a:tc>
                  <a:txBody>
                    <a:bodyPr/>
                    <a:lstStyle/>
                    <a:p>
                      <a:pPr marL="71755" marR="0">
                        <a:lnSpc>
                          <a:spcPct val="115000"/>
                        </a:lnSpc>
                        <a:spcBef>
                          <a:spcPts val="0"/>
                        </a:spcBef>
                        <a:spcAft>
                          <a:spcPts val="0"/>
                        </a:spcAft>
                      </a:pPr>
                      <a:r>
                        <a:rPr lang="en-GB" sz="1200" dirty="0">
                          <a:effectLst/>
                          <a:latin typeface="Calibri"/>
                          <a:ea typeface="Calibri"/>
                          <a:cs typeface="Arial"/>
                        </a:rPr>
                        <a:t>Northern Cape</a:t>
                      </a:r>
                      <a:endParaRPr lang="en-ZA" sz="12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200" dirty="0">
                          <a:effectLst/>
                          <a:latin typeface="Calibri"/>
                          <a:ea typeface="Calibri"/>
                          <a:cs typeface="Arial"/>
                        </a:rPr>
                        <a:t>R22 million</a:t>
                      </a:r>
                      <a:endParaRPr lang="en-ZA" sz="12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200" dirty="0">
                          <a:effectLst/>
                          <a:latin typeface="Calibri"/>
                          <a:ea typeface="Calibri"/>
                          <a:cs typeface="Arial"/>
                        </a:rPr>
                        <a:t>31 March 2019</a:t>
                      </a:r>
                      <a:endParaRPr lang="en-ZA" sz="12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200" dirty="0">
                          <a:effectLst/>
                          <a:latin typeface="Calibri"/>
                          <a:ea typeface="Calibri"/>
                          <a:cs typeface="Arial"/>
                        </a:rPr>
                        <a:t>0%</a:t>
                      </a:r>
                      <a:endParaRPr lang="en-ZA" sz="1200" dirty="0">
                        <a:effectLst/>
                        <a:latin typeface="Calibri"/>
                        <a:ea typeface="Calibri"/>
                        <a:cs typeface="Times New Roman"/>
                      </a:endParaRPr>
                    </a:p>
                  </a:txBody>
                  <a:tcPr marL="17780" marR="17780" marT="17780" marB="17780"/>
                </a:tc>
                <a:tc>
                  <a:txBody>
                    <a:bodyPr/>
                    <a:lstStyle/>
                    <a:p>
                      <a:pPr marL="0" marR="0">
                        <a:lnSpc>
                          <a:spcPct val="115000"/>
                        </a:lnSpc>
                        <a:spcBef>
                          <a:spcPts val="0"/>
                        </a:spcBef>
                        <a:spcAft>
                          <a:spcPts val="0"/>
                        </a:spcAft>
                      </a:pPr>
                      <a:r>
                        <a:rPr lang="en-GB" sz="1200" dirty="0">
                          <a:effectLst/>
                          <a:latin typeface="Calibri"/>
                          <a:ea typeface="Calibri"/>
                          <a:cs typeface="Arial"/>
                        </a:rPr>
                        <a:t>Designs have been approved</a:t>
                      </a:r>
                      <a:endParaRPr lang="en-ZA" sz="1200" dirty="0">
                        <a:effectLst/>
                        <a:latin typeface="Calibri"/>
                        <a:ea typeface="Calibri"/>
                        <a:cs typeface="Times New Roman"/>
                      </a:endParaRPr>
                    </a:p>
                  </a:txBody>
                  <a:tcPr marL="17780" marR="17780" marT="17780" marB="17780"/>
                </a:tc>
              </a:tr>
              <a:tr h="391923">
                <a:tc>
                  <a:txBody>
                    <a:bodyPr/>
                    <a:lstStyle/>
                    <a:p>
                      <a:pPr marL="0" marR="0" lvl="0" indent="0">
                        <a:lnSpc>
                          <a:spcPct val="115000"/>
                        </a:lnSpc>
                        <a:spcBef>
                          <a:spcPts val="0"/>
                        </a:spcBef>
                        <a:spcAft>
                          <a:spcPts val="0"/>
                        </a:spcAft>
                        <a:buFont typeface="+mj-lt"/>
                        <a:buNone/>
                        <a:tabLst>
                          <a:tab pos="252095" algn="l"/>
                        </a:tabLst>
                      </a:pPr>
                      <a:r>
                        <a:rPr lang="en-GB" sz="1200" dirty="0">
                          <a:solidFill>
                            <a:srgbClr val="000000"/>
                          </a:solidFill>
                          <a:effectLst/>
                          <a:latin typeface="Calibri"/>
                          <a:ea typeface="Times New Roman"/>
                          <a:cs typeface="Times New Roman"/>
                        </a:rPr>
                        <a:t>Upington library </a:t>
                      </a:r>
                      <a:endParaRPr lang="en-ZA" sz="1200" dirty="0">
                        <a:effectLst/>
                        <a:latin typeface="Calibri"/>
                        <a:ea typeface="Calibri"/>
                        <a:cs typeface="Times New Roman"/>
                      </a:endParaRPr>
                    </a:p>
                  </a:txBody>
                  <a:tcPr marL="17780" marR="17780" marT="17780" marB="17780" anchor="b"/>
                </a:tc>
                <a:tc>
                  <a:txBody>
                    <a:bodyPr/>
                    <a:lstStyle/>
                    <a:p>
                      <a:pPr marL="71755" marR="0">
                        <a:lnSpc>
                          <a:spcPct val="115000"/>
                        </a:lnSpc>
                        <a:spcBef>
                          <a:spcPts val="0"/>
                        </a:spcBef>
                        <a:spcAft>
                          <a:spcPts val="0"/>
                        </a:spcAft>
                      </a:pPr>
                      <a:r>
                        <a:rPr lang="en-GB" sz="1200" dirty="0">
                          <a:effectLst/>
                          <a:latin typeface="Calibri"/>
                          <a:ea typeface="Calibri"/>
                          <a:cs typeface="Arial"/>
                        </a:rPr>
                        <a:t>Northern Cape</a:t>
                      </a:r>
                      <a:endParaRPr lang="en-ZA" sz="12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200" dirty="0">
                          <a:effectLst/>
                          <a:latin typeface="Calibri"/>
                          <a:ea typeface="Calibri"/>
                          <a:cs typeface="Arial"/>
                        </a:rPr>
                        <a:t>R18 million</a:t>
                      </a:r>
                      <a:endParaRPr lang="en-ZA" sz="12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200" dirty="0">
                          <a:effectLst/>
                          <a:latin typeface="Calibri"/>
                          <a:ea typeface="Calibri"/>
                          <a:cs typeface="Arial"/>
                        </a:rPr>
                        <a:t>31 March 2019</a:t>
                      </a:r>
                      <a:endParaRPr lang="en-ZA" sz="12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200" dirty="0">
                          <a:effectLst/>
                          <a:latin typeface="Calibri"/>
                          <a:ea typeface="Calibri"/>
                          <a:cs typeface="Arial"/>
                        </a:rPr>
                        <a:t>10%</a:t>
                      </a:r>
                      <a:endParaRPr lang="en-ZA" sz="1200" dirty="0">
                        <a:effectLst/>
                        <a:latin typeface="Calibri"/>
                        <a:ea typeface="Calibri"/>
                        <a:cs typeface="Times New Roman"/>
                      </a:endParaRPr>
                    </a:p>
                  </a:txBody>
                  <a:tcPr marL="17780" marR="17780" marT="17780" marB="17780"/>
                </a:tc>
                <a:tc>
                  <a:txBody>
                    <a:bodyPr/>
                    <a:lstStyle/>
                    <a:p>
                      <a:pPr marL="0" marR="0">
                        <a:lnSpc>
                          <a:spcPct val="115000"/>
                        </a:lnSpc>
                        <a:spcBef>
                          <a:spcPts val="0"/>
                        </a:spcBef>
                        <a:spcAft>
                          <a:spcPts val="0"/>
                        </a:spcAft>
                      </a:pPr>
                      <a:r>
                        <a:rPr lang="en-GB" sz="1200" dirty="0">
                          <a:effectLst/>
                          <a:latin typeface="Calibri"/>
                          <a:ea typeface="Calibri"/>
                          <a:cs typeface="Arial"/>
                        </a:rPr>
                        <a:t>Progressing well</a:t>
                      </a:r>
                      <a:endParaRPr lang="en-ZA" sz="1200" dirty="0">
                        <a:effectLst/>
                        <a:latin typeface="Calibri"/>
                        <a:ea typeface="Calibri"/>
                        <a:cs typeface="Times New Roman"/>
                      </a:endParaRPr>
                    </a:p>
                  </a:txBody>
                  <a:tcPr marL="17780" marR="17780" marT="17780" marB="17780"/>
                </a:tc>
              </a:tr>
              <a:tr h="408029">
                <a:tc>
                  <a:txBody>
                    <a:bodyPr/>
                    <a:lstStyle/>
                    <a:p>
                      <a:pPr marL="0" marR="0" lvl="0" indent="0">
                        <a:lnSpc>
                          <a:spcPct val="115000"/>
                        </a:lnSpc>
                        <a:spcBef>
                          <a:spcPts val="0"/>
                        </a:spcBef>
                        <a:spcAft>
                          <a:spcPts val="0"/>
                        </a:spcAft>
                        <a:buFont typeface="+mj-lt"/>
                        <a:buNone/>
                        <a:tabLst>
                          <a:tab pos="252095" algn="l"/>
                        </a:tabLst>
                      </a:pPr>
                      <a:r>
                        <a:rPr lang="en-GB" sz="1200" dirty="0"/>
                        <a:t>Greenpoint library </a:t>
                      </a:r>
                      <a:endParaRPr lang="en-ZA" sz="1200" dirty="0"/>
                    </a:p>
                  </a:txBody>
                  <a:tcPr marL="17780" marR="17780" marT="17780" marB="17780"/>
                </a:tc>
                <a:tc>
                  <a:txBody>
                    <a:bodyPr/>
                    <a:lstStyle/>
                    <a:p>
                      <a:pPr marL="71755" marR="0">
                        <a:lnSpc>
                          <a:spcPct val="115000"/>
                        </a:lnSpc>
                        <a:spcBef>
                          <a:spcPts val="0"/>
                        </a:spcBef>
                        <a:spcAft>
                          <a:spcPts val="0"/>
                        </a:spcAft>
                      </a:pPr>
                      <a:r>
                        <a:rPr lang="en-GB" sz="1200" dirty="0"/>
                        <a:t>Northern Cape </a:t>
                      </a:r>
                      <a:endParaRPr lang="en-ZA" sz="1200" dirty="0"/>
                    </a:p>
                  </a:txBody>
                  <a:tcPr marL="17780" marR="17780" marT="17780" marB="17780"/>
                </a:tc>
                <a:tc>
                  <a:txBody>
                    <a:bodyPr/>
                    <a:lstStyle/>
                    <a:p>
                      <a:pPr marL="0" marR="0" algn="ctr">
                        <a:lnSpc>
                          <a:spcPct val="115000"/>
                        </a:lnSpc>
                        <a:spcBef>
                          <a:spcPts val="0"/>
                        </a:spcBef>
                        <a:spcAft>
                          <a:spcPts val="0"/>
                        </a:spcAft>
                      </a:pPr>
                      <a:r>
                        <a:rPr lang="en-GB" sz="1200" dirty="0">
                          <a:effectLst/>
                          <a:latin typeface="Calibri"/>
                          <a:ea typeface="Calibri"/>
                          <a:cs typeface="Arial"/>
                        </a:rPr>
                        <a:t>R7 million</a:t>
                      </a:r>
                      <a:endParaRPr lang="en-ZA" sz="12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200" dirty="0">
                          <a:effectLst/>
                          <a:latin typeface="Calibri"/>
                          <a:ea typeface="Calibri"/>
                          <a:cs typeface="Arial"/>
                        </a:rPr>
                        <a:t>31 March 2019</a:t>
                      </a:r>
                      <a:endParaRPr lang="en-ZA" sz="12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200" dirty="0">
                          <a:effectLst/>
                          <a:latin typeface="Calibri"/>
                          <a:ea typeface="Calibri"/>
                          <a:cs typeface="Arial"/>
                        </a:rPr>
                        <a:t>0%</a:t>
                      </a:r>
                      <a:endParaRPr lang="en-ZA" sz="1200" dirty="0">
                        <a:effectLst/>
                        <a:latin typeface="Calibri"/>
                        <a:ea typeface="Calibri"/>
                        <a:cs typeface="Times New Roman"/>
                      </a:endParaRPr>
                    </a:p>
                  </a:txBody>
                  <a:tcPr marL="17780" marR="17780" marT="17780" marB="17780"/>
                </a:tc>
                <a:tc>
                  <a:txBody>
                    <a:bodyPr/>
                    <a:lstStyle/>
                    <a:p>
                      <a:pPr marL="0" marR="0">
                        <a:lnSpc>
                          <a:spcPct val="115000"/>
                        </a:lnSpc>
                        <a:spcBef>
                          <a:spcPts val="0"/>
                        </a:spcBef>
                        <a:spcAft>
                          <a:spcPts val="0"/>
                        </a:spcAft>
                      </a:pPr>
                      <a:r>
                        <a:rPr lang="en-GB" sz="1200" dirty="0">
                          <a:effectLst/>
                          <a:latin typeface="Calibri"/>
                          <a:ea typeface="Calibri"/>
                          <a:cs typeface="Arial"/>
                        </a:rPr>
                        <a:t>Will start in 2018/19 financial year</a:t>
                      </a:r>
                      <a:endParaRPr lang="en-ZA" sz="1200" dirty="0">
                        <a:effectLst/>
                        <a:latin typeface="Calibri"/>
                        <a:ea typeface="Calibri"/>
                        <a:cs typeface="Times New Roman"/>
                      </a:endParaRPr>
                    </a:p>
                  </a:txBody>
                  <a:tcPr marL="17780" marR="17780" marT="17780" marB="17780"/>
                </a:tc>
              </a:tr>
              <a:tr h="408029">
                <a:tc>
                  <a:txBody>
                    <a:bodyPr/>
                    <a:lstStyle/>
                    <a:p>
                      <a:pPr marL="0" marR="0" lvl="0" indent="0">
                        <a:lnSpc>
                          <a:spcPct val="115000"/>
                        </a:lnSpc>
                        <a:spcBef>
                          <a:spcPts val="0"/>
                        </a:spcBef>
                        <a:spcAft>
                          <a:spcPts val="0"/>
                        </a:spcAft>
                        <a:buFont typeface="+mj-lt"/>
                        <a:buNone/>
                        <a:tabLst>
                          <a:tab pos="252095" algn="l"/>
                        </a:tabLst>
                      </a:pPr>
                      <a:r>
                        <a:rPr lang="en-GB" sz="1200" dirty="0">
                          <a:solidFill>
                            <a:srgbClr val="000000"/>
                          </a:solidFill>
                          <a:effectLst/>
                          <a:latin typeface="Calibri"/>
                          <a:ea typeface="Times New Roman"/>
                          <a:cs typeface="Times New Roman"/>
                        </a:rPr>
                        <a:t>Niekerkshoop library</a:t>
                      </a:r>
                      <a:endParaRPr lang="en-ZA" sz="1200" dirty="0">
                        <a:effectLst/>
                        <a:latin typeface="Calibri"/>
                        <a:ea typeface="Calibri"/>
                        <a:cs typeface="Times New Roman"/>
                      </a:endParaRPr>
                    </a:p>
                  </a:txBody>
                  <a:tcPr marL="17780" marR="17780" marT="17780" marB="17780"/>
                </a:tc>
                <a:tc>
                  <a:txBody>
                    <a:bodyPr/>
                    <a:lstStyle/>
                    <a:p>
                      <a:pPr marL="71755" marR="0">
                        <a:lnSpc>
                          <a:spcPct val="115000"/>
                        </a:lnSpc>
                        <a:spcBef>
                          <a:spcPts val="0"/>
                        </a:spcBef>
                        <a:spcAft>
                          <a:spcPts val="0"/>
                        </a:spcAft>
                      </a:pPr>
                      <a:r>
                        <a:rPr lang="en-GB" sz="1200" dirty="0">
                          <a:effectLst/>
                          <a:latin typeface="Calibri"/>
                          <a:ea typeface="Calibri"/>
                          <a:cs typeface="Arial"/>
                        </a:rPr>
                        <a:t>Northern Cape</a:t>
                      </a:r>
                      <a:endParaRPr lang="en-ZA" sz="12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200" dirty="0">
                          <a:effectLst/>
                          <a:latin typeface="Calibri"/>
                          <a:ea typeface="Calibri"/>
                          <a:cs typeface="Arial"/>
                        </a:rPr>
                        <a:t>R7 million</a:t>
                      </a:r>
                      <a:endParaRPr lang="en-ZA" sz="12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200" dirty="0">
                          <a:effectLst/>
                          <a:latin typeface="Calibri"/>
                          <a:ea typeface="Calibri"/>
                          <a:cs typeface="Arial"/>
                        </a:rPr>
                        <a:t>31 March 2019</a:t>
                      </a:r>
                      <a:endParaRPr lang="en-ZA" sz="12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200" dirty="0">
                          <a:effectLst/>
                          <a:latin typeface="Calibri"/>
                          <a:ea typeface="Calibri"/>
                          <a:cs typeface="Arial"/>
                        </a:rPr>
                        <a:t>0%</a:t>
                      </a:r>
                      <a:endParaRPr lang="en-ZA" sz="1200" dirty="0">
                        <a:effectLst/>
                        <a:latin typeface="Calibri"/>
                        <a:ea typeface="Calibri"/>
                        <a:cs typeface="Times New Roman"/>
                      </a:endParaRPr>
                    </a:p>
                  </a:txBody>
                  <a:tcPr marL="17780" marR="17780" marT="17780" marB="17780"/>
                </a:tc>
                <a:tc>
                  <a:txBody>
                    <a:bodyPr/>
                    <a:lstStyle/>
                    <a:p>
                      <a:pPr marL="0" marR="0">
                        <a:lnSpc>
                          <a:spcPct val="115000"/>
                        </a:lnSpc>
                        <a:spcBef>
                          <a:spcPts val="0"/>
                        </a:spcBef>
                        <a:spcAft>
                          <a:spcPts val="0"/>
                        </a:spcAft>
                      </a:pPr>
                      <a:r>
                        <a:rPr lang="en-GB" sz="1200" dirty="0">
                          <a:effectLst/>
                          <a:latin typeface="Calibri"/>
                          <a:ea typeface="Calibri"/>
                          <a:cs typeface="Arial"/>
                        </a:rPr>
                        <a:t>Will start in 2018/19 financial year</a:t>
                      </a:r>
                      <a:endParaRPr lang="en-ZA" sz="1200" dirty="0">
                        <a:effectLst/>
                        <a:latin typeface="Calibri"/>
                        <a:ea typeface="Calibri"/>
                        <a:cs typeface="Times New Roman"/>
                      </a:endParaRPr>
                    </a:p>
                  </a:txBody>
                  <a:tcPr marL="17780" marR="17780" marT="17780" marB="17780"/>
                </a:tc>
              </a:tr>
              <a:tr h="408029">
                <a:tc>
                  <a:txBody>
                    <a:bodyPr/>
                    <a:lstStyle/>
                    <a:p>
                      <a:pPr marL="0" marR="0" lvl="0" indent="0">
                        <a:lnSpc>
                          <a:spcPct val="115000"/>
                        </a:lnSpc>
                        <a:spcBef>
                          <a:spcPts val="0"/>
                        </a:spcBef>
                        <a:spcAft>
                          <a:spcPts val="0"/>
                        </a:spcAft>
                        <a:buFont typeface="+mj-lt"/>
                        <a:buNone/>
                        <a:tabLst>
                          <a:tab pos="252095" algn="l"/>
                        </a:tabLst>
                      </a:pPr>
                      <a:r>
                        <a:rPr lang="en-GB" sz="1200" dirty="0">
                          <a:solidFill>
                            <a:srgbClr val="000000"/>
                          </a:solidFill>
                          <a:effectLst/>
                          <a:latin typeface="Calibri"/>
                          <a:ea typeface="Times New Roman"/>
                          <a:cs typeface="Times New Roman"/>
                        </a:rPr>
                        <a:t>Lethabong library</a:t>
                      </a:r>
                      <a:endParaRPr lang="en-ZA" sz="1200" dirty="0">
                        <a:effectLst/>
                        <a:latin typeface="Calibri"/>
                        <a:ea typeface="Calibri"/>
                        <a:cs typeface="Times New Roman"/>
                      </a:endParaRPr>
                    </a:p>
                  </a:txBody>
                  <a:tcPr marL="17780" marR="17780" marT="17780" marB="17780"/>
                </a:tc>
                <a:tc>
                  <a:txBody>
                    <a:bodyPr/>
                    <a:lstStyle/>
                    <a:p>
                      <a:pPr marL="71755" marR="0">
                        <a:lnSpc>
                          <a:spcPct val="115000"/>
                        </a:lnSpc>
                        <a:spcBef>
                          <a:spcPts val="0"/>
                        </a:spcBef>
                        <a:spcAft>
                          <a:spcPts val="0"/>
                        </a:spcAft>
                      </a:pPr>
                      <a:r>
                        <a:rPr lang="en-GB" sz="1200" dirty="0">
                          <a:effectLst/>
                          <a:latin typeface="Calibri"/>
                          <a:ea typeface="Calibri"/>
                          <a:cs typeface="Arial"/>
                        </a:rPr>
                        <a:t>North West</a:t>
                      </a:r>
                      <a:endParaRPr lang="en-ZA" sz="12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200" dirty="0">
                          <a:effectLst/>
                          <a:latin typeface="Calibri"/>
                          <a:ea typeface="Calibri"/>
                          <a:cs typeface="Arial"/>
                        </a:rPr>
                        <a:t>R16 million</a:t>
                      </a:r>
                      <a:endParaRPr lang="en-ZA" sz="12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200" dirty="0">
                          <a:effectLst/>
                          <a:latin typeface="Calibri"/>
                          <a:ea typeface="Calibri"/>
                          <a:cs typeface="Arial"/>
                        </a:rPr>
                        <a:t>31 March 2019</a:t>
                      </a:r>
                      <a:endParaRPr lang="en-ZA" sz="12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200" dirty="0">
                          <a:effectLst/>
                          <a:latin typeface="Calibri"/>
                          <a:ea typeface="Calibri"/>
                          <a:cs typeface="Arial"/>
                        </a:rPr>
                        <a:t>0%</a:t>
                      </a:r>
                      <a:endParaRPr lang="en-ZA" sz="1200" dirty="0">
                        <a:effectLst/>
                        <a:latin typeface="Calibri"/>
                        <a:ea typeface="Calibri"/>
                        <a:cs typeface="Times New Roman"/>
                      </a:endParaRPr>
                    </a:p>
                  </a:txBody>
                  <a:tcPr marL="17780" marR="17780" marT="17780" marB="17780"/>
                </a:tc>
                <a:tc>
                  <a:txBody>
                    <a:bodyPr/>
                    <a:lstStyle/>
                    <a:p>
                      <a:pPr marL="0" marR="0">
                        <a:lnSpc>
                          <a:spcPct val="115000"/>
                        </a:lnSpc>
                        <a:spcBef>
                          <a:spcPts val="0"/>
                        </a:spcBef>
                        <a:spcAft>
                          <a:spcPts val="0"/>
                        </a:spcAft>
                      </a:pPr>
                      <a:r>
                        <a:rPr lang="en-GB" sz="1200" dirty="0">
                          <a:effectLst/>
                          <a:latin typeface="Calibri"/>
                          <a:ea typeface="Calibri"/>
                          <a:cs typeface="Arial"/>
                        </a:rPr>
                        <a:t>Will start in 2018/19 financial year</a:t>
                      </a:r>
                      <a:endParaRPr lang="en-ZA" sz="1200" dirty="0">
                        <a:effectLst/>
                        <a:latin typeface="Calibri"/>
                        <a:ea typeface="Calibri"/>
                        <a:cs typeface="Times New Roman"/>
                      </a:endParaRPr>
                    </a:p>
                  </a:txBody>
                  <a:tcPr marL="17780" marR="17780" marT="17780" marB="17780"/>
                </a:tc>
              </a:tr>
              <a:tr h="408029">
                <a:tc>
                  <a:txBody>
                    <a:bodyPr/>
                    <a:lstStyle/>
                    <a:p>
                      <a:pPr marL="0" marR="0" lvl="0" indent="0">
                        <a:lnSpc>
                          <a:spcPct val="115000"/>
                        </a:lnSpc>
                        <a:spcBef>
                          <a:spcPts val="0"/>
                        </a:spcBef>
                        <a:spcAft>
                          <a:spcPts val="0"/>
                        </a:spcAft>
                        <a:buFont typeface="+mj-lt"/>
                        <a:buNone/>
                        <a:tabLst>
                          <a:tab pos="252095" algn="l"/>
                        </a:tabLst>
                      </a:pPr>
                      <a:r>
                        <a:rPr lang="en-GB" sz="1200" dirty="0">
                          <a:solidFill>
                            <a:srgbClr val="000000"/>
                          </a:solidFill>
                          <a:effectLst/>
                          <a:latin typeface="Calibri"/>
                          <a:ea typeface="Times New Roman"/>
                          <a:cs typeface="Times New Roman"/>
                        </a:rPr>
                        <a:t>Koekenaap modular library </a:t>
                      </a:r>
                      <a:endParaRPr lang="en-ZA" sz="1200" dirty="0">
                        <a:effectLst/>
                        <a:latin typeface="Calibri"/>
                        <a:ea typeface="Calibri"/>
                        <a:cs typeface="Times New Roman"/>
                      </a:endParaRPr>
                    </a:p>
                  </a:txBody>
                  <a:tcPr marL="17780" marR="17780" marT="17780" marB="17780"/>
                </a:tc>
                <a:tc>
                  <a:txBody>
                    <a:bodyPr/>
                    <a:lstStyle/>
                    <a:p>
                      <a:pPr marL="71755" marR="0">
                        <a:lnSpc>
                          <a:spcPct val="115000"/>
                        </a:lnSpc>
                        <a:spcBef>
                          <a:spcPts val="0"/>
                        </a:spcBef>
                        <a:spcAft>
                          <a:spcPts val="0"/>
                        </a:spcAft>
                      </a:pPr>
                      <a:r>
                        <a:rPr lang="en-GB" sz="1200" dirty="0">
                          <a:effectLst/>
                          <a:latin typeface="Calibri"/>
                          <a:ea typeface="Calibri"/>
                          <a:cs typeface="Arial"/>
                        </a:rPr>
                        <a:t>Western Cape</a:t>
                      </a:r>
                      <a:endParaRPr lang="en-ZA" sz="12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200" dirty="0">
                          <a:effectLst/>
                          <a:latin typeface="Calibri"/>
                          <a:ea typeface="Calibri"/>
                          <a:cs typeface="Arial"/>
                        </a:rPr>
                        <a:t>R600 000</a:t>
                      </a:r>
                      <a:endParaRPr lang="en-ZA" sz="12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200" dirty="0">
                          <a:effectLst/>
                          <a:latin typeface="Calibri"/>
                          <a:ea typeface="Calibri"/>
                          <a:cs typeface="Arial"/>
                        </a:rPr>
                        <a:t>31 March 2019</a:t>
                      </a:r>
                      <a:endParaRPr lang="en-ZA" sz="12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200" dirty="0">
                          <a:effectLst/>
                          <a:latin typeface="Calibri"/>
                          <a:ea typeface="Calibri"/>
                          <a:cs typeface="Arial"/>
                        </a:rPr>
                        <a:t>0%</a:t>
                      </a:r>
                      <a:endParaRPr lang="en-ZA" sz="1200" dirty="0">
                        <a:effectLst/>
                        <a:latin typeface="Calibri"/>
                        <a:ea typeface="Calibri"/>
                        <a:cs typeface="Times New Roman"/>
                      </a:endParaRPr>
                    </a:p>
                  </a:txBody>
                  <a:tcPr marL="17780" marR="17780" marT="17780" marB="17780"/>
                </a:tc>
                <a:tc>
                  <a:txBody>
                    <a:bodyPr/>
                    <a:lstStyle/>
                    <a:p>
                      <a:pPr marL="0" marR="0">
                        <a:lnSpc>
                          <a:spcPct val="115000"/>
                        </a:lnSpc>
                        <a:spcBef>
                          <a:spcPts val="0"/>
                        </a:spcBef>
                        <a:spcAft>
                          <a:spcPts val="0"/>
                        </a:spcAft>
                      </a:pPr>
                      <a:r>
                        <a:rPr lang="en-GB" sz="1200" dirty="0">
                          <a:effectLst/>
                          <a:latin typeface="Calibri"/>
                          <a:ea typeface="Calibri"/>
                          <a:cs typeface="Arial"/>
                        </a:rPr>
                        <a:t>Will start in 2018/19 financial year</a:t>
                      </a:r>
                      <a:endParaRPr lang="en-ZA" sz="1200" dirty="0">
                        <a:effectLst/>
                        <a:latin typeface="Calibri"/>
                        <a:ea typeface="Calibri"/>
                        <a:cs typeface="Times New Roman"/>
                      </a:endParaRPr>
                    </a:p>
                  </a:txBody>
                  <a:tcPr marL="17780" marR="17780" marT="17780" marB="17780"/>
                </a:tc>
              </a:tr>
              <a:tr h="408029">
                <a:tc>
                  <a:txBody>
                    <a:bodyPr/>
                    <a:lstStyle/>
                    <a:p>
                      <a:pPr marL="0" marR="0" lvl="0" indent="0">
                        <a:lnSpc>
                          <a:spcPct val="115000"/>
                        </a:lnSpc>
                        <a:spcBef>
                          <a:spcPts val="0"/>
                        </a:spcBef>
                        <a:spcAft>
                          <a:spcPts val="0"/>
                        </a:spcAft>
                        <a:buFont typeface="+mj-lt"/>
                        <a:buNone/>
                        <a:tabLst>
                          <a:tab pos="252095" algn="l"/>
                        </a:tabLst>
                      </a:pPr>
                      <a:r>
                        <a:rPr lang="en-GB" sz="1200" dirty="0">
                          <a:solidFill>
                            <a:srgbClr val="000000"/>
                          </a:solidFill>
                          <a:effectLst/>
                          <a:latin typeface="Calibri"/>
                          <a:ea typeface="Times New Roman"/>
                          <a:cs typeface="Times New Roman"/>
                        </a:rPr>
                        <a:t>Elim modular library</a:t>
                      </a:r>
                      <a:endParaRPr lang="en-ZA" sz="1200" dirty="0">
                        <a:effectLst/>
                        <a:latin typeface="Calibri"/>
                        <a:ea typeface="Calibri"/>
                        <a:cs typeface="Times New Roman"/>
                      </a:endParaRPr>
                    </a:p>
                  </a:txBody>
                  <a:tcPr marL="17780" marR="17780" marT="17780" marB="17780"/>
                </a:tc>
                <a:tc>
                  <a:txBody>
                    <a:bodyPr/>
                    <a:lstStyle/>
                    <a:p>
                      <a:pPr marL="71755" marR="0">
                        <a:lnSpc>
                          <a:spcPct val="115000"/>
                        </a:lnSpc>
                        <a:spcBef>
                          <a:spcPts val="0"/>
                        </a:spcBef>
                        <a:spcAft>
                          <a:spcPts val="0"/>
                        </a:spcAft>
                      </a:pPr>
                      <a:r>
                        <a:rPr lang="en-GB" sz="1200" dirty="0">
                          <a:effectLst/>
                          <a:latin typeface="Calibri"/>
                          <a:ea typeface="Calibri"/>
                          <a:cs typeface="Arial"/>
                        </a:rPr>
                        <a:t>Western Cape</a:t>
                      </a:r>
                      <a:endParaRPr lang="en-ZA" sz="12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200" dirty="0">
                          <a:effectLst/>
                          <a:latin typeface="Calibri"/>
                          <a:ea typeface="Calibri"/>
                          <a:cs typeface="Arial"/>
                        </a:rPr>
                        <a:t>R1,2 million</a:t>
                      </a:r>
                      <a:endParaRPr lang="en-ZA" sz="12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200" dirty="0">
                          <a:effectLst/>
                          <a:latin typeface="Calibri"/>
                          <a:ea typeface="Calibri"/>
                          <a:cs typeface="Arial"/>
                        </a:rPr>
                        <a:t>31 March 2019</a:t>
                      </a:r>
                      <a:endParaRPr lang="en-ZA" sz="12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200" dirty="0">
                          <a:effectLst/>
                          <a:latin typeface="Calibri"/>
                          <a:ea typeface="Calibri"/>
                          <a:cs typeface="Arial"/>
                        </a:rPr>
                        <a:t>0%</a:t>
                      </a:r>
                      <a:endParaRPr lang="en-ZA" sz="1200" dirty="0">
                        <a:effectLst/>
                        <a:latin typeface="Calibri"/>
                        <a:ea typeface="Calibri"/>
                        <a:cs typeface="Times New Roman"/>
                      </a:endParaRPr>
                    </a:p>
                  </a:txBody>
                  <a:tcPr marL="17780" marR="17780" marT="17780" marB="17780"/>
                </a:tc>
                <a:tc>
                  <a:txBody>
                    <a:bodyPr/>
                    <a:lstStyle/>
                    <a:p>
                      <a:pPr marL="0" marR="0">
                        <a:lnSpc>
                          <a:spcPct val="115000"/>
                        </a:lnSpc>
                        <a:spcBef>
                          <a:spcPts val="0"/>
                        </a:spcBef>
                        <a:spcAft>
                          <a:spcPts val="0"/>
                        </a:spcAft>
                      </a:pPr>
                      <a:r>
                        <a:rPr lang="en-GB" sz="1200" dirty="0">
                          <a:effectLst/>
                          <a:latin typeface="Calibri"/>
                          <a:ea typeface="Calibri"/>
                          <a:cs typeface="Arial"/>
                        </a:rPr>
                        <a:t>Will start in 2018/19 financial year</a:t>
                      </a:r>
                      <a:endParaRPr lang="en-ZA" sz="1200" dirty="0">
                        <a:effectLst/>
                        <a:latin typeface="Calibri"/>
                        <a:ea typeface="Calibri"/>
                        <a:cs typeface="Times New Roman"/>
                      </a:endParaRPr>
                    </a:p>
                  </a:txBody>
                  <a:tcPr marL="17780" marR="17780" marT="17780" marB="17780"/>
                </a:tc>
              </a:tr>
              <a:tr h="391923">
                <a:tc>
                  <a:txBody>
                    <a:bodyPr/>
                    <a:lstStyle/>
                    <a:p>
                      <a:pPr marL="0" marR="0" lvl="0" indent="0">
                        <a:lnSpc>
                          <a:spcPct val="115000"/>
                        </a:lnSpc>
                        <a:spcBef>
                          <a:spcPts val="0"/>
                        </a:spcBef>
                        <a:spcAft>
                          <a:spcPts val="0"/>
                        </a:spcAft>
                        <a:buFont typeface="+mj-lt"/>
                        <a:buNone/>
                        <a:tabLst>
                          <a:tab pos="252095" algn="l"/>
                        </a:tabLst>
                      </a:pPr>
                      <a:r>
                        <a:rPr lang="en-GB" sz="1200" dirty="0">
                          <a:solidFill>
                            <a:srgbClr val="000000"/>
                          </a:solidFill>
                          <a:effectLst/>
                          <a:latin typeface="Calibri"/>
                          <a:ea typeface="Times New Roman"/>
                          <a:cs typeface="Times New Roman"/>
                        </a:rPr>
                        <a:t>Groendal library</a:t>
                      </a:r>
                      <a:endParaRPr lang="en-ZA" sz="1200" dirty="0">
                        <a:effectLst/>
                        <a:latin typeface="Calibri"/>
                        <a:ea typeface="Calibri"/>
                        <a:cs typeface="Times New Roman"/>
                      </a:endParaRPr>
                    </a:p>
                  </a:txBody>
                  <a:tcPr marL="17780" marR="17780" marT="17780" marB="17780"/>
                </a:tc>
                <a:tc>
                  <a:txBody>
                    <a:bodyPr/>
                    <a:lstStyle/>
                    <a:p>
                      <a:pPr marL="71755" marR="0">
                        <a:lnSpc>
                          <a:spcPct val="115000"/>
                        </a:lnSpc>
                        <a:spcBef>
                          <a:spcPts val="0"/>
                        </a:spcBef>
                        <a:spcAft>
                          <a:spcPts val="0"/>
                        </a:spcAft>
                      </a:pPr>
                      <a:r>
                        <a:rPr lang="en-GB" sz="1200" dirty="0">
                          <a:effectLst/>
                          <a:latin typeface="Calibri"/>
                          <a:ea typeface="Calibri"/>
                          <a:cs typeface="Arial"/>
                        </a:rPr>
                        <a:t>Western Cape</a:t>
                      </a:r>
                      <a:endParaRPr lang="en-ZA" sz="12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200" dirty="0">
                          <a:effectLst/>
                          <a:latin typeface="Calibri"/>
                          <a:ea typeface="Calibri"/>
                          <a:cs typeface="Arial"/>
                        </a:rPr>
                        <a:t>R7,6 million</a:t>
                      </a:r>
                      <a:endParaRPr lang="en-ZA" sz="12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200" dirty="0">
                          <a:effectLst/>
                          <a:latin typeface="Calibri"/>
                          <a:ea typeface="Calibri"/>
                          <a:cs typeface="Arial"/>
                        </a:rPr>
                        <a:t>31 March 2019</a:t>
                      </a:r>
                      <a:endParaRPr lang="en-ZA" sz="12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200" dirty="0">
                          <a:effectLst/>
                          <a:latin typeface="Calibri"/>
                          <a:ea typeface="Calibri"/>
                          <a:cs typeface="Arial"/>
                        </a:rPr>
                        <a:t>65%</a:t>
                      </a:r>
                      <a:endParaRPr lang="en-ZA" sz="1200" dirty="0">
                        <a:effectLst/>
                        <a:latin typeface="Calibri"/>
                        <a:ea typeface="Calibri"/>
                        <a:cs typeface="Times New Roman"/>
                      </a:endParaRPr>
                    </a:p>
                  </a:txBody>
                  <a:tcPr marL="17780" marR="17780" marT="17780" marB="17780"/>
                </a:tc>
                <a:tc>
                  <a:txBody>
                    <a:bodyPr/>
                    <a:lstStyle/>
                    <a:p>
                      <a:pPr marL="0" marR="0">
                        <a:lnSpc>
                          <a:spcPct val="115000"/>
                        </a:lnSpc>
                        <a:spcBef>
                          <a:spcPts val="0"/>
                        </a:spcBef>
                        <a:spcAft>
                          <a:spcPts val="0"/>
                        </a:spcAft>
                      </a:pPr>
                      <a:r>
                        <a:rPr lang="en-GB" sz="1200" dirty="0">
                          <a:effectLst/>
                          <a:latin typeface="Calibri"/>
                          <a:ea typeface="Calibri"/>
                          <a:cs typeface="Arial"/>
                        </a:rPr>
                        <a:t>Progressing well</a:t>
                      </a:r>
                      <a:endParaRPr lang="en-ZA" sz="1200" dirty="0">
                        <a:effectLst/>
                        <a:latin typeface="Calibri"/>
                        <a:ea typeface="Calibri"/>
                        <a:cs typeface="Times New Roman"/>
                      </a:endParaRPr>
                    </a:p>
                  </a:txBody>
                  <a:tcPr marL="17780" marR="17780" marT="17780" marB="17780"/>
                </a:tc>
              </a:tr>
              <a:tr h="391923">
                <a:tc>
                  <a:txBody>
                    <a:bodyPr/>
                    <a:lstStyle/>
                    <a:p>
                      <a:pPr marL="0" marR="0" lvl="0" indent="0">
                        <a:lnSpc>
                          <a:spcPct val="115000"/>
                        </a:lnSpc>
                        <a:spcBef>
                          <a:spcPts val="0"/>
                        </a:spcBef>
                        <a:spcAft>
                          <a:spcPts val="0"/>
                        </a:spcAft>
                        <a:buFont typeface="+mj-lt"/>
                        <a:buNone/>
                        <a:tabLst>
                          <a:tab pos="252095" algn="l"/>
                        </a:tabLst>
                      </a:pPr>
                      <a:r>
                        <a:rPr lang="en-GB" sz="1200" dirty="0"/>
                        <a:t>Du Noon library</a:t>
                      </a:r>
                      <a:endParaRPr lang="en-ZA" sz="1200" dirty="0"/>
                    </a:p>
                  </a:txBody>
                  <a:tcPr marL="17780" marR="17780" marT="17780" marB="17780"/>
                </a:tc>
                <a:tc>
                  <a:txBody>
                    <a:bodyPr/>
                    <a:lstStyle/>
                    <a:p>
                      <a:pPr marL="71755" marR="0">
                        <a:lnSpc>
                          <a:spcPct val="115000"/>
                        </a:lnSpc>
                        <a:spcBef>
                          <a:spcPts val="0"/>
                        </a:spcBef>
                        <a:spcAft>
                          <a:spcPts val="0"/>
                        </a:spcAft>
                      </a:pPr>
                      <a:r>
                        <a:rPr lang="en-GB" sz="1200" dirty="0"/>
                        <a:t>Western Cape </a:t>
                      </a:r>
                      <a:endParaRPr lang="en-ZA" sz="1200" dirty="0"/>
                    </a:p>
                  </a:txBody>
                  <a:tcPr marL="17780" marR="17780" marT="17780" marB="17780"/>
                </a:tc>
                <a:tc>
                  <a:txBody>
                    <a:bodyPr/>
                    <a:lstStyle/>
                    <a:p>
                      <a:pPr marL="0" marR="0" algn="ctr">
                        <a:lnSpc>
                          <a:spcPct val="115000"/>
                        </a:lnSpc>
                        <a:spcBef>
                          <a:spcPts val="0"/>
                        </a:spcBef>
                        <a:spcAft>
                          <a:spcPts val="0"/>
                        </a:spcAft>
                      </a:pPr>
                      <a:r>
                        <a:rPr lang="en-GB" sz="1200" dirty="0">
                          <a:effectLst/>
                          <a:latin typeface="Calibri"/>
                          <a:ea typeface="Calibri"/>
                          <a:cs typeface="Arial"/>
                        </a:rPr>
                        <a:t>R36 million</a:t>
                      </a:r>
                      <a:endParaRPr lang="en-ZA" sz="12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200" dirty="0">
                          <a:effectLst/>
                          <a:latin typeface="Calibri"/>
                          <a:ea typeface="Calibri"/>
                          <a:cs typeface="Arial"/>
                        </a:rPr>
                        <a:t>31 March 2019</a:t>
                      </a:r>
                      <a:endParaRPr lang="en-ZA" sz="1200" dirty="0">
                        <a:effectLst/>
                        <a:latin typeface="Calibri"/>
                        <a:ea typeface="Calibri"/>
                        <a:cs typeface="Times New Roman"/>
                      </a:endParaRPr>
                    </a:p>
                  </a:txBody>
                  <a:tcPr marL="17780" marR="17780" marT="17780" marB="17780"/>
                </a:tc>
                <a:tc>
                  <a:txBody>
                    <a:bodyPr/>
                    <a:lstStyle/>
                    <a:p>
                      <a:pPr marL="0" marR="0" algn="ctr">
                        <a:lnSpc>
                          <a:spcPct val="115000"/>
                        </a:lnSpc>
                        <a:spcBef>
                          <a:spcPts val="0"/>
                        </a:spcBef>
                        <a:spcAft>
                          <a:spcPts val="0"/>
                        </a:spcAft>
                      </a:pPr>
                      <a:r>
                        <a:rPr lang="en-GB" sz="1200" dirty="0">
                          <a:effectLst/>
                          <a:latin typeface="Calibri"/>
                          <a:ea typeface="Calibri"/>
                          <a:cs typeface="Arial"/>
                        </a:rPr>
                        <a:t>55%</a:t>
                      </a:r>
                      <a:endParaRPr lang="en-ZA" sz="1200" dirty="0">
                        <a:effectLst/>
                        <a:latin typeface="Calibri"/>
                        <a:ea typeface="Calibri"/>
                        <a:cs typeface="Times New Roman"/>
                      </a:endParaRPr>
                    </a:p>
                  </a:txBody>
                  <a:tcPr marL="17780" marR="17780" marT="17780" marB="17780"/>
                </a:tc>
                <a:tc>
                  <a:txBody>
                    <a:bodyPr/>
                    <a:lstStyle/>
                    <a:p>
                      <a:pPr marL="0" marR="0">
                        <a:lnSpc>
                          <a:spcPct val="115000"/>
                        </a:lnSpc>
                        <a:spcBef>
                          <a:spcPts val="0"/>
                        </a:spcBef>
                        <a:spcAft>
                          <a:spcPts val="0"/>
                        </a:spcAft>
                      </a:pPr>
                      <a:r>
                        <a:rPr lang="en-GB" sz="1200" dirty="0">
                          <a:effectLst/>
                          <a:latin typeface="Calibri"/>
                          <a:ea typeface="Calibri"/>
                          <a:cs typeface="Arial"/>
                        </a:rPr>
                        <a:t>Progressing well</a:t>
                      </a:r>
                      <a:endParaRPr lang="en-ZA" sz="1200" dirty="0">
                        <a:effectLst/>
                        <a:latin typeface="Calibri"/>
                        <a:ea typeface="Calibri"/>
                        <a:cs typeface="Times New Roman"/>
                      </a:endParaRPr>
                    </a:p>
                  </a:txBody>
                  <a:tcPr marL="17780" marR="17780" marT="17780" marB="17780"/>
                </a:tc>
              </a:tr>
            </a:tbl>
          </a:graphicData>
        </a:graphic>
      </p:graphicFrame>
      <p:sp>
        <p:nvSpPr>
          <p:cNvPr id="4" name="Slide Number Placeholder 3"/>
          <p:cNvSpPr>
            <a:spLocks noGrp="1"/>
          </p:cNvSpPr>
          <p:nvPr>
            <p:ph type="sldNum" sz="quarter" idx="4"/>
          </p:nvPr>
        </p:nvSpPr>
        <p:spPr/>
        <p:txBody>
          <a:bodyPr/>
          <a:lstStyle/>
          <a:p>
            <a:r>
              <a:rPr lang="en-US" sz="1200" b="1" dirty="0" smtClean="0"/>
              <a:t>37</a:t>
            </a:r>
            <a:endParaRPr lang="en-ZA" sz="1200" b="1" dirty="0" smtClean="0"/>
          </a:p>
        </p:txBody>
      </p:sp>
      <p:sp>
        <p:nvSpPr>
          <p:cNvPr id="6" name="Title 1"/>
          <p:cNvSpPr>
            <a:spLocks noGrp="1"/>
          </p:cNvSpPr>
          <p:nvPr>
            <p:ph type="title"/>
          </p:nvPr>
        </p:nvSpPr>
        <p:spPr>
          <a:xfrm>
            <a:off x="270117" y="7450"/>
            <a:ext cx="8856984" cy="710952"/>
          </a:xfrm>
        </p:spPr>
        <p:txBody>
          <a:bodyPr>
            <a:noAutofit/>
          </a:bodyPr>
          <a:lstStyle/>
          <a:p>
            <a:pPr algn="ctr"/>
            <a:r>
              <a:rPr lang="en-US" sz="3200" dirty="0" smtClean="0">
                <a:latin typeface="+mj-lt"/>
              </a:rPr>
              <a:t>DETAILS OF 2018/19 COMMUNITY LIBRARY PROJECTS</a:t>
            </a:r>
            <a:endParaRPr lang="en-ZA" sz="3200" dirty="0">
              <a:latin typeface="+mj-lt"/>
            </a:endParaRPr>
          </a:p>
        </p:txBody>
      </p:sp>
    </p:spTree>
    <p:extLst>
      <p:ext uri="{BB962C8B-B14F-4D97-AF65-F5344CB8AC3E}">
        <p14:creationId xmlns:p14="http://schemas.microsoft.com/office/powerpoint/2010/main" xmlns="" val="32690827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4000" cy="648072"/>
          </a:xfrm>
        </p:spPr>
        <p:txBody>
          <a:bodyPr>
            <a:noAutofit/>
          </a:bodyPr>
          <a:lstStyle/>
          <a:p>
            <a:pPr algn="ctr"/>
            <a:r>
              <a:rPr lang="en-ZA" sz="3200" dirty="0" smtClean="0">
                <a:latin typeface="+mj-lt"/>
              </a:rPr>
              <a:t>DETAILS OF CULTURAL DIPLOMACY ENGAGEMENTS TO BE COORDINATED</a:t>
            </a:r>
            <a:r>
              <a:rPr lang="en-ZA" sz="3200" dirty="0" smtClean="0">
                <a:solidFill>
                  <a:srgbClr val="FF0000"/>
                </a:solidFill>
                <a:latin typeface="+mj-lt"/>
              </a:rPr>
              <a:t> </a:t>
            </a:r>
            <a:r>
              <a:rPr lang="en-ZA" sz="2000" dirty="0" smtClean="0">
                <a:solidFill>
                  <a:srgbClr val="FF0000"/>
                </a:solidFill>
                <a:latin typeface="+mj-lt"/>
              </a:rPr>
              <a:t/>
            </a:r>
            <a:br>
              <a:rPr lang="en-ZA" sz="2000" dirty="0" smtClean="0">
                <a:solidFill>
                  <a:srgbClr val="FF0000"/>
                </a:solidFill>
                <a:latin typeface="+mj-lt"/>
              </a:rPr>
            </a:br>
            <a:r>
              <a:rPr lang="en-ZA" sz="2000" dirty="0">
                <a:solidFill>
                  <a:srgbClr val="FF0000"/>
                </a:solidFill>
                <a:latin typeface="+mj-lt"/>
              </a:rPr>
              <a:t/>
            </a:r>
            <a:br>
              <a:rPr lang="en-ZA" sz="2000" dirty="0">
                <a:solidFill>
                  <a:srgbClr val="FF0000"/>
                </a:solidFill>
                <a:latin typeface="+mj-lt"/>
              </a:rPr>
            </a:br>
            <a:endParaRPr lang="en-ZA" dirty="0">
              <a:solidFill>
                <a:srgbClr val="00B0F0"/>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480622441"/>
              </p:ext>
            </p:extLst>
          </p:nvPr>
        </p:nvGraphicFramePr>
        <p:xfrm>
          <a:off x="179512" y="1340768"/>
          <a:ext cx="8784975" cy="4303414"/>
        </p:xfrm>
        <a:graphic>
          <a:graphicData uri="http://schemas.openxmlformats.org/drawingml/2006/table">
            <a:tbl>
              <a:tblPr firstRow="1" bandRow="1">
                <a:tableStyleId>{5C22544A-7EE6-4342-B048-85BDC9FD1C3A}</a:tableStyleId>
              </a:tblPr>
              <a:tblGrid>
                <a:gridCol w="4680521"/>
                <a:gridCol w="2232248"/>
                <a:gridCol w="1872206"/>
              </a:tblGrid>
              <a:tr h="288032">
                <a:tc>
                  <a:txBody>
                    <a:bodyPr/>
                    <a:lstStyle/>
                    <a:p>
                      <a:r>
                        <a:rPr lang="en-US" sz="2400" dirty="0" smtClean="0"/>
                        <a:t>Engagement</a:t>
                      </a:r>
                      <a:r>
                        <a:rPr lang="en-US" sz="2400" baseline="0" dirty="0" smtClean="0"/>
                        <a:t> </a:t>
                      </a:r>
                      <a:endParaRPr lang="en-ZA" sz="2400" dirty="0"/>
                    </a:p>
                  </a:txBody>
                  <a:tcPr/>
                </a:tc>
                <a:tc>
                  <a:txBody>
                    <a:bodyPr/>
                    <a:lstStyle/>
                    <a:p>
                      <a:r>
                        <a:rPr lang="en-US" sz="2400" baseline="0" dirty="0" smtClean="0"/>
                        <a:t> Country </a:t>
                      </a:r>
                      <a:endParaRPr lang="en-ZA" sz="2400" dirty="0"/>
                    </a:p>
                  </a:txBody>
                  <a:tcPr/>
                </a:tc>
                <a:tc>
                  <a:txBody>
                    <a:bodyPr/>
                    <a:lstStyle/>
                    <a:p>
                      <a:r>
                        <a:rPr lang="en-US" sz="2400" dirty="0" smtClean="0"/>
                        <a:t>Budget</a:t>
                      </a:r>
                      <a:r>
                        <a:rPr lang="en-US" sz="2400" baseline="0" dirty="0" smtClean="0"/>
                        <a:t> </a:t>
                      </a:r>
                      <a:endParaRPr lang="en-ZA" sz="2400" dirty="0"/>
                    </a:p>
                  </a:txBody>
                  <a:tcPr/>
                </a:tc>
              </a:tr>
              <a:tr h="354320">
                <a:tc>
                  <a:txBody>
                    <a:bodyPr/>
                    <a:lstStyle/>
                    <a:p>
                      <a:r>
                        <a:rPr lang="en-ZA" sz="1600" dirty="0" smtClean="0">
                          <a:solidFill>
                            <a:schemeClr val="tx1"/>
                          </a:solidFill>
                        </a:rPr>
                        <a:t>Africa Month</a:t>
                      </a:r>
                    </a:p>
                  </a:txBody>
                  <a:tcPr/>
                </a:tc>
                <a:tc>
                  <a:txBody>
                    <a:bodyPr/>
                    <a:lstStyle/>
                    <a:p>
                      <a:r>
                        <a:rPr kumimoji="0" lang="en-US" sz="1600" b="0" i="0" u="none" strike="noStrike" kern="1200" cap="none" spc="0" normalizeH="0" baseline="0" noProof="0" dirty="0" smtClean="0">
                          <a:ln>
                            <a:noFill/>
                          </a:ln>
                          <a:solidFill>
                            <a:schemeClr val="tx1"/>
                          </a:solidFill>
                          <a:effectLst/>
                          <a:uLnTx/>
                          <a:uFillTx/>
                          <a:latin typeface="+mn-lt"/>
                          <a:ea typeface="+mn-ea"/>
                          <a:cs typeface="+mn-cs"/>
                        </a:rPr>
                        <a:t>South Africa </a:t>
                      </a:r>
                      <a:endParaRPr lang="en-ZA" sz="1600" dirty="0">
                        <a:solidFill>
                          <a:schemeClr val="tx1"/>
                        </a:solidFill>
                      </a:endParaRPr>
                    </a:p>
                  </a:txBody>
                  <a:tcPr/>
                </a:tc>
                <a:tc>
                  <a:txBody>
                    <a:bodyPr/>
                    <a:lstStyle/>
                    <a:p>
                      <a:r>
                        <a:rPr kumimoji="0" lang="en-US" sz="1600" b="0" i="0" u="none" strike="noStrike" kern="1200" cap="none" spc="0" normalizeH="0" baseline="0" noProof="0" dirty="0" smtClean="0">
                          <a:ln>
                            <a:noFill/>
                          </a:ln>
                          <a:solidFill>
                            <a:schemeClr val="tx1"/>
                          </a:solidFill>
                          <a:effectLst/>
                          <a:uLnTx/>
                          <a:uFillTx/>
                          <a:latin typeface="+mn-lt"/>
                          <a:ea typeface="+mn-ea"/>
                          <a:cs typeface="+mn-cs"/>
                        </a:rPr>
                        <a:t>R2 500 000</a:t>
                      </a:r>
                      <a:endParaRPr lang="en-ZA" sz="1600" dirty="0">
                        <a:solidFill>
                          <a:schemeClr val="tx1"/>
                        </a:solidFill>
                      </a:endParaRPr>
                    </a:p>
                  </a:txBody>
                  <a:tcPr/>
                </a:tc>
              </a:tr>
              <a:tr h="420608">
                <a:tc>
                  <a:txBody>
                    <a:bodyPr/>
                    <a:lstStyle/>
                    <a:p>
                      <a:r>
                        <a:rPr lang="en-ZA" sz="1600" dirty="0" smtClean="0">
                          <a:solidFill>
                            <a:schemeClr val="tx1"/>
                          </a:solidFill>
                        </a:rPr>
                        <a:t>Algeria Week in SA</a:t>
                      </a:r>
                    </a:p>
                  </a:txBody>
                  <a:tcPr/>
                </a:tc>
                <a:tc>
                  <a:txBody>
                    <a:bodyPr/>
                    <a:lstStyle/>
                    <a:p>
                      <a:r>
                        <a:rPr kumimoji="0" lang="en-US" sz="1600" b="0" i="0" u="none" strike="noStrike" kern="1200" cap="none" spc="0" normalizeH="0" baseline="0" noProof="0" dirty="0" smtClean="0">
                          <a:ln>
                            <a:noFill/>
                          </a:ln>
                          <a:solidFill>
                            <a:schemeClr val="tx1"/>
                          </a:solidFill>
                          <a:effectLst/>
                          <a:uLnTx/>
                          <a:uFillTx/>
                          <a:latin typeface="+mn-lt"/>
                          <a:ea typeface="+mn-ea"/>
                          <a:cs typeface="+mn-cs"/>
                        </a:rPr>
                        <a:t>South Africa </a:t>
                      </a:r>
                      <a:endParaRPr lang="en-ZA" sz="1600" dirty="0">
                        <a:solidFill>
                          <a:schemeClr val="tx1"/>
                        </a:solidFill>
                      </a:endParaRPr>
                    </a:p>
                  </a:txBody>
                  <a:tcPr/>
                </a:tc>
                <a:tc>
                  <a:txBody>
                    <a:bodyPr/>
                    <a:lstStyle/>
                    <a:p>
                      <a:r>
                        <a:rPr kumimoji="0" lang="en-US" sz="1600" b="0" i="0" u="none" strike="noStrike" kern="1200" cap="none" spc="0" normalizeH="0" baseline="0" noProof="0" dirty="0" smtClean="0">
                          <a:ln>
                            <a:noFill/>
                          </a:ln>
                          <a:solidFill>
                            <a:schemeClr val="tx1"/>
                          </a:solidFill>
                          <a:effectLst/>
                          <a:uLnTx/>
                          <a:uFillTx/>
                          <a:latin typeface="+mn-lt"/>
                          <a:ea typeface="+mn-ea"/>
                          <a:cs typeface="+mn-cs"/>
                        </a:rPr>
                        <a:t>R500 000</a:t>
                      </a:r>
                      <a:endParaRPr lang="en-ZA" sz="1600" dirty="0">
                        <a:solidFill>
                          <a:schemeClr val="tx1"/>
                        </a:solidFill>
                      </a:endParaRPr>
                    </a:p>
                  </a:txBody>
                  <a:tcPr/>
                </a:tc>
              </a:tr>
              <a:tr h="460825">
                <a:tc>
                  <a:txBody>
                    <a:bodyPr/>
                    <a:lstStyle/>
                    <a:p>
                      <a:r>
                        <a:rPr lang="en-ZA" sz="1600" dirty="0" smtClean="0">
                          <a:solidFill>
                            <a:schemeClr val="tx1"/>
                          </a:solidFill>
                        </a:rPr>
                        <a:t>Senegal Dakar Biennale</a:t>
                      </a:r>
                      <a:r>
                        <a:rPr lang="en-ZA" sz="1600" baseline="0" dirty="0" smtClean="0">
                          <a:solidFill>
                            <a:schemeClr val="tx1"/>
                          </a:solidFill>
                        </a:rPr>
                        <a:t> and Africa Programme </a:t>
                      </a:r>
                      <a:endParaRPr lang="en-ZA" sz="1600" dirty="0" smtClean="0">
                        <a:solidFill>
                          <a:schemeClr val="tx1"/>
                        </a:solidFill>
                      </a:endParaRPr>
                    </a:p>
                  </a:txBody>
                  <a:tcPr/>
                </a:tc>
                <a:tc>
                  <a:txBody>
                    <a:bodyPr/>
                    <a:lstStyle/>
                    <a:p>
                      <a:r>
                        <a:rPr kumimoji="0" lang="en-ZA" sz="1600" b="0" i="0" u="none" strike="noStrike" kern="1200" cap="none" spc="0" normalizeH="0" baseline="0" noProof="0" dirty="0" smtClean="0">
                          <a:ln>
                            <a:noFill/>
                          </a:ln>
                          <a:solidFill>
                            <a:schemeClr val="tx1"/>
                          </a:solidFill>
                          <a:effectLst/>
                          <a:uLnTx/>
                          <a:uFillTx/>
                          <a:latin typeface="+mn-lt"/>
                          <a:ea typeface="+mn-ea"/>
                          <a:cs typeface="+mn-cs"/>
                        </a:rPr>
                        <a:t>Senegal</a:t>
                      </a:r>
                      <a:endParaRPr lang="en-ZA" sz="1600" dirty="0">
                        <a:solidFill>
                          <a:schemeClr val="tx1"/>
                        </a:solidFill>
                      </a:endParaRPr>
                    </a:p>
                  </a:txBody>
                  <a:tcPr/>
                </a:tc>
                <a:tc>
                  <a:txBody>
                    <a:bodyPr/>
                    <a:lstStyle/>
                    <a:p>
                      <a:r>
                        <a:rPr kumimoji="0" lang="en-US" sz="1600" b="0" i="0" u="none" strike="noStrike" kern="1200" cap="none" spc="0" normalizeH="0" baseline="0" noProof="0" dirty="0" smtClean="0">
                          <a:ln>
                            <a:noFill/>
                          </a:ln>
                          <a:solidFill>
                            <a:schemeClr val="tx1"/>
                          </a:solidFill>
                          <a:effectLst/>
                          <a:uLnTx/>
                          <a:uFillTx/>
                          <a:latin typeface="+mn-lt"/>
                          <a:ea typeface="+mn-ea"/>
                          <a:cs typeface="+mn-cs"/>
                        </a:rPr>
                        <a:t>R500 000</a:t>
                      </a:r>
                      <a:endParaRPr lang="en-ZA" sz="1600" dirty="0">
                        <a:solidFill>
                          <a:schemeClr val="tx1"/>
                        </a:solidFill>
                      </a:endParaRPr>
                    </a:p>
                  </a:txBody>
                  <a:tcPr/>
                </a:tc>
              </a:tr>
              <a:tr h="403271">
                <a:tc>
                  <a:txBody>
                    <a:bodyPr/>
                    <a:lstStyle/>
                    <a:p>
                      <a:r>
                        <a:rPr lang="en-ZA" sz="1600" dirty="0" smtClean="0">
                          <a:solidFill>
                            <a:schemeClr val="tx1"/>
                          </a:solidFill>
                        </a:rPr>
                        <a:t>Angola Cultural</a:t>
                      </a:r>
                      <a:r>
                        <a:rPr lang="en-ZA" sz="1600" baseline="0" dirty="0" smtClean="0">
                          <a:solidFill>
                            <a:schemeClr val="tx1"/>
                          </a:solidFill>
                        </a:rPr>
                        <a:t> </a:t>
                      </a:r>
                      <a:r>
                        <a:rPr lang="en-ZA" sz="1600" dirty="0" smtClean="0">
                          <a:solidFill>
                            <a:schemeClr val="tx1"/>
                          </a:solidFill>
                        </a:rPr>
                        <a:t>Seasons / Week</a:t>
                      </a:r>
                    </a:p>
                  </a:txBody>
                  <a:tcPr/>
                </a:tc>
                <a:tc>
                  <a:txBody>
                    <a:bodyPr/>
                    <a:lstStyle/>
                    <a:p>
                      <a:r>
                        <a:rPr kumimoji="0" lang="en-ZA" sz="1600" b="0" i="0" u="none" strike="noStrike" kern="1200" cap="none" spc="0" normalizeH="0" baseline="0" noProof="0" dirty="0" smtClean="0">
                          <a:ln>
                            <a:noFill/>
                          </a:ln>
                          <a:solidFill>
                            <a:schemeClr val="tx1"/>
                          </a:solidFill>
                          <a:effectLst/>
                          <a:uLnTx/>
                          <a:uFillTx/>
                          <a:latin typeface="+mn-lt"/>
                          <a:ea typeface="+mn-ea"/>
                          <a:cs typeface="+mn-cs"/>
                        </a:rPr>
                        <a:t>Angola</a:t>
                      </a:r>
                      <a:endParaRPr lang="en-ZA" sz="1600" dirty="0">
                        <a:solidFill>
                          <a:schemeClr val="tx1"/>
                        </a:solidFill>
                      </a:endParaRPr>
                    </a:p>
                  </a:txBody>
                  <a:tcPr/>
                </a:tc>
                <a:tc>
                  <a:txBody>
                    <a:bodyPr/>
                    <a:lstStyle/>
                    <a:p>
                      <a:r>
                        <a:rPr kumimoji="0" lang="en-US" sz="1600" b="0" i="0" u="none" strike="noStrike" kern="1200" cap="none" spc="0" normalizeH="0" baseline="0" noProof="0" dirty="0" smtClean="0">
                          <a:ln>
                            <a:noFill/>
                          </a:ln>
                          <a:solidFill>
                            <a:schemeClr val="tx1"/>
                          </a:solidFill>
                          <a:effectLst/>
                          <a:uLnTx/>
                          <a:uFillTx/>
                          <a:latin typeface="+mn-lt"/>
                          <a:ea typeface="+mn-ea"/>
                          <a:cs typeface="+mn-cs"/>
                        </a:rPr>
                        <a:t>R500 000</a:t>
                      </a:r>
                      <a:endParaRPr lang="en-ZA" sz="1600" dirty="0">
                        <a:solidFill>
                          <a:schemeClr val="tx1"/>
                        </a:solidFill>
                      </a:endParaRPr>
                    </a:p>
                  </a:txBody>
                  <a:tcPr/>
                </a:tc>
              </a:tr>
              <a:tr h="570221">
                <a:tc>
                  <a:txBody>
                    <a:bodyPr/>
                    <a:lstStyle/>
                    <a:p>
                      <a:r>
                        <a:rPr lang="en-ZA" sz="1600" dirty="0" smtClean="0">
                          <a:solidFill>
                            <a:schemeClr val="tx1"/>
                          </a:solidFill>
                        </a:rPr>
                        <a:t>Ghana Cultural Seasons / Week</a:t>
                      </a:r>
                    </a:p>
                  </a:txBody>
                  <a:tcPr/>
                </a:tc>
                <a:tc>
                  <a:txBody>
                    <a:bodyPr/>
                    <a:lstStyle/>
                    <a:p>
                      <a:r>
                        <a:rPr kumimoji="0" lang="en-ZA" sz="1600" b="0" i="0" u="none" strike="noStrike" kern="1200" cap="none" spc="0" normalizeH="0" baseline="0" noProof="0" dirty="0" smtClean="0">
                          <a:ln>
                            <a:noFill/>
                          </a:ln>
                          <a:solidFill>
                            <a:schemeClr val="tx1"/>
                          </a:solidFill>
                          <a:effectLst/>
                          <a:uLnTx/>
                          <a:uFillTx/>
                          <a:latin typeface="+mn-lt"/>
                          <a:ea typeface="+mn-ea"/>
                          <a:cs typeface="+mn-cs"/>
                        </a:rPr>
                        <a:t>Ghana</a:t>
                      </a:r>
                      <a:endParaRPr lang="en-ZA" sz="16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R500 000</a:t>
                      </a:r>
                      <a:endParaRPr kumimoji="0" lang="en-ZA" sz="1600" b="0" i="0" u="none" strike="noStrike" kern="1200" cap="none" spc="0" normalizeH="0" baseline="0" noProof="0" dirty="0" smtClean="0">
                        <a:ln>
                          <a:noFill/>
                        </a:ln>
                        <a:solidFill>
                          <a:schemeClr val="tx1"/>
                        </a:solidFill>
                        <a:effectLst/>
                        <a:uLnTx/>
                        <a:uFillTx/>
                        <a:latin typeface="+mn-lt"/>
                        <a:ea typeface="+mn-ea"/>
                        <a:cs typeface="+mn-cs"/>
                      </a:endParaRPr>
                    </a:p>
                  </a:txBody>
                  <a:tcPr/>
                </a:tc>
              </a:tr>
              <a:tr h="430172">
                <a:tc>
                  <a:txBody>
                    <a:bodyPr/>
                    <a:lstStyle/>
                    <a:p>
                      <a:r>
                        <a:rPr lang="en-ZA" sz="1600" dirty="0" smtClean="0">
                          <a:solidFill>
                            <a:schemeClr val="tx1"/>
                          </a:solidFill>
                        </a:rPr>
                        <a:t>Iran Cultural Week</a:t>
                      </a:r>
                    </a:p>
                  </a:txBody>
                  <a:tcPr/>
                </a:tc>
                <a:tc>
                  <a:txBody>
                    <a:bodyPr/>
                    <a:lstStyle/>
                    <a:p>
                      <a:r>
                        <a:rPr kumimoji="0" lang="en-ZA" sz="1600" b="0" i="0" u="none" strike="noStrike" kern="1200" cap="none" spc="0" normalizeH="0" baseline="0" noProof="0" dirty="0" smtClean="0">
                          <a:ln>
                            <a:noFill/>
                          </a:ln>
                          <a:solidFill>
                            <a:schemeClr val="tx1"/>
                          </a:solidFill>
                          <a:effectLst/>
                          <a:uLnTx/>
                          <a:uFillTx/>
                          <a:latin typeface="+mn-lt"/>
                          <a:ea typeface="+mn-ea"/>
                          <a:cs typeface="+mn-cs"/>
                        </a:rPr>
                        <a:t>Iran</a:t>
                      </a:r>
                      <a:endParaRPr lang="en-ZA" sz="1600" dirty="0">
                        <a:solidFill>
                          <a:schemeClr val="tx1"/>
                        </a:solidFill>
                      </a:endParaRPr>
                    </a:p>
                  </a:txBody>
                  <a:tcPr/>
                </a:tc>
                <a:tc>
                  <a:txBody>
                    <a:bodyPr/>
                    <a:lstStyle/>
                    <a:p>
                      <a:r>
                        <a:rPr kumimoji="0" lang="en-US" sz="1600" b="0" i="0" u="none" strike="noStrike" kern="1200" cap="none" spc="0" normalizeH="0" baseline="0" noProof="0" dirty="0" smtClean="0">
                          <a:ln>
                            <a:noFill/>
                          </a:ln>
                          <a:solidFill>
                            <a:schemeClr val="tx1"/>
                          </a:solidFill>
                          <a:effectLst/>
                          <a:uLnTx/>
                          <a:uFillTx/>
                          <a:latin typeface="+mn-lt"/>
                          <a:ea typeface="+mn-ea"/>
                          <a:cs typeface="+mn-cs"/>
                        </a:rPr>
                        <a:t>R2 000 000</a:t>
                      </a:r>
                      <a:endParaRPr lang="en-ZA" sz="1600" dirty="0">
                        <a:solidFill>
                          <a:schemeClr val="tx1"/>
                        </a:solidFill>
                      </a:endParaRPr>
                    </a:p>
                  </a:txBody>
                  <a:tcPr/>
                </a:tc>
              </a:tr>
              <a:tr h="430172">
                <a:tc>
                  <a:txBody>
                    <a:bodyPr/>
                    <a:lstStyle/>
                    <a:p>
                      <a:r>
                        <a:rPr lang="en-US" sz="1600" dirty="0" smtClean="0">
                          <a:solidFill>
                            <a:schemeClr val="tx1"/>
                          </a:solidFill>
                        </a:rPr>
                        <a:t>Kenya Cultural Seasons/ Week</a:t>
                      </a:r>
                      <a:r>
                        <a:rPr lang="en-US" sz="1600" baseline="0" dirty="0" smtClean="0">
                          <a:solidFill>
                            <a:schemeClr val="tx1"/>
                          </a:solidFill>
                        </a:rPr>
                        <a:t> </a:t>
                      </a:r>
                      <a:endParaRPr lang="en-ZA" sz="1600" dirty="0" smtClean="0">
                        <a:solidFill>
                          <a:schemeClr val="tx1"/>
                        </a:solidFill>
                      </a:endParaRPr>
                    </a:p>
                  </a:txBody>
                  <a:tcPr/>
                </a:tc>
                <a:tc>
                  <a:txBody>
                    <a:bodyPr/>
                    <a:lstStyle/>
                    <a:p>
                      <a:r>
                        <a:rPr lang="en-US" sz="1600" dirty="0" smtClean="0">
                          <a:solidFill>
                            <a:schemeClr val="tx1"/>
                          </a:solidFill>
                        </a:rPr>
                        <a:t>Kenya </a:t>
                      </a:r>
                      <a:endParaRPr lang="en-ZA" sz="16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R500 000</a:t>
                      </a:r>
                      <a:endParaRPr kumimoji="0" lang="en-ZA" sz="1600" b="0" i="0" u="none" strike="noStrike" kern="1200" cap="none" spc="0" normalizeH="0" baseline="0" noProof="0" dirty="0" smtClean="0">
                        <a:ln>
                          <a:noFill/>
                        </a:ln>
                        <a:solidFill>
                          <a:schemeClr val="tx1"/>
                        </a:solidFill>
                        <a:effectLst/>
                        <a:uLnTx/>
                        <a:uFillTx/>
                        <a:latin typeface="+mn-lt"/>
                        <a:ea typeface="+mn-ea"/>
                        <a:cs typeface="+mn-cs"/>
                      </a:endParaRPr>
                    </a:p>
                  </a:txBody>
                  <a:tcPr/>
                </a:tc>
              </a:tr>
              <a:tr h="776625">
                <a:tc>
                  <a:txBody>
                    <a:bodyPr/>
                    <a:lstStyle/>
                    <a:p>
                      <a:r>
                        <a:rPr lang="en-ZA" sz="1600" dirty="0" smtClean="0">
                          <a:solidFill>
                            <a:schemeClr val="tx1"/>
                          </a:solidFill>
                        </a:rPr>
                        <a:t>Signing Cultural agreements (Gabon, Zambia, Seychelles, and Zimbabwe)</a:t>
                      </a:r>
                      <a:endParaRPr lang="en-ZA" sz="1600" dirty="0">
                        <a:solidFill>
                          <a:schemeClr val="tx1"/>
                        </a:solidFill>
                      </a:endParaRPr>
                    </a:p>
                  </a:txBody>
                  <a:tcPr/>
                </a:tc>
                <a:tc>
                  <a:txBody>
                    <a:bodyPr/>
                    <a:lstStyle/>
                    <a:p>
                      <a:r>
                        <a:rPr lang="en-US" sz="1600" dirty="0" smtClean="0">
                          <a:solidFill>
                            <a:schemeClr val="tx1"/>
                          </a:solidFill>
                        </a:rPr>
                        <a:t>Various countries</a:t>
                      </a:r>
                      <a:r>
                        <a:rPr lang="en-US" sz="1600" baseline="0" dirty="0" smtClean="0">
                          <a:solidFill>
                            <a:schemeClr val="tx1"/>
                          </a:solidFill>
                        </a:rPr>
                        <a:t> and South Africa </a:t>
                      </a:r>
                      <a:endParaRPr lang="en-ZA" sz="1600" dirty="0">
                        <a:solidFill>
                          <a:schemeClr val="tx1"/>
                        </a:solidFill>
                      </a:endParaRPr>
                    </a:p>
                  </a:txBody>
                  <a:tcPr/>
                </a:tc>
                <a:tc>
                  <a:txBody>
                    <a:bodyPr/>
                    <a:lstStyle/>
                    <a:p>
                      <a:r>
                        <a:rPr kumimoji="0" lang="en-US" sz="1600" b="0" i="0" u="none" strike="noStrike" kern="1200" cap="none" spc="0" normalizeH="0" baseline="0" noProof="0" dirty="0" smtClean="0">
                          <a:ln>
                            <a:noFill/>
                          </a:ln>
                          <a:solidFill>
                            <a:schemeClr val="tx1"/>
                          </a:solidFill>
                          <a:effectLst/>
                          <a:uLnTx/>
                          <a:uFillTx/>
                          <a:latin typeface="+mn-lt"/>
                          <a:ea typeface="+mn-ea"/>
                          <a:cs typeface="+mn-cs"/>
                        </a:rPr>
                        <a:t>R 1 000 000</a:t>
                      </a:r>
                      <a:endParaRPr lang="en-ZA" sz="1600" dirty="0">
                        <a:solidFill>
                          <a:schemeClr val="tx1"/>
                        </a:solidFill>
                      </a:endParaRPr>
                    </a:p>
                  </a:txBody>
                  <a:tcPr/>
                </a:tc>
              </a:tr>
            </a:tbl>
          </a:graphicData>
        </a:graphic>
      </p:graphicFrame>
      <p:sp>
        <p:nvSpPr>
          <p:cNvPr id="4" name="Slide Number Placeholder 3"/>
          <p:cNvSpPr>
            <a:spLocks noGrp="1"/>
          </p:cNvSpPr>
          <p:nvPr>
            <p:ph type="sldNum" sz="quarter" idx="4"/>
          </p:nvPr>
        </p:nvSpPr>
        <p:spPr/>
        <p:txBody>
          <a:bodyPr/>
          <a:lstStyle/>
          <a:p>
            <a:r>
              <a:rPr lang="en-US" sz="1200" b="1" dirty="0" smtClean="0"/>
              <a:t>38</a:t>
            </a:r>
            <a:endParaRPr lang="en-ZA" sz="1200" b="1" dirty="0" smtClean="0"/>
          </a:p>
        </p:txBody>
      </p:sp>
    </p:spTree>
    <p:extLst>
      <p:ext uri="{BB962C8B-B14F-4D97-AF65-F5344CB8AC3E}">
        <p14:creationId xmlns:p14="http://schemas.microsoft.com/office/powerpoint/2010/main" xmlns="" val="15858034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1452005645"/>
              </p:ext>
            </p:extLst>
          </p:nvPr>
        </p:nvGraphicFramePr>
        <p:xfrm>
          <a:off x="200325" y="1412776"/>
          <a:ext cx="8836170" cy="4104457"/>
        </p:xfrm>
        <a:graphic>
          <a:graphicData uri="http://schemas.openxmlformats.org/drawingml/2006/table">
            <a:tbl>
              <a:tblPr firstRow="1" bandRow="1">
                <a:tableStyleId>{5C22544A-7EE6-4342-B048-85BDC9FD1C3A}</a:tableStyleId>
              </a:tblPr>
              <a:tblGrid>
                <a:gridCol w="4374783"/>
                <a:gridCol w="2267262"/>
                <a:gridCol w="2194125"/>
              </a:tblGrid>
              <a:tr h="537526">
                <a:tc>
                  <a:txBody>
                    <a:bodyPr/>
                    <a:lstStyle/>
                    <a:p>
                      <a:r>
                        <a:rPr lang="en-US" sz="2400" dirty="0" smtClean="0"/>
                        <a:t>Engagement</a:t>
                      </a:r>
                      <a:r>
                        <a:rPr lang="en-US" sz="2400" baseline="0" dirty="0" smtClean="0"/>
                        <a:t> </a:t>
                      </a:r>
                      <a:endParaRPr lang="en-ZA" sz="2400" dirty="0"/>
                    </a:p>
                  </a:txBody>
                  <a:tcPr/>
                </a:tc>
                <a:tc>
                  <a:txBody>
                    <a:bodyPr/>
                    <a:lstStyle/>
                    <a:p>
                      <a:r>
                        <a:rPr lang="en-US" sz="2400" baseline="0" dirty="0" smtClean="0"/>
                        <a:t> Country </a:t>
                      </a:r>
                      <a:endParaRPr lang="en-ZA" sz="2400" dirty="0"/>
                    </a:p>
                  </a:txBody>
                  <a:tcPr/>
                </a:tc>
                <a:tc>
                  <a:txBody>
                    <a:bodyPr/>
                    <a:lstStyle/>
                    <a:p>
                      <a:r>
                        <a:rPr lang="en-US" sz="2400" dirty="0" smtClean="0"/>
                        <a:t>Budget</a:t>
                      </a:r>
                      <a:r>
                        <a:rPr lang="en-US" sz="2400" baseline="0" dirty="0" smtClean="0"/>
                        <a:t> </a:t>
                      </a:r>
                      <a:endParaRPr lang="en-ZA" sz="2400" dirty="0"/>
                    </a:p>
                  </a:txBody>
                  <a:tcPr/>
                </a:tc>
              </a:tr>
              <a:tr h="680866">
                <a:tc>
                  <a:txBody>
                    <a:bodyPr/>
                    <a:lstStyle/>
                    <a:p>
                      <a:r>
                        <a:rPr lang="en-ZA" sz="1600" dirty="0" smtClean="0">
                          <a:solidFill>
                            <a:schemeClr val="tx1"/>
                          </a:solidFill>
                        </a:rPr>
                        <a:t>BRICS</a:t>
                      </a:r>
                      <a:endParaRPr lang="en-ZA" sz="1600" dirty="0">
                        <a:solidFill>
                          <a:schemeClr val="tx1"/>
                        </a:solidFill>
                      </a:endParaRPr>
                    </a:p>
                  </a:txBody>
                  <a:tcPr/>
                </a:tc>
                <a:tc>
                  <a:txBody>
                    <a:bodyPr/>
                    <a:lstStyle/>
                    <a:p>
                      <a:r>
                        <a:rPr kumimoji="0" lang="en-US" sz="1600" b="0" i="0" u="none" strike="noStrike" kern="1200" cap="none" spc="0" normalizeH="0" baseline="0" noProof="0" dirty="0" smtClean="0">
                          <a:ln>
                            <a:noFill/>
                          </a:ln>
                          <a:solidFill>
                            <a:schemeClr val="tx1"/>
                          </a:solidFill>
                          <a:effectLst/>
                          <a:uLnTx/>
                          <a:uFillTx/>
                          <a:latin typeface="+mn-lt"/>
                          <a:ea typeface="+mn-ea"/>
                          <a:cs typeface="+mn-cs"/>
                        </a:rPr>
                        <a:t>South Africa </a:t>
                      </a:r>
                      <a:endParaRPr lang="en-ZA" sz="1600" dirty="0">
                        <a:solidFill>
                          <a:schemeClr val="tx1"/>
                        </a:solidFill>
                      </a:endParaRPr>
                    </a:p>
                  </a:txBody>
                  <a:tcPr/>
                </a:tc>
                <a:tc>
                  <a:txBody>
                    <a:bodyPr/>
                    <a:lstStyle/>
                    <a:p>
                      <a:r>
                        <a:rPr lang="en-US" sz="1600" dirty="0" smtClean="0">
                          <a:solidFill>
                            <a:schemeClr val="tx1"/>
                          </a:solidFill>
                        </a:rPr>
                        <a:t>R2  000 000.00</a:t>
                      </a:r>
                    </a:p>
                    <a:p>
                      <a:r>
                        <a:rPr lang="en-US" sz="1600" dirty="0" smtClean="0">
                          <a:solidFill>
                            <a:schemeClr val="tx1"/>
                          </a:solidFill>
                        </a:rPr>
                        <a:t>R17</a:t>
                      </a:r>
                      <a:r>
                        <a:rPr lang="en-US" sz="1600" baseline="0" dirty="0" smtClean="0">
                          <a:solidFill>
                            <a:schemeClr val="tx1"/>
                          </a:solidFill>
                        </a:rPr>
                        <a:t> 00</a:t>
                      </a:r>
                      <a:r>
                        <a:rPr lang="en-US" sz="1600" dirty="0" smtClean="0">
                          <a:solidFill>
                            <a:schemeClr val="tx1"/>
                          </a:solidFill>
                        </a:rPr>
                        <a:t>0  000 .00 (MGE)</a:t>
                      </a:r>
                      <a:endParaRPr lang="en-ZA" sz="1600" dirty="0">
                        <a:solidFill>
                          <a:schemeClr val="tx1"/>
                        </a:solidFill>
                      </a:endParaRPr>
                    </a:p>
                  </a:txBody>
                  <a:tcPr/>
                </a:tc>
              </a:tr>
              <a:tr h="6808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China 20 years of diplomatic  relations and </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China People to People Exchange Mechanism </a:t>
                      </a:r>
                    </a:p>
                  </a:txBody>
                  <a:tcPr/>
                </a:tc>
                <a:tc>
                  <a:txBody>
                    <a:bodyPr/>
                    <a:lstStyle/>
                    <a:p>
                      <a:r>
                        <a:rPr kumimoji="0" lang="en-US" sz="1600" b="0" i="0" u="none" strike="noStrike" kern="1200" cap="none" spc="0" normalizeH="0" baseline="0" noProof="0" dirty="0" smtClean="0">
                          <a:ln>
                            <a:noFill/>
                          </a:ln>
                          <a:solidFill>
                            <a:schemeClr val="tx1"/>
                          </a:solidFill>
                          <a:effectLst/>
                          <a:uLnTx/>
                          <a:uFillTx/>
                          <a:latin typeface="+mn-lt"/>
                          <a:ea typeface="+mn-ea"/>
                          <a:cs typeface="+mn-cs"/>
                        </a:rPr>
                        <a:t>South Africa and China </a:t>
                      </a:r>
                      <a:endParaRPr lang="en-ZA" sz="1600" dirty="0">
                        <a:solidFill>
                          <a:schemeClr val="tx1"/>
                        </a:solidFill>
                      </a:endParaRPr>
                    </a:p>
                  </a:txBody>
                  <a:tcPr/>
                </a:tc>
                <a:tc>
                  <a:txBody>
                    <a:bodyPr/>
                    <a:lstStyle/>
                    <a:p>
                      <a:r>
                        <a:rPr lang="en-US" sz="1600" dirty="0" smtClean="0">
                          <a:solidFill>
                            <a:schemeClr val="tx1"/>
                          </a:solidFill>
                        </a:rPr>
                        <a:t>R2 000 000.00</a:t>
                      </a:r>
                      <a:endParaRPr lang="en-ZA" sz="1600" dirty="0">
                        <a:solidFill>
                          <a:schemeClr val="tx1"/>
                        </a:solidFill>
                      </a:endParaRPr>
                    </a:p>
                  </a:txBody>
                  <a:tcPr/>
                </a:tc>
              </a:tr>
              <a:tr h="3941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Brazil Cultural Week</a:t>
                      </a:r>
                    </a:p>
                  </a:txBody>
                  <a:tcPr/>
                </a:tc>
                <a:tc>
                  <a:txBody>
                    <a:bodyPr/>
                    <a:lstStyle/>
                    <a:p>
                      <a:r>
                        <a:rPr kumimoji="0" lang="en-US" sz="1600" b="0" i="0" u="none" strike="noStrike" kern="1200" cap="none" spc="0" normalizeH="0" baseline="0" noProof="0" dirty="0" smtClean="0">
                          <a:ln>
                            <a:noFill/>
                          </a:ln>
                          <a:solidFill>
                            <a:schemeClr val="tx1"/>
                          </a:solidFill>
                          <a:effectLst/>
                          <a:uLnTx/>
                          <a:uFillTx/>
                          <a:latin typeface="+mn-lt"/>
                          <a:ea typeface="+mn-ea"/>
                          <a:cs typeface="+mn-cs"/>
                        </a:rPr>
                        <a:t>South Africa and Brazil </a:t>
                      </a:r>
                      <a:endParaRPr lang="en-ZA" sz="1600" dirty="0">
                        <a:solidFill>
                          <a:schemeClr val="tx1"/>
                        </a:solidFill>
                      </a:endParaRPr>
                    </a:p>
                  </a:txBody>
                  <a:tcPr/>
                </a:tc>
                <a:tc>
                  <a:txBody>
                    <a:bodyPr/>
                    <a:lstStyle/>
                    <a:p>
                      <a:r>
                        <a:rPr lang="en-US" sz="1600" dirty="0" smtClean="0">
                          <a:solidFill>
                            <a:schemeClr val="tx1"/>
                          </a:solidFill>
                        </a:rPr>
                        <a:t>R1</a:t>
                      </a:r>
                      <a:r>
                        <a:rPr lang="en-US" sz="1600" baseline="0" dirty="0" smtClean="0">
                          <a:solidFill>
                            <a:schemeClr val="tx1"/>
                          </a:solidFill>
                        </a:rPr>
                        <a:t> 5</a:t>
                      </a:r>
                      <a:r>
                        <a:rPr lang="en-US" sz="1600" dirty="0" smtClean="0">
                          <a:solidFill>
                            <a:schemeClr val="tx1"/>
                          </a:solidFill>
                        </a:rPr>
                        <a:t>00 000.00</a:t>
                      </a:r>
                      <a:endParaRPr lang="en-ZA" sz="1600" dirty="0">
                        <a:solidFill>
                          <a:schemeClr val="tx1"/>
                        </a:solidFill>
                      </a:endParaRPr>
                    </a:p>
                  </a:txBody>
                  <a:tcPr/>
                </a:tc>
              </a:tr>
              <a:tr h="461226">
                <a:tc>
                  <a:txBody>
                    <a:bodyPr/>
                    <a:lstStyle/>
                    <a:p>
                      <a:r>
                        <a:rPr lang="en-US" sz="1600" dirty="0" smtClean="0">
                          <a:solidFill>
                            <a:schemeClr val="tx1"/>
                          </a:solidFill>
                        </a:rPr>
                        <a:t>International Mandela Centenary celebrations</a:t>
                      </a:r>
                    </a:p>
                  </a:txBody>
                  <a:tcPr/>
                </a:tc>
                <a:tc>
                  <a:txBody>
                    <a:bodyPr/>
                    <a:lstStyle/>
                    <a:p>
                      <a:r>
                        <a:rPr lang="en-US" sz="1600" dirty="0" smtClean="0">
                          <a:solidFill>
                            <a:schemeClr val="tx1"/>
                          </a:solidFill>
                        </a:rPr>
                        <a:t>Spain </a:t>
                      </a:r>
                      <a:endParaRPr lang="en-ZA" sz="16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R1 500 000.00</a:t>
                      </a:r>
                      <a:endParaRPr kumimoji="0" lang="en-ZA" sz="1600" b="0" i="0" u="none" strike="noStrike" kern="1200" cap="none" spc="0" normalizeH="0" baseline="0" noProof="0" dirty="0" smtClean="0">
                        <a:ln>
                          <a:noFill/>
                        </a:ln>
                        <a:solidFill>
                          <a:schemeClr val="tx1"/>
                        </a:solidFill>
                        <a:effectLst/>
                        <a:uLnTx/>
                        <a:uFillTx/>
                        <a:latin typeface="+mn-lt"/>
                        <a:ea typeface="+mn-ea"/>
                        <a:cs typeface="+mn-cs"/>
                      </a:endParaRPr>
                    </a:p>
                  </a:txBody>
                  <a:tcPr/>
                </a:tc>
              </a:tr>
              <a:tr h="461226">
                <a:tc>
                  <a:txBody>
                    <a:bodyPr/>
                    <a:lstStyle/>
                    <a:p>
                      <a:r>
                        <a:rPr lang="en-US" sz="1600" dirty="0" smtClean="0">
                          <a:solidFill>
                            <a:schemeClr val="tx1"/>
                          </a:solidFill>
                        </a:rPr>
                        <a:t>France</a:t>
                      </a:r>
                      <a:r>
                        <a:rPr lang="en-US" sz="1600" baseline="0" dirty="0" smtClean="0">
                          <a:solidFill>
                            <a:schemeClr val="tx1"/>
                          </a:solidFill>
                        </a:rPr>
                        <a:t> Book Fair </a:t>
                      </a:r>
                    </a:p>
                  </a:txBody>
                  <a:tcPr/>
                </a:tc>
                <a:tc>
                  <a:txBody>
                    <a:bodyPr/>
                    <a:lstStyle/>
                    <a:p>
                      <a:r>
                        <a:rPr lang="en-US" sz="1600" dirty="0" smtClean="0">
                          <a:solidFill>
                            <a:schemeClr val="tx1"/>
                          </a:solidFill>
                        </a:rPr>
                        <a:t>France </a:t>
                      </a:r>
                      <a:endParaRPr lang="en-ZA" sz="16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R1 000 000.00</a:t>
                      </a:r>
                      <a:endParaRPr kumimoji="0" lang="en-ZA" sz="1600" b="0" i="0" u="none" strike="noStrike" kern="1200" cap="none" spc="0" normalizeH="0" baseline="0" noProof="0" dirty="0" smtClean="0">
                        <a:ln>
                          <a:noFill/>
                        </a:ln>
                        <a:solidFill>
                          <a:schemeClr val="tx1"/>
                        </a:solidFill>
                        <a:effectLst/>
                        <a:uLnTx/>
                        <a:uFillTx/>
                        <a:latin typeface="+mn-lt"/>
                        <a:ea typeface="+mn-ea"/>
                        <a:cs typeface="+mn-cs"/>
                      </a:endParaRPr>
                    </a:p>
                  </a:txBody>
                  <a:tcPr/>
                </a:tc>
              </a:tr>
              <a:tr h="888562">
                <a:tc>
                  <a:txBody>
                    <a:bodyPr/>
                    <a:lstStyle/>
                    <a:p>
                      <a:r>
                        <a:rPr lang="en-US" sz="1600" dirty="0" smtClean="0">
                          <a:solidFill>
                            <a:schemeClr val="tx1"/>
                          </a:solidFill>
                        </a:rPr>
                        <a:t>WIPO</a:t>
                      </a:r>
                      <a:r>
                        <a:rPr lang="en-US" sz="1600" baseline="0" dirty="0" smtClean="0">
                          <a:solidFill>
                            <a:schemeClr val="tx1"/>
                          </a:solidFill>
                        </a:rPr>
                        <a:t> -  General Conference</a:t>
                      </a:r>
                      <a:endParaRPr lang="en-US" sz="1600" dirty="0" smtClean="0">
                        <a:solidFill>
                          <a:schemeClr val="tx1"/>
                        </a:solidFill>
                      </a:endParaRPr>
                    </a:p>
                  </a:txBody>
                  <a:tcPr/>
                </a:tc>
                <a:tc>
                  <a:txBody>
                    <a:bodyPr/>
                    <a:lstStyle/>
                    <a:p>
                      <a:r>
                        <a:rPr lang="en-US" sz="1600" dirty="0" smtClean="0">
                          <a:solidFill>
                            <a:schemeClr val="tx1"/>
                          </a:solidFill>
                        </a:rPr>
                        <a:t>Geneva</a:t>
                      </a:r>
                      <a:endParaRPr lang="en-ZA" sz="1600" dirty="0">
                        <a:solidFill>
                          <a:schemeClr val="tx1"/>
                        </a:solidFill>
                      </a:endParaRPr>
                    </a:p>
                  </a:txBody>
                  <a:tcPr/>
                </a:tc>
                <a:tc>
                  <a:txBody>
                    <a:bodyPr/>
                    <a:lstStyle/>
                    <a:p>
                      <a:r>
                        <a:rPr lang="en-US" sz="1600" dirty="0" smtClean="0">
                          <a:solidFill>
                            <a:schemeClr val="tx1"/>
                          </a:solidFill>
                        </a:rPr>
                        <a:t>R100 000.00</a:t>
                      </a:r>
                      <a:endParaRPr lang="en-ZA" sz="1600" dirty="0">
                        <a:solidFill>
                          <a:schemeClr val="tx1"/>
                        </a:solidFill>
                      </a:endParaRPr>
                    </a:p>
                  </a:txBody>
                  <a:tcPr/>
                </a:tc>
              </a:tr>
            </a:tbl>
          </a:graphicData>
        </a:graphic>
      </p:graphicFrame>
      <p:sp>
        <p:nvSpPr>
          <p:cNvPr id="4" name="Slide Number Placeholder 3"/>
          <p:cNvSpPr>
            <a:spLocks noGrp="1"/>
          </p:cNvSpPr>
          <p:nvPr>
            <p:ph type="sldNum" sz="quarter" idx="4"/>
          </p:nvPr>
        </p:nvSpPr>
        <p:spPr/>
        <p:txBody>
          <a:bodyPr/>
          <a:lstStyle/>
          <a:p>
            <a:r>
              <a:rPr lang="en-US" sz="1200" b="1" dirty="0" smtClean="0"/>
              <a:t>39</a:t>
            </a:r>
            <a:endParaRPr lang="en-ZA" sz="1200" b="1" dirty="0" smtClean="0"/>
          </a:p>
        </p:txBody>
      </p:sp>
      <p:sp>
        <p:nvSpPr>
          <p:cNvPr id="6" name="Title 1"/>
          <p:cNvSpPr>
            <a:spLocks noGrp="1"/>
          </p:cNvSpPr>
          <p:nvPr>
            <p:ph type="title"/>
          </p:nvPr>
        </p:nvSpPr>
        <p:spPr>
          <a:xfrm>
            <a:off x="0" y="116632"/>
            <a:ext cx="9144000" cy="648072"/>
          </a:xfrm>
        </p:spPr>
        <p:txBody>
          <a:bodyPr>
            <a:noAutofit/>
          </a:bodyPr>
          <a:lstStyle/>
          <a:p>
            <a:pPr algn="ctr"/>
            <a:r>
              <a:rPr lang="en-ZA" sz="3200" dirty="0" smtClean="0">
                <a:latin typeface="+mj-lt"/>
              </a:rPr>
              <a:t>DETAILS OF CULTURAL DIPLOMACY ENGAGEMENTS TO BE COORDINATED</a:t>
            </a:r>
            <a:r>
              <a:rPr lang="en-ZA" sz="3200" dirty="0" smtClean="0">
                <a:solidFill>
                  <a:srgbClr val="FF0000"/>
                </a:solidFill>
                <a:latin typeface="+mj-lt"/>
              </a:rPr>
              <a:t> </a:t>
            </a:r>
            <a:r>
              <a:rPr lang="en-ZA" sz="2000" dirty="0" smtClean="0">
                <a:solidFill>
                  <a:srgbClr val="FF0000"/>
                </a:solidFill>
                <a:latin typeface="+mj-lt"/>
              </a:rPr>
              <a:t/>
            </a:r>
            <a:br>
              <a:rPr lang="en-ZA" sz="2000" dirty="0" smtClean="0">
                <a:solidFill>
                  <a:srgbClr val="FF0000"/>
                </a:solidFill>
                <a:latin typeface="+mj-lt"/>
              </a:rPr>
            </a:br>
            <a:r>
              <a:rPr lang="en-ZA" sz="2000" dirty="0">
                <a:solidFill>
                  <a:srgbClr val="FF0000"/>
                </a:solidFill>
                <a:latin typeface="+mj-lt"/>
              </a:rPr>
              <a:t/>
            </a:r>
            <a:br>
              <a:rPr lang="en-ZA" sz="2000" dirty="0">
                <a:solidFill>
                  <a:srgbClr val="FF0000"/>
                </a:solidFill>
                <a:latin typeface="+mj-lt"/>
              </a:rPr>
            </a:br>
            <a:endParaRPr lang="en-ZA" dirty="0">
              <a:solidFill>
                <a:srgbClr val="00B0F0"/>
              </a:solidFill>
              <a:latin typeface="+mj-lt"/>
            </a:endParaRPr>
          </a:p>
        </p:txBody>
      </p:sp>
    </p:spTree>
    <p:extLst>
      <p:ext uri="{BB962C8B-B14F-4D97-AF65-F5344CB8AC3E}">
        <p14:creationId xmlns:p14="http://schemas.microsoft.com/office/powerpoint/2010/main" xmlns="" val="2084606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229600" cy="710952"/>
          </a:xfrm>
        </p:spPr>
        <p:txBody>
          <a:bodyPr>
            <a:normAutofit/>
          </a:bodyPr>
          <a:lstStyle/>
          <a:p>
            <a:pPr algn="ctr"/>
            <a:r>
              <a:rPr lang="en-US" dirty="0" smtClean="0">
                <a:latin typeface="+mj-lt"/>
                <a:cs typeface="Arial Narrow"/>
              </a:rPr>
              <a:t>THE NATIONAL DEVELOPMENT PLAN</a:t>
            </a:r>
            <a:endParaRPr lang="en-US" dirty="0">
              <a:latin typeface="+mj-lt"/>
              <a:cs typeface="Arial Narrow"/>
            </a:endParaRPr>
          </a:p>
        </p:txBody>
      </p:sp>
      <p:sp>
        <p:nvSpPr>
          <p:cNvPr id="3" name="Content Placeholder 2"/>
          <p:cNvSpPr>
            <a:spLocks noGrp="1"/>
          </p:cNvSpPr>
          <p:nvPr>
            <p:ph idx="1"/>
          </p:nvPr>
        </p:nvSpPr>
        <p:spPr>
          <a:xfrm>
            <a:off x="251520" y="1124744"/>
            <a:ext cx="8640960" cy="4680520"/>
          </a:xfrm>
        </p:spPr>
        <p:txBody>
          <a:bodyPr>
            <a:noAutofit/>
          </a:bodyPr>
          <a:lstStyle/>
          <a:p>
            <a:pPr marL="0" indent="0" algn="just">
              <a:buNone/>
            </a:pPr>
            <a:r>
              <a:rPr lang="en-ZA" sz="2800" dirty="0" smtClean="0">
                <a:solidFill>
                  <a:schemeClr val="tx1"/>
                </a:solidFill>
                <a:latin typeface="+mn-lt"/>
              </a:rPr>
              <a:t>National </a:t>
            </a:r>
            <a:r>
              <a:rPr lang="en-ZA" sz="2800" dirty="0">
                <a:solidFill>
                  <a:schemeClr val="tx1"/>
                </a:solidFill>
                <a:latin typeface="+mn-lt"/>
              </a:rPr>
              <a:t>Development Plan 2030 vision </a:t>
            </a:r>
            <a:r>
              <a:rPr lang="en-ZA" sz="2800" dirty="0" smtClean="0">
                <a:solidFill>
                  <a:schemeClr val="tx1"/>
                </a:solidFill>
                <a:latin typeface="+mn-lt"/>
              </a:rPr>
              <a:t>and trajectory: Chapter 15</a:t>
            </a:r>
          </a:p>
          <a:p>
            <a:pPr marL="0" indent="0" algn="just">
              <a:buNone/>
            </a:pPr>
            <a:r>
              <a:rPr lang="en-ZA" sz="3200" b="0" dirty="0" smtClean="0">
                <a:solidFill>
                  <a:schemeClr val="tx1"/>
                </a:solidFill>
                <a:latin typeface="+mn-lt"/>
              </a:rPr>
              <a:t> </a:t>
            </a:r>
            <a:endParaRPr lang="en-ZA" sz="3200" b="0" dirty="0">
              <a:solidFill>
                <a:schemeClr val="tx1"/>
              </a:solidFill>
              <a:latin typeface="+mn-lt"/>
            </a:endParaRPr>
          </a:p>
          <a:p>
            <a:pPr algn="just"/>
            <a:r>
              <a:rPr lang="en-ZA" sz="2400" b="0" dirty="0" smtClean="0">
                <a:solidFill>
                  <a:schemeClr val="tx1"/>
                </a:solidFill>
                <a:latin typeface="+mn-lt"/>
              </a:rPr>
              <a:t>South </a:t>
            </a:r>
            <a:r>
              <a:rPr lang="en-ZA" sz="2400" b="0" dirty="0">
                <a:solidFill>
                  <a:schemeClr val="tx1"/>
                </a:solidFill>
                <a:latin typeface="+mn-lt"/>
              </a:rPr>
              <a:t>Africans will be more conscious of the things they have in common than their differences. </a:t>
            </a:r>
            <a:endParaRPr lang="en-ZA" sz="2400" b="0" dirty="0" smtClean="0">
              <a:solidFill>
                <a:schemeClr val="tx1"/>
              </a:solidFill>
              <a:latin typeface="+mn-lt"/>
            </a:endParaRPr>
          </a:p>
          <a:p>
            <a:pPr marL="0" indent="0" algn="just">
              <a:buNone/>
            </a:pPr>
            <a:endParaRPr lang="en-ZA" sz="2400" b="0" dirty="0" smtClean="0">
              <a:solidFill>
                <a:schemeClr val="tx1"/>
              </a:solidFill>
              <a:latin typeface="+mn-lt"/>
            </a:endParaRPr>
          </a:p>
          <a:p>
            <a:pPr algn="just"/>
            <a:r>
              <a:rPr lang="en-ZA" sz="2400" b="0" dirty="0" smtClean="0">
                <a:solidFill>
                  <a:schemeClr val="tx1"/>
                </a:solidFill>
                <a:latin typeface="+mn-lt"/>
              </a:rPr>
              <a:t>Their </a:t>
            </a:r>
            <a:r>
              <a:rPr lang="en-ZA" sz="2400" b="0" dirty="0">
                <a:solidFill>
                  <a:schemeClr val="tx1"/>
                </a:solidFill>
                <a:latin typeface="+mn-lt"/>
              </a:rPr>
              <a:t>lived experiences will progressively undermine and cut across the divisions of race, gender, disability, space and class. </a:t>
            </a:r>
            <a:endParaRPr lang="en-ZA" sz="2400" b="0" dirty="0" smtClean="0">
              <a:solidFill>
                <a:schemeClr val="tx1"/>
              </a:solidFill>
              <a:latin typeface="+mn-lt"/>
            </a:endParaRPr>
          </a:p>
          <a:p>
            <a:pPr algn="just"/>
            <a:endParaRPr lang="en-ZA" sz="2400" b="0" dirty="0" smtClean="0">
              <a:solidFill>
                <a:schemeClr val="tx1"/>
              </a:solidFill>
              <a:latin typeface="+mn-lt"/>
            </a:endParaRPr>
          </a:p>
          <a:p>
            <a:pPr algn="just"/>
            <a:r>
              <a:rPr lang="en-ZA" sz="2400" b="0" dirty="0" smtClean="0">
                <a:solidFill>
                  <a:schemeClr val="tx1"/>
                </a:solidFill>
                <a:latin typeface="+mn-lt"/>
              </a:rPr>
              <a:t>The </a:t>
            </a:r>
            <a:r>
              <a:rPr lang="en-ZA" sz="2400" b="0" dirty="0">
                <a:solidFill>
                  <a:schemeClr val="tx1"/>
                </a:solidFill>
                <a:latin typeface="+mn-lt"/>
              </a:rPr>
              <a:t>nation will be more accepting of peoples’ multiple identities. </a:t>
            </a:r>
            <a:endParaRPr lang="en-ZA" sz="2400" b="0" dirty="0" smtClean="0">
              <a:solidFill>
                <a:schemeClr val="tx1"/>
              </a:solidFill>
              <a:latin typeface="+mn-lt"/>
            </a:endParaRPr>
          </a:p>
          <a:p>
            <a:pPr algn="just"/>
            <a:endParaRPr lang="en-ZA" sz="2800" b="0" dirty="0" smtClean="0">
              <a:latin typeface="+mn-lt"/>
            </a:endParaRPr>
          </a:p>
          <a:p>
            <a:pPr marL="0" indent="0" algn="just">
              <a:buNone/>
            </a:pPr>
            <a:endParaRPr lang="en-ZA" sz="2800" b="0" dirty="0">
              <a:latin typeface="+mn-lt"/>
            </a:endParaRPr>
          </a:p>
        </p:txBody>
      </p:sp>
      <p:sp>
        <p:nvSpPr>
          <p:cNvPr id="4" name="Slide Number Placeholder 3"/>
          <p:cNvSpPr>
            <a:spLocks noGrp="1"/>
          </p:cNvSpPr>
          <p:nvPr>
            <p:ph type="sldNum" sz="quarter" idx="4"/>
          </p:nvPr>
        </p:nvSpPr>
        <p:spPr/>
        <p:txBody>
          <a:bodyPr/>
          <a:lstStyle/>
          <a:p>
            <a:r>
              <a:rPr lang="en-ZA" sz="1200" b="1" dirty="0" smtClean="0"/>
              <a:t>4</a:t>
            </a:r>
          </a:p>
        </p:txBody>
      </p:sp>
    </p:spTree>
    <p:extLst>
      <p:ext uri="{BB962C8B-B14F-4D97-AF65-F5344CB8AC3E}">
        <p14:creationId xmlns:p14="http://schemas.microsoft.com/office/powerpoint/2010/main" xmlns="" val="23398478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1655398437"/>
              </p:ext>
            </p:extLst>
          </p:nvPr>
        </p:nvGraphicFramePr>
        <p:xfrm>
          <a:off x="188748" y="1340768"/>
          <a:ext cx="8847748" cy="4339970"/>
        </p:xfrm>
        <a:graphic>
          <a:graphicData uri="http://schemas.openxmlformats.org/drawingml/2006/table">
            <a:tbl>
              <a:tblPr firstRow="1" bandRow="1">
                <a:tableStyleId>{5C22544A-7EE6-4342-B048-85BDC9FD1C3A}</a:tableStyleId>
              </a:tblPr>
              <a:tblGrid>
                <a:gridCol w="4723798"/>
                <a:gridCol w="2076537"/>
                <a:gridCol w="2047413"/>
              </a:tblGrid>
              <a:tr h="446235">
                <a:tc>
                  <a:txBody>
                    <a:bodyPr/>
                    <a:lstStyle/>
                    <a:p>
                      <a:r>
                        <a:rPr lang="en-US" sz="2400" dirty="0" smtClean="0"/>
                        <a:t>Engagement</a:t>
                      </a:r>
                      <a:r>
                        <a:rPr lang="en-US" sz="2400" baseline="0" dirty="0" smtClean="0"/>
                        <a:t> </a:t>
                      </a:r>
                      <a:endParaRPr lang="en-ZA" sz="2400" dirty="0"/>
                    </a:p>
                  </a:txBody>
                  <a:tcPr/>
                </a:tc>
                <a:tc>
                  <a:txBody>
                    <a:bodyPr/>
                    <a:lstStyle/>
                    <a:p>
                      <a:r>
                        <a:rPr lang="en-US" sz="2400" baseline="0" dirty="0" smtClean="0"/>
                        <a:t> Country </a:t>
                      </a:r>
                      <a:endParaRPr lang="en-ZA" sz="2400" dirty="0"/>
                    </a:p>
                  </a:txBody>
                  <a:tcPr/>
                </a:tc>
                <a:tc>
                  <a:txBody>
                    <a:bodyPr/>
                    <a:lstStyle/>
                    <a:p>
                      <a:r>
                        <a:rPr lang="en-US" sz="2400" dirty="0" smtClean="0"/>
                        <a:t>Budget</a:t>
                      </a:r>
                      <a:r>
                        <a:rPr lang="en-US" sz="2400" baseline="0" dirty="0" smtClean="0"/>
                        <a:t> </a:t>
                      </a:r>
                      <a:endParaRPr lang="en-ZA" sz="2400" dirty="0"/>
                    </a:p>
                  </a:txBody>
                  <a:tcPr/>
                </a:tc>
              </a:tr>
              <a:tr h="417861">
                <a:tc>
                  <a:txBody>
                    <a:bodyPr/>
                    <a:lstStyle/>
                    <a:p>
                      <a:r>
                        <a:rPr lang="en-US" sz="1600" dirty="0" smtClean="0">
                          <a:solidFill>
                            <a:schemeClr val="tx1"/>
                          </a:solidFill>
                        </a:rPr>
                        <a:t>India Folk Music </a:t>
                      </a:r>
                      <a:r>
                        <a:rPr lang="en-US" sz="1600" baseline="0" dirty="0" smtClean="0">
                          <a:solidFill>
                            <a:schemeClr val="tx1"/>
                          </a:solidFill>
                        </a:rPr>
                        <a:t> Festival </a:t>
                      </a:r>
                    </a:p>
                  </a:txBody>
                  <a:tcPr/>
                </a:tc>
                <a:tc>
                  <a:txBody>
                    <a:bodyPr/>
                    <a:lstStyle/>
                    <a:p>
                      <a:r>
                        <a:rPr lang="en-US" sz="1600" dirty="0" smtClean="0">
                          <a:solidFill>
                            <a:schemeClr val="tx1"/>
                          </a:solidFill>
                        </a:rPr>
                        <a:t>India</a:t>
                      </a:r>
                      <a:r>
                        <a:rPr lang="en-US" sz="1600" baseline="0" dirty="0" smtClean="0">
                          <a:solidFill>
                            <a:schemeClr val="tx1"/>
                          </a:solidFill>
                        </a:rPr>
                        <a:t> </a:t>
                      </a:r>
                      <a:endParaRPr lang="en-ZA" sz="16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R700 000</a:t>
                      </a:r>
                      <a:endParaRPr kumimoji="0" lang="en-ZA" sz="1600" b="0" i="0" u="none" strike="noStrike" kern="1200" cap="none" spc="0" normalizeH="0" baseline="0" noProof="0" dirty="0" smtClean="0">
                        <a:ln>
                          <a:noFill/>
                        </a:ln>
                        <a:solidFill>
                          <a:schemeClr val="tx1"/>
                        </a:solidFill>
                        <a:effectLst/>
                        <a:uLnTx/>
                        <a:uFillTx/>
                        <a:latin typeface="+mn-lt"/>
                        <a:ea typeface="+mn-ea"/>
                        <a:cs typeface="+mn-cs"/>
                      </a:endParaRPr>
                    </a:p>
                  </a:txBody>
                  <a:tcPr/>
                </a:tc>
              </a:tr>
              <a:tr h="426272">
                <a:tc>
                  <a:txBody>
                    <a:bodyPr/>
                    <a:lstStyle/>
                    <a:p>
                      <a:r>
                        <a:rPr lang="en-US" sz="1600" dirty="0" smtClean="0">
                          <a:solidFill>
                            <a:schemeClr val="tx1"/>
                          </a:solidFill>
                        </a:rPr>
                        <a:t>Russia Fashion Week </a:t>
                      </a:r>
                    </a:p>
                  </a:txBody>
                  <a:tcPr/>
                </a:tc>
                <a:tc>
                  <a:txBody>
                    <a:bodyPr/>
                    <a:lstStyle/>
                    <a:p>
                      <a:r>
                        <a:rPr lang="en-US" sz="1600" dirty="0" smtClean="0">
                          <a:solidFill>
                            <a:schemeClr val="tx1"/>
                          </a:solidFill>
                        </a:rPr>
                        <a:t>Russia </a:t>
                      </a:r>
                      <a:endParaRPr lang="en-ZA" sz="1600" dirty="0">
                        <a:solidFill>
                          <a:schemeClr val="tx1"/>
                        </a:solidFill>
                      </a:endParaRPr>
                    </a:p>
                  </a:txBody>
                  <a:tcPr/>
                </a:tc>
                <a:tc>
                  <a:txBody>
                    <a:bodyPr/>
                    <a:lstStyle/>
                    <a:p>
                      <a:r>
                        <a:rPr lang="en-US" sz="1600" dirty="0" smtClean="0">
                          <a:solidFill>
                            <a:schemeClr val="tx1"/>
                          </a:solidFill>
                        </a:rPr>
                        <a:t>R2 000 000</a:t>
                      </a:r>
                      <a:endParaRPr lang="en-ZA" sz="1600" dirty="0">
                        <a:solidFill>
                          <a:schemeClr val="tx1"/>
                        </a:solidFill>
                      </a:endParaRPr>
                    </a:p>
                  </a:txBody>
                  <a:tcPr/>
                </a:tc>
              </a:tr>
              <a:tr h="509832">
                <a:tc>
                  <a:txBody>
                    <a:bodyPr/>
                    <a:lstStyle/>
                    <a:p>
                      <a:r>
                        <a:rPr kumimoji="0" lang="en-ZA" sz="1600" b="0" i="0" u="none" strike="noStrike" kern="1200" cap="none" spc="0" normalizeH="0" baseline="0" noProof="0" dirty="0" smtClean="0">
                          <a:ln>
                            <a:noFill/>
                          </a:ln>
                          <a:solidFill>
                            <a:schemeClr val="tx1"/>
                          </a:solidFill>
                          <a:effectLst/>
                          <a:uLnTx/>
                          <a:uFillTx/>
                          <a:latin typeface="+mn-lt"/>
                          <a:ea typeface="+mn-ea"/>
                          <a:cs typeface="+mn-cs"/>
                        </a:rPr>
                        <a:t>Signing Cultural </a:t>
                      </a:r>
                      <a:r>
                        <a:rPr lang="en-US" sz="1600" dirty="0" smtClean="0">
                          <a:solidFill>
                            <a:schemeClr val="tx1"/>
                          </a:solidFill>
                        </a:rPr>
                        <a:t>Agreements ( Brazil</a:t>
                      </a:r>
                      <a:r>
                        <a:rPr lang="en-US" sz="1600" baseline="0" dirty="0" smtClean="0">
                          <a:solidFill>
                            <a:schemeClr val="tx1"/>
                          </a:solidFill>
                        </a:rPr>
                        <a:t>, Spain, Italy and India) </a:t>
                      </a:r>
                    </a:p>
                  </a:txBody>
                  <a:tcPr/>
                </a:tc>
                <a:tc>
                  <a:txBody>
                    <a:bodyPr/>
                    <a:lstStyle/>
                    <a:p>
                      <a:r>
                        <a:rPr lang="en-US" sz="1600" dirty="0" smtClean="0">
                          <a:solidFill>
                            <a:schemeClr val="tx1"/>
                          </a:solidFill>
                        </a:rPr>
                        <a:t>Various countries </a:t>
                      </a:r>
                      <a:endParaRPr lang="en-ZA" sz="1600" dirty="0">
                        <a:solidFill>
                          <a:schemeClr val="tx1"/>
                        </a:solidFill>
                      </a:endParaRPr>
                    </a:p>
                  </a:txBody>
                  <a:tcPr/>
                </a:tc>
                <a:tc>
                  <a:txBody>
                    <a:bodyPr/>
                    <a:lstStyle/>
                    <a:p>
                      <a:r>
                        <a:rPr lang="en-US" sz="1600" dirty="0" smtClean="0">
                          <a:solidFill>
                            <a:schemeClr val="tx1"/>
                          </a:solidFill>
                        </a:rPr>
                        <a:t>R1 000 000</a:t>
                      </a:r>
                      <a:endParaRPr lang="en-ZA" sz="1600" dirty="0">
                        <a:solidFill>
                          <a:schemeClr val="tx1"/>
                        </a:solidFill>
                      </a:endParaRPr>
                    </a:p>
                  </a:txBody>
                  <a:tcPr/>
                </a:tc>
              </a:tr>
              <a:tr h="648072">
                <a:tc>
                  <a:txBody>
                    <a:bodyPr/>
                    <a:lstStyle/>
                    <a:p>
                      <a:r>
                        <a:rPr lang="en-US" sz="1600" dirty="0" smtClean="0">
                          <a:solidFill>
                            <a:schemeClr val="tx1"/>
                          </a:solidFill>
                        </a:rPr>
                        <a:t>IGC on the</a:t>
                      </a:r>
                      <a:r>
                        <a:rPr lang="en-US" sz="1600" baseline="0" dirty="0" smtClean="0">
                          <a:solidFill>
                            <a:schemeClr val="tx1"/>
                          </a:solidFill>
                        </a:rPr>
                        <a:t> 2005 UNESCO Convention on the Protection and Promotion of the Diversity of  Cultural Expressions – Dec 2018</a:t>
                      </a:r>
                      <a:endParaRPr lang="en-US" sz="1600" dirty="0" smtClean="0">
                        <a:solidFill>
                          <a:schemeClr val="tx1"/>
                        </a:solidFill>
                      </a:endParaRPr>
                    </a:p>
                  </a:txBody>
                  <a:tcPr/>
                </a:tc>
                <a:tc>
                  <a:txBody>
                    <a:bodyPr/>
                    <a:lstStyle/>
                    <a:p>
                      <a:r>
                        <a:rPr lang="en-US" sz="1600" dirty="0" smtClean="0">
                          <a:solidFill>
                            <a:schemeClr val="tx1"/>
                          </a:solidFill>
                        </a:rPr>
                        <a:t>Paris</a:t>
                      </a:r>
                      <a:endParaRPr lang="en-ZA" sz="1600" dirty="0">
                        <a:solidFill>
                          <a:schemeClr val="tx1"/>
                        </a:solidFill>
                      </a:endParaRPr>
                    </a:p>
                  </a:txBody>
                  <a:tcPr/>
                </a:tc>
                <a:tc>
                  <a:txBody>
                    <a:bodyPr/>
                    <a:lstStyle/>
                    <a:p>
                      <a:r>
                        <a:rPr lang="en-US" sz="1600" dirty="0" smtClean="0">
                          <a:solidFill>
                            <a:schemeClr val="tx1"/>
                          </a:solidFill>
                        </a:rPr>
                        <a:t>R100 000</a:t>
                      </a:r>
                      <a:endParaRPr lang="en-ZA" sz="1600" dirty="0">
                        <a:solidFill>
                          <a:schemeClr val="tx1"/>
                        </a:solidFill>
                      </a:endParaRPr>
                    </a:p>
                  </a:txBody>
                  <a:tcPr/>
                </a:tc>
              </a:tr>
              <a:tr h="813597">
                <a:tc>
                  <a:txBody>
                    <a:bodyPr/>
                    <a:lstStyle/>
                    <a:p>
                      <a:r>
                        <a:rPr lang="en-US" sz="1600" dirty="0" smtClean="0">
                          <a:solidFill>
                            <a:schemeClr val="tx1"/>
                          </a:solidFill>
                        </a:rPr>
                        <a:t>WIPO -</a:t>
                      </a:r>
                      <a:r>
                        <a:rPr lang="en-US" sz="1600" baseline="0" dirty="0" smtClean="0">
                          <a:solidFill>
                            <a:schemeClr val="tx1"/>
                          </a:solidFill>
                        </a:rPr>
                        <a:t> </a:t>
                      </a:r>
                      <a:r>
                        <a:rPr lang="en-US" sz="1600" dirty="0" smtClean="0">
                          <a:solidFill>
                            <a:schemeClr val="tx1"/>
                          </a:solidFill>
                        </a:rPr>
                        <a:t>Standing Committee</a:t>
                      </a:r>
                      <a:r>
                        <a:rPr lang="en-US" sz="1600" baseline="0" dirty="0" smtClean="0">
                          <a:solidFill>
                            <a:schemeClr val="tx1"/>
                          </a:solidFill>
                        </a:rPr>
                        <a:t> </a:t>
                      </a:r>
                      <a:r>
                        <a:rPr lang="en-US" sz="1600" dirty="0" smtClean="0">
                          <a:solidFill>
                            <a:schemeClr val="tx1"/>
                          </a:solidFill>
                        </a:rPr>
                        <a:t>on Copyright and Related Rights  and</a:t>
                      </a:r>
                      <a:r>
                        <a:rPr lang="en-US" sz="1600" baseline="0" dirty="0" smtClean="0">
                          <a:solidFill>
                            <a:schemeClr val="tx1"/>
                          </a:solidFill>
                        </a:rPr>
                        <a:t>  Committee on Traditional Knowledge and Traditional Cultural Expressions</a:t>
                      </a:r>
                      <a:endParaRPr lang="en-US" sz="1600" dirty="0" smtClean="0">
                        <a:solidFill>
                          <a:schemeClr val="tx1"/>
                        </a:solidFill>
                      </a:endParaRPr>
                    </a:p>
                  </a:txBody>
                  <a:tcPr/>
                </a:tc>
                <a:tc>
                  <a:txBody>
                    <a:bodyPr/>
                    <a:lstStyle/>
                    <a:p>
                      <a:r>
                        <a:rPr lang="en-US" sz="1600" dirty="0" smtClean="0">
                          <a:solidFill>
                            <a:schemeClr val="tx1"/>
                          </a:solidFill>
                        </a:rPr>
                        <a:t>Geneva</a:t>
                      </a:r>
                      <a:endParaRPr lang="en-ZA" sz="1600" dirty="0">
                        <a:solidFill>
                          <a:schemeClr val="tx1"/>
                        </a:solidFill>
                      </a:endParaRPr>
                    </a:p>
                  </a:txBody>
                  <a:tcPr/>
                </a:tc>
                <a:tc>
                  <a:txBody>
                    <a:bodyPr/>
                    <a:lstStyle/>
                    <a:p>
                      <a:r>
                        <a:rPr lang="en-US" sz="1600" dirty="0" smtClean="0">
                          <a:solidFill>
                            <a:schemeClr val="tx1"/>
                          </a:solidFill>
                        </a:rPr>
                        <a:t>R150  000</a:t>
                      </a:r>
                      <a:endParaRPr lang="en-ZA" sz="1600" dirty="0">
                        <a:solidFill>
                          <a:schemeClr val="tx1"/>
                        </a:solidFill>
                      </a:endParaRPr>
                    </a:p>
                  </a:txBody>
                  <a:tcPr/>
                </a:tc>
              </a:tr>
              <a:tr h="813597">
                <a:tc>
                  <a:txBody>
                    <a:bodyPr/>
                    <a:lstStyle/>
                    <a:p>
                      <a:r>
                        <a:rPr lang="en-US" sz="1600" dirty="0" smtClean="0">
                          <a:solidFill>
                            <a:schemeClr val="tx1"/>
                          </a:solidFill>
                        </a:rPr>
                        <a:t>UNESCO Cultural and Heritage Treaties -  Statutory meetings</a:t>
                      </a:r>
                      <a:r>
                        <a:rPr lang="en-US" sz="1600" baseline="0" dirty="0" smtClean="0">
                          <a:solidFill>
                            <a:schemeClr val="tx1"/>
                          </a:solidFill>
                        </a:rPr>
                        <a:t> </a:t>
                      </a:r>
                      <a:endParaRPr lang="en-US" sz="1600" dirty="0" smtClean="0">
                        <a:solidFill>
                          <a:schemeClr val="tx1"/>
                        </a:solidFill>
                      </a:endParaRPr>
                    </a:p>
                  </a:txBody>
                  <a:tcPr/>
                </a:tc>
                <a:tc>
                  <a:txBody>
                    <a:bodyPr/>
                    <a:lstStyle/>
                    <a:p>
                      <a:r>
                        <a:rPr lang="en-US" sz="1600" dirty="0" smtClean="0">
                          <a:solidFill>
                            <a:schemeClr val="tx1"/>
                          </a:solidFill>
                        </a:rPr>
                        <a:t>Paris</a:t>
                      </a:r>
                      <a:endParaRPr lang="en-ZA" sz="1600" dirty="0">
                        <a:solidFill>
                          <a:schemeClr val="tx1"/>
                        </a:solidFill>
                      </a:endParaRPr>
                    </a:p>
                  </a:txBody>
                  <a:tcPr/>
                </a:tc>
                <a:tc>
                  <a:txBody>
                    <a:bodyPr/>
                    <a:lstStyle/>
                    <a:p>
                      <a:r>
                        <a:rPr lang="en-US" sz="1600" dirty="0" smtClean="0">
                          <a:solidFill>
                            <a:schemeClr val="tx1"/>
                          </a:solidFill>
                        </a:rPr>
                        <a:t>R1</a:t>
                      </a:r>
                      <a:r>
                        <a:rPr lang="en-US" sz="1600" baseline="0" dirty="0" smtClean="0">
                          <a:solidFill>
                            <a:schemeClr val="tx1"/>
                          </a:solidFill>
                        </a:rPr>
                        <a:t> </a:t>
                      </a:r>
                      <a:r>
                        <a:rPr lang="en-US" sz="1600" dirty="0" smtClean="0">
                          <a:solidFill>
                            <a:schemeClr val="tx1"/>
                          </a:solidFill>
                        </a:rPr>
                        <a:t>000</a:t>
                      </a:r>
                      <a:r>
                        <a:rPr lang="en-US" sz="1600" baseline="0" dirty="0" smtClean="0">
                          <a:solidFill>
                            <a:schemeClr val="tx1"/>
                          </a:solidFill>
                        </a:rPr>
                        <a:t> 000</a:t>
                      </a:r>
                      <a:endParaRPr lang="en-ZA" sz="1600" dirty="0">
                        <a:solidFill>
                          <a:schemeClr val="tx1"/>
                        </a:solidFill>
                      </a:endParaRPr>
                    </a:p>
                  </a:txBody>
                  <a:tcPr/>
                </a:tc>
              </a:tr>
            </a:tbl>
          </a:graphicData>
        </a:graphic>
      </p:graphicFrame>
      <p:sp>
        <p:nvSpPr>
          <p:cNvPr id="4" name="Slide Number Placeholder 3"/>
          <p:cNvSpPr>
            <a:spLocks noGrp="1"/>
          </p:cNvSpPr>
          <p:nvPr>
            <p:ph type="sldNum" sz="quarter" idx="4"/>
          </p:nvPr>
        </p:nvSpPr>
        <p:spPr/>
        <p:txBody>
          <a:bodyPr/>
          <a:lstStyle/>
          <a:p>
            <a:r>
              <a:rPr lang="en-US" sz="1200" b="1" dirty="0" smtClean="0"/>
              <a:t>40</a:t>
            </a:r>
            <a:endParaRPr lang="en-ZA" sz="1200" b="1" dirty="0" smtClean="0"/>
          </a:p>
        </p:txBody>
      </p:sp>
      <p:sp>
        <p:nvSpPr>
          <p:cNvPr id="6" name="Title 1"/>
          <p:cNvSpPr>
            <a:spLocks noGrp="1"/>
          </p:cNvSpPr>
          <p:nvPr>
            <p:ph type="title"/>
          </p:nvPr>
        </p:nvSpPr>
        <p:spPr>
          <a:xfrm>
            <a:off x="0" y="116632"/>
            <a:ext cx="9144000" cy="648072"/>
          </a:xfrm>
        </p:spPr>
        <p:txBody>
          <a:bodyPr>
            <a:noAutofit/>
          </a:bodyPr>
          <a:lstStyle/>
          <a:p>
            <a:pPr algn="ctr"/>
            <a:r>
              <a:rPr lang="en-ZA" sz="3200" dirty="0" smtClean="0">
                <a:latin typeface="+mj-lt"/>
              </a:rPr>
              <a:t>DETAILS OF CULTURAL DIPLOMACY ENGAGEMENTS TO BE COORDINATED</a:t>
            </a:r>
            <a:r>
              <a:rPr lang="en-ZA" sz="3200" dirty="0" smtClean="0">
                <a:solidFill>
                  <a:srgbClr val="FF0000"/>
                </a:solidFill>
                <a:latin typeface="+mj-lt"/>
              </a:rPr>
              <a:t> </a:t>
            </a:r>
            <a:r>
              <a:rPr lang="en-ZA" sz="2000" dirty="0" smtClean="0">
                <a:solidFill>
                  <a:srgbClr val="FF0000"/>
                </a:solidFill>
                <a:latin typeface="+mj-lt"/>
              </a:rPr>
              <a:t/>
            </a:r>
            <a:br>
              <a:rPr lang="en-ZA" sz="2000" dirty="0" smtClean="0">
                <a:solidFill>
                  <a:srgbClr val="FF0000"/>
                </a:solidFill>
                <a:latin typeface="+mj-lt"/>
              </a:rPr>
            </a:br>
            <a:r>
              <a:rPr lang="en-ZA" sz="2000" dirty="0">
                <a:solidFill>
                  <a:srgbClr val="FF0000"/>
                </a:solidFill>
                <a:latin typeface="+mj-lt"/>
              </a:rPr>
              <a:t/>
            </a:r>
            <a:br>
              <a:rPr lang="en-ZA" sz="2000" dirty="0">
                <a:solidFill>
                  <a:srgbClr val="FF0000"/>
                </a:solidFill>
                <a:latin typeface="+mj-lt"/>
              </a:rPr>
            </a:br>
            <a:endParaRPr lang="en-ZA" dirty="0">
              <a:solidFill>
                <a:srgbClr val="00B0F0"/>
              </a:solidFill>
              <a:latin typeface="+mj-lt"/>
            </a:endParaRPr>
          </a:p>
        </p:txBody>
      </p:sp>
    </p:spTree>
    <p:extLst>
      <p:ext uri="{BB962C8B-B14F-4D97-AF65-F5344CB8AC3E}">
        <p14:creationId xmlns:p14="http://schemas.microsoft.com/office/powerpoint/2010/main" xmlns="" val="34098616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8"/>
          <p:cNvSpPr>
            <a:spLocks noGrp="1"/>
          </p:cNvSpPr>
          <p:nvPr>
            <p:ph type="title"/>
          </p:nvPr>
        </p:nvSpPr>
        <p:spPr>
          <a:xfrm>
            <a:off x="1115616" y="1772816"/>
            <a:ext cx="6984776" cy="1224136"/>
          </a:xfrm>
        </p:spPr>
        <p:txBody>
          <a:bodyPr>
            <a:noAutofit/>
          </a:bodyPr>
          <a:lstStyle/>
          <a:p>
            <a:pPr algn="ctr"/>
            <a:r>
              <a:rPr lang="en-US" sz="4000" dirty="0" smtClean="0">
                <a:latin typeface="+mj-lt"/>
              </a:rPr>
              <a:t/>
            </a:r>
            <a:br>
              <a:rPr lang="en-US" sz="4000" dirty="0" smtClean="0">
                <a:latin typeface="+mj-lt"/>
              </a:rPr>
            </a:br>
            <a:r>
              <a:rPr lang="en-US" sz="4000" dirty="0" smtClean="0">
                <a:latin typeface="+mj-lt"/>
              </a:rPr>
              <a:t>GOAL 2: </a:t>
            </a:r>
            <a:r>
              <a:rPr lang="en-US" sz="4000" dirty="0">
                <a:latin typeface="+mj-lt"/>
                <a:cs typeface="Arial Narrow"/>
              </a:rPr>
              <a:t>AN INTEGRATED AND INCLUSIVE </a:t>
            </a:r>
            <a:r>
              <a:rPr lang="en-US" sz="4000" dirty="0" smtClean="0">
                <a:latin typeface="+mj-lt"/>
                <a:cs typeface="Arial Narrow"/>
              </a:rPr>
              <a:t>ACH SECTOR</a:t>
            </a:r>
            <a:r>
              <a:rPr lang="en-US" sz="4000" dirty="0" smtClean="0">
                <a:latin typeface="+mj-lt"/>
              </a:rPr>
              <a:t/>
            </a:r>
            <a:br>
              <a:rPr lang="en-US" sz="4000" dirty="0" smtClean="0">
                <a:latin typeface="+mj-lt"/>
              </a:rPr>
            </a:br>
            <a:endParaRPr lang="en-US" sz="4000" dirty="0">
              <a:latin typeface="+mj-lt"/>
            </a:endParaRPr>
          </a:p>
        </p:txBody>
      </p:sp>
      <p:sp>
        <p:nvSpPr>
          <p:cNvPr id="4" name="Slide Number Placeholder 3"/>
          <p:cNvSpPr txBox="1">
            <a:spLocks/>
          </p:cNvSpPr>
          <p:nvPr/>
        </p:nvSpPr>
        <p:spPr>
          <a:xfrm>
            <a:off x="8100392" y="6237312"/>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ZA" sz="1400" b="1" dirty="0" smtClean="0"/>
          </a:p>
        </p:txBody>
      </p:sp>
      <p:sp>
        <p:nvSpPr>
          <p:cNvPr id="6" name="Slide Number Placeholder 3"/>
          <p:cNvSpPr>
            <a:spLocks noGrp="1"/>
          </p:cNvSpPr>
          <p:nvPr>
            <p:ph type="sldNum" sz="quarter" idx="4"/>
          </p:nvPr>
        </p:nvSpPr>
        <p:spPr>
          <a:xfrm>
            <a:off x="8077200" y="6172200"/>
            <a:ext cx="609600" cy="365125"/>
          </a:xfrm>
        </p:spPr>
        <p:txBody>
          <a:bodyPr/>
          <a:lstStyle/>
          <a:p>
            <a:r>
              <a:rPr lang="en-US" sz="1200" b="1" dirty="0" smtClean="0"/>
              <a:t>41</a:t>
            </a:r>
            <a:endParaRPr lang="en-ZA" sz="1200" b="1" dirty="0" smtClean="0"/>
          </a:p>
        </p:txBody>
      </p:sp>
    </p:spTree>
    <p:extLst>
      <p:ext uri="{BB962C8B-B14F-4D97-AF65-F5344CB8AC3E}">
        <p14:creationId xmlns:p14="http://schemas.microsoft.com/office/powerpoint/2010/main" xmlns="" val="18293064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036496" cy="710952"/>
          </a:xfrm>
        </p:spPr>
        <p:txBody>
          <a:bodyPr>
            <a:normAutofit/>
          </a:bodyPr>
          <a:lstStyle/>
          <a:p>
            <a:pPr algn="ctr"/>
            <a:r>
              <a:rPr lang="en-US" dirty="0" smtClean="0">
                <a:latin typeface="+mj-lt"/>
                <a:cs typeface="Arial Narrow"/>
              </a:rPr>
              <a:t>AN INTEGRATED AND INCLUSIVE SECTOR</a:t>
            </a:r>
            <a:endParaRPr lang="en-US" dirty="0">
              <a:latin typeface="+mj-lt"/>
              <a:cs typeface="Arial Narrow"/>
            </a:endParaRPr>
          </a:p>
        </p:txBody>
      </p:sp>
      <p:sp>
        <p:nvSpPr>
          <p:cNvPr id="4" name="Slide Number Placeholder 3"/>
          <p:cNvSpPr>
            <a:spLocks noGrp="1"/>
          </p:cNvSpPr>
          <p:nvPr>
            <p:ph type="sldNum" sz="quarter" idx="4"/>
          </p:nvPr>
        </p:nvSpPr>
        <p:spPr/>
        <p:txBody>
          <a:bodyPr/>
          <a:lstStyle/>
          <a:p>
            <a:r>
              <a:rPr lang="en-US" sz="1200" b="1" dirty="0" smtClean="0"/>
              <a:t>42</a:t>
            </a:r>
            <a:endParaRPr lang="en-ZA" sz="1200" b="1" dirty="0" smtClean="0"/>
          </a:p>
        </p:txBody>
      </p:sp>
      <p:graphicFrame>
        <p:nvGraphicFramePr>
          <p:cNvPr id="6" name="Table 5"/>
          <p:cNvGraphicFramePr>
            <a:graphicFrameLocks noGrp="1"/>
          </p:cNvGraphicFramePr>
          <p:nvPr>
            <p:extLst>
              <p:ext uri="{D42A27DB-BD31-4B8C-83A1-F6EECF244321}">
                <p14:modId xmlns:p14="http://schemas.microsoft.com/office/powerpoint/2010/main" xmlns="" val="1235476652"/>
              </p:ext>
            </p:extLst>
          </p:nvPr>
        </p:nvGraphicFramePr>
        <p:xfrm>
          <a:off x="323528" y="980728"/>
          <a:ext cx="8640960" cy="5053880"/>
        </p:xfrm>
        <a:graphic>
          <a:graphicData uri="http://schemas.openxmlformats.org/drawingml/2006/table">
            <a:tbl>
              <a:tblPr firstRow="1" bandRow="1">
                <a:tableStyleId>{5C22544A-7EE6-4342-B048-85BDC9FD1C3A}</a:tableStyleId>
              </a:tblPr>
              <a:tblGrid>
                <a:gridCol w="2337308"/>
                <a:gridCol w="2337308"/>
                <a:gridCol w="1983172"/>
                <a:gridCol w="1983172"/>
              </a:tblGrid>
              <a:tr h="609367">
                <a:tc>
                  <a:txBody>
                    <a:bodyPr/>
                    <a:lstStyle/>
                    <a:p>
                      <a:pPr>
                        <a:lnSpc>
                          <a:spcPct val="100000"/>
                        </a:lnSpc>
                      </a:pPr>
                      <a:r>
                        <a:rPr lang="en-ZA" sz="2000" b="1" i="1" kern="1200" baseline="0" dirty="0" smtClean="0">
                          <a:solidFill>
                            <a:schemeClr val="bg1"/>
                          </a:solidFill>
                          <a:effectLst/>
                          <a:latin typeface="+mn-lt"/>
                          <a:ea typeface="+mn-ea"/>
                          <a:cs typeface="Arial Narrow"/>
                        </a:rPr>
                        <a:t>Strategic Goal</a:t>
                      </a:r>
                    </a:p>
                  </a:txBody>
                  <a:tcPr/>
                </a:tc>
                <a:tc>
                  <a:txBody>
                    <a:bodyPr/>
                    <a:lstStyle/>
                    <a:p>
                      <a:pPr>
                        <a:lnSpc>
                          <a:spcPct val="100000"/>
                        </a:lnSpc>
                      </a:pPr>
                      <a:r>
                        <a:rPr lang="en-ZA" sz="2000" b="1" i="1" kern="1200" baseline="0" dirty="0" smtClean="0">
                          <a:solidFill>
                            <a:schemeClr val="bg1"/>
                          </a:solidFill>
                          <a:effectLst/>
                          <a:latin typeface="+mn-lt"/>
                          <a:ea typeface="+mn-ea"/>
                          <a:cs typeface="Arial Narrow"/>
                        </a:rPr>
                        <a:t>Strategic Objective</a:t>
                      </a:r>
                    </a:p>
                  </a:txBody>
                  <a:tcPr/>
                </a:tc>
                <a:tc>
                  <a:txBody>
                    <a:bodyPr/>
                    <a:lstStyle/>
                    <a:p>
                      <a:pPr>
                        <a:lnSpc>
                          <a:spcPct val="100000"/>
                        </a:lnSpc>
                      </a:pPr>
                      <a:r>
                        <a:rPr lang="en-US" sz="2000" b="1" i="1" kern="1200" baseline="0" dirty="0" smtClean="0">
                          <a:solidFill>
                            <a:schemeClr val="bg1"/>
                          </a:solidFill>
                          <a:effectLst/>
                          <a:latin typeface="+mn-lt"/>
                          <a:ea typeface="+mn-ea"/>
                          <a:cs typeface="Arial Narrow"/>
                        </a:rPr>
                        <a:t>Performance Indicator </a:t>
                      </a:r>
                      <a:endParaRPr lang="en-ZA" sz="2000" b="1" i="1" kern="1200" baseline="0" dirty="0" smtClean="0">
                        <a:solidFill>
                          <a:schemeClr val="bg1"/>
                        </a:solidFill>
                        <a:effectLst/>
                        <a:latin typeface="+mn-lt"/>
                        <a:ea typeface="+mn-ea"/>
                        <a:cs typeface="Arial Narrow"/>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1" i="1" kern="1200" baseline="0" dirty="0" smtClean="0">
                          <a:solidFill>
                            <a:schemeClr val="bg1"/>
                          </a:solidFill>
                          <a:effectLst/>
                          <a:latin typeface="+mn-lt"/>
                          <a:ea typeface="+mn-ea"/>
                          <a:cs typeface="Arial Narrow"/>
                        </a:rPr>
                        <a:t>2018/19 Targets</a:t>
                      </a:r>
                    </a:p>
                    <a:p>
                      <a:pPr>
                        <a:lnSpc>
                          <a:spcPct val="100000"/>
                        </a:lnSpc>
                      </a:pPr>
                      <a:endParaRPr lang="en-ZA" sz="2000" b="1" i="1" kern="1200" baseline="0" dirty="0" smtClean="0">
                        <a:solidFill>
                          <a:schemeClr val="bg1"/>
                        </a:solidFill>
                        <a:effectLst/>
                        <a:latin typeface="+mn-lt"/>
                        <a:ea typeface="+mn-ea"/>
                        <a:cs typeface="Arial Narrow"/>
                      </a:endParaRPr>
                    </a:p>
                  </a:txBody>
                  <a:tcPr/>
                </a:tc>
              </a:tr>
              <a:tr h="1046817">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i="0" dirty="0" smtClean="0">
                          <a:solidFill>
                            <a:schemeClr val="tx1"/>
                          </a:solidFill>
                          <a:latin typeface="+mn-lt"/>
                          <a:cs typeface="Arial Narrow"/>
                        </a:rPr>
                        <a:t>An integrated and inclusive society</a:t>
                      </a:r>
                      <a:endParaRPr lang="en-ZA" sz="1600" b="1" i="0" kern="1200" baseline="0" dirty="0" smtClean="0">
                        <a:solidFill>
                          <a:schemeClr val="tx1"/>
                        </a:solidFill>
                        <a:effectLst/>
                        <a:latin typeface="+mn-lt"/>
                        <a:ea typeface="+mn-ea"/>
                        <a:cs typeface="Arial Narrow"/>
                      </a:endParaRPr>
                    </a:p>
                    <a:p>
                      <a:pPr>
                        <a:lnSpc>
                          <a:spcPct val="100000"/>
                        </a:lnSpc>
                      </a:pPr>
                      <a:endParaRPr lang="en-ZA" sz="1600" b="1" i="0" kern="1200" baseline="0" dirty="0" smtClean="0">
                        <a:solidFill>
                          <a:schemeClr val="tx1"/>
                        </a:solidFill>
                        <a:effectLst/>
                        <a:latin typeface="+mn-lt"/>
                        <a:ea typeface="+mn-ea"/>
                        <a:cs typeface="Arial Narrow"/>
                      </a:endParaRPr>
                    </a:p>
                  </a:txBody>
                  <a:tcPr/>
                </a:tc>
                <a:tc rowSpan="4">
                  <a:txBody>
                    <a:bodyPr/>
                    <a:lstStyle/>
                    <a:p>
                      <a:pPr>
                        <a:lnSpc>
                          <a:spcPct val="100000"/>
                        </a:lnSpc>
                      </a:pPr>
                      <a:r>
                        <a:rPr lang="en-ZA" sz="1600" b="1" i="0" kern="1200" dirty="0" smtClean="0">
                          <a:solidFill>
                            <a:schemeClr val="tx1"/>
                          </a:solidFill>
                          <a:effectLst/>
                          <a:latin typeface="+mn-lt"/>
                          <a:ea typeface="+mn-ea"/>
                          <a:cs typeface="Arial Narrow"/>
                        </a:rPr>
                        <a:t>To lead,</a:t>
                      </a:r>
                      <a:r>
                        <a:rPr lang="en-ZA" sz="1600" b="1" i="0" kern="1200" baseline="0" dirty="0" smtClean="0">
                          <a:solidFill>
                            <a:schemeClr val="tx1"/>
                          </a:solidFill>
                          <a:effectLst/>
                          <a:latin typeface="+mn-lt"/>
                          <a:ea typeface="+mn-ea"/>
                          <a:cs typeface="Arial Narrow"/>
                        </a:rPr>
                        <a:t> </a:t>
                      </a:r>
                      <a:r>
                        <a:rPr lang="en-ZA" sz="1600" b="1" i="0" kern="1200" dirty="0" smtClean="0">
                          <a:solidFill>
                            <a:schemeClr val="tx1"/>
                          </a:solidFill>
                          <a:effectLst/>
                          <a:latin typeface="+mn-lt"/>
                          <a:ea typeface="+mn-ea"/>
                          <a:cs typeface="Arial Narrow"/>
                        </a:rPr>
                        <a:t>coordinate and implement</a:t>
                      </a:r>
                      <a:r>
                        <a:rPr lang="en-ZA" sz="1600" b="1" i="0" kern="1200" baseline="0" dirty="0" smtClean="0">
                          <a:solidFill>
                            <a:schemeClr val="tx1"/>
                          </a:solidFill>
                          <a:effectLst/>
                          <a:latin typeface="+mn-lt"/>
                          <a:ea typeface="+mn-ea"/>
                          <a:cs typeface="Arial Narrow"/>
                        </a:rPr>
                        <a:t> social cohesion programme</a:t>
                      </a:r>
                    </a:p>
                  </a:txBody>
                  <a:tcPr/>
                </a:tc>
                <a:tc>
                  <a:txBody>
                    <a:bodyPr/>
                    <a:lstStyle/>
                    <a:p>
                      <a:r>
                        <a:rPr lang="en-ZA" sz="1600" b="0" i="0" u="none" strike="noStrike" kern="1200" baseline="0" dirty="0" smtClean="0">
                          <a:solidFill>
                            <a:schemeClr val="tx1"/>
                          </a:solidFill>
                          <a:latin typeface="+mn-lt"/>
                          <a:ea typeface="+mn-ea"/>
                          <a:cs typeface="+mn-cs"/>
                        </a:rPr>
                        <a:t>No. of national days commemorated</a:t>
                      </a:r>
                      <a:endParaRPr lang="en-ZA" sz="1600" b="0" i="0" kern="1200" baseline="0" dirty="0" smtClean="0">
                        <a:solidFill>
                          <a:schemeClr val="tx1"/>
                        </a:solidFill>
                        <a:effectLst/>
                        <a:latin typeface="+mn-lt"/>
                        <a:ea typeface="+mn-ea"/>
                        <a:cs typeface="Arial Narrow"/>
                      </a:endParaRPr>
                    </a:p>
                  </a:txBody>
                  <a:tcPr/>
                </a:tc>
                <a:tc>
                  <a:txBody>
                    <a:bodyPr/>
                    <a:lstStyle/>
                    <a:p>
                      <a:pPr algn="ctr">
                        <a:lnSpc>
                          <a:spcPct val="100000"/>
                        </a:lnSpc>
                      </a:pPr>
                      <a:r>
                        <a:rPr lang="en-ZA" sz="1600" b="0" i="0" kern="1200" baseline="0" dirty="0" smtClean="0">
                          <a:solidFill>
                            <a:schemeClr val="tx1"/>
                          </a:solidFill>
                          <a:effectLst/>
                          <a:latin typeface="+mn-lt"/>
                          <a:ea typeface="+mn-ea"/>
                          <a:cs typeface="Arial Narrow"/>
                        </a:rPr>
                        <a:t>6</a:t>
                      </a:r>
                    </a:p>
                  </a:txBody>
                  <a:tcPr/>
                </a:tc>
              </a:tr>
              <a:tr h="940415">
                <a:tc vMerge="1">
                  <a:txBody>
                    <a:bodyPr/>
                    <a:lstStyle/>
                    <a:p>
                      <a:pPr>
                        <a:lnSpc>
                          <a:spcPct val="100000"/>
                        </a:lnSpc>
                      </a:pPr>
                      <a:endParaRPr lang="en-ZA" sz="1600" b="1" i="1" kern="1200" baseline="0" dirty="0" smtClean="0">
                        <a:solidFill>
                          <a:schemeClr val="tx1"/>
                        </a:solidFill>
                        <a:effectLst/>
                        <a:latin typeface="+mn-lt"/>
                        <a:ea typeface="+mn-ea"/>
                        <a:cs typeface="Arial Narrow"/>
                      </a:endParaRPr>
                    </a:p>
                  </a:txBody>
                  <a:tcPr/>
                </a:tc>
                <a:tc vMerge="1">
                  <a:txBody>
                    <a:bodyPr/>
                    <a:lstStyle/>
                    <a:p>
                      <a:pPr>
                        <a:lnSpc>
                          <a:spcPct val="100000"/>
                        </a:lnSpc>
                      </a:pPr>
                      <a:endParaRPr lang="en-ZA" sz="1600" b="1" i="1" kern="1200" baseline="0" dirty="0" smtClean="0">
                        <a:solidFill>
                          <a:schemeClr val="tx1"/>
                        </a:solidFill>
                        <a:effectLst/>
                        <a:latin typeface="+mn-lt"/>
                        <a:ea typeface="+mn-ea"/>
                        <a:cs typeface="Arial Narrow"/>
                      </a:endParaRPr>
                    </a:p>
                  </a:txBody>
                  <a:tcPr/>
                </a:tc>
                <a:tc>
                  <a:txBody>
                    <a:bodyPr/>
                    <a:lstStyle/>
                    <a:p>
                      <a:r>
                        <a:rPr lang="en-ZA" sz="1600" b="0" i="0" u="none" strike="noStrike" kern="1200" baseline="0" dirty="0" smtClean="0">
                          <a:solidFill>
                            <a:schemeClr val="tx1"/>
                          </a:solidFill>
                          <a:latin typeface="+mn-lt"/>
                          <a:ea typeface="+mn-ea"/>
                          <a:cs typeface="+mn-cs"/>
                        </a:rPr>
                        <a:t>No. of social cohesion projects implemented </a:t>
                      </a:r>
                    </a:p>
                    <a:p>
                      <a:endParaRPr lang="en-ZA" sz="1600" b="0" i="0" kern="1200" baseline="0" dirty="0" smtClean="0">
                        <a:solidFill>
                          <a:schemeClr val="tx1"/>
                        </a:solidFill>
                        <a:effectLst/>
                        <a:latin typeface="+mn-lt"/>
                        <a:ea typeface="+mn-ea"/>
                        <a:cs typeface="Arial Narrow"/>
                      </a:endParaRPr>
                    </a:p>
                  </a:txBody>
                  <a:tcPr/>
                </a:tc>
                <a:tc>
                  <a:txBody>
                    <a:bodyPr/>
                    <a:lstStyle/>
                    <a:p>
                      <a:pPr algn="ctr">
                        <a:lnSpc>
                          <a:spcPct val="100000"/>
                        </a:lnSpc>
                      </a:pPr>
                      <a:r>
                        <a:rPr lang="en-US" sz="1600" b="0" i="0" kern="1200" baseline="0" dirty="0" smtClean="0">
                          <a:solidFill>
                            <a:schemeClr val="tx1"/>
                          </a:solidFill>
                          <a:effectLst/>
                          <a:latin typeface="+mn-lt"/>
                          <a:ea typeface="+mn-ea"/>
                          <a:cs typeface="Arial Narrow"/>
                        </a:rPr>
                        <a:t>12 </a:t>
                      </a:r>
                      <a:endParaRPr lang="en-ZA" sz="1600" b="0" i="0" kern="1200" baseline="0" dirty="0" smtClean="0">
                        <a:solidFill>
                          <a:schemeClr val="tx1"/>
                        </a:solidFill>
                        <a:effectLst/>
                        <a:latin typeface="+mn-lt"/>
                        <a:ea typeface="+mn-ea"/>
                        <a:cs typeface="Arial Narrow"/>
                      </a:endParaRPr>
                    </a:p>
                  </a:txBody>
                  <a:tcPr/>
                </a:tc>
              </a:tr>
              <a:tr h="948407">
                <a:tc vMerge="1">
                  <a:txBody>
                    <a:bodyPr/>
                    <a:lstStyle/>
                    <a:p>
                      <a:pPr>
                        <a:lnSpc>
                          <a:spcPct val="100000"/>
                        </a:lnSpc>
                      </a:pPr>
                      <a:endParaRPr lang="en-ZA" sz="1600" b="1" i="1" kern="1200" baseline="0" dirty="0" smtClean="0">
                        <a:solidFill>
                          <a:schemeClr val="tx1"/>
                        </a:solidFill>
                        <a:effectLst/>
                        <a:latin typeface="+mn-lt"/>
                        <a:ea typeface="+mn-ea"/>
                        <a:cs typeface="Arial Narrow"/>
                      </a:endParaRPr>
                    </a:p>
                  </a:txBody>
                  <a:tcPr/>
                </a:tc>
                <a:tc vMerge="1">
                  <a:txBody>
                    <a:bodyPr/>
                    <a:lstStyle/>
                    <a:p>
                      <a:pPr>
                        <a:lnSpc>
                          <a:spcPct val="100000"/>
                        </a:lnSpc>
                      </a:pPr>
                      <a:endParaRPr lang="en-ZA" sz="1600" b="1" i="1" kern="1200" baseline="0" dirty="0" smtClean="0">
                        <a:solidFill>
                          <a:schemeClr val="tx1"/>
                        </a:solidFill>
                        <a:effectLst/>
                        <a:latin typeface="+mn-lt"/>
                        <a:ea typeface="+mn-ea"/>
                        <a:cs typeface="Arial Narrow"/>
                      </a:endParaRPr>
                    </a:p>
                  </a:txBody>
                  <a:tcPr/>
                </a:tc>
                <a:tc>
                  <a:txBody>
                    <a:bodyPr/>
                    <a:lstStyle/>
                    <a:p>
                      <a:r>
                        <a:rPr lang="en-ZA" sz="1600" b="0" i="0" u="none" strike="noStrike" kern="1200" baseline="0" dirty="0" smtClean="0">
                          <a:solidFill>
                            <a:schemeClr val="tx1"/>
                          </a:solidFill>
                          <a:latin typeface="+mn-lt"/>
                          <a:ea typeface="+mn-ea"/>
                          <a:cs typeface="+mn-cs"/>
                        </a:rPr>
                        <a:t>No. of target-group programmes supported </a:t>
                      </a:r>
                    </a:p>
                    <a:p>
                      <a:endParaRPr lang="en-ZA" sz="1600" b="0" i="0" kern="1200" baseline="0" dirty="0" smtClean="0">
                        <a:solidFill>
                          <a:schemeClr val="tx1"/>
                        </a:solidFill>
                        <a:effectLst/>
                        <a:latin typeface="+mn-lt"/>
                        <a:ea typeface="+mn-ea"/>
                        <a:cs typeface="Arial Narrow"/>
                      </a:endParaRPr>
                    </a:p>
                  </a:txBody>
                  <a:tcPr/>
                </a:tc>
                <a:tc>
                  <a:txBody>
                    <a:bodyPr/>
                    <a:lstStyle/>
                    <a:p>
                      <a:pPr algn="ctr">
                        <a:lnSpc>
                          <a:spcPct val="100000"/>
                        </a:lnSpc>
                      </a:pPr>
                      <a:r>
                        <a:rPr lang="en-ZA" sz="1600" b="0" i="0" kern="1200" baseline="0" dirty="0" smtClean="0">
                          <a:solidFill>
                            <a:schemeClr val="tx1"/>
                          </a:solidFill>
                          <a:effectLst/>
                          <a:latin typeface="+mn-lt"/>
                          <a:ea typeface="+mn-ea"/>
                          <a:cs typeface="Arial Narrow"/>
                        </a:rPr>
                        <a:t>3</a:t>
                      </a:r>
                    </a:p>
                  </a:txBody>
                  <a:tcPr/>
                </a:tc>
              </a:tr>
              <a:tr h="1172423">
                <a:tc vMerge="1">
                  <a:txBody>
                    <a:bodyPr/>
                    <a:lstStyle/>
                    <a:p>
                      <a:pPr>
                        <a:lnSpc>
                          <a:spcPct val="100000"/>
                        </a:lnSpc>
                      </a:pPr>
                      <a:endParaRPr lang="en-ZA" sz="1600" b="1" i="1" kern="1200" baseline="0" dirty="0" smtClean="0">
                        <a:solidFill>
                          <a:schemeClr val="tx1"/>
                        </a:solidFill>
                        <a:effectLst/>
                        <a:latin typeface="+mn-lt"/>
                        <a:ea typeface="+mn-ea"/>
                        <a:cs typeface="Arial Narrow"/>
                      </a:endParaRPr>
                    </a:p>
                  </a:txBody>
                  <a:tcPr/>
                </a:tc>
                <a:tc vMerge="1">
                  <a:txBody>
                    <a:bodyPr/>
                    <a:lstStyle/>
                    <a:p>
                      <a:pPr>
                        <a:lnSpc>
                          <a:spcPct val="100000"/>
                        </a:lnSpc>
                      </a:pPr>
                      <a:endParaRPr lang="en-ZA" sz="1600" b="1" i="1" kern="1200" baseline="0" dirty="0" smtClean="0">
                        <a:solidFill>
                          <a:schemeClr val="tx1"/>
                        </a:solidFill>
                        <a:effectLst/>
                        <a:latin typeface="+mn-lt"/>
                        <a:ea typeface="+mn-ea"/>
                        <a:cs typeface="Arial Narrow"/>
                      </a:endParaRPr>
                    </a:p>
                  </a:txBody>
                  <a:tcPr/>
                </a:tc>
                <a:tc>
                  <a:txBody>
                    <a:bodyPr/>
                    <a:lstStyle/>
                    <a:p>
                      <a:r>
                        <a:rPr lang="en-US" sz="1600" b="0" i="0" kern="1200" baseline="0" dirty="0" smtClean="0">
                          <a:solidFill>
                            <a:schemeClr val="tx1"/>
                          </a:solidFill>
                          <a:effectLst/>
                          <a:latin typeface="+mn-lt"/>
                          <a:ea typeface="+mn-ea"/>
                          <a:cs typeface="Arial Narrow"/>
                        </a:rPr>
                        <a:t>No. of community arts  projects supported </a:t>
                      </a:r>
                    </a:p>
                    <a:p>
                      <a:endParaRPr lang="en-ZA" sz="1600" b="0" i="0" kern="1200" baseline="0" dirty="0" smtClean="0">
                        <a:solidFill>
                          <a:schemeClr val="tx1"/>
                        </a:solidFill>
                        <a:effectLst/>
                        <a:latin typeface="+mn-lt"/>
                        <a:ea typeface="+mn-ea"/>
                        <a:cs typeface="Arial Narrow"/>
                      </a:endParaRPr>
                    </a:p>
                  </a:txBody>
                  <a:tcPr/>
                </a:tc>
                <a:tc>
                  <a:txBody>
                    <a:bodyPr/>
                    <a:lstStyle/>
                    <a:p>
                      <a:pPr algn="ctr">
                        <a:lnSpc>
                          <a:spcPct val="100000"/>
                        </a:lnSpc>
                      </a:pPr>
                      <a:r>
                        <a:rPr lang="en-US" sz="1600" b="0" i="0" kern="1200" baseline="0" dirty="0" smtClean="0">
                          <a:solidFill>
                            <a:schemeClr val="tx1"/>
                          </a:solidFill>
                          <a:effectLst/>
                          <a:latin typeface="+mn-lt"/>
                          <a:ea typeface="+mn-ea"/>
                          <a:cs typeface="Arial Narrow"/>
                        </a:rPr>
                        <a:t>150</a:t>
                      </a:r>
                      <a:endParaRPr lang="en-ZA" sz="1600" b="0" i="0" kern="1200" baseline="0" dirty="0" smtClean="0">
                        <a:solidFill>
                          <a:schemeClr val="tx1"/>
                        </a:solidFill>
                        <a:effectLst/>
                        <a:latin typeface="+mn-lt"/>
                        <a:ea typeface="+mn-ea"/>
                        <a:cs typeface="Arial Narrow"/>
                      </a:endParaRPr>
                    </a:p>
                  </a:txBody>
                  <a:tcPr/>
                </a:tc>
              </a:tr>
            </a:tbl>
          </a:graphicData>
        </a:graphic>
      </p:graphicFrame>
    </p:spTree>
    <p:extLst>
      <p:ext uri="{BB962C8B-B14F-4D97-AF65-F5344CB8AC3E}">
        <p14:creationId xmlns:p14="http://schemas.microsoft.com/office/powerpoint/2010/main" xmlns="" val="141845897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710952"/>
          </a:xfrm>
        </p:spPr>
        <p:txBody>
          <a:bodyPr>
            <a:normAutofit fontScale="90000"/>
          </a:bodyPr>
          <a:lstStyle/>
          <a:p>
            <a:pPr algn="ctr"/>
            <a:r>
              <a:rPr lang="en-US" dirty="0" smtClean="0">
                <a:latin typeface="+mj-lt"/>
              </a:rPr>
              <a:t>DETAILS OF SOCIAL COHESION PROJECTS PLANNED</a:t>
            </a:r>
            <a:r>
              <a:rPr lang="en-US" dirty="0">
                <a:latin typeface="+mj-lt"/>
              </a:rPr>
              <a:t/>
            </a:r>
            <a:br>
              <a:rPr lang="en-US" dirty="0">
                <a:latin typeface="+mj-lt"/>
              </a:rPr>
            </a:br>
            <a:endParaRPr lang="en-ZA" dirty="0">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146356846"/>
              </p:ext>
            </p:extLst>
          </p:nvPr>
        </p:nvGraphicFramePr>
        <p:xfrm>
          <a:off x="179511" y="1412776"/>
          <a:ext cx="8758869" cy="4754062"/>
        </p:xfrm>
        <a:graphic>
          <a:graphicData uri="http://schemas.openxmlformats.org/drawingml/2006/table">
            <a:tbl>
              <a:tblPr firstRow="1" bandRow="1">
                <a:tableStyleId>{5C22544A-7EE6-4342-B048-85BDC9FD1C3A}</a:tableStyleId>
              </a:tblPr>
              <a:tblGrid>
                <a:gridCol w="2014540"/>
                <a:gridCol w="1751774"/>
                <a:gridCol w="1839362"/>
                <a:gridCol w="1664185"/>
                <a:gridCol w="1489008"/>
              </a:tblGrid>
              <a:tr h="486862">
                <a:tc>
                  <a:txBody>
                    <a:bodyPr/>
                    <a:lstStyle/>
                    <a:p>
                      <a:r>
                        <a:rPr lang="en-US" sz="2000" dirty="0" smtClean="0"/>
                        <a:t>Programme </a:t>
                      </a:r>
                      <a:endParaRPr lang="en-ZA" sz="2000" dirty="0"/>
                    </a:p>
                  </a:txBody>
                  <a:tcPr/>
                </a:tc>
                <a:tc>
                  <a:txBody>
                    <a:bodyPr/>
                    <a:lstStyle/>
                    <a:p>
                      <a:r>
                        <a:rPr lang="en-US" sz="2000" dirty="0" smtClean="0"/>
                        <a:t>Project </a:t>
                      </a:r>
                      <a:endParaRPr lang="en-ZA" sz="2000" dirty="0"/>
                    </a:p>
                  </a:txBody>
                  <a:tcPr/>
                </a:tc>
                <a:tc>
                  <a:txBody>
                    <a:bodyPr/>
                    <a:lstStyle/>
                    <a:p>
                      <a:r>
                        <a:rPr lang="en-US" sz="2000" dirty="0" smtClean="0"/>
                        <a:t>Budget</a:t>
                      </a:r>
                      <a:r>
                        <a:rPr lang="en-US" sz="2000" baseline="0" dirty="0" smtClean="0"/>
                        <a:t> </a:t>
                      </a:r>
                      <a:endParaRPr lang="en-ZA" sz="2000" dirty="0"/>
                    </a:p>
                  </a:txBody>
                  <a:tcPr/>
                </a:tc>
                <a:tc>
                  <a:txBody>
                    <a:bodyPr/>
                    <a:lstStyle/>
                    <a:p>
                      <a:r>
                        <a:rPr lang="en-US" sz="2000" dirty="0" smtClean="0"/>
                        <a:t>Province</a:t>
                      </a:r>
                      <a:r>
                        <a:rPr lang="en-US" sz="2000" baseline="0" dirty="0" smtClean="0"/>
                        <a:t> </a:t>
                      </a:r>
                      <a:endParaRPr lang="en-ZA" sz="2000" dirty="0"/>
                    </a:p>
                  </a:txBody>
                  <a:tcPr/>
                </a:tc>
                <a:tc>
                  <a:txBody>
                    <a:bodyPr/>
                    <a:lstStyle/>
                    <a:p>
                      <a:r>
                        <a:rPr lang="en-US" sz="2000" dirty="0" smtClean="0"/>
                        <a:t>Quarter </a:t>
                      </a:r>
                      <a:endParaRPr lang="en-ZA" sz="2000" dirty="0"/>
                    </a:p>
                  </a:txBody>
                  <a:tcPr/>
                </a:tc>
              </a:tr>
              <a:tr h="809282">
                <a:tc rowSpan="3">
                  <a:txBody>
                    <a:bodyPr/>
                    <a:lstStyle/>
                    <a:p>
                      <a:r>
                        <a:rPr lang="en-ZA" sz="1600" b="1" dirty="0" smtClean="0">
                          <a:solidFill>
                            <a:schemeClr val="tx1"/>
                          </a:solidFill>
                          <a:latin typeface="+mn-lt"/>
                        </a:rPr>
                        <a:t>Moral Regeneration</a:t>
                      </a:r>
                      <a:endParaRPr lang="en-ZA" sz="1600" b="1" dirty="0">
                        <a:solidFill>
                          <a:schemeClr val="tx1"/>
                        </a:solidFill>
                        <a:latin typeface="+mn-lt"/>
                      </a:endParaRPr>
                    </a:p>
                  </a:txBody>
                  <a:tcPr/>
                </a:tc>
                <a:tc>
                  <a:txBody>
                    <a:bodyPr/>
                    <a:lstStyle/>
                    <a:p>
                      <a:r>
                        <a:rPr lang="en-ZA" sz="1600" dirty="0" smtClean="0">
                          <a:solidFill>
                            <a:schemeClr val="tx1"/>
                          </a:solidFill>
                          <a:latin typeface="+mn-lt"/>
                        </a:rPr>
                        <a:t>Popularisation</a:t>
                      </a:r>
                      <a:r>
                        <a:rPr lang="en-ZA" sz="1600" baseline="0" dirty="0" smtClean="0">
                          <a:solidFill>
                            <a:schemeClr val="tx1"/>
                          </a:solidFill>
                          <a:latin typeface="+mn-lt"/>
                        </a:rPr>
                        <a:t> of the Charter of Positive Values </a:t>
                      </a:r>
                      <a:endParaRPr lang="en-ZA" sz="1600" dirty="0">
                        <a:solidFill>
                          <a:schemeClr val="tx1"/>
                        </a:solidFill>
                        <a:latin typeface="+mn-lt"/>
                      </a:endParaRPr>
                    </a:p>
                  </a:txBody>
                  <a:tcPr/>
                </a:tc>
                <a:tc>
                  <a:txBody>
                    <a:bodyPr/>
                    <a:lstStyle/>
                    <a:p>
                      <a:r>
                        <a:rPr lang="en-ZA" sz="1600" dirty="0" smtClean="0">
                          <a:solidFill>
                            <a:schemeClr val="tx1"/>
                          </a:solidFill>
                          <a:latin typeface="+mn-lt"/>
                        </a:rPr>
                        <a:t>NB</a:t>
                      </a:r>
                      <a:r>
                        <a:rPr lang="en-ZA" sz="1600" baseline="0" dirty="0" smtClean="0">
                          <a:solidFill>
                            <a:schemeClr val="tx1"/>
                          </a:solidFill>
                          <a:latin typeface="+mn-lt"/>
                        </a:rPr>
                        <a:t> – R4m allocated across the 3 projects, including MRM’s operating costs</a:t>
                      </a:r>
                      <a:endParaRPr lang="en-ZA" sz="1600" dirty="0">
                        <a:solidFill>
                          <a:schemeClr val="tx1"/>
                        </a:solidFill>
                        <a:latin typeface="+mn-lt"/>
                      </a:endParaRPr>
                    </a:p>
                  </a:txBody>
                  <a:tcPr/>
                </a:tc>
                <a:tc>
                  <a:txBody>
                    <a:bodyPr/>
                    <a:lstStyle/>
                    <a:p>
                      <a:r>
                        <a:rPr lang="en-ZA" sz="1600" dirty="0" smtClean="0">
                          <a:solidFill>
                            <a:schemeClr val="tx1"/>
                          </a:solidFill>
                          <a:latin typeface="+mn-lt"/>
                        </a:rPr>
                        <a:t>All provinces</a:t>
                      </a:r>
                      <a:endParaRPr lang="en-ZA" sz="1600" dirty="0">
                        <a:solidFill>
                          <a:schemeClr val="tx1"/>
                        </a:solidFill>
                        <a:latin typeface="+mn-lt"/>
                      </a:endParaRPr>
                    </a:p>
                  </a:txBody>
                  <a:tcPr/>
                </a:tc>
                <a:tc>
                  <a:txBody>
                    <a:bodyPr/>
                    <a:lstStyle/>
                    <a:p>
                      <a:r>
                        <a:rPr lang="en-ZA" sz="1600" dirty="0" smtClean="0">
                          <a:solidFill>
                            <a:schemeClr val="tx1"/>
                          </a:solidFill>
                          <a:latin typeface="+mn-lt"/>
                        </a:rPr>
                        <a:t>All quarters</a:t>
                      </a:r>
                      <a:endParaRPr lang="en-ZA" sz="1600" dirty="0">
                        <a:solidFill>
                          <a:schemeClr val="tx1"/>
                        </a:solidFill>
                        <a:latin typeface="+mn-lt"/>
                      </a:endParaRPr>
                    </a:p>
                  </a:txBody>
                  <a:tcPr/>
                </a:tc>
              </a:tr>
              <a:tr h="418370">
                <a:tc vMerge="1">
                  <a:txBody>
                    <a:bodyPr/>
                    <a:lstStyle/>
                    <a:p>
                      <a:endParaRPr lang="en-ZA" sz="1400" dirty="0"/>
                    </a:p>
                  </a:txBody>
                  <a:tcPr/>
                </a:tc>
                <a:tc>
                  <a:txBody>
                    <a:bodyPr/>
                    <a:lstStyle/>
                    <a:p>
                      <a:r>
                        <a:rPr lang="en-ZA" sz="1600" dirty="0" smtClean="0">
                          <a:solidFill>
                            <a:schemeClr val="tx1"/>
                          </a:solidFill>
                          <a:latin typeface="+mn-lt"/>
                        </a:rPr>
                        <a:t>Ethical</a:t>
                      </a:r>
                      <a:r>
                        <a:rPr lang="en-ZA" sz="1600" baseline="0" dirty="0" smtClean="0">
                          <a:solidFill>
                            <a:schemeClr val="tx1"/>
                          </a:solidFill>
                          <a:latin typeface="+mn-lt"/>
                        </a:rPr>
                        <a:t> Leadership and Local Government</a:t>
                      </a:r>
                      <a:endParaRPr lang="en-ZA" sz="1600" dirty="0">
                        <a:solidFill>
                          <a:schemeClr val="tx1"/>
                        </a:solidFill>
                        <a:latin typeface="+mn-lt"/>
                      </a:endParaRPr>
                    </a:p>
                  </a:txBody>
                  <a:tcPr/>
                </a:tc>
                <a:tc>
                  <a:txBody>
                    <a:bodyPr/>
                    <a:lstStyle/>
                    <a:p>
                      <a:r>
                        <a:rPr lang="en-ZA" sz="1600" dirty="0" smtClean="0">
                          <a:solidFill>
                            <a:schemeClr val="tx1"/>
                          </a:solidFill>
                          <a:latin typeface="+mn-lt"/>
                        </a:rPr>
                        <a:t>See</a:t>
                      </a:r>
                      <a:r>
                        <a:rPr lang="en-ZA" sz="1600" baseline="0" dirty="0" smtClean="0">
                          <a:solidFill>
                            <a:schemeClr val="tx1"/>
                          </a:solidFill>
                          <a:latin typeface="+mn-lt"/>
                        </a:rPr>
                        <a:t> </a:t>
                      </a:r>
                      <a:r>
                        <a:rPr lang="en-ZA" sz="1600" dirty="0" smtClean="0">
                          <a:solidFill>
                            <a:schemeClr val="tx1"/>
                          </a:solidFill>
                          <a:latin typeface="+mn-lt"/>
                        </a:rPr>
                        <a:t>above</a:t>
                      </a:r>
                      <a:endParaRPr lang="en-ZA" sz="1600" dirty="0">
                        <a:solidFill>
                          <a:schemeClr val="tx1"/>
                        </a:solidFill>
                        <a:latin typeface="+mn-lt"/>
                      </a:endParaRPr>
                    </a:p>
                  </a:txBody>
                  <a:tcPr/>
                </a:tc>
                <a:tc>
                  <a:txBody>
                    <a:bodyPr/>
                    <a:lstStyle/>
                    <a:p>
                      <a:r>
                        <a:rPr lang="en-ZA" sz="1600" dirty="0" smtClean="0">
                          <a:solidFill>
                            <a:schemeClr val="tx1"/>
                          </a:solidFill>
                          <a:latin typeface="+mn-lt"/>
                        </a:rPr>
                        <a:t>All provinces</a:t>
                      </a:r>
                      <a:endParaRPr lang="en-ZA" sz="1600" dirty="0">
                        <a:solidFill>
                          <a:schemeClr val="tx1"/>
                        </a:solidFill>
                        <a:latin typeface="+mn-lt"/>
                      </a:endParaRPr>
                    </a:p>
                  </a:txBody>
                  <a:tcPr/>
                </a:tc>
                <a:tc>
                  <a:txBody>
                    <a:bodyPr/>
                    <a:lstStyle/>
                    <a:p>
                      <a:r>
                        <a:rPr lang="en-ZA" sz="1600" dirty="0" smtClean="0">
                          <a:solidFill>
                            <a:schemeClr val="tx1"/>
                          </a:solidFill>
                          <a:latin typeface="+mn-lt"/>
                        </a:rPr>
                        <a:t>All provinces</a:t>
                      </a:r>
                      <a:endParaRPr lang="en-ZA" sz="1600" dirty="0">
                        <a:solidFill>
                          <a:schemeClr val="tx1"/>
                        </a:solidFill>
                        <a:latin typeface="+mn-lt"/>
                      </a:endParaRPr>
                    </a:p>
                  </a:txBody>
                  <a:tcPr/>
                </a:tc>
              </a:tr>
              <a:tr h="465226">
                <a:tc vMerge="1">
                  <a:txBody>
                    <a:bodyPr/>
                    <a:lstStyle/>
                    <a:p>
                      <a:endParaRPr lang="en-ZA" sz="1400" dirty="0"/>
                    </a:p>
                  </a:txBody>
                  <a:tcPr/>
                </a:tc>
                <a:tc>
                  <a:txBody>
                    <a:bodyPr/>
                    <a:lstStyle/>
                    <a:p>
                      <a:r>
                        <a:rPr lang="en-ZA" sz="1600" dirty="0" smtClean="0">
                          <a:solidFill>
                            <a:schemeClr val="tx1"/>
                          </a:solidFill>
                          <a:latin typeface="+mn-lt"/>
                        </a:rPr>
                        <a:t>Moral regeneration month </a:t>
                      </a:r>
                      <a:endParaRPr lang="en-ZA" sz="1600" dirty="0">
                        <a:solidFill>
                          <a:schemeClr val="tx1"/>
                        </a:solidFill>
                        <a:latin typeface="+mn-lt"/>
                      </a:endParaRPr>
                    </a:p>
                  </a:txBody>
                  <a:tcPr/>
                </a:tc>
                <a:tc>
                  <a:txBody>
                    <a:bodyPr/>
                    <a:lstStyle/>
                    <a:p>
                      <a:r>
                        <a:rPr lang="en-ZA" sz="1600" dirty="0" smtClean="0">
                          <a:solidFill>
                            <a:schemeClr val="tx1"/>
                          </a:solidFill>
                          <a:latin typeface="+mn-lt"/>
                        </a:rPr>
                        <a:t>See</a:t>
                      </a:r>
                      <a:r>
                        <a:rPr lang="en-ZA" sz="1600" baseline="0" dirty="0" smtClean="0">
                          <a:solidFill>
                            <a:schemeClr val="tx1"/>
                          </a:solidFill>
                          <a:latin typeface="+mn-lt"/>
                        </a:rPr>
                        <a:t> </a:t>
                      </a:r>
                      <a:r>
                        <a:rPr lang="en-ZA" sz="1600" dirty="0" smtClean="0">
                          <a:solidFill>
                            <a:schemeClr val="tx1"/>
                          </a:solidFill>
                          <a:latin typeface="+mn-lt"/>
                        </a:rPr>
                        <a:t>above</a:t>
                      </a:r>
                      <a:endParaRPr lang="en-ZA" sz="1600" dirty="0">
                        <a:solidFill>
                          <a:schemeClr val="tx1"/>
                        </a:solidFill>
                        <a:latin typeface="+mn-lt"/>
                      </a:endParaRPr>
                    </a:p>
                  </a:txBody>
                  <a:tcPr/>
                </a:tc>
                <a:tc>
                  <a:txBody>
                    <a:bodyPr/>
                    <a:lstStyle/>
                    <a:p>
                      <a:r>
                        <a:rPr lang="en-ZA" sz="1600" dirty="0" smtClean="0">
                          <a:solidFill>
                            <a:schemeClr val="tx1"/>
                          </a:solidFill>
                          <a:latin typeface="+mn-lt"/>
                        </a:rPr>
                        <a:t>Venue to be confirmed  by MRM</a:t>
                      </a:r>
                      <a:endParaRPr lang="en-ZA" sz="1600" dirty="0">
                        <a:solidFill>
                          <a:schemeClr val="tx1"/>
                        </a:solidFill>
                        <a:latin typeface="+mn-lt"/>
                      </a:endParaRPr>
                    </a:p>
                  </a:txBody>
                  <a:tcPr/>
                </a:tc>
                <a:tc>
                  <a:txBody>
                    <a:bodyPr/>
                    <a:lstStyle/>
                    <a:p>
                      <a:r>
                        <a:rPr lang="en-ZA" sz="1600" dirty="0" smtClean="0">
                          <a:solidFill>
                            <a:schemeClr val="tx1"/>
                          </a:solidFill>
                          <a:latin typeface="+mn-lt"/>
                        </a:rPr>
                        <a:t> 2</a:t>
                      </a:r>
                      <a:r>
                        <a:rPr lang="en-ZA" sz="1600" baseline="30000" dirty="0" smtClean="0">
                          <a:solidFill>
                            <a:schemeClr val="tx1"/>
                          </a:solidFill>
                          <a:latin typeface="+mn-lt"/>
                        </a:rPr>
                        <a:t>nd</a:t>
                      </a:r>
                      <a:r>
                        <a:rPr lang="en-ZA" sz="1600" baseline="0" dirty="0" smtClean="0">
                          <a:solidFill>
                            <a:schemeClr val="tx1"/>
                          </a:solidFill>
                          <a:latin typeface="+mn-lt"/>
                        </a:rPr>
                        <a:t> Quarter          (July 2018)</a:t>
                      </a:r>
                      <a:endParaRPr lang="en-ZA" sz="1600" dirty="0">
                        <a:solidFill>
                          <a:schemeClr val="tx1"/>
                        </a:solidFill>
                        <a:latin typeface="+mn-lt"/>
                      </a:endParaRPr>
                    </a:p>
                  </a:txBody>
                  <a:tcPr/>
                </a:tc>
              </a:tr>
              <a:tr h="1240497">
                <a:tc>
                  <a:txBody>
                    <a:bodyPr/>
                    <a:lstStyle/>
                    <a:p>
                      <a:r>
                        <a:rPr lang="en-ZA" sz="1600" b="1" dirty="0" smtClean="0">
                          <a:solidFill>
                            <a:schemeClr val="tx1"/>
                          </a:solidFill>
                          <a:latin typeface="+mn-lt"/>
                        </a:rPr>
                        <a:t>Social cohesion advocates programme</a:t>
                      </a:r>
                      <a:endParaRPr lang="en-ZA" sz="1600" b="1" dirty="0">
                        <a:solidFill>
                          <a:schemeClr val="tx1"/>
                        </a:solidFill>
                        <a:latin typeface="+mn-lt"/>
                      </a:endParaRPr>
                    </a:p>
                  </a:txBody>
                  <a:tcPr/>
                </a:tc>
                <a:tc>
                  <a:txBody>
                    <a:bodyPr/>
                    <a:lstStyle/>
                    <a:p>
                      <a:r>
                        <a:rPr lang="en-ZA" sz="1600" dirty="0" smtClean="0">
                          <a:solidFill>
                            <a:schemeClr val="tx1"/>
                          </a:solidFill>
                          <a:latin typeface="+mn-lt"/>
                        </a:rPr>
                        <a:t>Social</a:t>
                      </a:r>
                      <a:r>
                        <a:rPr lang="en-ZA" sz="1600" baseline="0" dirty="0" smtClean="0">
                          <a:solidFill>
                            <a:schemeClr val="tx1"/>
                          </a:solidFill>
                          <a:latin typeface="+mn-lt"/>
                        </a:rPr>
                        <a:t> Cohesion Advocacy Platforms </a:t>
                      </a:r>
                      <a:endParaRPr lang="en-ZA" sz="1600" dirty="0">
                        <a:solidFill>
                          <a:schemeClr val="tx1"/>
                        </a:solidFill>
                        <a:latin typeface="+mn-lt"/>
                      </a:endParaRPr>
                    </a:p>
                  </a:txBody>
                  <a:tcPr/>
                </a:tc>
                <a:tc>
                  <a:txBody>
                    <a:bodyPr/>
                    <a:lstStyle/>
                    <a:p>
                      <a:r>
                        <a:rPr lang="en-ZA" sz="1600" dirty="0" smtClean="0">
                          <a:solidFill>
                            <a:schemeClr val="tx1"/>
                          </a:solidFill>
                          <a:latin typeface="+mn-lt"/>
                        </a:rPr>
                        <a:t>R5m</a:t>
                      </a:r>
                      <a:endParaRPr lang="en-ZA" sz="1600" dirty="0">
                        <a:solidFill>
                          <a:schemeClr val="tx1"/>
                        </a:solidFill>
                        <a:latin typeface="+mn-lt"/>
                      </a:endParaRPr>
                    </a:p>
                  </a:txBody>
                  <a:tcPr/>
                </a:tc>
                <a:tc>
                  <a:txBody>
                    <a:bodyPr/>
                    <a:lstStyle/>
                    <a:p>
                      <a:r>
                        <a:rPr lang="en-ZA" sz="1600" dirty="0" smtClean="0">
                          <a:solidFill>
                            <a:schemeClr val="tx1"/>
                          </a:solidFill>
                          <a:latin typeface="+mn-lt"/>
                        </a:rPr>
                        <a:t>20</a:t>
                      </a:r>
                      <a:r>
                        <a:rPr lang="en-ZA" sz="1600" baseline="0" dirty="0" smtClean="0">
                          <a:solidFill>
                            <a:schemeClr val="tx1"/>
                          </a:solidFill>
                          <a:latin typeface="+mn-lt"/>
                        </a:rPr>
                        <a:t> advocacy platforms created and / or supported in all 9 provinces</a:t>
                      </a:r>
                      <a:endParaRPr lang="en-ZA" sz="1600" dirty="0">
                        <a:solidFill>
                          <a:schemeClr val="tx1"/>
                        </a:solidFill>
                        <a:latin typeface="+mn-lt"/>
                      </a:endParaRPr>
                    </a:p>
                  </a:txBody>
                  <a:tcPr/>
                </a:tc>
                <a:tc>
                  <a:txBody>
                    <a:bodyPr/>
                    <a:lstStyle/>
                    <a:p>
                      <a:r>
                        <a:rPr lang="en-ZA" sz="1600" dirty="0" smtClean="0">
                          <a:solidFill>
                            <a:schemeClr val="tx1"/>
                          </a:solidFill>
                          <a:latin typeface="+mn-lt"/>
                        </a:rPr>
                        <a:t>5 social</a:t>
                      </a:r>
                      <a:r>
                        <a:rPr lang="en-ZA" sz="1600" baseline="0" dirty="0" smtClean="0">
                          <a:solidFill>
                            <a:schemeClr val="tx1"/>
                          </a:solidFill>
                          <a:latin typeface="+mn-lt"/>
                        </a:rPr>
                        <a:t> cohesion advocacy platforms per quarter</a:t>
                      </a:r>
                      <a:endParaRPr lang="en-ZA" sz="1600" dirty="0">
                        <a:solidFill>
                          <a:schemeClr val="tx1"/>
                        </a:solidFill>
                        <a:latin typeface="+mn-lt"/>
                      </a:endParaRPr>
                    </a:p>
                  </a:txBody>
                  <a:tcPr/>
                </a:tc>
              </a:tr>
            </a:tbl>
          </a:graphicData>
        </a:graphic>
      </p:graphicFrame>
      <p:sp>
        <p:nvSpPr>
          <p:cNvPr id="4" name="Slide Number Placeholder 3"/>
          <p:cNvSpPr>
            <a:spLocks noGrp="1"/>
          </p:cNvSpPr>
          <p:nvPr>
            <p:ph type="sldNum" sz="quarter" idx="4"/>
          </p:nvPr>
        </p:nvSpPr>
        <p:spPr>
          <a:xfrm>
            <a:off x="8244408" y="6381328"/>
            <a:ext cx="609600" cy="365125"/>
          </a:xfrm>
        </p:spPr>
        <p:txBody>
          <a:bodyPr/>
          <a:lstStyle/>
          <a:p>
            <a:r>
              <a:rPr lang="en-US" sz="1200" b="1" dirty="0" smtClean="0"/>
              <a:t>43</a:t>
            </a:r>
            <a:endParaRPr lang="en-ZA" sz="1200" b="1" dirty="0" smtClean="0"/>
          </a:p>
        </p:txBody>
      </p:sp>
    </p:spTree>
    <p:extLst>
      <p:ext uri="{BB962C8B-B14F-4D97-AF65-F5344CB8AC3E}">
        <p14:creationId xmlns:p14="http://schemas.microsoft.com/office/powerpoint/2010/main" xmlns="" val="162674541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3595585141"/>
              </p:ext>
            </p:extLst>
          </p:nvPr>
        </p:nvGraphicFramePr>
        <p:xfrm>
          <a:off x="107505" y="1484784"/>
          <a:ext cx="8928990" cy="4579975"/>
        </p:xfrm>
        <a:graphic>
          <a:graphicData uri="http://schemas.openxmlformats.org/drawingml/2006/table">
            <a:tbl>
              <a:tblPr firstRow="1" bandRow="1">
                <a:tableStyleId>{5C22544A-7EE6-4342-B048-85BDC9FD1C3A}</a:tableStyleId>
              </a:tblPr>
              <a:tblGrid>
                <a:gridCol w="1785798"/>
                <a:gridCol w="1785798"/>
                <a:gridCol w="1785798"/>
                <a:gridCol w="1785798"/>
                <a:gridCol w="1785798"/>
              </a:tblGrid>
              <a:tr h="333507">
                <a:tc>
                  <a:txBody>
                    <a:bodyPr/>
                    <a:lstStyle/>
                    <a:p>
                      <a:r>
                        <a:rPr lang="en-US" sz="2000" dirty="0" smtClean="0"/>
                        <a:t>Programme </a:t>
                      </a:r>
                      <a:endParaRPr lang="en-ZA" sz="2000" dirty="0"/>
                    </a:p>
                  </a:txBody>
                  <a:tcPr/>
                </a:tc>
                <a:tc>
                  <a:txBody>
                    <a:bodyPr/>
                    <a:lstStyle/>
                    <a:p>
                      <a:r>
                        <a:rPr lang="en-US" sz="2000" dirty="0" smtClean="0"/>
                        <a:t>Project </a:t>
                      </a:r>
                      <a:endParaRPr lang="en-ZA" sz="2000" dirty="0"/>
                    </a:p>
                  </a:txBody>
                  <a:tcPr/>
                </a:tc>
                <a:tc>
                  <a:txBody>
                    <a:bodyPr/>
                    <a:lstStyle/>
                    <a:p>
                      <a:r>
                        <a:rPr lang="en-US" sz="2000" dirty="0" smtClean="0"/>
                        <a:t>Budget</a:t>
                      </a:r>
                      <a:r>
                        <a:rPr lang="en-US" sz="2000" baseline="0" dirty="0" smtClean="0"/>
                        <a:t> </a:t>
                      </a:r>
                      <a:endParaRPr lang="en-ZA" sz="2000" dirty="0"/>
                    </a:p>
                  </a:txBody>
                  <a:tcPr/>
                </a:tc>
                <a:tc>
                  <a:txBody>
                    <a:bodyPr/>
                    <a:lstStyle/>
                    <a:p>
                      <a:r>
                        <a:rPr lang="en-US" sz="2000" dirty="0" smtClean="0"/>
                        <a:t>Province</a:t>
                      </a:r>
                      <a:r>
                        <a:rPr lang="en-US" sz="2000" baseline="0" dirty="0" smtClean="0"/>
                        <a:t> </a:t>
                      </a:r>
                      <a:endParaRPr lang="en-ZA" sz="2000" dirty="0"/>
                    </a:p>
                  </a:txBody>
                  <a:tcPr/>
                </a:tc>
                <a:tc>
                  <a:txBody>
                    <a:bodyPr/>
                    <a:lstStyle/>
                    <a:p>
                      <a:r>
                        <a:rPr lang="en-US" sz="2000" dirty="0" smtClean="0"/>
                        <a:t>Quarter </a:t>
                      </a:r>
                      <a:endParaRPr lang="en-ZA" sz="2000" dirty="0"/>
                    </a:p>
                  </a:txBody>
                  <a:tcPr/>
                </a:tc>
              </a:tr>
              <a:tr h="897300">
                <a:tc rowSpan="2">
                  <a:txBody>
                    <a:bodyPr/>
                    <a:lstStyle/>
                    <a:p>
                      <a:r>
                        <a:rPr lang="en-ZA" sz="1600" dirty="0" smtClean="0"/>
                        <a:t>The Social Cohesion Dialogue programme</a:t>
                      </a:r>
                      <a:endParaRPr lang="en-ZA" sz="1600" dirty="0"/>
                    </a:p>
                  </a:txBody>
                  <a:tcPr/>
                </a:tc>
                <a:tc>
                  <a:txBody>
                    <a:bodyPr/>
                    <a:lstStyle/>
                    <a:p>
                      <a:r>
                        <a:rPr lang="en-ZA" sz="1600" dirty="0" smtClean="0"/>
                        <a:t>Public engagement platforms </a:t>
                      </a:r>
                      <a:endParaRPr lang="en-ZA" sz="1600" dirty="0"/>
                    </a:p>
                  </a:txBody>
                  <a:tcPr/>
                </a:tc>
                <a:tc>
                  <a:txBody>
                    <a:bodyPr/>
                    <a:lstStyle/>
                    <a:p>
                      <a:r>
                        <a:rPr lang="en-ZA" sz="1600" dirty="0" smtClean="0"/>
                        <a:t>R2.5m</a:t>
                      </a:r>
                      <a:endParaRPr lang="en-ZA" sz="1600" dirty="0"/>
                    </a:p>
                  </a:txBody>
                  <a:tcPr/>
                </a:tc>
                <a:tc>
                  <a:txBody>
                    <a:bodyPr/>
                    <a:lstStyle/>
                    <a:p>
                      <a:r>
                        <a:rPr lang="en-ZA" sz="1600" dirty="0" smtClean="0"/>
                        <a:t>4 provinces [four</a:t>
                      </a:r>
                      <a:r>
                        <a:rPr lang="en-ZA" sz="1600" baseline="0" dirty="0" smtClean="0"/>
                        <a:t> public engagement platforms on social cohesion to be created</a:t>
                      </a:r>
                      <a:endParaRPr lang="en-ZA" sz="1600" dirty="0"/>
                    </a:p>
                  </a:txBody>
                  <a:tcPr/>
                </a:tc>
                <a:tc>
                  <a:txBody>
                    <a:bodyPr/>
                    <a:lstStyle/>
                    <a:p>
                      <a:r>
                        <a:rPr lang="en-ZA" sz="1600" dirty="0" smtClean="0"/>
                        <a:t>1 major public engagement platform on social cohesion per quarter</a:t>
                      </a:r>
                      <a:endParaRPr lang="en-ZA" sz="1600" dirty="0"/>
                    </a:p>
                  </a:txBody>
                  <a:tcPr/>
                </a:tc>
              </a:tr>
              <a:tr h="879147">
                <a:tc vMerge="1">
                  <a:txBody>
                    <a:bodyPr/>
                    <a:lstStyle/>
                    <a:p>
                      <a:endParaRPr lang="en-ZA" dirty="0"/>
                    </a:p>
                  </a:txBody>
                  <a:tcPr/>
                </a:tc>
                <a:tc>
                  <a:txBody>
                    <a:bodyPr/>
                    <a:lstStyle/>
                    <a:p>
                      <a:r>
                        <a:rPr lang="en-ZA" sz="1600" dirty="0" smtClean="0"/>
                        <a:t>Media Platforms</a:t>
                      </a:r>
                      <a:r>
                        <a:rPr lang="en-ZA" sz="1600" baseline="0" dirty="0" smtClean="0"/>
                        <a:t> </a:t>
                      </a:r>
                      <a:endParaRPr lang="en-ZA" sz="1600" dirty="0"/>
                    </a:p>
                  </a:txBody>
                  <a:tcPr/>
                </a:tc>
                <a:tc>
                  <a:txBody>
                    <a:bodyPr/>
                    <a:lstStyle/>
                    <a:p>
                      <a:r>
                        <a:rPr lang="en-ZA" sz="1600" dirty="0" smtClean="0"/>
                        <a:t>Included</a:t>
                      </a:r>
                      <a:r>
                        <a:rPr lang="en-ZA" sz="1600" baseline="0" dirty="0" smtClean="0"/>
                        <a:t> in the above</a:t>
                      </a:r>
                      <a:endParaRPr lang="en-ZA" sz="1600" dirty="0"/>
                    </a:p>
                  </a:txBody>
                  <a:tcPr/>
                </a:tc>
                <a:tc>
                  <a:txBody>
                    <a:bodyPr/>
                    <a:lstStyle/>
                    <a:p>
                      <a:r>
                        <a:rPr lang="en-ZA" sz="1600" dirty="0" smtClean="0"/>
                        <a:t>N/A</a:t>
                      </a:r>
                      <a:endParaRPr lang="en-Z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prstClr val="black"/>
                          </a:solidFill>
                          <a:effectLst/>
                          <a:uLnTx/>
                          <a:uFillTx/>
                          <a:latin typeface="+mn-lt"/>
                          <a:ea typeface="+mn-ea"/>
                          <a:cs typeface="+mn-cs"/>
                        </a:rPr>
                        <a:t>2 media platforms on social cohesion created per quarter </a:t>
                      </a:r>
                    </a:p>
                    <a:p>
                      <a:endParaRPr lang="en-ZA" sz="1600" dirty="0"/>
                    </a:p>
                  </a:txBody>
                  <a:tcPr/>
                </a:tc>
              </a:tr>
              <a:tr h="1562455">
                <a:tc>
                  <a:txBody>
                    <a:bodyPr/>
                    <a:lstStyle/>
                    <a:p>
                      <a:r>
                        <a:rPr lang="en-ZA" sz="1600" dirty="0" smtClean="0"/>
                        <a:t>Social</a:t>
                      </a:r>
                      <a:r>
                        <a:rPr lang="en-ZA" sz="1600" baseline="0" dirty="0" smtClean="0"/>
                        <a:t> Compact</a:t>
                      </a:r>
                      <a:endParaRPr lang="en-ZA" sz="1600" dirty="0"/>
                    </a:p>
                  </a:txBody>
                  <a:tcPr/>
                </a:tc>
                <a:tc>
                  <a:txBody>
                    <a:bodyPr/>
                    <a:lstStyle/>
                    <a:p>
                      <a:r>
                        <a:rPr lang="en-ZA" sz="1600" dirty="0" smtClean="0"/>
                        <a:t>National Convention</a:t>
                      </a:r>
                      <a:r>
                        <a:rPr lang="en-ZA" sz="1600" baseline="0" dirty="0" smtClean="0"/>
                        <a:t> on the Social Compact</a:t>
                      </a:r>
                      <a:endParaRPr lang="en-ZA" sz="1600" dirty="0"/>
                    </a:p>
                  </a:txBody>
                  <a:tcPr/>
                </a:tc>
                <a:tc>
                  <a:txBody>
                    <a:bodyPr/>
                    <a:lstStyle/>
                    <a:p>
                      <a:r>
                        <a:rPr lang="en-ZA" sz="1600" dirty="0" smtClean="0"/>
                        <a:t>R5m</a:t>
                      </a:r>
                      <a:endParaRPr lang="en-ZA" sz="1600" dirty="0"/>
                    </a:p>
                  </a:txBody>
                  <a:tcPr/>
                </a:tc>
                <a:tc>
                  <a:txBody>
                    <a:bodyPr/>
                    <a:lstStyle/>
                    <a:p>
                      <a:r>
                        <a:rPr lang="en-ZA" sz="1600" dirty="0" smtClean="0"/>
                        <a:t>Gauteng</a:t>
                      </a:r>
                      <a:endParaRPr lang="en-ZA" sz="1600" dirty="0"/>
                    </a:p>
                  </a:txBody>
                  <a:tcPr/>
                </a:tc>
                <a:tc>
                  <a:txBody>
                    <a:bodyPr/>
                    <a:lstStyle/>
                    <a:p>
                      <a:r>
                        <a:rPr lang="en-ZA" sz="1600" dirty="0" smtClean="0"/>
                        <a:t>3</a:t>
                      </a:r>
                      <a:r>
                        <a:rPr lang="en-ZA" sz="1600" baseline="30000" dirty="0" smtClean="0"/>
                        <a:t>rd</a:t>
                      </a:r>
                      <a:r>
                        <a:rPr lang="en-ZA" sz="1600" dirty="0" smtClean="0"/>
                        <a:t> [October</a:t>
                      </a:r>
                      <a:r>
                        <a:rPr lang="en-ZA" sz="1600" baseline="0" dirty="0" smtClean="0"/>
                        <a:t> 2018]</a:t>
                      </a:r>
                      <a:endParaRPr lang="en-ZA" sz="1600" dirty="0"/>
                    </a:p>
                  </a:txBody>
                  <a:tcPr/>
                </a:tc>
              </a:tr>
            </a:tbl>
          </a:graphicData>
        </a:graphic>
      </p:graphicFrame>
      <p:sp>
        <p:nvSpPr>
          <p:cNvPr id="4" name="Slide Number Placeholder 3"/>
          <p:cNvSpPr>
            <a:spLocks noGrp="1"/>
          </p:cNvSpPr>
          <p:nvPr>
            <p:ph type="sldNum" sz="quarter" idx="4"/>
          </p:nvPr>
        </p:nvSpPr>
        <p:spPr/>
        <p:txBody>
          <a:bodyPr/>
          <a:lstStyle/>
          <a:p>
            <a:r>
              <a:rPr lang="en-ZA" sz="1200" b="1" dirty="0" smtClean="0"/>
              <a:t>44</a:t>
            </a:r>
          </a:p>
        </p:txBody>
      </p:sp>
      <p:sp>
        <p:nvSpPr>
          <p:cNvPr id="6" name="Title 1"/>
          <p:cNvSpPr>
            <a:spLocks noGrp="1"/>
          </p:cNvSpPr>
          <p:nvPr>
            <p:ph type="title"/>
          </p:nvPr>
        </p:nvSpPr>
        <p:spPr>
          <a:xfrm>
            <a:off x="467544" y="260648"/>
            <a:ext cx="8229600" cy="710952"/>
          </a:xfrm>
        </p:spPr>
        <p:txBody>
          <a:bodyPr>
            <a:normAutofit fontScale="90000"/>
          </a:bodyPr>
          <a:lstStyle/>
          <a:p>
            <a:pPr algn="ctr"/>
            <a:r>
              <a:rPr lang="en-US" dirty="0" smtClean="0">
                <a:latin typeface="+mj-lt"/>
              </a:rPr>
              <a:t>DETAILS OF SOCIAL COHESION PROJECTS PLANNED</a:t>
            </a:r>
            <a:r>
              <a:rPr lang="en-US" dirty="0">
                <a:latin typeface="+mj-lt"/>
              </a:rPr>
              <a:t/>
            </a:r>
            <a:br>
              <a:rPr lang="en-US" dirty="0">
                <a:latin typeface="+mj-lt"/>
              </a:rPr>
            </a:br>
            <a:endParaRPr lang="en-ZA" dirty="0">
              <a:latin typeface="+mj-lt"/>
            </a:endParaRPr>
          </a:p>
        </p:txBody>
      </p:sp>
    </p:spTree>
    <p:extLst>
      <p:ext uri="{BB962C8B-B14F-4D97-AF65-F5344CB8AC3E}">
        <p14:creationId xmlns:p14="http://schemas.microsoft.com/office/powerpoint/2010/main" xmlns="" val="338843143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8"/>
          <p:cNvSpPr>
            <a:spLocks noGrp="1"/>
          </p:cNvSpPr>
          <p:nvPr>
            <p:ph type="title"/>
          </p:nvPr>
        </p:nvSpPr>
        <p:spPr>
          <a:xfrm>
            <a:off x="1115616" y="1772816"/>
            <a:ext cx="6984776" cy="1224136"/>
          </a:xfrm>
        </p:spPr>
        <p:txBody>
          <a:bodyPr>
            <a:noAutofit/>
          </a:bodyPr>
          <a:lstStyle/>
          <a:p>
            <a:pPr algn="ctr"/>
            <a:r>
              <a:rPr lang="en-US" sz="4000" dirty="0" smtClean="0">
                <a:latin typeface="+mj-lt"/>
              </a:rPr>
              <a:t/>
            </a:r>
            <a:br>
              <a:rPr lang="en-US" sz="4000" dirty="0" smtClean="0">
                <a:latin typeface="+mj-lt"/>
              </a:rPr>
            </a:br>
            <a:r>
              <a:rPr lang="en-US" sz="4000" dirty="0" smtClean="0">
                <a:latin typeface="+mj-lt"/>
              </a:rPr>
              <a:t>GOAL 3: </a:t>
            </a:r>
            <a:r>
              <a:rPr lang="en-US" sz="4000" dirty="0">
                <a:latin typeface="+mj-lt"/>
                <a:cs typeface="Arial Narrow"/>
              </a:rPr>
              <a:t>AN EFFECTIVE AND EFFICIENT </a:t>
            </a:r>
            <a:r>
              <a:rPr lang="en-US" sz="4000" dirty="0" smtClean="0">
                <a:latin typeface="+mj-lt"/>
                <a:cs typeface="Arial Narrow"/>
              </a:rPr>
              <a:t>ACH SECTOR</a:t>
            </a:r>
            <a:r>
              <a:rPr lang="en-US" sz="4000" dirty="0" smtClean="0">
                <a:latin typeface="+mj-lt"/>
              </a:rPr>
              <a:t/>
            </a:r>
            <a:br>
              <a:rPr lang="en-US" sz="4000" dirty="0" smtClean="0">
                <a:latin typeface="+mj-lt"/>
              </a:rPr>
            </a:br>
            <a:endParaRPr lang="en-US" sz="4000" dirty="0">
              <a:latin typeface="+mj-lt"/>
            </a:endParaRPr>
          </a:p>
        </p:txBody>
      </p:sp>
      <p:sp>
        <p:nvSpPr>
          <p:cNvPr id="4" name="Slide Number Placeholder 3"/>
          <p:cNvSpPr txBox="1">
            <a:spLocks/>
          </p:cNvSpPr>
          <p:nvPr/>
        </p:nvSpPr>
        <p:spPr>
          <a:xfrm>
            <a:off x="8100392" y="6237312"/>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ZA" sz="1400" b="1" dirty="0" smtClean="0"/>
          </a:p>
        </p:txBody>
      </p:sp>
      <p:sp>
        <p:nvSpPr>
          <p:cNvPr id="6" name="Slide Number Placeholder 3"/>
          <p:cNvSpPr>
            <a:spLocks noGrp="1"/>
          </p:cNvSpPr>
          <p:nvPr>
            <p:ph type="sldNum" sz="quarter" idx="4"/>
          </p:nvPr>
        </p:nvSpPr>
        <p:spPr>
          <a:xfrm>
            <a:off x="8077200" y="6172200"/>
            <a:ext cx="609600" cy="365125"/>
          </a:xfrm>
        </p:spPr>
        <p:txBody>
          <a:bodyPr/>
          <a:lstStyle/>
          <a:p>
            <a:r>
              <a:rPr lang="en-US" sz="1200" b="1" dirty="0" smtClean="0"/>
              <a:t>45</a:t>
            </a:r>
            <a:endParaRPr lang="en-ZA" sz="1200" b="1" dirty="0" smtClean="0"/>
          </a:p>
        </p:txBody>
      </p:sp>
    </p:spTree>
    <p:extLst>
      <p:ext uri="{BB962C8B-B14F-4D97-AF65-F5344CB8AC3E}">
        <p14:creationId xmlns:p14="http://schemas.microsoft.com/office/powerpoint/2010/main" xmlns="" val="182930641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036496" cy="710952"/>
          </a:xfrm>
        </p:spPr>
        <p:txBody>
          <a:bodyPr>
            <a:normAutofit/>
          </a:bodyPr>
          <a:lstStyle/>
          <a:p>
            <a:pPr algn="ctr"/>
            <a:r>
              <a:rPr lang="en-US" dirty="0" smtClean="0">
                <a:latin typeface="+mj-lt"/>
                <a:cs typeface="Arial Narrow"/>
              </a:rPr>
              <a:t>AN EFFECTIVE AND EFFICIENT SECTOR</a:t>
            </a:r>
            <a:endParaRPr lang="en-US" dirty="0">
              <a:latin typeface="+mj-lt"/>
              <a:cs typeface="Arial Narrow"/>
            </a:endParaRPr>
          </a:p>
        </p:txBody>
      </p:sp>
      <p:sp>
        <p:nvSpPr>
          <p:cNvPr id="4" name="Slide Number Placeholder 3"/>
          <p:cNvSpPr>
            <a:spLocks noGrp="1"/>
          </p:cNvSpPr>
          <p:nvPr>
            <p:ph type="sldNum" sz="quarter" idx="4"/>
          </p:nvPr>
        </p:nvSpPr>
        <p:spPr/>
        <p:txBody>
          <a:bodyPr/>
          <a:lstStyle/>
          <a:p>
            <a:r>
              <a:rPr lang="en-US" sz="1200" b="1" dirty="0" smtClean="0"/>
              <a:t>46</a:t>
            </a:r>
            <a:endParaRPr lang="en-ZA" sz="1200" b="1" dirty="0" smtClean="0"/>
          </a:p>
        </p:txBody>
      </p:sp>
      <p:graphicFrame>
        <p:nvGraphicFramePr>
          <p:cNvPr id="6" name="Table 5"/>
          <p:cNvGraphicFramePr>
            <a:graphicFrameLocks noGrp="1"/>
          </p:cNvGraphicFramePr>
          <p:nvPr>
            <p:extLst>
              <p:ext uri="{D42A27DB-BD31-4B8C-83A1-F6EECF244321}">
                <p14:modId xmlns:p14="http://schemas.microsoft.com/office/powerpoint/2010/main" xmlns="" val="2749131468"/>
              </p:ext>
            </p:extLst>
          </p:nvPr>
        </p:nvGraphicFramePr>
        <p:xfrm>
          <a:off x="107504" y="812776"/>
          <a:ext cx="8928992" cy="5194448"/>
        </p:xfrm>
        <a:graphic>
          <a:graphicData uri="http://schemas.openxmlformats.org/drawingml/2006/table">
            <a:tbl>
              <a:tblPr firstRow="1" bandRow="1">
                <a:tableStyleId>{5C22544A-7EE6-4342-B048-85BDC9FD1C3A}</a:tableStyleId>
              </a:tblPr>
              <a:tblGrid>
                <a:gridCol w="1785798"/>
                <a:gridCol w="2381064"/>
                <a:gridCol w="2604290"/>
                <a:gridCol w="2157840"/>
              </a:tblGrid>
              <a:tr h="370840">
                <a:tc>
                  <a:txBody>
                    <a:bodyPr/>
                    <a:lstStyle/>
                    <a:p>
                      <a:pPr>
                        <a:lnSpc>
                          <a:spcPct val="100000"/>
                        </a:lnSpc>
                      </a:pPr>
                      <a:r>
                        <a:rPr lang="en-ZA" sz="1800" b="1" i="1" kern="1200" baseline="0" dirty="0" smtClean="0">
                          <a:solidFill>
                            <a:schemeClr val="bg1"/>
                          </a:solidFill>
                          <a:effectLst/>
                          <a:latin typeface="+mn-lt"/>
                          <a:ea typeface="+mn-ea"/>
                          <a:cs typeface="Arial Narrow"/>
                        </a:rPr>
                        <a:t>Strategic Goal</a:t>
                      </a:r>
                    </a:p>
                  </a:txBody>
                  <a:tcPr/>
                </a:tc>
                <a:tc>
                  <a:txBody>
                    <a:bodyPr/>
                    <a:lstStyle/>
                    <a:p>
                      <a:pPr>
                        <a:lnSpc>
                          <a:spcPct val="100000"/>
                        </a:lnSpc>
                      </a:pPr>
                      <a:r>
                        <a:rPr lang="en-ZA" sz="1800" b="1" i="1" kern="1200" baseline="0" dirty="0" smtClean="0">
                          <a:solidFill>
                            <a:schemeClr val="bg1"/>
                          </a:solidFill>
                          <a:effectLst/>
                          <a:latin typeface="+mn-lt"/>
                          <a:ea typeface="+mn-ea"/>
                          <a:cs typeface="Arial Narrow"/>
                        </a:rPr>
                        <a:t>Strategic Objective</a:t>
                      </a:r>
                    </a:p>
                  </a:txBody>
                  <a:tcPr/>
                </a:tc>
                <a:tc>
                  <a:txBody>
                    <a:bodyPr/>
                    <a:lstStyle/>
                    <a:p>
                      <a:pPr>
                        <a:lnSpc>
                          <a:spcPct val="100000"/>
                        </a:lnSpc>
                      </a:pPr>
                      <a:r>
                        <a:rPr lang="en-ZA" sz="1800" b="1" i="1" kern="1200" baseline="0" dirty="0" smtClean="0">
                          <a:solidFill>
                            <a:schemeClr val="bg1"/>
                          </a:solidFill>
                          <a:effectLst/>
                          <a:latin typeface="+mn-lt"/>
                          <a:ea typeface="+mn-ea"/>
                          <a:cs typeface="Arial Narrow"/>
                        </a:rPr>
                        <a:t>Performance Indicator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i="1" kern="1200" baseline="0" dirty="0" smtClean="0">
                          <a:solidFill>
                            <a:schemeClr val="bg1"/>
                          </a:solidFill>
                          <a:effectLst/>
                          <a:latin typeface="+mn-lt"/>
                          <a:ea typeface="+mn-ea"/>
                          <a:cs typeface="Arial Narrow"/>
                        </a:rPr>
                        <a:t>2018/19 Targets</a:t>
                      </a:r>
                    </a:p>
                  </a:txBody>
                  <a:tcPr marL="36195" marR="36195" marT="17780" marB="17780"/>
                </a:tc>
              </a:tr>
              <a:tr h="370840">
                <a:tc row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i="0" dirty="0" smtClean="0">
                          <a:solidFill>
                            <a:schemeClr val="tx1"/>
                          </a:solidFill>
                          <a:latin typeface="+mn-lt"/>
                          <a:cs typeface="Arial Narrow"/>
                        </a:rPr>
                        <a:t>An effective and efficient ACH sector</a:t>
                      </a:r>
                    </a:p>
                    <a:p>
                      <a:pPr>
                        <a:lnSpc>
                          <a:spcPct val="100000"/>
                        </a:lnSpc>
                      </a:pPr>
                      <a:endParaRPr lang="en-ZA" sz="1400" b="1" i="0" kern="1200" baseline="0" dirty="0" smtClean="0">
                        <a:solidFill>
                          <a:schemeClr val="tx1"/>
                        </a:solidFill>
                        <a:effectLst/>
                        <a:latin typeface="+mn-lt"/>
                        <a:ea typeface="+mn-ea"/>
                        <a:cs typeface="Arial Narrow"/>
                      </a:endParaRPr>
                    </a:p>
                  </a:txBody>
                  <a:tcPr/>
                </a:tc>
                <a:tc rowSpan="5">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lang="en-ZA" sz="1400" b="1" i="0" kern="1200" dirty="0" smtClean="0">
                          <a:solidFill>
                            <a:schemeClr val="tx1"/>
                          </a:solidFill>
                          <a:effectLst/>
                          <a:latin typeface="+mn-lt"/>
                          <a:ea typeface="+mn-ea"/>
                          <a:cs typeface="Arial Narrow"/>
                        </a:rPr>
                        <a:t>To create</a:t>
                      </a:r>
                      <a:r>
                        <a:rPr lang="en-ZA" sz="1400" b="1" i="0" kern="1200" baseline="0" dirty="0" smtClean="0">
                          <a:solidFill>
                            <a:schemeClr val="tx1"/>
                          </a:solidFill>
                          <a:effectLst/>
                          <a:latin typeface="+mn-lt"/>
                          <a:ea typeface="+mn-ea"/>
                          <a:cs typeface="Arial Narrow"/>
                        </a:rPr>
                        <a:t> a </a:t>
                      </a:r>
                      <a:r>
                        <a:rPr lang="en-ZA" sz="1400" b="1" i="0" kern="1200" dirty="0" smtClean="0">
                          <a:solidFill>
                            <a:schemeClr val="tx1"/>
                          </a:solidFill>
                          <a:effectLst/>
                          <a:latin typeface="+mn-lt"/>
                          <a:ea typeface="+mn-ea"/>
                          <a:cs typeface="Arial Narrow"/>
                        </a:rPr>
                        <a:t>coherent policy</a:t>
                      </a:r>
                      <a:r>
                        <a:rPr lang="en-ZA" sz="1400" b="1" i="0" kern="1200" baseline="0" dirty="0" smtClean="0">
                          <a:solidFill>
                            <a:schemeClr val="tx1"/>
                          </a:solidFill>
                          <a:effectLst/>
                          <a:latin typeface="+mn-lt"/>
                          <a:ea typeface="+mn-ea"/>
                          <a:cs typeface="Arial Narrow"/>
                        </a:rPr>
                        <a:t> and </a:t>
                      </a:r>
                      <a:r>
                        <a:rPr lang="en-ZA" sz="1400" b="1" i="0" kern="1200" dirty="0" smtClean="0">
                          <a:solidFill>
                            <a:schemeClr val="tx1"/>
                          </a:solidFill>
                          <a:effectLst/>
                          <a:latin typeface="+mn-lt"/>
                          <a:ea typeface="+mn-ea"/>
                          <a:cs typeface="Arial Narrow"/>
                        </a:rPr>
                        <a:t>legislative environment</a:t>
                      </a:r>
                      <a:r>
                        <a:rPr lang="en-US" sz="1400" b="1" i="0" kern="1200" baseline="0" dirty="0" smtClean="0">
                          <a:solidFill>
                            <a:schemeClr val="tx1"/>
                          </a:solidFill>
                          <a:effectLst/>
                          <a:latin typeface="+mn-lt"/>
                          <a:ea typeface="+mn-ea"/>
                          <a:cs typeface="Arial Narrow"/>
                        </a:rPr>
                        <a:t> </a:t>
                      </a:r>
                      <a:r>
                        <a:rPr lang="en-ZA" sz="1400" b="1" i="0" kern="1200" dirty="0" smtClean="0">
                          <a:solidFill>
                            <a:schemeClr val="tx1"/>
                          </a:solidFill>
                          <a:effectLst/>
                          <a:latin typeface="+mn-lt"/>
                          <a:ea typeface="+mn-ea"/>
                          <a:cs typeface="Arial Narrow"/>
                        </a:rPr>
                        <a:t>for the ACH sector</a:t>
                      </a:r>
                      <a:r>
                        <a:rPr lang="en-US" sz="1400" b="1" i="0" dirty="0" smtClean="0">
                          <a:solidFill>
                            <a:schemeClr val="tx1"/>
                          </a:solidFill>
                          <a:effectLst/>
                          <a:latin typeface="+mn-lt"/>
                          <a:cs typeface="Arial Narrow"/>
                        </a:rPr>
                        <a:t> </a:t>
                      </a:r>
                    </a:p>
                  </a:txBody>
                  <a:tcPr marL="36195" marR="36195" marT="17780" marB="17780"/>
                </a:tc>
                <a:tc>
                  <a:txBody>
                    <a:bodyPr/>
                    <a:lstStyle/>
                    <a:p>
                      <a:r>
                        <a:rPr lang="en-US" sz="1400" b="0" i="0" u="none" strike="noStrike" kern="1200" baseline="0" dirty="0" smtClean="0">
                          <a:solidFill>
                            <a:schemeClr val="tx1"/>
                          </a:solidFill>
                          <a:effectLst/>
                          <a:latin typeface="+mn-lt"/>
                          <a:ea typeface="+mn-ea"/>
                          <a:cs typeface="+mn-cs"/>
                        </a:rPr>
                        <a:t>Approved governance tools for DAC public entities </a:t>
                      </a:r>
                      <a:endParaRPr lang="en-ZA" sz="1400" b="0" i="0" kern="1200" baseline="0" dirty="0" smtClean="0">
                        <a:solidFill>
                          <a:schemeClr val="tx1"/>
                        </a:solidFill>
                        <a:effectLst/>
                        <a:latin typeface="+mn-lt"/>
                        <a:ea typeface="+mn-ea"/>
                        <a:cs typeface="Arial Narrow"/>
                      </a:endParaRPr>
                    </a:p>
                  </a:txBody>
                  <a:tcPr/>
                </a:tc>
                <a:tc>
                  <a:txBody>
                    <a:bodyPr/>
                    <a:lstStyle/>
                    <a:p>
                      <a:r>
                        <a:rPr lang="en-ZA" sz="1400" b="0" i="0" u="none" strike="noStrike" kern="1200" baseline="0" dirty="0" smtClean="0">
                          <a:solidFill>
                            <a:schemeClr val="tx1"/>
                          </a:solidFill>
                          <a:latin typeface="+mn-lt"/>
                          <a:ea typeface="+mn-ea"/>
                          <a:cs typeface="+mn-cs"/>
                        </a:rPr>
                        <a:t>Approved governance framework for DAC public entities </a:t>
                      </a:r>
                      <a:endParaRPr lang="en-US" sz="1400" b="0" i="0" dirty="0" smtClean="0">
                        <a:solidFill>
                          <a:schemeClr val="tx1"/>
                        </a:solidFill>
                        <a:effectLst/>
                        <a:latin typeface="+mn-lt"/>
                        <a:cs typeface="Arial Narrow"/>
                      </a:endParaRPr>
                    </a:p>
                  </a:txBody>
                  <a:tcPr marL="36195" marR="36195" marT="17780" marB="17780"/>
                </a:tc>
              </a:tr>
              <a:tr h="485120">
                <a:tc vMerge="1">
                  <a:txBody>
                    <a:bodyPr/>
                    <a:lstStyle/>
                    <a:p>
                      <a:endParaRPr lang="en-ZA"/>
                    </a:p>
                  </a:txBody>
                  <a:tcPr/>
                </a:tc>
                <a:tc vMerge="1">
                  <a:txBody>
                    <a:bodyPr/>
                    <a:lstStyle/>
                    <a:p>
                      <a:pPr marL="0" marR="0" indent="0" algn="l" defTabSz="914400" rtl="0" eaLnBrk="1" fontAlgn="auto" latinLnBrk="0" hangingPunct="1">
                        <a:lnSpc>
                          <a:spcPct val="110000"/>
                        </a:lnSpc>
                        <a:spcBef>
                          <a:spcPts val="0"/>
                        </a:spcBef>
                        <a:spcAft>
                          <a:spcPts val="0"/>
                        </a:spcAft>
                        <a:buClrTx/>
                        <a:buSzTx/>
                        <a:buFontTx/>
                        <a:buNone/>
                        <a:tabLst/>
                        <a:defRPr/>
                      </a:pPr>
                      <a:endParaRPr lang="en-US" sz="1200" b="1" i="1" dirty="0" smtClean="0">
                        <a:solidFill>
                          <a:schemeClr val="tx1"/>
                        </a:solidFill>
                        <a:effectLst/>
                        <a:latin typeface="+mn-lt"/>
                        <a:cs typeface="Arial Narrow"/>
                      </a:endParaRPr>
                    </a:p>
                  </a:txBody>
                  <a:tcPr marL="36195" marR="36195" marT="17780" marB="17780"/>
                </a:tc>
                <a:tc>
                  <a:txBody>
                    <a:bodyPr/>
                    <a:lstStyle/>
                    <a:p>
                      <a:r>
                        <a:rPr lang="en-ZA" sz="1400" b="0" i="0" u="none" strike="noStrike" kern="1200" baseline="0" dirty="0" smtClean="0">
                          <a:solidFill>
                            <a:schemeClr val="tx1"/>
                          </a:solidFill>
                          <a:latin typeface="+mn-lt"/>
                          <a:ea typeface="+mn-ea"/>
                          <a:cs typeface="+mn-cs"/>
                        </a:rPr>
                        <a:t>Number of CEO’s  forums held </a:t>
                      </a:r>
                      <a:endParaRPr lang="en-ZA" sz="1400" b="0" i="0" kern="1200" baseline="0" dirty="0" smtClean="0">
                        <a:solidFill>
                          <a:schemeClr val="tx1"/>
                        </a:solidFill>
                        <a:effectLst/>
                        <a:latin typeface="+mn-lt"/>
                        <a:ea typeface="+mn-ea"/>
                        <a:cs typeface="Arial Narrow"/>
                      </a:endParaRPr>
                    </a:p>
                  </a:txBody>
                  <a:tcPr/>
                </a:tc>
                <a:tc>
                  <a:txBody>
                    <a:bodyPr/>
                    <a:lstStyle/>
                    <a:p>
                      <a:r>
                        <a:rPr lang="en-US" sz="1400" b="0" i="0" dirty="0" smtClean="0">
                          <a:solidFill>
                            <a:schemeClr val="tx1"/>
                          </a:solidFill>
                          <a:effectLst/>
                          <a:latin typeface="+mn-lt"/>
                          <a:cs typeface="Arial Narrow"/>
                        </a:rPr>
                        <a:t>2</a:t>
                      </a:r>
                    </a:p>
                  </a:txBody>
                  <a:tcPr marL="36195" marR="36195" marT="17780" marB="17780"/>
                </a:tc>
              </a:tr>
              <a:tr h="858872">
                <a:tc vMerge="1">
                  <a:txBody>
                    <a:bodyPr/>
                    <a:lstStyle/>
                    <a:p>
                      <a:endParaRPr lang="en-ZA"/>
                    </a:p>
                  </a:txBody>
                  <a:tcPr/>
                </a:tc>
                <a:tc vMerge="1">
                  <a:txBody>
                    <a:bodyPr/>
                    <a:lstStyle/>
                    <a:p>
                      <a:pPr marL="0" marR="0" indent="0" algn="l" defTabSz="914400" rtl="0" eaLnBrk="1" fontAlgn="auto" latinLnBrk="0" hangingPunct="1">
                        <a:lnSpc>
                          <a:spcPct val="110000"/>
                        </a:lnSpc>
                        <a:spcBef>
                          <a:spcPts val="0"/>
                        </a:spcBef>
                        <a:spcAft>
                          <a:spcPts val="0"/>
                        </a:spcAft>
                        <a:buClrTx/>
                        <a:buSzTx/>
                        <a:buFontTx/>
                        <a:buNone/>
                        <a:tabLst/>
                        <a:defRPr/>
                      </a:pPr>
                      <a:endParaRPr lang="en-US" sz="1200" b="1" i="1" dirty="0" smtClean="0">
                        <a:solidFill>
                          <a:schemeClr val="tx1"/>
                        </a:solidFill>
                        <a:effectLst/>
                        <a:latin typeface="+mn-lt"/>
                        <a:cs typeface="Arial Narrow"/>
                      </a:endParaRPr>
                    </a:p>
                  </a:txBody>
                  <a:tcPr marL="36195" marR="36195" marT="17780" marB="17780"/>
                </a:tc>
                <a:tc>
                  <a:txBody>
                    <a:bodyPr/>
                    <a:lstStyle/>
                    <a:p>
                      <a:r>
                        <a:rPr lang="en-US" sz="1400" b="0" i="0" kern="1200" baseline="0" dirty="0" smtClean="0">
                          <a:solidFill>
                            <a:schemeClr val="tx1"/>
                          </a:solidFill>
                          <a:effectLst/>
                          <a:latin typeface="+mn-lt"/>
                          <a:ea typeface="+mn-ea"/>
                          <a:cs typeface="Arial Narrow"/>
                        </a:rPr>
                        <a:t>Approved  feasibility and due diligence  reports on amalgamation of public entities </a:t>
                      </a:r>
                      <a:endParaRPr lang="en-ZA" sz="1400" b="0" i="0" kern="1200" baseline="0" dirty="0" smtClean="0">
                        <a:solidFill>
                          <a:schemeClr val="tx1"/>
                        </a:solidFill>
                        <a:effectLst/>
                        <a:latin typeface="+mn-lt"/>
                        <a:ea typeface="+mn-ea"/>
                        <a:cs typeface="Arial Narrow"/>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kern="1200" baseline="0" dirty="0" smtClean="0">
                          <a:solidFill>
                            <a:schemeClr val="tx1"/>
                          </a:solidFill>
                          <a:effectLst/>
                          <a:latin typeface="+mn-lt"/>
                          <a:ea typeface="+mn-ea"/>
                          <a:cs typeface="Arial Narrow"/>
                        </a:rPr>
                        <a:t>Approved  feasibility and due diligence  reports on amalgamation of public entities </a:t>
                      </a:r>
                      <a:endParaRPr lang="en-ZA" sz="1400" b="0" i="0" kern="1200" baseline="0" dirty="0" smtClean="0">
                        <a:solidFill>
                          <a:schemeClr val="tx1"/>
                        </a:solidFill>
                        <a:effectLst/>
                        <a:latin typeface="+mn-lt"/>
                        <a:ea typeface="+mn-ea"/>
                        <a:cs typeface="Arial Narrow"/>
                      </a:endParaRPr>
                    </a:p>
                  </a:txBody>
                  <a:tcPr marL="36195" marR="36195" marT="17780" marB="17780"/>
                </a:tc>
              </a:tr>
              <a:tr h="739864">
                <a:tc vMerge="1">
                  <a:txBody>
                    <a:bodyPr/>
                    <a:lstStyle/>
                    <a:p>
                      <a:endParaRPr lang="en-ZA"/>
                    </a:p>
                  </a:txBody>
                  <a:tcPr/>
                </a:tc>
                <a:tc vMerge="1">
                  <a:txBody>
                    <a:bodyPr/>
                    <a:lstStyle/>
                    <a:p>
                      <a:pPr marL="0" marR="0" indent="0" algn="l" defTabSz="914400" rtl="0" eaLnBrk="1" fontAlgn="auto" latinLnBrk="0" hangingPunct="1">
                        <a:lnSpc>
                          <a:spcPct val="110000"/>
                        </a:lnSpc>
                        <a:spcBef>
                          <a:spcPts val="0"/>
                        </a:spcBef>
                        <a:spcAft>
                          <a:spcPts val="0"/>
                        </a:spcAft>
                        <a:buClrTx/>
                        <a:buSzTx/>
                        <a:buFontTx/>
                        <a:buNone/>
                        <a:tabLst/>
                        <a:defRPr/>
                      </a:pPr>
                      <a:endParaRPr lang="en-US" sz="1200" b="1" i="1" dirty="0" smtClean="0">
                        <a:solidFill>
                          <a:srgbClr val="00B0F0"/>
                        </a:solidFill>
                        <a:effectLst/>
                        <a:latin typeface="+mn-lt"/>
                        <a:cs typeface="Arial Narrow"/>
                      </a:endParaRPr>
                    </a:p>
                  </a:txBody>
                  <a:tcPr marL="36195" marR="36195" marT="17780" marB="17780"/>
                </a:tc>
                <a:tc>
                  <a:txBody>
                    <a:bodyPr/>
                    <a:lstStyle/>
                    <a:p>
                      <a:r>
                        <a:rPr lang="en-US" sz="1400" b="0" i="0" kern="1200" baseline="0" dirty="0" smtClean="0">
                          <a:solidFill>
                            <a:schemeClr val="tx1"/>
                          </a:solidFill>
                          <a:effectLst/>
                          <a:latin typeface="+mn-lt"/>
                          <a:ea typeface="+mn-ea"/>
                          <a:cs typeface="Arial Narrow"/>
                        </a:rPr>
                        <a:t>Legislative framework                       (SALIS Bill)  developed </a:t>
                      </a:r>
                      <a:endParaRPr lang="en-ZA" sz="1400" b="0" i="0" kern="1200" baseline="0" dirty="0" smtClean="0">
                        <a:solidFill>
                          <a:schemeClr val="tx1"/>
                        </a:solidFill>
                        <a:effectLst/>
                        <a:latin typeface="+mn-lt"/>
                        <a:ea typeface="+mn-ea"/>
                        <a:cs typeface="Arial Narrow"/>
                      </a:endParaRPr>
                    </a:p>
                  </a:txBody>
                  <a:tcPr/>
                </a:tc>
                <a:tc>
                  <a:txBody>
                    <a:bodyPr/>
                    <a:lstStyle/>
                    <a:p>
                      <a:r>
                        <a:rPr lang="en-ZA" sz="1400" b="0" i="0" u="none" strike="noStrike" kern="1200" baseline="0" dirty="0" smtClean="0">
                          <a:solidFill>
                            <a:schemeClr val="tx1"/>
                          </a:solidFill>
                          <a:latin typeface="+mn-lt"/>
                          <a:ea typeface="+mn-ea"/>
                          <a:cs typeface="+mn-cs"/>
                        </a:rPr>
                        <a:t>Socio-economic impact assessment report on SALIS Bill</a:t>
                      </a:r>
                      <a:endParaRPr lang="en-US" sz="1400" b="0" i="0" dirty="0" smtClean="0">
                        <a:solidFill>
                          <a:schemeClr val="tx1"/>
                        </a:solidFill>
                        <a:effectLst/>
                        <a:latin typeface="+mn-lt"/>
                        <a:cs typeface="Arial Narrow"/>
                      </a:endParaRPr>
                    </a:p>
                  </a:txBody>
                  <a:tcPr marL="36195" marR="36195" marT="17780" marB="17780"/>
                </a:tc>
              </a:tr>
              <a:tr h="875744">
                <a:tc vMerge="1">
                  <a:txBody>
                    <a:bodyPr/>
                    <a:lstStyle/>
                    <a:p>
                      <a:endParaRPr lang="en-ZA"/>
                    </a:p>
                  </a:txBody>
                  <a:tcPr/>
                </a:tc>
                <a:tc vMerge="1">
                  <a:txBody>
                    <a:bodyPr/>
                    <a:lstStyle/>
                    <a:p>
                      <a:pPr marL="0" marR="0" indent="0" algn="l" defTabSz="914400" rtl="0" eaLnBrk="1" fontAlgn="auto" latinLnBrk="0" hangingPunct="1">
                        <a:lnSpc>
                          <a:spcPct val="110000"/>
                        </a:lnSpc>
                        <a:spcBef>
                          <a:spcPts val="0"/>
                        </a:spcBef>
                        <a:spcAft>
                          <a:spcPts val="0"/>
                        </a:spcAft>
                        <a:buClrTx/>
                        <a:buSzTx/>
                        <a:buFontTx/>
                        <a:buNone/>
                        <a:tabLst/>
                        <a:defRPr/>
                      </a:pPr>
                      <a:endParaRPr lang="en-US" sz="1200" b="1" i="1" dirty="0" smtClean="0">
                        <a:solidFill>
                          <a:srgbClr val="00B0F0"/>
                        </a:solidFill>
                        <a:effectLst/>
                        <a:latin typeface="+mn-lt"/>
                        <a:cs typeface="Arial Narrow"/>
                      </a:endParaRPr>
                    </a:p>
                  </a:txBody>
                  <a:tcPr marL="36195" marR="36195" marT="17780" marB="17780"/>
                </a:tc>
                <a:tc>
                  <a:txBody>
                    <a:bodyPr/>
                    <a:lstStyle/>
                    <a:p>
                      <a:r>
                        <a:rPr lang="en-US" sz="1400" b="0" i="0" kern="1200" baseline="0" dirty="0" smtClean="0">
                          <a:solidFill>
                            <a:schemeClr val="tx1"/>
                          </a:solidFill>
                          <a:effectLst/>
                          <a:latin typeface="+mn-lt"/>
                          <a:ea typeface="+mn-ea"/>
                          <a:cs typeface="Arial Narrow"/>
                        </a:rPr>
                        <a:t>No. of heritage policies developed </a:t>
                      </a:r>
                      <a:endParaRPr lang="en-ZA" sz="1400" b="0" i="0" kern="1200" baseline="0" dirty="0" smtClean="0">
                        <a:solidFill>
                          <a:schemeClr val="tx1"/>
                        </a:solidFill>
                        <a:effectLst/>
                        <a:latin typeface="+mn-lt"/>
                        <a:ea typeface="+mn-ea"/>
                        <a:cs typeface="Arial Narrow"/>
                      </a:endParaRPr>
                    </a:p>
                  </a:txBody>
                  <a:tcPr/>
                </a:tc>
                <a:tc>
                  <a:txBody>
                    <a:bodyPr/>
                    <a:lstStyle/>
                    <a:p>
                      <a:r>
                        <a:rPr lang="en-US" sz="1400" b="0" i="0" dirty="0" smtClean="0">
                          <a:solidFill>
                            <a:schemeClr val="tx1"/>
                          </a:solidFill>
                          <a:effectLst/>
                          <a:latin typeface="+mn-lt"/>
                          <a:cs typeface="Arial Narrow"/>
                        </a:rPr>
                        <a:t>Socio-economic</a:t>
                      </a:r>
                      <a:r>
                        <a:rPr lang="en-US" sz="1400" b="0" i="0" baseline="0" dirty="0" smtClean="0">
                          <a:solidFill>
                            <a:schemeClr val="tx1"/>
                          </a:solidFill>
                          <a:effectLst/>
                          <a:latin typeface="+mn-lt"/>
                          <a:cs typeface="Arial Narrow"/>
                        </a:rPr>
                        <a:t> </a:t>
                      </a:r>
                      <a:r>
                        <a:rPr lang="en-US" sz="1400" b="0" i="0" dirty="0" smtClean="0">
                          <a:solidFill>
                            <a:schemeClr val="tx1"/>
                          </a:solidFill>
                          <a:effectLst/>
                          <a:latin typeface="+mn-lt"/>
                          <a:cs typeface="Arial Narrow"/>
                        </a:rPr>
                        <a:t>impact assessment</a:t>
                      </a:r>
                      <a:r>
                        <a:rPr lang="en-US" sz="1400" b="0" i="0" baseline="0" dirty="0" smtClean="0">
                          <a:solidFill>
                            <a:schemeClr val="tx1"/>
                          </a:solidFill>
                          <a:effectLst/>
                          <a:latin typeface="+mn-lt"/>
                          <a:cs typeface="Arial Narrow"/>
                        </a:rPr>
                        <a:t> </a:t>
                      </a:r>
                      <a:r>
                        <a:rPr lang="en-US" sz="1400" b="0" i="0" dirty="0" smtClean="0">
                          <a:solidFill>
                            <a:schemeClr val="tx1"/>
                          </a:solidFill>
                          <a:effectLst/>
                          <a:latin typeface="+mn-lt"/>
                          <a:cs typeface="Arial Narrow"/>
                        </a:rPr>
                        <a:t>reports on 2</a:t>
                      </a:r>
                    </a:p>
                    <a:p>
                      <a:r>
                        <a:rPr lang="en-US" sz="1400" b="0" i="0" dirty="0" smtClean="0">
                          <a:solidFill>
                            <a:schemeClr val="tx1"/>
                          </a:solidFill>
                          <a:effectLst/>
                          <a:latin typeface="+mn-lt"/>
                          <a:cs typeface="Arial Narrow"/>
                        </a:rPr>
                        <a:t>heritage policies</a:t>
                      </a:r>
                      <a:r>
                        <a:rPr lang="en-US" sz="1400" b="0" i="0" baseline="0" dirty="0" smtClean="0">
                          <a:solidFill>
                            <a:schemeClr val="tx1"/>
                          </a:solidFill>
                          <a:effectLst/>
                          <a:latin typeface="+mn-lt"/>
                          <a:cs typeface="Arial Narrow"/>
                        </a:rPr>
                        <a:t> </a:t>
                      </a:r>
                      <a:r>
                        <a:rPr lang="en-US" sz="1400" b="0" i="0" dirty="0" smtClean="0">
                          <a:solidFill>
                            <a:schemeClr val="tx1"/>
                          </a:solidFill>
                          <a:effectLst/>
                          <a:latin typeface="+mn-lt"/>
                          <a:cs typeface="Arial Narrow"/>
                        </a:rPr>
                        <a:t>developed</a:t>
                      </a:r>
                    </a:p>
                  </a:txBody>
                  <a:tcPr marL="36195" marR="36195" marT="17780" marB="17780"/>
                </a:tc>
              </a:tr>
              <a:tr h="1005839">
                <a:tc vMerge="1">
                  <a:txBody>
                    <a:bodyPr/>
                    <a:lstStyle/>
                    <a:p>
                      <a:pPr>
                        <a:lnSpc>
                          <a:spcPct val="100000"/>
                        </a:lnSpc>
                      </a:pPr>
                      <a:endParaRPr lang="en-ZA" sz="1200" b="1" i="1" kern="1200" baseline="0" dirty="0" smtClean="0">
                        <a:solidFill>
                          <a:schemeClr val="tx1"/>
                        </a:solidFill>
                        <a:effectLst/>
                        <a:latin typeface="+mn-lt"/>
                        <a:ea typeface="+mn-ea"/>
                        <a:cs typeface="Arial Narrow"/>
                      </a:endParaRPr>
                    </a:p>
                  </a:txBody>
                  <a:tcPr/>
                </a:tc>
                <a:tc>
                  <a:txBody>
                    <a:bodyPr/>
                    <a:lstStyle/>
                    <a:p>
                      <a:pPr algn="l">
                        <a:lnSpc>
                          <a:spcPct val="100000"/>
                        </a:lnSpc>
                      </a:pPr>
                      <a:r>
                        <a:rPr lang="en-GB" sz="1400" b="1" i="0" kern="1200" dirty="0" smtClean="0">
                          <a:solidFill>
                            <a:schemeClr val="tx1"/>
                          </a:solidFill>
                          <a:effectLst/>
                          <a:latin typeface="+mn-lt"/>
                          <a:ea typeface="+mn-ea"/>
                          <a:cs typeface="Arial Narrow"/>
                        </a:rPr>
                        <a:t>To drive</a:t>
                      </a:r>
                      <a:r>
                        <a:rPr lang="en-GB" sz="1400" b="1" i="0" kern="1200" baseline="0" dirty="0" smtClean="0">
                          <a:solidFill>
                            <a:schemeClr val="tx1"/>
                          </a:solidFill>
                          <a:effectLst/>
                          <a:latin typeface="+mn-lt"/>
                          <a:ea typeface="+mn-ea"/>
                          <a:cs typeface="Arial Narrow"/>
                        </a:rPr>
                        <a:t> an</a:t>
                      </a:r>
                      <a:r>
                        <a:rPr lang="en-GB" sz="1400" b="1" i="0" kern="1200" dirty="0" smtClean="0">
                          <a:solidFill>
                            <a:schemeClr val="tx1"/>
                          </a:solidFill>
                          <a:effectLst/>
                          <a:latin typeface="+mn-lt"/>
                          <a:ea typeface="+mn-ea"/>
                          <a:cs typeface="Arial Narrow"/>
                        </a:rPr>
                        <a:t> integrated outcomes-based  research, planning, monitoring and evaluation across the sector</a:t>
                      </a:r>
                    </a:p>
                    <a:p>
                      <a:pPr algn="l">
                        <a:lnSpc>
                          <a:spcPct val="100000"/>
                        </a:lnSpc>
                      </a:pPr>
                      <a:r>
                        <a:rPr lang="en-GB" sz="1400" b="1" i="0" kern="1200" dirty="0" smtClean="0">
                          <a:solidFill>
                            <a:schemeClr val="tx1"/>
                          </a:solidFill>
                          <a:effectLst/>
                          <a:latin typeface="+mn-lt"/>
                          <a:ea typeface="+mn-ea"/>
                          <a:cs typeface="Arial Narrow"/>
                        </a:rPr>
                        <a:t> </a:t>
                      </a:r>
                    </a:p>
                  </a:txBody>
                  <a:tcPr/>
                </a:tc>
                <a:tc>
                  <a:txBody>
                    <a:bodyPr/>
                    <a:lstStyle/>
                    <a:p>
                      <a:r>
                        <a:rPr lang="en-US" sz="1400" b="0" i="0" u="none" strike="noStrike" kern="1200" baseline="0" dirty="0" smtClean="0">
                          <a:solidFill>
                            <a:schemeClr val="tx1"/>
                          </a:solidFill>
                          <a:latin typeface="+mn-lt"/>
                          <a:ea typeface="+mn-ea"/>
                          <a:cs typeface="+mn-cs"/>
                        </a:rPr>
                        <a:t>Number of departmental and</a:t>
                      </a:r>
                    </a:p>
                    <a:p>
                      <a:r>
                        <a:rPr lang="en-US" sz="1400" b="0" i="0" u="none" strike="noStrike" kern="1200" baseline="0" dirty="0" smtClean="0">
                          <a:solidFill>
                            <a:schemeClr val="tx1"/>
                          </a:solidFill>
                          <a:latin typeface="+mn-lt"/>
                          <a:ea typeface="+mn-ea"/>
                          <a:cs typeface="+mn-cs"/>
                        </a:rPr>
                        <a:t>entities’ performance information reports or documents approved</a:t>
                      </a:r>
                      <a:endParaRPr lang="en-ZA" sz="1400" b="0" i="0" dirty="0">
                        <a:solidFill>
                          <a:schemeClr val="tx1"/>
                        </a:solidFill>
                        <a:latin typeface="+mn-lt"/>
                      </a:endParaRPr>
                    </a:p>
                  </a:txBody>
                  <a:tcPr/>
                </a:tc>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lang="en-US" sz="1400" b="0" i="0" dirty="0" smtClean="0">
                          <a:solidFill>
                            <a:schemeClr val="tx1"/>
                          </a:solidFill>
                          <a:effectLst/>
                          <a:latin typeface="+mn-lt"/>
                          <a:cs typeface="Arial Narrow"/>
                        </a:rPr>
                        <a:t>15</a:t>
                      </a:r>
                    </a:p>
                  </a:txBody>
                  <a:tcPr/>
                </a:tc>
              </a:tr>
            </a:tbl>
          </a:graphicData>
        </a:graphic>
      </p:graphicFrame>
    </p:spTree>
    <p:extLst>
      <p:ext uri="{BB962C8B-B14F-4D97-AF65-F5344CB8AC3E}">
        <p14:creationId xmlns:p14="http://schemas.microsoft.com/office/powerpoint/2010/main" xmlns="" val="35775432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219"/>
            <a:ext cx="8229600" cy="710952"/>
          </a:xfrm>
        </p:spPr>
        <p:txBody>
          <a:bodyPr>
            <a:noAutofit/>
          </a:bodyPr>
          <a:lstStyle/>
          <a:p>
            <a:pPr algn="ctr"/>
            <a:r>
              <a:rPr lang="en-US" sz="3200" dirty="0" smtClean="0">
                <a:latin typeface="+mn-lt"/>
              </a:rPr>
              <a:t>DETAILS OF DEPARTMENTAL PERFORMANCE INFORMATION REPORTS OR DOCUMENTS TO BE GENERATED</a:t>
            </a:r>
            <a:endParaRPr lang="en-ZA" sz="3200" dirty="0">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113857622"/>
              </p:ext>
            </p:extLst>
          </p:nvPr>
        </p:nvGraphicFramePr>
        <p:xfrm>
          <a:off x="107504" y="1628800"/>
          <a:ext cx="8928992" cy="4358640"/>
        </p:xfrm>
        <a:graphic>
          <a:graphicData uri="http://schemas.openxmlformats.org/drawingml/2006/table">
            <a:tbl>
              <a:tblPr firstRow="1" bandRow="1">
                <a:tableStyleId>{5C22544A-7EE6-4342-B048-85BDC9FD1C3A}</a:tableStyleId>
              </a:tblPr>
              <a:tblGrid>
                <a:gridCol w="2177803"/>
                <a:gridCol w="1379275"/>
                <a:gridCol w="5371914"/>
              </a:tblGrid>
              <a:tr h="392442">
                <a:tc>
                  <a:txBody>
                    <a:bodyPr/>
                    <a:lstStyle/>
                    <a:p>
                      <a:r>
                        <a:rPr lang="en-US" sz="2000" dirty="0" smtClean="0"/>
                        <a:t>Report</a:t>
                      </a:r>
                      <a:r>
                        <a:rPr lang="en-US" sz="2000" baseline="0" dirty="0" smtClean="0"/>
                        <a:t> </a:t>
                      </a:r>
                      <a:endParaRPr lang="en-ZA" sz="2000" dirty="0"/>
                    </a:p>
                  </a:txBody>
                  <a:tcPr/>
                </a:tc>
                <a:tc>
                  <a:txBody>
                    <a:bodyPr/>
                    <a:lstStyle/>
                    <a:p>
                      <a:r>
                        <a:rPr lang="en-US" sz="2000" baseline="0" dirty="0" smtClean="0"/>
                        <a:t> Frequency </a:t>
                      </a:r>
                      <a:endParaRPr lang="en-ZA" sz="2000" dirty="0"/>
                    </a:p>
                  </a:txBody>
                  <a:tcPr/>
                </a:tc>
                <a:tc>
                  <a:txBody>
                    <a:bodyPr/>
                    <a:lstStyle/>
                    <a:p>
                      <a:pPr algn="ctr"/>
                      <a:r>
                        <a:rPr lang="en-US" sz="2000" dirty="0" smtClean="0"/>
                        <a:t>Purpose</a:t>
                      </a:r>
                      <a:endParaRPr lang="en-ZA" sz="2000" dirty="0"/>
                    </a:p>
                  </a:txBody>
                  <a:tcPr/>
                </a:tc>
              </a:tr>
              <a:tr h="392442">
                <a:tc>
                  <a:txBody>
                    <a:bodyPr/>
                    <a:lstStyle/>
                    <a:p>
                      <a:r>
                        <a:rPr lang="en-ZA" sz="1400" dirty="0" smtClean="0">
                          <a:latin typeface="+mn-lt"/>
                        </a:rPr>
                        <a:t>4 X Outcome 14 Reports</a:t>
                      </a:r>
                      <a:endParaRPr lang="en-ZA" sz="1400" dirty="0">
                        <a:latin typeface="+mn-lt"/>
                      </a:endParaRPr>
                    </a:p>
                  </a:txBody>
                  <a:tcPr/>
                </a:tc>
                <a:tc>
                  <a:txBody>
                    <a:bodyPr/>
                    <a:lstStyle/>
                    <a:p>
                      <a:r>
                        <a:rPr lang="en-US" sz="1400" dirty="0" smtClean="0">
                          <a:latin typeface="+mn-lt"/>
                        </a:rPr>
                        <a:t>Quarterly </a:t>
                      </a:r>
                      <a:endParaRPr lang="en-ZA" sz="1400" dirty="0">
                        <a:latin typeface="+mn-lt"/>
                      </a:endParaRPr>
                    </a:p>
                  </a:txBody>
                  <a:tcPr/>
                </a:tc>
                <a:tc>
                  <a:txBody>
                    <a:bodyPr/>
                    <a:lstStyle/>
                    <a:p>
                      <a:r>
                        <a:rPr lang="en-US" sz="1400" dirty="0" smtClean="0">
                          <a:latin typeface="+mn-lt"/>
                        </a:rPr>
                        <a:t>To measure the progress</a:t>
                      </a:r>
                      <a:r>
                        <a:rPr lang="en-US" sz="1400" baseline="0" dirty="0" smtClean="0">
                          <a:latin typeface="+mn-lt"/>
                        </a:rPr>
                        <a:t>  in the  implementation of the Outcome 14</a:t>
                      </a:r>
                    </a:p>
                    <a:p>
                      <a:endParaRPr lang="en-ZA" sz="1400" dirty="0">
                        <a:latin typeface="+mn-lt"/>
                      </a:endParaRPr>
                    </a:p>
                  </a:txBody>
                  <a:tcPr/>
                </a:tc>
              </a:tr>
              <a:tr h="392442">
                <a:tc>
                  <a:txBody>
                    <a:bodyPr/>
                    <a:lstStyle/>
                    <a:p>
                      <a:r>
                        <a:rPr lang="en-ZA" sz="1400" dirty="0" smtClean="0">
                          <a:latin typeface="+mn-lt"/>
                        </a:rPr>
                        <a:t>4 X Quarterly performance reposts</a:t>
                      </a:r>
                      <a:endParaRPr lang="en-ZA" sz="1400" dirty="0">
                        <a:latin typeface="+mn-lt"/>
                      </a:endParaRPr>
                    </a:p>
                  </a:txBody>
                  <a:tcPr/>
                </a:tc>
                <a:tc>
                  <a:txBody>
                    <a:bodyPr/>
                    <a:lstStyle/>
                    <a:p>
                      <a:r>
                        <a:rPr lang="en-US" sz="1400" dirty="0" smtClean="0">
                          <a:latin typeface="+mn-lt"/>
                        </a:rPr>
                        <a:t>Quarterly </a:t>
                      </a:r>
                      <a:endParaRPr lang="en-ZA" sz="1400" dirty="0">
                        <a:latin typeface="+mn-lt"/>
                      </a:endParaRPr>
                    </a:p>
                  </a:txBody>
                  <a:tcPr/>
                </a:tc>
                <a:tc>
                  <a:txBody>
                    <a:bodyPr/>
                    <a:lstStyle/>
                    <a:p>
                      <a:r>
                        <a:rPr lang="en-US" sz="1400" dirty="0" smtClean="0">
                          <a:latin typeface="+mn-lt"/>
                        </a:rPr>
                        <a:t>To measure quarterly performance </a:t>
                      </a:r>
                      <a:r>
                        <a:rPr lang="en-US" sz="1400" baseline="0" dirty="0" smtClean="0">
                          <a:latin typeface="+mn-lt"/>
                        </a:rPr>
                        <a:t> of the department  against  the  2018-19 APP </a:t>
                      </a:r>
                    </a:p>
                    <a:p>
                      <a:endParaRPr lang="en-ZA" sz="1400" dirty="0">
                        <a:latin typeface="+mn-lt"/>
                      </a:endParaRPr>
                    </a:p>
                  </a:txBody>
                  <a:tcPr/>
                </a:tc>
              </a:tr>
              <a:tr h="392442">
                <a:tc>
                  <a:txBody>
                    <a:bodyPr/>
                    <a:lstStyle/>
                    <a:p>
                      <a:r>
                        <a:rPr lang="en-ZA" sz="1400" dirty="0" smtClean="0">
                          <a:latin typeface="+mn-lt"/>
                        </a:rPr>
                        <a:t>1 X Annual Report </a:t>
                      </a:r>
                      <a:endParaRPr lang="en-ZA" sz="1400" dirty="0">
                        <a:latin typeface="+mn-lt"/>
                      </a:endParaRPr>
                    </a:p>
                  </a:txBody>
                  <a:tcPr/>
                </a:tc>
                <a:tc>
                  <a:txBody>
                    <a:bodyPr/>
                    <a:lstStyle/>
                    <a:p>
                      <a:r>
                        <a:rPr lang="en-US" sz="1400" dirty="0" smtClean="0">
                          <a:latin typeface="+mn-lt"/>
                        </a:rPr>
                        <a:t>Annual (S</a:t>
                      </a:r>
                      <a:r>
                        <a:rPr lang="en-US" sz="1400" baseline="0" dirty="0" smtClean="0">
                          <a:latin typeface="+mn-lt"/>
                        </a:rPr>
                        <a:t>eptember 2018) </a:t>
                      </a:r>
                      <a:endParaRPr lang="en-ZA" sz="1400" dirty="0">
                        <a:latin typeface="+mn-lt"/>
                      </a:endParaRPr>
                    </a:p>
                  </a:txBody>
                  <a:tcPr/>
                </a:tc>
                <a:tc>
                  <a:txBody>
                    <a:bodyPr/>
                    <a:lstStyle/>
                    <a:p>
                      <a:r>
                        <a:rPr lang="en-US" sz="1400" dirty="0" smtClean="0">
                          <a:latin typeface="+mn-lt"/>
                        </a:rPr>
                        <a:t>To measure the annual performance</a:t>
                      </a:r>
                      <a:r>
                        <a:rPr lang="en-US" sz="1400" baseline="0" dirty="0" smtClean="0">
                          <a:latin typeface="+mn-lt"/>
                        </a:rPr>
                        <a:t>  of  the department  against the 2018-19 APP</a:t>
                      </a:r>
                    </a:p>
                    <a:p>
                      <a:endParaRPr lang="en-ZA" sz="1400" dirty="0">
                        <a:latin typeface="+mn-lt"/>
                      </a:endParaRPr>
                    </a:p>
                  </a:txBody>
                  <a:tcPr/>
                </a:tc>
              </a:tr>
              <a:tr h="392442">
                <a:tc>
                  <a:txBody>
                    <a:bodyPr/>
                    <a:lstStyle/>
                    <a:p>
                      <a:r>
                        <a:rPr lang="en-US" sz="1400" dirty="0" smtClean="0">
                          <a:latin typeface="+mn-lt"/>
                        </a:rPr>
                        <a:t>4 X Analysis report on performance of entities</a:t>
                      </a:r>
                      <a:endParaRPr lang="en-ZA" sz="1400" dirty="0">
                        <a:latin typeface="+mn-lt"/>
                      </a:endParaRPr>
                    </a:p>
                  </a:txBody>
                  <a:tcPr/>
                </a:tc>
                <a:tc>
                  <a:txBody>
                    <a:bodyPr/>
                    <a:lstStyle/>
                    <a:p>
                      <a:r>
                        <a:rPr lang="en-US" sz="1400" dirty="0" smtClean="0">
                          <a:latin typeface="+mn-lt"/>
                        </a:rPr>
                        <a:t>Quarterly </a:t>
                      </a:r>
                      <a:endParaRPr lang="en-ZA" sz="1400" dirty="0">
                        <a:latin typeface="+mn-lt"/>
                      </a:endParaRPr>
                    </a:p>
                  </a:txBody>
                  <a:tcPr/>
                </a:tc>
                <a:tc>
                  <a:txBody>
                    <a:bodyPr/>
                    <a:lstStyle/>
                    <a:p>
                      <a:r>
                        <a:rPr lang="en-US" sz="1400" dirty="0" smtClean="0">
                          <a:latin typeface="+mn-lt"/>
                        </a:rPr>
                        <a:t>To  asses functionality</a:t>
                      </a:r>
                      <a:r>
                        <a:rPr lang="en-US" sz="1400" baseline="0" dirty="0" smtClean="0">
                          <a:latin typeface="+mn-lt"/>
                        </a:rPr>
                        <a:t> </a:t>
                      </a:r>
                      <a:r>
                        <a:rPr lang="en-US" sz="1400" dirty="0" smtClean="0">
                          <a:latin typeface="+mn-lt"/>
                        </a:rPr>
                        <a:t> of the boards</a:t>
                      </a:r>
                      <a:r>
                        <a:rPr lang="en-US" sz="1400" baseline="0" dirty="0" smtClean="0">
                          <a:latin typeface="+mn-lt"/>
                        </a:rPr>
                        <a:t> /councils </a:t>
                      </a:r>
                      <a:r>
                        <a:rPr lang="en-US" sz="1400" dirty="0" smtClean="0">
                          <a:latin typeface="+mn-lt"/>
                        </a:rPr>
                        <a:t>and measure the performance of public entities against their</a:t>
                      </a:r>
                      <a:r>
                        <a:rPr lang="en-US" sz="1400" baseline="0" dirty="0" smtClean="0">
                          <a:latin typeface="+mn-lt"/>
                        </a:rPr>
                        <a:t> 2018-19 APPs </a:t>
                      </a:r>
                    </a:p>
                    <a:p>
                      <a:endParaRPr lang="en-ZA" sz="1400" dirty="0">
                        <a:latin typeface="+mn-lt"/>
                      </a:endParaRPr>
                    </a:p>
                  </a:txBody>
                  <a:tcPr/>
                </a:tc>
              </a:tr>
              <a:tr h="392442">
                <a:tc>
                  <a:txBody>
                    <a:bodyPr/>
                    <a:lstStyle/>
                    <a:p>
                      <a:pPr marL="0" marR="0" algn="just">
                        <a:lnSpc>
                          <a:spcPct val="115000"/>
                        </a:lnSpc>
                        <a:spcBef>
                          <a:spcPts val="0"/>
                        </a:spcBef>
                        <a:spcAft>
                          <a:spcPts val="0"/>
                        </a:spcAft>
                      </a:pPr>
                      <a:r>
                        <a:rPr lang="en-ZA" sz="1400" dirty="0" smtClean="0">
                          <a:effectLst/>
                          <a:latin typeface="+mn-lt"/>
                          <a:ea typeface="Times New Roman"/>
                          <a:cs typeface="Arial"/>
                        </a:rPr>
                        <a:t>1 X End </a:t>
                      </a:r>
                      <a:r>
                        <a:rPr lang="en-ZA" sz="1400" dirty="0">
                          <a:effectLst/>
                          <a:latin typeface="+mn-lt"/>
                          <a:ea typeface="Times New Roman"/>
                          <a:cs typeface="Arial"/>
                        </a:rPr>
                        <a:t>of </a:t>
                      </a:r>
                      <a:r>
                        <a:rPr lang="en-ZA" sz="1400" dirty="0" smtClean="0">
                          <a:effectLst/>
                          <a:latin typeface="+mn-lt"/>
                          <a:ea typeface="Times New Roman"/>
                          <a:cs typeface="Arial"/>
                        </a:rPr>
                        <a:t>Term Report</a:t>
                      </a:r>
                      <a:endParaRPr lang="en-ZA" sz="1400" dirty="0">
                        <a:effectLst/>
                        <a:latin typeface="+mn-lt"/>
                        <a:ea typeface="Calibri"/>
                        <a:cs typeface="Times New Roman"/>
                      </a:endParaRPr>
                    </a:p>
                  </a:txBody>
                  <a:tcPr marL="68580" marR="68580" marT="0" marB="0"/>
                </a:tc>
                <a:tc>
                  <a:txBody>
                    <a:bodyPr/>
                    <a:lstStyle/>
                    <a:p>
                      <a:r>
                        <a:rPr lang="en-US" sz="1400" dirty="0" smtClean="0">
                          <a:latin typeface="+mn-lt"/>
                        </a:rPr>
                        <a:t>Annual (March</a:t>
                      </a:r>
                      <a:r>
                        <a:rPr lang="en-US" sz="1400" baseline="0" dirty="0" smtClean="0">
                          <a:latin typeface="+mn-lt"/>
                        </a:rPr>
                        <a:t> 2019)</a:t>
                      </a:r>
                      <a:endParaRPr lang="en-ZA" sz="1400" dirty="0">
                        <a:latin typeface="+mn-lt"/>
                      </a:endParaRPr>
                    </a:p>
                  </a:txBody>
                  <a:tcPr/>
                </a:tc>
                <a:tc>
                  <a:txBody>
                    <a:bodyPr/>
                    <a:lstStyle/>
                    <a:p>
                      <a:r>
                        <a:rPr lang="en-US" sz="1400" dirty="0" smtClean="0">
                          <a:latin typeface="+mn-lt"/>
                        </a:rPr>
                        <a:t>To measure</a:t>
                      </a:r>
                      <a:r>
                        <a:rPr lang="en-US" sz="1400" baseline="0" dirty="0" smtClean="0">
                          <a:latin typeface="+mn-lt"/>
                        </a:rPr>
                        <a:t> the performance of  the  ACH sector against Medium Terms strategic Framework ( MTSF) </a:t>
                      </a:r>
                    </a:p>
                    <a:p>
                      <a:endParaRPr lang="en-ZA" sz="1400" dirty="0">
                        <a:latin typeface="+mn-lt"/>
                      </a:endParaRPr>
                    </a:p>
                  </a:txBody>
                  <a:tcPr/>
                </a:tc>
              </a:tr>
              <a:tr h="392442">
                <a:tc>
                  <a:txBody>
                    <a:bodyPr/>
                    <a:lstStyle/>
                    <a:p>
                      <a:pPr marL="0" marR="0" algn="just">
                        <a:lnSpc>
                          <a:spcPct val="115000"/>
                        </a:lnSpc>
                        <a:spcBef>
                          <a:spcPts val="0"/>
                        </a:spcBef>
                        <a:spcAft>
                          <a:spcPts val="0"/>
                        </a:spcAft>
                      </a:pPr>
                      <a:r>
                        <a:rPr lang="en-ZA" sz="1400" dirty="0">
                          <a:effectLst/>
                          <a:latin typeface="+mn-lt"/>
                          <a:ea typeface="Times New Roman"/>
                          <a:cs typeface="Arial"/>
                        </a:rPr>
                        <a:t>1X </a:t>
                      </a:r>
                      <a:r>
                        <a:rPr lang="en-ZA" sz="1400" dirty="0" smtClean="0">
                          <a:effectLst/>
                          <a:latin typeface="+mn-lt"/>
                          <a:ea typeface="Times New Roman"/>
                          <a:cs typeface="Arial"/>
                        </a:rPr>
                        <a:t>Annual Performance Plan</a:t>
                      </a:r>
                      <a:endParaRPr lang="en-ZA" sz="1400" dirty="0">
                        <a:effectLst/>
                        <a:latin typeface="+mn-lt"/>
                        <a:ea typeface="Calibri"/>
                        <a:cs typeface="Times New Roman"/>
                      </a:endParaRPr>
                    </a:p>
                  </a:txBody>
                  <a:tcPr marL="68580" marR="68580" marT="0" marB="0"/>
                </a:tc>
                <a:tc>
                  <a:txBody>
                    <a:bodyPr/>
                    <a:lstStyle/>
                    <a:p>
                      <a:r>
                        <a:rPr lang="en-US" sz="1400" dirty="0" smtClean="0">
                          <a:latin typeface="+mn-lt"/>
                        </a:rPr>
                        <a:t>Annual</a:t>
                      </a:r>
                      <a:r>
                        <a:rPr lang="en-US" sz="1400" baseline="0" dirty="0" smtClean="0">
                          <a:latin typeface="+mn-lt"/>
                        </a:rPr>
                        <a:t> (</a:t>
                      </a:r>
                      <a:r>
                        <a:rPr lang="en-US" sz="1400" dirty="0" smtClean="0">
                          <a:latin typeface="+mn-lt"/>
                        </a:rPr>
                        <a:t>February 2018)</a:t>
                      </a:r>
                      <a:r>
                        <a:rPr lang="en-US" sz="1400" baseline="0" dirty="0" smtClean="0">
                          <a:latin typeface="+mn-lt"/>
                        </a:rPr>
                        <a:t> </a:t>
                      </a:r>
                      <a:endParaRPr lang="en-ZA" sz="1400" dirty="0">
                        <a:latin typeface="+mn-lt"/>
                      </a:endParaRPr>
                    </a:p>
                  </a:txBody>
                  <a:tcPr/>
                </a:tc>
                <a:tc>
                  <a:txBody>
                    <a:bodyPr/>
                    <a:lstStyle/>
                    <a:p>
                      <a:r>
                        <a:rPr lang="en-US" sz="1400" dirty="0" smtClean="0">
                          <a:latin typeface="+mn-lt"/>
                        </a:rPr>
                        <a:t>To priorities</a:t>
                      </a:r>
                      <a:r>
                        <a:rPr lang="en-US" sz="1400" baseline="0" dirty="0" smtClean="0">
                          <a:latin typeface="+mn-lt"/>
                        </a:rPr>
                        <a:t> the programmes for implementation  in the 2019-20 APP</a:t>
                      </a:r>
                    </a:p>
                    <a:p>
                      <a:endParaRPr lang="en-ZA" sz="1400" dirty="0">
                        <a:latin typeface="+mn-lt"/>
                      </a:endParaRPr>
                    </a:p>
                  </a:txBody>
                  <a:tcPr/>
                </a:tc>
              </a:tr>
            </a:tbl>
          </a:graphicData>
        </a:graphic>
      </p:graphicFrame>
      <p:sp>
        <p:nvSpPr>
          <p:cNvPr id="4" name="Slide Number Placeholder 3"/>
          <p:cNvSpPr>
            <a:spLocks noGrp="1"/>
          </p:cNvSpPr>
          <p:nvPr>
            <p:ph type="sldNum" sz="quarter" idx="4"/>
          </p:nvPr>
        </p:nvSpPr>
        <p:spPr>
          <a:xfrm>
            <a:off x="8172400" y="6381328"/>
            <a:ext cx="609600" cy="365125"/>
          </a:xfrm>
        </p:spPr>
        <p:txBody>
          <a:bodyPr/>
          <a:lstStyle/>
          <a:p>
            <a:r>
              <a:rPr lang="en-US" sz="1200" b="1" dirty="0" smtClean="0"/>
              <a:t>47</a:t>
            </a:r>
            <a:endParaRPr lang="en-ZA" sz="1200" b="1" dirty="0" smtClean="0"/>
          </a:p>
        </p:txBody>
      </p:sp>
    </p:spTree>
    <p:extLst>
      <p:ext uri="{BB962C8B-B14F-4D97-AF65-F5344CB8AC3E}">
        <p14:creationId xmlns:p14="http://schemas.microsoft.com/office/powerpoint/2010/main" xmlns="" val="9686372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8"/>
          <p:cNvSpPr>
            <a:spLocks noGrp="1"/>
          </p:cNvSpPr>
          <p:nvPr>
            <p:ph type="title"/>
          </p:nvPr>
        </p:nvSpPr>
        <p:spPr>
          <a:xfrm>
            <a:off x="1115616" y="1772816"/>
            <a:ext cx="6984776" cy="1224136"/>
          </a:xfrm>
        </p:spPr>
        <p:txBody>
          <a:bodyPr>
            <a:noAutofit/>
          </a:bodyPr>
          <a:lstStyle/>
          <a:p>
            <a:pPr algn="ctr"/>
            <a:r>
              <a:rPr lang="en-US" sz="4000" dirty="0" smtClean="0">
                <a:latin typeface="+mj-lt"/>
              </a:rPr>
              <a:t/>
            </a:r>
            <a:br>
              <a:rPr lang="en-US" sz="4000" dirty="0" smtClean="0">
                <a:latin typeface="+mj-lt"/>
              </a:rPr>
            </a:br>
            <a:r>
              <a:rPr lang="en-US" sz="4000" dirty="0" smtClean="0">
                <a:latin typeface="+mj-lt"/>
              </a:rPr>
              <a:t>GOAL 4: </a:t>
            </a:r>
            <a:r>
              <a:rPr lang="en-US" sz="4000" dirty="0" smtClean="0">
                <a:latin typeface="+mj-lt"/>
                <a:cs typeface="Arial Narrow"/>
              </a:rPr>
              <a:t>A </a:t>
            </a:r>
            <a:r>
              <a:rPr lang="en-US" sz="4000" dirty="0">
                <a:latin typeface="+mj-lt"/>
                <a:cs typeface="Arial Narrow"/>
              </a:rPr>
              <a:t>PROFESSIONAL AND </a:t>
            </a:r>
            <a:r>
              <a:rPr lang="en-US" sz="4000" dirty="0" smtClean="0">
                <a:latin typeface="+mj-lt"/>
                <a:cs typeface="Arial Narrow"/>
              </a:rPr>
              <a:t>CAPACITATED ACH </a:t>
            </a:r>
            <a:r>
              <a:rPr lang="en-US" sz="4000" dirty="0">
                <a:latin typeface="+mj-lt"/>
                <a:cs typeface="Arial Narrow"/>
              </a:rPr>
              <a:t>SECTOR</a:t>
            </a:r>
            <a:r>
              <a:rPr lang="en-US" sz="4000" dirty="0" smtClean="0">
                <a:latin typeface="+mj-lt"/>
              </a:rPr>
              <a:t> </a:t>
            </a:r>
            <a:br>
              <a:rPr lang="en-US" sz="4000" dirty="0" smtClean="0">
                <a:latin typeface="+mj-lt"/>
              </a:rPr>
            </a:br>
            <a:endParaRPr lang="en-US" sz="4000" dirty="0">
              <a:latin typeface="+mj-lt"/>
            </a:endParaRPr>
          </a:p>
        </p:txBody>
      </p:sp>
      <p:sp>
        <p:nvSpPr>
          <p:cNvPr id="4" name="Slide Number Placeholder 3"/>
          <p:cNvSpPr txBox="1">
            <a:spLocks/>
          </p:cNvSpPr>
          <p:nvPr/>
        </p:nvSpPr>
        <p:spPr>
          <a:xfrm>
            <a:off x="8100392" y="6237312"/>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ZA" sz="1400" b="1" dirty="0" smtClean="0"/>
          </a:p>
        </p:txBody>
      </p:sp>
      <p:sp>
        <p:nvSpPr>
          <p:cNvPr id="6" name="Slide Number Placeholder 3"/>
          <p:cNvSpPr>
            <a:spLocks noGrp="1"/>
          </p:cNvSpPr>
          <p:nvPr>
            <p:ph type="sldNum" sz="quarter" idx="4"/>
          </p:nvPr>
        </p:nvSpPr>
        <p:spPr>
          <a:xfrm>
            <a:off x="8077200" y="6172200"/>
            <a:ext cx="609600" cy="365125"/>
          </a:xfrm>
        </p:spPr>
        <p:txBody>
          <a:bodyPr/>
          <a:lstStyle/>
          <a:p>
            <a:r>
              <a:rPr lang="en-US" sz="1200" b="1" dirty="0" smtClean="0"/>
              <a:t>48</a:t>
            </a:r>
            <a:endParaRPr lang="en-ZA" sz="1200" b="1" dirty="0" smtClean="0"/>
          </a:p>
        </p:txBody>
      </p:sp>
    </p:spTree>
    <p:extLst>
      <p:ext uri="{BB962C8B-B14F-4D97-AF65-F5344CB8AC3E}">
        <p14:creationId xmlns:p14="http://schemas.microsoft.com/office/powerpoint/2010/main" xmlns="" val="182930641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036496" cy="710952"/>
          </a:xfrm>
        </p:spPr>
        <p:txBody>
          <a:bodyPr>
            <a:normAutofit/>
          </a:bodyPr>
          <a:lstStyle/>
          <a:p>
            <a:pPr algn="ctr"/>
            <a:r>
              <a:rPr lang="en-US" dirty="0" smtClean="0">
                <a:latin typeface="+mj-lt"/>
                <a:cs typeface="Arial Narrow"/>
              </a:rPr>
              <a:t>A PROFESSIONAL AND CAPACITATED SECTOR</a:t>
            </a:r>
            <a:endParaRPr lang="en-US" dirty="0">
              <a:latin typeface="+mj-lt"/>
              <a:cs typeface="Arial Narrow"/>
            </a:endParaRPr>
          </a:p>
        </p:txBody>
      </p:sp>
      <p:sp>
        <p:nvSpPr>
          <p:cNvPr id="4" name="Slide Number Placeholder 3"/>
          <p:cNvSpPr>
            <a:spLocks noGrp="1"/>
          </p:cNvSpPr>
          <p:nvPr>
            <p:ph type="sldNum" sz="quarter" idx="4"/>
          </p:nvPr>
        </p:nvSpPr>
        <p:spPr/>
        <p:txBody>
          <a:bodyPr/>
          <a:lstStyle/>
          <a:p>
            <a:r>
              <a:rPr lang="en-US" sz="1200" b="1" dirty="0" smtClean="0"/>
              <a:t>49</a:t>
            </a:r>
            <a:endParaRPr lang="en-ZA" sz="1200" b="1" dirty="0" smtClean="0"/>
          </a:p>
        </p:txBody>
      </p:sp>
      <p:graphicFrame>
        <p:nvGraphicFramePr>
          <p:cNvPr id="6" name="Table 5"/>
          <p:cNvGraphicFramePr>
            <a:graphicFrameLocks noGrp="1"/>
          </p:cNvGraphicFramePr>
          <p:nvPr>
            <p:extLst>
              <p:ext uri="{D42A27DB-BD31-4B8C-83A1-F6EECF244321}">
                <p14:modId xmlns:p14="http://schemas.microsoft.com/office/powerpoint/2010/main" xmlns="" val="641821290"/>
              </p:ext>
            </p:extLst>
          </p:nvPr>
        </p:nvGraphicFramePr>
        <p:xfrm>
          <a:off x="251520" y="1268759"/>
          <a:ext cx="8496944" cy="3188693"/>
        </p:xfrm>
        <a:graphic>
          <a:graphicData uri="http://schemas.openxmlformats.org/drawingml/2006/table">
            <a:tbl>
              <a:tblPr firstRow="1" bandRow="1">
                <a:tableStyleId>{5C22544A-7EE6-4342-B048-85BDC9FD1C3A}</a:tableStyleId>
              </a:tblPr>
              <a:tblGrid>
                <a:gridCol w="2162858"/>
                <a:gridCol w="2085612"/>
                <a:gridCol w="2177742"/>
                <a:gridCol w="2070732"/>
              </a:tblGrid>
              <a:tr h="534403">
                <a:tc>
                  <a:txBody>
                    <a:bodyPr/>
                    <a:lstStyle/>
                    <a:p>
                      <a:pPr>
                        <a:lnSpc>
                          <a:spcPct val="100000"/>
                        </a:lnSpc>
                      </a:pPr>
                      <a:r>
                        <a:rPr lang="en-ZA" sz="1800" b="1" i="1" kern="1200" baseline="0" dirty="0" smtClean="0">
                          <a:solidFill>
                            <a:schemeClr val="bg1"/>
                          </a:solidFill>
                          <a:effectLst/>
                          <a:latin typeface="+mn-lt"/>
                          <a:ea typeface="+mn-ea"/>
                          <a:cs typeface="Arial Narrow"/>
                        </a:rPr>
                        <a:t>Strategic Goal</a:t>
                      </a:r>
                    </a:p>
                  </a:txBody>
                  <a:tcPr/>
                </a:tc>
                <a:tc>
                  <a:txBody>
                    <a:bodyPr/>
                    <a:lstStyle/>
                    <a:p>
                      <a:pPr>
                        <a:lnSpc>
                          <a:spcPct val="100000"/>
                        </a:lnSpc>
                      </a:pPr>
                      <a:r>
                        <a:rPr lang="en-ZA" sz="1800" b="1" i="1" kern="1200" baseline="0" dirty="0" smtClean="0">
                          <a:solidFill>
                            <a:schemeClr val="bg1"/>
                          </a:solidFill>
                          <a:effectLst/>
                          <a:latin typeface="+mn-lt"/>
                          <a:ea typeface="+mn-ea"/>
                          <a:cs typeface="Arial Narrow"/>
                        </a:rPr>
                        <a:t>Strategic Objective</a:t>
                      </a:r>
                    </a:p>
                  </a:txBody>
                  <a:tcPr/>
                </a:tc>
                <a:tc>
                  <a:txBody>
                    <a:bodyPr/>
                    <a:lstStyle/>
                    <a:p>
                      <a:pPr>
                        <a:lnSpc>
                          <a:spcPct val="100000"/>
                        </a:lnSpc>
                      </a:pPr>
                      <a:r>
                        <a:rPr lang="en-US" sz="1800" b="1" i="1" kern="1200" baseline="0" dirty="0" smtClean="0">
                          <a:solidFill>
                            <a:schemeClr val="bg1"/>
                          </a:solidFill>
                          <a:effectLst/>
                          <a:latin typeface="+mn-lt"/>
                          <a:ea typeface="+mn-ea"/>
                          <a:cs typeface="Arial Narrow"/>
                        </a:rPr>
                        <a:t>Performance Indicators </a:t>
                      </a:r>
                      <a:endParaRPr lang="en-ZA" sz="1800" b="1" i="1" kern="1200" baseline="0" dirty="0" smtClean="0">
                        <a:solidFill>
                          <a:schemeClr val="bg1"/>
                        </a:solidFill>
                        <a:effectLst/>
                        <a:latin typeface="+mn-lt"/>
                        <a:ea typeface="+mn-ea"/>
                        <a:cs typeface="Arial Narrow"/>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i="1" kern="1200" baseline="0" dirty="0" smtClean="0">
                          <a:solidFill>
                            <a:schemeClr val="bg1"/>
                          </a:solidFill>
                          <a:effectLst/>
                          <a:latin typeface="+mn-lt"/>
                          <a:ea typeface="+mn-ea"/>
                          <a:cs typeface="Arial Narrow"/>
                        </a:rPr>
                        <a:t>2018/19 Targets</a:t>
                      </a:r>
                    </a:p>
                  </a:txBody>
                  <a:tcPr marL="36195" marR="36195" marT="17780" marB="17780"/>
                </a:tc>
              </a:tr>
              <a:tr h="9330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i="0" dirty="0" smtClean="0">
                          <a:solidFill>
                            <a:schemeClr val="tx1"/>
                          </a:solidFill>
                          <a:latin typeface="+mn-lt"/>
                          <a:cs typeface="Arial Narrow"/>
                        </a:rPr>
                        <a:t>A professional and capacitated ACH Sector </a:t>
                      </a:r>
                    </a:p>
                    <a:p>
                      <a:pPr>
                        <a:lnSpc>
                          <a:spcPct val="100000"/>
                        </a:lnSpc>
                      </a:pPr>
                      <a:endParaRPr lang="en-ZA" sz="1400" b="1" i="0" kern="1200" baseline="0" dirty="0" smtClean="0">
                        <a:solidFill>
                          <a:schemeClr val="tx1"/>
                        </a:solidFill>
                        <a:effectLst/>
                        <a:latin typeface="+mn-lt"/>
                        <a:ea typeface="+mn-ea"/>
                        <a:cs typeface="Arial Narrow"/>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i="0" kern="1200" dirty="0" smtClean="0">
                          <a:solidFill>
                            <a:schemeClr val="tx1"/>
                          </a:solidFill>
                          <a:effectLst/>
                          <a:latin typeface="+mn-lt"/>
                          <a:ea typeface="+mn-ea"/>
                          <a:cs typeface="Arial Narrow"/>
                        </a:rPr>
                        <a:t>To build human resource capacity</a:t>
                      </a:r>
                      <a:r>
                        <a:rPr lang="en-GB" sz="1400" b="1" i="0" kern="1200" baseline="0" dirty="0" smtClean="0">
                          <a:solidFill>
                            <a:schemeClr val="tx1"/>
                          </a:solidFill>
                          <a:effectLst/>
                          <a:latin typeface="+mn-lt"/>
                          <a:ea typeface="+mn-ea"/>
                          <a:cs typeface="Arial Narrow"/>
                        </a:rPr>
                        <a:t> </a:t>
                      </a:r>
                      <a:r>
                        <a:rPr lang="en-GB" sz="1400" b="1" i="0" kern="1200" dirty="0" smtClean="0">
                          <a:solidFill>
                            <a:schemeClr val="tx1"/>
                          </a:solidFill>
                          <a:effectLst/>
                          <a:latin typeface="+mn-lt"/>
                          <a:ea typeface="+mn-ea"/>
                          <a:cs typeface="Arial Narrow"/>
                        </a:rPr>
                        <a:t>and promote excellence</a:t>
                      </a:r>
                      <a:endParaRPr lang="en-US" sz="1400" b="1" i="0" dirty="0" smtClean="0">
                        <a:solidFill>
                          <a:schemeClr val="tx1"/>
                        </a:solidFill>
                        <a:effectLst/>
                        <a:latin typeface="+mn-lt"/>
                        <a:cs typeface="Arial Narrow"/>
                      </a:endParaRPr>
                    </a:p>
                  </a:txBody>
                  <a:tcPr marL="36195" marR="36195" marT="17780" marB="17780"/>
                </a:tc>
                <a:tc>
                  <a:txBody>
                    <a:bodyPr/>
                    <a:lstStyle/>
                    <a:p>
                      <a:r>
                        <a:rPr lang="en-ZA" sz="1400" b="0" i="0" u="none" strike="noStrike" kern="1200" baseline="0" dirty="0" smtClean="0">
                          <a:solidFill>
                            <a:schemeClr val="tx1"/>
                          </a:solidFill>
                          <a:latin typeface="+mn-lt"/>
                          <a:ea typeface="+mn-ea"/>
                          <a:cs typeface="+mn-cs"/>
                        </a:rPr>
                        <a:t>No. of bursaries awarded towards development of qualified language practitioners</a:t>
                      </a:r>
                    </a:p>
                    <a:p>
                      <a:endParaRPr lang="en-ZA" sz="1400" b="1" i="0" kern="1200" baseline="0" dirty="0" smtClean="0">
                        <a:solidFill>
                          <a:schemeClr val="tx1"/>
                        </a:solidFill>
                        <a:effectLst/>
                        <a:latin typeface="+mn-lt"/>
                        <a:ea typeface="+mn-ea"/>
                        <a:cs typeface="Arial Narrow"/>
                      </a:endParaRPr>
                    </a:p>
                  </a:txBody>
                  <a:tcPr/>
                </a:tc>
                <a:tc>
                  <a:txBody>
                    <a:bodyPr/>
                    <a:lstStyle/>
                    <a:p>
                      <a:pPr marL="0" marR="0" indent="0" algn="ctr" defTabSz="914400" rtl="0" eaLnBrk="1" fontAlgn="auto" latinLnBrk="0" hangingPunct="1">
                        <a:lnSpc>
                          <a:spcPct val="110000"/>
                        </a:lnSpc>
                        <a:spcBef>
                          <a:spcPts val="0"/>
                        </a:spcBef>
                        <a:spcAft>
                          <a:spcPts val="0"/>
                        </a:spcAft>
                        <a:buClrTx/>
                        <a:buSzTx/>
                        <a:buFontTx/>
                        <a:buNone/>
                        <a:tabLst/>
                        <a:defRPr/>
                      </a:pPr>
                      <a:r>
                        <a:rPr lang="en-US" sz="1400" b="0" i="0" dirty="0" smtClean="0">
                          <a:solidFill>
                            <a:schemeClr val="tx1"/>
                          </a:solidFill>
                          <a:effectLst/>
                          <a:latin typeface="+mn-lt"/>
                          <a:cs typeface="Arial Narrow"/>
                        </a:rPr>
                        <a:t>300</a:t>
                      </a:r>
                    </a:p>
                  </a:txBody>
                  <a:tcPr marL="36195" marR="36195" marT="17780" marB="17780"/>
                </a:tc>
              </a:tr>
              <a:tr h="647289">
                <a:tc>
                  <a:txBody>
                    <a:bodyPr/>
                    <a:lstStyle/>
                    <a:p>
                      <a:pPr>
                        <a:lnSpc>
                          <a:spcPct val="100000"/>
                        </a:lnSpc>
                      </a:pPr>
                      <a:endParaRPr lang="en-ZA" sz="1400" b="1" i="0" kern="1200" baseline="0" dirty="0" smtClean="0">
                        <a:solidFill>
                          <a:schemeClr val="tx1"/>
                        </a:solidFill>
                        <a:effectLst/>
                        <a:latin typeface="+mn-lt"/>
                        <a:ea typeface="+mn-ea"/>
                        <a:cs typeface="Arial Narrow"/>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i="0" dirty="0" smtClean="0">
                        <a:solidFill>
                          <a:schemeClr val="tx1"/>
                        </a:solidFill>
                        <a:effectLst/>
                        <a:latin typeface="+mn-lt"/>
                        <a:cs typeface="Arial Narrow"/>
                      </a:endParaRPr>
                    </a:p>
                  </a:txBody>
                  <a:tcPr marL="36195" marR="36195" marT="17780" marB="17780"/>
                </a:tc>
                <a:tc>
                  <a:txBody>
                    <a:bodyPr/>
                    <a:lstStyle/>
                    <a:p>
                      <a:r>
                        <a:rPr lang="en-ZA" sz="1400" b="0" i="0" u="none" strike="noStrike" kern="1200" baseline="0" dirty="0" smtClean="0">
                          <a:solidFill>
                            <a:schemeClr val="tx1"/>
                          </a:solidFill>
                          <a:latin typeface="+mn-lt"/>
                          <a:ea typeface="+mn-ea"/>
                          <a:cs typeface="+mn-cs"/>
                        </a:rPr>
                        <a:t>No. of sector organisations supported </a:t>
                      </a:r>
                    </a:p>
                    <a:p>
                      <a:endParaRPr lang="en-ZA" sz="1400" b="0" i="0" u="none" strike="noStrike" kern="1200" baseline="0" dirty="0" smtClean="0">
                        <a:solidFill>
                          <a:schemeClr val="tx1"/>
                        </a:solidFill>
                        <a:latin typeface="+mn-lt"/>
                        <a:ea typeface="+mn-ea"/>
                        <a:cs typeface="+mn-cs"/>
                      </a:endParaRPr>
                    </a:p>
                  </a:txBody>
                  <a:tcPr/>
                </a:tc>
                <a:tc>
                  <a:txBody>
                    <a:bodyPr/>
                    <a:lstStyle/>
                    <a:p>
                      <a:pPr marL="0" marR="0" indent="0" algn="ctr" defTabSz="914400" rtl="0" eaLnBrk="1" fontAlgn="auto" latinLnBrk="0" hangingPunct="1">
                        <a:lnSpc>
                          <a:spcPct val="110000"/>
                        </a:lnSpc>
                        <a:spcBef>
                          <a:spcPts val="0"/>
                        </a:spcBef>
                        <a:spcAft>
                          <a:spcPts val="0"/>
                        </a:spcAft>
                        <a:buClrTx/>
                        <a:buSzTx/>
                        <a:buFontTx/>
                        <a:buNone/>
                        <a:tabLst/>
                        <a:defRPr/>
                      </a:pPr>
                      <a:r>
                        <a:rPr lang="en-US" sz="1400" b="0" i="0" dirty="0" smtClean="0">
                          <a:solidFill>
                            <a:schemeClr val="tx1"/>
                          </a:solidFill>
                          <a:effectLst/>
                          <a:latin typeface="+mn-lt"/>
                          <a:cs typeface="Arial Narrow"/>
                        </a:rPr>
                        <a:t>10</a:t>
                      </a:r>
                    </a:p>
                  </a:txBody>
                  <a:tcPr marL="36195" marR="36195" marT="17780" marB="17780"/>
                </a:tc>
              </a:tr>
              <a:tr h="658853">
                <a:tc>
                  <a:txBody>
                    <a:bodyPr/>
                    <a:lstStyle/>
                    <a:p>
                      <a:pPr>
                        <a:lnSpc>
                          <a:spcPct val="100000"/>
                        </a:lnSpc>
                      </a:pPr>
                      <a:endParaRPr lang="en-ZA" sz="1400" b="1" i="0" kern="1200" baseline="0" dirty="0" smtClean="0">
                        <a:solidFill>
                          <a:schemeClr val="tx1"/>
                        </a:solidFill>
                        <a:effectLst/>
                        <a:latin typeface="+mn-lt"/>
                        <a:ea typeface="+mn-ea"/>
                        <a:cs typeface="Arial Narrow"/>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i="0" dirty="0" smtClean="0">
                        <a:solidFill>
                          <a:schemeClr val="tx1"/>
                        </a:solidFill>
                        <a:effectLst/>
                        <a:latin typeface="+mn-lt"/>
                        <a:cs typeface="Arial Narrow"/>
                      </a:endParaRPr>
                    </a:p>
                  </a:txBody>
                  <a:tcPr marL="36195" marR="36195" marT="17780" marB="17780"/>
                </a:tc>
                <a:tc>
                  <a:txBody>
                    <a:bodyPr/>
                    <a:lstStyle/>
                    <a:p>
                      <a:r>
                        <a:rPr lang="en-US" sz="1400" b="0" i="0" kern="1200" baseline="0" dirty="0" smtClean="0">
                          <a:solidFill>
                            <a:schemeClr val="tx1"/>
                          </a:solidFill>
                          <a:effectLst/>
                          <a:latin typeface="+mn-lt"/>
                          <a:ea typeface="+mn-ea"/>
                          <a:cs typeface="Arial Narrow"/>
                        </a:rPr>
                        <a:t>No.  of capacity building programmes supported </a:t>
                      </a:r>
                      <a:endParaRPr lang="en-ZA" sz="1400" b="0" i="0" kern="1200" baseline="0" dirty="0" smtClean="0">
                        <a:solidFill>
                          <a:schemeClr val="tx1"/>
                        </a:solidFill>
                        <a:effectLst/>
                        <a:latin typeface="+mn-lt"/>
                        <a:ea typeface="+mn-ea"/>
                        <a:cs typeface="Arial Narrow"/>
                      </a:endParaRPr>
                    </a:p>
                  </a:txBody>
                  <a:tcPr/>
                </a:tc>
                <a:tc>
                  <a:txBody>
                    <a:bodyPr/>
                    <a:lstStyle/>
                    <a:p>
                      <a:pPr marL="0" marR="0" indent="0" algn="ctr" defTabSz="914400" rtl="0" eaLnBrk="1" fontAlgn="auto" latinLnBrk="0" hangingPunct="1">
                        <a:lnSpc>
                          <a:spcPct val="110000"/>
                        </a:lnSpc>
                        <a:spcBef>
                          <a:spcPts val="0"/>
                        </a:spcBef>
                        <a:spcAft>
                          <a:spcPts val="0"/>
                        </a:spcAft>
                        <a:buClrTx/>
                        <a:buSzTx/>
                        <a:buFontTx/>
                        <a:buNone/>
                        <a:tabLst/>
                        <a:defRPr/>
                      </a:pPr>
                      <a:r>
                        <a:rPr lang="en-US" sz="1400" b="0" i="0" dirty="0" smtClean="0">
                          <a:solidFill>
                            <a:schemeClr val="tx1"/>
                          </a:solidFill>
                          <a:effectLst/>
                          <a:latin typeface="+mn-lt"/>
                          <a:cs typeface="Arial Narrow"/>
                        </a:rPr>
                        <a:t>23</a:t>
                      </a:r>
                    </a:p>
                  </a:txBody>
                  <a:tcPr marL="36195" marR="36195" marT="17780" marB="17780"/>
                </a:tc>
              </a:tr>
            </a:tbl>
          </a:graphicData>
        </a:graphic>
      </p:graphicFrame>
    </p:spTree>
    <p:extLst>
      <p:ext uri="{BB962C8B-B14F-4D97-AF65-F5344CB8AC3E}">
        <p14:creationId xmlns:p14="http://schemas.microsoft.com/office/powerpoint/2010/main" xmlns="" val="36149352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229600" cy="710952"/>
          </a:xfrm>
        </p:spPr>
        <p:txBody>
          <a:bodyPr>
            <a:normAutofit/>
          </a:bodyPr>
          <a:lstStyle/>
          <a:p>
            <a:pPr algn="ctr"/>
            <a:r>
              <a:rPr lang="en-US" dirty="0" smtClean="0">
                <a:latin typeface="+mj-lt"/>
                <a:cs typeface="Arial Narrow"/>
              </a:rPr>
              <a:t>EXPANDED IN OUTCOME 14 AS FOLLOWS:</a:t>
            </a:r>
            <a:endParaRPr lang="en-US" dirty="0">
              <a:latin typeface="+mj-lt"/>
              <a:cs typeface="Arial Narrow"/>
            </a:endParaRPr>
          </a:p>
        </p:txBody>
      </p:sp>
      <p:sp>
        <p:nvSpPr>
          <p:cNvPr id="3" name="Content Placeholder 2"/>
          <p:cNvSpPr>
            <a:spLocks noGrp="1"/>
          </p:cNvSpPr>
          <p:nvPr>
            <p:ph idx="1"/>
          </p:nvPr>
        </p:nvSpPr>
        <p:spPr>
          <a:xfrm>
            <a:off x="179512" y="836712"/>
            <a:ext cx="8640960" cy="5184576"/>
          </a:xfrm>
        </p:spPr>
        <p:txBody>
          <a:bodyPr>
            <a:noAutofit/>
          </a:bodyPr>
          <a:lstStyle/>
          <a:p>
            <a:pPr algn="just"/>
            <a:r>
              <a:rPr lang="en-ZA" sz="2400" b="0" dirty="0" smtClean="0">
                <a:solidFill>
                  <a:schemeClr val="tx1"/>
                </a:solidFill>
                <a:latin typeface="+mn-lt"/>
              </a:rPr>
              <a:t>Broad-based </a:t>
            </a:r>
            <a:r>
              <a:rPr lang="en-ZA" sz="2400" b="0" dirty="0">
                <a:solidFill>
                  <a:schemeClr val="tx1"/>
                </a:solidFill>
                <a:latin typeface="+mn-lt"/>
              </a:rPr>
              <a:t>knowledge about and support for a set of values shared by all South Africans including the values contained in the Constitution. </a:t>
            </a:r>
            <a:endParaRPr lang="en-ZA" sz="2400" b="0" dirty="0" smtClean="0">
              <a:solidFill>
                <a:schemeClr val="tx1"/>
              </a:solidFill>
              <a:latin typeface="+mn-lt"/>
            </a:endParaRPr>
          </a:p>
          <a:p>
            <a:pPr algn="just"/>
            <a:r>
              <a:rPr lang="en-ZA" sz="2400" b="0" dirty="0" smtClean="0">
                <a:solidFill>
                  <a:schemeClr val="tx1"/>
                </a:solidFill>
                <a:latin typeface="+mn-lt"/>
              </a:rPr>
              <a:t>An </a:t>
            </a:r>
            <a:r>
              <a:rPr lang="en-ZA" sz="2400" b="0" dirty="0">
                <a:solidFill>
                  <a:schemeClr val="tx1"/>
                </a:solidFill>
                <a:latin typeface="+mn-lt"/>
              </a:rPr>
              <a:t>inclusive society and economy. This means tackling the factors that sustain inequality of opportunity and outcomes by building capabilities, removing </a:t>
            </a:r>
            <a:r>
              <a:rPr lang="en-ZA" sz="2400" b="0" dirty="0" smtClean="0">
                <a:solidFill>
                  <a:schemeClr val="tx1"/>
                </a:solidFill>
                <a:latin typeface="+mn-lt"/>
              </a:rPr>
              <a:t>participation </a:t>
            </a:r>
            <a:r>
              <a:rPr lang="en-ZA" sz="2400" b="0" dirty="0">
                <a:solidFill>
                  <a:schemeClr val="tx1"/>
                </a:solidFill>
                <a:latin typeface="+mn-lt"/>
              </a:rPr>
              <a:t>barriers and redressing the </a:t>
            </a:r>
            <a:r>
              <a:rPr lang="en-ZA" sz="2400" b="0" dirty="0" smtClean="0">
                <a:solidFill>
                  <a:schemeClr val="tx1"/>
                </a:solidFill>
                <a:latin typeface="+mn-lt"/>
              </a:rPr>
              <a:t>imbalances of </a:t>
            </a:r>
            <a:r>
              <a:rPr lang="en-ZA" sz="2400" b="0" dirty="0">
                <a:solidFill>
                  <a:schemeClr val="tx1"/>
                </a:solidFill>
                <a:latin typeface="+mn-lt"/>
              </a:rPr>
              <a:t>the past. </a:t>
            </a:r>
            <a:endParaRPr lang="en-ZA" sz="2400" b="0" dirty="0" smtClean="0">
              <a:solidFill>
                <a:schemeClr val="tx1"/>
              </a:solidFill>
              <a:latin typeface="+mn-lt"/>
            </a:endParaRPr>
          </a:p>
          <a:p>
            <a:pPr algn="just"/>
            <a:r>
              <a:rPr lang="en-ZA" sz="2400" b="0" dirty="0" smtClean="0">
                <a:solidFill>
                  <a:schemeClr val="tx1"/>
                </a:solidFill>
                <a:latin typeface="+mn-lt"/>
              </a:rPr>
              <a:t>Increased </a:t>
            </a:r>
            <a:r>
              <a:rPr lang="en-ZA" sz="2400" b="0" dirty="0">
                <a:solidFill>
                  <a:schemeClr val="tx1"/>
                </a:solidFill>
                <a:latin typeface="+mn-lt"/>
              </a:rPr>
              <a:t>interaction between South Africans from different social and racial groups. </a:t>
            </a:r>
            <a:endParaRPr lang="en-ZA" sz="2400" b="0" dirty="0" smtClean="0">
              <a:solidFill>
                <a:schemeClr val="tx1"/>
              </a:solidFill>
              <a:latin typeface="+mn-lt"/>
            </a:endParaRPr>
          </a:p>
          <a:p>
            <a:pPr algn="just"/>
            <a:r>
              <a:rPr lang="en-ZA" sz="2400" b="0" dirty="0" smtClean="0">
                <a:solidFill>
                  <a:schemeClr val="tx1"/>
                </a:solidFill>
                <a:latin typeface="+mn-lt"/>
              </a:rPr>
              <a:t>Strong </a:t>
            </a:r>
            <a:r>
              <a:rPr lang="en-ZA" sz="2400" b="0" dirty="0">
                <a:solidFill>
                  <a:schemeClr val="tx1"/>
                </a:solidFill>
                <a:latin typeface="+mn-lt"/>
              </a:rPr>
              <a:t>leadership across society and a mobilised, active and responsible citizenry. </a:t>
            </a:r>
            <a:endParaRPr lang="en-ZA" sz="2400" b="0" dirty="0" smtClean="0">
              <a:solidFill>
                <a:schemeClr val="tx1"/>
              </a:solidFill>
              <a:latin typeface="+mn-lt"/>
            </a:endParaRPr>
          </a:p>
          <a:p>
            <a:pPr algn="just"/>
            <a:r>
              <a:rPr lang="en-ZA" sz="2400" b="0" dirty="0">
                <a:solidFill>
                  <a:schemeClr val="tx1"/>
                </a:solidFill>
              </a:rPr>
              <a:t>Achieving a social compact that will lay the basis for equity, inclusion and prosperity for all</a:t>
            </a:r>
            <a:endParaRPr lang="en-ZA" sz="2400" b="0" dirty="0">
              <a:solidFill>
                <a:srgbClr val="FF0000"/>
              </a:solidFill>
              <a:latin typeface="+mn-lt"/>
            </a:endParaRPr>
          </a:p>
        </p:txBody>
      </p:sp>
      <p:sp>
        <p:nvSpPr>
          <p:cNvPr id="4" name="Slide Number Placeholder 3"/>
          <p:cNvSpPr>
            <a:spLocks noGrp="1"/>
          </p:cNvSpPr>
          <p:nvPr>
            <p:ph type="sldNum" sz="quarter" idx="4"/>
          </p:nvPr>
        </p:nvSpPr>
        <p:spPr/>
        <p:txBody>
          <a:bodyPr/>
          <a:lstStyle/>
          <a:p>
            <a:r>
              <a:rPr lang="en-ZA" sz="1200" b="1" dirty="0" smtClean="0"/>
              <a:t>5</a:t>
            </a:r>
          </a:p>
        </p:txBody>
      </p:sp>
    </p:spTree>
    <p:extLst>
      <p:ext uri="{BB962C8B-B14F-4D97-AF65-F5344CB8AC3E}">
        <p14:creationId xmlns:p14="http://schemas.microsoft.com/office/powerpoint/2010/main" xmlns="" val="106272539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2656"/>
            <a:ext cx="8445624" cy="710952"/>
          </a:xfrm>
        </p:spPr>
        <p:txBody>
          <a:bodyPr>
            <a:noAutofit/>
          </a:bodyPr>
          <a:lstStyle/>
          <a:p>
            <a:pPr algn="ctr"/>
            <a:r>
              <a:rPr lang="en-US" sz="3200" dirty="0" smtClean="0">
                <a:latin typeface="+mj-lt"/>
              </a:rPr>
              <a:t>DETAILS OF CAPACITY BUILDING </a:t>
            </a:r>
            <a:r>
              <a:rPr lang="en-US" sz="3200" dirty="0" smtClean="0">
                <a:solidFill>
                  <a:schemeClr val="accent2">
                    <a:lumMod val="75000"/>
                  </a:schemeClr>
                </a:solidFill>
                <a:latin typeface="+mj-lt"/>
              </a:rPr>
              <a:t>PROGRAMMES TO BE SUPPORTED </a:t>
            </a:r>
            <a:r>
              <a:rPr lang="en-US" sz="2400" dirty="0" smtClean="0">
                <a:solidFill>
                  <a:srgbClr val="FF0000"/>
                </a:solidFill>
                <a:latin typeface="+mj-lt"/>
              </a:rPr>
              <a:t>   </a:t>
            </a:r>
            <a:endParaRPr lang="en-ZA" sz="2400" dirty="0">
              <a:solidFill>
                <a:srgbClr val="FF0000"/>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222846149"/>
              </p:ext>
            </p:extLst>
          </p:nvPr>
        </p:nvGraphicFramePr>
        <p:xfrm>
          <a:off x="251520" y="1340768"/>
          <a:ext cx="8712968" cy="4803003"/>
        </p:xfrm>
        <a:graphic>
          <a:graphicData uri="http://schemas.openxmlformats.org/drawingml/2006/table">
            <a:tbl>
              <a:tblPr firstRow="1" bandRow="1">
                <a:tableStyleId>{5C22544A-7EE6-4342-B048-85BDC9FD1C3A}</a:tableStyleId>
              </a:tblPr>
              <a:tblGrid>
                <a:gridCol w="3485083"/>
                <a:gridCol w="2323562"/>
                <a:gridCol w="2904323"/>
              </a:tblGrid>
              <a:tr h="532974">
                <a:tc>
                  <a:txBody>
                    <a:bodyPr/>
                    <a:lstStyle/>
                    <a:p>
                      <a:r>
                        <a:rPr lang="en-US" sz="2400" dirty="0" smtClean="0"/>
                        <a:t>Project</a:t>
                      </a:r>
                      <a:r>
                        <a:rPr lang="en-US" sz="2400" baseline="0" dirty="0" smtClean="0"/>
                        <a:t> </a:t>
                      </a:r>
                      <a:endParaRPr lang="en-ZA" sz="2400" dirty="0"/>
                    </a:p>
                  </a:txBody>
                  <a:tcPr/>
                </a:tc>
                <a:tc>
                  <a:txBody>
                    <a:bodyPr/>
                    <a:lstStyle/>
                    <a:p>
                      <a:r>
                        <a:rPr lang="en-US" sz="2400" dirty="0" smtClean="0"/>
                        <a:t>Budget</a:t>
                      </a:r>
                      <a:endParaRPr lang="en-ZA" sz="2400" dirty="0"/>
                    </a:p>
                  </a:txBody>
                  <a:tcPr/>
                </a:tc>
                <a:tc>
                  <a:txBody>
                    <a:bodyPr/>
                    <a:lstStyle/>
                    <a:p>
                      <a:r>
                        <a:rPr lang="en-US" sz="2400" dirty="0" smtClean="0"/>
                        <a:t>Province</a:t>
                      </a:r>
                      <a:endParaRPr lang="en-ZA" sz="2400" dirty="0"/>
                    </a:p>
                  </a:txBody>
                  <a:tcPr/>
                </a:tc>
              </a:tr>
              <a:tr h="407343">
                <a:tc>
                  <a:txBody>
                    <a:bodyPr/>
                    <a:lstStyle/>
                    <a:p>
                      <a:pPr marL="0" marR="0">
                        <a:lnSpc>
                          <a:spcPct val="115000"/>
                        </a:lnSpc>
                        <a:spcBef>
                          <a:spcPts val="0"/>
                        </a:spcBef>
                        <a:spcAft>
                          <a:spcPts val="600"/>
                        </a:spcAft>
                      </a:pPr>
                      <a:r>
                        <a:rPr lang="en-GB" sz="1600" dirty="0">
                          <a:effectLst/>
                          <a:latin typeface="+mn-lt"/>
                          <a:ea typeface="Calibri"/>
                          <a:cs typeface="Times New Roman"/>
                        </a:rPr>
                        <a:t>14X incubator projects</a:t>
                      </a:r>
                      <a:endParaRPr lang="en-ZA" sz="1600" dirty="0">
                        <a:effectLst/>
                        <a:latin typeface="+mn-lt"/>
                        <a:ea typeface="Calibri"/>
                        <a:cs typeface="Times New Roman"/>
                      </a:endParaRPr>
                    </a:p>
                  </a:txBody>
                  <a:tcPr marL="36195" marR="36195" marT="17780" marB="17780"/>
                </a:tc>
                <a:tc>
                  <a:txBody>
                    <a:bodyPr/>
                    <a:lstStyle/>
                    <a:p>
                      <a:r>
                        <a:rPr lang="en-ZA" sz="1600" dirty="0" smtClean="0">
                          <a:latin typeface="+mn-lt"/>
                        </a:rPr>
                        <a:t>R17 100 000.00</a:t>
                      </a:r>
                      <a:endParaRPr lang="en-ZA" sz="1600" dirty="0">
                        <a:latin typeface="+mn-lt"/>
                      </a:endParaRPr>
                    </a:p>
                  </a:txBody>
                  <a:tcPr/>
                </a:tc>
                <a:tc>
                  <a:txBody>
                    <a:bodyPr/>
                    <a:lstStyle/>
                    <a:p>
                      <a:r>
                        <a:rPr lang="en-ZA" sz="1600" dirty="0" smtClean="0">
                          <a:latin typeface="+mn-lt"/>
                        </a:rPr>
                        <a:t>Mpumalanga, Gauteng,</a:t>
                      </a:r>
                      <a:r>
                        <a:rPr lang="en-ZA" sz="1600" baseline="0" dirty="0" smtClean="0">
                          <a:latin typeface="+mn-lt"/>
                        </a:rPr>
                        <a:t> Western Cape, KZN, Free State, Limpopo</a:t>
                      </a:r>
                      <a:endParaRPr lang="en-ZA" sz="1600" dirty="0">
                        <a:latin typeface="+mn-lt"/>
                      </a:endParaRPr>
                    </a:p>
                  </a:txBody>
                  <a:tcPr/>
                </a:tc>
              </a:tr>
              <a:tr h="407343">
                <a:tc>
                  <a:txBody>
                    <a:bodyPr/>
                    <a:lstStyle/>
                    <a:p>
                      <a:pPr marL="0" marR="0">
                        <a:lnSpc>
                          <a:spcPct val="115000"/>
                        </a:lnSpc>
                        <a:spcBef>
                          <a:spcPts val="0"/>
                        </a:spcBef>
                        <a:spcAft>
                          <a:spcPts val="600"/>
                        </a:spcAft>
                      </a:pPr>
                      <a:r>
                        <a:rPr lang="en-GB" sz="1600" dirty="0">
                          <a:effectLst/>
                          <a:latin typeface="+mn-lt"/>
                          <a:ea typeface="Calibri"/>
                          <a:cs typeface="Times New Roman"/>
                        </a:rPr>
                        <a:t>1X community art centre</a:t>
                      </a:r>
                      <a:endParaRPr lang="en-ZA" sz="1600" dirty="0">
                        <a:effectLst/>
                        <a:latin typeface="+mn-lt"/>
                        <a:ea typeface="Calibri"/>
                        <a:cs typeface="Times New Roman"/>
                      </a:endParaRPr>
                    </a:p>
                  </a:txBody>
                  <a:tcPr marL="36195" marR="36195" marT="17780" marB="17780"/>
                </a:tc>
                <a:tc>
                  <a:txBody>
                    <a:bodyPr/>
                    <a:lstStyle/>
                    <a:p>
                      <a:r>
                        <a:rPr lang="en-ZA" sz="1600" dirty="0" smtClean="0">
                          <a:latin typeface="+mn-lt"/>
                        </a:rPr>
                        <a:t>R2</a:t>
                      </a:r>
                      <a:r>
                        <a:rPr lang="en-ZA" sz="1600" baseline="0" dirty="0" smtClean="0">
                          <a:latin typeface="+mn-lt"/>
                        </a:rPr>
                        <a:t> </a:t>
                      </a:r>
                      <a:r>
                        <a:rPr lang="en-ZA" sz="1600" dirty="0" smtClean="0">
                          <a:latin typeface="+mn-lt"/>
                        </a:rPr>
                        <a:t>500 000.00</a:t>
                      </a:r>
                      <a:endParaRPr lang="en-ZA" sz="1600" dirty="0">
                        <a:latin typeface="+mn-lt"/>
                      </a:endParaRPr>
                    </a:p>
                  </a:txBody>
                  <a:tcPr/>
                </a:tc>
                <a:tc>
                  <a:txBody>
                    <a:bodyPr/>
                    <a:lstStyle/>
                    <a:p>
                      <a:r>
                        <a:rPr lang="en-ZA" sz="1600" dirty="0" smtClean="0">
                          <a:latin typeface="+mn-lt"/>
                        </a:rPr>
                        <a:t>All provinces </a:t>
                      </a:r>
                      <a:endParaRPr lang="en-ZA" sz="1600" dirty="0">
                        <a:latin typeface="+mn-lt"/>
                      </a:endParaRPr>
                    </a:p>
                  </a:txBody>
                  <a:tcPr/>
                </a:tc>
              </a:tr>
              <a:tr h="407343">
                <a:tc>
                  <a:txBody>
                    <a:bodyPr/>
                    <a:lstStyle/>
                    <a:p>
                      <a:pPr marL="0" marR="0">
                        <a:lnSpc>
                          <a:spcPct val="115000"/>
                        </a:lnSpc>
                        <a:spcBef>
                          <a:spcPts val="0"/>
                        </a:spcBef>
                        <a:spcAft>
                          <a:spcPts val="600"/>
                        </a:spcAft>
                      </a:pPr>
                      <a:r>
                        <a:rPr lang="en-GB" sz="1600" dirty="0">
                          <a:effectLst/>
                          <a:latin typeface="+mn-lt"/>
                          <a:ea typeface="Calibri"/>
                          <a:cs typeface="Times New Roman"/>
                        </a:rPr>
                        <a:t>2X performing arts</a:t>
                      </a:r>
                      <a:endParaRPr lang="en-ZA" sz="1600" dirty="0">
                        <a:effectLst/>
                        <a:latin typeface="+mn-lt"/>
                        <a:ea typeface="Calibri"/>
                        <a:cs typeface="Times New Roman"/>
                      </a:endParaRPr>
                    </a:p>
                  </a:txBody>
                  <a:tcPr marL="36195" marR="36195" marT="17780" marB="17780"/>
                </a:tc>
                <a:tc>
                  <a:txBody>
                    <a:bodyPr/>
                    <a:lstStyle/>
                    <a:p>
                      <a:r>
                        <a:rPr lang="en-ZA" sz="1600" dirty="0" smtClean="0">
                          <a:solidFill>
                            <a:schemeClr val="tx1"/>
                          </a:solidFill>
                          <a:latin typeface="+mn-lt"/>
                        </a:rPr>
                        <a:t>R2</a:t>
                      </a:r>
                      <a:r>
                        <a:rPr lang="en-ZA" sz="1600" baseline="0" dirty="0" smtClean="0">
                          <a:solidFill>
                            <a:schemeClr val="tx1"/>
                          </a:solidFill>
                          <a:latin typeface="+mn-lt"/>
                        </a:rPr>
                        <a:t> 500 000.00</a:t>
                      </a:r>
                      <a:endParaRPr lang="en-ZA" sz="1600" dirty="0">
                        <a:solidFill>
                          <a:schemeClr val="tx1"/>
                        </a:solidFill>
                        <a:latin typeface="+mn-lt"/>
                      </a:endParaRPr>
                    </a:p>
                  </a:txBody>
                  <a:tcPr/>
                </a:tc>
                <a:tc>
                  <a:txBody>
                    <a:bodyPr/>
                    <a:lstStyle/>
                    <a:p>
                      <a:r>
                        <a:rPr lang="en-ZA" sz="1600" dirty="0" smtClean="0">
                          <a:solidFill>
                            <a:schemeClr val="tx1"/>
                          </a:solidFill>
                          <a:latin typeface="+mn-lt"/>
                        </a:rPr>
                        <a:t>National (Focus</a:t>
                      </a:r>
                      <a:r>
                        <a:rPr lang="en-ZA" sz="1600" baseline="0" dirty="0" smtClean="0">
                          <a:solidFill>
                            <a:schemeClr val="tx1"/>
                          </a:solidFill>
                          <a:latin typeface="+mn-lt"/>
                        </a:rPr>
                        <a:t> will struggling provinces – training of community art centre managers for functionality and programming)</a:t>
                      </a:r>
                      <a:endParaRPr lang="en-ZA" sz="1600" dirty="0">
                        <a:solidFill>
                          <a:schemeClr val="tx1"/>
                        </a:solidFill>
                        <a:latin typeface="+mn-lt"/>
                      </a:endParaRPr>
                    </a:p>
                  </a:txBody>
                  <a:tcPr/>
                </a:tc>
              </a:tr>
              <a:tr h="407343">
                <a:tc>
                  <a:txBody>
                    <a:bodyPr/>
                    <a:lstStyle/>
                    <a:p>
                      <a:pPr marL="0" marR="0">
                        <a:lnSpc>
                          <a:spcPct val="115000"/>
                        </a:lnSpc>
                        <a:spcBef>
                          <a:spcPts val="0"/>
                        </a:spcBef>
                        <a:spcAft>
                          <a:spcPts val="600"/>
                        </a:spcAft>
                      </a:pPr>
                      <a:r>
                        <a:rPr lang="en-GB" sz="1600" dirty="0">
                          <a:effectLst/>
                          <a:latin typeface="+mn-lt"/>
                          <a:ea typeface="Calibri"/>
                          <a:cs typeface="Times New Roman"/>
                        </a:rPr>
                        <a:t>1X animation</a:t>
                      </a:r>
                      <a:endParaRPr lang="en-ZA" sz="1600" dirty="0">
                        <a:effectLst/>
                        <a:latin typeface="+mn-lt"/>
                        <a:ea typeface="Calibri"/>
                        <a:cs typeface="Times New Roman"/>
                      </a:endParaRPr>
                    </a:p>
                  </a:txBody>
                  <a:tcPr marL="36195" marR="36195" marT="17780" marB="17780"/>
                </a:tc>
                <a:tc>
                  <a:txBody>
                    <a:bodyPr/>
                    <a:lstStyle/>
                    <a:p>
                      <a:r>
                        <a:rPr lang="en-ZA" sz="1600" dirty="0" smtClean="0">
                          <a:latin typeface="+mn-lt"/>
                        </a:rPr>
                        <a:t>R500</a:t>
                      </a:r>
                      <a:r>
                        <a:rPr lang="en-ZA" sz="1600" baseline="0" dirty="0" smtClean="0">
                          <a:latin typeface="+mn-lt"/>
                        </a:rPr>
                        <a:t> 000.00</a:t>
                      </a:r>
                      <a:endParaRPr lang="en-ZA" sz="1600" dirty="0">
                        <a:latin typeface="+mn-lt"/>
                      </a:endParaRPr>
                    </a:p>
                  </a:txBody>
                  <a:tcPr/>
                </a:tc>
                <a:tc>
                  <a:txBody>
                    <a:bodyPr/>
                    <a:lstStyle/>
                    <a:p>
                      <a:r>
                        <a:rPr lang="en-ZA" sz="1600" dirty="0" smtClean="0">
                          <a:latin typeface="+mn-lt"/>
                        </a:rPr>
                        <a:t>Gauteng &amp; Western Cape</a:t>
                      </a:r>
                      <a:endParaRPr lang="en-ZA" sz="1600" dirty="0">
                        <a:latin typeface="+mn-lt"/>
                      </a:endParaRPr>
                    </a:p>
                  </a:txBody>
                  <a:tcPr/>
                </a:tc>
              </a:tr>
              <a:tr h="407343">
                <a:tc>
                  <a:txBody>
                    <a:bodyPr/>
                    <a:lstStyle/>
                    <a:p>
                      <a:pPr marL="0" marR="0">
                        <a:lnSpc>
                          <a:spcPct val="115000"/>
                        </a:lnSpc>
                        <a:spcBef>
                          <a:spcPts val="0"/>
                        </a:spcBef>
                        <a:spcAft>
                          <a:spcPts val="600"/>
                        </a:spcAft>
                      </a:pPr>
                      <a:r>
                        <a:rPr lang="en-GB" sz="1600" dirty="0">
                          <a:effectLst/>
                          <a:latin typeface="+mn-lt"/>
                          <a:ea typeface="Calibri"/>
                          <a:cs typeface="Times New Roman"/>
                        </a:rPr>
                        <a:t>1X music IP awareness</a:t>
                      </a:r>
                      <a:endParaRPr lang="en-ZA" sz="1600" dirty="0">
                        <a:effectLst/>
                        <a:latin typeface="+mn-lt"/>
                        <a:ea typeface="Calibri"/>
                        <a:cs typeface="Times New Roman"/>
                      </a:endParaRPr>
                    </a:p>
                  </a:txBody>
                  <a:tcPr marL="36195" marR="36195" marT="17780" marB="17780"/>
                </a:tc>
                <a:tc>
                  <a:txBody>
                    <a:bodyPr/>
                    <a:lstStyle/>
                    <a:p>
                      <a:r>
                        <a:rPr lang="en-ZA" sz="1600" dirty="0" smtClean="0">
                          <a:latin typeface="+mn-lt"/>
                        </a:rPr>
                        <a:t>R900 000.00</a:t>
                      </a:r>
                      <a:endParaRPr lang="en-ZA" sz="1600" dirty="0">
                        <a:latin typeface="+mn-lt"/>
                      </a:endParaRPr>
                    </a:p>
                  </a:txBody>
                  <a:tcPr/>
                </a:tc>
                <a:tc>
                  <a:txBody>
                    <a:bodyPr/>
                    <a:lstStyle/>
                    <a:p>
                      <a:r>
                        <a:rPr lang="en-ZA" sz="1600" dirty="0" smtClean="0">
                          <a:latin typeface="+mn-lt"/>
                        </a:rPr>
                        <a:t>TBC</a:t>
                      </a:r>
                      <a:endParaRPr lang="en-ZA" sz="1600" dirty="0">
                        <a:latin typeface="+mn-lt"/>
                      </a:endParaRPr>
                    </a:p>
                  </a:txBody>
                  <a:tcPr/>
                </a:tc>
              </a:tr>
              <a:tr h="407343">
                <a:tc>
                  <a:txBody>
                    <a:bodyPr/>
                    <a:lstStyle/>
                    <a:p>
                      <a:pPr marL="0" marR="0">
                        <a:lnSpc>
                          <a:spcPct val="115000"/>
                        </a:lnSpc>
                        <a:spcBef>
                          <a:spcPts val="0"/>
                        </a:spcBef>
                        <a:spcAft>
                          <a:spcPts val="600"/>
                        </a:spcAft>
                      </a:pPr>
                      <a:r>
                        <a:rPr lang="en-GB" sz="1600" dirty="0">
                          <a:effectLst/>
                          <a:latin typeface="+mn-lt"/>
                          <a:ea typeface="Calibri"/>
                          <a:cs typeface="Times New Roman"/>
                        </a:rPr>
                        <a:t>2X design</a:t>
                      </a:r>
                      <a:endParaRPr lang="en-ZA" sz="1600" dirty="0">
                        <a:effectLst/>
                        <a:latin typeface="+mn-lt"/>
                        <a:ea typeface="Calibri"/>
                        <a:cs typeface="Times New Roman"/>
                      </a:endParaRPr>
                    </a:p>
                  </a:txBody>
                  <a:tcPr marL="36195" marR="36195" marT="17780" marB="17780"/>
                </a:tc>
                <a:tc>
                  <a:txBody>
                    <a:bodyPr/>
                    <a:lstStyle/>
                    <a:p>
                      <a:r>
                        <a:rPr lang="en-ZA" sz="1600" dirty="0" smtClean="0">
                          <a:latin typeface="+mn-lt"/>
                        </a:rPr>
                        <a:t>R450</a:t>
                      </a:r>
                      <a:r>
                        <a:rPr lang="en-ZA" sz="1600" baseline="0" dirty="0" smtClean="0">
                          <a:latin typeface="+mn-lt"/>
                        </a:rPr>
                        <a:t> 000.00</a:t>
                      </a:r>
                      <a:endParaRPr lang="en-ZA" sz="1600" dirty="0">
                        <a:latin typeface="+mn-lt"/>
                      </a:endParaRPr>
                    </a:p>
                  </a:txBody>
                  <a:tcPr/>
                </a:tc>
                <a:tc>
                  <a:txBody>
                    <a:bodyPr/>
                    <a:lstStyle/>
                    <a:p>
                      <a:r>
                        <a:rPr lang="en-ZA" sz="1600" dirty="0" smtClean="0">
                          <a:latin typeface="+mn-lt"/>
                        </a:rPr>
                        <a:t>Proposed provinces: North West, Limpopo, Mpumalanga</a:t>
                      </a:r>
                      <a:endParaRPr lang="en-ZA" sz="1600" dirty="0">
                        <a:latin typeface="+mn-lt"/>
                      </a:endParaRPr>
                    </a:p>
                  </a:txBody>
                  <a:tcPr/>
                </a:tc>
              </a:tr>
              <a:tr h="407343">
                <a:tc>
                  <a:txBody>
                    <a:bodyPr/>
                    <a:lstStyle/>
                    <a:p>
                      <a:pPr marL="0" marR="0">
                        <a:lnSpc>
                          <a:spcPct val="115000"/>
                        </a:lnSpc>
                        <a:spcBef>
                          <a:spcPts val="0"/>
                        </a:spcBef>
                        <a:spcAft>
                          <a:spcPts val="600"/>
                        </a:spcAft>
                      </a:pPr>
                      <a:r>
                        <a:rPr lang="en-GB" sz="1600" dirty="0">
                          <a:effectLst/>
                          <a:latin typeface="+mn-lt"/>
                          <a:ea typeface="Calibri"/>
                          <a:cs typeface="Times New Roman"/>
                        </a:rPr>
                        <a:t>2X crafts</a:t>
                      </a:r>
                      <a:endParaRPr lang="en-ZA" sz="1600" dirty="0">
                        <a:effectLst/>
                        <a:latin typeface="+mn-lt"/>
                        <a:ea typeface="Calibri"/>
                        <a:cs typeface="Times New Roman"/>
                      </a:endParaRPr>
                    </a:p>
                  </a:txBody>
                  <a:tcPr marL="36195" marR="36195" marT="17780" marB="17780"/>
                </a:tc>
                <a:tc>
                  <a:txBody>
                    <a:bodyPr/>
                    <a:lstStyle/>
                    <a:p>
                      <a:r>
                        <a:rPr lang="en-ZA" sz="1600" dirty="0" smtClean="0">
                          <a:latin typeface="+mn-lt"/>
                        </a:rPr>
                        <a:t>R2 950 000.00</a:t>
                      </a:r>
                      <a:endParaRPr lang="en-ZA" sz="1600" dirty="0">
                        <a:latin typeface="+mn-lt"/>
                      </a:endParaRPr>
                    </a:p>
                  </a:txBody>
                  <a:tcPr/>
                </a:tc>
                <a:tc>
                  <a:txBody>
                    <a:bodyPr/>
                    <a:lstStyle/>
                    <a:p>
                      <a:r>
                        <a:rPr lang="en-ZA" sz="1600" dirty="0" smtClean="0">
                          <a:latin typeface="+mn-lt"/>
                        </a:rPr>
                        <a:t>North</a:t>
                      </a:r>
                      <a:r>
                        <a:rPr lang="en-ZA" sz="1600" baseline="0" dirty="0" smtClean="0">
                          <a:latin typeface="+mn-lt"/>
                        </a:rPr>
                        <a:t> West with a national scope</a:t>
                      </a:r>
                      <a:endParaRPr lang="en-ZA" sz="1600" dirty="0">
                        <a:latin typeface="+mn-lt"/>
                      </a:endParaRPr>
                    </a:p>
                  </a:txBody>
                  <a:tcPr/>
                </a:tc>
              </a:tr>
            </a:tbl>
          </a:graphicData>
        </a:graphic>
      </p:graphicFrame>
      <p:sp>
        <p:nvSpPr>
          <p:cNvPr id="4" name="Slide Number Placeholder 3"/>
          <p:cNvSpPr>
            <a:spLocks noGrp="1"/>
          </p:cNvSpPr>
          <p:nvPr>
            <p:ph type="sldNum" sz="quarter" idx="4"/>
          </p:nvPr>
        </p:nvSpPr>
        <p:spPr/>
        <p:txBody>
          <a:bodyPr/>
          <a:lstStyle/>
          <a:p>
            <a:r>
              <a:rPr lang="en-ZA" sz="1200" b="1" dirty="0" smtClean="0"/>
              <a:t>50</a:t>
            </a:r>
          </a:p>
        </p:txBody>
      </p:sp>
    </p:spTree>
    <p:extLst>
      <p:ext uri="{BB962C8B-B14F-4D97-AF65-F5344CB8AC3E}">
        <p14:creationId xmlns:p14="http://schemas.microsoft.com/office/powerpoint/2010/main" xmlns="" val="118554637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229600" cy="710952"/>
          </a:xfrm>
        </p:spPr>
        <p:txBody>
          <a:bodyPr/>
          <a:lstStyle/>
          <a:p>
            <a:pPr algn="ctr"/>
            <a:r>
              <a:rPr lang="en-US" dirty="0" smtClean="0">
                <a:latin typeface="+mn-lt"/>
              </a:rPr>
              <a:t>ADDITIONAL NOTES:</a:t>
            </a:r>
            <a:endParaRPr lang="en-ZA" dirty="0">
              <a:latin typeface="+mn-lt"/>
            </a:endParaRPr>
          </a:p>
        </p:txBody>
      </p:sp>
      <p:sp>
        <p:nvSpPr>
          <p:cNvPr id="3" name="Content Placeholder 2"/>
          <p:cNvSpPr>
            <a:spLocks noGrp="1"/>
          </p:cNvSpPr>
          <p:nvPr>
            <p:ph idx="1"/>
          </p:nvPr>
        </p:nvSpPr>
        <p:spPr>
          <a:xfrm>
            <a:off x="179512" y="908720"/>
            <a:ext cx="8784976" cy="5112568"/>
          </a:xfrm>
        </p:spPr>
        <p:txBody>
          <a:bodyPr/>
          <a:lstStyle/>
          <a:p>
            <a:pPr>
              <a:buFont typeface="Wingdings" panose="05000000000000000000" pitchFamily="2" charset="2"/>
              <a:buChar char="q"/>
            </a:pPr>
            <a:r>
              <a:rPr lang="en-US" sz="1500" dirty="0" smtClean="0">
                <a:solidFill>
                  <a:schemeClr val="tx1"/>
                </a:solidFill>
                <a:latin typeface="+mn-lt"/>
              </a:rPr>
              <a:t>Through the Mzansi’s Golden Economy open call process, the following projects will be supported;</a:t>
            </a:r>
          </a:p>
          <a:p>
            <a:pPr lvl="1">
              <a:buFont typeface="Wingdings" panose="05000000000000000000" pitchFamily="2" charset="2"/>
              <a:buChar char="q"/>
            </a:pPr>
            <a:endParaRPr lang="en-US" sz="1500" dirty="0">
              <a:solidFill>
                <a:schemeClr val="tx1"/>
              </a:solidFill>
              <a:latin typeface="+mn-lt"/>
            </a:endParaRPr>
          </a:p>
          <a:p>
            <a:pPr lvl="1">
              <a:buFont typeface="Wingdings" panose="05000000000000000000" pitchFamily="2" charset="2"/>
              <a:buChar char="q"/>
            </a:pPr>
            <a:r>
              <a:rPr lang="en-US" sz="1500" dirty="0" smtClean="0">
                <a:solidFill>
                  <a:schemeClr val="tx1"/>
                </a:solidFill>
                <a:latin typeface="+mn-lt"/>
              </a:rPr>
              <a:t>Cultural and creative  sector projects  (30) </a:t>
            </a:r>
          </a:p>
          <a:p>
            <a:pPr lvl="1">
              <a:buFont typeface="Wingdings" panose="05000000000000000000" pitchFamily="2" charset="2"/>
              <a:buChar char="q"/>
            </a:pPr>
            <a:endParaRPr lang="en-US" sz="1500" dirty="0">
              <a:solidFill>
                <a:schemeClr val="tx1"/>
              </a:solidFill>
              <a:latin typeface="+mn-lt"/>
            </a:endParaRPr>
          </a:p>
          <a:p>
            <a:pPr lvl="1">
              <a:buFont typeface="Wingdings" panose="05000000000000000000" pitchFamily="2" charset="2"/>
              <a:buChar char="q"/>
            </a:pPr>
            <a:r>
              <a:rPr lang="en-US" sz="1500" dirty="0" smtClean="0">
                <a:solidFill>
                  <a:schemeClr val="tx1"/>
                </a:solidFill>
                <a:latin typeface="+mn-lt"/>
              </a:rPr>
              <a:t>Community Arts projects  (150) </a:t>
            </a:r>
          </a:p>
          <a:p>
            <a:pPr lvl="1">
              <a:buFont typeface="Wingdings" panose="05000000000000000000" pitchFamily="2" charset="2"/>
              <a:buChar char="q"/>
            </a:pPr>
            <a:endParaRPr lang="en-US" sz="1500" dirty="0">
              <a:solidFill>
                <a:schemeClr val="tx1"/>
              </a:solidFill>
              <a:latin typeface="+mn-lt"/>
            </a:endParaRPr>
          </a:p>
          <a:p>
            <a:pPr lvl="1">
              <a:buFont typeface="Wingdings" panose="05000000000000000000" pitchFamily="2" charset="2"/>
              <a:buChar char="q"/>
            </a:pPr>
            <a:r>
              <a:rPr lang="en-US" sz="1500" dirty="0" smtClean="0">
                <a:solidFill>
                  <a:schemeClr val="tx1"/>
                </a:solidFill>
                <a:latin typeface="+mn-lt"/>
              </a:rPr>
              <a:t>Professional Artist  projects  (6) </a:t>
            </a:r>
          </a:p>
          <a:p>
            <a:pPr marL="0" indent="0">
              <a:buNone/>
            </a:pPr>
            <a:endParaRPr lang="en-US" sz="1500" dirty="0" smtClean="0">
              <a:solidFill>
                <a:schemeClr val="tx1"/>
              </a:solidFill>
              <a:latin typeface="+mn-lt"/>
            </a:endParaRPr>
          </a:p>
          <a:p>
            <a:pPr>
              <a:buFont typeface="Wingdings" panose="05000000000000000000" pitchFamily="2" charset="2"/>
              <a:buChar char="q"/>
            </a:pPr>
            <a:r>
              <a:rPr lang="en-US" sz="1500" dirty="0" smtClean="0">
                <a:solidFill>
                  <a:schemeClr val="tx1"/>
                </a:solidFill>
                <a:latin typeface="+mn-lt"/>
              </a:rPr>
              <a:t>Three Hundred ( 300)  bursaries  for development of the qualified language practitioners will be awarded in the  third quarter. </a:t>
            </a:r>
          </a:p>
          <a:p>
            <a:pPr>
              <a:buFont typeface="Wingdings" panose="05000000000000000000" pitchFamily="2" charset="2"/>
              <a:buChar char="q"/>
            </a:pPr>
            <a:endParaRPr lang="en-US" sz="1500" dirty="0">
              <a:solidFill>
                <a:schemeClr val="tx1"/>
              </a:solidFill>
              <a:latin typeface="+mn-lt"/>
            </a:endParaRPr>
          </a:p>
          <a:p>
            <a:pPr>
              <a:buFont typeface="Wingdings" panose="05000000000000000000" pitchFamily="2" charset="2"/>
              <a:buChar char="q"/>
            </a:pPr>
            <a:r>
              <a:rPr lang="en-US" sz="1500" dirty="0" smtClean="0">
                <a:solidFill>
                  <a:schemeClr val="tx1"/>
                </a:solidFill>
                <a:latin typeface="+mn-lt"/>
              </a:rPr>
              <a:t>South African Information and Library Information Bill will  submitted to  the Cabinet  in the 2017-18  financial year</a:t>
            </a:r>
          </a:p>
          <a:p>
            <a:pPr>
              <a:buFont typeface="Wingdings" panose="05000000000000000000" pitchFamily="2" charset="2"/>
              <a:buChar char="q"/>
            </a:pPr>
            <a:endParaRPr lang="en-US" sz="1500" dirty="0">
              <a:solidFill>
                <a:schemeClr val="tx1"/>
              </a:solidFill>
              <a:latin typeface="+mn-lt"/>
            </a:endParaRPr>
          </a:p>
          <a:p>
            <a:pPr>
              <a:buFont typeface="Wingdings" panose="05000000000000000000" pitchFamily="2" charset="2"/>
              <a:buChar char="q"/>
            </a:pPr>
            <a:r>
              <a:rPr lang="en-US" sz="1500" dirty="0" smtClean="0">
                <a:solidFill>
                  <a:schemeClr val="tx1"/>
                </a:solidFill>
                <a:latin typeface="+mn-lt"/>
              </a:rPr>
              <a:t> The Department  will develop  the Underwater </a:t>
            </a:r>
            <a:r>
              <a:rPr lang="en-US" sz="1500" dirty="0">
                <a:solidFill>
                  <a:schemeClr val="tx1"/>
                </a:solidFill>
                <a:latin typeface="+mn-lt"/>
              </a:rPr>
              <a:t>C</a:t>
            </a:r>
            <a:r>
              <a:rPr lang="en-US" sz="1500" dirty="0" smtClean="0">
                <a:solidFill>
                  <a:schemeClr val="tx1"/>
                </a:solidFill>
                <a:latin typeface="+mn-lt"/>
              </a:rPr>
              <a:t>ultural Heritage Policy in the period under review  </a:t>
            </a:r>
          </a:p>
          <a:p>
            <a:pPr>
              <a:buFont typeface="Wingdings" panose="05000000000000000000" pitchFamily="2" charset="2"/>
              <a:buChar char="q"/>
            </a:pPr>
            <a:endParaRPr lang="en-US" dirty="0" smtClean="0"/>
          </a:p>
          <a:p>
            <a:pPr>
              <a:buFont typeface="Wingdings" panose="05000000000000000000" pitchFamily="2" charset="2"/>
              <a:buChar char="q"/>
            </a:pPr>
            <a:endParaRPr lang="en-US" dirty="0"/>
          </a:p>
          <a:p>
            <a:pPr>
              <a:buFont typeface="Wingdings" panose="05000000000000000000" pitchFamily="2" charset="2"/>
              <a:buChar char="q"/>
            </a:pPr>
            <a:endParaRPr lang="en-US" dirty="0" smtClean="0"/>
          </a:p>
          <a:p>
            <a:pPr>
              <a:buFont typeface="Wingdings" panose="05000000000000000000" pitchFamily="2" charset="2"/>
              <a:buChar char="q"/>
            </a:pPr>
            <a:endParaRPr lang="en-US" dirty="0"/>
          </a:p>
          <a:p>
            <a:pPr>
              <a:buFont typeface="Wingdings" panose="05000000000000000000" pitchFamily="2" charset="2"/>
              <a:buChar char="q"/>
            </a:pPr>
            <a:endParaRPr lang="en-US" dirty="0" smtClean="0"/>
          </a:p>
          <a:p>
            <a:pPr>
              <a:buFont typeface="Wingdings" panose="05000000000000000000" pitchFamily="2" charset="2"/>
              <a:buChar char="q"/>
            </a:pPr>
            <a:endParaRPr lang="en-US" dirty="0"/>
          </a:p>
          <a:p>
            <a:pPr>
              <a:buFont typeface="Wingdings" panose="05000000000000000000" pitchFamily="2" charset="2"/>
              <a:buChar char="q"/>
            </a:pPr>
            <a:endParaRPr lang="en-US" dirty="0" smtClean="0"/>
          </a:p>
          <a:p>
            <a:pPr marL="0" indent="0">
              <a:buNone/>
            </a:pPr>
            <a:endParaRPr lang="en-ZA" dirty="0"/>
          </a:p>
        </p:txBody>
      </p:sp>
      <p:sp>
        <p:nvSpPr>
          <p:cNvPr id="4" name="Slide Number Placeholder 3"/>
          <p:cNvSpPr>
            <a:spLocks noGrp="1"/>
          </p:cNvSpPr>
          <p:nvPr>
            <p:ph type="sldNum" sz="quarter" idx="4"/>
          </p:nvPr>
        </p:nvSpPr>
        <p:spPr/>
        <p:txBody>
          <a:bodyPr/>
          <a:lstStyle/>
          <a:p>
            <a:r>
              <a:rPr lang="en-ZA" sz="1200" b="1" dirty="0" smtClean="0"/>
              <a:t>51</a:t>
            </a:r>
          </a:p>
        </p:txBody>
      </p:sp>
    </p:spTree>
    <p:extLst>
      <p:ext uri="{BB962C8B-B14F-4D97-AF65-F5344CB8AC3E}">
        <p14:creationId xmlns:p14="http://schemas.microsoft.com/office/powerpoint/2010/main" xmlns="" val="266310437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8"/>
          <p:cNvSpPr>
            <a:spLocks noGrp="1"/>
          </p:cNvSpPr>
          <p:nvPr>
            <p:ph type="title"/>
          </p:nvPr>
        </p:nvSpPr>
        <p:spPr>
          <a:xfrm>
            <a:off x="1115616" y="1772816"/>
            <a:ext cx="6984776" cy="1224136"/>
          </a:xfrm>
        </p:spPr>
        <p:txBody>
          <a:bodyPr>
            <a:noAutofit/>
          </a:bodyPr>
          <a:lstStyle/>
          <a:p>
            <a:pPr algn="ctr"/>
            <a:r>
              <a:rPr lang="en-US" sz="4000" dirty="0" smtClean="0">
                <a:latin typeface="+mj-lt"/>
              </a:rPr>
              <a:t/>
            </a:r>
            <a:br>
              <a:rPr lang="en-US" sz="4000" dirty="0" smtClean="0">
                <a:latin typeface="+mj-lt"/>
              </a:rPr>
            </a:br>
            <a:r>
              <a:rPr lang="en-US" sz="4000" dirty="0" smtClean="0">
                <a:latin typeface="+mj-lt"/>
              </a:rPr>
              <a:t>COMPLIANCE RELATED MEASURES </a:t>
            </a:r>
            <a:br>
              <a:rPr lang="en-US" sz="4000" dirty="0" smtClean="0">
                <a:latin typeface="+mj-lt"/>
              </a:rPr>
            </a:br>
            <a:endParaRPr lang="en-US" sz="4000" dirty="0">
              <a:latin typeface="+mj-lt"/>
            </a:endParaRPr>
          </a:p>
        </p:txBody>
      </p:sp>
      <p:sp>
        <p:nvSpPr>
          <p:cNvPr id="4" name="Slide Number Placeholder 3"/>
          <p:cNvSpPr txBox="1">
            <a:spLocks/>
          </p:cNvSpPr>
          <p:nvPr/>
        </p:nvSpPr>
        <p:spPr>
          <a:xfrm>
            <a:off x="8100392" y="6237312"/>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ZA" sz="1400" b="1" dirty="0" smtClean="0"/>
          </a:p>
        </p:txBody>
      </p:sp>
      <p:sp>
        <p:nvSpPr>
          <p:cNvPr id="6" name="Slide Number Placeholder 3"/>
          <p:cNvSpPr>
            <a:spLocks noGrp="1"/>
          </p:cNvSpPr>
          <p:nvPr>
            <p:ph type="sldNum" sz="quarter" idx="4"/>
          </p:nvPr>
        </p:nvSpPr>
        <p:spPr>
          <a:xfrm>
            <a:off x="8077200" y="6172200"/>
            <a:ext cx="609600" cy="365125"/>
          </a:xfrm>
        </p:spPr>
        <p:txBody>
          <a:bodyPr/>
          <a:lstStyle/>
          <a:p>
            <a:r>
              <a:rPr lang="en-US" sz="1200" b="1" dirty="0" smtClean="0"/>
              <a:t>52</a:t>
            </a:r>
            <a:endParaRPr lang="en-ZA" sz="1200" b="1" dirty="0" smtClean="0"/>
          </a:p>
        </p:txBody>
      </p:sp>
    </p:spTree>
    <p:extLst>
      <p:ext uri="{BB962C8B-B14F-4D97-AF65-F5344CB8AC3E}">
        <p14:creationId xmlns:p14="http://schemas.microsoft.com/office/powerpoint/2010/main" xmlns="" val="97597669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2152537425"/>
              </p:ext>
            </p:extLst>
          </p:nvPr>
        </p:nvGraphicFramePr>
        <p:xfrm>
          <a:off x="107504" y="908720"/>
          <a:ext cx="8928992" cy="5107036"/>
        </p:xfrm>
        <a:graphic>
          <a:graphicData uri="http://schemas.openxmlformats.org/drawingml/2006/table">
            <a:tbl>
              <a:tblPr firstRow="1" firstCol="1" bandRow="1">
                <a:tableStyleId>{5C22544A-7EE6-4342-B048-85BDC9FD1C3A}</a:tableStyleId>
              </a:tblPr>
              <a:tblGrid>
                <a:gridCol w="2284665"/>
                <a:gridCol w="2959495"/>
                <a:gridCol w="1842416"/>
                <a:gridCol w="1842416"/>
              </a:tblGrid>
              <a:tr h="693030">
                <a:tc>
                  <a:txBody>
                    <a:bodyPr/>
                    <a:lstStyle/>
                    <a:p>
                      <a:pPr algn="ctr">
                        <a:lnSpc>
                          <a:spcPct val="115000"/>
                        </a:lnSpc>
                        <a:spcAft>
                          <a:spcPts val="0"/>
                        </a:spcAft>
                      </a:pPr>
                      <a:r>
                        <a:rPr lang="en-GB" sz="1600" dirty="0">
                          <a:effectLst/>
                          <a:latin typeface="+mn-lt"/>
                        </a:rPr>
                        <a:t>STRATEGIC OUTCOME‑ORIENTED GOAL</a:t>
                      </a:r>
                      <a:endParaRPr lang="en-ZA" sz="1600" dirty="0">
                        <a:effectLst/>
                        <a:latin typeface="+mn-lt"/>
                        <a:ea typeface="Calibri"/>
                        <a:cs typeface="Times New Roman"/>
                      </a:endParaRPr>
                    </a:p>
                  </a:txBody>
                  <a:tcPr marL="38248" marR="38248" marT="0" marB="0" anchor="ctr"/>
                </a:tc>
                <a:tc>
                  <a:txBody>
                    <a:bodyPr/>
                    <a:lstStyle/>
                    <a:p>
                      <a:pPr algn="ctr">
                        <a:lnSpc>
                          <a:spcPct val="115000"/>
                        </a:lnSpc>
                        <a:spcAft>
                          <a:spcPts val="0"/>
                        </a:spcAft>
                      </a:pPr>
                      <a:r>
                        <a:rPr lang="en-GB" sz="1600" dirty="0">
                          <a:effectLst/>
                          <a:latin typeface="+mn-lt"/>
                        </a:rPr>
                        <a:t>STRATEGIC OBJECTIVE</a:t>
                      </a:r>
                      <a:endParaRPr lang="en-ZA" sz="1600" dirty="0">
                        <a:effectLst/>
                        <a:latin typeface="+mn-lt"/>
                        <a:ea typeface="Calibri"/>
                        <a:cs typeface="Times New Roman"/>
                      </a:endParaRPr>
                    </a:p>
                  </a:txBody>
                  <a:tcPr marL="38248" marR="38248" marT="0" marB="0" anchor="ctr"/>
                </a:tc>
                <a:tc>
                  <a:txBody>
                    <a:bodyPr/>
                    <a:lstStyle/>
                    <a:p>
                      <a:pPr algn="ctr">
                        <a:lnSpc>
                          <a:spcPct val="115000"/>
                        </a:lnSpc>
                        <a:spcAft>
                          <a:spcPts val="0"/>
                        </a:spcAft>
                      </a:pPr>
                      <a:r>
                        <a:rPr lang="en-GB" sz="1600" dirty="0" smtClean="0">
                          <a:effectLst/>
                          <a:latin typeface="+mn-lt"/>
                          <a:ea typeface="+mn-ea"/>
                          <a:cs typeface="+mn-cs"/>
                        </a:rPr>
                        <a:t>Performance</a:t>
                      </a:r>
                      <a:r>
                        <a:rPr lang="en-GB" sz="1600" baseline="0" dirty="0" smtClean="0">
                          <a:effectLst/>
                          <a:latin typeface="+mn-lt"/>
                          <a:ea typeface="+mn-ea"/>
                          <a:cs typeface="+mn-cs"/>
                        </a:rPr>
                        <a:t> Indicators </a:t>
                      </a:r>
                      <a:endParaRPr lang="en-ZA" sz="1600" dirty="0">
                        <a:effectLst/>
                        <a:latin typeface="+mn-lt"/>
                        <a:ea typeface="Calibri"/>
                        <a:cs typeface="Times New Roman"/>
                      </a:endParaRPr>
                    </a:p>
                  </a:txBody>
                  <a:tcPr marL="38248" marR="38248" marT="0" marB="0" anchor="ctr"/>
                </a:tc>
                <a:tc>
                  <a:txBody>
                    <a:bodyPr/>
                    <a:lstStyle/>
                    <a:p>
                      <a:pPr algn="ctr">
                        <a:lnSpc>
                          <a:spcPct val="115000"/>
                        </a:lnSpc>
                        <a:spcAft>
                          <a:spcPts val="0"/>
                        </a:spcAft>
                      </a:pPr>
                      <a:r>
                        <a:rPr lang="en-US" sz="1600" dirty="0" smtClean="0">
                          <a:effectLst/>
                          <a:latin typeface="+mn-lt"/>
                          <a:ea typeface="Calibri"/>
                          <a:cs typeface="Times New Roman"/>
                        </a:rPr>
                        <a:t>2018/19</a:t>
                      </a:r>
                      <a:r>
                        <a:rPr lang="en-US" sz="1600" baseline="0" dirty="0" smtClean="0">
                          <a:effectLst/>
                          <a:latin typeface="+mn-lt"/>
                          <a:ea typeface="Calibri"/>
                          <a:cs typeface="Times New Roman"/>
                        </a:rPr>
                        <a:t> Targets </a:t>
                      </a:r>
                      <a:endParaRPr lang="en-ZA" sz="1600" dirty="0">
                        <a:effectLst/>
                        <a:latin typeface="+mn-lt"/>
                        <a:ea typeface="Calibri"/>
                        <a:cs typeface="Times New Roman"/>
                      </a:endParaRPr>
                    </a:p>
                  </a:txBody>
                  <a:tcPr marL="38248" marR="38248" marT="0" marB="0" anchor="ctr"/>
                </a:tc>
              </a:tr>
              <a:tr h="2187290">
                <a:tc rowSpan="2">
                  <a:txBody>
                    <a:bodyPr/>
                    <a:lstStyle/>
                    <a:p>
                      <a:pPr>
                        <a:lnSpc>
                          <a:spcPct val="115000"/>
                        </a:lnSpc>
                        <a:spcAft>
                          <a:spcPts val="0"/>
                        </a:spcAft>
                      </a:pPr>
                      <a:endParaRPr lang="en-GB" sz="1400" i="0" dirty="0" smtClean="0">
                        <a:solidFill>
                          <a:schemeClr val="bg1"/>
                        </a:solidFill>
                        <a:effectLst/>
                        <a:latin typeface="+mn-lt"/>
                      </a:endParaRPr>
                    </a:p>
                    <a:p>
                      <a:pPr>
                        <a:lnSpc>
                          <a:spcPct val="115000"/>
                        </a:lnSpc>
                        <a:spcAft>
                          <a:spcPts val="0"/>
                        </a:spcAft>
                      </a:pPr>
                      <a:r>
                        <a:rPr lang="en-GB" sz="1400" i="0" dirty="0" smtClean="0">
                          <a:solidFill>
                            <a:schemeClr val="bg1"/>
                          </a:solidFill>
                          <a:effectLst/>
                          <a:latin typeface="+mn-lt"/>
                        </a:rPr>
                        <a:t>A </a:t>
                      </a:r>
                      <a:r>
                        <a:rPr lang="en-GB" sz="1400" i="0" dirty="0">
                          <a:solidFill>
                            <a:schemeClr val="bg1"/>
                          </a:solidFill>
                          <a:effectLst/>
                          <a:latin typeface="+mn-lt"/>
                        </a:rPr>
                        <a:t>transformed and productive ACH Sector - A sector that actively develops, preserves, protects and promotes diverse ACH</a:t>
                      </a:r>
                      <a:endParaRPr lang="en-ZA" sz="1400" i="0" dirty="0">
                        <a:solidFill>
                          <a:schemeClr val="bg1"/>
                        </a:solidFill>
                        <a:effectLst/>
                        <a:latin typeface="+mn-lt"/>
                        <a:ea typeface="Calibri"/>
                        <a:cs typeface="Times New Roman"/>
                      </a:endParaRPr>
                    </a:p>
                  </a:txBody>
                  <a:tcPr marL="38248" marR="38248" marT="0" marB="0"/>
                </a:tc>
                <a:tc>
                  <a:txBody>
                    <a:bodyPr/>
                    <a:lstStyle/>
                    <a:p>
                      <a:pPr>
                        <a:lnSpc>
                          <a:spcPct val="115000"/>
                        </a:lnSpc>
                        <a:spcAft>
                          <a:spcPts val="0"/>
                        </a:spcAft>
                      </a:pPr>
                      <a:r>
                        <a:rPr lang="en-GB" sz="1400" b="1" i="0" dirty="0">
                          <a:solidFill>
                            <a:schemeClr val="tx1"/>
                          </a:solidFill>
                          <a:effectLst/>
                          <a:latin typeface="+mn-lt"/>
                        </a:rPr>
                        <a:t>To develop, protect and promote the cultural and creative sector</a:t>
                      </a:r>
                      <a:endParaRPr lang="en-ZA" sz="1400" b="1" i="0" dirty="0">
                        <a:solidFill>
                          <a:schemeClr val="tx1"/>
                        </a:solidFill>
                        <a:effectLst/>
                        <a:latin typeface="+mn-lt"/>
                      </a:endParaRPr>
                    </a:p>
                    <a:p>
                      <a:pPr>
                        <a:lnSpc>
                          <a:spcPct val="115000"/>
                        </a:lnSpc>
                        <a:spcAft>
                          <a:spcPts val="0"/>
                        </a:spcAft>
                      </a:pPr>
                      <a:r>
                        <a:rPr lang="en-GB" sz="1400" b="1" i="0" dirty="0">
                          <a:solidFill>
                            <a:schemeClr val="tx1"/>
                          </a:solidFill>
                          <a:effectLst/>
                          <a:latin typeface="+mn-lt"/>
                        </a:rPr>
                        <a:t>  </a:t>
                      </a:r>
                      <a:endParaRPr lang="en-ZA" sz="1400" b="1" i="0" dirty="0">
                        <a:solidFill>
                          <a:schemeClr val="tx1"/>
                        </a:solidFill>
                        <a:effectLst/>
                        <a:latin typeface="+mn-lt"/>
                      </a:endParaRPr>
                    </a:p>
                    <a:p>
                      <a:pPr>
                        <a:lnSpc>
                          <a:spcPct val="115000"/>
                        </a:lnSpc>
                        <a:spcAft>
                          <a:spcPts val="0"/>
                        </a:spcAft>
                      </a:pPr>
                      <a:r>
                        <a:rPr lang="en-GB" sz="1400" b="1" i="0" dirty="0">
                          <a:solidFill>
                            <a:schemeClr val="tx1"/>
                          </a:solidFill>
                          <a:effectLst/>
                          <a:latin typeface="+mn-lt"/>
                        </a:rPr>
                        <a:t>To develop, preserve, protect and promote heritage</a:t>
                      </a:r>
                      <a:endParaRPr lang="en-ZA" sz="1400" b="1" i="0" dirty="0">
                        <a:solidFill>
                          <a:schemeClr val="tx1"/>
                        </a:solidFill>
                        <a:effectLst/>
                        <a:latin typeface="+mn-lt"/>
                      </a:endParaRPr>
                    </a:p>
                    <a:p>
                      <a:pPr>
                        <a:lnSpc>
                          <a:spcPct val="115000"/>
                        </a:lnSpc>
                        <a:spcAft>
                          <a:spcPts val="0"/>
                        </a:spcAft>
                      </a:pPr>
                      <a:r>
                        <a:rPr lang="en-GB" sz="1400" b="1" i="0" dirty="0">
                          <a:solidFill>
                            <a:schemeClr val="tx1"/>
                          </a:solidFill>
                          <a:effectLst/>
                          <a:latin typeface="+mn-lt"/>
                        </a:rPr>
                        <a:t> </a:t>
                      </a:r>
                      <a:endParaRPr lang="en-ZA" sz="1400" b="1" i="0" dirty="0">
                        <a:solidFill>
                          <a:schemeClr val="tx1"/>
                        </a:solidFill>
                        <a:effectLst/>
                        <a:latin typeface="+mn-lt"/>
                      </a:endParaRPr>
                    </a:p>
                    <a:p>
                      <a:pPr>
                        <a:lnSpc>
                          <a:spcPct val="115000"/>
                        </a:lnSpc>
                        <a:spcAft>
                          <a:spcPts val="0"/>
                        </a:spcAft>
                      </a:pPr>
                      <a:r>
                        <a:rPr lang="en-GB" sz="1400" b="1" i="0" dirty="0" smtClean="0">
                          <a:solidFill>
                            <a:schemeClr val="tx1"/>
                          </a:solidFill>
                          <a:effectLst/>
                          <a:latin typeface="+mn-lt"/>
                        </a:rPr>
                        <a:t>To </a:t>
                      </a:r>
                      <a:r>
                        <a:rPr lang="en-GB" sz="1400" b="1" i="0" dirty="0">
                          <a:solidFill>
                            <a:schemeClr val="tx1"/>
                          </a:solidFill>
                          <a:effectLst/>
                          <a:latin typeface="+mn-lt"/>
                        </a:rPr>
                        <a:t>develop and promote official languages</a:t>
                      </a:r>
                      <a:endParaRPr lang="en-ZA" sz="1400" b="1" i="0" dirty="0">
                        <a:solidFill>
                          <a:schemeClr val="tx1"/>
                        </a:solidFill>
                        <a:effectLst/>
                        <a:latin typeface="+mn-lt"/>
                      </a:endParaRPr>
                    </a:p>
                    <a:p>
                      <a:pPr>
                        <a:lnSpc>
                          <a:spcPct val="115000"/>
                        </a:lnSpc>
                        <a:spcAft>
                          <a:spcPts val="0"/>
                        </a:spcAft>
                      </a:pPr>
                      <a:r>
                        <a:rPr lang="en-GB" sz="1400" b="1" i="0" dirty="0">
                          <a:solidFill>
                            <a:schemeClr val="tx1"/>
                          </a:solidFill>
                          <a:effectLst/>
                          <a:latin typeface="+mn-lt"/>
                        </a:rPr>
                        <a:t> </a:t>
                      </a:r>
                      <a:endParaRPr lang="en-ZA" sz="1400" b="1" i="0" dirty="0">
                        <a:solidFill>
                          <a:schemeClr val="tx1"/>
                        </a:solidFill>
                        <a:effectLst/>
                        <a:latin typeface="+mn-lt"/>
                      </a:endParaRPr>
                    </a:p>
                    <a:p>
                      <a:pPr>
                        <a:lnSpc>
                          <a:spcPct val="115000"/>
                        </a:lnSpc>
                        <a:spcAft>
                          <a:spcPts val="0"/>
                        </a:spcAft>
                      </a:pPr>
                      <a:r>
                        <a:rPr lang="en-GB" sz="1400" b="1" i="0" dirty="0" smtClean="0">
                          <a:solidFill>
                            <a:schemeClr val="tx1"/>
                          </a:solidFill>
                          <a:effectLst/>
                          <a:latin typeface="+mn-lt"/>
                        </a:rPr>
                        <a:t>To build relationships and partnerships locally and internationally</a:t>
                      </a:r>
                      <a:endParaRPr lang="en-ZA" sz="1400" b="1" i="0" dirty="0">
                        <a:solidFill>
                          <a:schemeClr val="tx1"/>
                        </a:solidFill>
                        <a:effectLst/>
                        <a:latin typeface="+mn-lt"/>
                        <a:ea typeface="Calibri"/>
                        <a:cs typeface="Times New Roman"/>
                      </a:endParaRPr>
                    </a:p>
                  </a:txBody>
                  <a:tcPr marL="38248" marR="38248" marT="0" marB="0"/>
                </a:tc>
                <a:tc>
                  <a:txBody>
                    <a:bodyPr/>
                    <a:lstStyle/>
                    <a:p>
                      <a:r>
                        <a:rPr lang="en-ZA" sz="1400" b="0" i="0" u="none" strike="noStrike" kern="1200" baseline="0" dirty="0" smtClean="0">
                          <a:solidFill>
                            <a:schemeClr val="tx1"/>
                          </a:solidFill>
                          <a:latin typeface="+mn-lt"/>
                          <a:ea typeface="+mn-ea"/>
                          <a:cs typeface="+mn-cs"/>
                        </a:rPr>
                        <a:t>No. of communication</a:t>
                      </a:r>
                    </a:p>
                    <a:p>
                      <a:r>
                        <a:rPr lang="en-ZA" sz="1400" b="0" i="0" u="none" strike="noStrike" kern="1200" baseline="0" dirty="0" smtClean="0">
                          <a:solidFill>
                            <a:schemeClr val="tx1"/>
                          </a:solidFill>
                          <a:latin typeface="+mn-lt"/>
                          <a:ea typeface="+mn-ea"/>
                          <a:cs typeface="+mn-cs"/>
                        </a:rPr>
                        <a:t>and marketing</a:t>
                      </a:r>
                    </a:p>
                    <a:p>
                      <a:r>
                        <a:rPr lang="en-ZA" sz="1400" b="0" i="0" u="none" strike="noStrike" kern="1200" baseline="0" dirty="0" smtClean="0">
                          <a:solidFill>
                            <a:schemeClr val="tx1"/>
                          </a:solidFill>
                          <a:latin typeface="+mn-lt"/>
                          <a:ea typeface="+mn-ea"/>
                          <a:cs typeface="+mn-cs"/>
                        </a:rPr>
                        <a:t>campaigns</a:t>
                      </a:r>
                    </a:p>
                    <a:p>
                      <a:r>
                        <a:rPr lang="en-ZA" sz="1400" b="0" i="0" u="none" strike="noStrike" kern="1200" baseline="0" dirty="0" smtClean="0">
                          <a:solidFill>
                            <a:schemeClr val="tx1"/>
                          </a:solidFill>
                          <a:latin typeface="+mn-lt"/>
                          <a:ea typeface="+mn-ea"/>
                          <a:cs typeface="+mn-cs"/>
                        </a:rPr>
                        <a:t>implemented to profile</a:t>
                      </a:r>
                    </a:p>
                    <a:p>
                      <a:r>
                        <a:rPr lang="en-ZA" sz="1400" b="0" i="0" u="none" strike="noStrike" kern="1200" baseline="0" dirty="0" smtClean="0">
                          <a:solidFill>
                            <a:schemeClr val="tx1"/>
                          </a:solidFill>
                          <a:latin typeface="+mn-lt"/>
                          <a:ea typeface="+mn-ea"/>
                          <a:cs typeface="+mn-cs"/>
                        </a:rPr>
                        <a:t>the Department</a:t>
                      </a:r>
                      <a:endParaRPr lang="en-ZA" sz="1400" i="0" dirty="0" smtClean="0">
                        <a:solidFill>
                          <a:schemeClr val="tx1"/>
                        </a:solidFill>
                        <a:effectLst/>
                        <a:latin typeface="+mn-lt"/>
                        <a:ea typeface="Calibri"/>
                        <a:cs typeface="Times New Roman"/>
                      </a:endParaRPr>
                    </a:p>
                    <a:p>
                      <a:pPr>
                        <a:lnSpc>
                          <a:spcPct val="115000"/>
                        </a:lnSpc>
                        <a:spcAft>
                          <a:spcPts val="0"/>
                        </a:spcAft>
                      </a:pPr>
                      <a:endParaRPr lang="en-ZA" sz="1400" i="0" dirty="0">
                        <a:solidFill>
                          <a:schemeClr val="tx1"/>
                        </a:solidFill>
                        <a:effectLst/>
                        <a:latin typeface="+mn-lt"/>
                        <a:ea typeface="Calibri"/>
                        <a:cs typeface="Times New Roman"/>
                      </a:endParaRPr>
                    </a:p>
                  </a:txBody>
                  <a:tcPr marL="38248" marR="38248" marT="0" marB="0"/>
                </a:tc>
                <a:tc>
                  <a:txBody>
                    <a:bodyPr/>
                    <a:lstStyle/>
                    <a:p>
                      <a:pPr algn="ctr"/>
                      <a:r>
                        <a:rPr lang="en-GB" sz="1400" i="0" dirty="0">
                          <a:solidFill>
                            <a:schemeClr val="tx1"/>
                          </a:solidFill>
                          <a:effectLst/>
                          <a:latin typeface="+mn-lt"/>
                        </a:rPr>
                        <a:t> </a:t>
                      </a:r>
                      <a:r>
                        <a:rPr lang="en-GB" sz="1400" i="0" dirty="0" smtClean="0">
                          <a:solidFill>
                            <a:schemeClr val="tx1"/>
                          </a:solidFill>
                          <a:effectLst/>
                          <a:latin typeface="+mn-lt"/>
                        </a:rPr>
                        <a:t>8</a:t>
                      </a:r>
                    </a:p>
                    <a:p>
                      <a:endParaRPr lang="en-ZA" sz="1400" i="0" dirty="0">
                        <a:solidFill>
                          <a:schemeClr val="tx1"/>
                        </a:solidFill>
                        <a:effectLst/>
                        <a:latin typeface="+mn-lt"/>
                        <a:ea typeface="Calibri"/>
                        <a:cs typeface="Times New Roman"/>
                      </a:endParaRPr>
                    </a:p>
                  </a:txBody>
                  <a:tcPr marL="38248" marR="38248" marT="0" marB="0"/>
                </a:tc>
              </a:tr>
              <a:tr h="1566784">
                <a:tc vMerge="1">
                  <a:txBody>
                    <a:bodyPr/>
                    <a:lstStyle/>
                    <a:p>
                      <a:endParaRPr lang="en-ZA"/>
                    </a:p>
                  </a:txBody>
                  <a:tcPr/>
                </a:tc>
                <a:tc>
                  <a:txBody>
                    <a:bodyPr/>
                    <a:lstStyle/>
                    <a:p>
                      <a:pPr>
                        <a:lnSpc>
                          <a:spcPct val="115000"/>
                        </a:lnSpc>
                        <a:spcAft>
                          <a:spcPts val="0"/>
                        </a:spcAft>
                      </a:pPr>
                      <a:r>
                        <a:rPr lang="en-GB" sz="1400" b="1" i="0" dirty="0" smtClean="0">
                          <a:solidFill>
                            <a:schemeClr val="tx1"/>
                          </a:solidFill>
                          <a:effectLst/>
                          <a:latin typeface="+mn-lt"/>
                        </a:rPr>
                        <a:t>To provide access to information</a:t>
                      </a:r>
                      <a:endParaRPr lang="en-ZA" sz="1400" b="1" i="0" dirty="0">
                        <a:solidFill>
                          <a:schemeClr val="tx1"/>
                        </a:solidFill>
                        <a:effectLst/>
                        <a:latin typeface="+mn-lt"/>
                        <a:ea typeface="Calibri"/>
                        <a:cs typeface="Times New Roman"/>
                      </a:endParaRPr>
                    </a:p>
                  </a:txBody>
                  <a:tcPr marL="38248" marR="38248" marT="0" marB="0"/>
                </a:tc>
                <a:tc>
                  <a:txBody>
                    <a:bodyPr/>
                    <a:lstStyle/>
                    <a:p>
                      <a:r>
                        <a:rPr lang="en-ZA" sz="1400" b="0" i="0" u="none" strike="noStrike" kern="1200" baseline="0" dirty="0" smtClean="0">
                          <a:solidFill>
                            <a:schemeClr val="tx1"/>
                          </a:solidFill>
                          <a:latin typeface="+mn-lt"/>
                          <a:ea typeface="+mn-ea"/>
                          <a:cs typeface="+mn-cs"/>
                        </a:rPr>
                        <a:t>No. of services modernized      (processes automated)</a:t>
                      </a:r>
                      <a:endParaRPr lang="en-ZA" sz="1400" i="0" dirty="0" smtClean="0">
                        <a:solidFill>
                          <a:schemeClr val="tx1"/>
                        </a:solidFill>
                        <a:effectLst/>
                        <a:latin typeface="+mn-lt"/>
                        <a:ea typeface="Calibri"/>
                        <a:cs typeface="Times New Roman"/>
                      </a:endParaRPr>
                    </a:p>
                    <a:p>
                      <a:endParaRPr lang="en-ZA" sz="1400" i="0" dirty="0">
                        <a:solidFill>
                          <a:schemeClr val="tx1"/>
                        </a:solidFill>
                        <a:effectLst/>
                        <a:latin typeface="+mn-lt"/>
                        <a:ea typeface="Calibri"/>
                        <a:cs typeface="Times New Roman"/>
                      </a:endParaRPr>
                    </a:p>
                  </a:txBody>
                  <a:tcPr marL="38248" marR="38248" marT="0" marB="0"/>
                </a:tc>
                <a:tc>
                  <a:txBody>
                    <a:bodyPr/>
                    <a:lstStyle/>
                    <a:p>
                      <a:pPr algn="ctr"/>
                      <a:r>
                        <a:rPr lang="en-US" sz="1400" i="0" dirty="0" smtClean="0">
                          <a:solidFill>
                            <a:schemeClr val="tx1"/>
                          </a:solidFill>
                          <a:effectLst/>
                          <a:latin typeface="+mn-lt"/>
                          <a:ea typeface="Calibri"/>
                          <a:cs typeface="Times New Roman"/>
                        </a:rPr>
                        <a:t>3</a:t>
                      </a:r>
                      <a:endParaRPr lang="en-ZA" sz="1400" i="0" dirty="0">
                        <a:solidFill>
                          <a:schemeClr val="tx1"/>
                        </a:solidFill>
                        <a:effectLst/>
                        <a:latin typeface="+mn-lt"/>
                        <a:ea typeface="Calibri"/>
                        <a:cs typeface="Times New Roman"/>
                      </a:endParaRPr>
                    </a:p>
                  </a:txBody>
                  <a:tcPr marL="38248" marR="38248" marT="0" marB="0"/>
                </a:tc>
              </a:tr>
            </a:tbl>
          </a:graphicData>
        </a:graphic>
      </p:graphicFrame>
      <p:sp>
        <p:nvSpPr>
          <p:cNvPr id="6" name="Title 1"/>
          <p:cNvSpPr>
            <a:spLocks noGrp="1"/>
          </p:cNvSpPr>
          <p:nvPr>
            <p:ph type="title"/>
          </p:nvPr>
        </p:nvSpPr>
        <p:spPr>
          <a:xfrm>
            <a:off x="0" y="116632"/>
            <a:ext cx="9036496" cy="710952"/>
          </a:xfrm>
        </p:spPr>
        <p:txBody>
          <a:bodyPr>
            <a:normAutofit/>
          </a:bodyPr>
          <a:lstStyle/>
          <a:p>
            <a:pPr algn="ctr"/>
            <a:r>
              <a:rPr lang="en-US" dirty="0" smtClean="0">
                <a:latin typeface="+mj-lt"/>
                <a:cs typeface="Arial Narrow"/>
              </a:rPr>
              <a:t>COMPLIANCE MEASURES</a:t>
            </a:r>
            <a:endParaRPr lang="en-US" dirty="0">
              <a:latin typeface="+mj-lt"/>
              <a:cs typeface="Arial Narrow"/>
            </a:endParaRPr>
          </a:p>
        </p:txBody>
      </p:sp>
      <p:sp>
        <p:nvSpPr>
          <p:cNvPr id="8" name="Slide Number Placeholder 3"/>
          <p:cNvSpPr>
            <a:spLocks noGrp="1"/>
          </p:cNvSpPr>
          <p:nvPr>
            <p:ph type="sldNum" sz="quarter" idx="4"/>
          </p:nvPr>
        </p:nvSpPr>
        <p:spPr>
          <a:xfrm>
            <a:off x="8077200" y="6172200"/>
            <a:ext cx="609600" cy="365125"/>
          </a:xfrm>
        </p:spPr>
        <p:txBody>
          <a:bodyPr/>
          <a:lstStyle/>
          <a:p>
            <a:r>
              <a:rPr lang="en-US" sz="1200" b="1" dirty="0" smtClean="0"/>
              <a:t>53</a:t>
            </a:r>
            <a:endParaRPr lang="en-ZA" sz="1200" b="1" dirty="0" smtClean="0"/>
          </a:p>
        </p:txBody>
      </p:sp>
    </p:spTree>
    <p:extLst>
      <p:ext uri="{BB962C8B-B14F-4D97-AF65-F5344CB8AC3E}">
        <p14:creationId xmlns:p14="http://schemas.microsoft.com/office/powerpoint/2010/main" xmlns="" val="371311121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4139649013"/>
              </p:ext>
            </p:extLst>
          </p:nvPr>
        </p:nvGraphicFramePr>
        <p:xfrm>
          <a:off x="107504" y="764705"/>
          <a:ext cx="8916510" cy="5434474"/>
        </p:xfrm>
        <a:graphic>
          <a:graphicData uri="http://schemas.openxmlformats.org/drawingml/2006/table">
            <a:tbl>
              <a:tblPr firstRow="1" firstCol="1" bandRow="1">
                <a:tableStyleId>{5C22544A-7EE6-4342-B048-85BDC9FD1C3A}</a:tableStyleId>
              </a:tblPr>
              <a:tblGrid>
                <a:gridCol w="2376264"/>
                <a:gridCol w="1872208"/>
                <a:gridCol w="2232248"/>
                <a:gridCol w="2435790"/>
              </a:tblGrid>
              <a:tr h="609458">
                <a:tc>
                  <a:txBody>
                    <a:bodyPr/>
                    <a:lstStyle/>
                    <a:p>
                      <a:pPr>
                        <a:lnSpc>
                          <a:spcPct val="100000"/>
                        </a:lnSpc>
                      </a:pPr>
                      <a:r>
                        <a:rPr lang="en-ZA" sz="1800" b="1" i="0" kern="1200" baseline="0" dirty="0" smtClean="0">
                          <a:solidFill>
                            <a:schemeClr val="bg1"/>
                          </a:solidFill>
                          <a:effectLst/>
                          <a:latin typeface="+mn-lt"/>
                          <a:ea typeface="+mn-ea"/>
                          <a:cs typeface="Arial Narrow"/>
                        </a:rPr>
                        <a:t>Strategic Goal</a:t>
                      </a:r>
                    </a:p>
                  </a:txBody>
                  <a:tcPr/>
                </a:tc>
                <a:tc>
                  <a:txBody>
                    <a:bodyPr/>
                    <a:lstStyle/>
                    <a:p>
                      <a:pPr>
                        <a:lnSpc>
                          <a:spcPct val="100000"/>
                        </a:lnSpc>
                      </a:pPr>
                      <a:r>
                        <a:rPr lang="en-ZA" sz="1800" b="1" i="0" kern="1200" baseline="0" dirty="0" smtClean="0">
                          <a:solidFill>
                            <a:schemeClr val="bg1"/>
                          </a:solidFill>
                          <a:effectLst/>
                          <a:latin typeface="+mn-lt"/>
                          <a:ea typeface="+mn-ea"/>
                          <a:cs typeface="Arial Narrow"/>
                        </a:rPr>
                        <a:t>Strategic Objective</a:t>
                      </a:r>
                    </a:p>
                  </a:txBody>
                  <a:tcPr/>
                </a:tc>
                <a:tc>
                  <a:txBody>
                    <a:bodyPr/>
                    <a:lstStyle/>
                    <a:p>
                      <a:pPr>
                        <a:lnSpc>
                          <a:spcPct val="100000"/>
                        </a:lnSpc>
                      </a:pPr>
                      <a:r>
                        <a:rPr lang="en-US" sz="1800" b="1" i="0" kern="1200" baseline="0" dirty="0" smtClean="0">
                          <a:solidFill>
                            <a:schemeClr val="bg1"/>
                          </a:solidFill>
                          <a:effectLst/>
                          <a:latin typeface="+mn-lt"/>
                          <a:ea typeface="+mn-ea"/>
                          <a:cs typeface="Arial Narrow"/>
                        </a:rPr>
                        <a:t>Performance Indicators </a:t>
                      </a:r>
                      <a:endParaRPr lang="en-ZA" sz="1800" b="1" i="0" kern="1200" baseline="0" dirty="0" smtClean="0">
                        <a:solidFill>
                          <a:schemeClr val="bg1"/>
                        </a:solidFill>
                        <a:effectLst/>
                        <a:latin typeface="+mn-lt"/>
                        <a:ea typeface="+mn-ea"/>
                        <a:cs typeface="Arial Narrow"/>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i="0" kern="1200" baseline="0" dirty="0" smtClean="0">
                          <a:solidFill>
                            <a:schemeClr val="bg1"/>
                          </a:solidFill>
                          <a:effectLst/>
                          <a:latin typeface="+mn-lt"/>
                          <a:ea typeface="+mn-ea"/>
                          <a:cs typeface="Arial Narrow"/>
                        </a:rPr>
                        <a:t>2018/19 Targets</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800" b="1" i="0" kern="1200" baseline="0" dirty="0" smtClean="0">
                        <a:solidFill>
                          <a:schemeClr val="bg1"/>
                        </a:solidFill>
                        <a:effectLst/>
                        <a:latin typeface="+mn-lt"/>
                        <a:ea typeface="+mn-ea"/>
                        <a:cs typeface="Arial Narrow"/>
                      </a:endParaRPr>
                    </a:p>
                  </a:txBody>
                  <a:tcPr marL="36195" marR="36195" marT="17780" marB="17780"/>
                </a:tc>
              </a:tr>
              <a:tr h="1288872">
                <a:tc>
                  <a:txBody>
                    <a:bodyPr/>
                    <a:lstStyle/>
                    <a:p>
                      <a:pPr>
                        <a:lnSpc>
                          <a:spcPct val="115000"/>
                        </a:lnSpc>
                        <a:spcAft>
                          <a:spcPts val="0"/>
                        </a:spcAft>
                      </a:pPr>
                      <a:r>
                        <a:rPr lang="en-GB" sz="1300" i="0" dirty="0" smtClean="0">
                          <a:solidFill>
                            <a:schemeClr val="bg1"/>
                          </a:solidFill>
                          <a:effectLst/>
                          <a:latin typeface="+mj-lt"/>
                        </a:rPr>
                        <a:t>A transformed and productive ACH Sector - A sector that actively develops, preserves, protects and promotes diverse ACH </a:t>
                      </a:r>
                      <a:endParaRPr lang="en-ZA" sz="1300" i="0" dirty="0" smtClean="0">
                        <a:solidFill>
                          <a:schemeClr val="bg1"/>
                        </a:solidFill>
                        <a:effectLst/>
                        <a:latin typeface="+mj-lt"/>
                        <a:ea typeface="Calibri"/>
                        <a:cs typeface="Times New Roman"/>
                      </a:endParaRPr>
                    </a:p>
                  </a:txBody>
                  <a:tcPr marL="38248" marR="38248"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300" b="1" i="0" dirty="0" smtClean="0">
                          <a:solidFill>
                            <a:schemeClr val="tx1"/>
                          </a:solidFill>
                          <a:effectLst/>
                          <a:latin typeface="+mj-lt"/>
                        </a:rPr>
                        <a:t>To implement sound financial management and control systems</a:t>
                      </a:r>
                      <a:endParaRPr lang="en-ZA" sz="1300" b="1" i="0" dirty="0" smtClean="0">
                        <a:solidFill>
                          <a:schemeClr val="tx1"/>
                        </a:solidFill>
                        <a:effectLst/>
                        <a:latin typeface="+mj-lt"/>
                        <a:ea typeface="Calibri"/>
                        <a:cs typeface="Times New Roman"/>
                      </a:endParaRPr>
                    </a:p>
                    <a:p>
                      <a:pPr>
                        <a:lnSpc>
                          <a:spcPct val="115000"/>
                        </a:lnSpc>
                        <a:spcAft>
                          <a:spcPts val="0"/>
                        </a:spcAft>
                      </a:pPr>
                      <a:endParaRPr lang="en-ZA" sz="1300" b="1" i="0" dirty="0">
                        <a:solidFill>
                          <a:schemeClr val="tx1"/>
                        </a:solidFill>
                        <a:effectLst/>
                        <a:latin typeface="+mj-lt"/>
                        <a:ea typeface="Calibri"/>
                        <a:cs typeface="Times New Roman"/>
                      </a:endParaRPr>
                    </a:p>
                  </a:txBody>
                  <a:tcPr marL="38248" marR="38248"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300" i="0" dirty="0" smtClean="0">
                          <a:solidFill>
                            <a:schemeClr val="tx1"/>
                          </a:solidFill>
                          <a:effectLst/>
                          <a:latin typeface="+mj-lt"/>
                        </a:rPr>
                        <a:t>% of total value of procurement awarded to BBBEE-compliant service providers</a:t>
                      </a:r>
                      <a:endParaRPr lang="en-ZA" sz="1300" i="0" dirty="0" smtClean="0">
                        <a:solidFill>
                          <a:schemeClr val="tx1"/>
                        </a:solidFill>
                        <a:effectLst/>
                        <a:latin typeface="+mj-lt"/>
                        <a:ea typeface="Calibri"/>
                        <a:cs typeface="Times New Roman"/>
                      </a:endParaRPr>
                    </a:p>
                    <a:p>
                      <a:pPr>
                        <a:lnSpc>
                          <a:spcPct val="115000"/>
                        </a:lnSpc>
                        <a:spcAft>
                          <a:spcPts val="0"/>
                        </a:spcAft>
                      </a:pPr>
                      <a:endParaRPr lang="en-ZA" sz="1300" i="0" dirty="0">
                        <a:solidFill>
                          <a:schemeClr val="tx1"/>
                        </a:solidFill>
                        <a:effectLst/>
                        <a:latin typeface="+mj-lt"/>
                        <a:ea typeface="Calibri"/>
                        <a:cs typeface="Times New Roman"/>
                      </a:endParaRPr>
                    </a:p>
                  </a:txBody>
                  <a:tcPr marL="38248" marR="38248" marT="0" marB="0"/>
                </a:tc>
                <a:tc>
                  <a:txBody>
                    <a:bodyPr/>
                    <a:lstStyle/>
                    <a:p>
                      <a:pPr>
                        <a:lnSpc>
                          <a:spcPct val="115000"/>
                        </a:lnSpc>
                        <a:spcAft>
                          <a:spcPts val="0"/>
                        </a:spcAft>
                      </a:pPr>
                      <a:r>
                        <a:rPr lang="en-US" sz="1300" i="0" dirty="0" smtClean="0">
                          <a:solidFill>
                            <a:schemeClr val="tx1"/>
                          </a:solidFill>
                          <a:effectLst/>
                          <a:latin typeface="+mj-lt"/>
                          <a:ea typeface="Calibri"/>
                          <a:cs typeface="Times New Roman"/>
                        </a:rPr>
                        <a:t>&gt;70%</a:t>
                      </a:r>
                      <a:endParaRPr lang="en-ZA" sz="1300" i="0" dirty="0">
                        <a:solidFill>
                          <a:schemeClr val="tx1"/>
                        </a:solidFill>
                        <a:effectLst/>
                        <a:latin typeface="+mj-lt"/>
                        <a:ea typeface="Calibri"/>
                        <a:cs typeface="Times New Roman"/>
                      </a:endParaRPr>
                    </a:p>
                  </a:txBody>
                  <a:tcPr marL="38248" marR="38248" marT="0" marB="0"/>
                </a:tc>
              </a:tr>
              <a:tr h="854996">
                <a:tc>
                  <a:txBody>
                    <a:bodyPr/>
                    <a:lstStyle/>
                    <a:p>
                      <a:pPr>
                        <a:lnSpc>
                          <a:spcPct val="115000"/>
                        </a:lnSpc>
                        <a:spcAft>
                          <a:spcPts val="0"/>
                        </a:spcAft>
                      </a:pPr>
                      <a:r>
                        <a:rPr lang="en-US" sz="1300" i="0" dirty="0" smtClean="0">
                          <a:solidFill>
                            <a:schemeClr val="bg1"/>
                          </a:solidFill>
                          <a:effectLst/>
                          <a:latin typeface="+mj-lt"/>
                          <a:ea typeface="Calibri"/>
                          <a:cs typeface="Times New Roman"/>
                        </a:rPr>
                        <a:t>An integrated and</a:t>
                      </a:r>
                      <a:r>
                        <a:rPr lang="en-US" sz="1300" i="0" baseline="0" dirty="0" smtClean="0">
                          <a:solidFill>
                            <a:schemeClr val="bg1"/>
                          </a:solidFill>
                          <a:effectLst/>
                          <a:latin typeface="+mj-lt"/>
                          <a:ea typeface="Calibri"/>
                          <a:cs typeface="Times New Roman"/>
                        </a:rPr>
                        <a:t> </a:t>
                      </a:r>
                      <a:r>
                        <a:rPr lang="en-US" sz="1300" i="0" dirty="0" smtClean="0">
                          <a:solidFill>
                            <a:schemeClr val="bg1"/>
                          </a:solidFill>
                          <a:effectLst/>
                          <a:latin typeface="+mj-lt"/>
                          <a:ea typeface="Calibri"/>
                          <a:cs typeface="Times New Roman"/>
                        </a:rPr>
                        <a:t>inclusive society – an</a:t>
                      </a:r>
                      <a:r>
                        <a:rPr lang="en-US" sz="1300" i="0" baseline="0" dirty="0" smtClean="0">
                          <a:solidFill>
                            <a:schemeClr val="bg1"/>
                          </a:solidFill>
                          <a:effectLst/>
                          <a:latin typeface="+mj-lt"/>
                          <a:ea typeface="Calibri"/>
                          <a:cs typeface="Times New Roman"/>
                        </a:rPr>
                        <a:t> </a:t>
                      </a:r>
                      <a:r>
                        <a:rPr lang="en-US" sz="1300" i="0" dirty="0" smtClean="0">
                          <a:solidFill>
                            <a:schemeClr val="bg1"/>
                          </a:solidFill>
                          <a:effectLst/>
                          <a:latin typeface="+mj-lt"/>
                          <a:ea typeface="Calibri"/>
                          <a:cs typeface="Times New Roman"/>
                        </a:rPr>
                        <a:t>effective/impactful</a:t>
                      </a:r>
                    </a:p>
                    <a:p>
                      <a:pPr>
                        <a:lnSpc>
                          <a:spcPct val="115000"/>
                        </a:lnSpc>
                        <a:spcAft>
                          <a:spcPts val="0"/>
                        </a:spcAft>
                      </a:pPr>
                      <a:r>
                        <a:rPr lang="en-US" sz="1300" i="0" dirty="0" smtClean="0">
                          <a:solidFill>
                            <a:schemeClr val="bg1"/>
                          </a:solidFill>
                          <a:effectLst/>
                          <a:latin typeface="+mj-lt"/>
                          <a:ea typeface="Calibri"/>
                          <a:cs typeface="Times New Roman"/>
                        </a:rPr>
                        <a:t>nation-building and</a:t>
                      </a:r>
                      <a:r>
                        <a:rPr lang="en-US" sz="1300" i="0" baseline="0" dirty="0" smtClean="0">
                          <a:solidFill>
                            <a:schemeClr val="bg1"/>
                          </a:solidFill>
                          <a:effectLst/>
                          <a:latin typeface="+mj-lt"/>
                          <a:ea typeface="Calibri"/>
                          <a:cs typeface="Times New Roman"/>
                        </a:rPr>
                        <a:t> </a:t>
                      </a:r>
                      <a:r>
                        <a:rPr lang="en-US" sz="1300" i="0" dirty="0" smtClean="0">
                          <a:solidFill>
                            <a:schemeClr val="bg1"/>
                          </a:solidFill>
                          <a:effectLst/>
                          <a:latin typeface="+mj-lt"/>
                          <a:ea typeface="Calibri"/>
                          <a:cs typeface="Times New Roman"/>
                        </a:rPr>
                        <a:t>social-cohesion</a:t>
                      </a:r>
                      <a:r>
                        <a:rPr lang="en-US" sz="1300" i="0" baseline="0" dirty="0" smtClean="0">
                          <a:solidFill>
                            <a:schemeClr val="bg1"/>
                          </a:solidFill>
                          <a:effectLst/>
                          <a:latin typeface="+mj-lt"/>
                          <a:ea typeface="Calibri"/>
                          <a:cs typeface="Times New Roman"/>
                        </a:rPr>
                        <a:t> </a:t>
                      </a:r>
                      <a:r>
                        <a:rPr lang="en-US" sz="1300" i="0" dirty="0" smtClean="0">
                          <a:solidFill>
                            <a:schemeClr val="bg1"/>
                          </a:solidFill>
                          <a:effectLst/>
                          <a:latin typeface="+mj-lt"/>
                          <a:ea typeface="Calibri"/>
                          <a:cs typeface="Times New Roman"/>
                        </a:rPr>
                        <a:t>programme</a:t>
                      </a:r>
                    </a:p>
                  </a:txBody>
                  <a:tcPr marL="38248" marR="38248" marT="0" marB="0"/>
                </a:tc>
                <a:tc>
                  <a:txBody>
                    <a:bodyPr/>
                    <a:lstStyle/>
                    <a:p>
                      <a:r>
                        <a:rPr lang="en-US" sz="1300" b="1" i="0" dirty="0" smtClean="0">
                          <a:solidFill>
                            <a:schemeClr val="tx1"/>
                          </a:solidFill>
                          <a:latin typeface="+mj-lt"/>
                        </a:rPr>
                        <a:t>To lead,</a:t>
                      </a:r>
                      <a:r>
                        <a:rPr lang="en-US" sz="1300" b="1" i="0" baseline="0" dirty="0" smtClean="0">
                          <a:solidFill>
                            <a:schemeClr val="tx1"/>
                          </a:solidFill>
                          <a:latin typeface="+mj-lt"/>
                        </a:rPr>
                        <a:t> </a:t>
                      </a:r>
                      <a:r>
                        <a:rPr lang="en-US" sz="1300" b="1" i="0" dirty="0" smtClean="0">
                          <a:solidFill>
                            <a:schemeClr val="tx1"/>
                          </a:solidFill>
                          <a:latin typeface="+mj-lt"/>
                        </a:rPr>
                        <a:t>coordinate</a:t>
                      </a:r>
                    </a:p>
                    <a:p>
                      <a:r>
                        <a:rPr lang="en-US" sz="1300" b="1" i="0" dirty="0" smtClean="0">
                          <a:solidFill>
                            <a:schemeClr val="tx1"/>
                          </a:solidFill>
                          <a:latin typeface="+mj-lt"/>
                        </a:rPr>
                        <a:t>and implement</a:t>
                      </a:r>
                      <a:r>
                        <a:rPr lang="en-US" sz="1300" b="1" i="0" baseline="0" dirty="0" smtClean="0">
                          <a:solidFill>
                            <a:schemeClr val="tx1"/>
                          </a:solidFill>
                          <a:latin typeface="+mj-lt"/>
                        </a:rPr>
                        <a:t> </a:t>
                      </a:r>
                      <a:r>
                        <a:rPr lang="en-US" sz="1300" b="1" i="0" dirty="0" smtClean="0">
                          <a:solidFill>
                            <a:schemeClr val="tx1"/>
                          </a:solidFill>
                          <a:latin typeface="+mj-lt"/>
                        </a:rPr>
                        <a:t>social-cohesion</a:t>
                      </a:r>
                      <a:r>
                        <a:rPr lang="en-US" sz="1300" b="1" i="0" baseline="0" dirty="0" smtClean="0">
                          <a:solidFill>
                            <a:schemeClr val="tx1"/>
                          </a:solidFill>
                          <a:latin typeface="+mj-lt"/>
                        </a:rPr>
                        <a:t> </a:t>
                      </a:r>
                      <a:r>
                        <a:rPr lang="en-US" sz="1300" b="1" i="0" dirty="0" smtClean="0">
                          <a:solidFill>
                            <a:schemeClr val="tx1"/>
                          </a:solidFill>
                          <a:latin typeface="+mj-lt"/>
                        </a:rPr>
                        <a:t>programme</a:t>
                      </a:r>
                      <a:endParaRPr lang="en-ZA" sz="1300" b="1" i="0" dirty="0">
                        <a:solidFill>
                          <a:schemeClr val="tx1"/>
                        </a:solidFill>
                        <a:latin typeface="+mj-lt"/>
                      </a:endParaRPr>
                    </a:p>
                  </a:txBody>
                  <a:tcPr marL="38248" marR="38248"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i="0" dirty="0" smtClean="0">
                          <a:solidFill>
                            <a:schemeClr val="tx1"/>
                          </a:solidFill>
                          <a:latin typeface="+mj-lt"/>
                        </a:rPr>
                        <a:t>No. of Izimbizo held</a:t>
                      </a:r>
                      <a:endParaRPr lang="en-ZA" sz="1300" i="0" dirty="0" smtClean="0">
                        <a:solidFill>
                          <a:schemeClr val="tx1"/>
                        </a:solidFill>
                        <a:latin typeface="+mj-lt"/>
                      </a:endParaRPr>
                    </a:p>
                    <a:p>
                      <a:endParaRPr lang="en-ZA" sz="1300" i="0" dirty="0">
                        <a:solidFill>
                          <a:schemeClr val="tx1"/>
                        </a:solidFill>
                        <a:latin typeface="+mj-lt"/>
                      </a:endParaRPr>
                    </a:p>
                  </a:txBody>
                  <a:tcPr marL="38248" marR="38248" marT="0" marB="0"/>
                </a:tc>
                <a:tc>
                  <a:txBody>
                    <a:bodyPr/>
                    <a:lstStyle/>
                    <a:p>
                      <a:r>
                        <a:rPr lang="en-US" sz="1300" i="0" dirty="0" smtClean="0">
                          <a:solidFill>
                            <a:schemeClr val="tx1"/>
                          </a:solidFill>
                          <a:latin typeface="+mj-lt"/>
                        </a:rPr>
                        <a:t>20</a:t>
                      </a:r>
                      <a:endParaRPr lang="en-ZA" sz="1300" i="0" dirty="0">
                        <a:solidFill>
                          <a:schemeClr val="tx1"/>
                        </a:solidFill>
                        <a:latin typeface="+mj-lt"/>
                      </a:endParaRPr>
                    </a:p>
                  </a:txBody>
                  <a:tcPr marL="38248" marR="38248" marT="0" marB="0"/>
                </a:tc>
              </a:tr>
              <a:tr h="638057">
                <a:tc rowSpan="5">
                  <a:txBody>
                    <a:bodyPr/>
                    <a:lstStyle/>
                    <a:p>
                      <a:pPr>
                        <a:lnSpc>
                          <a:spcPct val="115000"/>
                        </a:lnSpc>
                        <a:spcAft>
                          <a:spcPts val="0"/>
                        </a:spcAft>
                      </a:pPr>
                      <a:r>
                        <a:rPr lang="en-GB" sz="1300" i="0" dirty="0" smtClean="0">
                          <a:solidFill>
                            <a:schemeClr val="bg1"/>
                          </a:solidFill>
                          <a:effectLst/>
                          <a:latin typeface="+mj-lt"/>
                        </a:rPr>
                        <a:t>A professional and capacitated ACH Sector - A skilled and capacitated ACH Sector to ensure excellence</a:t>
                      </a:r>
                      <a:endParaRPr lang="en-ZA" sz="1300" i="0" dirty="0">
                        <a:solidFill>
                          <a:schemeClr val="bg1"/>
                        </a:solidFill>
                        <a:effectLst/>
                        <a:latin typeface="+mj-lt"/>
                        <a:ea typeface="Calibri"/>
                        <a:cs typeface="Times New Roman"/>
                      </a:endParaRPr>
                    </a:p>
                  </a:txBody>
                  <a:tcPr marL="38248" marR="38248" marT="0" marB="0"/>
                </a:tc>
                <a:tc rowSpan="5">
                  <a:txBody>
                    <a:bodyPr/>
                    <a:lstStyle/>
                    <a:p>
                      <a:pPr>
                        <a:lnSpc>
                          <a:spcPct val="115000"/>
                        </a:lnSpc>
                        <a:spcAft>
                          <a:spcPts val="0"/>
                        </a:spcAft>
                      </a:pPr>
                      <a:r>
                        <a:rPr lang="en-GB" sz="1300" b="1" i="0" dirty="0">
                          <a:solidFill>
                            <a:schemeClr val="tx1"/>
                          </a:solidFill>
                          <a:effectLst/>
                          <a:latin typeface="+mj-lt"/>
                        </a:rPr>
                        <a:t>To build human resource capacity and promote excellence</a:t>
                      </a:r>
                      <a:endParaRPr lang="en-ZA" sz="1300" b="1" i="0" dirty="0">
                        <a:solidFill>
                          <a:schemeClr val="tx1"/>
                        </a:solidFill>
                        <a:effectLst/>
                        <a:latin typeface="+mj-lt"/>
                        <a:ea typeface="Calibri"/>
                        <a:cs typeface="Times New Roman"/>
                      </a:endParaRPr>
                    </a:p>
                  </a:txBody>
                  <a:tcPr marL="38248" marR="38248" marT="0" marB="0"/>
                </a:tc>
                <a:tc>
                  <a:txBody>
                    <a:bodyPr/>
                    <a:lstStyle/>
                    <a:p>
                      <a:pPr>
                        <a:lnSpc>
                          <a:spcPct val="115000"/>
                        </a:lnSpc>
                        <a:spcAft>
                          <a:spcPts val="0"/>
                        </a:spcAft>
                      </a:pPr>
                      <a:r>
                        <a:rPr lang="en-GB" sz="1300" i="0" dirty="0">
                          <a:solidFill>
                            <a:schemeClr val="tx1"/>
                          </a:solidFill>
                          <a:effectLst/>
                          <a:latin typeface="+mj-lt"/>
                        </a:rPr>
                        <a:t>Workplace Skills Plan (WSP) reports generated </a:t>
                      </a:r>
                      <a:endParaRPr lang="en-ZA" sz="1300" i="0" dirty="0">
                        <a:solidFill>
                          <a:schemeClr val="tx1"/>
                        </a:solidFill>
                        <a:effectLst/>
                        <a:latin typeface="+mj-lt"/>
                      </a:endParaRPr>
                    </a:p>
                    <a:p>
                      <a:pPr>
                        <a:lnSpc>
                          <a:spcPct val="115000"/>
                        </a:lnSpc>
                        <a:spcAft>
                          <a:spcPts val="0"/>
                        </a:spcAft>
                      </a:pPr>
                      <a:r>
                        <a:rPr lang="en-GB" sz="1300" i="0" dirty="0">
                          <a:solidFill>
                            <a:schemeClr val="tx1"/>
                          </a:solidFill>
                          <a:effectLst/>
                          <a:latin typeface="+mj-lt"/>
                        </a:rPr>
                        <a:t> </a:t>
                      </a:r>
                      <a:endParaRPr lang="en-ZA" sz="1300" i="0" dirty="0">
                        <a:solidFill>
                          <a:schemeClr val="tx1"/>
                        </a:solidFill>
                        <a:effectLst/>
                        <a:latin typeface="+mj-lt"/>
                        <a:ea typeface="Calibri"/>
                        <a:cs typeface="Times New Roman"/>
                      </a:endParaRPr>
                    </a:p>
                  </a:txBody>
                  <a:tcPr marL="38248" marR="38248" marT="0" marB="0"/>
                </a:tc>
                <a:tc>
                  <a:txBody>
                    <a:bodyPr/>
                    <a:lstStyle/>
                    <a:p>
                      <a:pPr>
                        <a:lnSpc>
                          <a:spcPct val="115000"/>
                        </a:lnSpc>
                        <a:spcAft>
                          <a:spcPts val="0"/>
                        </a:spcAft>
                      </a:pPr>
                      <a:r>
                        <a:rPr lang="en-GB" sz="1300" i="0" dirty="0" smtClean="0">
                          <a:solidFill>
                            <a:schemeClr val="tx1"/>
                          </a:solidFill>
                          <a:effectLst/>
                          <a:latin typeface="+mj-lt"/>
                        </a:rPr>
                        <a:t>Approved  workplace skills</a:t>
                      </a:r>
                      <a:r>
                        <a:rPr lang="en-GB" sz="1300" i="0" baseline="0" dirty="0" smtClean="0">
                          <a:solidFill>
                            <a:schemeClr val="tx1"/>
                          </a:solidFill>
                          <a:effectLst/>
                          <a:latin typeface="+mj-lt"/>
                        </a:rPr>
                        <a:t> plan </a:t>
                      </a:r>
                      <a:endParaRPr lang="en-ZA" sz="1300" i="0" dirty="0">
                        <a:solidFill>
                          <a:schemeClr val="tx1"/>
                        </a:solidFill>
                        <a:effectLst/>
                        <a:latin typeface="+mj-lt"/>
                      </a:endParaRPr>
                    </a:p>
                  </a:txBody>
                  <a:tcPr marL="38248" marR="38248" marT="0" marB="0"/>
                </a:tc>
              </a:tr>
              <a:tr h="638057">
                <a:tc vMerge="1">
                  <a:txBody>
                    <a:bodyPr/>
                    <a:lstStyle/>
                    <a:p>
                      <a:endParaRPr lang="en-ZA"/>
                    </a:p>
                  </a:txBody>
                  <a:tcPr/>
                </a:tc>
                <a:tc vMerge="1">
                  <a:txBody>
                    <a:bodyPr/>
                    <a:lstStyle/>
                    <a:p>
                      <a:endParaRPr lang="en-ZA"/>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300" i="0" dirty="0" smtClean="0">
                          <a:solidFill>
                            <a:schemeClr val="tx1"/>
                          </a:solidFill>
                          <a:latin typeface="+mj-lt"/>
                        </a:rPr>
                        <a:t>Number</a:t>
                      </a:r>
                      <a:r>
                        <a:rPr lang="en-US" sz="1300" i="0" baseline="0" dirty="0" smtClean="0">
                          <a:solidFill>
                            <a:schemeClr val="tx1"/>
                          </a:solidFill>
                          <a:latin typeface="+mj-lt"/>
                        </a:rPr>
                        <a:t>  of quarterly monitoring reports approved  </a:t>
                      </a:r>
                      <a:endParaRPr lang="en-ZA" sz="1300" i="0" dirty="0" smtClean="0">
                        <a:solidFill>
                          <a:schemeClr val="tx1"/>
                        </a:solidFill>
                        <a:latin typeface="+mj-lt"/>
                      </a:endParaRPr>
                    </a:p>
                    <a:p>
                      <a:pPr>
                        <a:lnSpc>
                          <a:spcPct val="115000"/>
                        </a:lnSpc>
                        <a:spcAft>
                          <a:spcPts val="0"/>
                        </a:spcAft>
                      </a:pPr>
                      <a:endParaRPr lang="en-ZA" sz="1300" i="0" dirty="0">
                        <a:solidFill>
                          <a:schemeClr val="tx1"/>
                        </a:solidFill>
                        <a:effectLst/>
                        <a:latin typeface="+mj-lt"/>
                        <a:ea typeface="Calibri"/>
                        <a:cs typeface="Times New Roman"/>
                      </a:endParaRPr>
                    </a:p>
                  </a:txBody>
                  <a:tcPr marL="38248" marR="38248"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i="0" dirty="0" smtClean="0">
                          <a:solidFill>
                            <a:schemeClr val="tx1"/>
                          </a:solidFill>
                          <a:latin typeface="+mj-lt"/>
                        </a:rPr>
                        <a:t>4</a:t>
                      </a:r>
                      <a:endParaRPr lang="en-ZA" sz="1300" i="0" dirty="0" smtClean="0">
                        <a:solidFill>
                          <a:schemeClr val="tx1"/>
                        </a:solidFill>
                        <a:latin typeface="+mj-lt"/>
                      </a:endParaRPr>
                    </a:p>
                  </a:txBody>
                  <a:tcPr marL="38248" marR="38248" marT="0" marB="0"/>
                </a:tc>
              </a:tr>
              <a:tr h="432465">
                <a:tc vMerge="1">
                  <a:txBody>
                    <a:bodyPr/>
                    <a:lstStyle/>
                    <a:p>
                      <a:endParaRPr lang="en-ZA" sz="1400" dirty="0"/>
                    </a:p>
                  </a:txBody>
                  <a:tcPr marL="38248" marR="38248" marT="0" marB="0"/>
                </a:tc>
                <a:tc vMerge="1">
                  <a:txBody>
                    <a:bodyPr/>
                    <a:lstStyle/>
                    <a:p>
                      <a:endParaRPr lang="en-ZA" sz="1400" dirty="0"/>
                    </a:p>
                  </a:txBody>
                  <a:tcPr marL="38248" marR="38248" marT="0" marB="0"/>
                </a:tc>
                <a:tc rowSpan="2">
                  <a:txBody>
                    <a:bodyPr/>
                    <a:lstStyle/>
                    <a:p>
                      <a:r>
                        <a:rPr lang="en-US" sz="1300" i="0" dirty="0" smtClean="0">
                          <a:solidFill>
                            <a:schemeClr val="tx1"/>
                          </a:solidFill>
                          <a:latin typeface="+mj-lt"/>
                        </a:rPr>
                        <a:t>Work</a:t>
                      </a:r>
                      <a:r>
                        <a:rPr lang="en-US" sz="1300" i="0" baseline="0" dirty="0" smtClean="0">
                          <a:solidFill>
                            <a:schemeClr val="tx1"/>
                          </a:solidFill>
                          <a:latin typeface="+mj-lt"/>
                        </a:rPr>
                        <a:t> Study report approved </a:t>
                      </a:r>
                      <a:endParaRPr lang="en-ZA" sz="1300" i="0" dirty="0">
                        <a:solidFill>
                          <a:schemeClr val="tx1"/>
                        </a:solidFill>
                        <a:latin typeface="+mj-lt"/>
                      </a:endParaRPr>
                    </a:p>
                  </a:txBody>
                  <a:tcPr marL="38248" marR="38248" marT="0" marB="0"/>
                </a:tc>
                <a:tc>
                  <a:txBody>
                    <a:bodyPr/>
                    <a:lstStyle/>
                    <a:p>
                      <a:r>
                        <a:rPr lang="en-US" sz="1300" i="0" dirty="0" smtClean="0">
                          <a:solidFill>
                            <a:schemeClr val="tx1"/>
                          </a:solidFill>
                          <a:latin typeface="+mj-lt"/>
                        </a:rPr>
                        <a:t>Work Study</a:t>
                      </a:r>
                      <a:r>
                        <a:rPr lang="en-US" sz="1300" i="0" baseline="0" dirty="0" smtClean="0">
                          <a:solidFill>
                            <a:schemeClr val="tx1"/>
                          </a:solidFill>
                          <a:latin typeface="+mj-lt"/>
                        </a:rPr>
                        <a:t> Report approved </a:t>
                      </a:r>
                    </a:p>
                  </a:txBody>
                  <a:tcPr marL="38248" marR="38248" marT="0" marB="0"/>
                </a:tc>
              </a:tr>
              <a:tr h="38165">
                <a:tc vMerge="1">
                  <a:txBody>
                    <a:bodyPr/>
                    <a:lstStyle/>
                    <a:p>
                      <a:pPr>
                        <a:lnSpc>
                          <a:spcPct val="115000"/>
                        </a:lnSpc>
                        <a:spcAft>
                          <a:spcPts val="0"/>
                        </a:spcAft>
                      </a:pPr>
                      <a:endParaRPr lang="en-ZA" sz="1400" dirty="0">
                        <a:effectLst/>
                        <a:latin typeface="Calibri"/>
                        <a:ea typeface="Calibri"/>
                        <a:cs typeface="Times New Roman"/>
                      </a:endParaRPr>
                    </a:p>
                  </a:txBody>
                  <a:tcPr marL="38248" marR="38248" marT="0" marB="0"/>
                </a:tc>
                <a:tc vMerge="1">
                  <a:txBody>
                    <a:bodyPr/>
                    <a:lstStyle/>
                    <a:p>
                      <a:pPr>
                        <a:lnSpc>
                          <a:spcPct val="115000"/>
                        </a:lnSpc>
                        <a:spcAft>
                          <a:spcPts val="0"/>
                        </a:spcAft>
                      </a:pPr>
                      <a:endParaRPr lang="en-ZA" sz="1400" dirty="0">
                        <a:effectLst/>
                        <a:latin typeface="Calibri"/>
                        <a:ea typeface="Calibri"/>
                        <a:cs typeface="Times New Roman"/>
                      </a:endParaRPr>
                    </a:p>
                  </a:txBody>
                  <a:tcPr marL="38248" marR="38248" marT="0" marB="0"/>
                </a:tc>
                <a:tc vMerge="1">
                  <a:txBody>
                    <a:bodyPr/>
                    <a:lstStyle/>
                    <a:p>
                      <a:pPr>
                        <a:lnSpc>
                          <a:spcPct val="115000"/>
                        </a:lnSpc>
                        <a:spcAft>
                          <a:spcPts val="0"/>
                        </a:spcAft>
                      </a:pPr>
                      <a:endParaRPr lang="en-ZA" sz="1400" dirty="0">
                        <a:effectLst/>
                        <a:latin typeface="Calibri"/>
                        <a:ea typeface="Calibri"/>
                        <a:cs typeface="Times New Roman"/>
                      </a:endParaRPr>
                    </a:p>
                  </a:txBody>
                  <a:tcPr marL="38248" marR="38248" marT="0" marB="0"/>
                </a:tc>
                <a:tc rowSpan="2">
                  <a:txBody>
                    <a:bodyPr/>
                    <a:lstStyle/>
                    <a:p>
                      <a:r>
                        <a:rPr lang="en-US" sz="1300" i="0" dirty="0" smtClean="0">
                          <a:solidFill>
                            <a:schemeClr val="tx1"/>
                          </a:solidFill>
                          <a:latin typeface="+mj-lt"/>
                        </a:rPr>
                        <a:t>5% (of</a:t>
                      </a:r>
                      <a:r>
                        <a:rPr lang="en-US" sz="1300" i="0" baseline="0" dirty="0" smtClean="0">
                          <a:solidFill>
                            <a:schemeClr val="tx1"/>
                          </a:solidFill>
                          <a:latin typeface="+mj-lt"/>
                        </a:rPr>
                        <a:t> </a:t>
                      </a:r>
                      <a:r>
                        <a:rPr lang="en-US" sz="1300" i="0" dirty="0" smtClean="0">
                          <a:solidFill>
                            <a:schemeClr val="tx1"/>
                          </a:solidFill>
                          <a:latin typeface="+mj-lt"/>
                        </a:rPr>
                        <a:t>approved</a:t>
                      </a:r>
                      <a:r>
                        <a:rPr lang="en-US" sz="1300" i="0" baseline="0" dirty="0" smtClean="0">
                          <a:solidFill>
                            <a:schemeClr val="tx1"/>
                          </a:solidFill>
                          <a:latin typeface="+mj-lt"/>
                        </a:rPr>
                        <a:t> </a:t>
                      </a:r>
                      <a:r>
                        <a:rPr lang="en-US" sz="1300" i="0" dirty="0" smtClean="0">
                          <a:solidFill>
                            <a:schemeClr val="tx1"/>
                          </a:solidFill>
                          <a:latin typeface="+mj-lt"/>
                        </a:rPr>
                        <a:t>funded</a:t>
                      </a:r>
                    </a:p>
                    <a:p>
                      <a:r>
                        <a:rPr lang="en-US" sz="1300" i="0" dirty="0" smtClean="0">
                          <a:solidFill>
                            <a:schemeClr val="tx1"/>
                          </a:solidFill>
                          <a:latin typeface="+mj-lt"/>
                        </a:rPr>
                        <a:t>Posts</a:t>
                      </a:r>
                      <a:r>
                        <a:rPr lang="en-US" sz="1300" i="0" baseline="0" dirty="0" smtClean="0">
                          <a:solidFill>
                            <a:schemeClr val="tx1"/>
                          </a:solidFill>
                          <a:latin typeface="+mj-lt"/>
                        </a:rPr>
                        <a:t> </a:t>
                      </a:r>
                      <a:r>
                        <a:rPr lang="en-US" sz="1300" i="0" dirty="0" smtClean="0">
                          <a:solidFill>
                            <a:schemeClr val="tx1"/>
                          </a:solidFill>
                          <a:latin typeface="+mj-lt"/>
                        </a:rPr>
                        <a:t>establishment)</a:t>
                      </a:r>
                      <a:r>
                        <a:rPr lang="en-US" sz="1300" i="0" baseline="0" dirty="0" smtClean="0">
                          <a:solidFill>
                            <a:schemeClr val="tx1"/>
                          </a:solidFill>
                          <a:latin typeface="+mj-lt"/>
                        </a:rPr>
                        <a:t> </a:t>
                      </a:r>
                      <a:r>
                        <a:rPr lang="en-US" sz="1300" i="0" dirty="0" smtClean="0">
                          <a:solidFill>
                            <a:schemeClr val="tx1"/>
                          </a:solidFill>
                          <a:latin typeface="+mj-lt"/>
                        </a:rPr>
                        <a:t>of</a:t>
                      </a:r>
                      <a:r>
                        <a:rPr lang="en-US" sz="1300" i="0" baseline="0" dirty="0" smtClean="0">
                          <a:solidFill>
                            <a:schemeClr val="tx1"/>
                          </a:solidFill>
                          <a:latin typeface="+mj-lt"/>
                        </a:rPr>
                        <a:t> </a:t>
                      </a:r>
                      <a:r>
                        <a:rPr lang="en-US" sz="1300" i="0" dirty="0" smtClean="0">
                          <a:solidFill>
                            <a:schemeClr val="tx1"/>
                          </a:solidFill>
                          <a:latin typeface="+mj-lt"/>
                        </a:rPr>
                        <a:t>interns</a:t>
                      </a:r>
                      <a:endParaRPr lang="en-ZA" sz="1300" i="0" dirty="0">
                        <a:solidFill>
                          <a:schemeClr val="tx1"/>
                        </a:solidFill>
                        <a:latin typeface="+mj-lt"/>
                      </a:endParaRPr>
                    </a:p>
                  </a:txBody>
                  <a:tcPr marL="38248" marR="38248" marT="0" marB="0"/>
                </a:tc>
              </a:tr>
              <a:tr h="756512">
                <a:tc vMerge="1">
                  <a:txBody>
                    <a:bodyPr/>
                    <a:lstStyle/>
                    <a:p>
                      <a:endParaRPr lang="en-ZA"/>
                    </a:p>
                  </a:txBody>
                  <a:tcPr/>
                </a:tc>
                <a:tc vMerge="1">
                  <a:txBody>
                    <a:bodyPr/>
                    <a:lstStyle/>
                    <a:p>
                      <a:endParaRPr lang="en-ZA"/>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i="0" dirty="0" smtClean="0">
                          <a:solidFill>
                            <a:schemeClr val="tx1"/>
                          </a:solidFill>
                          <a:latin typeface="+mj-lt"/>
                        </a:rPr>
                        <a:t>% of interns enrolled</a:t>
                      </a:r>
                      <a:r>
                        <a:rPr lang="en-US" sz="1300" i="0" baseline="0" dirty="0" smtClean="0">
                          <a:solidFill>
                            <a:schemeClr val="tx1"/>
                          </a:solidFill>
                          <a:latin typeface="+mj-lt"/>
                        </a:rPr>
                        <a:t> against funded posts </a:t>
                      </a:r>
                      <a:endParaRPr lang="en-ZA" sz="1300" i="0" dirty="0" smtClean="0">
                        <a:solidFill>
                          <a:schemeClr val="tx1"/>
                        </a:solidFill>
                        <a:latin typeface="+mj-lt"/>
                      </a:endParaRPr>
                    </a:p>
                    <a:p>
                      <a:endParaRPr lang="en-ZA" sz="1300" i="0" dirty="0">
                        <a:solidFill>
                          <a:schemeClr val="tx1"/>
                        </a:solidFill>
                        <a:latin typeface="+mj-lt"/>
                      </a:endParaRPr>
                    </a:p>
                  </a:txBody>
                  <a:tcPr marL="38248" marR="38248" marT="0" marB="0"/>
                </a:tc>
                <a:tc vMerge="1">
                  <a:txBody>
                    <a:bodyPr/>
                    <a:lstStyle/>
                    <a:p>
                      <a:endParaRPr lang="en-ZA"/>
                    </a:p>
                  </a:txBody>
                  <a:tcPr/>
                </a:tc>
              </a:tr>
            </a:tbl>
          </a:graphicData>
        </a:graphic>
      </p:graphicFrame>
      <p:sp>
        <p:nvSpPr>
          <p:cNvPr id="6" name="Title 1"/>
          <p:cNvSpPr>
            <a:spLocks noGrp="1"/>
          </p:cNvSpPr>
          <p:nvPr>
            <p:ph type="title"/>
          </p:nvPr>
        </p:nvSpPr>
        <p:spPr>
          <a:xfrm>
            <a:off x="0" y="116632"/>
            <a:ext cx="9036496" cy="710952"/>
          </a:xfrm>
        </p:spPr>
        <p:txBody>
          <a:bodyPr>
            <a:normAutofit/>
          </a:bodyPr>
          <a:lstStyle/>
          <a:p>
            <a:pPr algn="ctr"/>
            <a:r>
              <a:rPr lang="en-US" dirty="0" smtClean="0">
                <a:latin typeface="+mj-lt"/>
                <a:cs typeface="Arial Narrow"/>
              </a:rPr>
              <a:t>COMPLIANCE MEASURES</a:t>
            </a:r>
            <a:endParaRPr lang="en-US" dirty="0">
              <a:latin typeface="+mj-lt"/>
              <a:cs typeface="Arial Narrow"/>
            </a:endParaRPr>
          </a:p>
        </p:txBody>
      </p:sp>
      <p:sp>
        <p:nvSpPr>
          <p:cNvPr id="7" name="Slide Number Placeholder 3"/>
          <p:cNvSpPr>
            <a:spLocks noGrp="1"/>
          </p:cNvSpPr>
          <p:nvPr>
            <p:ph type="sldNum" sz="quarter" idx="4"/>
          </p:nvPr>
        </p:nvSpPr>
        <p:spPr>
          <a:xfrm>
            <a:off x="8244408" y="6309320"/>
            <a:ext cx="609600" cy="365125"/>
          </a:xfrm>
        </p:spPr>
        <p:txBody>
          <a:bodyPr/>
          <a:lstStyle/>
          <a:p>
            <a:r>
              <a:rPr lang="en-US" sz="1200" b="1" dirty="0" smtClean="0"/>
              <a:t>54</a:t>
            </a:r>
            <a:endParaRPr lang="en-ZA" sz="1200" b="1" dirty="0" smtClean="0"/>
          </a:p>
        </p:txBody>
      </p:sp>
    </p:spTree>
    <p:extLst>
      <p:ext uri="{BB962C8B-B14F-4D97-AF65-F5344CB8AC3E}">
        <p14:creationId xmlns:p14="http://schemas.microsoft.com/office/powerpoint/2010/main" xmlns="" val="167052120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008112"/>
          </a:xfrm>
        </p:spPr>
        <p:txBody>
          <a:bodyPr>
            <a:noAutofit/>
          </a:bodyPr>
          <a:lstStyle/>
          <a:p>
            <a:pPr algn="ctr"/>
            <a:r>
              <a:rPr lang="en-US" sz="3200" dirty="0" smtClean="0">
                <a:latin typeface="+mn-lt"/>
              </a:rPr>
              <a:t>DETAILS OF  IZIMBIZO PLANNED</a:t>
            </a:r>
            <a:r>
              <a:rPr lang="en-US" sz="3200" dirty="0" smtClean="0"/>
              <a:t/>
            </a:r>
            <a:br>
              <a:rPr lang="en-US" sz="3200" dirty="0" smtClean="0"/>
            </a:br>
            <a:endParaRPr lang="en-ZA" sz="3200" dirty="0">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071799930"/>
              </p:ext>
            </p:extLst>
          </p:nvPr>
        </p:nvGraphicFramePr>
        <p:xfrm>
          <a:off x="539552" y="1600200"/>
          <a:ext cx="8280921" cy="3989040"/>
        </p:xfrm>
        <a:graphic>
          <a:graphicData uri="http://schemas.openxmlformats.org/drawingml/2006/table">
            <a:tbl>
              <a:tblPr firstRow="1" bandRow="1">
                <a:tableStyleId>{5C22544A-7EE6-4342-B048-85BDC9FD1C3A}</a:tableStyleId>
              </a:tblPr>
              <a:tblGrid>
                <a:gridCol w="2760307"/>
                <a:gridCol w="2760307"/>
                <a:gridCol w="2760307"/>
              </a:tblGrid>
              <a:tr h="398904">
                <a:tc>
                  <a:txBody>
                    <a:bodyPr/>
                    <a:lstStyle/>
                    <a:p>
                      <a:r>
                        <a:rPr lang="en-US" sz="1600" b="1" dirty="0" smtClean="0"/>
                        <a:t>PROVINCE </a:t>
                      </a:r>
                      <a:endParaRPr lang="en-ZA" sz="1600" b="1" dirty="0"/>
                    </a:p>
                  </a:txBody>
                  <a:tcPr/>
                </a:tc>
                <a:tc>
                  <a:txBody>
                    <a:bodyPr/>
                    <a:lstStyle/>
                    <a:p>
                      <a:r>
                        <a:rPr lang="en-US" sz="1600" b="1" dirty="0" smtClean="0"/>
                        <a:t>BUDGET</a:t>
                      </a:r>
                      <a:r>
                        <a:rPr lang="en-US" sz="1600" b="1" baseline="0" dirty="0" smtClean="0"/>
                        <a:t> </a:t>
                      </a:r>
                      <a:endParaRPr lang="en-ZA" sz="1600" b="1" dirty="0"/>
                    </a:p>
                  </a:txBody>
                  <a:tcPr/>
                </a:tc>
                <a:tc>
                  <a:txBody>
                    <a:bodyPr/>
                    <a:lstStyle/>
                    <a:p>
                      <a:r>
                        <a:rPr lang="en-US" sz="1600" b="1" dirty="0" smtClean="0"/>
                        <a:t>QUARTER</a:t>
                      </a:r>
                      <a:endParaRPr lang="en-ZA" sz="1600" b="1" dirty="0"/>
                    </a:p>
                  </a:txBody>
                  <a:tcPr/>
                </a:tc>
              </a:tr>
              <a:tr h="398904">
                <a:tc>
                  <a:txBody>
                    <a:bodyPr/>
                    <a:lstStyle/>
                    <a:p>
                      <a:r>
                        <a:rPr lang="en-ZA" sz="1600" dirty="0" smtClean="0"/>
                        <a:t>North West</a:t>
                      </a:r>
                      <a:endParaRPr lang="en-ZA" sz="1600" dirty="0"/>
                    </a:p>
                  </a:txBody>
                  <a:tcPr/>
                </a:tc>
                <a:tc>
                  <a:txBody>
                    <a:bodyPr/>
                    <a:lstStyle/>
                    <a:p>
                      <a:r>
                        <a:rPr lang="en-ZA" sz="1600" dirty="0" smtClean="0"/>
                        <a:t>TBC</a:t>
                      </a:r>
                      <a:endParaRPr lang="en-ZA" sz="1600" dirty="0"/>
                    </a:p>
                  </a:txBody>
                  <a:tcPr/>
                </a:tc>
                <a:tc>
                  <a:txBody>
                    <a:bodyPr/>
                    <a:lstStyle/>
                    <a:p>
                      <a:r>
                        <a:rPr lang="en-ZA" sz="1600" dirty="0" smtClean="0"/>
                        <a:t>1</a:t>
                      </a:r>
                      <a:r>
                        <a:rPr lang="en-ZA" sz="1600" baseline="30000" dirty="0" smtClean="0"/>
                        <a:t>st</a:t>
                      </a:r>
                      <a:r>
                        <a:rPr lang="en-ZA" sz="1600" dirty="0" smtClean="0"/>
                        <a:t> &amp; 3</a:t>
                      </a:r>
                      <a:r>
                        <a:rPr lang="en-ZA" sz="1600" baseline="30000" dirty="0" smtClean="0"/>
                        <a:t>rd</a:t>
                      </a:r>
                      <a:r>
                        <a:rPr lang="en-ZA" sz="1600" dirty="0" smtClean="0"/>
                        <a:t> Quarter</a:t>
                      </a:r>
                      <a:endParaRPr lang="en-ZA" sz="1600" dirty="0"/>
                    </a:p>
                  </a:txBody>
                  <a:tcPr/>
                </a:tc>
              </a:tr>
              <a:tr h="398904">
                <a:tc>
                  <a:txBody>
                    <a:bodyPr/>
                    <a:lstStyle/>
                    <a:p>
                      <a:r>
                        <a:rPr lang="en-ZA" sz="1600" dirty="0" smtClean="0"/>
                        <a:t>Gauteng</a:t>
                      </a:r>
                      <a:endParaRPr lang="en-ZA" sz="1600" dirty="0"/>
                    </a:p>
                  </a:txBody>
                  <a:tcPr/>
                </a:tc>
                <a:tc>
                  <a:txBody>
                    <a:bodyPr/>
                    <a:lstStyle/>
                    <a:p>
                      <a:r>
                        <a:rPr lang="en-ZA" sz="1600" dirty="0" smtClean="0"/>
                        <a:t>TBC</a:t>
                      </a:r>
                      <a:endParaRPr lang="en-ZA" sz="1600" dirty="0"/>
                    </a:p>
                  </a:txBody>
                  <a:tcPr/>
                </a:tc>
                <a:tc>
                  <a:txBody>
                    <a:bodyPr/>
                    <a:lstStyle/>
                    <a:p>
                      <a:r>
                        <a:rPr lang="en-ZA" sz="1600" dirty="0" smtClean="0"/>
                        <a:t>1</a:t>
                      </a:r>
                      <a:r>
                        <a:rPr lang="en-ZA" sz="1600" baseline="30000" dirty="0" smtClean="0"/>
                        <a:t>st</a:t>
                      </a:r>
                      <a:r>
                        <a:rPr lang="en-ZA" sz="1600" dirty="0" smtClean="0"/>
                        <a:t> , 2</a:t>
                      </a:r>
                      <a:r>
                        <a:rPr lang="en-ZA" sz="1600" baseline="30000" dirty="0" smtClean="0"/>
                        <a:t>nd</a:t>
                      </a:r>
                      <a:r>
                        <a:rPr lang="en-ZA" sz="1600" dirty="0" smtClean="0"/>
                        <a:t> &amp; 3</a:t>
                      </a:r>
                      <a:r>
                        <a:rPr lang="en-ZA" sz="1600" baseline="30000" dirty="0" smtClean="0"/>
                        <a:t>rd</a:t>
                      </a:r>
                      <a:r>
                        <a:rPr lang="en-ZA" sz="1600" dirty="0" smtClean="0"/>
                        <a:t> Quarter</a:t>
                      </a:r>
                      <a:endParaRPr lang="en-ZA" sz="1600" dirty="0"/>
                    </a:p>
                  </a:txBody>
                  <a:tcPr/>
                </a:tc>
              </a:tr>
              <a:tr h="398904">
                <a:tc>
                  <a:txBody>
                    <a:bodyPr/>
                    <a:lstStyle/>
                    <a:p>
                      <a:r>
                        <a:rPr lang="en-ZA" sz="1600" dirty="0" smtClean="0"/>
                        <a:t>Eastern Cape</a:t>
                      </a:r>
                      <a:endParaRPr lang="en-ZA" sz="1600" dirty="0"/>
                    </a:p>
                  </a:txBody>
                  <a:tcPr/>
                </a:tc>
                <a:tc>
                  <a:txBody>
                    <a:bodyPr/>
                    <a:lstStyle/>
                    <a:p>
                      <a:r>
                        <a:rPr lang="en-ZA" sz="1600" dirty="0" smtClean="0"/>
                        <a:t>TBC</a:t>
                      </a:r>
                      <a:endParaRPr lang="en-ZA" sz="1600" dirty="0"/>
                    </a:p>
                  </a:txBody>
                  <a:tcPr/>
                </a:tc>
                <a:tc>
                  <a:txBody>
                    <a:bodyPr/>
                    <a:lstStyle/>
                    <a:p>
                      <a:r>
                        <a:rPr lang="en-ZA" sz="1600" dirty="0" smtClean="0"/>
                        <a:t>1</a:t>
                      </a:r>
                      <a:r>
                        <a:rPr lang="en-ZA" sz="1600" baseline="30000" dirty="0" smtClean="0"/>
                        <a:t>st</a:t>
                      </a:r>
                      <a:r>
                        <a:rPr lang="en-ZA" sz="1600" dirty="0" smtClean="0"/>
                        <a:t> ,</a:t>
                      </a:r>
                      <a:r>
                        <a:rPr lang="en-ZA" sz="1600" baseline="0" dirty="0" smtClean="0"/>
                        <a:t> </a:t>
                      </a:r>
                      <a:r>
                        <a:rPr lang="en-ZA" sz="1600" dirty="0" smtClean="0"/>
                        <a:t>2</a:t>
                      </a:r>
                      <a:r>
                        <a:rPr lang="en-ZA" sz="1600" baseline="30000" dirty="0" smtClean="0"/>
                        <a:t>nd </a:t>
                      </a:r>
                      <a:r>
                        <a:rPr lang="en-ZA" sz="1600" baseline="0" dirty="0" smtClean="0"/>
                        <a:t>, 3rd</a:t>
                      </a:r>
                      <a:r>
                        <a:rPr lang="en-ZA" sz="1600" dirty="0" smtClean="0"/>
                        <a:t> Quarter</a:t>
                      </a:r>
                      <a:endParaRPr lang="en-ZA" sz="1600" dirty="0"/>
                    </a:p>
                  </a:txBody>
                  <a:tcPr/>
                </a:tc>
              </a:tr>
              <a:tr h="398904">
                <a:tc>
                  <a:txBody>
                    <a:bodyPr/>
                    <a:lstStyle/>
                    <a:p>
                      <a:r>
                        <a:rPr lang="en-ZA" sz="1600" dirty="0" smtClean="0"/>
                        <a:t>Western Cape </a:t>
                      </a:r>
                      <a:endParaRPr lang="en-ZA" sz="1600" dirty="0"/>
                    </a:p>
                  </a:txBody>
                  <a:tcPr/>
                </a:tc>
                <a:tc>
                  <a:txBody>
                    <a:bodyPr/>
                    <a:lstStyle/>
                    <a:p>
                      <a:r>
                        <a:rPr lang="en-ZA" sz="1600" dirty="0" smtClean="0"/>
                        <a:t>TBC</a:t>
                      </a:r>
                      <a:endParaRPr lang="en-ZA" sz="1600" dirty="0"/>
                    </a:p>
                  </a:txBody>
                  <a:tcPr/>
                </a:tc>
                <a:tc>
                  <a:txBody>
                    <a:bodyPr/>
                    <a:lstStyle/>
                    <a:p>
                      <a:r>
                        <a:rPr lang="en-ZA" sz="1600" dirty="0" smtClean="0"/>
                        <a:t>1</a:t>
                      </a:r>
                      <a:r>
                        <a:rPr lang="en-ZA" sz="1600" baseline="30000" dirty="0" smtClean="0"/>
                        <a:t>st</a:t>
                      </a:r>
                      <a:r>
                        <a:rPr lang="en-ZA" sz="1600" dirty="0" smtClean="0"/>
                        <a:t> &amp; 2</a:t>
                      </a:r>
                      <a:r>
                        <a:rPr lang="en-ZA" sz="1600" baseline="30000" dirty="0" smtClean="0"/>
                        <a:t>nd</a:t>
                      </a:r>
                      <a:r>
                        <a:rPr lang="en-ZA" sz="1600" dirty="0" smtClean="0"/>
                        <a:t> Quarter</a:t>
                      </a:r>
                      <a:endParaRPr lang="en-ZA" sz="1600" dirty="0"/>
                    </a:p>
                  </a:txBody>
                  <a:tcPr/>
                </a:tc>
              </a:tr>
              <a:tr h="398904">
                <a:tc>
                  <a:txBody>
                    <a:bodyPr/>
                    <a:lstStyle/>
                    <a:p>
                      <a:r>
                        <a:rPr lang="en-ZA" sz="1600" dirty="0" smtClean="0"/>
                        <a:t>Free State</a:t>
                      </a:r>
                      <a:endParaRPr lang="en-ZA" sz="1600" dirty="0"/>
                    </a:p>
                  </a:txBody>
                  <a:tcPr/>
                </a:tc>
                <a:tc>
                  <a:txBody>
                    <a:bodyPr/>
                    <a:lstStyle/>
                    <a:p>
                      <a:r>
                        <a:rPr lang="en-ZA" sz="1600" dirty="0" smtClean="0"/>
                        <a:t>TBC</a:t>
                      </a:r>
                      <a:endParaRPr lang="en-ZA" sz="1600" dirty="0"/>
                    </a:p>
                  </a:txBody>
                  <a:tcPr/>
                </a:tc>
                <a:tc>
                  <a:txBody>
                    <a:bodyPr/>
                    <a:lstStyle/>
                    <a:p>
                      <a:r>
                        <a:rPr lang="en-ZA" sz="1600" dirty="0" smtClean="0"/>
                        <a:t>1</a:t>
                      </a:r>
                      <a:r>
                        <a:rPr lang="en-ZA" sz="1600" baseline="30000" dirty="0" smtClean="0"/>
                        <a:t>st</a:t>
                      </a:r>
                      <a:r>
                        <a:rPr lang="en-ZA" sz="1600" dirty="0" smtClean="0"/>
                        <a:t>  &amp; 2</a:t>
                      </a:r>
                      <a:r>
                        <a:rPr lang="en-ZA" sz="1600" baseline="30000" dirty="0" smtClean="0"/>
                        <a:t>nd</a:t>
                      </a:r>
                      <a:r>
                        <a:rPr lang="en-ZA" sz="1600" baseline="0" dirty="0" smtClean="0"/>
                        <a:t> Quarter</a:t>
                      </a:r>
                      <a:endParaRPr lang="en-ZA" sz="1600" dirty="0"/>
                    </a:p>
                  </a:txBody>
                  <a:tcPr/>
                </a:tc>
              </a:tr>
              <a:tr h="398904">
                <a:tc>
                  <a:txBody>
                    <a:bodyPr/>
                    <a:lstStyle/>
                    <a:p>
                      <a:r>
                        <a:rPr lang="en-ZA" sz="1600" dirty="0" smtClean="0"/>
                        <a:t>Mpumalanga</a:t>
                      </a:r>
                      <a:endParaRPr lang="en-ZA" sz="1600" dirty="0"/>
                    </a:p>
                  </a:txBody>
                  <a:tcPr/>
                </a:tc>
                <a:tc>
                  <a:txBody>
                    <a:bodyPr/>
                    <a:lstStyle/>
                    <a:p>
                      <a:r>
                        <a:rPr lang="en-ZA" sz="1600" dirty="0" smtClean="0"/>
                        <a:t>TBC</a:t>
                      </a:r>
                      <a:endParaRPr lang="en-ZA" sz="1600" dirty="0"/>
                    </a:p>
                  </a:txBody>
                  <a:tcPr/>
                </a:tc>
                <a:tc>
                  <a:txBody>
                    <a:bodyPr/>
                    <a:lstStyle/>
                    <a:p>
                      <a:r>
                        <a:rPr lang="en-ZA" sz="1600" dirty="0" smtClean="0"/>
                        <a:t>2</a:t>
                      </a:r>
                      <a:r>
                        <a:rPr lang="en-ZA" sz="1600" baseline="30000" dirty="0" smtClean="0"/>
                        <a:t>nd</a:t>
                      </a:r>
                      <a:r>
                        <a:rPr lang="en-ZA" sz="1600" dirty="0" smtClean="0"/>
                        <a:t> &amp; 3</a:t>
                      </a:r>
                      <a:r>
                        <a:rPr lang="en-ZA" sz="1600" baseline="30000" dirty="0" smtClean="0"/>
                        <a:t>rd</a:t>
                      </a:r>
                      <a:r>
                        <a:rPr lang="en-ZA" sz="1600" dirty="0" smtClean="0"/>
                        <a:t> Quarter</a:t>
                      </a:r>
                      <a:endParaRPr lang="en-ZA" sz="1600" dirty="0"/>
                    </a:p>
                  </a:txBody>
                  <a:tcPr/>
                </a:tc>
              </a:tr>
              <a:tr h="398904">
                <a:tc>
                  <a:txBody>
                    <a:bodyPr/>
                    <a:lstStyle/>
                    <a:p>
                      <a:r>
                        <a:rPr lang="en-ZA" sz="1600" dirty="0" smtClean="0"/>
                        <a:t>Limpopo</a:t>
                      </a:r>
                      <a:endParaRPr lang="en-ZA" sz="1600" dirty="0"/>
                    </a:p>
                  </a:txBody>
                  <a:tcPr/>
                </a:tc>
                <a:tc>
                  <a:txBody>
                    <a:bodyPr/>
                    <a:lstStyle/>
                    <a:p>
                      <a:r>
                        <a:rPr lang="en-ZA" sz="1600" dirty="0" smtClean="0"/>
                        <a:t>TBC</a:t>
                      </a:r>
                      <a:endParaRPr lang="en-ZA" sz="1600" dirty="0"/>
                    </a:p>
                  </a:txBody>
                  <a:tcPr/>
                </a:tc>
                <a:tc>
                  <a:txBody>
                    <a:bodyPr/>
                    <a:lstStyle/>
                    <a:p>
                      <a:r>
                        <a:rPr lang="en-ZA" sz="1600" dirty="0" smtClean="0"/>
                        <a:t>2</a:t>
                      </a:r>
                      <a:r>
                        <a:rPr lang="en-ZA" sz="1600" baseline="30000" dirty="0" smtClean="0"/>
                        <a:t>nd</a:t>
                      </a:r>
                      <a:r>
                        <a:rPr lang="en-ZA" sz="1600" dirty="0" smtClean="0"/>
                        <a:t> &amp; 3</a:t>
                      </a:r>
                      <a:r>
                        <a:rPr lang="en-ZA" sz="1600" baseline="30000" dirty="0" smtClean="0"/>
                        <a:t>rd</a:t>
                      </a:r>
                      <a:r>
                        <a:rPr lang="en-ZA" sz="1600" dirty="0" smtClean="0"/>
                        <a:t> Quarter</a:t>
                      </a:r>
                      <a:endParaRPr lang="en-ZA" sz="1600" dirty="0"/>
                    </a:p>
                  </a:txBody>
                  <a:tcPr/>
                </a:tc>
              </a:tr>
              <a:tr h="398904">
                <a:tc>
                  <a:txBody>
                    <a:bodyPr/>
                    <a:lstStyle/>
                    <a:p>
                      <a:r>
                        <a:rPr lang="en-ZA" sz="1600" dirty="0" smtClean="0"/>
                        <a:t>Northern</a:t>
                      </a:r>
                      <a:r>
                        <a:rPr lang="en-ZA" sz="1600" baseline="0" dirty="0" smtClean="0"/>
                        <a:t> Cape</a:t>
                      </a:r>
                      <a:endParaRPr lang="en-ZA" sz="1600" dirty="0"/>
                    </a:p>
                  </a:txBody>
                  <a:tcPr/>
                </a:tc>
                <a:tc>
                  <a:txBody>
                    <a:bodyPr/>
                    <a:lstStyle/>
                    <a:p>
                      <a:r>
                        <a:rPr lang="en-ZA" sz="1600" dirty="0" smtClean="0"/>
                        <a:t>TBC</a:t>
                      </a:r>
                      <a:endParaRPr lang="en-ZA" sz="1600" dirty="0"/>
                    </a:p>
                  </a:txBody>
                  <a:tcPr/>
                </a:tc>
                <a:tc>
                  <a:txBody>
                    <a:bodyPr/>
                    <a:lstStyle/>
                    <a:p>
                      <a:r>
                        <a:rPr lang="en-ZA" sz="1600" dirty="0" smtClean="0"/>
                        <a:t>2</a:t>
                      </a:r>
                      <a:r>
                        <a:rPr lang="en-ZA" sz="1600" baseline="30000" dirty="0" smtClean="0"/>
                        <a:t>nd</a:t>
                      </a:r>
                      <a:r>
                        <a:rPr lang="en-ZA" sz="1600" dirty="0" smtClean="0"/>
                        <a:t> &amp; 3</a:t>
                      </a:r>
                      <a:r>
                        <a:rPr lang="en-ZA" sz="1600" baseline="30000" dirty="0" smtClean="0"/>
                        <a:t>rd</a:t>
                      </a:r>
                      <a:r>
                        <a:rPr lang="en-ZA" sz="1600" dirty="0" smtClean="0"/>
                        <a:t> Quarter</a:t>
                      </a:r>
                      <a:endParaRPr lang="en-ZA" sz="1600" dirty="0"/>
                    </a:p>
                  </a:txBody>
                  <a:tcPr/>
                </a:tc>
              </a:tr>
              <a:tr h="398904">
                <a:tc>
                  <a:txBody>
                    <a:bodyPr/>
                    <a:lstStyle/>
                    <a:p>
                      <a:r>
                        <a:rPr lang="en-ZA" sz="1600" dirty="0" smtClean="0"/>
                        <a:t>KZN</a:t>
                      </a:r>
                      <a:endParaRPr lang="en-ZA" sz="1600" dirty="0"/>
                    </a:p>
                  </a:txBody>
                  <a:tcPr/>
                </a:tc>
                <a:tc>
                  <a:txBody>
                    <a:bodyPr/>
                    <a:lstStyle/>
                    <a:p>
                      <a:r>
                        <a:rPr lang="en-ZA" sz="1600" dirty="0" smtClean="0"/>
                        <a:t>TBC</a:t>
                      </a:r>
                      <a:endParaRPr lang="en-ZA" sz="1600" dirty="0"/>
                    </a:p>
                  </a:txBody>
                  <a:tcPr/>
                </a:tc>
                <a:tc>
                  <a:txBody>
                    <a:bodyPr/>
                    <a:lstStyle/>
                    <a:p>
                      <a:r>
                        <a:rPr lang="en-ZA" sz="1600" dirty="0" smtClean="0"/>
                        <a:t>2</a:t>
                      </a:r>
                      <a:r>
                        <a:rPr lang="en-ZA" sz="1600" baseline="30000" dirty="0" smtClean="0"/>
                        <a:t>nd</a:t>
                      </a:r>
                      <a:r>
                        <a:rPr lang="en-ZA" sz="1600" dirty="0" smtClean="0"/>
                        <a:t> &amp; 3</a:t>
                      </a:r>
                      <a:r>
                        <a:rPr lang="en-ZA" sz="1600" baseline="30000" dirty="0" smtClean="0"/>
                        <a:t>rd</a:t>
                      </a:r>
                      <a:r>
                        <a:rPr lang="en-ZA" sz="1600" dirty="0" smtClean="0"/>
                        <a:t> Quarter </a:t>
                      </a:r>
                      <a:endParaRPr lang="en-ZA" sz="1600" dirty="0"/>
                    </a:p>
                  </a:txBody>
                  <a:tcPr/>
                </a:tc>
              </a:tr>
            </a:tbl>
          </a:graphicData>
        </a:graphic>
      </p:graphicFrame>
      <p:sp>
        <p:nvSpPr>
          <p:cNvPr id="4" name="Slide Number Placeholder 3"/>
          <p:cNvSpPr>
            <a:spLocks noGrp="1"/>
          </p:cNvSpPr>
          <p:nvPr>
            <p:ph type="sldNum" sz="quarter" idx="4"/>
          </p:nvPr>
        </p:nvSpPr>
        <p:spPr/>
        <p:txBody>
          <a:bodyPr/>
          <a:lstStyle/>
          <a:p>
            <a:r>
              <a:rPr lang="en-US" sz="1200" b="1" dirty="0" smtClean="0"/>
              <a:t>55</a:t>
            </a:r>
            <a:endParaRPr lang="en-ZA" sz="1200" b="1" dirty="0" smtClean="0"/>
          </a:p>
        </p:txBody>
      </p:sp>
    </p:spTree>
    <p:extLst>
      <p:ext uri="{BB962C8B-B14F-4D97-AF65-F5344CB8AC3E}">
        <p14:creationId xmlns:p14="http://schemas.microsoft.com/office/powerpoint/2010/main" xmlns="" val="8496992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276872"/>
            <a:ext cx="8229600" cy="720080"/>
          </a:xfrm>
        </p:spPr>
        <p:txBody>
          <a:bodyPr>
            <a:noAutofit/>
          </a:bodyPr>
          <a:lstStyle/>
          <a:p>
            <a:pPr algn="ctr"/>
            <a:r>
              <a:rPr lang="en-US" dirty="0" smtClean="0">
                <a:latin typeface="+mj-lt"/>
              </a:rPr>
              <a:t>LINKS TO MTSF AND OUTCOME 14, INCLUDING RESPONSES TO AGSA FINDINGS</a:t>
            </a:r>
            <a:endParaRPr lang="en-ZA" dirty="0">
              <a:latin typeface="+mj-lt"/>
            </a:endParaRPr>
          </a:p>
        </p:txBody>
      </p:sp>
      <p:sp>
        <p:nvSpPr>
          <p:cNvPr id="3" name="Slide Number Placeholder 3"/>
          <p:cNvSpPr>
            <a:spLocks noGrp="1"/>
          </p:cNvSpPr>
          <p:nvPr>
            <p:ph type="sldNum" sz="quarter" idx="4"/>
          </p:nvPr>
        </p:nvSpPr>
        <p:spPr>
          <a:xfrm>
            <a:off x="8077200" y="6172200"/>
            <a:ext cx="609600" cy="365125"/>
          </a:xfrm>
        </p:spPr>
        <p:txBody>
          <a:bodyPr/>
          <a:lstStyle/>
          <a:p>
            <a:r>
              <a:rPr lang="en-US" sz="1200" b="1" dirty="0" smtClean="0"/>
              <a:t>56</a:t>
            </a:r>
            <a:endParaRPr lang="en-ZA" sz="1200" b="1" dirty="0" smtClean="0"/>
          </a:p>
        </p:txBody>
      </p:sp>
    </p:spTree>
    <p:extLst>
      <p:ext uri="{BB962C8B-B14F-4D97-AF65-F5344CB8AC3E}">
        <p14:creationId xmlns:p14="http://schemas.microsoft.com/office/powerpoint/2010/main" xmlns="" val="123366638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4000" cy="710952"/>
          </a:xfrm>
        </p:spPr>
        <p:txBody>
          <a:bodyPr>
            <a:normAutofit/>
          </a:bodyPr>
          <a:lstStyle/>
          <a:p>
            <a:pPr algn="ctr"/>
            <a:r>
              <a:rPr lang="en-US" dirty="0" smtClean="0">
                <a:latin typeface="+mj-lt"/>
              </a:rPr>
              <a:t>ALIGNMENT WITH THE MTSF </a:t>
            </a:r>
            <a:endParaRPr lang="en-ZA" dirty="0">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657196481"/>
              </p:ext>
            </p:extLst>
          </p:nvPr>
        </p:nvGraphicFramePr>
        <p:xfrm>
          <a:off x="184855" y="836712"/>
          <a:ext cx="8779634" cy="5516880"/>
        </p:xfrm>
        <a:graphic>
          <a:graphicData uri="http://schemas.openxmlformats.org/drawingml/2006/table">
            <a:tbl>
              <a:tblPr firstRow="1" bandRow="1">
                <a:tableStyleId>{5C22544A-7EE6-4342-B048-85BDC9FD1C3A}</a:tableStyleId>
              </a:tblPr>
              <a:tblGrid>
                <a:gridCol w="2771852"/>
                <a:gridCol w="1800582"/>
                <a:gridCol w="1500331"/>
                <a:gridCol w="2706869"/>
              </a:tblGrid>
              <a:tr h="396240">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cap="all" dirty="0" smtClean="0"/>
                        <a:t>SUB - outcome</a:t>
                      </a:r>
                      <a:r>
                        <a:rPr lang="en-US" sz="2000" cap="all" baseline="0" dirty="0" smtClean="0"/>
                        <a:t> 01: </a:t>
                      </a:r>
                      <a:r>
                        <a:rPr lang="en-US" sz="2000" cap="all" dirty="0" smtClean="0"/>
                        <a:t>Fostering constitutional values</a:t>
                      </a:r>
                      <a:endParaRPr lang="en-US" sz="2000" b="0" i="0" u="none" strike="noStrike" kern="1200" baseline="0" dirty="0" smtClean="0">
                        <a:solidFill>
                          <a:schemeClr val="lt1"/>
                        </a:solidFill>
                        <a:latin typeface="+mn-lt"/>
                        <a:ea typeface="+mn-ea"/>
                        <a:cs typeface="+mn-cs"/>
                      </a:endParaRPr>
                    </a:p>
                  </a:txBody>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tr>
              <a:tr h="210304">
                <a:tc>
                  <a:txBody>
                    <a:bodyPr/>
                    <a:lstStyle/>
                    <a:p>
                      <a:r>
                        <a:rPr lang="en-US" sz="1200" b="1" dirty="0" smtClean="0"/>
                        <a:t>KEY </a:t>
                      </a:r>
                      <a:r>
                        <a:rPr lang="en-US" sz="1200" b="1" baseline="0" dirty="0" smtClean="0"/>
                        <a:t> PERFORMANCE </a:t>
                      </a:r>
                      <a:r>
                        <a:rPr lang="en-US" sz="1200" b="1" dirty="0" smtClean="0"/>
                        <a:t> INDICATOR</a:t>
                      </a:r>
                      <a:r>
                        <a:rPr lang="en-US" sz="1200" b="1" baseline="0" dirty="0" smtClean="0"/>
                        <a:t> </a:t>
                      </a:r>
                    </a:p>
                    <a:p>
                      <a:endParaRPr lang="en-ZA" sz="1200" b="1" dirty="0"/>
                    </a:p>
                  </a:txBody>
                  <a:tcPr/>
                </a:tc>
                <a:tc>
                  <a:txBody>
                    <a:bodyPr/>
                    <a:lstStyle/>
                    <a:p>
                      <a:r>
                        <a:rPr lang="en-US" sz="1200" b="1" dirty="0" smtClean="0"/>
                        <a:t>TARGET</a:t>
                      </a:r>
                      <a:r>
                        <a:rPr lang="en-US" sz="1200" b="1" baseline="0" dirty="0" smtClean="0"/>
                        <a:t> </a:t>
                      </a:r>
                      <a:endParaRPr lang="en-ZA" sz="1200" b="1" dirty="0"/>
                    </a:p>
                  </a:txBody>
                  <a:tcPr/>
                </a:tc>
                <a:tc>
                  <a:txBody>
                    <a:bodyPr/>
                    <a:lstStyle/>
                    <a:p>
                      <a:r>
                        <a:rPr lang="en-US" sz="1200" b="1" baseline="0" dirty="0" smtClean="0"/>
                        <a:t>AGSA FINDING </a:t>
                      </a:r>
                      <a:endParaRPr lang="en-ZA" sz="1200" b="1" dirty="0"/>
                    </a:p>
                  </a:txBody>
                  <a:tcPr/>
                </a:tc>
                <a:tc>
                  <a:txBody>
                    <a:bodyPr/>
                    <a:lstStyle/>
                    <a:p>
                      <a:r>
                        <a:rPr lang="en-US" sz="1200" b="1" baseline="0" dirty="0" smtClean="0"/>
                        <a:t> DAC RESPONSE  </a:t>
                      </a:r>
                      <a:endParaRPr lang="en-ZA" sz="1200" b="1" dirty="0"/>
                    </a:p>
                  </a:txBody>
                  <a:tcPr/>
                </a:tc>
              </a:tr>
              <a:tr h="585320">
                <a:tc>
                  <a:txBody>
                    <a:bodyPr/>
                    <a:lstStyle/>
                    <a:p>
                      <a:r>
                        <a:rPr lang="en-US" sz="1200" b="0" i="0" u="none" strike="noStrike" kern="1200" baseline="0" dirty="0" smtClean="0">
                          <a:solidFill>
                            <a:schemeClr val="dk1"/>
                          </a:solidFill>
                          <a:latin typeface="+mn-lt"/>
                          <a:ea typeface="+mn-ea"/>
                          <a:cs typeface="+mn-cs"/>
                        </a:rPr>
                        <a:t>Number of schools saying the Preamble of the Constitution at school assemblies.</a:t>
                      </a:r>
                    </a:p>
                    <a:p>
                      <a:r>
                        <a:rPr lang="en-US" sz="1200" b="0" i="0" u="none" strike="noStrike" kern="1200" baseline="0" dirty="0" smtClean="0">
                          <a:solidFill>
                            <a:schemeClr val="dk1"/>
                          </a:solidFill>
                          <a:latin typeface="+mn-lt"/>
                          <a:ea typeface="+mn-ea"/>
                          <a:cs typeface="+mn-cs"/>
                        </a:rPr>
                        <a:t>(In collaboration with Basic Education)	</a:t>
                      </a:r>
                    </a:p>
                    <a:p>
                      <a:endParaRPr lang="en-ZA" sz="1200" dirty="0">
                        <a:latin typeface="+mn-lt"/>
                      </a:endParaRPr>
                    </a:p>
                  </a:txBody>
                  <a:tcPr/>
                </a:tc>
                <a:tc>
                  <a:txBody>
                    <a:bodyPr/>
                    <a:lstStyle/>
                    <a:p>
                      <a:r>
                        <a:rPr lang="en-US" sz="1200" b="0" i="0" u="none" strike="noStrike" kern="1200" baseline="0" dirty="0" smtClean="0">
                          <a:solidFill>
                            <a:schemeClr val="dk1"/>
                          </a:solidFill>
                          <a:latin typeface="+mn-lt"/>
                          <a:ea typeface="+mn-ea"/>
                          <a:cs typeface="+mn-cs"/>
                        </a:rPr>
                        <a:t>Preamble of the Constitution said in school assemblies of  24 000 schools by 2018/19 </a:t>
                      </a:r>
                    </a:p>
                  </a:txBody>
                  <a:tcPr/>
                </a:tc>
                <a:tc>
                  <a:txBody>
                    <a:bodyPr/>
                    <a:lstStyle/>
                    <a:p>
                      <a:r>
                        <a:rPr lang="en-ZA" sz="1200" b="0" i="0" u="none" strike="noStrike" baseline="0" dirty="0" smtClean="0">
                          <a:solidFill>
                            <a:srgbClr val="000000"/>
                          </a:solidFill>
                          <a:latin typeface="+mn-lt"/>
                        </a:rPr>
                        <a:t>Not in the  APP	</a:t>
                      </a:r>
                    </a:p>
                  </a:txBody>
                  <a:tcPr/>
                </a:tc>
                <a:tc>
                  <a:txBody>
                    <a:bodyPr/>
                    <a:lstStyle/>
                    <a:p>
                      <a:r>
                        <a:rPr lang="en-US" sz="1200" baseline="0" dirty="0" smtClean="0">
                          <a:solidFill>
                            <a:schemeClr val="tx1"/>
                          </a:solidFill>
                          <a:latin typeface="+mn-lt"/>
                        </a:rPr>
                        <a:t>DBE  takes  a lead in the implementation, the  DAC supports through provision  of  national symbols </a:t>
                      </a:r>
                      <a:endParaRPr lang="en-ZA" sz="1200" dirty="0">
                        <a:solidFill>
                          <a:schemeClr val="tx1"/>
                        </a:solidFill>
                        <a:latin typeface="+mn-lt"/>
                      </a:endParaRPr>
                    </a:p>
                  </a:txBody>
                  <a:tcPr/>
                </a:tc>
              </a:tr>
              <a:tr h="648072">
                <a:tc>
                  <a:txBody>
                    <a:bodyPr/>
                    <a:lstStyle/>
                    <a:p>
                      <a:r>
                        <a:rPr lang="en-US" sz="1200" b="0" i="0" u="none" strike="noStrike" kern="1200" baseline="0" dirty="0" smtClean="0">
                          <a:solidFill>
                            <a:schemeClr val="dk1"/>
                          </a:solidFill>
                          <a:latin typeface="+mn-lt"/>
                          <a:ea typeface="+mn-ea"/>
                          <a:cs typeface="+mn-cs"/>
                        </a:rPr>
                        <a:t>% Schools flying the national flag </a:t>
                      </a:r>
                    </a:p>
                    <a:p>
                      <a:r>
                        <a:rPr lang="en-US" sz="1200" b="0" i="0" u="none" strike="noStrike" kern="1200" baseline="0" dirty="0" smtClean="0">
                          <a:solidFill>
                            <a:schemeClr val="dk1"/>
                          </a:solidFill>
                          <a:latin typeface="+mn-lt"/>
                          <a:ea typeface="+mn-ea"/>
                          <a:cs typeface="+mn-cs"/>
                        </a:rPr>
                        <a:t>(In collaboration with Basic Education)	</a:t>
                      </a:r>
                    </a:p>
                    <a:p>
                      <a:endParaRPr lang="en-US" sz="1200" b="0" i="0" u="none" strike="noStrike" kern="1200" baseline="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0" i="0" u="none" strike="noStrike" kern="1200" baseline="0" dirty="0" smtClean="0">
                          <a:solidFill>
                            <a:schemeClr val="dk1"/>
                          </a:solidFill>
                          <a:latin typeface="+mn-lt"/>
                          <a:ea typeface="+mn-ea"/>
                          <a:cs typeface="+mn-cs"/>
                        </a:rPr>
                        <a:t>100% compliance by 2018/19 	</a:t>
                      </a:r>
                    </a:p>
                    <a:p>
                      <a:r>
                        <a:rPr lang="en-ZA" sz="1200" dirty="0" smtClean="0">
                          <a:latin typeface="+mn-lt"/>
                        </a:rPr>
                        <a:t> </a:t>
                      </a:r>
                      <a:endParaRPr lang="en-ZA" sz="1200" dirty="0">
                        <a:latin typeface="+mn-lt"/>
                      </a:endParaRPr>
                    </a:p>
                  </a:txBody>
                  <a:tcPr/>
                </a:tc>
                <a:tc>
                  <a:txBody>
                    <a:bodyPr/>
                    <a:lstStyle/>
                    <a:p>
                      <a:r>
                        <a:rPr lang="en-ZA" sz="1200" b="0" i="0" u="none" strike="noStrike" baseline="0" dirty="0" smtClean="0">
                          <a:solidFill>
                            <a:srgbClr val="000000"/>
                          </a:solidFill>
                          <a:latin typeface="+mn-lt"/>
                        </a:rPr>
                        <a:t>Not in the APP	</a:t>
                      </a:r>
                    </a:p>
                  </a:txBody>
                  <a:tcPr/>
                </a:tc>
                <a:tc>
                  <a:txBody>
                    <a:bodyPr/>
                    <a:lstStyle/>
                    <a:p>
                      <a:r>
                        <a:rPr lang="en-US" sz="1200" dirty="0" smtClean="0">
                          <a:solidFill>
                            <a:schemeClr val="tx1"/>
                          </a:solidFill>
                          <a:latin typeface="+mn-lt"/>
                        </a:rPr>
                        <a:t>19</a:t>
                      </a:r>
                      <a:r>
                        <a:rPr lang="en-US" sz="1200" baseline="0" dirty="0" smtClean="0">
                          <a:solidFill>
                            <a:schemeClr val="tx1"/>
                          </a:solidFill>
                          <a:latin typeface="+mn-lt"/>
                        </a:rPr>
                        <a:t> 068</a:t>
                      </a:r>
                      <a:r>
                        <a:rPr lang="en-US" sz="1200" dirty="0" smtClean="0">
                          <a:solidFill>
                            <a:schemeClr val="tx1"/>
                          </a:solidFill>
                          <a:latin typeface="+mn-lt"/>
                        </a:rPr>
                        <a:t> flags were installed from 2014/15 to 2017/18. (14 415 in 2014/15, 3 532 in 2015/16, 504 in 2016/17</a:t>
                      </a:r>
                      <a:r>
                        <a:rPr lang="en-US" sz="1200" baseline="0" dirty="0" smtClean="0">
                          <a:solidFill>
                            <a:schemeClr val="tx1"/>
                          </a:solidFill>
                          <a:latin typeface="+mn-lt"/>
                        </a:rPr>
                        <a:t> &amp; 617 in 2017/18)</a:t>
                      </a:r>
                      <a:endParaRPr lang="en-US" sz="1200" dirty="0" smtClean="0">
                        <a:solidFill>
                          <a:schemeClr val="tx1"/>
                        </a:solidFill>
                        <a:latin typeface="+mn-lt"/>
                      </a:endParaRPr>
                    </a:p>
                    <a:p>
                      <a:endParaRPr lang="en-US" sz="1200" dirty="0" smtClean="0">
                        <a:solidFill>
                          <a:schemeClr val="tx1"/>
                        </a:solidFill>
                        <a:latin typeface="+mn-lt"/>
                      </a:endParaRPr>
                    </a:p>
                    <a:p>
                      <a:r>
                        <a:rPr lang="en-US" sz="1200" dirty="0" smtClean="0">
                          <a:solidFill>
                            <a:schemeClr val="tx1"/>
                          </a:solidFill>
                          <a:latin typeface="+mn-lt"/>
                        </a:rPr>
                        <a:t>The Department</a:t>
                      </a:r>
                      <a:r>
                        <a:rPr lang="en-US" sz="1200" baseline="0" dirty="0" smtClean="0">
                          <a:solidFill>
                            <a:schemeClr val="tx1"/>
                          </a:solidFill>
                          <a:latin typeface="+mn-lt"/>
                        </a:rPr>
                        <a:t> has planned to install  1000 flags  in the 2018/19 financial year and this is included in the APP</a:t>
                      </a:r>
                    </a:p>
                  </a:txBody>
                  <a:tcPr/>
                </a:tc>
              </a:tr>
              <a:tr h="1008112">
                <a:tc>
                  <a:txBody>
                    <a:bodyPr/>
                    <a:lstStyle/>
                    <a:p>
                      <a:r>
                        <a:rPr lang="en-US" sz="1200" b="0" i="0" u="none" strike="noStrike" kern="1200" baseline="0" dirty="0" smtClean="0">
                          <a:solidFill>
                            <a:schemeClr val="dk1"/>
                          </a:solidFill>
                          <a:latin typeface="+mn-lt"/>
                          <a:ea typeface="+mn-ea"/>
                          <a:cs typeface="+mn-cs"/>
                        </a:rPr>
                        <a:t>% schools that have booklet and poster (Frame) of national symbols and orders </a:t>
                      </a:r>
                    </a:p>
                    <a:p>
                      <a:r>
                        <a:rPr lang="en-US" sz="1200" b="0" i="0" u="none" strike="noStrike" kern="1200" baseline="0" dirty="0" smtClean="0">
                          <a:solidFill>
                            <a:schemeClr val="dk1"/>
                          </a:solidFill>
                          <a:latin typeface="+mn-lt"/>
                          <a:ea typeface="+mn-ea"/>
                          <a:cs typeface="+mn-cs"/>
                        </a:rPr>
                        <a:t>(In collaboration with Basic Education)	</a:t>
                      </a:r>
                    </a:p>
                    <a:p>
                      <a:endParaRPr lang="en-ZA" sz="1200" dirty="0">
                        <a:latin typeface="+mn-lt"/>
                      </a:endParaRPr>
                    </a:p>
                  </a:txBody>
                  <a:tcPr/>
                </a:tc>
                <a:tc>
                  <a:txBody>
                    <a:bodyPr/>
                    <a:lstStyle/>
                    <a:p>
                      <a:r>
                        <a:rPr lang="en-US" sz="1200" b="0" i="0" u="none" strike="noStrike" kern="1200" baseline="0" dirty="0" smtClean="0">
                          <a:solidFill>
                            <a:schemeClr val="dk1"/>
                          </a:solidFill>
                          <a:latin typeface="+mn-lt"/>
                          <a:ea typeface="+mn-ea"/>
                          <a:cs typeface="+mn-cs"/>
                        </a:rPr>
                        <a:t>25% of schools have booklet and poster for national Symbols and Orders by 2014/15 </a:t>
                      </a:r>
                    </a:p>
                    <a:p>
                      <a:endParaRPr lang="en-US" sz="1200" b="0" i="0" u="none" strike="noStrike" kern="1200" baseline="0" dirty="0" smtClean="0">
                        <a:solidFill>
                          <a:schemeClr val="dk1"/>
                        </a:solidFill>
                        <a:latin typeface="+mn-lt"/>
                        <a:ea typeface="+mn-ea"/>
                        <a:cs typeface="+mn-cs"/>
                      </a:endParaRPr>
                    </a:p>
                    <a:p>
                      <a:r>
                        <a:rPr lang="en-US" sz="1200" b="0" i="0" u="none" strike="noStrike" kern="1200" baseline="0" dirty="0" smtClean="0">
                          <a:solidFill>
                            <a:schemeClr val="dk1"/>
                          </a:solidFill>
                          <a:latin typeface="+mn-lt"/>
                          <a:ea typeface="+mn-ea"/>
                          <a:cs typeface="+mn-cs"/>
                        </a:rPr>
                        <a:t>100% of schools have booklet and poster 	</a:t>
                      </a:r>
                    </a:p>
                  </a:txBody>
                  <a:tcPr/>
                </a:tc>
                <a:tc>
                  <a:txBody>
                    <a:bodyPr/>
                    <a:lstStyle/>
                    <a:p>
                      <a:r>
                        <a:rPr lang="en-ZA" sz="1200" b="0" i="0" u="none" strike="noStrike" baseline="0" dirty="0" smtClean="0">
                          <a:solidFill>
                            <a:srgbClr val="000000"/>
                          </a:solidFill>
                          <a:latin typeface="+mn-lt"/>
                        </a:rPr>
                        <a:t>Not in the APP	</a:t>
                      </a:r>
                    </a:p>
                  </a:txBody>
                  <a:tcPr/>
                </a:tc>
                <a:tc>
                  <a:txBody>
                    <a:bodyPr/>
                    <a:lstStyle/>
                    <a:p>
                      <a:r>
                        <a:rPr lang="en-US" sz="1200" dirty="0" smtClean="0">
                          <a:solidFill>
                            <a:schemeClr val="tx1"/>
                          </a:solidFill>
                          <a:latin typeface="+mn-lt"/>
                        </a:rPr>
                        <a:t>The Department has distributed 25 793 </a:t>
                      </a:r>
                      <a:r>
                        <a:rPr lang="en-US" sz="1200" baseline="0" dirty="0" smtClean="0">
                          <a:solidFill>
                            <a:schemeClr val="tx1"/>
                          </a:solidFill>
                          <a:latin typeface="+mn-lt"/>
                        </a:rPr>
                        <a:t> booklets and posters of national symbols from 2014/15 to 2017/18 financial years.</a:t>
                      </a:r>
                      <a:endParaRPr lang="en-US" sz="1200" dirty="0" smtClean="0">
                        <a:solidFill>
                          <a:schemeClr val="tx1"/>
                        </a:solidFill>
                        <a:latin typeface="+mn-lt"/>
                      </a:endParaRPr>
                    </a:p>
                    <a:p>
                      <a:r>
                        <a:rPr lang="en-US" sz="1200" dirty="0" smtClean="0">
                          <a:solidFill>
                            <a:schemeClr val="tx1"/>
                          </a:solidFill>
                          <a:latin typeface="+mn-lt"/>
                        </a:rPr>
                        <a:t>The Department</a:t>
                      </a:r>
                      <a:r>
                        <a:rPr lang="en-US" sz="1200" baseline="0" dirty="0" smtClean="0">
                          <a:solidFill>
                            <a:schemeClr val="tx1"/>
                          </a:solidFill>
                          <a:latin typeface="+mn-lt"/>
                        </a:rPr>
                        <a:t> will continue to  provide schools  with  national  symbols. The work  will be covered in the Branch Operational  Plan for 2018/19 </a:t>
                      </a:r>
                      <a:r>
                        <a:rPr lang="en-ZA" sz="1200" kern="1200" baseline="0" dirty="0" smtClean="0">
                          <a:solidFill>
                            <a:schemeClr val="tx1"/>
                          </a:solidFill>
                          <a:effectLst/>
                          <a:latin typeface="+mn-lt"/>
                          <a:ea typeface="+mn-ea"/>
                          <a:cs typeface="+mn-cs"/>
                        </a:rPr>
                        <a:t>(6 359 in 2014/15, 6 535 in 2015/17, 6 115 in 2016/17 &amp; 6 784 in 2017/18)</a:t>
                      </a:r>
                    </a:p>
                    <a:p>
                      <a:endParaRPr lang="en-ZA" sz="1200" dirty="0">
                        <a:solidFill>
                          <a:schemeClr val="tx1"/>
                        </a:solidFill>
                        <a:latin typeface="+mn-lt"/>
                      </a:endParaRPr>
                    </a:p>
                  </a:txBody>
                  <a:tcPr/>
                </a:tc>
              </a:tr>
            </a:tbl>
          </a:graphicData>
        </a:graphic>
      </p:graphicFrame>
      <p:sp>
        <p:nvSpPr>
          <p:cNvPr id="4" name="Slide Number Placeholder 3"/>
          <p:cNvSpPr>
            <a:spLocks noGrp="1"/>
          </p:cNvSpPr>
          <p:nvPr>
            <p:ph type="sldNum" sz="quarter" idx="4"/>
          </p:nvPr>
        </p:nvSpPr>
        <p:spPr>
          <a:xfrm>
            <a:off x="8244408" y="6483282"/>
            <a:ext cx="609600" cy="365125"/>
          </a:xfrm>
        </p:spPr>
        <p:txBody>
          <a:bodyPr/>
          <a:lstStyle/>
          <a:p>
            <a:r>
              <a:rPr lang="en-US" sz="1100" b="1" dirty="0" smtClean="0"/>
              <a:t>57</a:t>
            </a:r>
            <a:endParaRPr lang="en-ZA" sz="1100" b="1" dirty="0" smtClean="0"/>
          </a:p>
        </p:txBody>
      </p:sp>
    </p:spTree>
    <p:extLst>
      <p:ext uri="{BB962C8B-B14F-4D97-AF65-F5344CB8AC3E}">
        <p14:creationId xmlns:p14="http://schemas.microsoft.com/office/powerpoint/2010/main" xmlns="" val="131795836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8" y="0"/>
            <a:ext cx="9144000" cy="710952"/>
          </a:xfrm>
        </p:spPr>
        <p:txBody>
          <a:bodyPr>
            <a:normAutofit/>
          </a:bodyPr>
          <a:lstStyle/>
          <a:p>
            <a:pPr algn="ctr"/>
            <a:r>
              <a:rPr lang="en-US" dirty="0" smtClean="0">
                <a:latin typeface="+mj-lt"/>
              </a:rPr>
              <a:t>ALIGNMENT TO THE MTSF </a:t>
            </a:r>
            <a:endParaRPr lang="en-ZA" dirty="0">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31218446"/>
              </p:ext>
            </p:extLst>
          </p:nvPr>
        </p:nvGraphicFramePr>
        <p:xfrm>
          <a:off x="15988" y="692696"/>
          <a:ext cx="9128011" cy="5577840"/>
        </p:xfrm>
        <a:graphic>
          <a:graphicData uri="http://schemas.openxmlformats.org/drawingml/2006/table">
            <a:tbl>
              <a:tblPr firstRow="1" bandRow="1">
                <a:tableStyleId>{5C22544A-7EE6-4342-B048-85BDC9FD1C3A}</a:tableStyleId>
              </a:tblPr>
              <a:tblGrid>
                <a:gridCol w="2881840"/>
                <a:gridCol w="2241433"/>
                <a:gridCol w="1570602"/>
                <a:gridCol w="2434136"/>
              </a:tblGrid>
              <a:tr h="360039">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cap="all" dirty="0" smtClean="0"/>
                        <a:t>SUB - outcome</a:t>
                      </a:r>
                      <a:r>
                        <a:rPr lang="en-US" sz="2000" cap="all" baseline="0" dirty="0" smtClean="0"/>
                        <a:t> 01: </a:t>
                      </a:r>
                      <a:r>
                        <a:rPr lang="en-US" sz="2000" cap="all" dirty="0" smtClean="0"/>
                        <a:t>Fostering constitutional values</a:t>
                      </a:r>
                      <a:endParaRPr lang="en-US" sz="2000" b="0" i="0" u="none" strike="noStrike" kern="1200" baseline="0" dirty="0" smtClean="0">
                        <a:solidFill>
                          <a:schemeClr val="lt1"/>
                        </a:solidFill>
                        <a:latin typeface="+mn-lt"/>
                        <a:ea typeface="+mn-ea"/>
                        <a:cs typeface="+mn-cs"/>
                      </a:endParaRPr>
                    </a:p>
                  </a:txBody>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tr>
              <a:tr h="210304">
                <a:tc>
                  <a:txBody>
                    <a:bodyPr/>
                    <a:lstStyle/>
                    <a:p>
                      <a:r>
                        <a:rPr lang="en-US" sz="1400" b="1" dirty="0" smtClean="0"/>
                        <a:t>KEY </a:t>
                      </a:r>
                      <a:r>
                        <a:rPr lang="en-US" sz="1400" b="1" baseline="0" dirty="0" smtClean="0"/>
                        <a:t> PERFORMANCE </a:t>
                      </a:r>
                      <a:r>
                        <a:rPr lang="en-US" sz="1400" b="1" dirty="0" smtClean="0"/>
                        <a:t> INDICATOR</a:t>
                      </a:r>
                      <a:r>
                        <a:rPr lang="en-US" sz="1400" b="1" baseline="0" dirty="0" smtClean="0"/>
                        <a:t> </a:t>
                      </a:r>
                    </a:p>
                    <a:p>
                      <a:endParaRPr lang="en-ZA" sz="1400" b="1" dirty="0"/>
                    </a:p>
                  </a:txBody>
                  <a:tcPr/>
                </a:tc>
                <a:tc>
                  <a:txBody>
                    <a:bodyPr/>
                    <a:lstStyle/>
                    <a:p>
                      <a:r>
                        <a:rPr lang="en-US" sz="1400" b="1" dirty="0" smtClean="0"/>
                        <a:t>TARGET</a:t>
                      </a:r>
                      <a:r>
                        <a:rPr lang="en-US" sz="1400" b="1" baseline="0" dirty="0" smtClean="0"/>
                        <a:t> </a:t>
                      </a:r>
                      <a:endParaRPr lang="en-ZA" sz="1400" b="1" dirty="0"/>
                    </a:p>
                  </a:txBody>
                  <a:tcPr/>
                </a:tc>
                <a:tc>
                  <a:txBody>
                    <a:bodyPr/>
                    <a:lstStyle/>
                    <a:p>
                      <a:r>
                        <a:rPr lang="en-US" sz="1400" b="1" baseline="0" dirty="0" smtClean="0"/>
                        <a:t>AGSA FINDING </a:t>
                      </a:r>
                      <a:endParaRPr lang="en-ZA" sz="1400" b="1" dirty="0"/>
                    </a:p>
                  </a:txBody>
                  <a:tcPr/>
                </a:tc>
                <a:tc>
                  <a:txBody>
                    <a:bodyPr/>
                    <a:lstStyle/>
                    <a:p>
                      <a:r>
                        <a:rPr lang="en-US" sz="1400" b="1" baseline="0" dirty="0" smtClean="0"/>
                        <a:t> DAC RESPONSE  </a:t>
                      </a:r>
                      <a:endParaRPr lang="en-ZA" sz="1400" b="1" dirty="0"/>
                    </a:p>
                  </a:txBody>
                  <a:tcPr/>
                </a:tc>
              </a:tr>
              <a:tr h="7456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dk1"/>
                          </a:solidFill>
                          <a:latin typeface="+mn-lt"/>
                          <a:ea typeface="+mn-ea"/>
                          <a:cs typeface="+mn-cs"/>
                        </a:rPr>
                        <a:t>Number of national days hosted and celebrated 	</a:t>
                      </a:r>
                    </a:p>
                    <a:p>
                      <a:endParaRPr lang="en-ZA"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dk1"/>
                          </a:solidFill>
                          <a:latin typeface="+mn-lt"/>
                          <a:ea typeface="+mn-ea"/>
                          <a:cs typeface="+mn-cs"/>
                        </a:rPr>
                        <a:t>7 national days hosted and celebrated/year up to 2018/19 	</a:t>
                      </a:r>
                    </a:p>
                    <a:p>
                      <a:endParaRPr lang="en-ZA"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dk1"/>
                          </a:solidFill>
                          <a:latin typeface="+mn-lt"/>
                          <a:ea typeface="+mn-ea"/>
                          <a:cs typeface="+mn-cs"/>
                        </a:rPr>
                        <a:t>Only 6 national days have been planned as 2018/19 APP</a:t>
                      </a:r>
                    </a:p>
                  </a:txBody>
                  <a:tcPr/>
                </a:tc>
                <a:tc>
                  <a:txBody>
                    <a:bodyPr/>
                    <a:lstStyle/>
                    <a:p>
                      <a:r>
                        <a:rPr lang="en-US" sz="1200" dirty="0" smtClean="0">
                          <a:solidFill>
                            <a:schemeClr val="tx1"/>
                          </a:solidFill>
                        </a:rPr>
                        <a:t>Six (6) national days, will be commemorated</a:t>
                      </a:r>
                      <a:r>
                        <a:rPr lang="en-US" sz="1200" baseline="0" dirty="0" smtClean="0">
                          <a:solidFill>
                            <a:schemeClr val="tx1"/>
                          </a:solidFill>
                        </a:rPr>
                        <a:t>.   The seventh day is  the celebration  of the </a:t>
                      </a:r>
                      <a:r>
                        <a:rPr lang="en-ZA" sz="1200" kern="1200" dirty="0" smtClean="0">
                          <a:solidFill>
                            <a:schemeClr val="dk1"/>
                          </a:solidFill>
                          <a:effectLst/>
                          <a:latin typeface="+mn-lt"/>
                          <a:ea typeface="+mn-ea"/>
                          <a:cs typeface="+mn-cs"/>
                        </a:rPr>
                        <a:t>International Mandela Day which</a:t>
                      </a:r>
                      <a:r>
                        <a:rPr lang="en-ZA" sz="1200" kern="1200" baseline="0" dirty="0" smtClean="0">
                          <a:solidFill>
                            <a:schemeClr val="dk1"/>
                          </a:solidFill>
                          <a:effectLst/>
                          <a:latin typeface="+mn-lt"/>
                          <a:ea typeface="+mn-ea"/>
                          <a:cs typeface="+mn-cs"/>
                        </a:rPr>
                        <a:t> is </a:t>
                      </a:r>
                      <a:r>
                        <a:rPr lang="en-ZA" sz="1200" kern="1200" dirty="0" smtClean="0">
                          <a:solidFill>
                            <a:schemeClr val="dk1"/>
                          </a:solidFill>
                          <a:effectLst/>
                          <a:latin typeface="+mn-lt"/>
                          <a:ea typeface="+mn-ea"/>
                          <a:cs typeface="+mn-cs"/>
                        </a:rPr>
                        <a:t>not part of the Public Holidays Act and thus not a national day though it is also commemorated.</a:t>
                      </a:r>
                    </a:p>
                  </a:txBody>
                  <a:tcPr/>
                </a:tc>
              </a:tr>
              <a:tr h="7456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dk1"/>
                          </a:solidFill>
                          <a:latin typeface="+mn-lt"/>
                          <a:ea typeface="+mn-ea"/>
                          <a:cs typeface="+mn-cs"/>
                        </a:rPr>
                        <a:t>Number of Community conversations on social cohesion and nation building conducted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dk1"/>
                          </a:solidFill>
                          <a:latin typeface="+mn-lt"/>
                          <a:ea typeface="+mn-ea"/>
                          <a:cs typeface="+mn-cs"/>
                        </a:rPr>
                        <a:t>150 Community conversations held by 2018/19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Target of (150) to be achieved by the 2017/18 financial year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129 community conversations</a:t>
                      </a:r>
                      <a:r>
                        <a:rPr lang="en-US" sz="1200" kern="1200" baseline="0" dirty="0" smtClean="0">
                          <a:solidFill>
                            <a:schemeClr val="tx1"/>
                          </a:solidFill>
                          <a:effectLst/>
                          <a:latin typeface="+mn-lt"/>
                          <a:ea typeface="+mn-ea"/>
                          <a:cs typeface="+mn-cs"/>
                        </a:rPr>
                        <a:t> have been held since </a:t>
                      </a:r>
                      <a:r>
                        <a:rPr lang="en-US" sz="1200" kern="1200" dirty="0" smtClean="0">
                          <a:solidFill>
                            <a:schemeClr val="tx1"/>
                          </a:solidFill>
                          <a:effectLst/>
                          <a:latin typeface="+mn-lt"/>
                          <a:ea typeface="+mn-ea"/>
                          <a:cs typeface="+mn-cs"/>
                        </a:rPr>
                        <a:t>2014/15  financial year to date.</a:t>
                      </a:r>
                    </a:p>
                    <a:p>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2017/18 was the final year for Community Conversations even though  the Department will still continue with them at an operational level. </a:t>
                      </a:r>
                    </a:p>
                  </a:txBody>
                  <a:tcPr/>
                </a:tc>
              </a:tr>
              <a:tr h="7456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dk1"/>
                          </a:solidFill>
                          <a:latin typeface="+mn-lt"/>
                          <a:ea typeface="+mn-ea"/>
                          <a:cs typeface="+mn-cs"/>
                        </a:rPr>
                        <a:t>Number of Social Cohesion Advocates public platforms programme rolled-out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dk1"/>
                          </a:solidFill>
                          <a:latin typeface="+mn-lt"/>
                          <a:ea typeface="+mn-ea"/>
                          <a:cs typeface="+mn-cs"/>
                        </a:rPr>
                        <a:t>10 public platforms programmes for Social Cohesion Advocates per year up to 2018/19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Target  (20) has  been in the 2017/18 financial year.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A</a:t>
                      </a:r>
                      <a:r>
                        <a:rPr lang="en-US" sz="1200" baseline="0" dirty="0" smtClean="0">
                          <a:solidFill>
                            <a:schemeClr val="tx1"/>
                          </a:solidFill>
                        </a:rPr>
                        <a:t> total of 47 platforms for social cohesion advocates have been created from the 2014/15 financial year to date .  The </a:t>
                      </a:r>
                      <a:r>
                        <a:rPr lang="en-ZA" sz="1200" kern="1200" dirty="0" smtClean="0">
                          <a:solidFill>
                            <a:schemeClr val="tx1"/>
                          </a:solidFill>
                          <a:effectLst/>
                          <a:latin typeface="+mn-lt"/>
                          <a:ea typeface="+mn-ea"/>
                          <a:cs typeface="+mn-cs"/>
                        </a:rPr>
                        <a:t>Social Cohesion Advocates Programme will continue</a:t>
                      </a:r>
                      <a:r>
                        <a:rPr lang="en-ZA" sz="1200" kern="1200" baseline="0" dirty="0" smtClean="0">
                          <a:solidFill>
                            <a:schemeClr val="tx1"/>
                          </a:solidFill>
                          <a:effectLst/>
                          <a:latin typeface="+mn-lt"/>
                          <a:ea typeface="+mn-ea"/>
                          <a:cs typeface="+mn-cs"/>
                        </a:rPr>
                        <a:t> in the 2018/19 financial year and the target is 10 which  will result in the overachievement by 7 (see page 11 of the MTSF on Outcome 14)</a:t>
                      </a:r>
                      <a:endParaRPr lang="en-ZA" sz="1200" dirty="0">
                        <a:solidFill>
                          <a:schemeClr val="tx1"/>
                        </a:solidFill>
                      </a:endParaRPr>
                    </a:p>
                  </a:txBody>
                  <a:tcPr/>
                </a:tc>
              </a:tr>
            </a:tbl>
          </a:graphicData>
        </a:graphic>
      </p:graphicFrame>
      <p:sp>
        <p:nvSpPr>
          <p:cNvPr id="4" name="Slide Number Placeholder 3"/>
          <p:cNvSpPr>
            <a:spLocks noGrp="1"/>
          </p:cNvSpPr>
          <p:nvPr>
            <p:ph type="sldNum" sz="quarter" idx="4"/>
          </p:nvPr>
        </p:nvSpPr>
        <p:spPr>
          <a:xfrm>
            <a:off x="8316416" y="6492875"/>
            <a:ext cx="609600" cy="365125"/>
          </a:xfrm>
        </p:spPr>
        <p:txBody>
          <a:bodyPr/>
          <a:lstStyle/>
          <a:p>
            <a:r>
              <a:rPr lang="en-US" sz="1100" b="1" dirty="0" smtClean="0"/>
              <a:t>58</a:t>
            </a:r>
            <a:endParaRPr lang="en-ZA" sz="1100" b="1" dirty="0" smtClean="0"/>
          </a:p>
        </p:txBody>
      </p:sp>
    </p:spTree>
    <p:extLst>
      <p:ext uri="{BB962C8B-B14F-4D97-AF65-F5344CB8AC3E}">
        <p14:creationId xmlns:p14="http://schemas.microsoft.com/office/powerpoint/2010/main" xmlns="" val="110461984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9392"/>
            <a:ext cx="8229600" cy="710952"/>
          </a:xfrm>
        </p:spPr>
        <p:txBody>
          <a:bodyPr/>
          <a:lstStyle/>
          <a:p>
            <a:pPr algn="ctr"/>
            <a:r>
              <a:rPr lang="en-US" dirty="0">
                <a:latin typeface="+mn-lt"/>
              </a:rPr>
              <a:t>ALIGNMENT WITH </a:t>
            </a:r>
            <a:r>
              <a:rPr lang="en-US" dirty="0" smtClean="0">
                <a:latin typeface="+mn-lt"/>
              </a:rPr>
              <a:t>THE MTSF</a:t>
            </a:r>
            <a:endParaRPr lang="en-ZA" dirty="0">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267829524"/>
              </p:ext>
            </p:extLst>
          </p:nvPr>
        </p:nvGraphicFramePr>
        <p:xfrm>
          <a:off x="0" y="692696"/>
          <a:ext cx="9136570" cy="5328592"/>
        </p:xfrm>
        <a:graphic>
          <a:graphicData uri="http://schemas.openxmlformats.org/drawingml/2006/table">
            <a:tbl>
              <a:tblPr firstRow="1" bandRow="1">
                <a:tableStyleId>{5C22544A-7EE6-4342-B048-85BDC9FD1C3A}</a:tableStyleId>
              </a:tblPr>
              <a:tblGrid>
                <a:gridCol w="2477715"/>
                <a:gridCol w="1574798"/>
                <a:gridCol w="1842050"/>
                <a:gridCol w="3242007"/>
              </a:tblGrid>
              <a:tr h="552462">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cap="all" dirty="0" smtClean="0"/>
                        <a:t>SUB - outcome</a:t>
                      </a:r>
                      <a:r>
                        <a:rPr lang="en-US" sz="2000" cap="all" baseline="0" dirty="0" smtClean="0"/>
                        <a:t> 2: </a:t>
                      </a:r>
                      <a:r>
                        <a:rPr lang="en-US" sz="2000" b="1" i="0" u="none" strike="noStrike" kern="1200" cap="all" baseline="0" dirty="0" smtClean="0">
                          <a:solidFill>
                            <a:schemeClr val="lt1"/>
                          </a:solidFill>
                          <a:latin typeface="+mn-lt"/>
                          <a:ea typeface="+mn-ea"/>
                          <a:cs typeface="+mn-cs"/>
                        </a:rPr>
                        <a:t>Equal opportunities, inclusion and redress </a:t>
                      </a:r>
                      <a:r>
                        <a:rPr lang="en-US" sz="2000" b="0" i="0" u="none" strike="noStrike" kern="1200" baseline="0" dirty="0" smtClean="0">
                          <a:solidFill>
                            <a:schemeClr val="lt1"/>
                          </a:solidFill>
                          <a:latin typeface="+mn-lt"/>
                          <a:ea typeface="+mn-ea"/>
                          <a:cs typeface="+mn-cs"/>
                        </a:rPr>
                        <a:t>	</a:t>
                      </a:r>
                    </a:p>
                  </a:txBody>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tr>
              <a:tr h="366383">
                <a:tc>
                  <a:txBody>
                    <a:bodyPr/>
                    <a:lstStyle/>
                    <a:p>
                      <a:r>
                        <a:rPr lang="en-US" sz="1200" b="1" dirty="0" smtClean="0"/>
                        <a:t>KEY </a:t>
                      </a:r>
                      <a:r>
                        <a:rPr lang="en-US" sz="1200" b="1" baseline="0" dirty="0" smtClean="0"/>
                        <a:t> PERFORMANCE </a:t>
                      </a:r>
                      <a:r>
                        <a:rPr lang="en-US" sz="1200" b="1" dirty="0" smtClean="0"/>
                        <a:t> INDICATOR</a:t>
                      </a:r>
                      <a:r>
                        <a:rPr lang="en-US" sz="1200" b="1" baseline="0" dirty="0" smtClean="0"/>
                        <a:t> </a:t>
                      </a:r>
                    </a:p>
                  </a:txBody>
                  <a:tcPr/>
                </a:tc>
                <a:tc>
                  <a:txBody>
                    <a:bodyPr/>
                    <a:lstStyle/>
                    <a:p>
                      <a:r>
                        <a:rPr lang="en-US" sz="1200" b="1" dirty="0" smtClean="0"/>
                        <a:t>TARGET</a:t>
                      </a:r>
                      <a:r>
                        <a:rPr lang="en-US" sz="1200" b="1" baseline="0" dirty="0" smtClean="0"/>
                        <a:t> </a:t>
                      </a:r>
                      <a:endParaRPr lang="en-ZA" sz="1200" b="1" dirty="0"/>
                    </a:p>
                  </a:txBody>
                  <a:tcPr/>
                </a:tc>
                <a:tc>
                  <a:txBody>
                    <a:bodyPr/>
                    <a:lstStyle/>
                    <a:p>
                      <a:r>
                        <a:rPr lang="en-US" sz="1200" b="1" baseline="0" dirty="0" smtClean="0"/>
                        <a:t>AGSA FINDING </a:t>
                      </a:r>
                      <a:endParaRPr lang="en-ZA" sz="1200" b="1" dirty="0"/>
                    </a:p>
                  </a:txBody>
                  <a:tcPr/>
                </a:tc>
                <a:tc>
                  <a:txBody>
                    <a:bodyPr/>
                    <a:lstStyle/>
                    <a:p>
                      <a:r>
                        <a:rPr lang="en-US" sz="1200" b="1" baseline="0" dirty="0" smtClean="0"/>
                        <a:t> DAC RESPONSE  </a:t>
                      </a:r>
                      <a:endParaRPr lang="en-ZA" sz="1200" b="1" dirty="0"/>
                    </a:p>
                  </a:txBody>
                  <a:tcPr/>
                </a:tc>
              </a:tr>
              <a:tr h="17037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dk1"/>
                          </a:solidFill>
                          <a:latin typeface="+mn-lt"/>
                          <a:ea typeface="+mn-ea"/>
                          <a:cs typeface="+mn-cs"/>
                        </a:rPr>
                        <a:t>Number of Artist placed in schools (each artist covers a cluster of at least 3 schools) 	</a:t>
                      </a:r>
                    </a:p>
                    <a:p>
                      <a:endParaRPr lang="en-ZA"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dk1"/>
                          </a:solidFill>
                          <a:latin typeface="+mn-lt"/>
                          <a:ea typeface="+mn-ea"/>
                          <a:cs typeface="+mn-cs"/>
                        </a:rPr>
                        <a:t>2 000 Artist placed in schools by 2018/19 	</a:t>
                      </a:r>
                    </a:p>
                    <a:p>
                      <a:endParaRPr lang="en-ZA" sz="1200" dirty="0"/>
                    </a:p>
                  </a:txBody>
                  <a:tcPr/>
                </a:tc>
                <a:tc>
                  <a:txBody>
                    <a:bodyPr/>
                    <a:lstStyle/>
                    <a:p>
                      <a:r>
                        <a:rPr lang="en-US" sz="1200" b="0" i="0" u="none" strike="noStrike" kern="1200" baseline="0" dirty="0" smtClean="0">
                          <a:solidFill>
                            <a:schemeClr val="dk1"/>
                          </a:solidFill>
                          <a:latin typeface="+mn-lt"/>
                          <a:ea typeface="+mn-ea"/>
                          <a:cs typeface="+mn-cs"/>
                        </a:rPr>
                        <a:t>Not in the APP for 2018/19</a:t>
                      </a:r>
                    </a:p>
                    <a:p>
                      <a:r>
                        <a:rPr lang="en-US" sz="1200" b="0" i="0" u="none" strike="noStrike" kern="1200" baseline="0" dirty="0" smtClean="0">
                          <a:solidFill>
                            <a:schemeClr val="dk1"/>
                          </a:solidFill>
                          <a:latin typeface="+mn-lt"/>
                          <a:ea typeface="+mn-ea"/>
                          <a:cs typeface="+mn-cs"/>
                        </a:rPr>
                        <a:t>Artists placed in schools up to 2017/18 financial year = 1 552	</a:t>
                      </a:r>
                    </a:p>
                    <a:p>
                      <a:endParaRPr lang="en-ZA"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The Department</a:t>
                      </a:r>
                      <a:r>
                        <a:rPr lang="en-US" sz="1200" baseline="0" dirty="0" smtClean="0">
                          <a:solidFill>
                            <a:schemeClr val="tx1"/>
                          </a:solidFill>
                          <a:latin typeface="+mn-lt"/>
                        </a:rPr>
                        <a:t> shall continue to  place the Artists in  Schools.  A budget has been set aside for the Artists In Schools Programme.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chemeClr val="tx1"/>
                          </a:solidFill>
                          <a:latin typeface="+mn-lt"/>
                        </a:rPr>
                        <a:t>The Department is planning to place 340 artists in schools in the FY 2018/19 and this is included in the operational plan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chemeClr val="tx1"/>
                          </a:solidFill>
                          <a:latin typeface="+mn-lt"/>
                        </a:rPr>
                        <a:t>Targets were reduced due to budget reprioritisation in the  initial years of the MTSF</a:t>
                      </a:r>
                      <a:endParaRPr lang="en-ZA" sz="1200" dirty="0">
                        <a:solidFill>
                          <a:schemeClr val="tx1"/>
                        </a:solidFill>
                      </a:endParaRPr>
                    </a:p>
                  </a:txBody>
                  <a:tcPr/>
                </a:tc>
              </a:tr>
              <a:tr h="27059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dk1"/>
                          </a:solidFill>
                          <a:latin typeface="+mn-lt"/>
                          <a:ea typeface="+mn-ea"/>
                          <a:cs typeface="+mn-cs"/>
                        </a:rPr>
                        <a:t>Heritage infrastructure in rural  areas built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dk1"/>
                          </a:solidFill>
                          <a:latin typeface="+mn-lt"/>
                          <a:ea typeface="+mn-ea"/>
                          <a:cs typeface="+mn-cs"/>
                        </a:rPr>
                        <a:t>2 heritage sites built/year up to 2018/19 </a:t>
                      </a:r>
                    </a:p>
                  </a:txBody>
                  <a:tcPr/>
                </a:tc>
                <a:tc>
                  <a:txBody>
                    <a:bodyPr/>
                    <a:lstStyle/>
                    <a:p>
                      <a:r>
                        <a:rPr lang="en-US" sz="1200" dirty="0" smtClean="0"/>
                        <a:t>Only one infrastructure project has been planned for the 2018/19</a:t>
                      </a:r>
                    </a:p>
                    <a:p>
                      <a:endParaRPr lang="en-US" sz="1200" dirty="0" smtClean="0"/>
                    </a:p>
                    <a:p>
                      <a:r>
                        <a:rPr lang="en-US" sz="1200" dirty="0" smtClean="0"/>
                        <a:t>Nothing has been reported as completed from 2014/15 financial year</a:t>
                      </a:r>
                      <a:endParaRPr lang="en-ZA" sz="1200" dirty="0"/>
                    </a:p>
                  </a:txBody>
                  <a:tcPr/>
                </a:tc>
                <a:tc>
                  <a:txBody>
                    <a:bodyPr/>
                    <a:lstStyle/>
                    <a:p>
                      <a:r>
                        <a:rPr lang="en-ZA" sz="1200" dirty="0" smtClean="0"/>
                        <a:t>The</a:t>
                      </a:r>
                      <a:r>
                        <a:rPr lang="en-ZA" sz="1200" baseline="0" dirty="0" smtClean="0"/>
                        <a:t> following heritage  infrastructure projects were completed in rural areas:</a:t>
                      </a:r>
                    </a:p>
                    <a:p>
                      <a:r>
                        <a:rPr lang="en-ZA" sz="1200" dirty="0" smtClean="0"/>
                        <a:t>Phase 2 of Ncome Museum (2014)</a:t>
                      </a:r>
                      <a:r>
                        <a:rPr lang="en-ZA" sz="1200" baseline="0" dirty="0" smtClean="0"/>
                        <a:t>, in </a:t>
                      </a:r>
                      <a:r>
                        <a:rPr lang="en-ZA" sz="1200" baseline="0" dirty="0" err="1" smtClean="0"/>
                        <a:t>Nquthu</a:t>
                      </a:r>
                      <a:r>
                        <a:rPr lang="en-ZA" sz="1200" baseline="0" dirty="0" smtClean="0"/>
                        <a:t>; </a:t>
                      </a:r>
                      <a:r>
                        <a:rPr lang="en-ZA" sz="1200" dirty="0" smtClean="0"/>
                        <a:t>Phase 1 of Ingquza Hill Heritage</a:t>
                      </a:r>
                      <a:r>
                        <a:rPr lang="en-ZA" sz="1200" baseline="0" dirty="0" smtClean="0"/>
                        <a:t> site (2015), in Flagstaff; Bhambatha Statue in Greytown (2015)</a:t>
                      </a:r>
                    </a:p>
                    <a:p>
                      <a:r>
                        <a:rPr lang="en-ZA" sz="1200" baseline="0" dirty="0" smtClean="0">
                          <a:solidFill>
                            <a:schemeClr val="tx1"/>
                          </a:solidFill>
                        </a:rPr>
                        <a:t>Completion report/certificates are available. </a:t>
                      </a:r>
                    </a:p>
                    <a:p>
                      <a:r>
                        <a:rPr lang="en-ZA" sz="1200" baseline="0" dirty="0" smtClean="0">
                          <a:solidFill>
                            <a:schemeClr val="tx1"/>
                          </a:solidFill>
                        </a:rPr>
                        <a:t>Two projects per year could not be completed because these projects are multi-year projects and implementation agents had to be replaced because of non-delivery</a:t>
                      </a:r>
                    </a:p>
                    <a:p>
                      <a:r>
                        <a:rPr lang="en-ZA" sz="1200" dirty="0" smtClean="0">
                          <a:solidFill>
                            <a:schemeClr val="tx1"/>
                          </a:solidFill>
                        </a:rPr>
                        <a:t>4 projects included in the APP (see slide 30)</a:t>
                      </a:r>
                    </a:p>
                    <a:p>
                      <a:r>
                        <a:rPr lang="en-ZA" sz="1200" dirty="0" smtClean="0">
                          <a:solidFill>
                            <a:schemeClr val="tx1"/>
                          </a:solidFill>
                        </a:rPr>
                        <a:t>A recovery plan has been developed and is being implemented</a:t>
                      </a:r>
                      <a:endParaRPr lang="en-ZA" sz="1200" dirty="0">
                        <a:solidFill>
                          <a:schemeClr val="tx1"/>
                        </a:solidFill>
                      </a:endParaRPr>
                    </a:p>
                  </a:txBody>
                  <a:tcPr/>
                </a:tc>
              </a:tr>
            </a:tbl>
          </a:graphicData>
        </a:graphic>
      </p:graphicFrame>
      <p:sp>
        <p:nvSpPr>
          <p:cNvPr id="4" name="Slide Number Placeholder 3"/>
          <p:cNvSpPr>
            <a:spLocks noGrp="1"/>
          </p:cNvSpPr>
          <p:nvPr>
            <p:ph type="sldNum" sz="quarter" idx="4"/>
          </p:nvPr>
        </p:nvSpPr>
        <p:spPr>
          <a:xfrm>
            <a:off x="8172400" y="6494589"/>
            <a:ext cx="609600" cy="365125"/>
          </a:xfrm>
        </p:spPr>
        <p:txBody>
          <a:bodyPr/>
          <a:lstStyle/>
          <a:p>
            <a:r>
              <a:rPr lang="en-US" sz="1100" b="1" dirty="0" smtClean="0"/>
              <a:t>59</a:t>
            </a:r>
            <a:endParaRPr lang="en-ZA" sz="1100" b="1" dirty="0" smtClean="0"/>
          </a:p>
        </p:txBody>
      </p:sp>
    </p:spTree>
    <p:extLst>
      <p:ext uri="{BB962C8B-B14F-4D97-AF65-F5344CB8AC3E}">
        <p14:creationId xmlns:p14="http://schemas.microsoft.com/office/powerpoint/2010/main" xmlns="" val="20988805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229600" cy="710952"/>
          </a:xfrm>
        </p:spPr>
        <p:txBody>
          <a:bodyPr>
            <a:normAutofit/>
          </a:bodyPr>
          <a:lstStyle/>
          <a:p>
            <a:pPr algn="ctr"/>
            <a:r>
              <a:rPr lang="en-US" dirty="0" smtClean="0">
                <a:latin typeface="+mj-lt"/>
                <a:cs typeface="Arial Narrow"/>
              </a:rPr>
              <a:t>THE NATIONAL DEVELOPMENT PLAN</a:t>
            </a:r>
            <a:endParaRPr lang="en-US" dirty="0">
              <a:latin typeface="+mj-lt"/>
              <a:cs typeface="Arial Narrow"/>
            </a:endParaRPr>
          </a:p>
        </p:txBody>
      </p:sp>
      <p:sp>
        <p:nvSpPr>
          <p:cNvPr id="3" name="Content Placeholder 2"/>
          <p:cNvSpPr>
            <a:spLocks noGrp="1"/>
          </p:cNvSpPr>
          <p:nvPr>
            <p:ph idx="1"/>
          </p:nvPr>
        </p:nvSpPr>
        <p:spPr>
          <a:xfrm>
            <a:off x="251520" y="1124744"/>
            <a:ext cx="8640960" cy="5040560"/>
          </a:xfrm>
        </p:spPr>
        <p:txBody>
          <a:bodyPr>
            <a:noAutofit/>
          </a:bodyPr>
          <a:lstStyle/>
          <a:p>
            <a:pPr marL="0" indent="0">
              <a:buNone/>
            </a:pPr>
            <a:r>
              <a:rPr lang="en-ZA" sz="2800" dirty="0" smtClean="0">
                <a:solidFill>
                  <a:schemeClr val="tx1"/>
                </a:solidFill>
                <a:latin typeface="+mn-lt"/>
              </a:rPr>
              <a:t>The </a:t>
            </a:r>
            <a:r>
              <a:rPr lang="en-ZA" sz="2800" dirty="0">
                <a:solidFill>
                  <a:schemeClr val="tx1"/>
                </a:solidFill>
                <a:latin typeface="+mn-lt"/>
              </a:rPr>
              <a:t>NDP sets out five long-term nation building goals for South Africa. These </a:t>
            </a:r>
            <a:r>
              <a:rPr lang="en-ZA" sz="2800" dirty="0" smtClean="0">
                <a:solidFill>
                  <a:schemeClr val="tx1"/>
                </a:solidFill>
                <a:latin typeface="+mn-lt"/>
              </a:rPr>
              <a:t>goals and indicators </a:t>
            </a:r>
            <a:r>
              <a:rPr lang="en-ZA" sz="2800" dirty="0">
                <a:solidFill>
                  <a:schemeClr val="tx1"/>
                </a:solidFill>
                <a:latin typeface="+mn-lt"/>
              </a:rPr>
              <a:t>are as follows</a:t>
            </a:r>
            <a:r>
              <a:rPr lang="en-ZA" sz="2800" b="0" dirty="0" smtClean="0">
                <a:solidFill>
                  <a:schemeClr val="tx1"/>
                </a:solidFill>
                <a:latin typeface="+mn-lt"/>
              </a:rPr>
              <a:t>:</a:t>
            </a:r>
          </a:p>
          <a:p>
            <a:pPr marL="0" indent="0">
              <a:buNone/>
            </a:pPr>
            <a:r>
              <a:rPr lang="en-ZA" sz="2800" b="0" dirty="0" smtClean="0">
                <a:solidFill>
                  <a:schemeClr val="tx1"/>
                </a:solidFill>
                <a:latin typeface="+mn-lt"/>
              </a:rPr>
              <a:t> Knowledge </a:t>
            </a:r>
            <a:r>
              <a:rPr lang="en-ZA" sz="2800" b="0" dirty="0">
                <a:solidFill>
                  <a:schemeClr val="tx1"/>
                </a:solidFill>
                <a:latin typeface="+mn-lt"/>
              </a:rPr>
              <a:t>of the Constitution and fostering Constitutional values </a:t>
            </a:r>
            <a:endParaRPr lang="en-ZA" sz="2800" b="0" dirty="0" smtClean="0">
              <a:solidFill>
                <a:schemeClr val="tx1"/>
              </a:solidFill>
              <a:latin typeface="+mn-lt"/>
            </a:endParaRPr>
          </a:p>
          <a:p>
            <a:pPr lvl="1"/>
            <a:r>
              <a:rPr lang="en-ZA" sz="2400" b="0" dirty="0">
                <a:solidFill>
                  <a:schemeClr val="tx1"/>
                </a:solidFill>
                <a:latin typeface="+mn-lt"/>
              </a:rPr>
              <a:t>Number of schools saying the Preamble of the Constitution at school assemblies 	</a:t>
            </a:r>
          </a:p>
          <a:p>
            <a:pPr lvl="1"/>
            <a:r>
              <a:rPr lang="en-ZA" sz="2400" b="0" dirty="0" smtClean="0">
                <a:solidFill>
                  <a:schemeClr val="tx1"/>
                </a:solidFill>
                <a:latin typeface="+mn-lt"/>
              </a:rPr>
              <a:t>Schools </a:t>
            </a:r>
            <a:r>
              <a:rPr lang="en-ZA" sz="2400" b="0" dirty="0">
                <a:solidFill>
                  <a:schemeClr val="tx1"/>
                </a:solidFill>
                <a:latin typeface="+mn-lt"/>
              </a:rPr>
              <a:t>flying the national flag 	</a:t>
            </a:r>
          </a:p>
          <a:p>
            <a:pPr lvl="1"/>
            <a:r>
              <a:rPr lang="en-ZA" sz="2400" b="0" dirty="0" smtClean="0">
                <a:solidFill>
                  <a:schemeClr val="tx1"/>
                </a:solidFill>
                <a:latin typeface="+mn-lt"/>
              </a:rPr>
              <a:t>Schools </a:t>
            </a:r>
            <a:r>
              <a:rPr lang="en-ZA" sz="2400" b="0" dirty="0">
                <a:solidFill>
                  <a:schemeClr val="tx1"/>
                </a:solidFill>
                <a:latin typeface="+mn-lt"/>
              </a:rPr>
              <a:t>that have </a:t>
            </a:r>
            <a:r>
              <a:rPr lang="en-ZA" sz="2400" b="0" dirty="0" smtClean="0">
                <a:solidFill>
                  <a:schemeClr val="tx1"/>
                </a:solidFill>
                <a:latin typeface="+mn-lt"/>
              </a:rPr>
              <a:t>booklets </a:t>
            </a:r>
            <a:r>
              <a:rPr lang="en-ZA" sz="2400" b="0" dirty="0">
                <a:solidFill>
                  <a:schemeClr val="tx1"/>
                </a:solidFill>
                <a:latin typeface="+mn-lt"/>
              </a:rPr>
              <a:t>and </a:t>
            </a:r>
            <a:r>
              <a:rPr lang="en-ZA" sz="2400" b="0" dirty="0" smtClean="0">
                <a:solidFill>
                  <a:schemeClr val="tx1"/>
                </a:solidFill>
                <a:latin typeface="+mn-lt"/>
              </a:rPr>
              <a:t>posters of </a:t>
            </a:r>
            <a:r>
              <a:rPr lang="en-ZA" sz="2400" b="0" dirty="0">
                <a:solidFill>
                  <a:schemeClr val="tx1"/>
                </a:solidFill>
                <a:latin typeface="+mn-lt"/>
              </a:rPr>
              <a:t>national symbols and orders 	</a:t>
            </a:r>
          </a:p>
          <a:p>
            <a:pPr lvl="1"/>
            <a:r>
              <a:rPr lang="en-ZA" sz="2400" b="0" dirty="0" smtClean="0">
                <a:solidFill>
                  <a:schemeClr val="tx1"/>
                </a:solidFill>
                <a:latin typeface="+mn-lt"/>
              </a:rPr>
              <a:t>Number </a:t>
            </a:r>
            <a:r>
              <a:rPr lang="en-ZA" sz="2400" b="0" dirty="0">
                <a:solidFill>
                  <a:schemeClr val="tx1"/>
                </a:solidFill>
                <a:latin typeface="+mn-lt"/>
              </a:rPr>
              <a:t>of national days hosted and celebrated </a:t>
            </a:r>
            <a:endParaRPr lang="en-ZA" sz="2400" b="0" dirty="0" smtClean="0">
              <a:solidFill>
                <a:schemeClr val="tx1"/>
              </a:solidFill>
              <a:latin typeface="+mn-lt"/>
            </a:endParaRPr>
          </a:p>
          <a:p>
            <a:pPr algn="just"/>
            <a:endParaRPr lang="en-ZA" sz="2800" b="0" dirty="0" smtClean="0">
              <a:latin typeface="+mn-lt"/>
            </a:endParaRPr>
          </a:p>
          <a:p>
            <a:pPr marL="0" indent="0" algn="just">
              <a:buNone/>
            </a:pPr>
            <a:endParaRPr lang="en-ZA" sz="2800" b="0" dirty="0">
              <a:latin typeface="+mn-lt"/>
            </a:endParaRPr>
          </a:p>
        </p:txBody>
      </p:sp>
      <p:sp>
        <p:nvSpPr>
          <p:cNvPr id="4" name="Slide Number Placeholder 3"/>
          <p:cNvSpPr>
            <a:spLocks noGrp="1"/>
          </p:cNvSpPr>
          <p:nvPr>
            <p:ph type="sldNum" sz="quarter" idx="4"/>
          </p:nvPr>
        </p:nvSpPr>
        <p:spPr/>
        <p:txBody>
          <a:bodyPr/>
          <a:lstStyle/>
          <a:p>
            <a:r>
              <a:rPr lang="en-ZA" sz="1200" b="1" dirty="0"/>
              <a:t>6</a:t>
            </a:r>
            <a:endParaRPr lang="en-ZA" sz="1200" b="1" dirty="0" smtClean="0"/>
          </a:p>
        </p:txBody>
      </p:sp>
    </p:spTree>
    <p:extLst>
      <p:ext uri="{BB962C8B-B14F-4D97-AF65-F5344CB8AC3E}">
        <p14:creationId xmlns:p14="http://schemas.microsoft.com/office/powerpoint/2010/main" xmlns="" val="14140685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422920"/>
          </a:xfrm>
        </p:spPr>
        <p:txBody>
          <a:bodyPr>
            <a:noAutofit/>
          </a:bodyPr>
          <a:lstStyle/>
          <a:p>
            <a:pPr algn="ctr"/>
            <a:r>
              <a:rPr lang="en-US" dirty="0">
                <a:latin typeface="+mj-lt"/>
              </a:rPr>
              <a:t>ALIGNMENT WITH </a:t>
            </a:r>
            <a:r>
              <a:rPr lang="en-US" dirty="0" smtClean="0">
                <a:latin typeface="+mj-lt"/>
              </a:rPr>
              <a:t>THE MTSF</a:t>
            </a:r>
            <a:endParaRPr lang="en-ZA" dirty="0">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916909626"/>
              </p:ext>
            </p:extLst>
          </p:nvPr>
        </p:nvGraphicFramePr>
        <p:xfrm>
          <a:off x="107503" y="620688"/>
          <a:ext cx="8847749" cy="5905113"/>
        </p:xfrm>
        <a:graphic>
          <a:graphicData uri="http://schemas.openxmlformats.org/drawingml/2006/table">
            <a:tbl>
              <a:tblPr firstRow="1" bandRow="1">
                <a:tableStyleId>{5C22544A-7EE6-4342-B048-85BDC9FD1C3A}</a:tableStyleId>
              </a:tblPr>
              <a:tblGrid>
                <a:gridCol w="1582524"/>
                <a:gridCol w="1271589"/>
                <a:gridCol w="1712468"/>
                <a:gridCol w="4281168"/>
              </a:tblGrid>
              <a:tr h="415665">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cap="all" dirty="0" smtClean="0"/>
                        <a:t>SUB - outcome</a:t>
                      </a:r>
                      <a:r>
                        <a:rPr lang="en-US" sz="1800" cap="all" baseline="0" dirty="0" smtClean="0"/>
                        <a:t> 2: </a:t>
                      </a:r>
                      <a:r>
                        <a:rPr lang="en-US" sz="1800" b="1" i="0" u="none" strike="noStrike" kern="1200" cap="all" baseline="0" dirty="0" smtClean="0">
                          <a:solidFill>
                            <a:schemeClr val="lt1"/>
                          </a:solidFill>
                          <a:latin typeface="+mn-lt"/>
                          <a:ea typeface="+mn-ea"/>
                          <a:cs typeface="+mn-cs"/>
                        </a:rPr>
                        <a:t>Equal opportunities, inclusion and redress </a:t>
                      </a:r>
                      <a:endParaRPr lang="en-US" sz="1800" b="0" i="0" u="none" strike="noStrike" kern="1200" baseline="0" dirty="0" smtClean="0">
                        <a:solidFill>
                          <a:schemeClr val="lt1"/>
                        </a:solidFill>
                        <a:latin typeface="+mn-lt"/>
                        <a:ea typeface="+mn-ea"/>
                        <a:cs typeface="+mn-cs"/>
                      </a:endParaRPr>
                    </a:p>
                  </a:txBody>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tr>
              <a:tr h="469187">
                <a:tc>
                  <a:txBody>
                    <a:bodyPr/>
                    <a:lstStyle/>
                    <a:p>
                      <a:r>
                        <a:rPr lang="en-US" sz="1300" b="1" dirty="0" smtClean="0"/>
                        <a:t>KEY </a:t>
                      </a:r>
                      <a:r>
                        <a:rPr lang="en-US" sz="1300" b="1" baseline="0" dirty="0" smtClean="0"/>
                        <a:t> PERFORMANCE </a:t>
                      </a:r>
                      <a:r>
                        <a:rPr lang="en-US" sz="1300" b="1" dirty="0" smtClean="0"/>
                        <a:t> INDICATOR</a:t>
                      </a:r>
                      <a:r>
                        <a:rPr lang="en-US" sz="1300" b="1" baseline="0" dirty="0" smtClean="0"/>
                        <a:t> </a:t>
                      </a:r>
                    </a:p>
                  </a:txBody>
                  <a:tcPr/>
                </a:tc>
                <a:tc>
                  <a:txBody>
                    <a:bodyPr/>
                    <a:lstStyle/>
                    <a:p>
                      <a:r>
                        <a:rPr lang="en-US" sz="1300" b="1" dirty="0" smtClean="0"/>
                        <a:t>TARGET</a:t>
                      </a:r>
                      <a:r>
                        <a:rPr lang="en-US" sz="1300" b="1" baseline="0" dirty="0" smtClean="0"/>
                        <a:t> </a:t>
                      </a:r>
                      <a:endParaRPr lang="en-ZA" sz="1300" b="1" dirty="0"/>
                    </a:p>
                  </a:txBody>
                  <a:tcPr/>
                </a:tc>
                <a:tc>
                  <a:txBody>
                    <a:bodyPr/>
                    <a:lstStyle/>
                    <a:p>
                      <a:r>
                        <a:rPr lang="en-US" sz="1300" b="1" baseline="0" dirty="0" smtClean="0"/>
                        <a:t>AGSA FINDING </a:t>
                      </a:r>
                      <a:endParaRPr lang="en-ZA" sz="1300" b="1" dirty="0"/>
                    </a:p>
                  </a:txBody>
                  <a:tcPr/>
                </a:tc>
                <a:tc>
                  <a:txBody>
                    <a:bodyPr/>
                    <a:lstStyle/>
                    <a:p>
                      <a:r>
                        <a:rPr lang="en-US" sz="1300" b="1" baseline="0" dirty="0" smtClean="0"/>
                        <a:t> DAC RESPONSE  </a:t>
                      </a:r>
                      <a:endParaRPr lang="en-ZA" sz="1300" b="1" dirty="0"/>
                    </a:p>
                  </a:txBody>
                  <a:tcPr/>
                </a:tc>
              </a:tr>
              <a:tr h="26970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National Cultural Institute of South Africa (NaCISA) established 	</a:t>
                      </a:r>
                    </a:p>
                    <a:p>
                      <a:endParaRPr lang="en-ZA"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National Cultural Institute of South Africa (NaCISA) established by 2018/19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Not in the APP for the 2018/19	</a:t>
                      </a:r>
                    </a:p>
                    <a:p>
                      <a:endParaRPr lang="en-ZA" sz="1100" dirty="0"/>
                    </a:p>
                  </a:txBody>
                  <a:tcPr/>
                </a:tc>
                <a:tc>
                  <a:txBody>
                    <a:bodyPr/>
                    <a:lstStyle/>
                    <a:p>
                      <a:r>
                        <a:rPr lang="en-US" sz="1100" baseline="0" dirty="0" smtClean="0"/>
                        <a:t>The NaCISA programme has been reconfigured and aligned to the existing skills development programmes, including the incubator programme, masterclasses and training programmes led by Living </a:t>
                      </a:r>
                      <a:r>
                        <a:rPr lang="en-US" sz="1100" baseline="0" dirty="0" smtClean="0">
                          <a:solidFill>
                            <a:schemeClr val="tx1"/>
                          </a:solidFill>
                        </a:rPr>
                        <a:t>Legends</a:t>
                      </a:r>
                    </a:p>
                    <a:p>
                      <a:pPr>
                        <a:lnSpc>
                          <a:spcPct val="90000"/>
                        </a:lnSpc>
                        <a:defRPr/>
                      </a:pPr>
                      <a:r>
                        <a:rPr lang="en-ZA" sz="1100" dirty="0" smtClean="0">
                          <a:solidFill>
                            <a:schemeClr val="tx1"/>
                          </a:solidFill>
                        </a:rPr>
                        <a:t>Since the original proposal for </a:t>
                      </a:r>
                      <a:r>
                        <a:rPr lang="en-ZA" sz="1100" dirty="0" err="1" smtClean="0">
                          <a:solidFill>
                            <a:schemeClr val="tx1"/>
                          </a:solidFill>
                        </a:rPr>
                        <a:t>NaCISA</a:t>
                      </a:r>
                      <a:r>
                        <a:rPr lang="en-ZA" sz="1100" dirty="0" smtClean="0">
                          <a:solidFill>
                            <a:schemeClr val="tx1"/>
                          </a:solidFill>
                        </a:rPr>
                        <a:t> there have been a number of factors which have informed a revised approach:</a:t>
                      </a:r>
                    </a:p>
                    <a:p>
                      <a:pPr marL="285750" lvl="0" indent="-285750">
                        <a:lnSpc>
                          <a:spcPct val="90000"/>
                        </a:lnSpc>
                        <a:buFont typeface="Arial" panose="020B0604020202020204" pitchFamily="34" charset="0"/>
                        <a:buChar char="•"/>
                        <a:defRPr/>
                      </a:pPr>
                      <a:r>
                        <a:rPr lang="en-ZA" sz="1100" b="0" dirty="0" smtClean="0">
                          <a:solidFill>
                            <a:schemeClr val="tx1"/>
                          </a:solidFill>
                        </a:rPr>
                        <a:t>Concern expressed by the sector with regard to duplication of current efforts and its location within the current value chain</a:t>
                      </a:r>
                    </a:p>
                    <a:p>
                      <a:pPr marL="285750" lvl="0" indent="-285750">
                        <a:lnSpc>
                          <a:spcPct val="90000"/>
                        </a:lnSpc>
                        <a:buFont typeface="Arial" panose="020B0604020202020204" pitchFamily="34" charset="0"/>
                        <a:buChar char="•"/>
                        <a:defRPr/>
                      </a:pPr>
                      <a:r>
                        <a:rPr lang="en-ZA" sz="1100" b="0" dirty="0" smtClean="0">
                          <a:solidFill>
                            <a:schemeClr val="tx1"/>
                          </a:solidFill>
                        </a:rPr>
                        <a:t>Constraints to the fiscus making large scale investments in major new institutions unlikely over the MTSF</a:t>
                      </a:r>
                    </a:p>
                    <a:p>
                      <a:pPr marL="285750" lvl="0" indent="-285750">
                        <a:lnSpc>
                          <a:spcPct val="90000"/>
                        </a:lnSpc>
                        <a:buFont typeface="Arial" panose="020B0604020202020204" pitchFamily="34" charset="0"/>
                        <a:buChar char="•"/>
                        <a:defRPr/>
                      </a:pPr>
                      <a:r>
                        <a:rPr lang="en-ZA" sz="1100" b="0" dirty="0" smtClean="0">
                          <a:solidFill>
                            <a:schemeClr val="tx1"/>
                          </a:solidFill>
                        </a:rPr>
                        <a:t>Concern expressed in the value of a centralised model for the country as a whole</a:t>
                      </a:r>
                    </a:p>
                    <a:p>
                      <a:pPr marL="0" lvl="0" indent="-457200">
                        <a:defRPr/>
                      </a:pPr>
                      <a:r>
                        <a:rPr lang="en-ZA" sz="1100" b="0" dirty="0" smtClean="0">
                          <a:solidFill>
                            <a:schemeClr val="tx1"/>
                          </a:solidFill>
                        </a:rPr>
                        <a:t>The response to these challenges has been to</a:t>
                      </a:r>
                      <a:r>
                        <a:rPr lang="en-ZA" sz="1100" b="0" baseline="0" dirty="0" smtClean="0">
                          <a:solidFill>
                            <a:schemeClr val="tx1"/>
                          </a:solidFill>
                        </a:rPr>
                        <a:t> </a:t>
                      </a:r>
                      <a:r>
                        <a:rPr lang="en-ZA" sz="1100" b="0" dirty="0" smtClean="0">
                          <a:solidFill>
                            <a:schemeClr val="tx1"/>
                          </a:solidFill>
                        </a:rPr>
                        <a:t>reimagine </a:t>
                      </a:r>
                      <a:r>
                        <a:rPr lang="en-ZA" sz="1100" b="0" dirty="0" err="1" smtClean="0">
                          <a:solidFill>
                            <a:schemeClr val="tx1"/>
                          </a:solidFill>
                        </a:rPr>
                        <a:t>NaCISA</a:t>
                      </a:r>
                      <a:r>
                        <a:rPr lang="en-ZA" sz="1100" b="0" baseline="0" dirty="0" smtClean="0">
                          <a:solidFill>
                            <a:schemeClr val="tx1"/>
                          </a:solidFill>
                        </a:rPr>
                        <a:t> </a:t>
                      </a:r>
                      <a:r>
                        <a:rPr lang="en-ZA" sz="1100" b="0" dirty="0" smtClean="0">
                          <a:solidFill>
                            <a:schemeClr val="tx1"/>
                          </a:solidFill>
                        </a:rPr>
                        <a:t>with a programmatic focus, rather</a:t>
                      </a:r>
                      <a:r>
                        <a:rPr lang="en-ZA" sz="1100" b="0" baseline="0" dirty="0" smtClean="0">
                          <a:solidFill>
                            <a:schemeClr val="tx1"/>
                          </a:solidFill>
                        </a:rPr>
                        <a:t> </a:t>
                      </a:r>
                      <a:r>
                        <a:rPr lang="en-ZA" sz="1100" b="0" dirty="0" smtClean="0">
                          <a:solidFill>
                            <a:schemeClr val="tx1"/>
                          </a:solidFill>
                        </a:rPr>
                        <a:t>than an institutional one to ensure that the current gaps in the system do not have a multi-generational impact on the development of the sector</a:t>
                      </a:r>
                    </a:p>
                    <a:p>
                      <a:pPr marL="0" lvl="0" indent="-457200">
                        <a:defRPr/>
                      </a:pPr>
                      <a:endParaRPr lang="en-ZA" sz="1100" b="0" dirty="0" smtClean="0">
                        <a:solidFill>
                          <a:schemeClr val="tx1"/>
                        </a:solidFill>
                      </a:endParaRPr>
                    </a:p>
                  </a:txBody>
                  <a:tcPr/>
                </a:tc>
              </a:tr>
              <a:tr h="7775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b="0" i="0" u="none" strike="noStrike" kern="1200" baseline="0" dirty="0" smtClean="0">
                          <a:solidFill>
                            <a:schemeClr val="dk1"/>
                          </a:solidFill>
                          <a:latin typeface="+mn-lt"/>
                          <a:ea typeface="+mn-ea"/>
                          <a:cs typeface="+mn-cs"/>
                        </a:rPr>
                        <a:t>Number of libraries built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95 libraries built by 2018/19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tx1"/>
                          </a:solidFill>
                          <a:latin typeface="+mn-lt"/>
                          <a:ea typeface="+mn-ea"/>
                          <a:cs typeface="+mn-cs"/>
                        </a:rPr>
                        <a:t>Target to be achieved in the 2017/18 financial year and therefore not included in the 2018/19 APP</a:t>
                      </a:r>
                    </a:p>
                  </a:txBody>
                  <a:tcPr/>
                </a:tc>
                <a:tc>
                  <a:txBody>
                    <a:bodyPr/>
                    <a:lstStyle/>
                    <a:p>
                      <a:r>
                        <a:rPr lang="en-US" sz="1100" b="0" i="0" u="none" strike="noStrike" kern="1200" baseline="0" dirty="0" smtClean="0">
                          <a:solidFill>
                            <a:schemeClr val="tx1"/>
                          </a:solidFill>
                          <a:latin typeface="+mn-lt"/>
                          <a:ea typeface="+mn-ea"/>
                          <a:cs typeface="+mn-cs"/>
                        </a:rPr>
                        <a:t>105 libraries have been built  from 2014/15 to 2017/18 financial years. The department will financially support building and revamping of 29 libraries during 2018/19 financial year, and more than 50% of the planned libraries are in rural or semi-rural areas. This is included in the APP (see slides 33 – 35)</a:t>
                      </a:r>
                    </a:p>
                    <a:p>
                      <a:endParaRPr lang="en-ZA" sz="1100" dirty="0">
                        <a:solidFill>
                          <a:schemeClr val="tx1"/>
                        </a:solidFill>
                      </a:endParaRPr>
                    </a:p>
                  </a:txBody>
                  <a:tcPr/>
                </a:tc>
              </a:tr>
              <a:tr h="7909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Number of Community Arts Centres built 	</a:t>
                      </a:r>
                    </a:p>
                    <a:p>
                      <a:endParaRPr lang="en-ZA"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15 community art centres built 	</a:t>
                      </a:r>
                    </a:p>
                    <a:p>
                      <a:endParaRPr lang="en-ZA"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Not in the APP for 2018/19 and target not achieved	</a:t>
                      </a:r>
                    </a:p>
                    <a:p>
                      <a:endParaRPr lang="en-ZA" sz="1100" dirty="0"/>
                    </a:p>
                  </a:txBody>
                  <a:tcPr/>
                </a:tc>
                <a:tc>
                  <a:txBody>
                    <a:bodyPr/>
                    <a:lstStyle/>
                    <a:p>
                      <a:r>
                        <a:rPr lang="en-US" sz="1100" dirty="0" smtClean="0">
                          <a:solidFill>
                            <a:schemeClr val="tx1"/>
                          </a:solidFill>
                        </a:rPr>
                        <a:t>No new CACs have been built. The Department is</a:t>
                      </a:r>
                      <a:r>
                        <a:rPr lang="en-US" sz="1100" baseline="0" dirty="0" smtClean="0">
                          <a:solidFill>
                            <a:schemeClr val="tx1"/>
                          </a:solidFill>
                        </a:rPr>
                        <a:t> prioritizing programming in existing CACs with engagement of provinces . </a:t>
                      </a:r>
                    </a:p>
                    <a:p>
                      <a:r>
                        <a:rPr lang="en-US" sz="1100" baseline="0" dirty="0" smtClean="0">
                          <a:solidFill>
                            <a:schemeClr val="tx1"/>
                          </a:solidFill>
                        </a:rPr>
                        <a:t>An audit done in 2013 identified 250 CACs and half of those belonged to government. Some were not fully functional  / operational hence the decision to focus on programming in the existing CACs was  made.</a:t>
                      </a:r>
                    </a:p>
                    <a:p>
                      <a:endParaRPr lang="en-US" sz="1100" baseline="0" dirty="0" smtClean="0">
                        <a:solidFill>
                          <a:schemeClr val="tx1"/>
                        </a:solidFill>
                      </a:endParaRPr>
                    </a:p>
                  </a:txBody>
                  <a:tcPr/>
                </a:tc>
              </a:tr>
            </a:tbl>
          </a:graphicData>
        </a:graphic>
      </p:graphicFrame>
      <p:sp>
        <p:nvSpPr>
          <p:cNvPr id="4" name="Slide Number Placeholder 3"/>
          <p:cNvSpPr>
            <a:spLocks noGrp="1"/>
          </p:cNvSpPr>
          <p:nvPr>
            <p:ph type="sldNum" sz="quarter" idx="4"/>
          </p:nvPr>
        </p:nvSpPr>
        <p:spPr>
          <a:xfrm>
            <a:off x="8244408" y="6492875"/>
            <a:ext cx="609600" cy="365125"/>
          </a:xfrm>
        </p:spPr>
        <p:txBody>
          <a:bodyPr/>
          <a:lstStyle/>
          <a:p>
            <a:r>
              <a:rPr lang="en-US" sz="1200" b="1" dirty="0" smtClean="0"/>
              <a:t>60</a:t>
            </a:r>
            <a:endParaRPr lang="en-ZA" sz="1200" b="1" dirty="0" smtClean="0"/>
          </a:p>
        </p:txBody>
      </p:sp>
    </p:spTree>
    <p:extLst>
      <p:ext uri="{BB962C8B-B14F-4D97-AF65-F5344CB8AC3E}">
        <p14:creationId xmlns:p14="http://schemas.microsoft.com/office/powerpoint/2010/main" xmlns="" val="36332013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404664"/>
          </a:xfrm>
        </p:spPr>
        <p:txBody>
          <a:bodyPr>
            <a:noAutofit/>
          </a:bodyPr>
          <a:lstStyle/>
          <a:p>
            <a:pPr algn="ctr"/>
            <a:r>
              <a:rPr lang="en-US" sz="3200" dirty="0">
                <a:latin typeface="+mj-lt"/>
              </a:rPr>
              <a:t>ALIGNMENT WITH </a:t>
            </a:r>
            <a:r>
              <a:rPr lang="en-US" sz="3200" dirty="0" smtClean="0">
                <a:latin typeface="+mj-lt"/>
              </a:rPr>
              <a:t>THE MTSF</a:t>
            </a:r>
            <a:endParaRPr lang="en-ZA" sz="3200" dirty="0">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321924234"/>
              </p:ext>
            </p:extLst>
          </p:nvPr>
        </p:nvGraphicFramePr>
        <p:xfrm>
          <a:off x="179512" y="476672"/>
          <a:ext cx="8856983" cy="6416040"/>
        </p:xfrm>
        <a:graphic>
          <a:graphicData uri="http://schemas.openxmlformats.org/drawingml/2006/table">
            <a:tbl>
              <a:tblPr firstRow="1" bandRow="1">
                <a:tableStyleId>{5C22544A-7EE6-4342-B048-85BDC9FD1C3A}</a:tableStyleId>
              </a:tblPr>
              <a:tblGrid>
                <a:gridCol w="1584176"/>
                <a:gridCol w="1512168"/>
                <a:gridCol w="1872208"/>
                <a:gridCol w="3888431"/>
              </a:tblGrid>
              <a:tr h="378872">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cap="all" dirty="0" smtClean="0">
                          <a:latin typeface="+mn-lt"/>
                        </a:rPr>
                        <a:t>SUB - outcome</a:t>
                      </a:r>
                      <a:r>
                        <a:rPr lang="en-US" sz="1600" cap="all" baseline="0" dirty="0" smtClean="0">
                          <a:latin typeface="+mn-lt"/>
                        </a:rPr>
                        <a:t> 2: </a:t>
                      </a:r>
                      <a:r>
                        <a:rPr lang="en-US" sz="1600" b="1" i="0" u="none" strike="noStrike" kern="1200" cap="all" baseline="0" dirty="0" smtClean="0">
                          <a:solidFill>
                            <a:schemeClr val="lt1"/>
                          </a:solidFill>
                          <a:latin typeface="+mn-lt"/>
                          <a:ea typeface="+mn-ea"/>
                          <a:cs typeface="+mn-cs"/>
                        </a:rPr>
                        <a:t>Equal opportunities, inclusion and redress </a:t>
                      </a:r>
                      <a:r>
                        <a:rPr lang="en-US" sz="2000" b="0" i="0" u="none" strike="noStrike" kern="1200" baseline="0" dirty="0" smtClean="0">
                          <a:solidFill>
                            <a:schemeClr val="lt1"/>
                          </a:solidFill>
                          <a:latin typeface="+mn-lt"/>
                          <a:ea typeface="+mn-ea"/>
                          <a:cs typeface="+mn-cs"/>
                        </a:rPr>
                        <a:t>	</a:t>
                      </a:r>
                    </a:p>
                  </a:txBody>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tr>
              <a:tr h="437160">
                <a:tc>
                  <a:txBody>
                    <a:bodyPr/>
                    <a:lstStyle/>
                    <a:p>
                      <a:r>
                        <a:rPr lang="en-US" sz="1200" b="1" dirty="0" smtClean="0">
                          <a:latin typeface="+mn-lt"/>
                        </a:rPr>
                        <a:t>KEY </a:t>
                      </a:r>
                      <a:r>
                        <a:rPr lang="en-US" sz="1200" b="1" baseline="0" dirty="0" smtClean="0">
                          <a:latin typeface="+mn-lt"/>
                        </a:rPr>
                        <a:t> PERFORMANCE </a:t>
                      </a:r>
                      <a:r>
                        <a:rPr lang="en-US" sz="1200" b="1" dirty="0" smtClean="0">
                          <a:latin typeface="+mn-lt"/>
                        </a:rPr>
                        <a:t> INDICATOR</a:t>
                      </a:r>
                      <a:r>
                        <a:rPr lang="en-US" sz="1200" b="1" baseline="0" dirty="0" smtClean="0">
                          <a:latin typeface="+mn-lt"/>
                        </a:rPr>
                        <a:t> </a:t>
                      </a:r>
                    </a:p>
                  </a:txBody>
                  <a:tcPr/>
                </a:tc>
                <a:tc>
                  <a:txBody>
                    <a:bodyPr/>
                    <a:lstStyle/>
                    <a:p>
                      <a:r>
                        <a:rPr lang="en-US" sz="1200" b="1" dirty="0" smtClean="0">
                          <a:latin typeface="+mn-lt"/>
                        </a:rPr>
                        <a:t>TARGET</a:t>
                      </a:r>
                      <a:r>
                        <a:rPr lang="en-US" sz="1200" b="1" baseline="0" dirty="0" smtClean="0">
                          <a:latin typeface="+mn-lt"/>
                        </a:rPr>
                        <a:t> </a:t>
                      </a:r>
                      <a:endParaRPr lang="en-ZA" sz="1200" b="1" dirty="0">
                        <a:latin typeface="+mn-lt"/>
                      </a:endParaRPr>
                    </a:p>
                  </a:txBody>
                  <a:tcPr/>
                </a:tc>
                <a:tc>
                  <a:txBody>
                    <a:bodyPr/>
                    <a:lstStyle/>
                    <a:p>
                      <a:r>
                        <a:rPr lang="en-US" sz="1200" b="1" baseline="0" dirty="0" smtClean="0">
                          <a:latin typeface="+mn-lt"/>
                        </a:rPr>
                        <a:t>AGSA FINDING </a:t>
                      </a:r>
                      <a:endParaRPr lang="en-ZA" sz="1200" b="1" dirty="0">
                        <a:latin typeface="+mn-lt"/>
                      </a:endParaRPr>
                    </a:p>
                  </a:txBody>
                  <a:tcPr/>
                </a:tc>
                <a:tc>
                  <a:txBody>
                    <a:bodyPr/>
                    <a:lstStyle/>
                    <a:p>
                      <a:r>
                        <a:rPr lang="en-US" sz="1200" b="1" baseline="0" dirty="0" smtClean="0">
                          <a:latin typeface="+mn-lt"/>
                        </a:rPr>
                        <a:t> DAC RESPONSE  </a:t>
                      </a:r>
                      <a:endParaRPr lang="en-ZA" sz="1200" b="1" dirty="0">
                        <a:latin typeface="+mn-lt"/>
                      </a:endParaRPr>
                    </a:p>
                  </a:txBody>
                  <a:tcPr/>
                </a:tc>
              </a:tr>
              <a:tr h="747020">
                <a:tc>
                  <a:txBody>
                    <a:bodyPr/>
                    <a:lstStyle/>
                    <a:p>
                      <a:endParaRPr lang="en-ZA" sz="11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80 community art centres refurbished by 2018/19 	</a:t>
                      </a:r>
                    </a:p>
                  </a:txBody>
                  <a:tcPr/>
                </a:tc>
                <a:tc>
                  <a:txBody>
                    <a:bodyPr/>
                    <a:lstStyle/>
                    <a:p>
                      <a:r>
                        <a:rPr lang="en-US" sz="1100" dirty="0" smtClean="0"/>
                        <a:t>Planned performance up to 2017/18 =40 and the indicator is not included in the 2018/19 APP.</a:t>
                      </a:r>
                      <a:endParaRPr lang="en-ZA" sz="1100" dirty="0"/>
                    </a:p>
                  </a:txBody>
                  <a:tcPr/>
                </a:tc>
                <a:tc>
                  <a:txBody>
                    <a:bodyPr/>
                    <a:lstStyle/>
                    <a:p>
                      <a:r>
                        <a:rPr lang="en-US" sz="1100" dirty="0" smtClean="0">
                          <a:solidFill>
                            <a:schemeClr val="tx1"/>
                          </a:solidFill>
                        </a:rPr>
                        <a:t>18</a:t>
                      </a:r>
                      <a:r>
                        <a:rPr lang="en-US" sz="1100" baseline="0" dirty="0" smtClean="0">
                          <a:solidFill>
                            <a:schemeClr val="tx1"/>
                          </a:solidFill>
                        </a:rPr>
                        <a:t> CACs have been refurbished from 2015/16 to date and the Department is planning to support 15 refurbishment projects in the 2018/19 financial year and this is included in the </a:t>
                      </a:r>
                      <a:r>
                        <a:rPr lang="en-US" sz="1100" baseline="0" dirty="0" smtClean="0">
                          <a:solidFill>
                            <a:srgbClr val="FF0000"/>
                          </a:solidFill>
                        </a:rPr>
                        <a:t> </a:t>
                      </a:r>
                      <a:r>
                        <a:rPr lang="en-US" sz="1100" baseline="0" dirty="0" smtClean="0">
                          <a:solidFill>
                            <a:schemeClr val="tx1"/>
                          </a:solidFill>
                        </a:rPr>
                        <a:t>Operational Plan</a:t>
                      </a:r>
                    </a:p>
                    <a:p>
                      <a:r>
                        <a:rPr lang="en-US" sz="1100" baseline="0" dirty="0" smtClean="0">
                          <a:solidFill>
                            <a:schemeClr val="tx1"/>
                          </a:solidFill>
                        </a:rPr>
                        <a:t>Department has no full control over target; implementation dependent on applications received from provinces and private beneficiaries</a:t>
                      </a:r>
                      <a:endParaRPr lang="en-ZA" sz="1100" dirty="0">
                        <a:solidFill>
                          <a:schemeClr val="tx1"/>
                        </a:solidFill>
                      </a:endParaRPr>
                    </a:p>
                  </a:txBody>
                  <a:tcPr/>
                </a:tc>
              </a:tr>
              <a:tr h="10499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Number of Community Arts Centres programmes	</a:t>
                      </a:r>
                    </a:p>
                    <a:p>
                      <a:endParaRPr lang="en-ZA" sz="1100" dirty="0">
                        <a:latin typeface="+mn-lt"/>
                      </a:endParaRPr>
                    </a:p>
                  </a:txBody>
                  <a:tcPr/>
                </a:tc>
                <a:tc>
                  <a:txBody>
                    <a:bodyPr/>
                    <a:lstStyle/>
                    <a:p>
                      <a:r>
                        <a:rPr lang="en-US" sz="1100" b="0" i="0" u="none" strike="noStrike" baseline="0" dirty="0" smtClean="0">
                          <a:solidFill>
                            <a:srgbClr val="000000"/>
                          </a:solidFill>
                          <a:latin typeface="+mn-lt"/>
                        </a:rPr>
                        <a:t>500 community arts programmes activated by 2018/19 	</a:t>
                      </a:r>
                    </a:p>
                  </a:txBody>
                  <a:tcPr/>
                </a:tc>
                <a:tc>
                  <a:txBody>
                    <a:bodyPr/>
                    <a:lstStyle/>
                    <a:p>
                      <a:r>
                        <a:rPr lang="en-US" sz="1100" b="0" i="0" u="none" strike="noStrike" baseline="0" dirty="0" smtClean="0">
                          <a:solidFill>
                            <a:srgbClr val="000000"/>
                          </a:solidFill>
                          <a:latin typeface="+mn-lt"/>
                        </a:rPr>
                        <a:t>Not included in the 2018/19 APP and the target has not been achieved.</a:t>
                      </a:r>
                    </a:p>
                    <a:p>
                      <a:r>
                        <a:rPr lang="en-US" sz="1100" b="0" i="0" u="none" strike="noStrike" baseline="0" dirty="0" smtClean="0">
                          <a:solidFill>
                            <a:srgbClr val="000000"/>
                          </a:solidFill>
                          <a:latin typeface="+mn-lt"/>
                        </a:rPr>
                        <a:t>Up to 2017/18 financial year a target of 410 programmes will be activate	</a:t>
                      </a:r>
                    </a:p>
                  </a:txBody>
                  <a:tcPr/>
                </a:tc>
                <a:tc>
                  <a:txBody>
                    <a:bodyPr/>
                    <a:lstStyle/>
                    <a:p>
                      <a:r>
                        <a:rPr lang="en-ZA" sz="1100" dirty="0" smtClean="0">
                          <a:solidFill>
                            <a:schemeClr val="tx1"/>
                          </a:solidFill>
                          <a:latin typeface="+mn-lt"/>
                        </a:rPr>
                        <a:t>400 community arts programmes have been supported from 2015/16</a:t>
                      </a:r>
                      <a:r>
                        <a:rPr lang="en-ZA" sz="1100" baseline="0" dirty="0" smtClean="0">
                          <a:solidFill>
                            <a:schemeClr val="tx1"/>
                          </a:solidFill>
                          <a:latin typeface="+mn-lt"/>
                        </a:rPr>
                        <a:t> to date and the Department is planning to support 150 programmes in the 2018/19 financial year and this is included in the APP</a:t>
                      </a:r>
                      <a:endParaRPr lang="en-ZA" sz="1100" dirty="0">
                        <a:solidFill>
                          <a:schemeClr val="tx1"/>
                        </a:solidFill>
                        <a:latin typeface="+mn-lt"/>
                      </a:endParaRPr>
                    </a:p>
                  </a:txBody>
                  <a:tcPr/>
                </a:tc>
              </a:tr>
              <a:tr h="16903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Number of projects completed for liberation heritage routes 	</a:t>
                      </a:r>
                    </a:p>
                    <a:p>
                      <a:endParaRPr lang="en-ZA" sz="1100" dirty="0">
                        <a:latin typeface="+mn-lt"/>
                      </a:endParaRPr>
                    </a:p>
                  </a:txBody>
                  <a:tcPr/>
                </a:tc>
                <a:tc>
                  <a:txBody>
                    <a:bodyPr/>
                    <a:lstStyle/>
                    <a:p>
                      <a:r>
                        <a:rPr lang="en-US" sz="1100" b="0" i="0" u="none" strike="noStrike" kern="1200" baseline="0" dirty="0" smtClean="0">
                          <a:solidFill>
                            <a:schemeClr val="dk1"/>
                          </a:solidFill>
                          <a:latin typeface="+mn-lt"/>
                          <a:ea typeface="+mn-ea"/>
                          <a:cs typeface="+mn-cs"/>
                        </a:rPr>
                        <a:t>8 projects completed for liberation heritage routes by 2018/19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Two projects were planned to be financially supported in the 2016/17 financial year and the target was not achieved.	</a:t>
                      </a:r>
                    </a:p>
                    <a:p>
                      <a:endParaRPr lang="en-ZA" sz="1100" dirty="0">
                        <a:latin typeface="+mn-lt"/>
                      </a:endParaRPr>
                    </a:p>
                  </a:txBody>
                  <a:tcPr/>
                </a:tc>
                <a:tc>
                  <a:txBody>
                    <a:bodyPr/>
                    <a:lstStyle/>
                    <a:p>
                      <a:pPr algn="l"/>
                      <a:r>
                        <a:rPr lang="en-US" sz="1100" dirty="0" smtClean="0">
                          <a:solidFill>
                            <a:schemeClr val="tx1"/>
                          </a:solidFill>
                          <a:latin typeface="+mn-lt"/>
                        </a:rPr>
                        <a:t>Matola</a:t>
                      </a:r>
                      <a:r>
                        <a:rPr lang="en-US" sz="1100" baseline="0" dirty="0" smtClean="0">
                          <a:solidFill>
                            <a:schemeClr val="tx1"/>
                          </a:solidFill>
                          <a:latin typeface="+mn-lt"/>
                        </a:rPr>
                        <a:t> Monument was completed and unveiled in 2015.  Provinces were requested to identify 3 projects per province and these were adopted by Cabinet in 2015. Provinces  submitted business plans for the identified projects. DAC is reviewing the business plans and the processes will be completed by May 2018. Finances will then be transferred to provinces for implementation. </a:t>
                      </a:r>
                    </a:p>
                    <a:p>
                      <a:pPr algn="l"/>
                      <a:r>
                        <a:rPr lang="en-US" sz="1100" baseline="0" dirty="0" smtClean="0">
                          <a:solidFill>
                            <a:schemeClr val="tx1"/>
                          </a:solidFill>
                          <a:latin typeface="+mn-lt"/>
                        </a:rPr>
                        <a:t>The Department has no control over projects and a decision was made to remove them on the APP and place them on the operational plan</a:t>
                      </a:r>
                      <a:endParaRPr lang="en-ZA" sz="1100" dirty="0">
                        <a:solidFill>
                          <a:schemeClr val="tx1"/>
                        </a:solidFill>
                        <a:latin typeface="+mn-lt"/>
                      </a:endParaRPr>
                    </a:p>
                  </a:txBody>
                  <a:tcPr/>
                </a:tc>
              </a:tr>
              <a:tr h="13697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Number of movies made that dramatize the lives of other liberation heroes such as Steve Biko, Mangaliso Sobukwe, Mantantise up to 2018/19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1 move/year that dramatizes the lives of other liberation heroes such as Steve Biko, Mangaliso Sobukwe, Mantantise up to 2018/19 	</a:t>
                      </a:r>
                    </a:p>
                    <a:p>
                      <a:endParaRPr lang="en-ZA" sz="1100" dirty="0">
                        <a:latin typeface="+mn-lt"/>
                      </a:endParaRPr>
                    </a:p>
                  </a:txBody>
                  <a:tcPr/>
                </a:tc>
                <a:tc>
                  <a:txBody>
                    <a:bodyPr/>
                    <a:lstStyle/>
                    <a:p>
                      <a:r>
                        <a:rPr lang="en-US" sz="1100" b="0" i="0" u="none" strike="noStrike" baseline="0" dirty="0" smtClean="0">
                          <a:solidFill>
                            <a:srgbClr val="000000"/>
                          </a:solidFill>
                          <a:latin typeface="+mn-lt"/>
                        </a:rPr>
                        <a:t>Not in the APP for 2018/19	</a:t>
                      </a:r>
                    </a:p>
                  </a:txBody>
                  <a:tcPr/>
                </a:tc>
                <a:tc>
                  <a:txBody>
                    <a:bodyPr/>
                    <a:lstStyle/>
                    <a:p>
                      <a:r>
                        <a:rPr lang="en-ZA" sz="1100" dirty="0" smtClean="0">
                          <a:latin typeface="+mn-lt"/>
                        </a:rPr>
                        <a:t>The DAC supported the making of Mandela’s Gun released in 2015/16,  Lillian</a:t>
                      </a:r>
                      <a:r>
                        <a:rPr lang="en-ZA" sz="1100" baseline="0" dirty="0" smtClean="0">
                          <a:latin typeface="+mn-lt"/>
                        </a:rPr>
                        <a:t> Ngoyi </a:t>
                      </a:r>
                      <a:r>
                        <a:rPr lang="en-ZA" sz="1100" dirty="0" smtClean="0">
                          <a:latin typeface="+mn-lt"/>
                        </a:rPr>
                        <a:t> in 2016/17 and the marketing of Kalushi  – the Story of Solomon Mahlangu in  2016/17</a:t>
                      </a:r>
                      <a:r>
                        <a:rPr lang="en-ZA" sz="1100" baseline="0" dirty="0" smtClean="0">
                          <a:latin typeface="+mn-lt"/>
                        </a:rPr>
                        <a:t>. </a:t>
                      </a:r>
                      <a:r>
                        <a:rPr lang="en-ZA" sz="1100" dirty="0" smtClean="0">
                          <a:latin typeface="+mn-lt"/>
                        </a:rPr>
                        <a:t>In the 2018/19 financial year, the Department will support </a:t>
                      </a:r>
                      <a:r>
                        <a:rPr lang="en-ZA" sz="1100" baseline="0" dirty="0" smtClean="0">
                          <a:latin typeface="+mn-lt"/>
                        </a:rPr>
                        <a:t>Nelson Mandela documentary as part of celebrating the centenary through the new APP target of s</a:t>
                      </a:r>
                      <a:r>
                        <a:rPr lang="en-ZA" sz="1100" dirty="0" smtClean="0">
                          <a:latin typeface="+mn-lt"/>
                        </a:rPr>
                        <a:t>upporting professional artists  </a:t>
                      </a:r>
                      <a:endParaRPr lang="en-ZA" sz="1100" dirty="0">
                        <a:latin typeface="+mn-lt"/>
                      </a:endParaRPr>
                    </a:p>
                  </a:txBody>
                  <a:tcPr/>
                </a:tc>
              </a:tr>
            </a:tbl>
          </a:graphicData>
        </a:graphic>
      </p:graphicFrame>
      <p:sp>
        <p:nvSpPr>
          <p:cNvPr id="4" name="Slide Number Placeholder 3"/>
          <p:cNvSpPr>
            <a:spLocks noGrp="1"/>
          </p:cNvSpPr>
          <p:nvPr>
            <p:ph type="sldNum" sz="quarter" idx="4"/>
          </p:nvPr>
        </p:nvSpPr>
        <p:spPr>
          <a:xfrm>
            <a:off x="8316416" y="6477595"/>
            <a:ext cx="609600" cy="365125"/>
          </a:xfrm>
        </p:spPr>
        <p:txBody>
          <a:bodyPr/>
          <a:lstStyle/>
          <a:p>
            <a:r>
              <a:rPr lang="en-US" sz="1200" b="1" dirty="0" smtClean="0"/>
              <a:t>61</a:t>
            </a:r>
            <a:endParaRPr lang="en-ZA" sz="1200" b="1" dirty="0" smtClean="0"/>
          </a:p>
        </p:txBody>
      </p:sp>
    </p:spTree>
    <p:extLst>
      <p:ext uri="{BB962C8B-B14F-4D97-AF65-F5344CB8AC3E}">
        <p14:creationId xmlns:p14="http://schemas.microsoft.com/office/powerpoint/2010/main" xmlns="" val="396551359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432048"/>
          </a:xfrm>
        </p:spPr>
        <p:txBody>
          <a:bodyPr>
            <a:noAutofit/>
          </a:bodyPr>
          <a:lstStyle/>
          <a:p>
            <a:pPr algn="ctr"/>
            <a:r>
              <a:rPr lang="en-US" sz="4000" dirty="0">
                <a:latin typeface="+mj-lt"/>
              </a:rPr>
              <a:t>ALIGNMENT WITH </a:t>
            </a:r>
            <a:r>
              <a:rPr lang="en-US" sz="4000" dirty="0" smtClean="0">
                <a:latin typeface="+mj-lt"/>
              </a:rPr>
              <a:t>THE MTSF</a:t>
            </a:r>
            <a:endParaRPr lang="en-ZA" sz="4000" dirty="0">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232715129"/>
              </p:ext>
            </p:extLst>
          </p:nvPr>
        </p:nvGraphicFramePr>
        <p:xfrm>
          <a:off x="179512" y="764704"/>
          <a:ext cx="8823614" cy="5548064"/>
        </p:xfrm>
        <a:graphic>
          <a:graphicData uri="http://schemas.openxmlformats.org/drawingml/2006/table">
            <a:tbl>
              <a:tblPr firstRow="1" bandRow="1">
                <a:tableStyleId>{5C22544A-7EE6-4342-B048-85BDC9FD1C3A}</a:tableStyleId>
              </a:tblPr>
              <a:tblGrid>
                <a:gridCol w="2016224"/>
                <a:gridCol w="1800200"/>
                <a:gridCol w="1420356"/>
                <a:gridCol w="3586834"/>
              </a:tblGrid>
              <a:tr h="382960">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cap="all" dirty="0" smtClean="0">
                          <a:latin typeface="+mn-lt"/>
                        </a:rPr>
                        <a:t>SUB - outcome</a:t>
                      </a:r>
                      <a:r>
                        <a:rPr lang="en-US" sz="2000" cap="all" baseline="0" dirty="0" smtClean="0">
                          <a:latin typeface="+mn-lt"/>
                        </a:rPr>
                        <a:t> 2: </a:t>
                      </a:r>
                      <a:r>
                        <a:rPr lang="en-US" sz="2000" b="1" i="0" u="none" strike="noStrike" kern="1200" cap="all" baseline="0" dirty="0" smtClean="0">
                          <a:solidFill>
                            <a:schemeClr val="lt1"/>
                          </a:solidFill>
                          <a:latin typeface="+mn-lt"/>
                          <a:ea typeface="+mn-ea"/>
                          <a:cs typeface="+mn-cs"/>
                        </a:rPr>
                        <a:t>Equal opportunities, inclusion and redress </a:t>
                      </a:r>
                      <a:r>
                        <a:rPr lang="en-US" sz="2000" b="0" i="0" u="none" strike="noStrike" kern="1200" baseline="0" dirty="0" smtClean="0">
                          <a:solidFill>
                            <a:schemeClr val="lt1"/>
                          </a:solidFill>
                          <a:latin typeface="+mn-lt"/>
                          <a:ea typeface="+mn-ea"/>
                          <a:cs typeface="+mn-cs"/>
                        </a:rPr>
                        <a:t>	</a:t>
                      </a:r>
                    </a:p>
                  </a:txBody>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tr>
              <a:tr h="331591">
                <a:tc>
                  <a:txBody>
                    <a:bodyPr/>
                    <a:lstStyle/>
                    <a:p>
                      <a:r>
                        <a:rPr lang="en-US" sz="1400" b="1" dirty="0" smtClean="0">
                          <a:latin typeface="+mn-lt"/>
                        </a:rPr>
                        <a:t>KEY </a:t>
                      </a:r>
                      <a:r>
                        <a:rPr lang="en-US" sz="1400" b="1" baseline="0" dirty="0" smtClean="0">
                          <a:latin typeface="+mn-lt"/>
                        </a:rPr>
                        <a:t> PERFORMANCE </a:t>
                      </a:r>
                      <a:r>
                        <a:rPr lang="en-US" sz="1400" b="1" dirty="0" smtClean="0">
                          <a:latin typeface="+mn-lt"/>
                        </a:rPr>
                        <a:t> INDICATOR</a:t>
                      </a:r>
                      <a:r>
                        <a:rPr lang="en-US" sz="1400" b="1" baseline="0" dirty="0" smtClean="0">
                          <a:latin typeface="+mn-lt"/>
                        </a:rPr>
                        <a:t> </a:t>
                      </a:r>
                    </a:p>
                  </a:txBody>
                  <a:tcPr/>
                </a:tc>
                <a:tc>
                  <a:txBody>
                    <a:bodyPr/>
                    <a:lstStyle/>
                    <a:p>
                      <a:r>
                        <a:rPr lang="en-US" sz="1400" b="1" dirty="0" smtClean="0">
                          <a:latin typeface="+mn-lt"/>
                        </a:rPr>
                        <a:t>TARGET</a:t>
                      </a:r>
                      <a:r>
                        <a:rPr lang="en-US" sz="1400" b="1" baseline="0" dirty="0" smtClean="0">
                          <a:latin typeface="+mn-lt"/>
                        </a:rPr>
                        <a:t> </a:t>
                      </a:r>
                      <a:endParaRPr lang="en-ZA" sz="1400" b="1" dirty="0">
                        <a:latin typeface="+mn-lt"/>
                      </a:endParaRPr>
                    </a:p>
                  </a:txBody>
                  <a:tcPr/>
                </a:tc>
                <a:tc>
                  <a:txBody>
                    <a:bodyPr/>
                    <a:lstStyle/>
                    <a:p>
                      <a:r>
                        <a:rPr lang="en-US" sz="1400" b="1" baseline="0" dirty="0" smtClean="0">
                          <a:latin typeface="+mn-lt"/>
                        </a:rPr>
                        <a:t>AGSA FINDING </a:t>
                      </a:r>
                      <a:endParaRPr lang="en-ZA" sz="1400" b="1" dirty="0">
                        <a:latin typeface="+mn-lt"/>
                      </a:endParaRPr>
                    </a:p>
                  </a:txBody>
                  <a:tcPr/>
                </a:tc>
                <a:tc>
                  <a:txBody>
                    <a:bodyPr/>
                    <a:lstStyle/>
                    <a:p>
                      <a:r>
                        <a:rPr lang="en-US" sz="1400" b="1" baseline="0" dirty="0" smtClean="0">
                          <a:latin typeface="+mn-lt"/>
                        </a:rPr>
                        <a:t> DAC RESPONSE  </a:t>
                      </a:r>
                      <a:endParaRPr lang="en-ZA" sz="1400" b="1" dirty="0">
                        <a:latin typeface="+mn-lt"/>
                      </a:endParaRPr>
                    </a:p>
                  </a:txBody>
                  <a:tcPr/>
                </a:tc>
              </a:tr>
              <a:tr h="792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dk1"/>
                          </a:solidFill>
                          <a:latin typeface="+mn-lt"/>
                          <a:ea typeface="+mn-ea"/>
                          <a:cs typeface="+mn-cs"/>
                        </a:rPr>
                        <a:t>Sourcing Enterprise and the Art Bank of South Africa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dk1"/>
                          </a:solidFill>
                          <a:latin typeface="+mn-lt"/>
                          <a:ea typeface="+mn-ea"/>
                          <a:cs typeface="+mn-cs"/>
                        </a:rPr>
                        <a:t>1 Sourcing Enterprise and the Art Bank of South Africa by 2018/19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dk1"/>
                          </a:solidFill>
                          <a:latin typeface="+mn-lt"/>
                          <a:ea typeface="+mn-ea"/>
                          <a:cs typeface="+mn-cs"/>
                        </a:rPr>
                        <a:t>Not in the APP for the 2018/19	</a:t>
                      </a:r>
                    </a:p>
                  </a:txBody>
                  <a:tcPr/>
                </a:tc>
                <a:tc>
                  <a:txBody>
                    <a:bodyPr/>
                    <a:lstStyle/>
                    <a:p>
                      <a:r>
                        <a:rPr lang="en-US" sz="1400" dirty="0" smtClean="0">
                          <a:solidFill>
                            <a:schemeClr val="tx1"/>
                          </a:solidFill>
                        </a:rPr>
                        <a:t>The</a:t>
                      </a:r>
                      <a:r>
                        <a:rPr lang="en-US" sz="1400" baseline="0" dirty="0" smtClean="0">
                          <a:solidFill>
                            <a:schemeClr val="tx1"/>
                          </a:solidFill>
                        </a:rPr>
                        <a:t> Art Bank was launched in 2017 in Bloemfontein.  Mzansi Golden Market (sourcing enterprise) – a service provider was appointed to develop the portal and 2</a:t>
                      </a:r>
                      <a:r>
                        <a:rPr lang="en-US" sz="1400" baseline="30000" dirty="0" smtClean="0">
                          <a:solidFill>
                            <a:schemeClr val="tx1"/>
                          </a:solidFill>
                        </a:rPr>
                        <a:t>nd</a:t>
                      </a:r>
                      <a:r>
                        <a:rPr lang="en-US" sz="1400" baseline="0" dirty="0" smtClean="0">
                          <a:solidFill>
                            <a:schemeClr val="tx1"/>
                          </a:solidFill>
                        </a:rPr>
                        <a:t> service provider  did content generation and developed the platforms. The project is now at a stage where migration from the service provider to be hosted on the DAC IT server is being done</a:t>
                      </a:r>
                    </a:p>
                  </a:txBody>
                  <a:tcPr/>
                </a:tc>
              </a:tr>
              <a:tr h="14637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dk1"/>
                          </a:solidFill>
                          <a:latin typeface="+mn-lt"/>
                          <a:ea typeface="+mn-ea"/>
                          <a:cs typeface="+mn-cs"/>
                        </a:rPr>
                        <a:t>Number of African language included in official correspondence depending on province’s top three dominant languages spoken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dk1"/>
                          </a:solidFill>
                          <a:latin typeface="+mn-lt"/>
                          <a:ea typeface="+mn-ea"/>
                          <a:cs typeface="+mn-cs"/>
                        </a:rPr>
                        <a:t>At least one African language included in all official correspondence depending on province by 2018/19 </a:t>
                      </a:r>
                    </a:p>
                  </a:txBody>
                  <a:tcPr/>
                </a:tc>
                <a:tc>
                  <a:txBody>
                    <a:bodyPr/>
                    <a:lstStyle/>
                    <a:p>
                      <a:r>
                        <a:rPr lang="en-US" sz="1400" b="0" i="0" u="none" strike="noStrike" baseline="0" dirty="0" smtClean="0">
                          <a:solidFill>
                            <a:srgbClr val="000000"/>
                          </a:solidFill>
                          <a:latin typeface="+mn-lt"/>
                        </a:rPr>
                        <a:t>Not in the APP for 2018/19	</a:t>
                      </a:r>
                    </a:p>
                  </a:txBody>
                  <a:tcPr/>
                </a:tc>
                <a:tc>
                  <a:txBody>
                    <a:bodyPr/>
                    <a:lstStyle/>
                    <a:p>
                      <a:r>
                        <a:rPr lang="en-ZA" sz="1400" dirty="0" smtClean="0">
                          <a:latin typeface="+mn-lt"/>
                        </a:rPr>
                        <a:t>KPI is the responsibility of PanSALB</a:t>
                      </a:r>
                      <a:endParaRPr lang="en-ZA" sz="1400" baseline="0" dirty="0" smtClean="0">
                        <a:solidFill>
                          <a:schemeClr val="tx1"/>
                        </a:solidFill>
                        <a:latin typeface="+mn-lt"/>
                      </a:endParaRPr>
                    </a:p>
                    <a:p>
                      <a:r>
                        <a:rPr lang="en-ZA" sz="1400" dirty="0" smtClean="0">
                          <a:solidFill>
                            <a:schemeClr val="tx1"/>
                          </a:solidFill>
                          <a:latin typeface="+mn-lt"/>
                        </a:rPr>
                        <a:t>PanSALB</a:t>
                      </a:r>
                      <a:r>
                        <a:rPr lang="en-ZA" sz="1400" baseline="0" dirty="0" smtClean="0">
                          <a:solidFill>
                            <a:schemeClr val="tx1"/>
                          </a:solidFill>
                          <a:latin typeface="+mn-lt"/>
                        </a:rPr>
                        <a:t> will be monitoring the existence of language units, development of language policies and implementation plans  including  the implementation 3 dominant languages per province  </a:t>
                      </a:r>
                      <a:endParaRPr lang="en-ZA" sz="1400" dirty="0">
                        <a:solidFill>
                          <a:schemeClr val="tx1"/>
                        </a:solidFill>
                        <a:latin typeface="+mn-lt"/>
                      </a:endParaRPr>
                    </a:p>
                  </a:txBody>
                  <a:tcPr/>
                </a:tc>
              </a:tr>
              <a:tr h="335984">
                <a:tc>
                  <a:txBody>
                    <a:bodyPr/>
                    <a:lstStyle/>
                    <a:p>
                      <a:r>
                        <a:rPr lang="en-US" sz="1400" dirty="0" smtClean="0">
                          <a:latin typeface="+mn-lt"/>
                        </a:rPr>
                        <a:t>Number of international Arts and Culture Seasons hosted and/or participated in/year</a:t>
                      </a:r>
                      <a:endParaRPr lang="en-ZA"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dk1"/>
                          </a:solidFill>
                          <a:latin typeface="+mn-lt"/>
                          <a:ea typeface="+mn-ea"/>
                          <a:cs typeface="+mn-cs"/>
                        </a:rPr>
                        <a:t>10 international Arts and Culture Seasons hosted and/or participated in by 2018/19 	</a:t>
                      </a:r>
                    </a:p>
                  </a:txBody>
                  <a:tcPr/>
                </a:tc>
                <a:tc>
                  <a:txBody>
                    <a:bodyPr/>
                    <a:lstStyle/>
                    <a:p>
                      <a:r>
                        <a:rPr lang="en-US" sz="1400" b="0" i="0" u="none" strike="noStrike" kern="1200" baseline="0" dirty="0" smtClean="0">
                          <a:solidFill>
                            <a:schemeClr val="dk1"/>
                          </a:solidFill>
                          <a:latin typeface="+mn-lt"/>
                          <a:ea typeface="+mn-ea"/>
                          <a:cs typeface="+mn-cs"/>
                        </a:rPr>
                        <a:t>Target of 10 achieved in the 2016/17 financial year	</a:t>
                      </a:r>
                    </a:p>
                  </a:txBody>
                  <a:tcPr/>
                </a:tc>
                <a:tc>
                  <a:txBody>
                    <a:bodyPr/>
                    <a:lstStyle/>
                    <a:p>
                      <a:r>
                        <a:rPr lang="en-ZA" sz="1400" dirty="0" smtClean="0">
                          <a:latin typeface="+mn-lt"/>
                        </a:rPr>
                        <a:t>From 2014/15 to date the Department has participated</a:t>
                      </a:r>
                      <a:r>
                        <a:rPr lang="en-ZA" sz="1400" baseline="0" dirty="0" smtClean="0">
                          <a:latin typeface="+mn-lt"/>
                        </a:rPr>
                        <a:t> in 6 seasons and 4 are planned for the 2018/19 financial year</a:t>
                      </a:r>
                      <a:endParaRPr lang="en-ZA" sz="1400" dirty="0">
                        <a:latin typeface="+mn-lt"/>
                      </a:endParaRPr>
                    </a:p>
                  </a:txBody>
                  <a:tcPr/>
                </a:tc>
              </a:tr>
            </a:tbl>
          </a:graphicData>
        </a:graphic>
      </p:graphicFrame>
      <p:sp>
        <p:nvSpPr>
          <p:cNvPr id="4" name="Slide Number Placeholder 3"/>
          <p:cNvSpPr>
            <a:spLocks noGrp="1"/>
          </p:cNvSpPr>
          <p:nvPr>
            <p:ph type="sldNum" sz="quarter" idx="4"/>
          </p:nvPr>
        </p:nvSpPr>
        <p:spPr>
          <a:xfrm>
            <a:off x="8316416" y="6492875"/>
            <a:ext cx="609600" cy="365125"/>
          </a:xfrm>
        </p:spPr>
        <p:txBody>
          <a:bodyPr/>
          <a:lstStyle/>
          <a:p>
            <a:r>
              <a:rPr lang="en-US" sz="1200" b="1" dirty="0" smtClean="0"/>
              <a:t>62</a:t>
            </a:r>
            <a:endParaRPr lang="en-ZA" sz="1200" b="1" dirty="0" smtClean="0"/>
          </a:p>
        </p:txBody>
      </p:sp>
    </p:spTree>
    <p:extLst>
      <p:ext uri="{BB962C8B-B14F-4D97-AF65-F5344CB8AC3E}">
        <p14:creationId xmlns:p14="http://schemas.microsoft.com/office/powerpoint/2010/main" xmlns="" val="84469395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492896"/>
            <a:ext cx="8229600" cy="720080"/>
          </a:xfrm>
        </p:spPr>
        <p:txBody>
          <a:bodyPr>
            <a:noAutofit/>
          </a:bodyPr>
          <a:lstStyle/>
          <a:p>
            <a:pPr algn="ctr"/>
            <a:r>
              <a:rPr lang="en-US" sz="4000" dirty="0" smtClean="0">
                <a:latin typeface="+mj-lt"/>
              </a:rPr>
              <a:t>BUDGET AND EXPENDITURE PLAN</a:t>
            </a:r>
            <a:endParaRPr lang="en-ZA" sz="4000" dirty="0">
              <a:latin typeface="+mj-lt"/>
            </a:endParaRPr>
          </a:p>
        </p:txBody>
      </p:sp>
      <p:sp>
        <p:nvSpPr>
          <p:cNvPr id="3" name="Slide Number Placeholder 3"/>
          <p:cNvSpPr>
            <a:spLocks noGrp="1"/>
          </p:cNvSpPr>
          <p:nvPr>
            <p:ph type="sldNum" sz="quarter" idx="4"/>
          </p:nvPr>
        </p:nvSpPr>
        <p:spPr>
          <a:xfrm>
            <a:off x="8077200" y="6172200"/>
            <a:ext cx="609600" cy="365125"/>
          </a:xfrm>
        </p:spPr>
        <p:txBody>
          <a:bodyPr/>
          <a:lstStyle/>
          <a:p>
            <a:r>
              <a:rPr lang="en-US" sz="1200" b="1" dirty="0" smtClean="0"/>
              <a:t>63</a:t>
            </a:r>
            <a:endParaRPr lang="en-ZA" sz="1200" b="1" dirty="0" smtClean="0"/>
          </a:p>
        </p:txBody>
      </p:sp>
    </p:spTree>
    <p:extLst>
      <p:ext uri="{BB962C8B-B14F-4D97-AF65-F5344CB8AC3E}">
        <p14:creationId xmlns:p14="http://schemas.microsoft.com/office/powerpoint/2010/main" xmlns="" val="108334743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80920" cy="576064"/>
          </a:xfrm>
          <a:ln>
            <a:solidFill>
              <a:srgbClr val="C00000"/>
            </a:solidFill>
          </a:ln>
        </p:spPr>
        <p:txBody>
          <a:bodyPr>
            <a:normAutofit/>
          </a:bodyPr>
          <a:lstStyle/>
          <a:p>
            <a:pPr algn="ctr"/>
            <a:r>
              <a:rPr lang="en-US" sz="3000" dirty="0" smtClean="0"/>
              <a:t>OUTLINE OF THE MTEF ALLOCATION </a:t>
            </a:r>
            <a:endParaRPr lang="en-ZA" sz="3000" dirty="0"/>
          </a:p>
        </p:txBody>
      </p:sp>
      <p:sp>
        <p:nvSpPr>
          <p:cNvPr id="3" name="Content Placeholder 2"/>
          <p:cNvSpPr>
            <a:spLocks noGrp="1"/>
          </p:cNvSpPr>
          <p:nvPr>
            <p:ph idx="1"/>
          </p:nvPr>
        </p:nvSpPr>
        <p:spPr>
          <a:xfrm>
            <a:off x="467544" y="980728"/>
            <a:ext cx="8280920" cy="4962873"/>
          </a:xfrm>
          <a:ln>
            <a:solidFill>
              <a:srgbClr val="C00000"/>
            </a:solidFill>
          </a:ln>
        </p:spPr>
        <p:txBody>
          <a:bodyPr>
            <a:normAutofit/>
          </a:bodyPr>
          <a:lstStyle/>
          <a:p>
            <a:pPr>
              <a:lnSpc>
                <a:spcPct val="150000"/>
              </a:lnSpc>
              <a:buAutoNum type="arabicPeriod"/>
            </a:pPr>
            <a:r>
              <a:rPr lang="en-US" sz="1800" b="0" dirty="0" smtClean="0">
                <a:solidFill>
                  <a:schemeClr val="tx1"/>
                </a:solidFill>
              </a:rPr>
              <a:t>Medium Term Expenditure Framework (MTEF) process:  2018/19 </a:t>
            </a:r>
            <a:r>
              <a:rPr lang="en-US" sz="1800" b="0" dirty="0">
                <a:solidFill>
                  <a:schemeClr val="tx1"/>
                </a:solidFill>
              </a:rPr>
              <a:t>-</a:t>
            </a:r>
            <a:r>
              <a:rPr lang="en-US" sz="1800" b="0" dirty="0" smtClean="0">
                <a:solidFill>
                  <a:schemeClr val="tx1"/>
                </a:solidFill>
              </a:rPr>
              <a:t> 2020/21</a:t>
            </a:r>
          </a:p>
          <a:p>
            <a:pPr>
              <a:lnSpc>
                <a:spcPct val="150000"/>
              </a:lnSpc>
              <a:buAutoNum type="arabicPeriod"/>
            </a:pPr>
            <a:r>
              <a:rPr lang="en-US" sz="1800" b="0" dirty="0" smtClean="0">
                <a:solidFill>
                  <a:schemeClr val="tx1"/>
                </a:solidFill>
              </a:rPr>
              <a:t>MTEF  Allocations: 2018/19 – 2020/21</a:t>
            </a:r>
          </a:p>
          <a:p>
            <a:pPr marL="0" indent="0">
              <a:lnSpc>
                <a:spcPct val="150000"/>
              </a:lnSpc>
              <a:buNone/>
            </a:pPr>
            <a:r>
              <a:rPr lang="en-US" sz="1800" b="0" dirty="0" smtClean="0">
                <a:solidFill>
                  <a:schemeClr val="tx1"/>
                </a:solidFill>
              </a:rPr>
              <a:t>2.1  2018 ENE Earmarked/Ring-fenced funds</a:t>
            </a:r>
            <a:endParaRPr lang="en-US" sz="1800" b="0" dirty="0">
              <a:solidFill>
                <a:schemeClr val="tx1"/>
              </a:solidFill>
            </a:endParaRPr>
          </a:p>
          <a:p>
            <a:pPr>
              <a:lnSpc>
                <a:spcPct val="150000"/>
              </a:lnSpc>
              <a:buAutoNum type="arabicPeriod" startAt="3"/>
            </a:pPr>
            <a:r>
              <a:rPr lang="en-US" sz="1800" b="0" dirty="0" smtClean="0">
                <a:solidFill>
                  <a:schemeClr val="tx1"/>
                </a:solidFill>
              </a:rPr>
              <a:t>Budget summary totals per </a:t>
            </a:r>
            <a:r>
              <a:rPr lang="en-US" sz="1800" b="0" dirty="0">
                <a:solidFill>
                  <a:schemeClr val="tx1"/>
                </a:solidFill>
              </a:rPr>
              <a:t>P</a:t>
            </a:r>
            <a:r>
              <a:rPr lang="en-US" sz="1800" b="0" dirty="0" smtClean="0">
                <a:solidFill>
                  <a:schemeClr val="tx1"/>
                </a:solidFill>
              </a:rPr>
              <a:t>rogramme </a:t>
            </a:r>
            <a:r>
              <a:rPr lang="en-US" sz="1800" b="0" dirty="0">
                <a:solidFill>
                  <a:schemeClr val="tx1"/>
                </a:solidFill>
              </a:rPr>
              <a:t>&amp;</a:t>
            </a:r>
            <a:r>
              <a:rPr lang="en-US" sz="1800" b="0" dirty="0" smtClean="0">
                <a:solidFill>
                  <a:schemeClr val="tx1"/>
                </a:solidFill>
              </a:rPr>
              <a:t> </a:t>
            </a:r>
            <a:r>
              <a:rPr lang="en-US" sz="1800" b="0" dirty="0">
                <a:solidFill>
                  <a:schemeClr val="tx1"/>
                </a:solidFill>
              </a:rPr>
              <a:t>E</a:t>
            </a:r>
            <a:r>
              <a:rPr lang="en-US" sz="1800" b="0" dirty="0" smtClean="0">
                <a:solidFill>
                  <a:schemeClr val="tx1"/>
                </a:solidFill>
              </a:rPr>
              <a:t>conomic classification</a:t>
            </a:r>
          </a:p>
          <a:p>
            <a:pPr>
              <a:lnSpc>
                <a:spcPct val="150000"/>
              </a:lnSpc>
              <a:buAutoNum type="arabicPeriod" startAt="3"/>
            </a:pPr>
            <a:r>
              <a:rPr lang="en-US" sz="1800" b="0" dirty="0" smtClean="0">
                <a:solidFill>
                  <a:schemeClr val="tx1"/>
                </a:solidFill>
              </a:rPr>
              <a:t>Detailed budget per </a:t>
            </a:r>
            <a:r>
              <a:rPr lang="en-US" sz="1800" b="0" dirty="0">
                <a:solidFill>
                  <a:schemeClr val="tx1"/>
                </a:solidFill>
              </a:rPr>
              <a:t>P</a:t>
            </a:r>
            <a:r>
              <a:rPr lang="en-US" sz="1800" b="0" dirty="0" smtClean="0">
                <a:solidFill>
                  <a:schemeClr val="tx1"/>
                </a:solidFill>
              </a:rPr>
              <a:t>rogramme &amp; Economic </a:t>
            </a:r>
            <a:r>
              <a:rPr lang="en-US" sz="1800" b="0" dirty="0">
                <a:solidFill>
                  <a:schemeClr val="tx1"/>
                </a:solidFill>
              </a:rPr>
              <a:t>c</a:t>
            </a:r>
            <a:r>
              <a:rPr lang="en-US" sz="1800" b="0" dirty="0" smtClean="0">
                <a:solidFill>
                  <a:schemeClr val="tx1"/>
                </a:solidFill>
              </a:rPr>
              <a:t>lassification</a:t>
            </a:r>
          </a:p>
          <a:p>
            <a:pPr marL="0" indent="0">
              <a:lnSpc>
                <a:spcPct val="150000"/>
              </a:lnSpc>
              <a:buNone/>
            </a:pPr>
            <a:r>
              <a:rPr lang="en-US" sz="1800" b="0" dirty="0" smtClean="0">
                <a:solidFill>
                  <a:schemeClr val="tx1"/>
                </a:solidFill>
              </a:rPr>
              <a:t>5.  Budget summary totals per Economic </a:t>
            </a:r>
            <a:r>
              <a:rPr lang="en-US" sz="1800" b="0" dirty="0">
                <a:solidFill>
                  <a:schemeClr val="tx1"/>
                </a:solidFill>
              </a:rPr>
              <a:t>c</a:t>
            </a:r>
            <a:r>
              <a:rPr lang="en-US" sz="1800" b="0" dirty="0" smtClean="0">
                <a:solidFill>
                  <a:schemeClr val="tx1"/>
                </a:solidFill>
              </a:rPr>
              <a:t>lassification : Mzansi Golden   </a:t>
            </a:r>
          </a:p>
          <a:p>
            <a:pPr marL="0" indent="0">
              <a:lnSpc>
                <a:spcPct val="150000"/>
              </a:lnSpc>
              <a:buNone/>
            </a:pPr>
            <a:r>
              <a:rPr lang="en-US" sz="1800" b="0" dirty="0">
                <a:solidFill>
                  <a:schemeClr val="tx1"/>
                </a:solidFill>
              </a:rPr>
              <a:t> </a:t>
            </a:r>
            <a:r>
              <a:rPr lang="en-US" sz="1800" b="0" dirty="0" smtClean="0">
                <a:solidFill>
                  <a:schemeClr val="tx1"/>
                </a:solidFill>
              </a:rPr>
              <a:t>     Economy (MGE)</a:t>
            </a:r>
          </a:p>
          <a:p>
            <a:pPr marL="0" indent="0">
              <a:lnSpc>
                <a:spcPct val="150000"/>
              </a:lnSpc>
              <a:buNone/>
            </a:pPr>
            <a:r>
              <a:rPr lang="en-US" sz="1800" b="0" dirty="0">
                <a:solidFill>
                  <a:schemeClr val="tx1"/>
                </a:solidFill>
              </a:rPr>
              <a:t>6</a:t>
            </a:r>
            <a:r>
              <a:rPr lang="en-US" sz="1800" b="0" dirty="0" smtClean="0">
                <a:solidFill>
                  <a:schemeClr val="tx1"/>
                </a:solidFill>
              </a:rPr>
              <a:t>.  Budget summary of Conditional Grant (Per Province)</a:t>
            </a:r>
          </a:p>
          <a:p>
            <a:pPr marL="0" indent="0">
              <a:lnSpc>
                <a:spcPct val="150000"/>
              </a:lnSpc>
              <a:buNone/>
            </a:pPr>
            <a:r>
              <a:rPr lang="en-US" sz="1800" b="0" dirty="0" smtClean="0">
                <a:solidFill>
                  <a:schemeClr val="tx1"/>
                </a:solidFill>
              </a:rPr>
              <a:t>7.  Allocations to Public Entities</a:t>
            </a:r>
          </a:p>
          <a:p>
            <a:pPr marL="0" indent="0">
              <a:lnSpc>
                <a:spcPct val="150000"/>
              </a:lnSpc>
              <a:buNone/>
            </a:pPr>
            <a:endParaRPr lang="en-US" sz="2000" b="0" dirty="0" smtClean="0">
              <a:solidFill>
                <a:schemeClr val="tx1"/>
              </a:solidFill>
            </a:endParaRPr>
          </a:p>
          <a:p>
            <a:pPr marL="0" indent="0">
              <a:lnSpc>
                <a:spcPct val="150000"/>
              </a:lnSpc>
              <a:buNone/>
            </a:pPr>
            <a:endParaRPr lang="en-US" sz="2000" b="0" dirty="0" smtClean="0"/>
          </a:p>
          <a:p>
            <a:endParaRPr lang="en-US" b="0" dirty="0" smtClean="0"/>
          </a:p>
          <a:p>
            <a:endParaRPr lang="en-ZA" b="0" dirty="0"/>
          </a:p>
        </p:txBody>
      </p:sp>
      <p:sp>
        <p:nvSpPr>
          <p:cNvPr id="5" name="Slide Number Placeholder 3"/>
          <p:cNvSpPr txBox="1">
            <a:spLocks/>
          </p:cNvSpPr>
          <p:nvPr/>
        </p:nvSpPr>
        <p:spPr>
          <a:xfrm>
            <a:off x="8182838" y="6165305"/>
            <a:ext cx="609600" cy="492620"/>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t>64</a:t>
            </a:r>
            <a:endParaRPr lang="en-ZA" sz="1200" b="1" dirty="0" smtClean="0"/>
          </a:p>
        </p:txBody>
      </p:sp>
    </p:spTree>
    <p:extLst>
      <p:ext uri="{BB962C8B-B14F-4D97-AF65-F5344CB8AC3E}">
        <p14:creationId xmlns:p14="http://schemas.microsoft.com/office/powerpoint/2010/main" xmlns="" val="130042624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67544" y="188640"/>
            <a:ext cx="8280920" cy="792088"/>
          </a:xfrm>
          <a:ln>
            <a:solidFill>
              <a:srgbClr val="C00000"/>
            </a:solidFill>
          </a:ln>
        </p:spPr>
        <p:txBody>
          <a:bodyPr>
            <a:noAutofit/>
          </a:bodyPr>
          <a:lstStyle/>
          <a:p>
            <a:pPr algn="ctr"/>
            <a:r>
              <a:rPr lang="en-US" sz="2200" dirty="0" smtClean="0"/>
              <a:t>MEDIUM TERM EXPENDITURE FRAMEWORK (MTEF)  PROCESS:  2018/19 TO 2020/21</a:t>
            </a:r>
            <a:br>
              <a:rPr lang="en-US" sz="2200" dirty="0" smtClean="0"/>
            </a:br>
            <a:endParaRPr lang="en-US" sz="2200" dirty="0"/>
          </a:p>
        </p:txBody>
      </p:sp>
      <p:sp>
        <p:nvSpPr>
          <p:cNvPr id="3" name="Content Placeholder 2"/>
          <p:cNvSpPr>
            <a:spLocks noGrp="1"/>
          </p:cNvSpPr>
          <p:nvPr>
            <p:ph idx="1"/>
          </p:nvPr>
        </p:nvSpPr>
        <p:spPr>
          <a:xfrm>
            <a:off x="467544" y="1124744"/>
            <a:ext cx="8280920" cy="4752528"/>
          </a:xfrm>
          <a:ln>
            <a:solidFill>
              <a:srgbClr val="C00000"/>
            </a:solidFill>
          </a:ln>
        </p:spPr>
        <p:txBody>
          <a:bodyPr>
            <a:normAutofit/>
          </a:bodyPr>
          <a:lstStyle/>
          <a:p>
            <a:pPr>
              <a:lnSpc>
                <a:spcPct val="200000"/>
              </a:lnSpc>
            </a:pPr>
            <a:r>
              <a:rPr lang="en-US" sz="1800" b="0" dirty="0" smtClean="0">
                <a:solidFill>
                  <a:schemeClr val="tx1"/>
                </a:solidFill>
              </a:rPr>
              <a:t>The 2018 MTEF baseline includes amounts reallocated away from, as well as reallocated towards the Arts and Culture vote budget.  </a:t>
            </a:r>
            <a:r>
              <a:rPr lang="en-US" sz="1800" dirty="0" smtClean="0">
                <a:solidFill>
                  <a:schemeClr val="tx1"/>
                </a:solidFill>
              </a:rPr>
              <a:t>The net change to the vote baseline amounts to zero.</a:t>
            </a:r>
          </a:p>
          <a:p>
            <a:pPr marL="0" indent="0">
              <a:lnSpc>
                <a:spcPct val="150000"/>
              </a:lnSpc>
              <a:buNone/>
            </a:pPr>
            <a:endParaRPr lang="en-US" sz="1800" dirty="0" smtClean="0">
              <a:solidFill>
                <a:schemeClr val="tx1"/>
              </a:solidFill>
            </a:endParaRPr>
          </a:p>
          <a:p>
            <a:pPr>
              <a:lnSpc>
                <a:spcPct val="150000"/>
              </a:lnSpc>
            </a:pPr>
            <a:r>
              <a:rPr lang="en-US" sz="1800" dirty="0" smtClean="0">
                <a:solidFill>
                  <a:schemeClr val="tx1"/>
                </a:solidFill>
              </a:rPr>
              <a:t>No additional budget in the 2018 ENE as per the allocation letter.</a:t>
            </a:r>
          </a:p>
          <a:p>
            <a:pPr marL="400050" lvl="1" indent="0">
              <a:lnSpc>
                <a:spcPct val="150000"/>
              </a:lnSpc>
              <a:buNone/>
            </a:pPr>
            <a:endParaRPr lang="en-US" b="0" dirty="0">
              <a:solidFill>
                <a:schemeClr val="tx1"/>
              </a:solidFill>
            </a:endParaRPr>
          </a:p>
          <a:p>
            <a:pPr marL="0" indent="0">
              <a:lnSpc>
                <a:spcPct val="150000"/>
              </a:lnSpc>
              <a:buNone/>
            </a:pPr>
            <a:endParaRPr lang="en-US" sz="1800" b="0" dirty="0">
              <a:solidFill>
                <a:schemeClr val="tx1"/>
              </a:solidFill>
            </a:endParaRPr>
          </a:p>
          <a:p>
            <a:pPr marL="0" indent="0" algn="just">
              <a:lnSpc>
                <a:spcPct val="150000"/>
              </a:lnSpc>
              <a:buNone/>
            </a:pPr>
            <a:endParaRPr lang="en-ZA" sz="1800" b="0" dirty="0"/>
          </a:p>
        </p:txBody>
      </p:sp>
      <p:sp>
        <p:nvSpPr>
          <p:cNvPr id="5" name="Slide Number Placeholder 3"/>
          <p:cNvSpPr txBox="1">
            <a:spLocks/>
          </p:cNvSpPr>
          <p:nvPr/>
        </p:nvSpPr>
        <p:spPr>
          <a:xfrm>
            <a:off x="8173222" y="6021288"/>
            <a:ext cx="609600" cy="636635"/>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t>65</a:t>
            </a:r>
            <a:endParaRPr lang="en-ZA" sz="1200" b="1" dirty="0" smtClean="0"/>
          </a:p>
        </p:txBody>
      </p:sp>
    </p:spTree>
    <p:extLst>
      <p:ext uri="{BB962C8B-B14F-4D97-AF65-F5344CB8AC3E}">
        <p14:creationId xmlns:p14="http://schemas.microsoft.com/office/powerpoint/2010/main" xmlns="" val="17111127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396902" cy="648072"/>
          </a:xfrm>
          <a:ln>
            <a:solidFill>
              <a:srgbClr val="C00000"/>
            </a:solidFill>
          </a:ln>
        </p:spPr>
        <p:txBody>
          <a:bodyPr>
            <a:noAutofit/>
          </a:bodyPr>
          <a:lstStyle/>
          <a:p>
            <a:pPr algn="ctr"/>
            <a:r>
              <a:rPr lang="en-ZA" sz="2200" dirty="0" smtClean="0">
                <a:solidFill>
                  <a:schemeClr val="accent6">
                    <a:lumMod val="50000"/>
                  </a:schemeClr>
                </a:solidFill>
              </a:rPr>
              <a:t>2018 MTEF ALLOCATIONS (Cont …)</a:t>
            </a:r>
            <a:br>
              <a:rPr lang="en-ZA" sz="2200" dirty="0" smtClean="0">
                <a:solidFill>
                  <a:schemeClr val="accent6">
                    <a:lumMod val="50000"/>
                  </a:schemeClr>
                </a:solidFill>
              </a:rPr>
            </a:br>
            <a:r>
              <a:rPr lang="en-ZA" sz="2200" dirty="0">
                <a:solidFill>
                  <a:schemeClr val="accent6">
                    <a:lumMod val="50000"/>
                  </a:schemeClr>
                </a:solidFill>
              </a:rPr>
              <a:t/>
            </a:r>
            <a:br>
              <a:rPr lang="en-ZA" sz="2200" dirty="0">
                <a:solidFill>
                  <a:schemeClr val="accent6">
                    <a:lumMod val="50000"/>
                  </a:schemeClr>
                </a:solidFill>
              </a:rPr>
            </a:br>
            <a:endParaRPr lang="en-ZA" sz="2200" dirty="0">
              <a:solidFill>
                <a:schemeClr val="accent6">
                  <a:lumMod val="5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261840273"/>
              </p:ext>
            </p:extLst>
          </p:nvPr>
        </p:nvGraphicFramePr>
        <p:xfrm>
          <a:off x="395536" y="1196752"/>
          <a:ext cx="8424936" cy="4824535"/>
        </p:xfrm>
        <a:graphic>
          <a:graphicData uri="http://schemas.openxmlformats.org/drawingml/2006/table">
            <a:tbl>
              <a:tblPr firstRow="1" bandRow="1">
                <a:tableStyleId>{5C22544A-7EE6-4342-B048-85BDC9FD1C3A}</a:tableStyleId>
              </a:tblPr>
              <a:tblGrid>
                <a:gridCol w="4736767"/>
                <a:gridCol w="1101567"/>
                <a:gridCol w="1330253"/>
                <a:gridCol w="1256349"/>
              </a:tblGrid>
              <a:tr h="1007260">
                <a:tc>
                  <a:txBody>
                    <a:bodyPr/>
                    <a:lstStyle/>
                    <a:p>
                      <a:endParaRPr lang="en-ZA" sz="1800" b="1" dirty="0">
                        <a:latin typeface="+mn-lt"/>
                      </a:endParaRPr>
                    </a:p>
                  </a:txBody>
                  <a:tcPr marL="91435" marR="91435" marT="45719" marB="45719">
                    <a:solidFill>
                      <a:srgbClr val="B77727"/>
                    </a:solidFill>
                  </a:tcPr>
                </a:tc>
                <a:tc>
                  <a:txBody>
                    <a:bodyPr/>
                    <a:lstStyle/>
                    <a:p>
                      <a:pPr algn="ctr"/>
                      <a:r>
                        <a:rPr lang="en-US" sz="2000" b="1" dirty="0" smtClean="0">
                          <a:latin typeface="+mn-lt"/>
                        </a:rPr>
                        <a:t>2018/19</a:t>
                      </a:r>
                      <a:endParaRPr lang="en-ZA" sz="2000" b="1" dirty="0">
                        <a:latin typeface="+mn-lt"/>
                      </a:endParaRPr>
                    </a:p>
                  </a:txBody>
                  <a:tcPr marL="91435" marR="91435" marT="45719" marB="45719" anchor="ctr">
                    <a:solidFill>
                      <a:srgbClr val="B77727"/>
                    </a:solidFill>
                  </a:tcPr>
                </a:tc>
                <a:tc>
                  <a:txBody>
                    <a:bodyPr/>
                    <a:lstStyle/>
                    <a:p>
                      <a:pPr algn="r"/>
                      <a:r>
                        <a:rPr lang="en-ZA" sz="2000" b="1" dirty="0" smtClean="0">
                          <a:latin typeface="+mn-lt"/>
                        </a:rPr>
                        <a:t>2019/20</a:t>
                      </a:r>
                      <a:endParaRPr lang="en-ZA" sz="2000" b="1" dirty="0">
                        <a:latin typeface="+mn-lt"/>
                      </a:endParaRPr>
                    </a:p>
                  </a:txBody>
                  <a:tcPr marL="91435" marR="91435" marT="45719" marB="45719" anchor="ctr">
                    <a:solidFill>
                      <a:srgbClr val="B77727"/>
                    </a:solidFill>
                  </a:tcPr>
                </a:tc>
                <a:tc>
                  <a:txBody>
                    <a:bodyPr/>
                    <a:lstStyle/>
                    <a:p>
                      <a:pPr algn="ctr"/>
                      <a:r>
                        <a:rPr lang="en-US" sz="2000" b="1" dirty="0" smtClean="0">
                          <a:latin typeface="+mn-lt"/>
                        </a:rPr>
                        <a:t>   2020/21</a:t>
                      </a:r>
                      <a:endParaRPr lang="en-ZA" sz="2000" b="1" dirty="0">
                        <a:latin typeface="+mn-lt"/>
                      </a:endParaRPr>
                    </a:p>
                  </a:txBody>
                  <a:tcPr marL="91435" marR="91435" marT="45719" marB="45719" anchor="ctr">
                    <a:solidFill>
                      <a:srgbClr val="B77727"/>
                    </a:solidFill>
                  </a:tcPr>
                </a:tc>
              </a:tr>
              <a:tr h="763455">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1700" b="1"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FF"/>
                    </a:solidFill>
                  </a:tcPr>
                </a:tc>
                <a:tc>
                  <a:txBody>
                    <a:bodyPr/>
                    <a:lstStyle/>
                    <a:p>
                      <a:pPr algn="r"/>
                      <a:r>
                        <a:rPr lang="en-ZA" sz="1700" b="1" dirty="0" smtClean="0">
                          <a:latin typeface="+mn-lt"/>
                        </a:rPr>
                        <a:t>R’000</a:t>
                      </a:r>
                      <a:endParaRPr lang="en-ZA" sz="1700" b="1" dirty="0">
                        <a:latin typeface="+mn-lt"/>
                      </a:endParaRPr>
                    </a:p>
                  </a:txBody>
                  <a:tcPr marL="91435" marR="91435" marT="45719" marB="45719" anchor="ctr">
                    <a:solidFill>
                      <a:srgbClr val="FFFFFF"/>
                    </a:solidFill>
                  </a:tcPr>
                </a:tc>
                <a:tc>
                  <a:txBody>
                    <a:bodyPr/>
                    <a:lstStyle/>
                    <a:p>
                      <a:pPr algn="r"/>
                      <a:r>
                        <a:rPr lang="en-ZA" sz="1700" b="1" dirty="0" smtClean="0">
                          <a:latin typeface="+mn-lt"/>
                        </a:rPr>
                        <a:t>R’000</a:t>
                      </a:r>
                      <a:endParaRPr lang="en-ZA" sz="1700" b="1" dirty="0">
                        <a:latin typeface="+mn-lt"/>
                      </a:endParaRPr>
                    </a:p>
                  </a:txBody>
                  <a:tcPr marL="91435" marR="91435" marT="45719" marB="45719" anchor="ctr">
                    <a:solidFill>
                      <a:srgbClr val="FFFFFF"/>
                    </a:solidFill>
                  </a:tcPr>
                </a:tc>
                <a:tc>
                  <a:txBody>
                    <a:bodyPr/>
                    <a:lstStyle/>
                    <a:p>
                      <a:pPr algn="r"/>
                      <a:r>
                        <a:rPr lang="en-US" sz="1700" b="1" dirty="0" smtClean="0">
                          <a:latin typeface="+mn-lt"/>
                        </a:rPr>
                        <a:t>R’000</a:t>
                      </a:r>
                      <a:endParaRPr lang="en-ZA" sz="1700" b="1" dirty="0">
                        <a:latin typeface="+mn-lt"/>
                      </a:endParaRPr>
                    </a:p>
                  </a:txBody>
                  <a:tcPr marL="91435" marR="91435" marT="45719" marB="45719" anchor="ctr">
                    <a:solidFill>
                      <a:srgbClr val="FFFFFF"/>
                    </a:solidFill>
                  </a:tcPr>
                </a:tc>
              </a:tr>
              <a:tr h="763455">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1" i="0" u="none" strike="noStrike" cap="none" normalizeH="0" baseline="0" dirty="0" smtClean="0">
                          <a:ln>
                            <a:noFill/>
                          </a:ln>
                          <a:solidFill>
                            <a:srgbClr val="000000"/>
                          </a:solidFill>
                          <a:effectLst/>
                          <a:latin typeface="+mn-lt"/>
                          <a:ea typeface="Arial Unicode MS" pitchFamily="34" charset="-128"/>
                          <a:cs typeface="Arial Unicode MS" pitchFamily="34" charset="-128"/>
                        </a:rPr>
                        <a:t>ORIGINAL 2017 MTEF ALLOCATIONS</a:t>
                      </a:r>
                    </a:p>
                  </a:txBody>
                  <a:tcPr marT="45718" marB="45718" horzOverflow="overflow">
                    <a:solidFill>
                      <a:srgbClr val="FFFFCC"/>
                    </a:solidFill>
                  </a:tcPr>
                </a:tc>
                <a:tc>
                  <a:txBody>
                    <a:bodyPr/>
                    <a:lstStyle/>
                    <a:p>
                      <a:pPr algn="r"/>
                      <a:r>
                        <a:rPr lang="en-US" sz="1700" b="1" dirty="0" smtClean="0">
                          <a:latin typeface="+mn-lt"/>
                        </a:rPr>
                        <a:t>4</a:t>
                      </a:r>
                      <a:r>
                        <a:rPr lang="en-US" sz="1700" b="1" baseline="0" dirty="0" smtClean="0">
                          <a:latin typeface="+mn-lt"/>
                        </a:rPr>
                        <a:t> 491 651</a:t>
                      </a:r>
                      <a:endParaRPr lang="en-ZA" sz="1700" b="1" dirty="0">
                        <a:latin typeface="+mn-lt"/>
                      </a:endParaRPr>
                    </a:p>
                  </a:txBody>
                  <a:tcPr marL="91435" marR="91435" marT="45719" marB="45719">
                    <a:lnB w="12700" cap="flat" cmpd="sng" algn="ctr">
                      <a:solidFill>
                        <a:schemeClr val="tx1"/>
                      </a:solidFill>
                      <a:prstDash val="solid"/>
                      <a:round/>
                      <a:headEnd type="none" w="med" len="med"/>
                      <a:tailEnd type="none" w="med" len="med"/>
                    </a:lnB>
                    <a:solidFill>
                      <a:srgbClr val="FFFFCC"/>
                    </a:solidFill>
                  </a:tcPr>
                </a:tc>
                <a:tc>
                  <a:txBody>
                    <a:bodyPr/>
                    <a:lstStyle/>
                    <a:p>
                      <a:pPr algn="r"/>
                      <a:r>
                        <a:rPr lang="en-US" sz="1700" b="1" dirty="0" smtClean="0">
                          <a:latin typeface="+mn-lt"/>
                        </a:rPr>
                        <a:t>4 7</a:t>
                      </a:r>
                      <a:r>
                        <a:rPr lang="en-US" sz="1700" b="1" baseline="0" dirty="0" smtClean="0">
                          <a:latin typeface="+mn-lt"/>
                        </a:rPr>
                        <a:t>52 325</a:t>
                      </a:r>
                      <a:endParaRPr lang="en-ZA" sz="1700" b="1" dirty="0">
                        <a:latin typeface="+mn-lt"/>
                      </a:endParaRPr>
                    </a:p>
                  </a:txBody>
                  <a:tcPr marL="91435" marR="91435" marT="45719" marB="45719">
                    <a:lnB w="12700" cap="flat" cmpd="sng" algn="ctr">
                      <a:solidFill>
                        <a:schemeClr val="tx1"/>
                      </a:solidFill>
                      <a:prstDash val="solid"/>
                      <a:round/>
                      <a:headEnd type="none" w="med" len="med"/>
                      <a:tailEnd type="none" w="med" len="med"/>
                    </a:lnB>
                    <a:solidFill>
                      <a:srgbClr val="FFFFCC"/>
                    </a:solidFill>
                  </a:tcPr>
                </a:tc>
                <a:tc>
                  <a:txBody>
                    <a:bodyPr/>
                    <a:lstStyle/>
                    <a:p>
                      <a:pPr algn="r"/>
                      <a:r>
                        <a:rPr lang="en-US" sz="1700" b="1" dirty="0" smtClean="0">
                          <a:latin typeface="+mn-lt"/>
                        </a:rPr>
                        <a:t>5</a:t>
                      </a:r>
                      <a:r>
                        <a:rPr lang="en-US" sz="1700" b="1" baseline="0" dirty="0" smtClean="0">
                          <a:latin typeface="+mn-lt"/>
                        </a:rPr>
                        <a:t> 019 159</a:t>
                      </a:r>
                      <a:endParaRPr lang="en-ZA" sz="1700" b="1" dirty="0">
                        <a:latin typeface="+mn-lt"/>
                      </a:endParaRPr>
                    </a:p>
                  </a:txBody>
                  <a:tcPr marL="91435" marR="91435" marT="45719" marB="45719">
                    <a:lnB w="12700" cap="flat" cmpd="sng" algn="ctr">
                      <a:solidFill>
                        <a:schemeClr val="tx1"/>
                      </a:solidFill>
                      <a:prstDash val="solid"/>
                      <a:round/>
                      <a:headEnd type="none" w="med" len="med"/>
                      <a:tailEnd type="none" w="med" len="med"/>
                    </a:lnB>
                    <a:solidFill>
                      <a:srgbClr val="FFFFCC"/>
                    </a:solidFill>
                  </a:tcPr>
                </a:tc>
              </a:tr>
              <a:tr h="763455">
                <a:tc>
                  <a:txBody>
                    <a:bodyPr/>
                    <a:lstStyle/>
                    <a:p>
                      <a:pPr marL="285750" marR="0" lvl="0" indent="-285750" algn="l" defTabSz="457200" rtl="0" eaLnBrk="0" fontAlgn="base" latinLnBrk="0" hangingPunct="0">
                        <a:lnSpc>
                          <a:spcPct val="100000"/>
                        </a:lnSpc>
                        <a:spcBef>
                          <a:spcPts val="800"/>
                        </a:spcBef>
                        <a:spcAft>
                          <a:spcPct val="0"/>
                        </a:spcAft>
                        <a:buClr>
                          <a:srgbClr val="000000"/>
                        </a:buClr>
                        <a:buSzPct val="100000"/>
                        <a:buFont typeface="Arial" pitchFamily="34" charset="0"/>
                        <a:buChar char="•"/>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Departmental baseline</a:t>
                      </a:r>
                    </a:p>
                  </a:txBody>
                  <a:tcPr marT="45718" marB="45718" horzOverflow="overflow">
                    <a:lnR w="12700" cap="flat" cmpd="sng" algn="ctr">
                      <a:solidFill>
                        <a:schemeClr val="tx1"/>
                      </a:solidFill>
                      <a:prstDash val="solid"/>
                      <a:round/>
                      <a:headEnd type="none" w="med" len="med"/>
                      <a:tailEnd type="none" w="med" len="med"/>
                    </a:lnR>
                    <a:solidFill>
                      <a:srgbClr val="FFFFFF"/>
                    </a:solidFill>
                  </a:tcPr>
                </a:tc>
                <a:tc>
                  <a:txBody>
                    <a:bodyPr/>
                    <a:lstStyle/>
                    <a:p>
                      <a:pPr algn="r"/>
                      <a:r>
                        <a:rPr lang="en-US" sz="1700" b="0" dirty="0" smtClean="0">
                          <a:latin typeface="+mn-lt"/>
                        </a:rPr>
                        <a:t>2</a:t>
                      </a:r>
                      <a:r>
                        <a:rPr lang="en-US" sz="1700" b="0" baseline="0" dirty="0" smtClean="0">
                          <a:latin typeface="+mn-lt"/>
                        </a:rPr>
                        <a:t> 993 036</a:t>
                      </a:r>
                      <a:endParaRPr lang="en-ZA" sz="1700" b="0" dirty="0">
                        <a:latin typeface="+mn-lt"/>
                      </a:endParaRPr>
                    </a:p>
                  </a:txBody>
                  <a:tcPr marL="91435" marR="91435" marT="45719" marB="45719">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FFFF"/>
                    </a:solidFill>
                  </a:tcPr>
                </a:tc>
                <a:tc>
                  <a:txBody>
                    <a:bodyPr/>
                    <a:lstStyle/>
                    <a:p>
                      <a:pPr algn="r"/>
                      <a:r>
                        <a:rPr lang="en-US" sz="1700" b="0" dirty="0" smtClean="0">
                          <a:latin typeface="+mn-lt"/>
                        </a:rPr>
                        <a:t>3 172</a:t>
                      </a:r>
                      <a:r>
                        <a:rPr lang="en-US" sz="1700" b="0" baseline="0" dirty="0" smtClean="0">
                          <a:latin typeface="+mn-lt"/>
                        </a:rPr>
                        <a:t> 115</a:t>
                      </a:r>
                      <a:endParaRPr lang="en-ZA" sz="1700" b="0" dirty="0">
                        <a:latin typeface="+mn-lt"/>
                      </a:endParaRPr>
                    </a:p>
                  </a:txBody>
                  <a:tcPr marL="91435" marR="91435" marT="45719" marB="45719">
                    <a:lnT w="12700" cap="flat" cmpd="sng" algn="ctr">
                      <a:solidFill>
                        <a:schemeClr val="tx1"/>
                      </a:solidFill>
                      <a:prstDash val="solid"/>
                      <a:round/>
                      <a:headEnd type="none" w="med" len="med"/>
                      <a:tailEnd type="none" w="med" len="med"/>
                    </a:lnT>
                    <a:solidFill>
                      <a:srgbClr val="FFFFFF"/>
                    </a:solidFill>
                  </a:tcPr>
                </a:tc>
                <a:tc>
                  <a:txBody>
                    <a:bodyPr/>
                    <a:lstStyle/>
                    <a:p>
                      <a:pPr algn="r"/>
                      <a:r>
                        <a:rPr lang="en-US" sz="1700" b="0" dirty="0" smtClean="0">
                          <a:latin typeface="+mn-lt"/>
                        </a:rPr>
                        <a:t>3 352</a:t>
                      </a:r>
                      <a:r>
                        <a:rPr lang="en-US" sz="1700" b="0" baseline="0" dirty="0" smtClean="0">
                          <a:latin typeface="+mn-lt"/>
                        </a:rPr>
                        <a:t> 037</a:t>
                      </a:r>
                      <a:endParaRPr lang="en-ZA" sz="1700" b="0" dirty="0">
                        <a:latin typeface="+mn-lt"/>
                      </a:endParaRPr>
                    </a:p>
                  </a:txBody>
                  <a:tcPr marL="91435" marR="91435" marT="45719" marB="45719">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FF"/>
                    </a:solidFill>
                  </a:tcPr>
                </a:tc>
              </a:tr>
              <a:tr h="763455">
                <a:tc>
                  <a:txBody>
                    <a:bodyPr/>
                    <a:lstStyle/>
                    <a:p>
                      <a:pPr marL="285750" marR="0" lvl="0" indent="-285750" algn="l" defTabSz="457200" rtl="0" eaLnBrk="0" fontAlgn="base" latinLnBrk="0" hangingPunct="0">
                        <a:lnSpc>
                          <a:spcPct val="100000"/>
                        </a:lnSpc>
                        <a:spcBef>
                          <a:spcPts val="800"/>
                        </a:spcBef>
                        <a:spcAft>
                          <a:spcPct val="0"/>
                        </a:spcAft>
                        <a:buClr>
                          <a:srgbClr val="000000"/>
                        </a:buClr>
                        <a:buSzPct val="100000"/>
                        <a:buFont typeface="Arial" pitchFamily="34" charset="0"/>
                        <a:buChar char="•"/>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Conditional Grant to Provincial Government</a:t>
                      </a:r>
                    </a:p>
                  </a:txBody>
                  <a:tcPr marT="45718" marB="45718" horzOverflow="overflow">
                    <a:lnR w="12700" cap="flat" cmpd="sng" algn="ctr">
                      <a:solidFill>
                        <a:schemeClr val="tx1"/>
                      </a:solidFill>
                      <a:prstDash val="solid"/>
                      <a:round/>
                      <a:headEnd type="none" w="med" len="med"/>
                      <a:tailEnd type="none" w="med" len="med"/>
                    </a:lnR>
                    <a:solidFill>
                      <a:srgbClr val="FFFFCC"/>
                    </a:solidFill>
                  </a:tcPr>
                </a:tc>
                <a:tc>
                  <a:txBody>
                    <a:bodyPr/>
                    <a:lstStyle/>
                    <a:p>
                      <a:pPr algn="r"/>
                      <a:r>
                        <a:rPr lang="en-US" sz="1700" b="0" dirty="0" smtClean="0">
                          <a:latin typeface="+mn-lt"/>
                        </a:rPr>
                        <a:t>1 498</a:t>
                      </a:r>
                      <a:r>
                        <a:rPr lang="en-US" sz="1700" b="0" baseline="0" dirty="0" smtClean="0">
                          <a:latin typeface="+mn-lt"/>
                        </a:rPr>
                        <a:t> 615</a:t>
                      </a:r>
                      <a:endParaRPr lang="en-ZA" sz="1700" b="0" dirty="0">
                        <a:latin typeface="+mn-lt"/>
                      </a:endParaRPr>
                    </a:p>
                  </a:txBody>
                  <a:tcPr marL="91435" marR="91435" marT="45719" marB="45719">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FFCC"/>
                    </a:solidFill>
                  </a:tcPr>
                </a:tc>
                <a:tc>
                  <a:txBody>
                    <a:bodyPr/>
                    <a:lstStyle/>
                    <a:p>
                      <a:pPr algn="r"/>
                      <a:r>
                        <a:rPr lang="en-US" sz="1700" b="0" dirty="0" smtClean="0">
                          <a:latin typeface="+mn-lt"/>
                        </a:rPr>
                        <a:t>1 580</a:t>
                      </a:r>
                      <a:r>
                        <a:rPr lang="en-US" sz="1700" b="0" baseline="0" dirty="0" smtClean="0">
                          <a:latin typeface="+mn-lt"/>
                        </a:rPr>
                        <a:t> 210</a:t>
                      </a:r>
                      <a:endParaRPr lang="en-ZA" sz="1700" b="0" dirty="0">
                        <a:latin typeface="+mn-lt"/>
                      </a:endParaRPr>
                    </a:p>
                  </a:txBody>
                  <a:tcPr marL="91435" marR="91435" marT="45719" marB="45719">
                    <a:lnB w="12700" cap="flat" cmpd="sng" algn="ctr">
                      <a:solidFill>
                        <a:schemeClr val="tx1"/>
                      </a:solidFill>
                      <a:prstDash val="solid"/>
                      <a:round/>
                      <a:headEnd type="none" w="med" len="med"/>
                      <a:tailEnd type="none" w="med" len="med"/>
                    </a:lnB>
                    <a:solidFill>
                      <a:srgbClr val="FFFFCC"/>
                    </a:solidFill>
                  </a:tcPr>
                </a:tc>
                <a:tc>
                  <a:txBody>
                    <a:bodyPr/>
                    <a:lstStyle/>
                    <a:p>
                      <a:pPr algn="r"/>
                      <a:r>
                        <a:rPr lang="en-US" sz="1700" b="0" dirty="0" smtClean="0">
                          <a:latin typeface="+mn-lt"/>
                        </a:rPr>
                        <a:t>1 667</a:t>
                      </a:r>
                      <a:r>
                        <a:rPr lang="en-US" sz="1700" b="0" baseline="0" dirty="0" smtClean="0">
                          <a:latin typeface="+mn-lt"/>
                        </a:rPr>
                        <a:t> 122</a:t>
                      </a:r>
                      <a:endParaRPr lang="en-ZA" sz="1700" b="0" dirty="0">
                        <a:latin typeface="+mn-lt"/>
                      </a:endParaRPr>
                    </a:p>
                  </a:txBody>
                  <a:tcPr marL="91435" marR="91435" marT="45719" marB="45719">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FFCC"/>
                    </a:solidFill>
                  </a:tcPr>
                </a:tc>
              </a:tr>
              <a:tr h="763455">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FF"/>
                    </a:solidFill>
                  </a:tcPr>
                </a:tc>
                <a:tc>
                  <a:txBody>
                    <a:bodyPr/>
                    <a:lstStyle/>
                    <a:p>
                      <a:pPr algn="r"/>
                      <a:endParaRPr lang="en-ZA" sz="1700" b="0" dirty="0">
                        <a:latin typeface="+mn-lt"/>
                      </a:endParaRPr>
                    </a:p>
                  </a:txBody>
                  <a:tcPr marL="91435" marR="91435" marT="45719" marB="45719">
                    <a:lnT w="12700" cap="flat" cmpd="sng" algn="ctr">
                      <a:solidFill>
                        <a:schemeClr val="tx1"/>
                      </a:solidFill>
                      <a:prstDash val="solid"/>
                      <a:round/>
                      <a:headEnd type="none" w="med" len="med"/>
                      <a:tailEnd type="none" w="med" len="med"/>
                    </a:lnT>
                    <a:solidFill>
                      <a:srgbClr val="FFFFFF"/>
                    </a:solidFill>
                  </a:tcPr>
                </a:tc>
                <a:tc>
                  <a:txBody>
                    <a:bodyPr/>
                    <a:lstStyle/>
                    <a:p>
                      <a:pPr algn="r"/>
                      <a:endParaRPr lang="en-ZA" sz="1700" b="0" dirty="0">
                        <a:latin typeface="+mn-lt"/>
                      </a:endParaRPr>
                    </a:p>
                  </a:txBody>
                  <a:tcPr marL="91435" marR="91435" marT="45719" marB="45719">
                    <a:lnT w="12700" cap="flat" cmpd="sng" algn="ctr">
                      <a:solidFill>
                        <a:schemeClr val="tx1"/>
                      </a:solidFill>
                      <a:prstDash val="solid"/>
                      <a:round/>
                      <a:headEnd type="none" w="med" len="med"/>
                      <a:tailEnd type="none" w="med" len="med"/>
                    </a:lnT>
                    <a:solidFill>
                      <a:srgbClr val="FFFFFF"/>
                    </a:solidFill>
                  </a:tcPr>
                </a:tc>
                <a:tc>
                  <a:txBody>
                    <a:bodyPr/>
                    <a:lstStyle/>
                    <a:p>
                      <a:pPr algn="r"/>
                      <a:endParaRPr lang="en-ZA" sz="1700" b="0" dirty="0">
                        <a:latin typeface="+mn-lt"/>
                      </a:endParaRPr>
                    </a:p>
                  </a:txBody>
                  <a:tcPr marL="91435" marR="91435" marT="45719" marB="45719">
                    <a:lnT w="12700" cap="flat" cmpd="sng" algn="ctr">
                      <a:solidFill>
                        <a:schemeClr val="tx1"/>
                      </a:solidFill>
                      <a:prstDash val="solid"/>
                      <a:round/>
                      <a:headEnd type="none" w="med" len="med"/>
                      <a:tailEnd type="none" w="med" len="med"/>
                    </a:lnT>
                    <a:solidFill>
                      <a:srgbClr val="FFFFFF"/>
                    </a:solidFill>
                  </a:tcPr>
                </a:tc>
              </a:tr>
            </a:tbl>
          </a:graphicData>
        </a:graphic>
      </p:graphicFrame>
      <p:sp>
        <p:nvSpPr>
          <p:cNvPr id="6" name="Slide Number Placeholder 3"/>
          <p:cNvSpPr txBox="1">
            <a:spLocks/>
          </p:cNvSpPr>
          <p:nvPr/>
        </p:nvSpPr>
        <p:spPr>
          <a:xfrm>
            <a:off x="7884368" y="6165305"/>
            <a:ext cx="720080" cy="492620"/>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t>66</a:t>
            </a:r>
            <a:endParaRPr lang="en-ZA" sz="1200" b="1" dirty="0" smtClean="0"/>
          </a:p>
        </p:txBody>
      </p:sp>
    </p:spTree>
    <p:extLst>
      <p:ext uri="{BB962C8B-B14F-4D97-AF65-F5344CB8AC3E}">
        <p14:creationId xmlns:p14="http://schemas.microsoft.com/office/powerpoint/2010/main" xmlns="" val="133667359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396902" cy="576064"/>
          </a:xfrm>
          <a:ln>
            <a:solidFill>
              <a:srgbClr val="C00000"/>
            </a:solidFill>
          </a:ln>
        </p:spPr>
        <p:txBody>
          <a:bodyPr>
            <a:noAutofit/>
          </a:bodyPr>
          <a:lstStyle/>
          <a:p>
            <a:pPr algn="ctr"/>
            <a:r>
              <a:rPr lang="en-ZA" sz="2400" dirty="0" smtClean="0">
                <a:solidFill>
                  <a:schemeClr val="accent6">
                    <a:lumMod val="50000"/>
                  </a:schemeClr>
                </a:solidFill>
              </a:rPr>
              <a:t>2018 </a:t>
            </a:r>
            <a:r>
              <a:rPr lang="en-ZA" sz="2800" dirty="0">
                <a:solidFill>
                  <a:schemeClr val="accent6">
                    <a:lumMod val="50000"/>
                  </a:schemeClr>
                </a:solidFill>
              </a:rPr>
              <a:t>MTEF </a:t>
            </a:r>
            <a:r>
              <a:rPr lang="en-ZA" sz="2800" dirty="0" smtClean="0">
                <a:solidFill>
                  <a:schemeClr val="accent6">
                    <a:lumMod val="50000"/>
                  </a:schemeClr>
                </a:solidFill>
              </a:rPr>
              <a:t>ALLOCATIONS (Cont …)</a:t>
            </a:r>
            <a:r>
              <a:rPr lang="en-ZA" sz="2500" dirty="0">
                <a:solidFill>
                  <a:schemeClr val="accent6">
                    <a:lumMod val="50000"/>
                  </a:schemeClr>
                </a:solidFill>
              </a:rPr>
              <a:t/>
            </a:r>
            <a:br>
              <a:rPr lang="en-ZA" sz="2500" dirty="0">
                <a:solidFill>
                  <a:schemeClr val="accent6">
                    <a:lumMod val="50000"/>
                  </a:schemeClr>
                </a:solidFill>
              </a:rPr>
            </a:br>
            <a:endParaRPr lang="en-ZA" sz="2500" dirty="0">
              <a:solidFill>
                <a:schemeClr val="accent6">
                  <a:lumMod val="5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915598224"/>
              </p:ext>
            </p:extLst>
          </p:nvPr>
        </p:nvGraphicFramePr>
        <p:xfrm>
          <a:off x="417363" y="1111094"/>
          <a:ext cx="8396900" cy="5383172"/>
        </p:xfrm>
        <a:graphic>
          <a:graphicData uri="http://schemas.openxmlformats.org/drawingml/2006/table">
            <a:tbl>
              <a:tblPr firstRow="1" bandRow="1">
                <a:tableStyleId>{5C22544A-7EE6-4342-B048-85BDC9FD1C3A}</a:tableStyleId>
              </a:tblPr>
              <a:tblGrid>
                <a:gridCol w="4416634"/>
                <a:gridCol w="1326755"/>
                <a:gridCol w="1326755"/>
                <a:gridCol w="1326756"/>
              </a:tblGrid>
              <a:tr h="389177">
                <a:tc>
                  <a:txBody>
                    <a:bodyPr/>
                    <a:lstStyle/>
                    <a:p>
                      <a:endParaRPr lang="en-ZA" sz="2000" b="1" dirty="0">
                        <a:latin typeface="+mn-lt"/>
                      </a:endParaRPr>
                    </a:p>
                  </a:txBody>
                  <a:tcPr marL="91435" marR="91435" marT="45719" marB="45719">
                    <a:solidFill>
                      <a:srgbClr val="B77727"/>
                    </a:solidFill>
                  </a:tcPr>
                </a:tc>
                <a:tc>
                  <a:txBody>
                    <a:bodyPr/>
                    <a:lstStyle/>
                    <a:p>
                      <a:pPr algn="ctr"/>
                      <a:r>
                        <a:rPr lang="en-US" sz="2000" b="1" dirty="0" smtClean="0">
                          <a:latin typeface="+mn-lt"/>
                        </a:rPr>
                        <a:t>    2018/19</a:t>
                      </a:r>
                      <a:endParaRPr lang="en-ZA" sz="2000" b="1" dirty="0">
                        <a:latin typeface="+mn-lt"/>
                      </a:endParaRPr>
                    </a:p>
                  </a:txBody>
                  <a:tcPr marL="91435" marR="91435" marT="45719" marB="45719">
                    <a:solidFill>
                      <a:srgbClr val="B77727"/>
                    </a:solidFill>
                  </a:tcPr>
                </a:tc>
                <a:tc>
                  <a:txBody>
                    <a:bodyPr/>
                    <a:lstStyle/>
                    <a:p>
                      <a:pPr algn="ctr"/>
                      <a:r>
                        <a:rPr lang="en-ZA" sz="2000" b="1" dirty="0" smtClean="0">
                          <a:latin typeface="+mn-lt"/>
                        </a:rPr>
                        <a:t>    2019/20</a:t>
                      </a:r>
                      <a:endParaRPr lang="en-ZA" sz="2000" b="1" dirty="0">
                        <a:latin typeface="+mn-lt"/>
                      </a:endParaRPr>
                    </a:p>
                  </a:txBody>
                  <a:tcPr marL="91435" marR="91435" marT="45719" marB="45719">
                    <a:solidFill>
                      <a:srgbClr val="B77727"/>
                    </a:solidFill>
                  </a:tcPr>
                </a:tc>
                <a:tc>
                  <a:txBody>
                    <a:bodyPr/>
                    <a:lstStyle/>
                    <a:p>
                      <a:pPr algn="ctr"/>
                      <a:r>
                        <a:rPr lang="en-US" sz="2000" b="1" dirty="0" smtClean="0">
                          <a:latin typeface="+mn-lt"/>
                        </a:rPr>
                        <a:t>    2020/21</a:t>
                      </a:r>
                      <a:endParaRPr lang="en-ZA" sz="2000" b="1" dirty="0">
                        <a:latin typeface="+mn-lt"/>
                      </a:endParaRPr>
                    </a:p>
                  </a:txBody>
                  <a:tcPr marL="91435" marR="91435" marT="45719" marB="45719">
                    <a:solidFill>
                      <a:srgbClr val="B77727"/>
                    </a:solidFill>
                  </a:tcPr>
                </a:tc>
              </a:tr>
              <a:tr h="344273">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1700" b="1"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CC"/>
                    </a:solidFill>
                  </a:tcPr>
                </a:tc>
                <a:tc>
                  <a:txBody>
                    <a:bodyPr/>
                    <a:lstStyle/>
                    <a:p>
                      <a:pPr algn="r"/>
                      <a:r>
                        <a:rPr lang="en-ZA" sz="1700" b="1" dirty="0" smtClean="0">
                          <a:latin typeface="+mn-lt"/>
                        </a:rPr>
                        <a:t>R’000</a:t>
                      </a:r>
                      <a:endParaRPr lang="en-ZA" sz="1700" b="1" dirty="0">
                        <a:latin typeface="+mn-lt"/>
                      </a:endParaRPr>
                    </a:p>
                  </a:txBody>
                  <a:tcPr marL="91435" marR="91435" marT="45719" marB="45719">
                    <a:solidFill>
                      <a:srgbClr val="FFFFCC"/>
                    </a:solidFill>
                  </a:tcPr>
                </a:tc>
                <a:tc>
                  <a:txBody>
                    <a:bodyPr/>
                    <a:lstStyle/>
                    <a:p>
                      <a:pPr algn="r"/>
                      <a:r>
                        <a:rPr lang="en-ZA" sz="1700" b="1" dirty="0" smtClean="0">
                          <a:latin typeface="+mn-lt"/>
                        </a:rPr>
                        <a:t>R’000</a:t>
                      </a:r>
                      <a:endParaRPr lang="en-ZA" sz="1700" b="1" dirty="0">
                        <a:latin typeface="+mn-lt"/>
                      </a:endParaRPr>
                    </a:p>
                  </a:txBody>
                  <a:tcPr marL="91435" marR="91435" marT="45719" marB="45719">
                    <a:solidFill>
                      <a:srgbClr val="FFFFCC"/>
                    </a:solidFill>
                  </a:tcPr>
                </a:tc>
                <a:tc>
                  <a:txBody>
                    <a:bodyPr/>
                    <a:lstStyle/>
                    <a:p>
                      <a:pPr algn="r"/>
                      <a:r>
                        <a:rPr lang="en-US" sz="1700" b="1" dirty="0" smtClean="0">
                          <a:latin typeface="+mn-lt"/>
                        </a:rPr>
                        <a:t>R’000</a:t>
                      </a:r>
                      <a:endParaRPr lang="en-ZA" sz="1700" b="1" dirty="0">
                        <a:latin typeface="+mn-lt"/>
                      </a:endParaRPr>
                    </a:p>
                  </a:txBody>
                  <a:tcPr marL="91435" marR="91435" marT="45719" marB="45719">
                    <a:solidFill>
                      <a:srgbClr val="FFFFCC"/>
                    </a:solidFill>
                  </a:tcPr>
                </a:tc>
              </a:tr>
              <a:tr h="344273">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1" i="0" u="none" strike="noStrike" cap="none" normalizeH="0" baseline="0" dirty="0" smtClean="0">
                          <a:ln>
                            <a:noFill/>
                          </a:ln>
                          <a:solidFill>
                            <a:srgbClr val="000000"/>
                          </a:solidFill>
                          <a:effectLst/>
                          <a:latin typeface="+mn-lt"/>
                          <a:ea typeface="Arial Unicode MS" pitchFamily="34" charset="-128"/>
                          <a:cs typeface="Arial Unicode MS" pitchFamily="34" charset="-128"/>
                        </a:rPr>
                        <a:t>BASELINE REDUCTIONS</a:t>
                      </a:r>
                    </a:p>
                  </a:txBody>
                  <a:tcPr marT="45718" marB="45718" horzOverflow="overflow">
                    <a:solidFill>
                      <a:srgbClr val="FFFFFF"/>
                    </a:solidFill>
                  </a:tcPr>
                </a:tc>
                <a:tc>
                  <a:txBody>
                    <a:bodyPr/>
                    <a:lstStyle/>
                    <a:p>
                      <a:pPr algn="r"/>
                      <a:r>
                        <a:rPr lang="en-ZA" sz="1700" b="1" dirty="0" smtClean="0">
                          <a:latin typeface="+mn-lt"/>
                        </a:rPr>
                        <a:t>(44 457)</a:t>
                      </a:r>
                      <a:endParaRPr lang="en-ZA" sz="1700" b="1" dirty="0">
                        <a:latin typeface="+mn-lt"/>
                      </a:endParaRPr>
                    </a:p>
                  </a:txBody>
                  <a:tcPr marL="91435" marR="91435" marT="45719" marB="45719">
                    <a:solidFill>
                      <a:srgbClr val="FFFFFF"/>
                    </a:solidFill>
                  </a:tcPr>
                </a:tc>
                <a:tc>
                  <a:txBody>
                    <a:bodyPr/>
                    <a:lstStyle/>
                    <a:p>
                      <a:pPr algn="r"/>
                      <a:r>
                        <a:rPr lang="en-ZA" sz="1700" b="1" dirty="0" smtClean="0">
                          <a:latin typeface="+mn-lt"/>
                        </a:rPr>
                        <a:t>(50 591)</a:t>
                      </a:r>
                      <a:endParaRPr lang="en-ZA" sz="1700" b="1" dirty="0">
                        <a:latin typeface="+mn-lt"/>
                      </a:endParaRPr>
                    </a:p>
                  </a:txBody>
                  <a:tcPr marL="91435" marR="91435" marT="45719" marB="45719">
                    <a:solidFill>
                      <a:srgbClr val="FFFFFF"/>
                    </a:solidFill>
                  </a:tcPr>
                </a:tc>
                <a:tc>
                  <a:txBody>
                    <a:bodyPr/>
                    <a:lstStyle/>
                    <a:p>
                      <a:pPr algn="r"/>
                      <a:r>
                        <a:rPr lang="en-ZA" sz="1700" b="1" dirty="0" smtClean="0">
                          <a:latin typeface="+mn-lt"/>
                        </a:rPr>
                        <a:t>(53 374)</a:t>
                      </a:r>
                      <a:endParaRPr lang="en-ZA" sz="1700" b="1" dirty="0">
                        <a:latin typeface="+mn-lt"/>
                      </a:endParaRPr>
                    </a:p>
                  </a:txBody>
                  <a:tcPr marL="91435" marR="91435" marT="45719" marB="45719">
                    <a:solidFill>
                      <a:srgbClr val="FFFFFF"/>
                    </a:solidFill>
                  </a:tcPr>
                </a:tc>
              </a:tr>
              <a:tr h="270877">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  Administration Programme:  Reduction on   </a:t>
                      </a:r>
                    </a:p>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  goods and services</a:t>
                      </a:r>
                    </a:p>
                  </a:txBody>
                  <a:tcPr marT="45718" marB="45718" horzOverflow="overflow">
                    <a:solidFill>
                      <a:srgbClr val="FFFFCC"/>
                    </a:solidFill>
                  </a:tcPr>
                </a:tc>
                <a:tc>
                  <a:txBody>
                    <a:bodyPr/>
                    <a:lstStyle/>
                    <a:p>
                      <a:pPr algn="r"/>
                      <a:endParaRPr lang="en-ZA" sz="1700" b="0" dirty="0" smtClean="0">
                        <a:latin typeface="+mn-lt"/>
                      </a:endParaRPr>
                    </a:p>
                    <a:p>
                      <a:pPr algn="r"/>
                      <a:r>
                        <a:rPr lang="en-ZA" sz="1700" b="0" dirty="0" smtClean="0">
                          <a:latin typeface="+mn-lt"/>
                        </a:rPr>
                        <a:t>(5 827)</a:t>
                      </a:r>
                      <a:endParaRPr lang="en-ZA" sz="1700" b="0" dirty="0">
                        <a:latin typeface="+mn-lt"/>
                      </a:endParaRPr>
                    </a:p>
                  </a:txBody>
                  <a:tcPr marL="91435" marR="91435" marT="45719" marB="45719">
                    <a:solidFill>
                      <a:srgbClr val="FFFFCC"/>
                    </a:solidFill>
                  </a:tcPr>
                </a:tc>
                <a:tc>
                  <a:txBody>
                    <a:bodyPr/>
                    <a:lstStyle/>
                    <a:p>
                      <a:pPr algn="r"/>
                      <a:endParaRPr lang="en-ZA" sz="1700" b="0" dirty="0" smtClean="0">
                        <a:latin typeface="+mn-lt"/>
                      </a:endParaRPr>
                    </a:p>
                    <a:p>
                      <a:pPr algn="r"/>
                      <a:r>
                        <a:rPr lang="en-ZA" sz="1700" b="0" dirty="0" smtClean="0">
                          <a:latin typeface="+mn-lt"/>
                        </a:rPr>
                        <a:t>(6 196)</a:t>
                      </a:r>
                      <a:endParaRPr lang="en-ZA" sz="1700" b="0" dirty="0">
                        <a:latin typeface="+mn-lt"/>
                      </a:endParaRPr>
                    </a:p>
                  </a:txBody>
                  <a:tcPr marL="91435" marR="91435" marT="45719" marB="45719">
                    <a:solidFill>
                      <a:srgbClr val="FFFFCC"/>
                    </a:solidFill>
                  </a:tcPr>
                </a:tc>
                <a:tc>
                  <a:txBody>
                    <a:bodyPr/>
                    <a:lstStyle/>
                    <a:p>
                      <a:pPr algn="r"/>
                      <a:endParaRPr lang="en-ZA" sz="1700" b="0" dirty="0" smtClean="0">
                        <a:latin typeface="+mn-lt"/>
                      </a:endParaRPr>
                    </a:p>
                    <a:p>
                      <a:pPr algn="r"/>
                      <a:r>
                        <a:rPr lang="en-ZA" sz="1700" b="0" dirty="0" smtClean="0">
                          <a:latin typeface="+mn-lt"/>
                        </a:rPr>
                        <a:t>(6 537)</a:t>
                      </a:r>
                      <a:endParaRPr lang="en-ZA" sz="1700" b="0" dirty="0">
                        <a:latin typeface="+mn-lt"/>
                      </a:endParaRPr>
                    </a:p>
                  </a:txBody>
                  <a:tcPr marL="91435" marR="91435" marT="45719" marB="45719">
                    <a:solidFill>
                      <a:srgbClr val="FFFFCC"/>
                    </a:solidFill>
                  </a:tcPr>
                </a:tc>
              </a:tr>
              <a:tr h="207753">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  Programme 2: IG</a:t>
                      </a:r>
                    </a:p>
                  </a:txBody>
                  <a:tcPr marT="45718" marB="45718" horzOverflow="overflow">
                    <a:noFill/>
                  </a:tcPr>
                </a:tc>
                <a:tc>
                  <a:txBody>
                    <a:bodyPr/>
                    <a:lstStyle/>
                    <a:p>
                      <a:pPr algn="r"/>
                      <a:r>
                        <a:rPr lang="en-ZA" sz="1700" b="0" dirty="0" smtClean="0">
                          <a:latin typeface="+mn-lt"/>
                        </a:rPr>
                        <a:t>(3 527)</a:t>
                      </a:r>
                      <a:endParaRPr lang="en-ZA" sz="1700" b="0" dirty="0">
                        <a:latin typeface="+mn-lt"/>
                      </a:endParaRPr>
                    </a:p>
                  </a:txBody>
                  <a:tcPr marL="91435" marR="91435" marT="45719" marB="45719">
                    <a:noFill/>
                  </a:tcPr>
                </a:tc>
                <a:tc>
                  <a:txBody>
                    <a:bodyPr/>
                    <a:lstStyle/>
                    <a:p>
                      <a:pPr algn="r"/>
                      <a:r>
                        <a:rPr lang="en-ZA" sz="1700" b="0" dirty="0" smtClean="0">
                          <a:latin typeface="+mn-lt"/>
                        </a:rPr>
                        <a:t>(4 601)</a:t>
                      </a:r>
                      <a:endParaRPr lang="en-ZA" sz="1700" b="0" dirty="0">
                        <a:latin typeface="+mn-lt"/>
                      </a:endParaRPr>
                    </a:p>
                  </a:txBody>
                  <a:tcPr marL="91435" marR="91435" marT="45719" marB="45719">
                    <a:noFill/>
                  </a:tcPr>
                </a:tc>
                <a:tc>
                  <a:txBody>
                    <a:bodyPr/>
                    <a:lstStyle/>
                    <a:p>
                      <a:pPr algn="r"/>
                      <a:r>
                        <a:rPr lang="en-ZA" sz="1700" b="0" dirty="0" smtClean="0">
                          <a:latin typeface="+mn-lt"/>
                        </a:rPr>
                        <a:t>(4 853)</a:t>
                      </a:r>
                      <a:endParaRPr lang="en-ZA" sz="1700" b="0" dirty="0">
                        <a:latin typeface="+mn-lt"/>
                      </a:endParaRPr>
                    </a:p>
                  </a:txBody>
                  <a:tcPr marL="91435" marR="91435" marT="45719" marB="45719">
                    <a:noFill/>
                  </a:tcPr>
                </a:tc>
              </a:tr>
              <a:tr h="217275">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  Programme 3:  ACPD</a:t>
                      </a:r>
                    </a:p>
                  </a:txBody>
                  <a:tcPr marT="45718" marB="45718" horzOverflow="overflow">
                    <a:solidFill>
                      <a:srgbClr val="FFFFCC"/>
                    </a:solidFill>
                  </a:tcPr>
                </a:tc>
                <a:tc>
                  <a:txBody>
                    <a:bodyPr/>
                    <a:lstStyle/>
                    <a:p>
                      <a:pPr algn="r"/>
                      <a:r>
                        <a:rPr lang="en-ZA" sz="1700" b="0" dirty="0" smtClean="0">
                          <a:latin typeface="+mn-lt"/>
                        </a:rPr>
                        <a:t>(800)</a:t>
                      </a:r>
                      <a:endParaRPr lang="en-ZA" sz="1700" b="0" dirty="0">
                        <a:latin typeface="+mn-lt"/>
                      </a:endParaRPr>
                    </a:p>
                  </a:txBody>
                  <a:tcPr marL="91435" marR="91435" marT="45719" marB="45719">
                    <a:solidFill>
                      <a:srgbClr val="FFFFCC"/>
                    </a:solidFill>
                  </a:tcPr>
                </a:tc>
                <a:tc>
                  <a:txBody>
                    <a:bodyPr/>
                    <a:lstStyle/>
                    <a:p>
                      <a:pPr algn="r"/>
                      <a:r>
                        <a:rPr lang="en-ZA" sz="1700" b="0" dirty="0" smtClean="0">
                          <a:solidFill>
                            <a:schemeClr val="tx1"/>
                          </a:solidFill>
                          <a:latin typeface="+mn-lt"/>
                        </a:rPr>
                        <a:t>(845)</a:t>
                      </a:r>
                      <a:endParaRPr lang="en-ZA" sz="1700" b="0" dirty="0">
                        <a:solidFill>
                          <a:schemeClr val="tx1"/>
                        </a:solidFill>
                        <a:latin typeface="+mn-lt"/>
                      </a:endParaRPr>
                    </a:p>
                  </a:txBody>
                  <a:tcPr marL="91435" marR="91435" marT="45719" marB="45719">
                    <a:solidFill>
                      <a:srgbClr val="FFFFCC"/>
                    </a:solidFill>
                  </a:tcPr>
                </a:tc>
                <a:tc>
                  <a:txBody>
                    <a:bodyPr/>
                    <a:lstStyle/>
                    <a:p>
                      <a:pPr algn="r"/>
                      <a:r>
                        <a:rPr lang="en-ZA" sz="1700" b="0" dirty="0" smtClean="0">
                          <a:solidFill>
                            <a:schemeClr val="tx1"/>
                          </a:solidFill>
                          <a:latin typeface="+mn-lt"/>
                        </a:rPr>
                        <a:t>(891)</a:t>
                      </a:r>
                      <a:endParaRPr lang="en-ZA" sz="1700" b="0" dirty="0">
                        <a:solidFill>
                          <a:schemeClr val="tx1"/>
                        </a:solidFill>
                        <a:latin typeface="+mn-lt"/>
                      </a:endParaRPr>
                    </a:p>
                  </a:txBody>
                  <a:tcPr marL="91435" marR="91435" marT="45719" marB="45719">
                    <a:solidFill>
                      <a:srgbClr val="FFFFCC"/>
                    </a:solidFill>
                  </a:tcPr>
                </a:tc>
              </a:tr>
              <a:tr h="298805">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  Programme 4:  HPP</a:t>
                      </a:r>
                    </a:p>
                  </a:txBody>
                  <a:tcPr marT="45718" marB="45718" horzOverflow="overflow">
                    <a:noFill/>
                  </a:tcPr>
                </a:tc>
                <a:tc>
                  <a:txBody>
                    <a:bodyPr/>
                    <a:lstStyle/>
                    <a:p>
                      <a:pPr algn="r"/>
                      <a:r>
                        <a:rPr lang="en-ZA" sz="1700" b="0" dirty="0" smtClean="0">
                          <a:latin typeface="+mn-lt"/>
                        </a:rPr>
                        <a:t>(1 500)</a:t>
                      </a:r>
                      <a:endParaRPr lang="en-ZA" sz="1700" b="0" dirty="0">
                        <a:latin typeface="+mn-lt"/>
                      </a:endParaRPr>
                    </a:p>
                  </a:txBody>
                  <a:tcPr marL="91435" marR="91435" marT="45719" marB="45719">
                    <a:noFill/>
                  </a:tcPr>
                </a:tc>
                <a:tc>
                  <a:txBody>
                    <a:bodyPr/>
                    <a:lstStyle/>
                    <a:p>
                      <a:pPr algn="r"/>
                      <a:r>
                        <a:rPr lang="en-ZA" sz="1700" b="0" dirty="0" smtClean="0">
                          <a:latin typeface="+mn-lt"/>
                        </a:rPr>
                        <a:t>(1 584)</a:t>
                      </a:r>
                      <a:endParaRPr lang="en-ZA" sz="1700" b="0" dirty="0">
                        <a:latin typeface="+mn-lt"/>
                      </a:endParaRPr>
                    </a:p>
                  </a:txBody>
                  <a:tcPr marL="91435" marR="91435" marT="45719" marB="45719">
                    <a:noFill/>
                  </a:tcPr>
                </a:tc>
                <a:tc>
                  <a:txBody>
                    <a:bodyPr/>
                    <a:lstStyle/>
                    <a:p>
                      <a:pPr algn="r"/>
                      <a:r>
                        <a:rPr lang="en-ZA" sz="1700" b="0" dirty="0" smtClean="0">
                          <a:latin typeface="+mn-lt"/>
                        </a:rPr>
                        <a:t>(1 671)</a:t>
                      </a:r>
                      <a:endParaRPr lang="en-ZA" sz="1700" b="0" dirty="0">
                        <a:latin typeface="+mn-lt"/>
                      </a:endParaRPr>
                    </a:p>
                  </a:txBody>
                  <a:tcPr marL="91435" marR="91435" marT="45719" marB="45719">
                    <a:noFill/>
                  </a:tcPr>
                </a:tc>
              </a:tr>
              <a:tr h="344273">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  Freedom Park: Pretoria</a:t>
                      </a:r>
                    </a:p>
                  </a:txBody>
                  <a:tcPr marT="45718" marB="45718" horzOverflow="overflow">
                    <a:solidFill>
                      <a:srgbClr val="FFFFCC"/>
                    </a:solidFill>
                  </a:tcPr>
                </a:tc>
                <a:tc>
                  <a:txBody>
                    <a:bodyPr/>
                    <a:lstStyle/>
                    <a:p>
                      <a:pPr algn="r"/>
                      <a:r>
                        <a:rPr lang="en-ZA" sz="1700" b="0" dirty="0" smtClean="0">
                          <a:latin typeface="+mn-lt"/>
                        </a:rPr>
                        <a:t>(2 159)</a:t>
                      </a:r>
                      <a:endParaRPr lang="en-ZA" sz="1700" b="0" dirty="0">
                        <a:latin typeface="+mn-lt"/>
                      </a:endParaRPr>
                    </a:p>
                  </a:txBody>
                  <a:tcPr marL="91435" marR="91435" marT="45719" marB="45719">
                    <a:solidFill>
                      <a:srgbClr val="FFFFCC"/>
                    </a:solidFill>
                  </a:tcPr>
                </a:tc>
                <a:tc>
                  <a:txBody>
                    <a:bodyPr/>
                    <a:lstStyle/>
                    <a:p>
                      <a:pPr algn="r"/>
                      <a:r>
                        <a:rPr lang="en-ZA" sz="1700" b="0" dirty="0" smtClean="0">
                          <a:latin typeface="+mn-lt"/>
                        </a:rPr>
                        <a:t>(2 535)</a:t>
                      </a:r>
                      <a:endParaRPr lang="en-ZA" sz="1700" b="0" dirty="0">
                        <a:latin typeface="+mn-lt"/>
                      </a:endParaRPr>
                    </a:p>
                  </a:txBody>
                  <a:tcPr marL="91435" marR="91435" marT="45719" marB="45719">
                    <a:solidFill>
                      <a:srgbClr val="FFFFCC"/>
                    </a:solidFill>
                  </a:tcPr>
                </a:tc>
                <a:tc>
                  <a:txBody>
                    <a:bodyPr/>
                    <a:lstStyle/>
                    <a:p>
                      <a:pPr algn="r"/>
                      <a:r>
                        <a:rPr lang="en-ZA" sz="1700" b="0" dirty="0" smtClean="0">
                          <a:latin typeface="+mn-lt"/>
                        </a:rPr>
                        <a:t>(2 675)</a:t>
                      </a:r>
                      <a:endParaRPr lang="en-ZA" sz="1700" b="0" dirty="0">
                        <a:latin typeface="+mn-lt"/>
                      </a:endParaRPr>
                    </a:p>
                  </a:txBody>
                  <a:tcPr marL="91435" marR="91435" marT="45719" marB="45719">
                    <a:solidFill>
                      <a:srgbClr val="FFFFCC"/>
                    </a:solidFill>
                  </a:tcPr>
                </a:tc>
              </a:tr>
              <a:tr h="245841">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  Iziko Museums: Cape Town</a:t>
                      </a:r>
                    </a:p>
                  </a:txBody>
                  <a:tcPr marT="45718" marB="45718" horzOverflow="overflow">
                    <a:noFill/>
                  </a:tcPr>
                </a:tc>
                <a:tc>
                  <a:txBody>
                    <a:bodyPr/>
                    <a:lstStyle/>
                    <a:p>
                      <a:pPr algn="r"/>
                      <a:r>
                        <a:rPr lang="en-ZA" sz="1700" b="0" dirty="0" smtClean="0">
                          <a:latin typeface="+mn-lt"/>
                        </a:rPr>
                        <a:t>(2 160)</a:t>
                      </a:r>
                      <a:endParaRPr lang="en-ZA" sz="1700" b="0" dirty="0">
                        <a:latin typeface="+mn-lt"/>
                      </a:endParaRPr>
                    </a:p>
                  </a:txBody>
                  <a:tcPr marL="91435" marR="91435" marT="45719" marB="45719">
                    <a:noFill/>
                  </a:tcPr>
                </a:tc>
                <a:tc>
                  <a:txBody>
                    <a:bodyPr/>
                    <a:lstStyle/>
                    <a:p>
                      <a:pPr algn="r"/>
                      <a:r>
                        <a:rPr lang="en-ZA" sz="1700" b="0" dirty="0" smtClean="0">
                          <a:latin typeface="+mn-lt"/>
                        </a:rPr>
                        <a:t>(2 779)</a:t>
                      </a:r>
                      <a:endParaRPr lang="en-ZA" sz="1700" b="0" dirty="0">
                        <a:latin typeface="+mn-lt"/>
                      </a:endParaRPr>
                    </a:p>
                  </a:txBody>
                  <a:tcPr marL="91435" marR="91435" marT="45719" marB="45719">
                    <a:noFill/>
                  </a:tcPr>
                </a:tc>
                <a:tc>
                  <a:txBody>
                    <a:bodyPr/>
                    <a:lstStyle/>
                    <a:p>
                      <a:pPr algn="r"/>
                      <a:r>
                        <a:rPr lang="en-ZA" sz="1700" b="0" dirty="0" smtClean="0">
                          <a:latin typeface="+mn-lt"/>
                        </a:rPr>
                        <a:t>(2 932)</a:t>
                      </a:r>
                      <a:endParaRPr lang="en-ZA" sz="1700" b="0" dirty="0">
                        <a:latin typeface="+mn-lt"/>
                      </a:endParaRPr>
                    </a:p>
                  </a:txBody>
                  <a:tcPr marL="91435" marR="91435" marT="45719" marB="45719">
                    <a:noFill/>
                  </a:tcPr>
                </a:tc>
              </a:tr>
              <a:tr h="773070">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1" i="0" u="none" strike="noStrike" cap="none" normalizeH="0" baseline="0" dirty="0" smtClean="0">
                          <a:ln>
                            <a:noFill/>
                          </a:ln>
                          <a:solidFill>
                            <a:srgbClr val="000000"/>
                          </a:solidFill>
                          <a:effectLst/>
                          <a:latin typeface="+mn-lt"/>
                          <a:ea typeface="Arial Unicode MS" pitchFamily="34" charset="-128"/>
                          <a:cs typeface="Arial Unicode MS" pitchFamily="34" charset="-128"/>
                        </a:rPr>
                        <a:t>  </a:t>
                      </a: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National Museum:  Bloemfontein</a:t>
                      </a:r>
                      <a:endParaRPr kumimoji="0" lang="en-US" sz="1700" b="1"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CC"/>
                    </a:solidFill>
                  </a:tcPr>
                </a:tc>
                <a:tc>
                  <a:txBody>
                    <a:bodyPr/>
                    <a:lstStyle/>
                    <a:p>
                      <a:pPr algn="r"/>
                      <a:r>
                        <a:rPr lang="en-ZA" sz="1700" b="0" dirty="0" smtClean="0">
                          <a:latin typeface="+mn-lt"/>
                        </a:rPr>
                        <a:t>(1</a:t>
                      </a:r>
                      <a:r>
                        <a:rPr lang="en-ZA" sz="1700" b="0" baseline="0" dirty="0" smtClean="0">
                          <a:latin typeface="+mn-lt"/>
                        </a:rPr>
                        <a:t> 333</a:t>
                      </a:r>
                      <a:r>
                        <a:rPr lang="en-ZA" sz="1700" b="0" dirty="0" smtClean="0">
                          <a:latin typeface="+mn-lt"/>
                        </a:rPr>
                        <a:t>)</a:t>
                      </a:r>
                      <a:endParaRPr lang="en-ZA" sz="1700" b="0" dirty="0">
                        <a:latin typeface="+mn-lt"/>
                      </a:endParaRPr>
                    </a:p>
                  </a:txBody>
                  <a:tcPr marL="91435" marR="91435" marT="45719" marB="45719">
                    <a:solidFill>
                      <a:srgbClr val="FFFFCC"/>
                    </a:solidFill>
                  </a:tcPr>
                </a:tc>
                <a:tc>
                  <a:txBody>
                    <a:bodyPr/>
                    <a:lstStyle/>
                    <a:p>
                      <a:pPr algn="r"/>
                      <a:r>
                        <a:rPr lang="en-ZA" sz="1700" b="0" dirty="0" smtClean="0">
                          <a:latin typeface="+mn-lt"/>
                        </a:rPr>
                        <a:t>(1</a:t>
                      </a:r>
                      <a:r>
                        <a:rPr lang="en-ZA" sz="1700" b="0" baseline="0" dirty="0" smtClean="0">
                          <a:latin typeface="+mn-lt"/>
                        </a:rPr>
                        <a:t> 657</a:t>
                      </a:r>
                      <a:r>
                        <a:rPr lang="en-ZA" sz="1700" b="0" dirty="0" smtClean="0">
                          <a:latin typeface="+mn-lt"/>
                        </a:rPr>
                        <a:t>)</a:t>
                      </a:r>
                      <a:endParaRPr lang="en-ZA" sz="1700" b="0" dirty="0">
                        <a:latin typeface="+mn-lt"/>
                      </a:endParaRPr>
                    </a:p>
                  </a:txBody>
                  <a:tcPr marL="91435" marR="91435" marT="45719" marB="45719">
                    <a:solidFill>
                      <a:srgbClr val="FFFFCC"/>
                    </a:solidFill>
                  </a:tcPr>
                </a:tc>
                <a:tc>
                  <a:txBody>
                    <a:bodyPr/>
                    <a:lstStyle/>
                    <a:p>
                      <a:pPr algn="r"/>
                      <a:r>
                        <a:rPr lang="en-ZA" sz="1700" b="0" dirty="0" smtClean="0">
                          <a:latin typeface="+mn-lt"/>
                        </a:rPr>
                        <a:t>(1</a:t>
                      </a:r>
                      <a:r>
                        <a:rPr lang="en-ZA" sz="1700" b="0" baseline="0" dirty="0" smtClean="0">
                          <a:latin typeface="+mn-lt"/>
                        </a:rPr>
                        <a:t> 749</a:t>
                      </a:r>
                      <a:r>
                        <a:rPr lang="en-ZA" sz="1700" b="0" dirty="0" smtClean="0">
                          <a:latin typeface="+mn-lt"/>
                        </a:rPr>
                        <a:t>)</a:t>
                      </a:r>
                      <a:endParaRPr lang="en-ZA" sz="1700" b="0" dirty="0">
                        <a:latin typeface="+mn-lt"/>
                      </a:endParaRPr>
                    </a:p>
                  </a:txBody>
                  <a:tcPr marL="91435" marR="91435" marT="45719" marB="45719">
                    <a:solidFill>
                      <a:srgbClr val="FFFFCC"/>
                    </a:solidFill>
                  </a:tcPr>
                </a:tc>
              </a:tr>
              <a:tr h="698524">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1700" b="1"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noFill/>
                  </a:tcPr>
                </a:tc>
                <a:tc>
                  <a:txBody>
                    <a:bodyPr/>
                    <a:lstStyle/>
                    <a:p>
                      <a:pPr algn="r"/>
                      <a:endParaRPr lang="en-ZA" sz="1700" b="1" i="0" dirty="0">
                        <a:latin typeface="+mn-lt"/>
                      </a:endParaRPr>
                    </a:p>
                  </a:txBody>
                  <a:tcPr marL="91435" marR="91435" marT="45719" marB="45719" anchor="b">
                    <a:noFill/>
                  </a:tcPr>
                </a:tc>
                <a:tc>
                  <a:txBody>
                    <a:bodyPr/>
                    <a:lstStyle/>
                    <a:p>
                      <a:pPr algn="r"/>
                      <a:endParaRPr lang="en-ZA" sz="1700" b="1" i="0" dirty="0">
                        <a:latin typeface="+mn-lt"/>
                      </a:endParaRPr>
                    </a:p>
                  </a:txBody>
                  <a:tcPr marL="91435" marR="91435" marT="45719" marB="45719" anchor="b">
                    <a:noFill/>
                  </a:tcPr>
                </a:tc>
                <a:tc>
                  <a:txBody>
                    <a:bodyPr/>
                    <a:lstStyle/>
                    <a:p>
                      <a:pPr algn="r"/>
                      <a:endParaRPr lang="en-US" sz="1700" b="1" i="0" dirty="0" smtClean="0">
                        <a:latin typeface="+mn-lt"/>
                      </a:endParaRPr>
                    </a:p>
                  </a:txBody>
                  <a:tcPr marL="91435" marR="91435" marT="45719" marB="45719" anchor="b">
                    <a:noFill/>
                  </a:tcPr>
                </a:tc>
              </a:tr>
              <a:tr h="344273">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1700" b="1"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FF"/>
                    </a:solidFill>
                  </a:tcPr>
                </a:tc>
                <a:tc>
                  <a:txBody>
                    <a:bodyPr/>
                    <a:lstStyle/>
                    <a:p>
                      <a:pPr algn="r"/>
                      <a:endParaRPr lang="en-ZA" sz="1700" b="0" dirty="0">
                        <a:latin typeface="+mn-lt"/>
                      </a:endParaRPr>
                    </a:p>
                  </a:txBody>
                  <a:tcPr marL="91435" marR="91435" marT="45719" marB="45719">
                    <a:solidFill>
                      <a:srgbClr val="FFFFFF"/>
                    </a:solidFill>
                  </a:tcPr>
                </a:tc>
                <a:tc>
                  <a:txBody>
                    <a:bodyPr/>
                    <a:lstStyle/>
                    <a:p>
                      <a:pPr algn="r"/>
                      <a:endParaRPr lang="en-ZA" sz="1700" b="0" dirty="0">
                        <a:latin typeface="+mn-lt"/>
                      </a:endParaRPr>
                    </a:p>
                  </a:txBody>
                  <a:tcPr marL="91435" marR="91435" marT="45719" marB="45719">
                    <a:solidFill>
                      <a:srgbClr val="FFFFFF"/>
                    </a:solidFill>
                  </a:tcPr>
                </a:tc>
                <a:tc>
                  <a:txBody>
                    <a:bodyPr/>
                    <a:lstStyle/>
                    <a:p>
                      <a:pPr algn="r"/>
                      <a:endParaRPr lang="en-ZA" sz="1700" b="0" dirty="0">
                        <a:latin typeface="+mn-lt"/>
                      </a:endParaRPr>
                    </a:p>
                  </a:txBody>
                  <a:tcPr marL="91435" marR="91435" marT="45719" marB="45719">
                    <a:solidFill>
                      <a:srgbClr val="FFFFFF"/>
                    </a:solidFill>
                  </a:tcPr>
                </a:tc>
              </a:tr>
            </a:tbl>
          </a:graphicData>
        </a:graphic>
      </p:graphicFrame>
      <p:sp>
        <p:nvSpPr>
          <p:cNvPr id="6" name="Slide Number Placeholder 3"/>
          <p:cNvSpPr txBox="1">
            <a:spLocks/>
          </p:cNvSpPr>
          <p:nvPr/>
        </p:nvSpPr>
        <p:spPr>
          <a:xfrm>
            <a:off x="8182838" y="6093297"/>
            <a:ext cx="609600" cy="564628"/>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t>67</a:t>
            </a:r>
            <a:endParaRPr lang="en-ZA" sz="1200" b="1" dirty="0" smtClean="0"/>
          </a:p>
        </p:txBody>
      </p:sp>
    </p:spTree>
    <p:extLst>
      <p:ext uri="{BB962C8B-B14F-4D97-AF65-F5344CB8AC3E}">
        <p14:creationId xmlns:p14="http://schemas.microsoft.com/office/powerpoint/2010/main" xmlns="" val="423476428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396902" cy="432048"/>
          </a:xfrm>
          <a:ln>
            <a:solidFill>
              <a:srgbClr val="C00000"/>
            </a:solidFill>
          </a:ln>
        </p:spPr>
        <p:txBody>
          <a:bodyPr>
            <a:noAutofit/>
          </a:bodyPr>
          <a:lstStyle/>
          <a:p>
            <a:pPr algn="ctr"/>
            <a:r>
              <a:rPr lang="en-ZA" sz="2400" dirty="0" smtClean="0">
                <a:solidFill>
                  <a:schemeClr val="accent6">
                    <a:lumMod val="50000"/>
                  </a:schemeClr>
                </a:solidFill>
              </a:rPr>
              <a:t>2018 </a:t>
            </a:r>
            <a:r>
              <a:rPr lang="en-ZA" sz="2800" dirty="0">
                <a:solidFill>
                  <a:schemeClr val="accent6">
                    <a:lumMod val="50000"/>
                  </a:schemeClr>
                </a:solidFill>
              </a:rPr>
              <a:t>MTEF </a:t>
            </a:r>
            <a:r>
              <a:rPr lang="en-ZA" sz="2800" dirty="0" smtClean="0">
                <a:solidFill>
                  <a:schemeClr val="accent6">
                    <a:lumMod val="50000"/>
                  </a:schemeClr>
                </a:solidFill>
              </a:rPr>
              <a:t>ALLOCATIONS (Cont …)</a:t>
            </a:r>
            <a:r>
              <a:rPr lang="en-ZA" sz="2500" dirty="0">
                <a:solidFill>
                  <a:schemeClr val="accent6">
                    <a:lumMod val="50000"/>
                  </a:schemeClr>
                </a:solidFill>
              </a:rPr>
              <a:t/>
            </a:r>
            <a:br>
              <a:rPr lang="en-ZA" sz="2500" dirty="0">
                <a:solidFill>
                  <a:schemeClr val="accent6">
                    <a:lumMod val="50000"/>
                  </a:schemeClr>
                </a:solidFill>
              </a:rPr>
            </a:br>
            <a:endParaRPr lang="en-ZA" sz="2500" dirty="0">
              <a:solidFill>
                <a:schemeClr val="accent6">
                  <a:lumMod val="5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688550076"/>
              </p:ext>
            </p:extLst>
          </p:nvPr>
        </p:nvGraphicFramePr>
        <p:xfrm>
          <a:off x="395536" y="692697"/>
          <a:ext cx="8496943" cy="5123150"/>
        </p:xfrm>
        <a:graphic>
          <a:graphicData uri="http://schemas.openxmlformats.org/drawingml/2006/table">
            <a:tbl>
              <a:tblPr firstRow="1" bandRow="1">
                <a:tableStyleId>{5C22544A-7EE6-4342-B048-85BDC9FD1C3A}</a:tableStyleId>
              </a:tblPr>
              <a:tblGrid>
                <a:gridCol w="4469256"/>
                <a:gridCol w="1342562"/>
                <a:gridCol w="1342562"/>
                <a:gridCol w="1342563"/>
              </a:tblGrid>
              <a:tr h="412097">
                <a:tc>
                  <a:txBody>
                    <a:bodyPr/>
                    <a:lstStyle/>
                    <a:p>
                      <a:endParaRPr lang="en-ZA" sz="2000" b="1" dirty="0">
                        <a:latin typeface="+mn-lt"/>
                      </a:endParaRPr>
                    </a:p>
                  </a:txBody>
                  <a:tcPr marL="91435" marR="91435" marT="45719" marB="45719">
                    <a:solidFill>
                      <a:srgbClr val="B77727"/>
                    </a:solidFill>
                  </a:tcPr>
                </a:tc>
                <a:tc>
                  <a:txBody>
                    <a:bodyPr/>
                    <a:lstStyle/>
                    <a:p>
                      <a:pPr algn="ctr"/>
                      <a:r>
                        <a:rPr lang="en-US" sz="2000" b="1" dirty="0" smtClean="0">
                          <a:latin typeface="+mn-lt"/>
                        </a:rPr>
                        <a:t>    2018/19</a:t>
                      </a:r>
                      <a:endParaRPr lang="en-ZA" sz="2000" b="1" dirty="0">
                        <a:latin typeface="+mn-lt"/>
                      </a:endParaRPr>
                    </a:p>
                  </a:txBody>
                  <a:tcPr marL="91435" marR="91435" marT="45719" marB="45719">
                    <a:solidFill>
                      <a:srgbClr val="B77727"/>
                    </a:solidFill>
                  </a:tcPr>
                </a:tc>
                <a:tc>
                  <a:txBody>
                    <a:bodyPr/>
                    <a:lstStyle/>
                    <a:p>
                      <a:pPr algn="ctr"/>
                      <a:r>
                        <a:rPr lang="en-ZA" sz="2000" b="1" dirty="0" smtClean="0">
                          <a:latin typeface="+mn-lt"/>
                        </a:rPr>
                        <a:t>    2019/20</a:t>
                      </a:r>
                      <a:endParaRPr lang="en-ZA" sz="2000" b="1" dirty="0">
                        <a:latin typeface="+mn-lt"/>
                      </a:endParaRPr>
                    </a:p>
                  </a:txBody>
                  <a:tcPr marL="91435" marR="91435" marT="45719" marB="45719">
                    <a:solidFill>
                      <a:srgbClr val="B77727"/>
                    </a:solidFill>
                  </a:tcPr>
                </a:tc>
                <a:tc>
                  <a:txBody>
                    <a:bodyPr/>
                    <a:lstStyle/>
                    <a:p>
                      <a:pPr algn="ctr"/>
                      <a:r>
                        <a:rPr lang="en-US" sz="2000" b="1" dirty="0" smtClean="0">
                          <a:latin typeface="+mn-lt"/>
                        </a:rPr>
                        <a:t>    2020/21</a:t>
                      </a:r>
                      <a:endParaRPr lang="en-ZA" sz="2000" b="1" dirty="0">
                        <a:latin typeface="+mn-lt"/>
                      </a:endParaRPr>
                    </a:p>
                  </a:txBody>
                  <a:tcPr marL="91435" marR="91435" marT="45719" marB="45719">
                    <a:solidFill>
                      <a:srgbClr val="B77727"/>
                    </a:solidFill>
                  </a:tcPr>
                </a:tc>
              </a:tr>
              <a:tr h="364547">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1700" b="1"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CC"/>
                    </a:solidFill>
                  </a:tcPr>
                </a:tc>
                <a:tc>
                  <a:txBody>
                    <a:bodyPr/>
                    <a:lstStyle/>
                    <a:p>
                      <a:pPr algn="r"/>
                      <a:r>
                        <a:rPr lang="en-ZA" sz="1700" b="1" dirty="0" smtClean="0">
                          <a:latin typeface="+mn-lt"/>
                        </a:rPr>
                        <a:t>R’000</a:t>
                      </a:r>
                      <a:endParaRPr lang="en-ZA" sz="1700" b="1" dirty="0">
                        <a:latin typeface="+mn-lt"/>
                      </a:endParaRPr>
                    </a:p>
                  </a:txBody>
                  <a:tcPr marL="91435" marR="91435" marT="45719" marB="45719">
                    <a:solidFill>
                      <a:srgbClr val="FFFFCC"/>
                    </a:solidFill>
                  </a:tcPr>
                </a:tc>
                <a:tc>
                  <a:txBody>
                    <a:bodyPr/>
                    <a:lstStyle/>
                    <a:p>
                      <a:pPr algn="r"/>
                      <a:r>
                        <a:rPr lang="en-ZA" sz="1700" b="1" dirty="0" smtClean="0">
                          <a:latin typeface="+mn-lt"/>
                        </a:rPr>
                        <a:t>R’000</a:t>
                      </a:r>
                      <a:endParaRPr lang="en-ZA" sz="1700" b="1" dirty="0">
                        <a:latin typeface="+mn-lt"/>
                      </a:endParaRPr>
                    </a:p>
                  </a:txBody>
                  <a:tcPr marL="91435" marR="91435" marT="45719" marB="45719">
                    <a:solidFill>
                      <a:srgbClr val="FFFFCC"/>
                    </a:solidFill>
                  </a:tcPr>
                </a:tc>
                <a:tc>
                  <a:txBody>
                    <a:bodyPr/>
                    <a:lstStyle/>
                    <a:p>
                      <a:pPr algn="r"/>
                      <a:r>
                        <a:rPr lang="en-US" sz="1700" b="1" dirty="0" smtClean="0">
                          <a:latin typeface="+mn-lt"/>
                        </a:rPr>
                        <a:t>R’000</a:t>
                      </a:r>
                      <a:endParaRPr lang="en-ZA" sz="1700" b="1" dirty="0">
                        <a:latin typeface="+mn-lt"/>
                      </a:endParaRPr>
                    </a:p>
                  </a:txBody>
                  <a:tcPr marL="91435" marR="91435" marT="45719" marB="45719">
                    <a:solidFill>
                      <a:srgbClr val="FFFFCC"/>
                    </a:solidFill>
                  </a:tcPr>
                </a:tc>
              </a:tr>
              <a:tr h="364547">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1" i="0" u="none" strike="noStrike" cap="none" normalizeH="0" baseline="0" dirty="0" smtClean="0">
                          <a:ln>
                            <a:noFill/>
                          </a:ln>
                          <a:solidFill>
                            <a:srgbClr val="000000"/>
                          </a:solidFill>
                          <a:effectLst/>
                          <a:latin typeface="+mn-lt"/>
                          <a:ea typeface="Arial Unicode MS" pitchFamily="34" charset="-128"/>
                          <a:cs typeface="Arial Unicode MS" pitchFamily="34" charset="-128"/>
                        </a:rPr>
                        <a:t>BASELINE REDUCTIONS</a:t>
                      </a:r>
                    </a:p>
                  </a:txBody>
                  <a:tcPr marT="45718" marB="45718" horzOverflow="overflow">
                    <a:solidFill>
                      <a:srgbClr val="FFFFFF"/>
                    </a:solidFill>
                  </a:tcPr>
                </a:tc>
                <a:tc>
                  <a:txBody>
                    <a:bodyPr/>
                    <a:lstStyle/>
                    <a:p>
                      <a:pPr algn="r"/>
                      <a:endParaRPr lang="en-ZA" sz="1700" b="1" dirty="0">
                        <a:latin typeface="+mn-lt"/>
                      </a:endParaRPr>
                    </a:p>
                  </a:txBody>
                  <a:tcPr marL="91435" marR="91435" marT="45719" marB="45719">
                    <a:solidFill>
                      <a:srgbClr val="FFFFFF"/>
                    </a:solidFill>
                  </a:tcPr>
                </a:tc>
                <a:tc>
                  <a:txBody>
                    <a:bodyPr/>
                    <a:lstStyle/>
                    <a:p>
                      <a:pPr algn="r"/>
                      <a:endParaRPr lang="en-ZA" sz="1700" b="1" dirty="0">
                        <a:latin typeface="+mn-lt"/>
                      </a:endParaRPr>
                    </a:p>
                  </a:txBody>
                  <a:tcPr marL="91435" marR="91435" marT="45719" marB="45719">
                    <a:solidFill>
                      <a:srgbClr val="FFFFFF"/>
                    </a:solidFill>
                  </a:tcPr>
                </a:tc>
                <a:tc>
                  <a:txBody>
                    <a:bodyPr/>
                    <a:lstStyle/>
                    <a:p>
                      <a:pPr algn="r"/>
                      <a:endParaRPr lang="en-ZA" sz="1700" b="1" dirty="0">
                        <a:latin typeface="+mn-lt"/>
                      </a:endParaRPr>
                    </a:p>
                  </a:txBody>
                  <a:tcPr marL="91435" marR="91435" marT="45719" marB="45719">
                    <a:solidFill>
                      <a:srgbClr val="FFFFFF"/>
                    </a:solidFill>
                  </a:tcPr>
                </a:tc>
              </a:tr>
              <a:tr h="364547">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  Robben Island Museum: Cape Town</a:t>
                      </a:r>
                    </a:p>
                  </a:txBody>
                  <a:tcPr marT="45718" marB="45718" horzOverflow="overflow">
                    <a:solidFill>
                      <a:srgbClr val="FFFFCC"/>
                    </a:solidFill>
                  </a:tcPr>
                </a:tc>
                <a:tc>
                  <a:txBody>
                    <a:bodyPr/>
                    <a:lstStyle/>
                    <a:p>
                      <a:pPr algn="r"/>
                      <a:r>
                        <a:rPr lang="en-ZA" sz="1700" b="0" dirty="0" smtClean="0">
                          <a:latin typeface="+mn-lt"/>
                        </a:rPr>
                        <a:t>(3 222)</a:t>
                      </a:r>
                      <a:endParaRPr lang="en-ZA" sz="1700" b="0" dirty="0">
                        <a:latin typeface="+mn-lt"/>
                      </a:endParaRPr>
                    </a:p>
                  </a:txBody>
                  <a:tcPr marL="91435" marR="91435" marT="45719" marB="45719">
                    <a:solidFill>
                      <a:srgbClr val="FFFFCC"/>
                    </a:solidFill>
                  </a:tcPr>
                </a:tc>
                <a:tc>
                  <a:txBody>
                    <a:bodyPr/>
                    <a:lstStyle/>
                    <a:p>
                      <a:pPr algn="r"/>
                      <a:r>
                        <a:rPr lang="en-ZA" sz="1700" b="0" dirty="0" smtClean="0">
                          <a:latin typeface="+mn-lt"/>
                        </a:rPr>
                        <a:t>(4 510)</a:t>
                      </a:r>
                      <a:endParaRPr lang="en-ZA" sz="1700" b="0" dirty="0">
                        <a:latin typeface="+mn-lt"/>
                      </a:endParaRPr>
                    </a:p>
                  </a:txBody>
                  <a:tcPr marL="91435" marR="91435" marT="45719" marB="45719">
                    <a:solidFill>
                      <a:srgbClr val="FFFFCC"/>
                    </a:solidFill>
                  </a:tcPr>
                </a:tc>
                <a:tc>
                  <a:txBody>
                    <a:bodyPr/>
                    <a:lstStyle/>
                    <a:p>
                      <a:pPr algn="r"/>
                      <a:r>
                        <a:rPr lang="en-ZA" sz="1700" b="0" dirty="0" smtClean="0">
                          <a:latin typeface="+mn-lt"/>
                        </a:rPr>
                        <a:t>(4 551)</a:t>
                      </a:r>
                      <a:endParaRPr lang="en-ZA" sz="1700" b="0" dirty="0">
                        <a:latin typeface="+mn-lt"/>
                      </a:endParaRPr>
                    </a:p>
                  </a:txBody>
                  <a:tcPr marL="91435" marR="91435" marT="45719" marB="45719">
                    <a:solidFill>
                      <a:srgbClr val="FFFFCC"/>
                    </a:solidFill>
                  </a:tcPr>
                </a:tc>
              </a:tr>
              <a:tr h="364547">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  National Arts Council</a:t>
                      </a:r>
                    </a:p>
                  </a:txBody>
                  <a:tcPr marT="45718" marB="45718" horzOverflow="overflow">
                    <a:noFill/>
                  </a:tcPr>
                </a:tc>
                <a:tc>
                  <a:txBody>
                    <a:bodyPr/>
                    <a:lstStyle/>
                    <a:p>
                      <a:pPr algn="r"/>
                      <a:r>
                        <a:rPr lang="en-ZA" sz="1700" b="0" dirty="0" smtClean="0">
                          <a:latin typeface="+mn-lt"/>
                        </a:rPr>
                        <a:t>(2 816)</a:t>
                      </a:r>
                      <a:endParaRPr lang="en-ZA" sz="1700" b="0" dirty="0">
                        <a:latin typeface="+mn-lt"/>
                      </a:endParaRPr>
                    </a:p>
                  </a:txBody>
                  <a:tcPr marL="91435" marR="91435" marT="45719" marB="45719">
                    <a:noFill/>
                  </a:tcPr>
                </a:tc>
                <a:tc>
                  <a:txBody>
                    <a:bodyPr/>
                    <a:lstStyle/>
                    <a:p>
                      <a:pPr algn="r"/>
                      <a:r>
                        <a:rPr lang="en-ZA" sz="1700" b="0" dirty="0" smtClean="0">
                          <a:latin typeface="+mn-lt"/>
                        </a:rPr>
                        <a:t>(2 966)</a:t>
                      </a:r>
                      <a:endParaRPr lang="en-ZA" sz="1700" b="0" dirty="0">
                        <a:latin typeface="+mn-lt"/>
                      </a:endParaRPr>
                    </a:p>
                  </a:txBody>
                  <a:tcPr marL="91435" marR="91435" marT="45719" marB="45719">
                    <a:noFill/>
                  </a:tcPr>
                </a:tc>
                <a:tc>
                  <a:txBody>
                    <a:bodyPr/>
                    <a:lstStyle/>
                    <a:p>
                      <a:pPr algn="r"/>
                      <a:r>
                        <a:rPr lang="en-ZA" sz="1700" b="0" dirty="0" smtClean="0">
                          <a:latin typeface="+mn-lt"/>
                        </a:rPr>
                        <a:t>(3 131)</a:t>
                      </a:r>
                      <a:endParaRPr lang="en-ZA" sz="1700" b="0" dirty="0">
                        <a:latin typeface="+mn-lt"/>
                      </a:endParaRPr>
                    </a:p>
                  </a:txBody>
                  <a:tcPr marL="91435" marR="91435" marT="45719" marB="45719">
                    <a:noFill/>
                  </a:tcPr>
                </a:tc>
              </a:tr>
              <a:tr h="364547">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  National Film &amp; Video Foundation</a:t>
                      </a:r>
                    </a:p>
                  </a:txBody>
                  <a:tcPr marT="45718" marB="45718" horzOverflow="overflow">
                    <a:solidFill>
                      <a:srgbClr val="FFFFCC"/>
                    </a:solidFill>
                  </a:tcPr>
                </a:tc>
                <a:tc>
                  <a:txBody>
                    <a:bodyPr/>
                    <a:lstStyle/>
                    <a:p>
                      <a:pPr algn="r"/>
                      <a:r>
                        <a:rPr lang="en-ZA" sz="1700" b="0" dirty="0" smtClean="0">
                          <a:latin typeface="+mn-lt"/>
                        </a:rPr>
                        <a:t>(4 165)</a:t>
                      </a:r>
                      <a:endParaRPr lang="en-ZA" sz="1700" b="0" dirty="0">
                        <a:latin typeface="+mn-lt"/>
                      </a:endParaRPr>
                    </a:p>
                  </a:txBody>
                  <a:tcPr marL="91435" marR="91435" marT="45719" marB="45719">
                    <a:solidFill>
                      <a:srgbClr val="FFFFCC"/>
                    </a:solidFill>
                  </a:tcPr>
                </a:tc>
                <a:tc>
                  <a:txBody>
                    <a:bodyPr/>
                    <a:lstStyle/>
                    <a:p>
                      <a:pPr algn="r"/>
                      <a:r>
                        <a:rPr lang="en-ZA" sz="1700" b="0" dirty="0" smtClean="0">
                          <a:solidFill>
                            <a:schemeClr val="tx1"/>
                          </a:solidFill>
                          <a:latin typeface="+mn-lt"/>
                        </a:rPr>
                        <a:t>(3 855)</a:t>
                      </a:r>
                      <a:endParaRPr lang="en-ZA" sz="1700" b="0" dirty="0">
                        <a:solidFill>
                          <a:schemeClr val="tx1"/>
                        </a:solidFill>
                        <a:latin typeface="+mn-lt"/>
                      </a:endParaRPr>
                    </a:p>
                  </a:txBody>
                  <a:tcPr marL="91435" marR="91435" marT="45719" marB="45719">
                    <a:solidFill>
                      <a:srgbClr val="FFFFCC"/>
                    </a:solidFill>
                  </a:tcPr>
                </a:tc>
                <a:tc>
                  <a:txBody>
                    <a:bodyPr/>
                    <a:lstStyle/>
                    <a:p>
                      <a:pPr algn="r"/>
                      <a:r>
                        <a:rPr lang="en-ZA" sz="1700" b="0" dirty="0" smtClean="0">
                          <a:solidFill>
                            <a:schemeClr val="tx1"/>
                          </a:solidFill>
                          <a:latin typeface="+mn-lt"/>
                        </a:rPr>
                        <a:t>(4 067)</a:t>
                      </a:r>
                      <a:endParaRPr lang="en-ZA" sz="1700" b="0" dirty="0">
                        <a:solidFill>
                          <a:schemeClr val="tx1"/>
                        </a:solidFill>
                        <a:latin typeface="+mn-lt"/>
                      </a:endParaRPr>
                    </a:p>
                  </a:txBody>
                  <a:tcPr marL="91435" marR="91435" marT="45719" marB="45719">
                    <a:solidFill>
                      <a:srgbClr val="FFFFCC"/>
                    </a:solidFill>
                  </a:tcPr>
                </a:tc>
              </a:tr>
              <a:tr h="364547">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  Pan South African Language Board</a:t>
                      </a:r>
                    </a:p>
                  </a:txBody>
                  <a:tcPr marT="45718" marB="45718" horzOverflow="overflow">
                    <a:noFill/>
                  </a:tcPr>
                </a:tc>
                <a:tc>
                  <a:txBody>
                    <a:bodyPr/>
                    <a:lstStyle/>
                    <a:p>
                      <a:pPr algn="r"/>
                      <a:r>
                        <a:rPr lang="en-ZA" sz="1700" b="0" dirty="0" smtClean="0">
                          <a:latin typeface="+mn-lt"/>
                        </a:rPr>
                        <a:t>(2 909)</a:t>
                      </a:r>
                      <a:endParaRPr lang="en-ZA" sz="1700" b="0" dirty="0">
                        <a:latin typeface="+mn-lt"/>
                      </a:endParaRPr>
                    </a:p>
                  </a:txBody>
                  <a:tcPr marL="91435" marR="91435" marT="45719" marB="45719">
                    <a:noFill/>
                  </a:tcPr>
                </a:tc>
                <a:tc>
                  <a:txBody>
                    <a:bodyPr/>
                    <a:lstStyle/>
                    <a:p>
                      <a:pPr algn="r"/>
                      <a:r>
                        <a:rPr lang="en-ZA" sz="1700" b="0" dirty="0" smtClean="0">
                          <a:latin typeface="+mn-lt"/>
                        </a:rPr>
                        <a:t>(3 130)</a:t>
                      </a:r>
                      <a:endParaRPr lang="en-ZA" sz="1700" b="0" dirty="0">
                        <a:latin typeface="+mn-lt"/>
                      </a:endParaRPr>
                    </a:p>
                  </a:txBody>
                  <a:tcPr marL="91435" marR="91435" marT="45719" marB="45719">
                    <a:noFill/>
                  </a:tcPr>
                </a:tc>
                <a:tc>
                  <a:txBody>
                    <a:bodyPr/>
                    <a:lstStyle/>
                    <a:p>
                      <a:pPr algn="r"/>
                      <a:r>
                        <a:rPr lang="en-ZA" sz="1700" b="0" dirty="0" smtClean="0">
                          <a:latin typeface="+mn-lt"/>
                        </a:rPr>
                        <a:t>(3 302)</a:t>
                      </a:r>
                      <a:endParaRPr lang="en-ZA" sz="1700" b="0" dirty="0">
                        <a:latin typeface="+mn-lt"/>
                      </a:endParaRPr>
                    </a:p>
                  </a:txBody>
                  <a:tcPr marL="91435" marR="91435" marT="45719" marB="45719">
                    <a:noFill/>
                  </a:tcPr>
                </a:tc>
              </a:tr>
              <a:tr h="364547">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  South African Heritage Resources Agency</a:t>
                      </a:r>
                    </a:p>
                  </a:txBody>
                  <a:tcPr marT="45718" marB="45718" horzOverflow="overflow">
                    <a:solidFill>
                      <a:srgbClr val="FFFFCC"/>
                    </a:solidFill>
                  </a:tcPr>
                </a:tc>
                <a:tc>
                  <a:txBody>
                    <a:bodyPr/>
                    <a:lstStyle/>
                    <a:p>
                      <a:pPr algn="r"/>
                      <a:r>
                        <a:rPr lang="en-ZA" sz="1700" b="0" dirty="0" smtClean="0">
                          <a:latin typeface="+mn-lt"/>
                        </a:rPr>
                        <a:t>(1 425)</a:t>
                      </a:r>
                      <a:endParaRPr lang="en-ZA" sz="1700" b="0" dirty="0">
                        <a:latin typeface="+mn-lt"/>
                      </a:endParaRPr>
                    </a:p>
                  </a:txBody>
                  <a:tcPr marL="91435" marR="91435" marT="45719" marB="45719">
                    <a:solidFill>
                      <a:srgbClr val="FFFFCC"/>
                    </a:solidFill>
                  </a:tcPr>
                </a:tc>
                <a:tc>
                  <a:txBody>
                    <a:bodyPr/>
                    <a:lstStyle/>
                    <a:p>
                      <a:pPr algn="r"/>
                      <a:r>
                        <a:rPr lang="en-ZA" sz="1700" b="0" dirty="0" smtClean="0">
                          <a:latin typeface="+mn-lt"/>
                        </a:rPr>
                        <a:t>(1 504)</a:t>
                      </a:r>
                      <a:endParaRPr lang="en-ZA" sz="1700" b="0" dirty="0">
                        <a:latin typeface="+mn-lt"/>
                      </a:endParaRPr>
                    </a:p>
                  </a:txBody>
                  <a:tcPr marL="91435" marR="91435" marT="45719" marB="45719">
                    <a:solidFill>
                      <a:srgbClr val="FFFFCC"/>
                    </a:solidFill>
                  </a:tcPr>
                </a:tc>
                <a:tc>
                  <a:txBody>
                    <a:bodyPr/>
                    <a:lstStyle/>
                    <a:p>
                      <a:pPr algn="r"/>
                      <a:r>
                        <a:rPr lang="en-ZA" sz="1700" b="0" dirty="0" smtClean="0">
                          <a:latin typeface="+mn-lt"/>
                        </a:rPr>
                        <a:t>(2 378)</a:t>
                      </a:r>
                      <a:endParaRPr lang="en-ZA" sz="1700" b="0" dirty="0">
                        <a:latin typeface="+mn-lt"/>
                      </a:endParaRPr>
                    </a:p>
                  </a:txBody>
                  <a:tcPr marL="91435" marR="91435" marT="45719" marB="45719">
                    <a:solidFill>
                      <a:srgbClr val="FFFFCC"/>
                    </a:solidFill>
                  </a:tcPr>
                </a:tc>
              </a:tr>
              <a:tr h="364547">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  National Library of South Africa</a:t>
                      </a:r>
                    </a:p>
                  </a:txBody>
                  <a:tcPr marT="45718" marB="45718" horzOverflow="overflow">
                    <a:noFill/>
                  </a:tcPr>
                </a:tc>
                <a:tc>
                  <a:txBody>
                    <a:bodyPr/>
                    <a:lstStyle/>
                    <a:p>
                      <a:pPr algn="r"/>
                      <a:r>
                        <a:rPr lang="en-ZA" sz="1700" b="0" dirty="0" smtClean="0">
                          <a:latin typeface="+mn-lt"/>
                        </a:rPr>
                        <a:t>(2 991)</a:t>
                      </a:r>
                      <a:endParaRPr lang="en-ZA" sz="1700" b="0" dirty="0">
                        <a:latin typeface="+mn-lt"/>
                      </a:endParaRPr>
                    </a:p>
                  </a:txBody>
                  <a:tcPr marL="91435" marR="91435" marT="45719" marB="45719">
                    <a:noFill/>
                  </a:tcPr>
                </a:tc>
                <a:tc>
                  <a:txBody>
                    <a:bodyPr/>
                    <a:lstStyle/>
                    <a:p>
                      <a:pPr algn="r"/>
                      <a:r>
                        <a:rPr lang="en-ZA" sz="1700" b="0" dirty="0" smtClean="0">
                          <a:latin typeface="+mn-lt"/>
                        </a:rPr>
                        <a:t>(3 184)</a:t>
                      </a:r>
                      <a:endParaRPr lang="en-ZA" sz="1700" b="0" dirty="0">
                        <a:latin typeface="+mn-lt"/>
                      </a:endParaRPr>
                    </a:p>
                  </a:txBody>
                  <a:tcPr marL="91435" marR="91435" marT="45719" marB="45719">
                    <a:noFill/>
                  </a:tcPr>
                </a:tc>
                <a:tc>
                  <a:txBody>
                    <a:bodyPr/>
                    <a:lstStyle/>
                    <a:p>
                      <a:pPr algn="r"/>
                      <a:r>
                        <a:rPr lang="en-ZA" sz="1700" b="0" dirty="0" smtClean="0">
                          <a:latin typeface="+mn-lt"/>
                        </a:rPr>
                        <a:t>(3 360)</a:t>
                      </a:r>
                      <a:endParaRPr lang="en-ZA" sz="1700" b="0" dirty="0">
                        <a:latin typeface="+mn-lt"/>
                      </a:endParaRPr>
                    </a:p>
                  </a:txBody>
                  <a:tcPr marL="91435" marR="91435" marT="45719" marB="45719">
                    <a:noFill/>
                  </a:tcPr>
                </a:tc>
              </a:tr>
              <a:tr h="364547">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  Artscape</a:t>
                      </a:r>
                    </a:p>
                  </a:txBody>
                  <a:tcPr marT="45718" marB="45718" horzOverflow="overflow">
                    <a:solidFill>
                      <a:srgbClr val="FFFFCC"/>
                    </a:solidFill>
                  </a:tcPr>
                </a:tc>
                <a:tc>
                  <a:txBody>
                    <a:bodyPr/>
                    <a:lstStyle/>
                    <a:p>
                      <a:pPr algn="r"/>
                      <a:r>
                        <a:rPr lang="en-ZA" sz="1700" b="0" dirty="0" smtClean="0">
                          <a:latin typeface="+mn-lt"/>
                        </a:rPr>
                        <a:t>(2 928)</a:t>
                      </a:r>
                      <a:endParaRPr lang="en-ZA" sz="1700" b="0" dirty="0">
                        <a:latin typeface="+mn-lt"/>
                      </a:endParaRPr>
                    </a:p>
                  </a:txBody>
                  <a:tcPr marL="91435" marR="91435" marT="45719" marB="45719">
                    <a:solidFill>
                      <a:srgbClr val="FFFFCC"/>
                    </a:solidFill>
                  </a:tcPr>
                </a:tc>
                <a:tc>
                  <a:txBody>
                    <a:bodyPr/>
                    <a:lstStyle/>
                    <a:p>
                      <a:pPr algn="r"/>
                      <a:r>
                        <a:rPr lang="en-ZA" sz="1700" b="0" dirty="0" smtClean="0">
                          <a:latin typeface="+mn-lt"/>
                        </a:rPr>
                        <a:t>(1 665)</a:t>
                      </a:r>
                      <a:endParaRPr lang="en-ZA" sz="1700" b="0" dirty="0">
                        <a:latin typeface="+mn-lt"/>
                      </a:endParaRPr>
                    </a:p>
                  </a:txBody>
                  <a:tcPr marL="91435" marR="91435" marT="45719" marB="45719">
                    <a:solidFill>
                      <a:srgbClr val="FFFFCC"/>
                    </a:solidFill>
                  </a:tcPr>
                </a:tc>
                <a:tc>
                  <a:txBody>
                    <a:bodyPr/>
                    <a:lstStyle/>
                    <a:p>
                      <a:pPr algn="r"/>
                      <a:r>
                        <a:rPr lang="en-ZA" sz="1700" b="0" dirty="0" smtClean="0">
                          <a:latin typeface="+mn-lt"/>
                        </a:rPr>
                        <a:t>(1 756)</a:t>
                      </a:r>
                      <a:endParaRPr lang="en-ZA" sz="1700" b="0" dirty="0">
                        <a:latin typeface="+mn-lt"/>
                      </a:endParaRPr>
                    </a:p>
                  </a:txBody>
                  <a:tcPr marL="91435" marR="91435" marT="45719" marB="45719">
                    <a:solidFill>
                      <a:srgbClr val="FFFFCC"/>
                    </a:solidFill>
                  </a:tcPr>
                </a:tc>
              </a:tr>
              <a:tr h="345227">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  Performing Arts Centre of the Free State</a:t>
                      </a:r>
                    </a:p>
                  </a:txBody>
                  <a:tcPr marT="45718" marB="45718" horzOverflow="overflow">
                    <a:noFill/>
                  </a:tcPr>
                </a:tc>
                <a:tc>
                  <a:txBody>
                    <a:bodyPr/>
                    <a:lstStyle/>
                    <a:p>
                      <a:pPr algn="r"/>
                      <a:r>
                        <a:rPr lang="en-ZA" sz="1700" b="0" i="0" dirty="0" smtClean="0">
                          <a:latin typeface="+mn-lt"/>
                        </a:rPr>
                        <a:t>(1 415)</a:t>
                      </a:r>
                      <a:endParaRPr lang="en-ZA" sz="1700" b="0" i="0" dirty="0">
                        <a:latin typeface="+mn-lt"/>
                      </a:endParaRPr>
                    </a:p>
                  </a:txBody>
                  <a:tcPr marL="91435" marR="91435" marT="45719" marB="45719" anchor="b">
                    <a:noFill/>
                  </a:tcPr>
                </a:tc>
                <a:tc>
                  <a:txBody>
                    <a:bodyPr/>
                    <a:lstStyle/>
                    <a:p>
                      <a:pPr algn="r"/>
                      <a:r>
                        <a:rPr lang="en-ZA" sz="1700" b="0" i="0" dirty="0" smtClean="0">
                          <a:latin typeface="+mn-lt"/>
                        </a:rPr>
                        <a:t>(1 243)</a:t>
                      </a:r>
                      <a:endParaRPr lang="en-ZA" sz="1700" b="0" i="0" dirty="0">
                        <a:latin typeface="+mn-lt"/>
                      </a:endParaRPr>
                    </a:p>
                  </a:txBody>
                  <a:tcPr marL="91435" marR="91435" marT="45719" marB="45719" anchor="b">
                    <a:noFill/>
                  </a:tcPr>
                </a:tc>
                <a:tc>
                  <a:txBody>
                    <a:bodyPr/>
                    <a:lstStyle/>
                    <a:p>
                      <a:pPr algn="r"/>
                      <a:r>
                        <a:rPr lang="en-US" sz="1700" b="0" i="0" dirty="0" smtClean="0">
                          <a:latin typeface="+mn-lt"/>
                        </a:rPr>
                        <a:t>(1 311)</a:t>
                      </a:r>
                    </a:p>
                  </a:txBody>
                  <a:tcPr marL="91435" marR="91435" marT="45719" marB="45719" anchor="b">
                    <a:noFill/>
                  </a:tcPr>
                </a:tc>
              </a:tr>
              <a:tr h="345227">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  The Market Theatre </a:t>
                      </a:r>
                    </a:p>
                  </a:txBody>
                  <a:tcPr marT="45718" marB="45718" horzOverflow="overflow">
                    <a:solidFill>
                      <a:srgbClr val="FFFFCC"/>
                    </a:solidFill>
                  </a:tcPr>
                </a:tc>
                <a:tc>
                  <a:txBody>
                    <a:bodyPr/>
                    <a:lstStyle/>
                    <a:p>
                      <a:pPr algn="r"/>
                      <a:r>
                        <a:rPr lang="en-ZA" sz="1700" b="0" dirty="0" smtClean="0">
                          <a:latin typeface="+mn-lt"/>
                        </a:rPr>
                        <a:t>(1 678)</a:t>
                      </a:r>
                      <a:endParaRPr lang="en-ZA" sz="1700" b="0" dirty="0">
                        <a:latin typeface="+mn-lt"/>
                      </a:endParaRPr>
                    </a:p>
                  </a:txBody>
                  <a:tcPr marL="91435" marR="91435" marT="45719" marB="45719">
                    <a:solidFill>
                      <a:srgbClr val="FFFFCC"/>
                    </a:solidFill>
                  </a:tcPr>
                </a:tc>
                <a:tc>
                  <a:txBody>
                    <a:bodyPr/>
                    <a:lstStyle/>
                    <a:p>
                      <a:pPr algn="r"/>
                      <a:r>
                        <a:rPr lang="en-ZA" sz="1700" b="0" dirty="0" smtClean="0">
                          <a:latin typeface="+mn-lt"/>
                        </a:rPr>
                        <a:t>(2 494)</a:t>
                      </a:r>
                      <a:endParaRPr lang="en-ZA" sz="1700" b="0" dirty="0">
                        <a:latin typeface="+mn-lt"/>
                      </a:endParaRPr>
                    </a:p>
                  </a:txBody>
                  <a:tcPr marL="91435" marR="91435" marT="45719" marB="45719">
                    <a:solidFill>
                      <a:srgbClr val="FFFFCC"/>
                    </a:solidFill>
                  </a:tcPr>
                </a:tc>
                <a:tc>
                  <a:txBody>
                    <a:bodyPr/>
                    <a:lstStyle/>
                    <a:p>
                      <a:pPr algn="r"/>
                      <a:r>
                        <a:rPr lang="en-ZA" sz="1700" b="0" dirty="0" smtClean="0">
                          <a:latin typeface="+mn-lt"/>
                        </a:rPr>
                        <a:t>(1 840)</a:t>
                      </a:r>
                      <a:endParaRPr lang="en-ZA" sz="1700" b="0" dirty="0">
                        <a:latin typeface="+mn-lt"/>
                      </a:endParaRPr>
                    </a:p>
                  </a:txBody>
                  <a:tcPr marL="91435" marR="91435" marT="45719" marB="45719">
                    <a:solidFill>
                      <a:srgbClr val="FFFFCC"/>
                    </a:solidFill>
                  </a:tcPr>
                </a:tc>
              </a:tr>
              <a:tr h="364547">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  The Playhouse Company</a:t>
                      </a:r>
                    </a:p>
                  </a:txBody>
                  <a:tcPr marT="45718" marB="45718" horzOverflow="overflow">
                    <a:noFill/>
                  </a:tcPr>
                </a:tc>
                <a:tc>
                  <a:txBody>
                    <a:bodyPr/>
                    <a:lstStyle/>
                    <a:p>
                      <a:pPr algn="r"/>
                      <a:r>
                        <a:rPr lang="en-ZA" sz="1700" b="0" dirty="0" smtClean="0">
                          <a:solidFill>
                            <a:schemeClr val="tx1"/>
                          </a:solidFill>
                          <a:latin typeface="+mn-lt"/>
                        </a:rPr>
                        <a:t>(3</a:t>
                      </a:r>
                      <a:r>
                        <a:rPr lang="en-ZA" sz="1700" b="0" baseline="0" dirty="0" smtClean="0">
                          <a:solidFill>
                            <a:schemeClr val="tx1"/>
                          </a:solidFill>
                          <a:latin typeface="+mn-lt"/>
                        </a:rPr>
                        <a:t> 502)</a:t>
                      </a:r>
                      <a:endParaRPr lang="en-ZA" sz="1700" b="0" dirty="0">
                        <a:solidFill>
                          <a:schemeClr val="tx1"/>
                        </a:solidFill>
                        <a:latin typeface="+mn-lt"/>
                      </a:endParaRPr>
                    </a:p>
                  </a:txBody>
                  <a:tcPr marL="91435" marR="91435" marT="45719" marB="45719">
                    <a:noFill/>
                  </a:tcPr>
                </a:tc>
                <a:tc>
                  <a:txBody>
                    <a:bodyPr/>
                    <a:lstStyle/>
                    <a:p>
                      <a:pPr algn="r"/>
                      <a:r>
                        <a:rPr lang="en-ZA" sz="1700" b="0" dirty="0" smtClean="0">
                          <a:solidFill>
                            <a:schemeClr val="tx1"/>
                          </a:solidFill>
                          <a:latin typeface="+mn-lt"/>
                        </a:rPr>
                        <a:t>(4 111)</a:t>
                      </a:r>
                      <a:endParaRPr lang="en-ZA" sz="1700" b="0" dirty="0">
                        <a:solidFill>
                          <a:schemeClr val="tx1"/>
                        </a:solidFill>
                        <a:latin typeface="+mn-lt"/>
                      </a:endParaRPr>
                    </a:p>
                  </a:txBody>
                  <a:tcPr marL="91435" marR="91435" marT="45719" marB="45719">
                    <a:noFill/>
                  </a:tcPr>
                </a:tc>
                <a:tc>
                  <a:txBody>
                    <a:bodyPr/>
                    <a:lstStyle/>
                    <a:p>
                      <a:pPr algn="r"/>
                      <a:r>
                        <a:rPr lang="en-ZA" sz="1700" b="0" dirty="0" smtClean="0">
                          <a:solidFill>
                            <a:schemeClr val="tx1"/>
                          </a:solidFill>
                          <a:latin typeface="+mn-lt"/>
                        </a:rPr>
                        <a:t>(3 993)</a:t>
                      </a:r>
                      <a:endParaRPr lang="en-ZA" sz="1700" b="0" dirty="0">
                        <a:solidFill>
                          <a:schemeClr val="tx1"/>
                        </a:solidFill>
                        <a:latin typeface="+mn-lt"/>
                      </a:endParaRPr>
                    </a:p>
                  </a:txBody>
                  <a:tcPr marL="91435" marR="91435" marT="45719" marB="45719">
                    <a:noFill/>
                  </a:tcPr>
                </a:tc>
              </a:tr>
              <a:tr h="364547">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  The South African State Theatre</a:t>
                      </a:r>
                    </a:p>
                  </a:txBody>
                  <a:tcPr marT="45718" marB="45718" horzOverflow="overflow">
                    <a:solidFill>
                      <a:srgbClr val="FFFFCC"/>
                    </a:solidFill>
                  </a:tcPr>
                </a:tc>
                <a:tc>
                  <a:txBody>
                    <a:bodyPr/>
                    <a:lstStyle/>
                    <a:p>
                      <a:pPr algn="r"/>
                      <a:r>
                        <a:rPr lang="en-ZA" sz="1700" b="0" dirty="0" smtClean="0">
                          <a:latin typeface="+mn-lt"/>
                        </a:rPr>
                        <a:t>(100)</a:t>
                      </a:r>
                      <a:endParaRPr lang="en-ZA" sz="1700" b="0" dirty="0">
                        <a:latin typeface="+mn-lt"/>
                      </a:endParaRPr>
                    </a:p>
                  </a:txBody>
                  <a:tcPr marL="91435" marR="91435" marT="45719" marB="45719">
                    <a:solidFill>
                      <a:srgbClr val="FFFFCC"/>
                    </a:solidFill>
                  </a:tcPr>
                </a:tc>
                <a:tc>
                  <a:txBody>
                    <a:bodyPr/>
                    <a:lstStyle/>
                    <a:p>
                      <a:pPr algn="r"/>
                      <a:r>
                        <a:rPr lang="en-ZA" sz="1700" b="0" dirty="0" smtClean="0">
                          <a:latin typeface="+mn-lt"/>
                        </a:rPr>
                        <a:t>(1 732)</a:t>
                      </a:r>
                      <a:endParaRPr lang="en-ZA" sz="1700" b="0" dirty="0">
                        <a:latin typeface="+mn-lt"/>
                      </a:endParaRPr>
                    </a:p>
                  </a:txBody>
                  <a:tcPr marL="91435" marR="91435" marT="45719" marB="45719">
                    <a:solidFill>
                      <a:srgbClr val="FFFFCC"/>
                    </a:solidFill>
                  </a:tcPr>
                </a:tc>
                <a:tc>
                  <a:txBody>
                    <a:bodyPr/>
                    <a:lstStyle/>
                    <a:p>
                      <a:pPr algn="r"/>
                      <a:r>
                        <a:rPr lang="en-ZA" sz="1700" b="0" dirty="0" smtClean="0">
                          <a:latin typeface="+mn-lt"/>
                        </a:rPr>
                        <a:t>(2 377)</a:t>
                      </a:r>
                      <a:endParaRPr lang="en-ZA" sz="1700" b="0" dirty="0">
                        <a:latin typeface="+mn-lt"/>
                      </a:endParaRPr>
                    </a:p>
                  </a:txBody>
                  <a:tcPr marL="91435" marR="91435" marT="45719" marB="45719">
                    <a:solidFill>
                      <a:srgbClr val="FFFFCC"/>
                    </a:solidFill>
                  </a:tcPr>
                </a:tc>
              </a:tr>
            </a:tbl>
          </a:graphicData>
        </a:graphic>
      </p:graphicFrame>
      <p:sp>
        <p:nvSpPr>
          <p:cNvPr id="6" name="Slide Number Placeholder 3"/>
          <p:cNvSpPr txBox="1">
            <a:spLocks/>
          </p:cNvSpPr>
          <p:nvPr/>
        </p:nvSpPr>
        <p:spPr>
          <a:xfrm>
            <a:off x="8182838" y="6165305"/>
            <a:ext cx="609600" cy="492620"/>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t>68</a:t>
            </a:r>
            <a:endParaRPr lang="en-ZA" sz="1200" b="1" dirty="0" smtClean="0"/>
          </a:p>
        </p:txBody>
      </p:sp>
    </p:spTree>
    <p:extLst>
      <p:ext uri="{BB962C8B-B14F-4D97-AF65-F5344CB8AC3E}">
        <p14:creationId xmlns:p14="http://schemas.microsoft.com/office/powerpoint/2010/main" xmlns="" val="362269479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396902" cy="432048"/>
          </a:xfrm>
          <a:ln>
            <a:solidFill>
              <a:srgbClr val="C00000"/>
            </a:solidFill>
          </a:ln>
        </p:spPr>
        <p:txBody>
          <a:bodyPr>
            <a:noAutofit/>
          </a:bodyPr>
          <a:lstStyle/>
          <a:p>
            <a:pPr algn="ctr"/>
            <a:r>
              <a:rPr lang="en-ZA" sz="2400" dirty="0" smtClean="0">
                <a:solidFill>
                  <a:schemeClr val="accent6">
                    <a:lumMod val="50000"/>
                  </a:schemeClr>
                </a:solidFill>
              </a:rPr>
              <a:t>2018 </a:t>
            </a:r>
            <a:r>
              <a:rPr lang="en-ZA" sz="2800" dirty="0">
                <a:solidFill>
                  <a:schemeClr val="accent6">
                    <a:lumMod val="50000"/>
                  </a:schemeClr>
                </a:solidFill>
              </a:rPr>
              <a:t>MTEF </a:t>
            </a:r>
            <a:r>
              <a:rPr lang="en-ZA" sz="2800" dirty="0" smtClean="0">
                <a:solidFill>
                  <a:schemeClr val="accent6">
                    <a:lumMod val="50000"/>
                  </a:schemeClr>
                </a:solidFill>
              </a:rPr>
              <a:t>ALLOCATIONS</a:t>
            </a:r>
            <a:r>
              <a:rPr lang="en-ZA" sz="2500" dirty="0">
                <a:solidFill>
                  <a:schemeClr val="accent6">
                    <a:lumMod val="50000"/>
                  </a:schemeClr>
                </a:solidFill>
              </a:rPr>
              <a:t/>
            </a:r>
            <a:br>
              <a:rPr lang="en-ZA" sz="2500" dirty="0">
                <a:solidFill>
                  <a:schemeClr val="accent6">
                    <a:lumMod val="50000"/>
                  </a:schemeClr>
                </a:solidFill>
              </a:rPr>
            </a:br>
            <a:endParaRPr lang="en-ZA" sz="2500" dirty="0">
              <a:solidFill>
                <a:schemeClr val="accent6">
                  <a:lumMod val="5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246792047"/>
              </p:ext>
            </p:extLst>
          </p:nvPr>
        </p:nvGraphicFramePr>
        <p:xfrm>
          <a:off x="386326" y="764705"/>
          <a:ext cx="8496943" cy="4896542"/>
        </p:xfrm>
        <a:graphic>
          <a:graphicData uri="http://schemas.openxmlformats.org/drawingml/2006/table">
            <a:tbl>
              <a:tblPr firstRow="1" bandRow="1">
                <a:tableStyleId>{5C22544A-7EE6-4342-B048-85BDC9FD1C3A}</a:tableStyleId>
              </a:tblPr>
              <a:tblGrid>
                <a:gridCol w="4469256"/>
                <a:gridCol w="1342562"/>
                <a:gridCol w="1342562"/>
                <a:gridCol w="1342563"/>
              </a:tblGrid>
              <a:tr h="1078902">
                <a:tc>
                  <a:txBody>
                    <a:bodyPr/>
                    <a:lstStyle/>
                    <a:p>
                      <a:endParaRPr lang="en-ZA" sz="2000" b="1" dirty="0">
                        <a:latin typeface="+mn-lt"/>
                      </a:endParaRPr>
                    </a:p>
                  </a:txBody>
                  <a:tcPr marL="91435" marR="91435" marT="45719" marB="45719">
                    <a:solidFill>
                      <a:srgbClr val="B77727"/>
                    </a:solidFill>
                  </a:tcPr>
                </a:tc>
                <a:tc>
                  <a:txBody>
                    <a:bodyPr/>
                    <a:lstStyle/>
                    <a:p>
                      <a:pPr algn="ctr"/>
                      <a:r>
                        <a:rPr lang="en-US" sz="2000" b="1" dirty="0" smtClean="0">
                          <a:latin typeface="+mn-lt"/>
                        </a:rPr>
                        <a:t>    2018/19</a:t>
                      </a:r>
                      <a:endParaRPr lang="en-ZA" sz="2000" b="1" dirty="0">
                        <a:latin typeface="+mn-lt"/>
                      </a:endParaRPr>
                    </a:p>
                  </a:txBody>
                  <a:tcPr marL="91435" marR="91435" marT="45719" marB="45719">
                    <a:solidFill>
                      <a:srgbClr val="B77727"/>
                    </a:solidFill>
                  </a:tcPr>
                </a:tc>
                <a:tc>
                  <a:txBody>
                    <a:bodyPr/>
                    <a:lstStyle/>
                    <a:p>
                      <a:pPr algn="ctr"/>
                      <a:r>
                        <a:rPr lang="en-ZA" sz="2000" b="1" dirty="0" smtClean="0">
                          <a:latin typeface="+mn-lt"/>
                        </a:rPr>
                        <a:t>    2019/20</a:t>
                      </a:r>
                      <a:endParaRPr lang="en-ZA" sz="2000" b="1" dirty="0">
                        <a:latin typeface="+mn-lt"/>
                      </a:endParaRPr>
                    </a:p>
                  </a:txBody>
                  <a:tcPr marL="91435" marR="91435" marT="45719" marB="45719">
                    <a:solidFill>
                      <a:srgbClr val="B77727"/>
                    </a:solidFill>
                  </a:tcPr>
                </a:tc>
                <a:tc>
                  <a:txBody>
                    <a:bodyPr/>
                    <a:lstStyle/>
                    <a:p>
                      <a:pPr algn="ctr"/>
                      <a:r>
                        <a:rPr lang="en-US" sz="2000" b="1" dirty="0" smtClean="0">
                          <a:latin typeface="+mn-lt"/>
                        </a:rPr>
                        <a:t>    2020/21</a:t>
                      </a:r>
                      <a:endParaRPr lang="en-ZA" sz="2000" b="1" dirty="0">
                        <a:latin typeface="+mn-lt"/>
                      </a:endParaRPr>
                    </a:p>
                  </a:txBody>
                  <a:tcPr marL="91435" marR="91435" marT="45719" marB="45719">
                    <a:solidFill>
                      <a:srgbClr val="B77727"/>
                    </a:solidFill>
                  </a:tcPr>
                </a:tc>
              </a:tr>
              <a:tr h="954410">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1700" b="1"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CC"/>
                    </a:solidFill>
                  </a:tcPr>
                </a:tc>
                <a:tc>
                  <a:txBody>
                    <a:bodyPr/>
                    <a:lstStyle/>
                    <a:p>
                      <a:pPr algn="r"/>
                      <a:r>
                        <a:rPr lang="en-ZA" sz="1700" b="1" dirty="0" smtClean="0">
                          <a:latin typeface="+mn-lt"/>
                        </a:rPr>
                        <a:t>R’000</a:t>
                      </a:r>
                      <a:endParaRPr lang="en-ZA" sz="1700" b="1" dirty="0">
                        <a:latin typeface="+mn-lt"/>
                      </a:endParaRPr>
                    </a:p>
                  </a:txBody>
                  <a:tcPr marL="91435" marR="91435" marT="45719" marB="45719">
                    <a:solidFill>
                      <a:srgbClr val="FFFFCC"/>
                    </a:solidFill>
                  </a:tcPr>
                </a:tc>
                <a:tc>
                  <a:txBody>
                    <a:bodyPr/>
                    <a:lstStyle/>
                    <a:p>
                      <a:pPr algn="r"/>
                      <a:r>
                        <a:rPr lang="en-ZA" sz="1700" b="1" dirty="0" smtClean="0">
                          <a:latin typeface="+mn-lt"/>
                        </a:rPr>
                        <a:t>R’000</a:t>
                      </a:r>
                      <a:endParaRPr lang="en-ZA" sz="1700" b="1" dirty="0">
                        <a:latin typeface="+mn-lt"/>
                      </a:endParaRPr>
                    </a:p>
                  </a:txBody>
                  <a:tcPr marL="91435" marR="91435" marT="45719" marB="45719">
                    <a:solidFill>
                      <a:srgbClr val="FFFFCC"/>
                    </a:solidFill>
                  </a:tcPr>
                </a:tc>
                <a:tc>
                  <a:txBody>
                    <a:bodyPr/>
                    <a:lstStyle/>
                    <a:p>
                      <a:pPr algn="r"/>
                      <a:r>
                        <a:rPr lang="en-US" sz="1700" b="1" dirty="0" smtClean="0">
                          <a:latin typeface="+mn-lt"/>
                        </a:rPr>
                        <a:t>R’000</a:t>
                      </a:r>
                      <a:endParaRPr lang="en-ZA" sz="1700" b="1" dirty="0">
                        <a:latin typeface="+mn-lt"/>
                      </a:endParaRPr>
                    </a:p>
                  </a:txBody>
                  <a:tcPr marL="91435" marR="91435" marT="45719" marB="45719">
                    <a:solidFill>
                      <a:srgbClr val="FFFFCC"/>
                    </a:solidFill>
                  </a:tcPr>
                </a:tc>
              </a:tr>
              <a:tr h="954410">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1" i="0" u="none" strike="noStrike" cap="none" normalizeH="0" baseline="0" dirty="0" smtClean="0">
                          <a:ln>
                            <a:noFill/>
                          </a:ln>
                          <a:solidFill>
                            <a:srgbClr val="000000"/>
                          </a:solidFill>
                          <a:effectLst/>
                          <a:latin typeface="+mn-lt"/>
                          <a:ea typeface="Arial Unicode MS" pitchFamily="34" charset="-128"/>
                          <a:cs typeface="Arial Unicode MS" pitchFamily="34" charset="-128"/>
                        </a:rPr>
                        <a:t>ADJUSTMENTS TO CONDITIONAL GRANTS</a:t>
                      </a:r>
                    </a:p>
                  </a:txBody>
                  <a:tcPr marT="45718" marB="45718" horzOverflow="overflow">
                    <a:solidFill>
                      <a:srgbClr val="FFFFFF"/>
                    </a:solidFill>
                  </a:tcPr>
                </a:tc>
                <a:tc>
                  <a:txBody>
                    <a:bodyPr/>
                    <a:lstStyle/>
                    <a:p>
                      <a:pPr algn="r"/>
                      <a:r>
                        <a:rPr lang="en-ZA" sz="1700" b="1" dirty="0" smtClean="0">
                          <a:latin typeface="+mn-lt"/>
                        </a:rPr>
                        <a:t>(74 931)</a:t>
                      </a:r>
                      <a:endParaRPr lang="en-ZA" sz="1700" b="1" dirty="0">
                        <a:latin typeface="+mn-lt"/>
                      </a:endParaRPr>
                    </a:p>
                  </a:txBody>
                  <a:tcPr marL="91435" marR="91435" marT="45719" marB="45719">
                    <a:solidFill>
                      <a:srgbClr val="FFFFFF"/>
                    </a:solidFill>
                  </a:tcPr>
                </a:tc>
                <a:tc>
                  <a:txBody>
                    <a:bodyPr/>
                    <a:lstStyle/>
                    <a:p>
                      <a:pPr algn="r"/>
                      <a:r>
                        <a:rPr lang="en-ZA" sz="1700" b="1" dirty="0" smtClean="0">
                          <a:latin typeface="+mn-lt"/>
                        </a:rPr>
                        <a:t>(79 011)</a:t>
                      </a:r>
                      <a:endParaRPr lang="en-ZA" sz="1700" b="1" dirty="0">
                        <a:latin typeface="+mn-lt"/>
                      </a:endParaRPr>
                    </a:p>
                  </a:txBody>
                  <a:tcPr marL="91435" marR="91435" marT="45719" marB="45719">
                    <a:solidFill>
                      <a:srgbClr val="FFFFFF"/>
                    </a:solidFill>
                  </a:tcPr>
                </a:tc>
                <a:tc>
                  <a:txBody>
                    <a:bodyPr/>
                    <a:lstStyle/>
                    <a:p>
                      <a:pPr algn="r"/>
                      <a:r>
                        <a:rPr lang="en-ZA" sz="1700" b="1" dirty="0" smtClean="0">
                          <a:latin typeface="+mn-lt"/>
                        </a:rPr>
                        <a:t>(83 000)</a:t>
                      </a:r>
                      <a:endParaRPr lang="en-ZA" sz="1700" b="1" dirty="0">
                        <a:latin typeface="+mn-lt"/>
                      </a:endParaRPr>
                    </a:p>
                  </a:txBody>
                  <a:tcPr marL="91435" marR="91435" marT="45719" marB="45719">
                    <a:solidFill>
                      <a:srgbClr val="FFFFFF"/>
                    </a:solidFill>
                  </a:tcPr>
                </a:tc>
              </a:tr>
              <a:tr h="954410">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  Conditional Grants to Provincial Government</a:t>
                      </a:r>
                    </a:p>
                  </a:txBody>
                  <a:tcPr marT="45718" marB="45718" horzOverflow="overflow">
                    <a:solidFill>
                      <a:srgbClr val="FFFFCC"/>
                    </a:solidFill>
                  </a:tcPr>
                </a:tc>
                <a:tc>
                  <a:txBody>
                    <a:bodyPr/>
                    <a:lstStyle/>
                    <a:p>
                      <a:pPr algn="r"/>
                      <a:r>
                        <a:rPr lang="en-ZA" sz="1700" b="0" dirty="0" smtClean="0">
                          <a:latin typeface="+mn-lt"/>
                        </a:rPr>
                        <a:t>(74 931)</a:t>
                      </a:r>
                      <a:endParaRPr lang="en-ZA" sz="1700" b="0" dirty="0">
                        <a:latin typeface="+mn-lt"/>
                      </a:endParaRPr>
                    </a:p>
                  </a:txBody>
                  <a:tcPr marL="91435" marR="91435" marT="45719" marB="45719">
                    <a:solidFill>
                      <a:srgbClr val="FFFFCC"/>
                    </a:solidFill>
                  </a:tcPr>
                </a:tc>
                <a:tc>
                  <a:txBody>
                    <a:bodyPr/>
                    <a:lstStyle/>
                    <a:p>
                      <a:pPr algn="r"/>
                      <a:r>
                        <a:rPr lang="en-ZA" sz="1700" b="0" dirty="0" smtClean="0">
                          <a:latin typeface="+mn-lt"/>
                        </a:rPr>
                        <a:t>(79 011)</a:t>
                      </a:r>
                      <a:endParaRPr lang="en-ZA" sz="1700" b="0" dirty="0">
                        <a:latin typeface="+mn-lt"/>
                      </a:endParaRPr>
                    </a:p>
                  </a:txBody>
                  <a:tcPr marL="91435" marR="91435" marT="45719" marB="45719">
                    <a:solidFill>
                      <a:srgbClr val="FFFFCC"/>
                    </a:solidFill>
                  </a:tcPr>
                </a:tc>
                <a:tc>
                  <a:txBody>
                    <a:bodyPr/>
                    <a:lstStyle/>
                    <a:p>
                      <a:pPr algn="r"/>
                      <a:r>
                        <a:rPr lang="en-ZA" sz="1700" b="0" dirty="0" smtClean="0">
                          <a:latin typeface="+mn-lt"/>
                        </a:rPr>
                        <a:t>(83 000)</a:t>
                      </a:r>
                      <a:endParaRPr lang="en-ZA" sz="1700" b="0" dirty="0">
                        <a:latin typeface="+mn-lt"/>
                      </a:endParaRPr>
                    </a:p>
                  </a:txBody>
                  <a:tcPr marL="91435" marR="91435" marT="45719" marB="45719">
                    <a:solidFill>
                      <a:srgbClr val="FFFFCC"/>
                    </a:solidFill>
                  </a:tcPr>
                </a:tc>
              </a:tr>
              <a:tr h="954410">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1" i="0" u="none" strike="noStrike" cap="none" normalizeH="0" baseline="0" dirty="0" smtClean="0">
                          <a:ln>
                            <a:noFill/>
                          </a:ln>
                          <a:solidFill>
                            <a:srgbClr val="000000"/>
                          </a:solidFill>
                          <a:effectLst/>
                          <a:latin typeface="+mn-lt"/>
                          <a:ea typeface="Arial Unicode MS" pitchFamily="34" charset="-128"/>
                          <a:cs typeface="Arial Unicode MS" pitchFamily="34" charset="-128"/>
                        </a:rPr>
                        <a:t>FINAL 2018 MTEF ALLOCATIONS </a:t>
                      </a:r>
                    </a:p>
                  </a:txBody>
                  <a:tcPr marT="45718" marB="45718" horzOverflow="overflow">
                    <a:noFill/>
                  </a:tcPr>
                </a:tc>
                <a:tc>
                  <a:txBody>
                    <a:bodyPr/>
                    <a:lstStyle/>
                    <a:p>
                      <a:pPr algn="r"/>
                      <a:r>
                        <a:rPr lang="en-ZA" sz="1700" b="1" dirty="0" smtClean="0">
                          <a:latin typeface="+mn-lt"/>
                        </a:rPr>
                        <a:t>4 372 264</a:t>
                      </a:r>
                      <a:endParaRPr lang="en-ZA" sz="1700" b="1" dirty="0">
                        <a:latin typeface="+mn-lt"/>
                      </a:endParaRPr>
                    </a:p>
                  </a:txBody>
                  <a:tcPr marL="91435" marR="91435" marT="45719" marB="45719">
                    <a:noFill/>
                  </a:tcPr>
                </a:tc>
                <a:tc>
                  <a:txBody>
                    <a:bodyPr/>
                    <a:lstStyle/>
                    <a:p>
                      <a:pPr algn="r"/>
                      <a:r>
                        <a:rPr lang="en-ZA" sz="1700" b="1" dirty="0" smtClean="0">
                          <a:latin typeface="+mn-lt"/>
                        </a:rPr>
                        <a:t>4 622 723</a:t>
                      </a:r>
                      <a:endParaRPr lang="en-ZA" sz="1700" b="1" dirty="0">
                        <a:latin typeface="+mn-lt"/>
                      </a:endParaRPr>
                    </a:p>
                  </a:txBody>
                  <a:tcPr marL="91435" marR="91435" marT="45719" marB="45719">
                    <a:noFill/>
                  </a:tcPr>
                </a:tc>
                <a:tc>
                  <a:txBody>
                    <a:bodyPr/>
                    <a:lstStyle/>
                    <a:p>
                      <a:pPr algn="r"/>
                      <a:r>
                        <a:rPr lang="en-ZA" sz="1700" b="1" dirty="0" smtClean="0">
                          <a:latin typeface="+mn-lt"/>
                        </a:rPr>
                        <a:t>4</a:t>
                      </a:r>
                      <a:r>
                        <a:rPr lang="en-ZA" sz="1700" b="1" baseline="0" dirty="0" smtClean="0">
                          <a:latin typeface="+mn-lt"/>
                        </a:rPr>
                        <a:t> 882 785</a:t>
                      </a:r>
                      <a:endParaRPr lang="en-ZA" sz="1700" b="1" dirty="0">
                        <a:latin typeface="+mn-lt"/>
                      </a:endParaRPr>
                    </a:p>
                  </a:txBody>
                  <a:tcPr marL="91435" marR="91435" marT="45719" marB="45719">
                    <a:noFill/>
                  </a:tcPr>
                </a:tc>
              </a:tr>
            </a:tbl>
          </a:graphicData>
        </a:graphic>
      </p:graphicFrame>
      <p:sp>
        <p:nvSpPr>
          <p:cNvPr id="6" name="Slide Number Placeholder 3"/>
          <p:cNvSpPr txBox="1">
            <a:spLocks/>
          </p:cNvSpPr>
          <p:nvPr/>
        </p:nvSpPr>
        <p:spPr>
          <a:xfrm>
            <a:off x="8182838" y="6093297"/>
            <a:ext cx="609600" cy="564628"/>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t>69</a:t>
            </a:r>
            <a:endParaRPr lang="en-ZA" sz="1200" b="1" dirty="0" smtClean="0"/>
          </a:p>
        </p:txBody>
      </p:sp>
      <p:sp>
        <p:nvSpPr>
          <p:cNvPr id="18" name="Left-Right Arrow 17"/>
          <p:cNvSpPr/>
          <p:nvPr/>
        </p:nvSpPr>
        <p:spPr>
          <a:xfrm>
            <a:off x="395536" y="4653136"/>
            <a:ext cx="8496944" cy="7200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9" name="Left-Right Arrow 18"/>
          <p:cNvSpPr/>
          <p:nvPr/>
        </p:nvSpPr>
        <p:spPr>
          <a:xfrm>
            <a:off x="395536" y="5013176"/>
            <a:ext cx="8496944" cy="7200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xmlns="" val="2953608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229600" cy="710952"/>
          </a:xfrm>
        </p:spPr>
        <p:txBody>
          <a:bodyPr>
            <a:normAutofit/>
          </a:bodyPr>
          <a:lstStyle/>
          <a:p>
            <a:pPr algn="ctr"/>
            <a:r>
              <a:rPr lang="en-US" dirty="0" smtClean="0">
                <a:latin typeface="+mj-lt"/>
                <a:cs typeface="Arial Narrow"/>
              </a:rPr>
              <a:t>THE NATIONAL DEVELOPMENT PLAN</a:t>
            </a:r>
            <a:endParaRPr lang="en-US" dirty="0">
              <a:latin typeface="+mj-lt"/>
              <a:cs typeface="Arial Narrow"/>
            </a:endParaRPr>
          </a:p>
        </p:txBody>
      </p:sp>
      <p:sp>
        <p:nvSpPr>
          <p:cNvPr id="3" name="Content Placeholder 2"/>
          <p:cNvSpPr>
            <a:spLocks noGrp="1"/>
          </p:cNvSpPr>
          <p:nvPr>
            <p:ph idx="1"/>
          </p:nvPr>
        </p:nvSpPr>
        <p:spPr>
          <a:xfrm>
            <a:off x="251520" y="836712"/>
            <a:ext cx="8640960" cy="5256584"/>
          </a:xfrm>
        </p:spPr>
        <p:txBody>
          <a:bodyPr>
            <a:noAutofit/>
          </a:bodyPr>
          <a:lstStyle/>
          <a:p>
            <a:pPr marL="0" indent="0">
              <a:buNone/>
            </a:pPr>
            <a:r>
              <a:rPr lang="en-ZA" sz="2400" dirty="0" smtClean="0">
                <a:solidFill>
                  <a:schemeClr val="tx1"/>
                </a:solidFill>
                <a:latin typeface="+mn-lt"/>
              </a:rPr>
              <a:t>The </a:t>
            </a:r>
            <a:r>
              <a:rPr lang="en-ZA" sz="2400" dirty="0">
                <a:solidFill>
                  <a:schemeClr val="tx1"/>
                </a:solidFill>
                <a:latin typeface="+mn-lt"/>
              </a:rPr>
              <a:t>NDP sets out five long-term nation building goals for South Africa. These </a:t>
            </a:r>
            <a:r>
              <a:rPr lang="en-ZA" sz="2400" dirty="0" smtClean="0">
                <a:solidFill>
                  <a:schemeClr val="tx1"/>
                </a:solidFill>
                <a:latin typeface="+mn-lt"/>
              </a:rPr>
              <a:t>goals and indicators </a:t>
            </a:r>
            <a:r>
              <a:rPr lang="en-ZA" sz="2400" dirty="0">
                <a:solidFill>
                  <a:schemeClr val="tx1"/>
                </a:solidFill>
                <a:latin typeface="+mn-lt"/>
              </a:rPr>
              <a:t>are as follows</a:t>
            </a:r>
            <a:r>
              <a:rPr lang="en-ZA" sz="2400" b="0" dirty="0" smtClean="0">
                <a:solidFill>
                  <a:schemeClr val="tx1"/>
                </a:solidFill>
                <a:latin typeface="+mn-lt"/>
              </a:rPr>
              <a:t>:</a:t>
            </a:r>
          </a:p>
          <a:p>
            <a:r>
              <a:rPr lang="en-ZA" sz="2400" b="0" dirty="0" smtClean="0">
                <a:solidFill>
                  <a:schemeClr val="tx1"/>
                </a:solidFill>
                <a:latin typeface="+mn-lt"/>
              </a:rPr>
              <a:t> Equalising </a:t>
            </a:r>
            <a:r>
              <a:rPr lang="en-ZA" sz="2400" b="0" dirty="0">
                <a:solidFill>
                  <a:schemeClr val="tx1"/>
                </a:solidFill>
                <a:latin typeface="+mn-lt"/>
              </a:rPr>
              <a:t>opportunities, promoting inclusion and </a:t>
            </a:r>
            <a:r>
              <a:rPr lang="en-ZA" sz="2400" b="0" dirty="0" smtClean="0">
                <a:solidFill>
                  <a:schemeClr val="tx1"/>
                </a:solidFill>
                <a:latin typeface="+mn-lt"/>
              </a:rPr>
              <a:t>redress</a:t>
            </a:r>
          </a:p>
          <a:p>
            <a:pPr lvl="1"/>
            <a:r>
              <a:rPr lang="en-ZA" sz="2400" b="0" dirty="0">
                <a:solidFill>
                  <a:schemeClr val="tx1"/>
                </a:solidFill>
                <a:latin typeface="+mn-lt"/>
              </a:rPr>
              <a:t>Number of </a:t>
            </a:r>
            <a:r>
              <a:rPr lang="en-ZA" sz="2400" b="0" dirty="0" smtClean="0">
                <a:solidFill>
                  <a:schemeClr val="tx1"/>
                </a:solidFill>
                <a:latin typeface="+mn-lt"/>
              </a:rPr>
              <a:t>community </a:t>
            </a:r>
            <a:r>
              <a:rPr lang="en-ZA" sz="2400" b="0" dirty="0">
                <a:solidFill>
                  <a:schemeClr val="tx1"/>
                </a:solidFill>
                <a:latin typeface="+mn-lt"/>
              </a:rPr>
              <a:t>conversations on social cohesion and nation building conducted 	</a:t>
            </a:r>
          </a:p>
          <a:p>
            <a:pPr lvl="1"/>
            <a:r>
              <a:rPr lang="en-ZA" sz="2400" b="0" dirty="0" smtClean="0">
                <a:solidFill>
                  <a:schemeClr val="tx1"/>
                </a:solidFill>
                <a:latin typeface="+mn-lt"/>
              </a:rPr>
              <a:t>Social </a:t>
            </a:r>
            <a:r>
              <a:rPr lang="en-ZA" sz="2400" b="0" dirty="0">
                <a:solidFill>
                  <a:schemeClr val="tx1"/>
                </a:solidFill>
                <a:latin typeface="+mn-lt"/>
              </a:rPr>
              <a:t>Cohesion report back </a:t>
            </a:r>
            <a:r>
              <a:rPr lang="en-ZA" sz="2400" b="0" dirty="0" smtClean="0">
                <a:solidFill>
                  <a:schemeClr val="tx1"/>
                </a:solidFill>
                <a:latin typeface="+mn-lt"/>
              </a:rPr>
              <a:t>summit </a:t>
            </a:r>
            <a:r>
              <a:rPr lang="en-ZA" sz="2400" b="0" dirty="0">
                <a:solidFill>
                  <a:schemeClr val="tx1"/>
                </a:solidFill>
                <a:latin typeface="+mn-lt"/>
              </a:rPr>
              <a:t>hosted 	</a:t>
            </a:r>
          </a:p>
          <a:p>
            <a:pPr lvl="1"/>
            <a:r>
              <a:rPr lang="en-ZA" sz="2400" b="0" dirty="0" smtClean="0">
                <a:solidFill>
                  <a:schemeClr val="tx1"/>
                </a:solidFill>
                <a:latin typeface="+mn-lt"/>
              </a:rPr>
              <a:t>Number </a:t>
            </a:r>
            <a:r>
              <a:rPr lang="en-ZA" sz="2400" b="0" dirty="0">
                <a:solidFill>
                  <a:schemeClr val="tx1"/>
                </a:solidFill>
                <a:latin typeface="+mn-lt"/>
              </a:rPr>
              <a:t>of Social Cohesion Advocates public </a:t>
            </a:r>
            <a:r>
              <a:rPr lang="en-ZA" sz="2400" b="0" dirty="0" smtClean="0">
                <a:solidFill>
                  <a:schemeClr val="tx1"/>
                </a:solidFill>
                <a:latin typeface="+mn-lt"/>
              </a:rPr>
              <a:t>programmes </a:t>
            </a:r>
            <a:r>
              <a:rPr lang="en-ZA" sz="2400" b="0" dirty="0">
                <a:solidFill>
                  <a:schemeClr val="tx1"/>
                </a:solidFill>
                <a:latin typeface="+mn-lt"/>
              </a:rPr>
              <a:t>rolled-out </a:t>
            </a:r>
          </a:p>
          <a:p>
            <a:pPr lvl="1"/>
            <a:r>
              <a:rPr lang="en-ZA" sz="2400" b="0" dirty="0" smtClean="0">
                <a:solidFill>
                  <a:schemeClr val="tx1"/>
                </a:solidFill>
                <a:latin typeface="+mn-lt"/>
              </a:rPr>
              <a:t>Number of artists placed in schools</a:t>
            </a:r>
          </a:p>
          <a:p>
            <a:pPr lvl="1"/>
            <a:r>
              <a:rPr lang="en-ZA" sz="2400" b="0" dirty="0" smtClean="0">
                <a:solidFill>
                  <a:schemeClr val="tx1"/>
                </a:solidFill>
                <a:latin typeface="+mn-lt"/>
              </a:rPr>
              <a:t>Heritage </a:t>
            </a:r>
            <a:r>
              <a:rPr lang="en-ZA" sz="2400" b="0" dirty="0">
                <a:solidFill>
                  <a:schemeClr val="tx1"/>
                </a:solidFill>
                <a:latin typeface="+mn-lt"/>
              </a:rPr>
              <a:t>infrastructure in rural areas built 	</a:t>
            </a:r>
            <a:endParaRPr lang="en-ZA" sz="2400" b="0" dirty="0" smtClean="0">
              <a:solidFill>
                <a:schemeClr val="tx1"/>
              </a:solidFill>
              <a:latin typeface="+mn-lt"/>
            </a:endParaRPr>
          </a:p>
          <a:p>
            <a:pPr lvl="1"/>
            <a:r>
              <a:rPr lang="en-ZA" sz="2400" b="0" dirty="0" smtClean="0">
                <a:solidFill>
                  <a:schemeClr val="tx1"/>
                </a:solidFill>
                <a:latin typeface="+mn-lt"/>
              </a:rPr>
              <a:t>Sourcing </a:t>
            </a:r>
            <a:r>
              <a:rPr lang="en-ZA" sz="2400" b="0" dirty="0">
                <a:solidFill>
                  <a:schemeClr val="tx1"/>
                </a:solidFill>
                <a:latin typeface="+mn-lt"/>
              </a:rPr>
              <a:t>Enterprise and the Art Bank of South </a:t>
            </a:r>
            <a:r>
              <a:rPr lang="en-ZA" sz="2400" b="0" dirty="0" smtClean="0">
                <a:solidFill>
                  <a:schemeClr val="tx1"/>
                </a:solidFill>
                <a:latin typeface="+mn-lt"/>
              </a:rPr>
              <a:t>Africa established</a:t>
            </a:r>
          </a:p>
          <a:p>
            <a:pPr lvl="1"/>
            <a:r>
              <a:rPr lang="en-ZA" sz="2400" b="0" dirty="0" smtClean="0">
                <a:solidFill>
                  <a:schemeClr val="tx1"/>
                </a:solidFill>
                <a:latin typeface="+mn-lt"/>
              </a:rPr>
              <a:t>Cultural </a:t>
            </a:r>
            <a:r>
              <a:rPr lang="en-ZA" sz="2400" b="0" dirty="0">
                <a:solidFill>
                  <a:schemeClr val="tx1"/>
                </a:solidFill>
                <a:latin typeface="+mn-lt"/>
              </a:rPr>
              <a:t>Observatory established </a:t>
            </a:r>
            <a:r>
              <a:rPr lang="en-ZA" sz="2400" b="0" dirty="0">
                <a:solidFill>
                  <a:schemeClr val="dk1"/>
                </a:solidFill>
                <a:latin typeface="+mn-lt"/>
              </a:rPr>
              <a:t>	</a:t>
            </a:r>
            <a:endParaRPr lang="en-ZA" sz="2400" b="0" dirty="0" smtClean="0">
              <a:solidFill>
                <a:schemeClr val="dk1"/>
              </a:solidFill>
              <a:latin typeface="+mn-lt"/>
            </a:endParaRPr>
          </a:p>
          <a:p>
            <a:pPr marL="457200" lvl="1" indent="0">
              <a:buNone/>
            </a:pPr>
            <a:r>
              <a:rPr lang="en-ZA" sz="2400" b="0" dirty="0">
                <a:solidFill>
                  <a:schemeClr val="dk1"/>
                </a:solidFill>
                <a:latin typeface="+mn-lt"/>
              </a:rPr>
              <a:t>	</a:t>
            </a:r>
          </a:p>
        </p:txBody>
      </p:sp>
      <p:sp>
        <p:nvSpPr>
          <p:cNvPr id="4" name="Slide Number Placeholder 3"/>
          <p:cNvSpPr>
            <a:spLocks noGrp="1"/>
          </p:cNvSpPr>
          <p:nvPr>
            <p:ph type="sldNum" sz="quarter" idx="4"/>
          </p:nvPr>
        </p:nvSpPr>
        <p:spPr/>
        <p:txBody>
          <a:bodyPr/>
          <a:lstStyle/>
          <a:p>
            <a:r>
              <a:rPr lang="en-ZA" sz="1200" b="1" dirty="0" smtClean="0"/>
              <a:t>7</a:t>
            </a:r>
          </a:p>
        </p:txBody>
      </p:sp>
    </p:spTree>
    <p:extLst>
      <p:ext uri="{BB962C8B-B14F-4D97-AF65-F5344CB8AC3E}">
        <p14:creationId xmlns:p14="http://schemas.microsoft.com/office/powerpoint/2010/main" xmlns="" val="355804486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396902" cy="576064"/>
          </a:xfrm>
          <a:ln>
            <a:solidFill>
              <a:srgbClr val="C00000"/>
            </a:solidFill>
          </a:ln>
        </p:spPr>
        <p:txBody>
          <a:bodyPr>
            <a:noAutofit/>
          </a:bodyPr>
          <a:lstStyle/>
          <a:p>
            <a:pPr algn="ctr"/>
            <a:r>
              <a:rPr lang="en-ZA" sz="2400" dirty="0" smtClean="0">
                <a:solidFill>
                  <a:schemeClr val="accent6">
                    <a:lumMod val="50000"/>
                  </a:schemeClr>
                </a:solidFill>
              </a:rPr>
              <a:t>2018 ENE EARMARKED / RING-FENCED FUNDS</a:t>
            </a:r>
            <a:r>
              <a:rPr lang="en-ZA" sz="2500" dirty="0">
                <a:solidFill>
                  <a:schemeClr val="accent6">
                    <a:lumMod val="50000"/>
                  </a:schemeClr>
                </a:solidFill>
              </a:rPr>
              <a:t/>
            </a:r>
            <a:br>
              <a:rPr lang="en-ZA" sz="2500" dirty="0">
                <a:solidFill>
                  <a:schemeClr val="accent6">
                    <a:lumMod val="50000"/>
                  </a:schemeClr>
                </a:solidFill>
              </a:rPr>
            </a:br>
            <a:endParaRPr lang="en-ZA" sz="2500" dirty="0">
              <a:solidFill>
                <a:schemeClr val="accent6">
                  <a:lumMod val="5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407688084"/>
              </p:ext>
            </p:extLst>
          </p:nvPr>
        </p:nvGraphicFramePr>
        <p:xfrm>
          <a:off x="395537" y="908721"/>
          <a:ext cx="8396900" cy="4871692"/>
        </p:xfrm>
        <a:graphic>
          <a:graphicData uri="http://schemas.openxmlformats.org/drawingml/2006/table">
            <a:tbl>
              <a:tblPr firstRow="1" bandRow="1">
                <a:tableStyleId>{5C22544A-7EE6-4342-B048-85BDC9FD1C3A}</a:tableStyleId>
              </a:tblPr>
              <a:tblGrid>
                <a:gridCol w="4416634"/>
                <a:gridCol w="1326755"/>
                <a:gridCol w="1326755"/>
                <a:gridCol w="1326756"/>
              </a:tblGrid>
              <a:tr h="389177">
                <a:tc>
                  <a:txBody>
                    <a:bodyPr/>
                    <a:lstStyle/>
                    <a:p>
                      <a:endParaRPr lang="en-ZA" sz="2000" b="1" dirty="0">
                        <a:latin typeface="+mn-lt"/>
                      </a:endParaRPr>
                    </a:p>
                  </a:txBody>
                  <a:tcPr marL="91435" marR="91435" marT="45719" marB="45719">
                    <a:solidFill>
                      <a:srgbClr val="B77727"/>
                    </a:solidFill>
                  </a:tcPr>
                </a:tc>
                <a:tc>
                  <a:txBody>
                    <a:bodyPr/>
                    <a:lstStyle/>
                    <a:p>
                      <a:pPr algn="ctr"/>
                      <a:r>
                        <a:rPr lang="en-US" sz="2000" b="1" dirty="0" smtClean="0">
                          <a:latin typeface="+mn-lt"/>
                        </a:rPr>
                        <a:t>    2018/19</a:t>
                      </a:r>
                      <a:endParaRPr lang="en-ZA" sz="2000" b="1" dirty="0">
                        <a:latin typeface="+mn-lt"/>
                      </a:endParaRPr>
                    </a:p>
                  </a:txBody>
                  <a:tcPr marL="91435" marR="91435" marT="45719" marB="45719">
                    <a:solidFill>
                      <a:srgbClr val="B77727"/>
                    </a:solidFill>
                  </a:tcPr>
                </a:tc>
                <a:tc>
                  <a:txBody>
                    <a:bodyPr/>
                    <a:lstStyle/>
                    <a:p>
                      <a:pPr algn="ctr"/>
                      <a:r>
                        <a:rPr lang="en-ZA" sz="2000" b="1" dirty="0" smtClean="0">
                          <a:latin typeface="+mn-lt"/>
                        </a:rPr>
                        <a:t>    2019/20</a:t>
                      </a:r>
                      <a:endParaRPr lang="en-ZA" sz="2000" b="1" dirty="0">
                        <a:latin typeface="+mn-lt"/>
                      </a:endParaRPr>
                    </a:p>
                  </a:txBody>
                  <a:tcPr marL="91435" marR="91435" marT="45719" marB="45719">
                    <a:solidFill>
                      <a:srgbClr val="B77727"/>
                    </a:solidFill>
                  </a:tcPr>
                </a:tc>
                <a:tc>
                  <a:txBody>
                    <a:bodyPr/>
                    <a:lstStyle/>
                    <a:p>
                      <a:pPr algn="ctr"/>
                      <a:r>
                        <a:rPr lang="en-US" sz="2000" b="1" dirty="0" smtClean="0">
                          <a:latin typeface="+mn-lt"/>
                        </a:rPr>
                        <a:t>    2020/21</a:t>
                      </a:r>
                      <a:endParaRPr lang="en-ZA" sz="2000" b="1" dirty="0">
                        <a:latin typeface="+mn-lt"/>
                      </a:endParaRPr>
                    </a:p>
                  </a:txBody>
                  <a:tcPr marL="91435" marR="91435" marT="45719" marB="45719">
                    <a:solidFill>
                      <a:srgbClr val="B77727"/>
                    </a:solidFill>
                  </a:tcPr>
                </a:tc>
              </a:tr>
              <a:tr h="344273">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1700" b="1"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CC"/>
                    </a:solidFill>
                  </a:tcPr>
                </a:tc>
                <a:tc>
                  <a:txBody>
                    <a:bodyPr/>
                    <a:lstStyle/>
                    <a:p>
                      <a:pPr algn="r"/>
                      <a:r>
                        <a:rPr lang="en-ZA" sz="1700" b="1" dirty="0" smtClean="0">
                          <a:latin typeface="+mn-lt"/>
                        </a:rPr>
                        <a:t>R’000</a:t>
                      </a:r>
                      <a:endParaRPr lang="en-ZA" sz="1700" b="1" dirty="0">
                        <a:latin typeface="+mn-lt"/>
                      </a:endParaRPr>
                    </a:p>
                  </a:txBody>
                  <a:tcPr marL="91435" marR="91435" marT="45719" marB="45719">
                    <a:solidFill>
                      <a:srgbClr val="FFFFCC"/>
                    </a:solidFill>
                  </a:tcPr>
                </a:tc>
                <a:tc>
                  <a:txBody>
                    <a:bodyPr/>
                    <a:lstStyle/>
                    <a:p>
                      <a:pPr algn="r"/>
                      <a:r>
                        <a:rPr lang="en-ZA" sz="1700" b="1" dirty="0" smtClean="0">
                          <a:latin typeface="+mn-lt"/>
                        </a:rPr>
                        <a:t>R’000</a:t>
                      </a:r>
                      <a:endParaRPr lang="en-ZA" sz="1700" b="1" dirty="0">
                        <a:latin typeface="+mn-lt"/>
                      </a:endParaRPr>
                    </a:p>
                  </a:txBody>
                  <a:tcPr marL="91435" marR="91435" marT="45719" marB="45719">
                    <a:solidFill>
                      <a:srgbClr val="FFFFCC"/>
                    </a:solidFill>
                  </a:tcPr>
                </a:tc>
                <a:tc>
                  <a:txBody>
                    <a:bodyPr/>
                    <a:lstStyle/>
                    <a:p>
                      <a:pPr algn="r"/>
                      <a:r>
                        <a:rPr lang="en-US" sz="1700" b="1" dirty="0" smtClean="0">
                          <a:latin typeface="+mn-lt"/>
                        </a:rPr>
                        <a:t>R’000</a:t>
                      </a:r>
                      <a:endParaRPr lang="en-ZA" sz="1700" b="1" dirty="0">
                        <a:latin typeface="+mn-lt"/>
                      </a:endParaRPr>
                    </a:p>
                  </a:txBody>
                  <a:tcPr marL="91435" marR="91435" marT="45719" marB="45719">
                    <a:solidFill>
                      <a:srgbClr val="FFFFCC"/>
                    </a:solidFill>
                  </a:tcPr>
                </a:tc>
              </a:tr>
              <a:tr h="344273">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Community Library Services (National)</a:t>
                      </a:r>
                    </a:p>
                  </a:txBody>
                  <a:tcPr marT="45718" marB="45718" horzOverflow="overflow">
                    <a:solidFill>
                      <a:srgbClr val="FFFFFF"/>
                    </a:solidFill>
                  </a:tcPr>
                </a:tc>
                <a:tc>
                  <a:txBody>
                    <a:bodyPr/>
                    <a:lstStyle/>
                    <a:p>
                      <a:pPr algn="r"/>
                      <a:r>
                        <a:rPr lang="en-ZA" sz="1700" b="0" dirty="0" smtClean="0">
                          <a:latin typeface="+mn-lt"/>
                        </a:rPr>
                        <a:t>28 852</a:t>
                      </a:r>
                      <a:endParaRPr lang="en-ZA" sz="1700" b="0" dirty="0">
                        <a:latin typeface="+mn-lt"/>
                      </a:endParaRPr>
                    </a:p>
                  </a:txBody>
                  <a:tcPr marL="91435" marR="91435" marT="45719" marB="45719">
                    <a:solidFill>
                      <a:srgbClr val="FFFFFF"/>
                    </a:solidFill>
                  </a:tcPr>
                </a:tc>
                <a:tc>
                  <a:txBody>
                    <a:bodyPr/>
                    <a:lstStyle/>
                    <a:p>
                      <a:pPr algn="r"/>
                      <a:r>
                        <a:rPr lang="en-ZA" sz="1700" b="0" dirty="0" smtClean="0">
                          <a:latin typeface="+mn-lt"/>
                        </a:rPr>
                        <a:t>30 468</a:t>
                      </a:r>
                      <a:endParaRPr lang="en-ZA" sz="1700" b="0" dirty="0">
                        <a:latin typeface="+mn-lt"/>
                      </a:endParaRPr>
                    </a:p>
                  </a:txBody>
                  <a:tcPr marL="91435" marR="91435" marT="45719" marB="45719">
                    <a:solidFill>
                      <a:srgbClr val="FFFFFF"/>
                    </a:solidFill>
                  </a:tcPr>
                </a:tc>
                <a:tc>
                  <a:txBody>
                    <a:bodyPr/>
                    <a:lstStyle/>
                    <a:p>
                      <a:pPr algn="r"/>
                      <a:r>
                        <a:rPr lang="en-ZA" sz="1700" b="0" dirty="0" smtClean="0">
                          <a:latin typeface="+mn-lt"/>
                        </a:rPr>
                        <a:t>32 144</a:t>
                      </a:r>
                      <a:endParaRPr lang="en-ZA" sz="1700" b="0" dirty="0">
                        <a:latin typeface="+mn-lt"/>
                      </a:endParaRPr>
                    </a:p>
                  </a:txBody>
                  <a:tcPr marL="91435" marR="91435" marT="45719" marB="45719">
                    <a:solidFill>
                      <a:srgbClr val="FFFFFF"/>
                    </a:solidFill>
                  </a:tcPr>
                </a:tc>
              </a:tr>
              <a:tr h="344273">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Pan South African Language Board</a:t>
                      </a:r>
                    </a:p>
                  </a:txBody>
                  <a:tcPr marT="45718" marB="45718" horzOverflow="overflow">
                    <a:solidFill>
                      <a:srgbClr val="FFFFCC"/>
                    </a:solidFill>
                  </a:tcPr>
                </a:tc>
                <a:tc>
                  <a:txBody>
                    <a:bodyPr/>
                    <a:lstStyle/>
                    <a:p>
                      <a:pPr algn="r"/>
                      <a:r>
                        <a:rPr lang="en-ZA" sz="1700" b="0" dirty="0" smtClean="0">
                          <a:latin typeface="+mn-lt"/>
                        </a:rPr>
                        <a:t>113</a:t>
                      </a:r>
                      <a:r>
                        <a:rPr lang="en-ZA" sz="1700" b="0" baseline="0" dirty="0" smtClean="0">
                          <a:latin typeface="+mn-lt"/>
                        </a:rPr>
                        <a:t> 587</a:t>
                      </a:r>
                      <a:endParaRPr lang="en-ZA" sz="1700" b="0" dirty="0">
                        <a:latin typeface="+mn-lt"/>
                      </a:endParaRPr>
                    </a:p>
                  </a:txBody>
                  <a:tcPr marL="91435" marR="91435" marT="45719" marB="45719">
                    <a:solidFill>
                      <a:srgbClr val="FFFFCC"/>
                    </a:solidFill>
                  </a:tcPr>
                </a:tc>
                <a:tc>
                  <a:txBody>
                    <a:bodyPr/>
                    <a:lstStyle/>
                    <a:p>
                      <a:pPr algn="r"/>
                      <a:r>
                        <a:rPr lang="en-ZA" sz="1700" b="0" dirty="0" smtClean="0">
                          <a:latin typeface="+mn-lt"/>
                        </a:rPr>
                        <a:t>122</a:t>
                      </a:r>
                      <a:r>
                        <a:rPr lang="en-ZA" sz="1700" b="0" baseline="0" dirty="0" smtClean="0">
                          <a:latin typeface="+mn-lt"/>
                        </a:rPr>
                        <a:t> 227</a:t>
                      </a:r>
                      <a:endParaRPr lang="en-ZA" sz="1700" b="0" dirty="0">
                        <a:latin typeface="+mn-lt"/>
                      </a:endParaRPr>
                    </a:p>
                  </a:txBody>
                  <a:tcPr marL="91435" marR="91435" marT="45719" marB="45719">
                    <a:solidFill>
                      <a:srgbClr val="FFFFCC"/>
                    </a:solidFill>
                  </a:tcPr>
                </a:tc>
                <a:tc>
                  <a:txBody>
                    <a:bodyPr/>
                    <a:lstStyle/>
                    <a:p>
                      <a:pPr algn="r"/>
                      <a:r>
                        <a:rPr lang="en-ZA" sz="1700" b="0" dirty="0" smtClean="0">
                          <a:latin typeface="+mn-lt"/>
                        </a:rPr>
                        <a:t>128</a:t>
                      </a:r>
                      <a:r>
                        <a:rPr lang="en-ZA" sz="1700" b="0" baseline="0" dirty="0" smtClean="0">
                          <a:latin typeface="+mn-lt"/>
                        </a:rPr>
                        <a:t> 954</a:t>
                      </a:r>
                      <a:endParaRPr lang="en-ZA" sz="1700" b="0" dirty="0">
                        <a:latin typeface="+mn-lt"/>
                      </a:endParaRPr>
                    </a:p>
                  </a:txBody>
                  <a:tcPr marL="91435" marR="91435" marT="45719" marB="45719">
                    <a:solidFill>
                      <a:srgbClr val="FFFFCC"/>
                    </a:solidFill>
                  </a:tcPr>
                </a:tc>
              </a:tr>
              <a:tr h="344273">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Capital Works: Infrastructure at Public Entities</a:t>
                      </a:r>
                    </a:p>
                  </a:txBody>
                  <a:tcPr marT="45718" marB="45718" horzOverflow="overflow">
                    <a:noFill/>
                  </a:tcPr>
                </a:tc>
                <a:tc>
                  <a:txBody>
                    <a:bodyPr/>
                    <a:lstStyle/>
                    <a:p>
                      <a:pPr algn="r"/>
                      <a:r>
                        <a:rPr lang="en-ZA" sz="1700" b="0" dirty="0" smtClean="0">
                          <a:latin typeface="+mn-lt"/>
                        </a:rPr>
                        <a:t>504</a:t>
                      </a:r>
                      <a:r>
                        <a:rPr lang="en-ZA" sz="1700" b="0" baseline="0" dirty="0" smtClean="0">
                          <a:latin typeface="+mn-lt"/>
                        </a:rPr>
                        <a:t> 192</a:t>
                      </a:r>
                      <a:endParaRPr lang="en-ZA" sz="1700" b="0" dirty="0">
                        <a:latin typeface="+mn-lt"/>
                      </a:endParaRPr>
                    </a:p>
                  </a:txBody>
                  <a:tcPr marL="91435" marR="91435" marT="45719" marB="45719">
                    <a:noFill/>
                  </a:tcPr>
                </a:tc>
                <a:tc>
                  <a:txBody>
                    <a:bodyPr/>
                    <a:lstStyle/>
                    <a:p>
                      <a:pPr algn="r"/>
                      <a:r>
                        <a:rPr lang="en-ZA" sz="1700" b="0" dirty="0" smtClean="0">
                          <a:latin typeface="+mn-lt"/>
                        </a:rPr>
                        <a:t>421</a:t>
                      </a:r>
                      <a:r>
                        <a:rPr lang="en-ZA" sz="1700" b="0" baseline="0" dirty="0" smtClean="0">
                          <a:latin typeface="+mn-lt"/>
                        </a:rPr>
                        <a:t> 071</a:t>
                      </a:r>
                      <a:endParaRPr lang="en-ZA" sz="1700" b="0" dirty="0">
                        <a:latin typeface="+mn-lt"/>
                      </a:endParaRPr>
                    </a:p>
                  </a:txBody>
                  <a:tcPr marL="91435" marR="91435" marT="45719" marB="45719">
                    <a:noFill/>
                  </a:tcPr>
                </a:tc>
                <a:tc>
                  <a:txBody>
                    <a:bodyPr/>
                    <a:lstStyle/>
                    <a:p>
                      <a:pPr algn="r"/>
                      <a:r>
                        <a:rPr lang="en-ZA" sz="1700" b="0" dirty="0" smtClean="0">
                          <a:latin typeface="+mn-lt"/>
                        </a:rPr>
                        <a:t>444</a:t>
                      </a:r>
                      <a:r>
                        <a:rPr lang="en-ZA" sz="1700" b="0" baseline="0" dirty="0" smtClean="0">
                          <a:latin typeface="+mn-lt"/>
                        </a:rPr>
                        <a:t> 257</a:t>
                      </a:r>
                      <a:endParaRPr lang="en-ZA" sz="1700" b="0" dirty="0">
                        <a:latin typeface="+mn-lt"/>
                      </a:endParaRPr>
                    </a:p>
                  </a:txBody>
                  <a:tcPr marL="91435" marR="91435" marT="45719" marB="45719">
                    <a:noFill/>
                  </a:tcPr>
                </a:tc>
              </a:tr>
              <a:tr h="598734">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National Film &amp; Video Foundation: Subsidy/Development of local film industry </a:t>
                      </a:r>
                    </a:p>
                  </a:txBody>
                  <a:tcPr marT="45718" marB="45718" horzOverflow="overflow">
                    <a:solidFill>
                      <a:srgbClr val="FFFFCC"/>
                    </a:solidFill>
                  </a:tcPr>
                </a:tc>
                <a:tc>
                  <a:txBody>
                    <a:bodyPr/>
                    <a:lstStyle/>
                    <a:p>
                      <a:pPr algn="r"/>
                      <a:r>
                        <a:rPr lang="en-ZA" sz="1700" b="0" dirty="0" smtClean="0">
                          <a:latin typeface="+mn-lt"/>
                        </a:rPr>
                        <a:t>133</a:t>
                      </a:r>
                      <a:r>
                        <a:rPr lang="en-ZA" sz="1700" b="0" baseline="0" dirty="0" smtClean="0">
                          <a:latin typeface="+mn-lt"/>
                        </a:rPr>
                        <a:t> 472</a:t>
                      </a:r>
                      <a:endParaRPr lang="en-ZA" sz="1700" b="0" dirty="0">
                        <a:latin typeface="+mn-lt"/>
                      </a:endParaRPr>
                    </a:p>
                  </a:txBody>
                  <a:tcPr marL="91435" marR="91435" marT="45719" marB="45719">
                    <a:solidFill>
                      <a:srgbClr val="FFFFCC"/>
                    </a:solidFill>
                  </a:tcPr>
                </a:tc>
                <a:tc>
                  <a:txBody>
                    <a:bodyPr/>
                    <a:lstStyle/>
                    <a:p>
                      <a:pPr algn="r"/>
                      <a:r>
                        <a:rPr lang="en-ZA" sz="1700" b="0" dirty="0" smtClean="0">
                          <a:solidFill>
                            <a:schemeClr val="tx1"/>
                          </a:solidFill>
                          <a:latin typeface="+mn-lt"/>
                        </a:rPr>
                        <a:t>140</a:t>
                      </a:r>
                      <a:r>
                        <a:rPr lang="en-ZA" sz="1700" b="0" baseline="0" dirty="0" smtClean="0">
                          <a:solidFill>
                            <a:schemeClr val="tx1"/>
                          </a:solidFill>
                          <a:latin typeface="+mn-lt"/>
                        </a:rPr>
                        <a:t> 946</a:t>
                      </a:r>
                      <a:endParaRPr lang="en-ZA" sz="1700" b="0" dirty="0">
                        <a:solidFill>
                          <a:schemeClr val="tx1"/>
                        </a:solidFill>
                        <a:latin typeface="+mn-lt"/>
                      </a:endParaRPr>
                    </a:p>
                  </a:txBody>
                  <a:tcPr marL="91435" marR="91435" marT="45719" marB="45719">
                    <a:solidFill>
                      <a:srgbClr val="FFFFCC"/>
                    </a:solidFill>
                  </a:tcPr>
                </a:tc>
                <a:tc>
                  <a:txBody>
                    <a:bodyPr/>
                    <a:lstStyle/>
                    <a:p>
                      <a:pPr algn="r"/>
                      <a:r>
                        <a:rPr lang="en-ZA" sz="1700" b="0" dirty="0" smtClean="0">
                          <a:solidFill>
                            <a:schemeClr val="tx1"/>
                          </a:solidFill>
                          <a:latin typeface="+mn-lt"/>
                        </a:rPr>
                        <a:t>148</a:t>
                      </a:r>
                      <a:r>
                        <a:rPr lang="en-ZA" sz="1700" b="0" baseline="0" dirty="0" smtClean="0">
                          <a:solidFill>
                            <a:schemeClr val="tx1"/>
                          </a:solidFill>
                          <a:latin typeface="+mn-lt"/>
                        </a:rPr>
                        <a:t> 698</a:t>
                      </a:r>
                      <a:endParaRPr lang="en-ZA" sz="1700" b="0" dirty="0">
                        <a:solidFill>
                          <a:schemeClr val="tx1"/>
                        </a:solidFill>
                        <a:latin typeface="+mn-lt"/>
                      </a:endParaRPr>
                    </a:p>
                  </a:txBody>
                  <a:tcPr marL="91435" marR="91435" marT="45719" marB="45719">
                    <a:solidFill>
                      <a:srgbClr val="FFFFCC"/>
                    </a:solidFill>
                  </a:tcPr>
                </a:tc>
              </a:tr>
              <a:tr h="328397">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Bursaries for Heritage Professionals</a:t>
                      </a:r>
                    </a:p>
                  </a:txBody>
                  <a:tcPr marT="45718" marB="45718" horzOverflow="overflow">
                    <a:noFill/>
                  </a:tcPr>
                </a:tc>
                <a:tc>
                  <a:txBody>
                    <a:bodyPr/>
                    <a:lstStyle/>
                    <a:p>
                      <a:pPr algn="r"/>
                      <a:r>
                        <a:rPr lang="en-ZA" sz="1700" b="0" dirty="0" smtClean="0">
                          <a:latin typeface="+mn-lt"/>
                        </a:rPr>
                        <a:t>5 836</a:t>
                      </a:r>
                      <a:endParaRPr lang="en-ZA" sz="1700" b="0" dirty="0">
                        <a:latin typeface="+mn-lt"/>
                      </a:endParaRPr>
                    </a:p>
                  </a:txBody>
                  <a:tcPr marL="91435" marR="91435" marT="45719" marB="45719">
                    <a:noFill/>
                  </a:tcPr>
                </a:tc>
                <a:tc>
                  <a:txBody>
                    <a:bodyPr/>
                    <a:lstStyle/>
                    <a:p>
                      <a:pPr algn="r"/>
                      <a:r>
                        <a:rPr lang="en-ZA" sz="1700" b="0" dirty="0" smtClean="0">
                          <a:latin typeface="+mn-lt"/>
                        </a:rPr>
                        <a:t>6 163</a:t>
                      </a:r>
                      <a:endParaRPr lang="en-ZA" sz="1700" b="0" dirty="0">
                        <a:latin typeface="+mn-lt"/>
                      </a:endParaRPr>
                    </a:p>
                  </a:txBody>
                  <a:tcPr marL="91435" marR="91435" marT="45719" marB="45719">
                    <a:noFill/>
                  </a:tcPr>
                </a:tc>
                <a:tc>
                  <a:txBody>
                    <a:bodyPr/>
                    <a:lstStyle/>
                    <a:p>
                      <a:pPr algn="r"/>
                      <a:r>
                        <a:rPr lang="en-ZA" sz="1700" b="0" dirty="0" smtClean="0">
                          <a:latin typeface="+mn-lt"/>
                        </a:rPr>
                        <a:t>6 502</a:t>
                      </a:r>
                      <a:endParaRPr lang="en-ZA" sz="1700" b="0" dirty="0">
                        <a:latin typeface="+mn-lt"/>
                      </a:endParaRPr>
                    </a:p>
                  </a:txBody>
                  <a:tcPr marL="91435" marR="91435" marT="45719" marB="45719">
                    <a:noFill/>
                  </a:tcPr>
                </a:tc>
              </a:tr>
              <a:tr h="344273">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Mzansi Golden Economy Strategy Projects</a:t>
                      </a:r>
                    </a:p>
                  </a:txBody>
                  <a:tcPr marT="45718" marB="45718" horzOverflow="overflow">
                    <a:solidFill>
                      <a:srgbClr val="FFFFCC"/>
                    </a:solidFill>
                  </a:tcPr>
                </a:tc>
                <a:tc>
                  <a:txBody>
                    <a:bodyPr/>
                    <a:lstStyle/>
                    <a:p>
                      <a:pPr algn="r"/>
                      <a:r>
                        <a:rPr lang="en-ZA" sz="1700" b="0" dirty="0" smtClean="0">
                          <a:latin typeface="+mn-lt"/>
                        </a:rPr>
                        <a:t>306 122</a:t>
                      </a:r>
                      <a:endParaRPr lang="en-ZA" sz="1700" b="0" dirty="0">
                        <a:latin typeface="+mn-lt"/>
                      </a:endParaRPr>
                    </a:p>
                  </a:txBody>
                  <a:tcPr marL="91435" marR="91435" marT="45719" marB="45719">
                    <a:solidFill>
                      <a:srgbClr val="FFFFCC"/>
                    </a:solidFill>
                  </a:tcPr>
                </a:tc>
                <a:tc>
                  <a:txBody>
                    <a:bodyPr/>
                    <a:lstStyle/>
                    <a:p>
                      <a:pPr algn="r"/>
                      <a:r>
                        <a:rPr lang="en-ZA" sz="1700" b="0" dirty="0" smtClean="0">
                          <a:latin typeface="+mn-lt"/>
                        </a:rPr>
                        <a:t>323 264</a:t>
                      </a:r>
                      <a:endParaRPr lang="en-ZA" sz="1700" b="0" dirty="0">
                        <a:latin typeface="+mn-lt"/>
                      </a:endParaRPr>
                    </a:p>
                  </a:txBody>
                  <a:tcPr marL="91435" marR="91435" marT="45719" marB="45719">
                    <a:solidFill>
                      <a:srgbClr val="FFFFCC"/>
                    </a:solidFill>
                  </a:tcPr>
                </a:tc>
                <a:tc>
                  <a:txBody>
                    <a:bodyPr/>
                    <a:lstStyle/>
                    <a:p>
                      <a:pPr algn="r"/>
                      <a:r>
                        <a:rPr lang="en-ZA" sz="1700" b="0" dirty="0" smtClean="0">
                          <a:latin typeface="+mn-lt"/>
                        </a:rPr>
                        <a:t>341 044</a:t>
                      </a:r>
                      <a:endParaRPr lang="en-ZA" sz="1700" b="0" dirty="0">
                        <a:latin typeface="+mn-lt"/>
                      </a:endParaRPr>
                    </a:p>
                  </a:txBody>
                  <a:tcPr marL="91435" marR="91435" marT="45719" marB="45719">
                    <a:solidFill>
                      <a:srgbClr val="FFFFCC"/>
                    </a:solidFill>
                  </a:tcPr>
                </a:tc>
              </a:tr>
              <a:tr h="344273">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Community Library Services Grant</a:t>
                      </a:r>
                    </a:p>
                  </a:txBody>
                  <a:tcPr marT="45718" marB="45718" horzOverflow="overflow">
                    <a:noFill/>
                  </a:tcPr>
                </a:tc>
                <a:tc>
                  <a:txBody>
                    <a:bodyPr/>
                    <a:lstStyle/>
                    <a:p>
                      <a:pPr algn="r"/>
                      <a:r>
                        <a:rPr lang="en-ZA" sz="1700" b="0" dirty="0" smtClean="0">
                          <a:latin typeface="+mn-lt"/>
                        </a:rPr>
                        <a:t>1 423</a:t>
                      </a:r>
                      <a:r>
                        <a:rPr lang="en-ZA" sz="1700" b="0" baseline="0" dirty="0" smtClean="0">
                          <a:latin typeface="+mn-lt"/>
                        </a:rPr>
                        <a:t> 684</a:t>
                      </a:r>
                      <a:endParaRPr lang="en-ZA" sz="1700" b="0" dirty="0">
                        <a:latin typeface="+mn-lt"/>
                      </a:endParaRPr>
                    </a:p>
                  </a:txBody>
                  <a:tcPr marL="91435" marR="91435" marT="45719" marB="45719">
                    <a:noFill/>
                  </a:tcPr>
                </a:tc>
                <a:tc>
                  <a:txBody>
                    <a:bodyPr/>
                    <a:lstStyle/>
                    <a:p>
                      <a:pPr algn="r"/>
                      <a:r>
                        <a:rPr lang="en-ZA" sz="1700" b="0" dirty="0" smtClean="0">
                          <a:latin typeface="+mn-lt"/>
                        </a:rPr>
                        <a:t>1 501</a:t>
                      </a:r>
                      <a:r>
                        <a:rPr lang="en-ZA" sz="1700" b="0" baseline="0" dirty="0" smtClean="0">
                          <a:latin typeface="+mn-lt"/>
                        </a:rPr>
                        <a:t> 199</a:t>
                      </a:r>
                      <a:endParaRPr lang="en-ZA" sz="1700" b="0" dirty="0">
                        <a:latin typeface="+mn-lt"/>
                      </a:endParaRPr>
                    </a:p>
                  </a:txBody>
                  <a:tcPr marL="91435" marR="91435" marT="45719" marB="45719">
                    <a:noFill/>
                  </a:tcPr>
                </a:tc>
                <a:tc>
                  <a:txBody>
                    <a:bodyPr/>
                    <a:lstStyle/>
                    <a:p>
                      <a:pPr algn="r"/>
                      <a:r>
                        <a:rPr lang="en-ZA" sz="1700" b="0" dirty="0" smtClean="0">
                          <a:latin typeface="+mn-lt"/>
                        </a:rPr>
                        <a:t>1</a:t>
                      </a:r>
                      <a:r>
                        <a:rPr lang="en-ZA" sz="1700" b="0" baseline="0" dirty="0" smtClean="0">
                          <a:latin typeface="+mn-lt"/>
                        </a:rPr>
                        <a:t> 584 122</a:t>
                      </a:r>
                      <a:endParaRPr lang="en-ZA" sz="1700" b="0" dirty="0">
                        <a:latin typeface="+mn-lt"/>
                      </a:endParaRPr>
                    </a:p>
                  </a:txBody>
                  <a:tcPr marL="91435" marR="91435" marT="45719" marB="45719">
                    <a:noFill/>
                  </a:tcPr>
                </a:tc>
              </a:tr>
              <a:tr h="344273">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1" i="0" u="none" strike="noStrike" cap="none" normalizeH="0" baseline="0" dirty="0" smtClean="0">
                          <a:ln>
                            <a:noFill/>
                          </a:ln>
                          <a:solidFill>
                            <a:srgbClr val="000000"/>
                          </a:solidFill>
                          <a:effectLst/>
                          <a:latin typeface="+mn-lt"/>
                          <a:ea typeface="Arial Unicode MS" pitchFamily="34" charset="-128"/>
                          <a:cs typeface="Arial Unicode MS" pitchFamily="34" charset="-128"/>
                        </a:rPr>
                        <a:t>TOTAL</a:t>
                      </a:r>
                    </a:p>
                  </a:txBody>
                  <a:tcPr marT="45718" marB="45718" horzOverflow="overflow">
                    <a:solidFill>
                      <a:srgbClr val="FFFFCC"/>
                    </a:solidFill>
                  </a:tcPr>
                </a:tc>
                <a:tc>
                  <a:txBody>
                    <a:bodyPr/>
                    <a:lstStyle/>
                    <a:p>
                      <a:pPr algn="r"/>
                      <a:r>
                        <a:rPr lang="en-ZA" sz="1700" b="1" dirty="0" smtClean="0">
                          <a:latin typeface="+mn-lt"/>
                        </a:rPr>
                        <a:t>2 515 745</a:t>
                      </a:r>
                      <a:endParaRPr lang="en-ZA" sz="1700" b="1" dirty="0">
                        <a:latin typeface="+mn-lt"/>
                      </a:endParaRPr>
                    </a:p>
                  </a:txBody>
                  <a:tcPr marL="91435" marR="91435" marT="45719" marB="45719">
                    <a:solidFill>
                      <a:srgbClr val="FFFFCC"/>
                    </a:solidFill>
                  </a:tcPr>
                </a:tc>
                <a:tc>
                  <a:txBody>
                    <a:bodyPr/>
                    <a:lstStyle/>
                    <a:p>
                      <a:pPr algn="r"/>
                      <a:r>
                        <a:rPr lang="en-ZA" sz="1700" b="1" dirty="0" smtClean="0">
                          <a:latin typeface="+mn-lt"/>
                        </a:rPr>
                        <a:t>2 545 338</a:t>
                      </a:r>
                      <a:endParaRPr lang="en-ZA" sz="1700" b="1" dirty="0">
                        <a:latin typeface="+mn-lt"/>
                      </a:endParaRPr>
                    </a:p>
                  </a:txBody>
                  <a:tcPr marL="91435" marR="91435" marT="45719" marB="45719">
                    <a:solidFill>
                      <a:srgbClr val="FFFFCC"/>
                    </a:solidFill>
                  </a:tcPr>
                </a:tc>
                <a:tc>
                  <a:txBody>
                    <a:bodyPr/>
                    <a:lstStyle/>
                    <a:p>
                      <a:pPr algn="r"/>
                      <a:r>
                        <a:rPr lang="en-ZA" sz="1700" b="1" dirty="0" smtClean="0">
                          <a:latin typeface="+mn-lt"/>
                        </a:rPr>
                        <a:t>2 685 721</a:t>
                      </a:r>
                      <a:endParaRPr lang="en-ZA" sz="1700" b="1" dirty="0">
                        <a:latin typeface="+mn-lt"/>
                      </a:endParaRPr>
                    </a:p>
                  </a:txBody>
                  <a:tcPr marL="91435" marR="91435" marT="45719" marB="45719">
                    <a:solidFill>
                      <a:srgbClr val="FFFFCC"/>
                    </a:solidFill>
                  </a:tcPr>
                </a:tc>
              </a:tr>
              <a:tr h="698524">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1" i="0" u="none" strike="noStrike" cap="none" normalizeH="0" baseline="0" dirty="0" smtClean="0">
                          <a:ln>
                            <a:noFill/>
                          </a:ln>
                          <a:solidFill>
                            <a:srgbClr val="000000"/>
                          </a:solidFill>
                          <a:effectLst/>
                          <a:latin typeface="+mn-lt"/>
                          <a:ea typeface="Arial Unicode MS" pitchFamily="34" charset="-128"/>
                          <a:cs typeface="Arial Unicode MS" pitchFamily="34" charset="-128"/>
                        </a:rPr>
                        <a:t>Compensation of employees ceiling</a:t>
                      </a:r>
                    </a:p>
                  </a:txBody>
                  <a:tcPr marT="45718" marB="45718" horzOverflow="overflow">
                    <a:noFill/>
                  </a:tcPr>
                </a:tc>
                <a:tc>
                  <a:txBody>
                    <a:bodyPr/>
                    <a:lstStyle/>
                    <a:p>
                      <a:pPr algn="r"/>
                      <a:r>
                        <a:rPr lang="en-ZA" sz="1700" b="1" i="0" dirty="0" smtClean="0">
                          <a:latin typeface="+mn-lt"/>
                        </a:rPr>
                        <a:t>253 530</a:t>
                      </a:r>
                      <a:endParaRPr lang="en-ZA" sz="1700" b="1" i="0" dirty="0">
                        <a:latin typeface="+mn-lt"/>
                      </a:endParaRPr>
                    </a:p>
                  </a:txBody>
                  <a:tcPr marL="91435" marR="91435" marT="45719" marB="45719" anchor="b">
                    <a:noFill/>
                  </a:tcPr>
                </a:tc>
                <a:tc>
                  <a:txBody>
                    <a:bodyPr/>
                    <a:lstStyle/>
                    <a:p>
                      <a:pPr algn="r"/>
                      <a:r>
                        <a:rPr lang="en-ZA" sz="1700" b="1" i="0" dirty="0" smtClean="0">
                          <a:latin typeface="+mn-lt"/>
                        </a:rPr>
                        <a:t>272 858</a:t>
                      </a:r>
                      <a:endParaRPr lang="en-ZA" sz="1700" b="1" i="0" dirty="0">
                        <a:latin typeface="+mn-lt"/>
                      </a:endParaRPr>
                    </a:p>
                  </a:txBody>
                  <a:tcPr marL="91435" marR="91435" marT="45719" marB="45719" anchor="b">
                    <a:noFill/>
                  </a:tcPr>
                </a:tc>
                <a:tc>
                  <a:txBody>
                    <a:bodyPr/>
                    <a:lstStyle/>
                    <a:p>
                      <a:pPr algn="r"/>
                      <a:r>
                        <a:rPr lang="en-US" sz="1700" b="1" i="0" dirty="0" smtClean="0">
                          <a:latin typeface="+mn-lt"/>
                        </a:rPr>
                        <a:t>293 322</a:t>
                      </a:r>
                    </a:p>
                  </a:txBody>
                  <a:tcPr marL="91435" marR="91435" marT="45719" marB="45719" anchor="b">
                    <a:noFill/>
                  </a:tcPr>
                </a:tc>
              </a:tr>
              <a:tr h="344273">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1700" b="1"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FF"/>
                    </a:solidFill>
                  </a:tcPr>
                </a:tc>
                <a:tc>
                  <a:txBody>
                    <a:bodyPr/>
                    <a:lstStyle/>
                    <a:p>
                      <a:pPr algn="r"/>
                      <a:endParaRPr lang="en-ZA" sz="1700" b="0" dirty="0">
                        <a:latin typeface="+mn-lt"/>
                      </a:endParaRPr>
                    </a:p>
                  </a:txBody>
                  <a:tcPr marL="91435" marR="91435" marT="45719" marB="45719">
                    <a:solidFill>
                      <a:srgbClr val="FFFFFF"/>
                    </a:solidFill>
                  </a:tcPr>
                </a:tc>
                <a:tc>
                  <a:txBody>
                    <a:bodyPr/>
                    <a:lstStyle/>
                    <a:p>
                      <a:pPr algn="r"/>
                      <a:endParaRPr lang="en-ZA" sz="1700" b="0" dirty="0">
                        <a:latin typeface="+mn-lt"/>
                      </a:endParaRPr>
                    </a:p>
                  </a:txBody>
                  <a:tcPr marL="91435" marR="91435" marT="45719" marB="45719">
                    <a:solidFill>
                      <a:srgbClr val="FFFFFF"/>
                    </a:solidFill>
                  </a:tcPr>
                </a:tc>
                <a:tc>
                  <a:txBody>
                    <a:bodyPr/>
                    <a:lstStyle/>
                    <a:p>
                      <a:pPr algn="r"/>
                      <a:endParaRPr lang="en-ZA" sz="1700" b="0" dirty="0">
                        <a:latin typeface="+mn-lt"/>
                      </a:endParaRPr>
                    </a:p>
                  </a:txBody>
                  <a:tcPr marL="91435" marR="91435" marT="45719" marB="45719">
                    <a:solidFill>
                      <a:srgbClr val="FFFFFF"/>
                    </a:solidFill>
                  </a:tcPr>
                </a:tc>
              </a:tr>
            </a:tbl>
          </a:graphicData>
        </a:graphic>
      </p:graphicFrame>
      <p:sp>
        <p:nvSpPr>
          <p:cNvPr id="6" name="Slide Number Placeholder 3"/>
          <p:cNvSpPr txBox="1">
            <a:spLocks/>
          </p:cNvSpPr>
          <p:nvPr/>
        </p:nvSpPr>
        <p:spPr>
          <a:xfrm>
            <a:off x="8182838" y="6093297"/>
            <a:ext cx="609600" cy="564628"/>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t>70</a:t>
            </a:r>
            <a:endParaRPr lang="en-ZA" sz="1200" b="1" dirty="0" smtClean="0"/>
          </a:p>
        </p:txBody>
      </p:sp>
    </p:spTree>
    <p:extLst>
      <p:ext uri="{BB962C8B-B14F-4D97-AF65-F5344CB8AC3E}">
        <p14:creationId xmlns:p14="http://schemas.microsoft.com/office/powerpoint/2010/main" xmlns="" val="112983589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2856"/>
            <a:ext cx="8229600" cy="2520280"/>
          </a:xfrm>
        </p:spPr>
        <p:txBody>
          <a:bodyPr>
            <a:normAutofit fontScale="90000"/>
          </a:bodyPr>
          <a:lstStyle/>
          <a:p>
            <a:pPr lvl="0" algn="ctr" defTabSz="457200" eaLnBrk="0" fontAlgn="base" hangingPunct="0">
              <a:spcBef>
                <a:spcPct val="20000"/>
              </a:spcBef>
              <a:spcAft>
                <a:spcPct val="0"/>
              </a:spcAft>
              <a:defRPr/>
            </a:pPr>
            <a:r>
              <a:rPr lang="en-ZA" sz="3100" dirty="0" smtClean="0">
                <a:solidFill>
                  <a:srgbClr val="B77727"/>
                </a:solidFill>
                <a:latin typeface="Calibri"/>
                <a:ea typeface="+mn-ea"/>
                <a:cs typeface="Calibri" pitchFamily="34" charset="0"/>
              </a:rPr>
              <a:t>BUDGET SUMMARY </a:t>
            </a:r>
            <a:br>
              <a:rPr lang="en-ZA" sz="3100" dirty="0" smtClean="0">
                <a:solidFill>
                  <a:srgbClr val="B77727"/>
                </a:solidFill>
                <a:latin typeface="Calibri"/>
                <a:ea typeface="+mn-ea"/>
                <a:cs typeface="Calibri" pitchFamily="34" charset="0"/>
              </a:rPr>
            </a:br>
            <a:r>
              <a:rPr lang="en-ZA" sz="3100" dirty="0">
                <a:solidFill>
                  <a:srgbClr val="B77727"/>
                </a:solidFill>
                <a:latin typeface="Calibri"/>
                <a:ea typeface="+mn-ea"/>
                <a:cs typeface="Calibri" pitchFamily="34" charset="0"/>
              </a:rPr>
              <a:t/>
            </a:r>
            <a:br>
              <a:rPr lang="en-ZA" sz="3100" dirty="0">
                <a:solidFill>
                  <a:srgbClr val="B77727"/>
                </a:solidFill>
                <a:latin typeface="Calibri"/>
                <a:ea typeface="+mn-ea"/>
                <a:cs typeface="Calibri" pitchFamily="34" charset="0"/>
              </a:rPr>
            </a:br>
            <a:r>
              <a:rPr lang="en-ZA" sz="3100" dirty="0" smtClean="0">
                <a:solidFill>
                  <a:srgbClr val="B77727"/>
                </a:solidFill>
                <a:latin typeface="Calibri"/>
                <a:ea typeface="+mn-ea"/>
                <a:cs typeface="Calibri" pitchFamily="34" charset="0"/>
              </a:rPr>
              <a:t>PER </a:t>
            </a:r>
            <a:br>
              <a:rPr lang="en-ZA" sz="3100" dirty="0" smtClean="0">
                <a:solidFill>
                  <a:srgbClr val="B77727"/>
                </a:solidFill>
                <a:latin typeface="Calibri"/>
                <a:ea typeface="+mn-ea"/>
                <a:cs typeface="Calibri" pitchFamily="34" charset="0"/>
              </a:rPr>
            </a:br>
            <a:r>
              <a:rPr lang="en-ZA" sz="3100" dirty="0" smtClean="0">
                <a:solidFill>
                  <a:srgbClr val="B77727"/>
                </a:solidFill>
                <a:latin typeface="Calibri"/>
                <a:ea typeface="+mn-ea"/>
                <a:cs typeface="Calibri" pitchFamily="34" charset="0"/>
              </a:rPr>
              <a:t/>
            </a:r>
            <a:br>
              <a:rPr lang="en-ZA" sz="3100" dirty="0" smtClean="0">
                <a:solidFill>
                  <a:srgbClr val="B77727"/>
                </a:solidFill>
                <a:latin typeface="Calibri"/>
                <a:ea typeface="+mn-ea"/>
                <a:cs typeface="Calibri" pitchFamily="34" charset="0"/>
              </a:rPr>
            </a:br>
            <a:r>
              <a:rPr lang="en-ZA" sz="3100" dirty="0">
                <a:solidFill>
                  <a:srgbClr val="B77727"/>
                </a:solidFill>
                <a:latin typeface="Calibri"/>
                <a:cs typeface="Calibri" pitchFamily="34" charset="0"/>
              </a:rPr>
              <a:t>PROGRAMME AND ECONOMIC CLASSIFICATION</a:t>
            </a:r>
            <a:r>
              <a:rPr lang="en-ZA" sz="3100" dirty="0" smtClean="0">
                <a:solidFill>
                  <a:srgbClr val="B77727"/>
                </a:solidFill>
                <a:latin typeface="Calibri"/>
                <a:ea typeface="+mn-ea"/>
                <a:cs typeface="Calibri" pitchFamily="34" charset="0"/>
              </a:rPr>
              <a:t/>
            </a:r>
            <a:br>
              <a:rPr lang="en-ZA" sz="3100" dirty="0" smtClean="0">
                <a:solidFill>
                  <a:srgbClr val="B77727"/>
                </a:solidFill>
                <a:latin typeface="Calibri"/>
                <a:ea typeface="+mn-ea"/>
                <a:cs typeface="Calibri" pitchFamily="34" charset="0"/>
              </a:rPr>
            </a:br>
            <a:r>
              <a:rPr lang="en-US" sz="2200" dirty="0">
                <a:solidFill>
                  <a:srgbClr val="C00000"/>
                </a:solidFill>
                <a:latin typeface="Calibri"/>
                <a:ea typeface="+mn-ea"/>
                <a:cs typeface="Calibri" pitchFamily="34" charset="0"/>
              </a:rPr>
              <a:t/>
            </a:r>
            <a:br>
              <a:rPr lang="en-US" sz="2200" dirty="0">
                <a:solidFill>
                  <a:srgbClr val="C00000"/>
                </a:solidFill>
                <a:latin typeface="Calibri"/>
                <a:ea typeface="+mn-ea"/>
                <a:cs typeface="Calibri" pitchFamily="34" charset="0"/>
              </a:rPr>
            </a:br>
            <a:r>
              <a:rPr lang="en-ZA" sz="3200" dirty="0">
                <a:solidFill>
                  <a:srgbClr val="C00000"/>
                </a:solidFill>
                <a:latin typeface="Calibri"/>
                <a:ea typeface="+mn-ea"/>
                <a:cs typeface="Calibri" pitchFamily="34" charset="0"/>
              </a:rPr>
              <a:t/>
            </a:r>
            <a:br>
              <a:rPr lang="en-ZA" sz="3200" dirty="0">
                <a:solidFill>
                  <a:srgbClr val="C00000"/>
                </a:solidFill>
                <a:latin typeface="Calibri"/>
                <a:ea typeface="+mn-ea"/>
                <a:cs typeface="Calibri" pitchFamily="34" charset="0"/>
              </a:rPr>
            </a:br>
            <a:endParaRPr lang="en-ZA" dirty="0">
              <a:solidFill>
                <a:srgbClr val="C00000"/>
              </a:solidFill>
            </a:endParaRPr>
          </a:p>
        </p:txBody>
      </p:sp>
      <p:sp>
        <p:nvSpPr>
          <p:cNvPr id="5" name="Slide Number Placeholder 3"/>
          <p:cNvSpPr txBox="1">
            <a:spLocks/>
          </p:cNvSpPr>
          <p:nvPr/>
        </p:nvSpPr>
        <p:spPr>
          <a:xfrm>
            <a:off x="8182838" y="6292799"/>
            <a:ext cx="609600" cy="365125"/>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sz="1200" b="1" dirty="0" smtClean="0"/>
          </a:p>
        </p:txBody>
      </p:sp>
      <p:sp>
        <p:nvSpPr>
          <p:cNvPr id="4" name="Slide Number Placeholder 3"/>
          <p:cNvSpPr txBox="1">
            <a:spLocks/>
          </p:cNvSpPr>
          <p:nvPr/>
        </p:nvSpPr>
        <p:spPr>
          <a:xfrm>
            <a:off x="8182838" y="6237312"/>
            <a:ext cx="609600" cy="573011"/>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sz="1200" b="1" dirty="0" smtClean="0"/>
          </a:p>
        </p:txBody>
      </p:sp>
      <p:sp>
        <p:nvSpPr>
          <p:cNvPr id="6" name="Slide Number Placeholder 3"/>
          <p:cNvSpPr>
            <a:spLocks noGrp="1"/>
          </p:cNvSpPr>
          <p:nvPr>
            <p:ph type="sldNum" sz="quarter" idx="4"/>
          </p:nvPr>
        </p:nvSpPr>
        <p:spPr>
          <a:xfrm>
            <a:off x="8077200" y="6172200"/>
            <a:ext cx="609600" cy="365125"/>
          </a:xfrm>
        </p:spPr>
        <p:txBody>
          <a:bodyPr/>
          <a:lstStyle/>
          <a:p>
            <a:r>
              <a:rPr lang="en-US" sz="1200" b="1" dirty="0" smtClean="0"/>
              <a:t>71</a:t>
            </a:r>
            <a:endParaRPr lang="en-ZA" sz="1200" b="1" dirty="0" smtClean="0"/>
          </a:p>
        </p:txBody>
      </p:sp>
    </p:spTree>
    <p:extLst>
      <p:ext uri="{BB962C8B-B14F-4D97-AF65-F5344CB8AC3E}">
        <p14:creationId xmlns:p14="http://schemas.microsoft.com/office/powerpoint/2010/main" xmlns="" val="275330222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387286" cy="432048"/>
          </a:xfrm>
          <a:ln>
            <a:solidFill>
              <a:srgbClr val="C00000"/>
            </a:solidFill>
          </a:ln>
        </p:spPr>
        <p:txBody>
          <a:bodyPr>
            <a:noAutofit/>
          </a:bodyPr>
          <a:lstStyle/>
          <a:p>
            <a:pPr algn="ctr"/>
            <a:r>
              <a:rPr lang="en-ZA" sz="2400" dirty="0" smtClean="0">
                <a:solidFill>
                  <a:schemeClr val="accent6">
                    <a:lumMod val="50000"/>
                  </a:schemeClr>
                </a:solidFill>
              </a:rPr>
              <a:t>BUDGET SUMMARY TOTALS PER PROGRAMME</a:t>
            </a:r>
            <a:r>
              <a:rPr lang="en-ZA" sz="2400" dirty="0">
                <a:solidFill>
                  <a:schemeClr val="accent6">
                    <a:lumMod val="50000"/>
                  </a:schemeClr>
                </a:solidFill>
              </a:rPr>
              <a:t/>
            </a:r>
            <a:br>
              <a:rPr lang="en-ZA" sz="2400" dirty="0">
                <a:solidFill>
                  <a:schemeClr val="accent6">
                    <a:lumMod val="50000"/>
                  </a:schemeClr>
                </a:solidFill>
              </a:rPr>
            </a:br>
            <a:endParaRPr lang="en-ZA" sz="2400" dirty="0">
              <a:solidFill>
                <a:schemeClr val="accent6">
                  <a:lumMod val="50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xmlns="" val="4019755490"/>
              </p:ext>
            </p:extLst>
          </p:nvPr>
        </p:nvGraphicFramePr>
        <p:xfrm>
          <a:off x="395535" y="1052736"/>
          <a:ext cx="8387288" cy="4852049"/>
        </p:xfrm>
        <a:graphic>
          <a:graphicData uri="http://schemas.openxmlformats.org/drawingml/2006/table">
            <a:tbl>
              <a:tblPr firstRow="1" bandRow="1">
                <a:tableStyleId>{5C22544A-7EE6-4342-B048-85BDC9FD1C3A}</a:tableStyleId>
              </a:tblPr>
              <a:tblGrid>
                <a:gridCol w="2102138"/>
                <a:gridCol w="1946502"/>
                <a:gridCol w="1446216"/>
                <a:gridCol w="1446216"/>
                <a:gridCol w="1446216"/>
              </a:tblGrid>
              <a:tr h="750387">
                <a:tc>
                  <a:txBody>
                    <a:bodyPr/>
                    <a:lstStyle/>
                    <a:p>
                      <a:pPr algn="ctr"/>
                      <a:r>
                        <a:rPr lang="en-US" sz="2000" b="1" dirty="0" smtClean="0">
                          <a:latin typeface="+mn-lt"/>
                        </a:rPr>
                        <a:t>Programmes</a:t>
                      </a:r>
                      <a:endParaRPr lang="en-ZA" sz="2000" b="1" dirty="0">
                        <a:latin typeface="+mn-lt"/>
                      </a:endParaRPr>
                    </a:p>
                  </a:txBody>
                  <a:tcPr marL="91435" marR="91435" marT="45719" marB="45719">
                    <a:solidFill>
                      <a:srgbClr val="B77727"/>
                    </a:solidFill>
                  </a:tcPr>
                </a:tc>
                <a:tc>
                  <a:txBody>
                    <a:bodyPr/>
                    <a:lstStyle/>
                    <a:p>
                      <a:pPr algn="ctr"/>
                      <a:r>
                        <a:rPr lang="en-ZA" sz="2000" b="1" baseline="0" dirty="0" smtClean="0"/>
                        <a:t> </a:t>
                      </a:r>
                      <a:r>
                        <a:rPr lang="en-ZA" sz="2000" b="1" dirty="0" smtClean="0"/>
                        <a:t>2017/18</a:t>
                      </a:r>
                    </a:p>
                    <a:p>
                      <a:pPr algn="ctr"/>
                      <a:r>
                        <a:rPr lang="en-US" sz="1400" b="1" dirty="0" smtClean="0"/>
                        <a:t>Adjusted </a:t>
                      </a:r>
                    </a:p>
                    <a:p>
                      <a:pPr algn="ctr"/>
                      <a:r>
                        <a:rPr lang="en-US" sz="1400" b="1" dirty="0" smtClean="0"/>
                        <a:t>Appropriation</a:t>
                      </a:r>
                      <a:endParaRPr lang="en-ZA" sz="1200" b="1" dirty="0"/>
                    </a:p>
                  </a:txBody>
                  <a:tcPr marL="91435" marR="91435" marT="45719" marB="45719">
                    <a:solidFill>
                      <a:srgbClr val="B77727"/>
                    </a:solidFill>
                  </a:tcPr>
                </a:tc>
                <a:tc>
                  <a:txBody>
                    <a:bodyPr/>
                    <a:lstStyle/>
                    <a:p>
                      <a:pPr algn="ctr"/>
                      <a:r>
                        <a:rPr lang="en-US" sz="2000" b="1" dirty="0" smtClean="0"/>
                        <a:t>      2018/19</a:t>
                      </a:r>
                      <a:endParaRPr lang="en-ZA" sz="2000" b="1" dirty="0"/>
                    </a:p>
                  </a:txBody>
                  <a:tcPr marL="91435" marR="91435" marT="45719" marB="45719">
                    <a:solidFill>
                      <a:srgbClr val="B77727"/>
                    </a:solidFill>
                  </a:tcPr>
                </a:tc>
                <a:tc>
                  <a:txBody>
                    <a:bodyPr/>
                    <a:lstStyle/>
                    <a:p>
                      <a:pPr algn="ctr"/>
                      <a:r>
                        <a:rPr lang="en-US" sz="2000" b="1" dirty="0" smtClean="0"/>
                        <a:t>     2019/20</a:t>
                      </a:r>
                      <a:endParaRPr lang="en-ZA" sz="2000" b="1" dirty="0"/>
                    </a:p>
                  </a:txBody>
                  <a:tcPr marL="91435" marR="91435" marT="45719" marB="45719">
                    <a:solidFill>
                      <a:srgbClr val="B77727"/>
                    </a:solidFill>
                  </a:tcPr>
                </a:tc>
                <a:tc>
                  <a:txBody>
                    <a:bodyPr/>
                    <a:lstStyle/>
                    <a:p>
                      <a:pPr algn="ctr"/>
                      <a:r>
                        <a:rPr lang="en-US" sz="2000" b="1" dirty="0" smtClean="0"/>
                        <a:t>2020/21</a:t>
                      </a:r>
                      <a:endParaRPr lang="en-ZA" sz="2000" b="1" dirty="0"/>
                    </a:p>
                  </a:txBody>
                  <a:tcPr marL="91435" marR="91435" marT="45719" marB="45719">
                    <a:solidFill>
                      <a:srgbClr val="B77727"/>
                    </a:solidFill>
                  </a:tcPr>
                </a:tc>
              </a:tr>
              <a:tr h="473186">
                <a:tc>
                  <a:txBody>
                    <a:bodyPr/>
                    <a:lstStyle/>
                    <a:p>
                      <a:endParaRPr lang="en-ZA" sz="1800" b="1" dirty="0"/>
                    </a:p>
                  </a:txBody>
                  <a:tcPr marL="91435" marR="91435" marT="45719" marB="45719">
                    <a:solidFill>
                      <a:srgbClr val="FFFFFF"/>
                    </a:solidFill>
                  </a:tcPr>
                </a:tc>
                <a:tc>
                  <a:txBody>
                    <a:bodyPr/>
                    <a:lstStyle/>
                    <a:p>
                      <a:pPr algn="r"/>
                      <a:r>
                        <a:rPr lang="en-ZA" sz="1800" b="1" dirty="0" smtClean="0"/>
                        <a:t>R’000</a:t>
                      </a:r>
                      <a:endParaRPr lang="en-ZA" sz="1800" b="1" dirty="0"/>
                    </a:p>
                  </a:txBody>
                  <a:tcPr marL="91435" marR="91435" marT="45719" marB="45719">
                    <a:solidFill>
                      <a:srgbClr val="FFFFFF"/>
                    </a:solidFill>
                  </a:tcPr>
                </a:tc>
                <a:tc>
                  <a:txBody>
                    <a:bodyPr/>
                    <a:lstStyle/>
                    <a:p>
                      <a:pPr algn="r"/>
                      <a:r>
                        <a:rPr lang="en-US" sz="1800" b="1" dirty="0" smtClean="0"/>
                        <a:t>R’000</a:t>
                      </a:r>
                      <a:endParaRPr lang="en-ZA" sz="1800" b="1" dirty="0"/>
                    </a:p>
                  </a:txBody>
                  <a:tcPr marL="91435" marR="91435" marT="45719" marB="45719">
                    <a:solidFill>
                      <a:srgbClr val="FFFFFF"/>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b="1" dirty="0" smtClean="0"/>
                        <a:t>R’000</a:t>
                      </a:r>
                      <a:endParaRPr lang="en-ZA" sz="1800" b="1" dirty="0" smtClean="0"/>
                    </a:p>
                    <a:p>
                      <a:pPr algn="r"/>
                      <a:endParaRPr lang="en-ZA" sz="1800" b="1" dirty="0"/>
                    </a:p>
                  </a:txBody>
                  <a:tcPr marL="91435" marR="91435" marT="45719" marB="45719">
                    <a:solidFill>
                      <a:srgbClr val="FFFFFF"/>
                    </a:solidFill>
                  </a:tcPr>
                </a:tc>
                <a:tc>
                  <a:txBody>
                    <a:bodyPr/>
                    <a:lstStyle/>
                    <a:p>
                      <a:pPr algn="r"/>
                      <a:r>
                        <a:rPr lang="en-US" sz="1800" b="1" dirty="0" smtClean="0"/>
                        <a:t>R’000</a:t>
                      </a:r>
                      <a:endParaRPr lang="en-ZA" sz="1800" b="1" dirty="0"/>
                    </a:p>
                  </a:txBody>
                  <a:tcPr marL="91435" marR="91435" marT="45719" marB="45719">
                    <a:solidFill>
                      <a:srgbClr val="FFFFFF"/>
                    </a:solidFill>
                  </a:tcPr>
                </a:tc>
              </a:tr>
              <a:tr h="439068">
                <a:tc>
                  <a:txBody>
                    <a:bodyPr/>
                    <a:lstStyle/>
                    <a:p>
                      <a:r>
                        <a:rPr lang="en-US" sz="1800" b="0" dirty="0" smtClean="0"/>
                        <a:t>Administration</a:t>
                      </a:r>
                      <a:endParaRPr lang="en-ZA" sz="1800" b="0" dirty="0"/>
                    </a:p>
                  </a:txBody>
                  <a:tcPr marL="91435" marR="91435" marT="45719" marB="45719">
                    <a:solidFill>
                      <a:srgbClr val="FFFFCC"/>
                    </a:solidFill>
                  </a:tcPr>
                </a:tc>
                <a:tc>
                  <a:txBody>
                    <a:bodyPr/>
                    <a:lstStyle/>
                    <a:p>
                      <a:pPr algn="r"/>
                      <a:r>
                        <a:rPr lang="en-ZA" sz="1800" b="0" dirty="0" smtClean="0"/>
                        <a:t>370 422</a:t>
                      </a:r>
                      <a:endParaRPr lang="en-ZA" sz="1800" b="0" dirty="0"/>
                    </a:p>
                  </a:txBody>
                  <a:tcPr marL="91435" marR="91435" marT="45719" marB="45719">
                    <a:solidFill>
                      <a:srgbClr val="FFFFCC"/>
                    </a:solidFill>
                  </a:tcPr>
                </a:tc>
                <a:tc>
                  <a:txBody>
                    <a:bodyPr/>
                    <a:lstStyle/>
                    <a:p>
                      <a:pPr algn="r"/>
                      <a:r>
                        <a:rPr lang="en-ZA" sz="1800" b="0" dirty="0" smtClean="0">
                          <a:solidFill>
                            <a:schemeClr val="tx1"/>
                          </a:solidFill>
                        </a:rPr>
                        <a:t>300 844</a:t>
                      </a:r>
                      <a:endParaRPr lang="en-ZA" sz="1800" b="0" dirty="0">
                        <a:solidFill>
                          <a:schemeClr val="tx1"/>
                        </a:solidFill>
                      </a:endParaRPr>
                    </a:p>
                  </a:txBody>
                  <a:tcPr marL="91435" marR="91435" marT="45719" marB="45719">
                    <a:solidFill>
                      <a:srgbClr val="FFFFCC"/>
                    </a:solidFill>
                  </a:tcPr>
                </a:tc>
                <a:tc>
                  <a:txBody>
                    <a:bodyPr/>
                    <a:lstStyle/>
                    <a:p>
                      <a:pPr algn="r"/>
                      <a:r>
                        <a:rPr lang="en-ZA" sz="1800" b="0" dirty="0" smtClean="0">
                          <a:solidFill>
                            <a:schemeClr val="tx1"/>
                          </a:solidFill>
                        </a:rPr>
                        <a:t>319 199</a:t>
                      </a:r>
                      <a:endParaRPr lang="en-ZA" sz="1800" b="0" dirty="0">
                        <a:solidFill>
                          <a:schemeClr val="tx1"/>
                        </a:solidFill>
                      </a:endParaRPr>
                    </a:p>
                  </a:txBody>
                  <a:tcPr marL="91435" marR="91435" marT="45719" marB="45719">
                    <a:solidFill>
                      <a:srgbClr val="FFFFCC"/>
                    </a:solidFill>
                  </a:tcPr>
                </a:tc>
                <a:tc>
                  <a:txBody>
                    <a:bodyPr/>
                    <a:lstStyle/>
                    <a:p>
                      <a:pPr algn="r"/>
                      <a:r>
                        <a:rPr lang="en-ZA" sz="1800" b="0" dirty="0" smtClean="0">
                          <a:solidFill>
                            <a:schemeClr val="tx1"/>
                          </a:solidFill>
                        </a:rPr>
                        <a:t>338 203</a:t>
                      </a:r>
                      <a:endParaRPr lang="en-ZA" sz="1800" b="0" dirty="0">
                        <a:solidFill>
                          <a:schemeClr val="tx1"/>
                        </a:solidFill>
                      </a:endParaRPr>
                    </a:p>
                  </a:txBody>
                  <a:tcPr marL="91435" marR="91435" marT="45719" marB="45719">
                    <a:solidFill>
                      <a:srgbClr val="FFFFCC"/>
                    </a:solidFill>
                  </a:tcPr>
                </a:tc>
              </a:tr>
              <a:tr h="685136">
                <a:tc>
                  <a:txBody>
                    <a:bodyPr/>
                    <a:lstStyle/>
                    <a:p>
                      <a:r>
                        <a:rPr lang="en-US" sz="1800" b="0" dirty="0" smtClean="0"/>
                        <a:t>Institutional</a:t>
                      </a:r>
                      <a:r>
                        <a:rPr lang="en-US" sz="1800" b="0" baseline="0" dirty="0" smtClean="0"/>
                        <a:t> Governance</a:t>
                      </a:r>
                      <a:endParaRPr lang="en-ZA" sz="1800" b="0" dirty="0"/>
                    </a:p>
                  </a:txBody>
                  <a:tcPr marL="91435" marR="91435" marT="45719" marB="45719">
                    <a:solidFill>
                      <a:srgbClr val="FFFFFF"/>
                    </a:solidFill>
                  </a:tcPr>
                </a:tc>
                <a:tc>
                  <a:txBody>
                    <a:bodyPr/>
                    <a:lstStyle/>
                    <a:p>
                      <a:pPr algn="r"/>
                      <a:r>
                        <a:rPr lang="en-ZA" sz="1800" b="0" dirty="0" smtClean="0"/>
                        <a:t>297 420</a:t>
                      </a:r>
                      <a:endParaRPr lang="en-ZA" sz="1800" b="0" dirty="0"/>
                    </a:p>
                  </a:txBody>
                  <a:tcPr marL="91435" marR="91435" marT="45719" marB="45719">
                    <a:solidFill>
                      <a:srgbClr val="FFFFFF"/>
                    </a:solidFill>
                  </a:tcPr>
                </a:tc>
                <a:tc>
                  <a:txBody>
                    <a:bodyPr/>
                    <a:lstStyle/>
                    <a:p>
                      <a:pPr algn="r"/>
                      <a:r>
                        <a:rPr lang="en-ZA" sz="1800" b="0" dirty="0" smtClean="0">
                          <a:solidFill>
                            <a:schemeClr val="tx1"/>
                          </a:solidFill>
                        </a:rPr>
                        <a:t>416 027</a:t>
                      </a:r>
                      <a:endParaRPr lang="en-ZA" sz="1800" b="0" dirty="0">
                        <a:solidFill>
                          <a:schemeClr val="tx1"/>
                        </a:solidFill>
                      </a:endParaRPr>
                    </a:p>
                  </a:txBody>
                  <a:tcPr marL="91435" marR="91435" marT="45719" marB="45719">
                    <a:solidFill>
                      <a:srgbClr val="FFFFFF"/>
                    </a:solidFill>
                  </a:tcPr>
                </a:tc>
                <a:tc>
                  <a:txBody>
                    <a:bodyPr/>
                    <a:lstStyle/>
                    <a:p>
                      <a:pPr algn="r"/>
                      <a:r>
                        <a:rPr lang="en-ZA" sz="1800" b="0" dirty="0" smtClean="0">
                          <a:solidFill>
                            <a:schemeClr val="tx1"/>
                          </a:solidFill>
                        </a:rPr>
                        <a:t>426 993</a:t>
                      </a:r>
                      <a:endParaRPr lang="en-ZA" sz="1800" b="0" dirty="0">
                        <a:solidFill>
                          <a:schemeClr val="tx1"/>
                        </a:solidFill>
                      </a:endParaRPr>
                    </a:p>
                  </a:txBody>
                  <a:tcPr marL="91435" marR="91435" marT="45719" marB="45719">
                    <a:solidFill>
                      <a:srgbClr val="FFFFFF"/>
                    </a:solidFill>
                  </a:tcPr>
                </a:tc>
                <a:tc>
                  <a:txBody>
                    <a:bodyPr/>
                    <a:lstStyle/>
                    <a:p>
                      <a:pPr algn="r"/>
                      <a:r>
                        <a:rPr lang="en-ZA" sz="1800" b="0" dirty="0" smtClean="0">
                          <a:solidFill>
                            <a:schemeClr val="tx1"/>
                          </a:solidFill>
                        </a:rPr>
                        <a:t>451 348</a:t>
                      </a:r>
                      <a:endParaRPr lang="en-ZA" sz="1800" b="0" dirty="0">
                        <a:solidFill>
                          <a:schemeClr val="tx1"/>
                        </a:solidFill>
                      </a:endParaRPr>
                    </a:p>
                  </a:txBody>
                  <a:tcPr marL="91435" marR="91435" marT="45719" marB="45719">
                    <a:solidFill>
                      <a:srgbClr val="FFFFFF"/>
                    </a:solidFill>
                  </a:tcPr>
                </a:tc>
              </a:tr>
              <a:tr h="943600">
                <a:tc>
                  <a:txBody>
                    <a:bodyPr/>
                    <a:lstStyle/>
                    <a:p>
                      <a:r>
                        <a:rPr lang="en-US" sz="1800" b="0" dirty="0" smtClean="0"/>
                        <a:t>Arts</a:t>
                      </a:r>
                      <a:r>
                        <a:rPr lang="en-US" sz="1800" b="0" baseline="0" dirty="0" smtClean="0"/>
                        <a:t> and Culture Promotion and Development</a:t>
                      </a:r>
                      <a:endParaRPr lang="en-ZA" sz="1800" b="0" dirty="0"/>
                    </a:p>
                  </a:txBody>
                  <a:tcPr marL="91435" marR="91435" marT="45719" marB="45719">
                    <a:solidFill>
                      <a:srgbClr val="FFFFCC"/>
                    </a:solidFill>
                  </a:tcPr>
                </a:tc>
                <a:tc>
                  <a:txBody>
                    <a:bodyPr/>
                    <a:lstStyle/>
                    <a:p>
                      <a:pPr algn="r"/>
                      <a:r>
                        <a:rPr lang="en-ZA" sz="1800" b="0" dirty="0" smtClean="0"/>
                        <a:t>1 092 595</a:t>
                      </a:r>
                      <a:endParaRPr lang="en-ZA" sz="1800" b="0" dirty="0"/>
                    </a:p>
                  </a:txBody>
                  <a:tcPr marL="91435" marR="91435" marT="45719" marB="45719">
                    <a:solidFill>
                      <a:srgbClr val="FFFFCC"/>
                    </a:solidFill>
                  </a:tcPr>
                </a:tc>
                <a:tc>
                  <a:txBody>
                    <a:bodyPr/>
                    <a:lstStyle/>
                    <a:p>
                      <a:pPr algn="r"/>
                      <a:r>
                        <a:rPr lang="en-ZA" sz="1800" b="0" dirty="0" smtClean="0">
                          <a:solidFill>
                            <a:schemeClr val="tx1"/>
                          </a:solidFill>
                        </a:rPr>
                        <a:t>1 184 413</a:t>
                      </a:r>
                      <a:endParaRPr lang="en-ZA" sz="1800" b="0" dirty="0">
                        <a:solidFill>
                          <a:schemeClr val="tx1"/>
                        </a:solidFill>
                      </a:endParaRPr>
                    </a:p>
                  </a:txBody>
                  <a:tcPr marL="91435" marR="91435" marT="45719" marB="45719">
                    <a:solidFill>
                      <a:srgbClr val="FFFFCC"/>
                    </a:solidFill>
                  </a:tcPr>
                </a:tc>
                <a:tc>
                  <a:txBody>
                    <a:bodyPr/>
                    <a:lstStyle/>
                    <a:p>
                      <a:pPr algn="r"/>
                      <a:r>
                        <a:rPr lang="en-ZA" sz="1800" b="0" dirty="0" smtClean="0">
                          <a:solidFill>
                            <a:schemeClr val="tx1"/>
                          </a:solidFill>
                        </a:rPr>
                        <a:t>1 218 735</a:t>
                      </a:r>
                      <a:endParaRPr lang="en-ZA" sz="1800" b="0" dirty="0">
                        <a:solidFill>
                          <a:schemeClr val="tx1"/>
                        </a:solidFill>
                      </a:endParaRPr>
                    </a:p>
                  </a:txBody>
                  <a:tcPr marL="91435" marR="91435" marT="45719" marB="45719">
                    <a:solidFill>
                      <a:srgbClr val="FFFFCC"/>
                    </a:solidFill>
                  </a:tcPr>
                </a:tc>
                <a:tc>
                  <a:txBody>
                    <a:bodyPr/>
                    <a:lstStyle/>
                    <a:p>
                      <a:pPr algn="r"/>
                      <a:r>
                        <a:rPr lang="en-ZA" sz="1800" b="0" dirty="0" smtClean="0">
                          <a:solidFill>
                            <a:schemeClr val="tx1"/>
                          </a:solidFill>
                        </a:rPr>
                        <a:t>1 281 298</a:t>
                      </a:r>
                      <a:endParaRPr lang="en-ZA" sz="1800" b="0" dirty="0">
                        <a:solidFill>
                          <a:schemeClr val="tx1"/>
                        </a:solidFill>
                      </a:endParaRPr>
                    </a:p>
                  </a:txBody>
                  <a:tcPr marL="91435" marR="91435" marT="45719" marB="45719">
                    <a:solidFill>
                      <a:srgbClr val="FFFFCC"/>
                    </a:solidFill>
                  </a:tcPr>
                </a:tc>
              </a:tr>
              <a:tr h="685136">
                <a:tc>
                  <a:txBody>
                    <a:bodyPr/>
                    <a:lstStyle/>
                    <a:p>
                      <a:r>
                        <a:rPr lang="en-US" sz="1800" b="0" dirty="0" smtClean="0"/>
                        <a:t>Heritage</a:t>
                      </a:r>
                      <a:r>
                        <a:rPr lang="en-US" sz="1800" b="0" baseline="0" dirty="0" smtClean="0"/>
                        <a:t> Promotion and Preservation</a:t>
                      </a:r>
                      <a:endParaRPr lang="en-ZA" sz="1800" b="0" dirty="0"/>
                    </a:p>
                  </a:txBody>
                  <a:tcPr marL="91435" marR="91435" marT="45719" marB="45719">
                    <a:solidFill>
                      <a:srgbClr val="FFFFFF"/>
                    </a:solidFill>
                  </a:tcPr>
                </a:tc>
                <a:tc>
                  <a:txBody>
                    <a:bodyPr/>
                    <a:lstStyle/>
                    <a:p>
                      <a:pPr algn="r"/>
                      <a:r>
                        <a:rPr lang="en-ZA" sz="1800" b="0" dirty="0" smtClean="0">
                          <a:solidFill>
                            <a:schemeClr val="tx1"/>
                          </a:solidFill>
                        </a:rPr>
                        <a:t>2 611 301</a:t>
                      </a:r>
                      <a:endParaRPr lang="en-ZA" sz="1800" b="0" dirty="0">
                        <a:solidFill>
                          <a:schemeClr val="tx1"/>
                        </a:solidFill>
                      </a:endParaRPr>
                    </a:p>
                  </a:txBody>
                  <a:tcPr marL="91435" marR="91435" marT="45719" marB="45719">
                    <a:solidFill>
                      <a:srgbClr val="FFFFFF"/>
                    </a:solidFill>
                  </a:tcPr>
                </a:tc>
                <a:tc>
                  <a:txBody>
                    <a:bodyPr/>
                    <a:lstStyle/>
                    <a:p>
                      <a:pPr lvl="0" algn="r"/>
                      <a:r>
                        <a:rPr lang="en-ZA" sz="1800" b="0" dirty="0" smtClean="0">
                          <a:solidFill>
                            <a:schemeClr val="tx1"/>
                          </a:solidFill>
                        </a:rPr>
                        <a:t>2 470</a:t>
                      </a:r>
                      <a:r>
                        <a:rPr lang="en-ZA" sz="1800" b="0" baseline="0" dirty="0" smtClean="0">
                          <a:solidFill>
                            <a:schemeClr val="tx1"/>
                          </a:solidFill>
                        </a:rPr>
                        <a:t> 980</a:t>
                      </a:r>
                      <a:endParaRPr lang="en-ZA" sz="1800" b="0" dirty="0">
                        <a:solidFill>
                          <a:schemeClr val="tx1"/>
                        </a:solidFill>
                      </a:endParaRPr>
                    </a:p>
                  </a:txBody>
                  <a:tcPr marL="91435" marR="91435" marT="45719" marB="45719">
                    <a:solidFill>
                      <a:srgbClr val="FFFFFF"/>
                    </a:solidFill>
                  </a:tcPr>
                </a:tc>
                <a:tc>
                  <a:txBody>
                    <a:bodyPr/>
                    <a:lstStyle/>
                    <a:p>
                      <a:pPr algn="r"/>
                      <a:r>
                        <a:rPr lang="en-ZA" sz="1800" b="0" dirty="0" smtClean="0">
                          <a:solidFill>
                            <a:schemeClr val="tx1"/>
                          </a:solidFill>
                        </a:rPr>
                        <a:t>2 657 796</a:t>
                      </a:r>
                      <a:endParaRPr lang="en-ZA" sz="1800" b="0" dirty="0">
                        <a:solidFill>
                          <a:schemeClr val="tx1"/>
                        </a:solidFill>
                      </a:endParaRPr>
                    </a:p>
                  </a:txBody>
                  <a:tcPr marL="91435" marR="91435" marT="45719" marB="45719">
                    <a:solidFill>
                      <a:srgbClr val="FFFFFF"/>
                    </a:solidFill>
                  </a:tcPr>
                </a:tc>
                <a:tc>
                  <a:txBody>
                    <a:bodyPr/>
                    <a:lstStyle/>
                    <a:p>
                      <a:pPr algn="r"/>
                      <a:r>
                        <a:rPr lang="en-ZA" sz="1800" b="0" dirty="0" smtClean="0">
                          <a:solidFill>
                            <a:schemeClr val="tx1"/>
                          </a:solidFill>
                        </a:rPr>
                        <a:t>2 811</a:t>
                      </a:r>
                      <a:r>
                        <a:rPr lang="en-ZA" sz="1800" b="0" baseline="0" dirty="0" smtClean="0">
                          <a:solidFill>
                            <a:schemeClr val="tx1"/>
                          </a:solidFill>
                        </a:rPr>
                        <a:t> 936</a:t>
                      </a:r>
                      <a:endParaRPr lang="en-ZA" sz="1800" b="0" dirty="0">
                        <a:solidFill>
                          <a:schemeClr val="tx1"/>
                        </a:solidFill>
                      </a:endParaRPr>
                    </a:p>
                  </a:txBody>
                  <a:tcPr marL="91435" marR="91435" marT="45719" marB="45719">
                    <a:solidFill>
                      <a:srgbClr val="FFFFFF"/>
                    </a:solidFill>
                  </a:tcPr>
                </a:tc>
              </a:tr>
              <a:tr h="636073">
                <a:tc>
                  <a:txBody>
                    <a:bodyPr/>
                    <a:lstStyle/>
                    <a:p>
                      <a:r>
                        <a:rPr lang="en-US" sz="1800" b="1" dirty="0" smtClean="0"/>
                        <a:t>Grand</a:t>
                      </a:r>
                      <a:r>
                        <a:rPr lang="en-US" sz="1800" b="1" baseline="0" dirty="0" smtClean="0"/>
                        <a:t> </a:t>
                      </a:r>
                      <a:r>
                        <a:rPr lang="en-US" sz="1800" b="1" dirty="0" smtClean="0"/>
                        <a:t>Total</a:t>
                      </a:r>
                      <a:endParaRPr lang="en-ZA" sz="1800" b="1" dirty="0"/>
                    </a:p>
                  </a:txBody>
                  <a:tcPr marL="91435" marR="91435" marT="45719" marB="45719">
                    <a:solidFill>
                      <a:srgbClr val="FFFFCC"/>
                    </a:solidFill>
                  </a:tcPr>
                </a:tc>
                <a:tc>
                  <a:txBody>
                    <a:bodyPr/>
                    <a:lstStyle/>
                    <a:p>
                      <a:pPr algn="r"/>
                      <a:r>
                        <a:rPr lang="en-ZA" sz="1800" b="1" dirty="0" smtClean="0"/>
                        <a:t>4 371</a:t>
                      </a:r>
                      <a:r>
                        <a:rPr lang="en-ZA" sz="1800" b="1" baseline="0" dirty="0" smtClean="0"/>
                        <a:t> 738</a:t>
                      </a:r>
                      <a:endParaRPr lang="en-ZA" sz="1800" b="1" dirty="0"/>
                    </a:p>
                  </a:txBody>
                  <a:tcPr marL="91435" marR="91435" marT="45719" marB="45719">
                    <a:solidFill>
                      <a:srgbClr val="FFFFCC"/>
                    </a:solidFill>
                  </a:tcPr>
                </a:tc>
                <a:tc>
                  <a:txBody>
                    <a:bodyPr/>
                    <a:lstStyle/>
                    <a:p>
                      <a:pPr algn="r"/>
                      <a:r>
                        <a:rPr lang="en-ZA" sz="1800" b="1" dirty="0" smtClean="0">
                          <a:solidFill>
                            <a:schemeClr val="tx1"/>
                          </a:solidFill>
                        </a:rPr>
                        <a:t>4 372 264</a:t>
                      </a:r>
                      <a:endParaRPr lang="en-ZA" sz="1800" b="1" dirty="0">
                        <a:solidFill>
                          <a:schemeClr val="tx1"/>
                        </a:solidFill>
                      </a:endParaRPr>
                    </a:p>
                  </a:txBody>
                  <a:tcPr marL="91435" marR="91435" marT="45719" marB="45719">
                    <a:solidFill>
                      <a:srgbClr val="FFFFCC"/>
                    </a:solidFill>
                  </a:tcPr>
                </a:tc>
                <a:tc>
                  <a:txBody>
                    <a:bodyPr/>
                    <a:lstStyle/>
                    <a:p>
                      <a:pPr algn="r"/>
                      <a:r>
                        <a:rPr lang="en-ZA" sz="1800" b="1" dirty="0" smtClean="0">
                          <a:solidFill>
                            <a:schemeClr val="tx1"/>
                          </a:solidFill>
                        </a:rPr>
                        <a:t>4 622 723</a:t>
                      </a:r>
                      <a:endParaRPr lang="en-ZA" sz="1800" b="1" dirty="0">
                        <a:solidFill>
                          <a:schemeClr val="tx1"/>
                        </a:solidFill>
                      </a:endParaRPr>
                    </a:p>
                  </a:txBody>
                  <a:tcPr marL="91435" marR="91435" marT="45719" marB="45719">
                    <a:solidFill>
                      <a:srgbClr val="FFFFCC"/>
                    </a:solidFill>
                  </a:tcPr>
                </a:tc>
                <a:tc>
                  <a:txBody>
                    <a:bodyPr/>
                    <a:lstStyle/>
                    <a:p>
                      <a:pPr algn="r"/>
                      <a:r>
                        <a:rPr lang="en-ZA" sz="1800" b="1" dirty="0" smtClean="0">
                          <a:solidFill>
                            <a:schemeClr val="tx1"/>
                          </a:solidFill>
                        </a:rPr>
                        <a:t>4 882 785</a:t>
                      </a:r>
                      <a:endParaRPr lang="en-ZA" sz="1800" b="1" dirty="0">
                        <a:solidFill>
                          <a:schemeClr val="tx1"/>
                        </a:solidFill>
                      </a:endParaRPr>
                    </a:p>
                  </a:txBody>
                  <a:tcPr marL="91435" marR="91435" marT="45719" marB="45719">
                    <a:solidFill>
                      <a:srgbClr val="FFFFCC"/>
                    </a:solidFill>
                  </a:tcPr>
                </a:tc>
              </a:tr>
            </a:tbl>
          </a:graphicData>
        </a:graphic>
      </p:graphicFrame>
      <p:sp>
        <p:nvSpPr>
          <p:cNvPr id="6" name="Slide Number Placeholder 3"/>
          <p:cNvSpPr txBox="1">
            <a:spLocks/>
          </p:cNvSpPr>
          <p:nvPr/>
        </p:nvSpPr>
        <p:spPr>
          <a:xfrm>
            <a:off x="8173222" y="6165304"/>
            <a:ext cx="503234" cy="492619"/>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t>72</a:t>
            </a:r>
            <a:endParaRPr lang="en-ZA" sz="1200" b="1" dirty="0" smtClean="0"/>
          </a:p>
        </p:txBody>
      </p:sp>
    </p:spTree>
    <p:extLst>
      <p:ext uri="{BB962C8B-B14F-4D97-AF65-F5344CB8AC3E}">
        <p14:creationId xmlns:p14="http://schemas.microsoft.com/office/powerpoint/2010/main" xmlns="" val="202753628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568952" cy="432048"/>
          </a:xfrm>
          <a:ln>
            <a:solidFill>
              <a:srgbClr val="C00000"/>
            </a:solidFill>
          </a:ln>
        </p:spPr>
        <p:txBody>
          <a:bodyPr>
            <a:noAutofit/>
          </a:bodyPr>
          <a:lstStyle/>
          <a:p>
            <a:pPr algn="ctr"/>
            <a:r>
              <a:rPr lang="en-ZA" sz="2000" dirty="0" smtClean="0">
                <a:solidFill>
                  <a:schemeClr val="accent6">
                    <a:lumMod val="50000"/>
                  </a:schemeClr>
                </a:solidFill>
              </a:rPr>
              <a:t>BUDGET SUMMARY TOTALS PER ECONOMIC CLASSIFICATION</a:t>
            </a:r>
            <a:r>
              <a:rPr lang="en-ZA" sz="2000" dirty="0" smtClean="0">
                <a:solidFill>
                  <a:schemeClr val="tx1"/>
                </a:solidFill>
              </a:rPr>
              <a:t/>
            </a:r>
            <a:br>
              <a:rPr lang="en-ZA" sz="2000" dirty="0" smtClean="0">
                <a:solidFill>
                  <a:schemeClr val="tx1"/>
                </a:solidFill>
              </a:rPr>
            </a:br>
            <a:r>
              <a:rPr lang="en-ZA" sz="2000" dirty="0">
                <a:solidFill>
                  <a:schemeClr val="tx1"/>
                </a:solidFill>
              </a:rPr>
              <a:t/>
            </a:r>
            <a:br>
              <a:rPr lang="en-ZA" sz="2000" dirty="0">
                <a:solidFill>
                  <a:schemeClr val="tx1"/>
                </a:solidFill>
              </a:rPr>
            </a:br>
            <a:endParaRPr lang="en-ZA"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958461189"/>
              </p:ext>
            </p:extLst>
          </p:nvPr>
        </p:nvGraphicFramePr>
        <p:xfrm>
          <a:off x="251519" y="731512"/>
          <a:ext cx="8622590" cy="5577808"/>
        </p:xfrm>
        <a:graphic>
          <a:graphicData uri="http://schemas.openxmlformats.org/drawingml/2006/table">
            <a:tbl>
              <a:tblPr firstRow="1" bandRow="1">
                <a:tableStyleId>{5C22544A-7EE6-4342-B048-85BDC9FD1C3A}</a:tableStyleId>
              </a:tblPr>
              <a:tblGrid>
                <a:gridCol w="3979726"/>
                <a:gridCol w="1179254"/>
                <a:gridCol w="1105408"/>
                <a:gridCol w="1179101"/>
                <a:gridCol w="1179101"/>
              </a:tblGrid>
              <a:tr h="712631">
                <a:tc>
                  <a:txBody>
                    <a:bodyPr/>
                    <a:lstStyle/>
                    <a:p>
                      <a:r>
                        <a:rPr lang="en-US" sz="1800" b="1" dirty="0" smtClean="0">
                          <a:latin typeface="+mn-lt"/>
                        </a:rPr>
                        <a:t>Economic</a:t>
                      </a:r>
                      <a:r>
                        <a:rPr lang="en-US" sz="1800" b="1" baseline="0" dirty="0" smtClean="0">
                          <a:latin typeface="+mn-lt"/>
                        </a:rPr>
                        <a:t> Classification</a:t>
                      </a:r>
                      <a:endParaRPr lang="en-ZA" sz="1800" b="1" dirty="0">
                        <a:latin typeface="+mn-lt"/>
                      </a:endParaRPr>
                    </a:p>
                  </a:txBody>
                  <a:tcPr marL="91435" marR="91435" marT="45719" marB="45719">
                    <a:solidFill>
                      <a:srgbClr val="B77727"/>
                    </a:solidFill>
                  </a:tcPr>
                </a:tc>
                <a:tc>
                  <a:txBody>
                    <a:bodyPr/>
                    <a:lstStyle/>
                    <a:p>
                      <a:pPr algn="ctr"/>
                      <a:r>
                        <a:rPr lang="en-US" sz="1800" b="1" dirty="0" smtClean="0">
                          <a:latin typeface="+mn-lt"/>
                        </a:rPr>
                        <a:t>2017/18</a:t>
                      </a:r>
                    </a:p>
                    <a:p>
                      <a:pPr algn="ctr"/>
                      <a:r>
                        <a:rPr lang="en-US" sz="1200" b="1" baseline="0" dirty="0" smtClean="0">
                          <a:latin typeface="+mn-lt"/>
                        </a:rPr>
                        <a:t>Adjusted</a:t>
                      </a:r>
                      <a:r>
                        <a:rPr lang="en-US" sz="1200" b="1" dirty="0" smtClean="0">
                          <a:latin typeface="+mn-lt"/>
                        </a:rPr>
                        <a:t> Appropriation</a:t>
                      </a:r>
                      <a:endParaRPr lang="en-ZA" sz="1200" b="1" dirty="0">
                        <a:latin typeface="+mn-lt"/>
                      </a:endParaRPr>
                    </a:p>
                  </a:txBody>
                  <a:tcPr marL="91435" marR="91435" marT="45719" marB="45719">
                    <a:solidFill>
                      <a:srgbClr val="B77727"/>
                    </a:solidFill>
                  </a:tcPr>
                </a:tc>
                <a:tc>
                  <a:txBody>
                    <a:bodyPr/>
                    <a:lstStyle/>
                    <a:p>
                      <a:pPr algn="ctr"/>
                      <a:r>
                        <a:rPr lang="en-ZA" sz="1800" b="1" dirty="0" smtClean="0">
                          <a:latin typeface="+mn-lt"/>
                        </a:rPr>
                        <a:t>2018/19</a:t>
                      </a:r>
                      <a:endParaRPr lang="en-ZA" sz="1800" b="1" dirty="0">
                        <a:latin typeface="+mn-lt"/>
                      </a:endParaRPr>
                    </a:p>
                  </a:txBody>
                  <a:tcPr marL="91435" marR="91435" marT="45719" marB="45719">
                    <a:solidFill>
                      <a:srgbClr val="B77727"/>
                    </a:solidFill>
                  </a:tcPr>
                </a:tc>
                <a:tc>
                  <a:txBody>
                    <a:bodyPr/>
                    <a:lstStyle/>
                    <a:p>
                      <a:pPr algn="ctr"/>
                      <a:r>
                        <a:rPr lang="en-US" sz="1800" b="1" dirty="0" smtClean="0">
                          <a:latin typeface="+mn-lt"/>
                        </a:rPr>
                        <a:t>2019/20</a:t>
                      </a:r>
                      <a:endParaRPr lang="en-ZA" sz="1800" b="1" dirty="0">
                        <a:latin typeface="+mn-lt"/>
                      </a:endParaRPr>
                    </a:p>
                  </a:txBody>
                  <a:tcPr marL="91435" marR="91435" marT="45719" marB="45719">
                    <a:solidFill>
                      <a:srgbClr val="B77727"/>
                    </a:solidFill>
                  </a:tcPr>
                </a:tc>
                <a:tc>
                  <a:txBody>
                    <a:bodyPr/>
                    <a:lstStyle/>
                    <a:p>
                      <a:pPr algn="ctr"/>
                      <a:r>
                        <a:rPr lang="en-US" sz="1800" b="1" dirty="0" smtClean="0">
                          <a:latin typeface="+mn-lt"/>
                        </a:rPr>
                        <a:t>2020/21</a:t>
                      </a:r>
                      <a:endParaRPr lang="en-ZA" sz="1800" b="1" dirty="0">
                        <a:latin typeface="+mn-lt"/>
                      </a:endParaRPr>
                    </a:p>
                  </a:txBody>
                  <a:tcPr marL="91435" marR="91435" marT="45719" marB="45719">
                    <a:solidFill>
                      <a:srgbClr val="B77727"/>
                    </a:solidFill>
                  </a:tcPr>
                </a:tc>
              </a:tr>
              <a:tr h="326621">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1600" b="1"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FF"/>
                    </a:solidFill>
                  </a:tcPr>
                </a:tc>
                <a:tc>
                  <a:txBody>
                    <a:bodyPr/>
                    <a:lstStyle/>
                    <a:p>
                      <a:pPr algn="r"/>
                      <a:r>
                        <a:rPr lang="en-ZA" sz="1600" b="1" dirty="0" smtClean="0">
                          <a:latin typeface="+mn-lt"/>
                        </a:rPr>
                        <a:t>R’000</a:t>
                      </a:r>
                      <a:endParaRPr lang="en-ZA" sz="1600" b="1" dirty="0">
                        <a:latin typeface="+mn-lt"/>
                      </a:endParaRPr>
                    </a:p>
                  </a:txBody>
                  <a:tcPr marL="91435" marR="91435" marT="45719" marB="45719">
                    <a:solidFill>
                      <a:srgbClr val="FFFFFF"/>
                    </a:solidFill>
                  </a:tcPr>
                </a:tc>
                <a:tc>
                  <a:txBody>
                    <a:bodyPr/>
                    <a:lstStyle/>
                    <a:p>
                      <a:pPr algn="r"/>
                      <a:r>
                        <a:rPr lang="en-ZA" sz="1600" b="1" dirty="0" smtClean="0">
                          <a:latin typeface="+mn-lt"/>
                        </a:rPr>
                        <a:t>R’000</a:t>
                      </a:r>
                      <a:endParaRPr lang="en-ZA" sz="1600" b="1" dirty="0">
                        <a:latin typeface="+mn-lt"/>
                      </a:endParaRPr>
                    </a:p>
                  </a:txBody>
                  <a:tcPr marL="91435" marR="91435" marT="45719" marB="45719">
                    <a:solidFill>
                      <a:srgbClr val="FFFFFF"/>
                    </a:solidFill>
                  </a:tcPr>
                </a:tc>
                <a:tc>
                  <a:txBody>
                    <a:bodyPr/>
                    <a:lstStyle/>
                    <a:p>
                      <a:pPr algn="r"/>
                      <a:r>
                        <a:rPr lang="en-US" sz="1600" b="1" dirty="0" smtClean="0">
                          <a:latin typeface="+mn-lt"/>
                        </a:rPr>
                        <a:t>R’000</a:t>
                      </a:r>
                      <a:endParaRPr lang="en-ZA" sz="1600" b="1" dirty="0">
                        <a:latin typeface="+mn-lt"/>
                      </a:endParaRPr>
                    </a:p>
                  </a:txBody>
                  <a:tcPr marL="91435" marR="91435" marT="45719" marB="45719">
                    <a:solidFill>
                      <a:srgbClr val="FFFFFF"/>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mn-lt"/>
                        </a:rPr>
                        <a:t>R’000</a:t>
                      </a:r>
                      <a:endParaRPr lang="en-ZA" sz="1600" b="1" dirty="0" smtClean="0">
                        <a:latin typeface="+mn-lt"/>
                      </a:endParaRPr>
                    </a:p>
                  </a:txBody>
                  <a:tcPr marL="91435" marR="91435" marT="45719" marB="45719">
                    <a:solidFill>
                      <a:srgbClr val="FFFFFF"/>
                    </a:solidFill>
                  </a:tcPr>
                </a:tc>
              </a:tr>
              <a:tr h="311775">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ZA" sz="15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Compensation </a:t>
                      </a:r>
                      <a:endParaRPr kumimoji="0" lang="en-US" sz="15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CC"/>
                    </a:solidFill>
                  </a:tcPr>
                </a:tc>
                <a:tc>
                  <a:txBody>
                    <a:bodyPr/>
                    <a:lstStyle/>
                    <a:p>
                      <a:pPr algn="r"/>
                      <a:r>
                        <a:rPr lang="en-ZA" sz="1500" b="0" dirty="0" smtClean="0">
                          <a:latin typeface="+mn-lt"/>
                        </a:rPr>
                        <a:t>232 464</a:t>
                      </a:r>
                      <a:endParaRPr lang="en-ZA" sz="1500" b="0" dirty="0">
                        <a:latin typeface="+mn-lt"/>
                      </a:endParaRPr>
                    </a:p>
                  </a:txBody>
                  <a:tcPr marL="91435" marR="91435" marT="45719" marB="45719">
                    <a:solidFill>
                      <a:srgbClr val="FFFFCC"/>
                    </a:solidFill>
                  </a:tcPr>
                </a:tc>
                <a:tc>
                  <a:txBody>
                    <a:bodyPr/>
                    <a:lstStyle/>
                    <a:p>
                      <a:pPr algn="r"/>
                      <a:r>
                        <a:rPr lang="en-ZA" sz="1500" b="0" dirty="0" smtClean="0">
                          <a:latin typeface="+mn-lt"/>
                        </a:rPr>
                        <a:t>253 530</a:t>
                      </a:r>
                      <a:endParaRPr lang="en-ZA" sz="1500" b="0" dirty="0">
                        <a:latin typeface="+mn-lt"/>
                      </a:endParaRPr>
                    </a:p>
                  </a:txBody>
                  <a:tcPr marL="91435" marR="91435" marT="45719" marB="45719">
                    <a:solidFill>
                      <a:srgbClr val="FFFFCC"/>
                    </a:solidFill>
                  </a:tcPr>
                </a:tc>
                <a:tc>
                  <a:txBody>
                    <a:bodyPr/>
                    <a:lstStyle/>
                    <a:p>
                      <a:pPr algn="r"/>
                      <a:r>
                        <a:rPr lang="en-ZA" sz="1500" b="0" dirty="0" smtClean="0">
                          <a:latin typeface="+mn-lt"/>
                        </a:rPr>
                        <a:t>272 858</a:t>
                      </a:r>
                      <a:endParaRPr lang="en-ZA" sz="1500" b="0" dirty="0">
                        <a:latin typeface="+mn-lt"/>
                      </a:endParaRPr>
                    </a:p>
                  </a:txBody>
                  <a:tcPr marL="91435" marR="91435" marT="45719" marB="45719">
                    <a:solidFill>
                      <a:srgbClr val="FFFFCC"/>
                    </a:solidFill>
                  </a:tcPr>
                </a:tc>
                <a:tc>
                  <a:txBody>
                    <a:bodyPr/>
                    <a:lstStyle/>
                    <a:p>
                      <a:pPr algn="r"/>
                      <a:r>
                        <a:rPr lang="en-ZA" sz="1500" b="0" dirty="0" smtClean="0">
                          <a:latin typeface="+mn-lt"/>
                        </a:rPr>
                        <a:t>293 322</a:t>
                      </a:r>
                      <a:endParaRPr lang="en-ZA" sz="1500" b="0" dirty="0">
                        <a:latin typeface="+mn-lt"/>
                      </a:endParaRPr>
                    </a:p>
                  </a:txBody>
                  <a:tcPr marL="91435" marR="91435" marT="45719" marB="45719">
                    <a:solidFill>
                      <a:srgbClr val="FFFFCC"/>
                    </a:solidFill>
                  </a:tcPr>
                </a:tc>
              </a:tr>
              <a:tr h="311775">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ZA" sz="15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Goods &amp; Services </a:t>
                      </a:r>
                      <a:endParaRPr kumimoji="0" lang="en-US" sz="15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FF"/>
                    </a:solidFill>
                  </a:tcPr>
                </a:tc>
                <a:tc>
                  <a:txBody>
                    <a:bodyPr/>
                    <a:lstStyle/>
                    <a:p>
                      <a:pPr algn="r"/>
                      <a:r>
                        <a:rPr lang="en-ZA" sz="1500" b="0" dirty="0" smtClean="0">
                          <a:latin typeface="+mn-lt"/>
                        </a:rPr>
                        <a:t>436 740</a:t>
                      </a:r>
                      <a:endParaRPr lang="en-ZA" sz="1500" b="0" dirty="0">
                        <a:latin typeface="+mn-lt"/>
                      </a:endParaRPr>
                    </a:p>
                  </a:txBody>
                  <a:tcPr marL="91435" marR="91435" marT="45719" marB="45719">
                    <a:solidFill>
                      <a:srgbClr val="FFFFFF"/>
                    </a:solidFill>
                  </a:tcPr>
                </a:tc>
                <a:tc>
                  <a:txBody>
                    <a:bodyPr/>
                    <a:lstStyle/>
                    <a:p>
                      <a:pPr algn="r"/>
                      <a:r>
                        <a:rPr lang="en-ZA" sz="1500" b="0" dirty="0" smtClean="0">
                          <a:solidFill>
                            <a:schemeClr val="tx1"/>
                          </a:solidFill>
                          <a:latin typeface="+mn-lt"/>
                        </a:rPr>
                        <a:t>387 112</a:t>
                      </a:r>
                      <a:endParaRPr lang="en-ZA" sz="1500" b="0" dirty="0">
                        <a:solidFill>
                          <a:schemeClr val="tx1"/>
                        </a:solidFill>
                        <a:latin typeface="+mn-lt"/>
                      </a:endParaRPr>
                    </a:p>
                  </a:txBody>
                  <a:tcPr marL="91435" marR="91435" marT="45719" marB="45719">
                    <a:solidFill>
                      <a:srgbClr val="FFFFFF"/>
                    </a:solidFill>
                  </a:tcPr>
                </a:tc>
                <a:tc>
                  <a:txBody>
                    <a:bodyPr/>
                    <a:lstStyle/>
                    <a:p>
                      <a:pPr algn="r"/>
                      <a:r>
                        <a:rPr lang="en-ZA" sz="1500" b="0" dirty="0" smtClean="0">
                          <a:latin typeface="+mn-lt"/>
                        </a:rPr>
                        <a:t>396 273</a:t>
                      </a:r>
                      <a:endParaRPr lang="en-ZA" sz="1500" b="0" dirty="0">
                        <a:latin typeface="+mn-lt"/>
                      </a:endParaRPr>
                    </a:p>
                  </a:txBody>
                  <a:tcPr marL="91435" marR="91435" marT="45719" marB="45719">
                    <a:solidFill>
                      <a:srgbClr val="FFFFFF"/>
                    </a:solidFill>
                  </a:tcPr>
                </a:tc>
                <a:tc>
                  <a:txBody>
                    <a:bodyPr/>
                    <a:lstStyle/>
                    <a:p>
                      <a:pPr algn="r"/>
                      <a:r>
                        <a:rPr lang="en-ZA" sz="1500" b="0" dirty="0" smtClean="0">
                          <a:latin typeface="+mn-lt"/>
                        </a:rPr>
                        <a:t>419 180</a:t>
                      </a:r>
                      <a:endParaRPr lang="en-ZA" sz="1500" b="0" dirty="0">
                        <a:latin typeface="+mn-lt"/>
                      </a:endParaRPr>
                    </a:p>
                  </a:txBody>
                  <a:tcPr marL="91435" marR="91435" marT="45719" marB="45719">
                    <a:solidFill>
                      <a:srgbClr val="FFFFFF"/>
                    </a:solidFill>
                  </a:tcPr>
                </a:tc>
              </a:tr>
              <a:tr h="311775">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ZA" sz="15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Provinces &amp; Municipalities (Conditional Grant)</a:t>
                      </a:r>
                      <a:endParaRPr kumimoji="0" lang="en-US" sz="15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CC"/>
                    </a:solidFill>
                  </a:tcPr>
                </a:tc>
                <a:tc>
                  <a:txBody>
                    <a:bodyPr/>
                    <a:lstStyle/>
                    <a:p>
                      <a:pPr algn="r"/>
                      <a:r>
                        <a:rPr lang="en-ZA" sz="1500" b="0" dirty="0" smtClean="0">
                          <a:latin typeface="+mn-lt"/>
                        </a:rPr>
                        <a:t>1 419 960</a:t>
                      </a:r>
                      <a:endParaRPr lang="en-ZA" sz="1500" b="0" dirty="0">
                        <a:latin typeface="+mn-lt"/>
                      </a:endParaRPr>
                    </a:p>
                  </a:txBody>
                  <a:tcPr marL="91435" marR="91435" marT="45719" marB="45719">
                    <a:solidFill>
                      <a:srgbClr val="FFFFCC"/>
                    </a:solidFill>
                  </a:tcPr>
                </a:tc>
                <a:tc>
                  <a:txBody>
                    <a:bodyPr/>
                    <a:lstStyle/>
                    <a:p>
                      <a:pPr algn="r"/>
                      <a:r>
                        <a:rPr lang="en-ZA" sz="1500" b="0" dirty="0" smtClean="0">
                          <a:latin typeface="+mn-lt"/>
                        </a:rPr>
                        <a:t>1 423 684</a:t>
                      </a:r>
                      <a:endParaRPr lang="en-ZA" sz="1500" b="0" dirty="0">
                        <a:latin typeface="+mn-lt"/>
                      </a:endParaRPr>
                    </a:p>
                  </a:txBody>
                  <a:tcPr marL="91435" marR="91435" marT="45719" marB="45719">
                    <a:solidFill>
                      <a:srgbClr val="FFFFCC"/>
                    </a:solidFill>
                  </a:tcPr>
                </a:tc>
                <a:tc>
                  <a:txBody>
                    <a:bodyPr/>
                    <a:lstStyle/>
                    <a:p>
                      <a:pPr algn="r"/>
                      <a:r>
                        <a:rPr lang="en-ZA" sz="1500" b="0" dirty="0" smtClean="0">
                          <a:latin typeface="+mn-lt"/>
                        </a:rPr>
                        <a:t>1 501 199</a:t>
                      </a:r>
                      <a:endParaRPr lang="en-ZA" sz="1500" b="0" dirty="0">
                        <a:latin typeface="+mn-lt"/>
                      </a:endParaRPr>
                    </a:p>
                  </a:txBody>
                  <a:tcPr marL="91435" marR="91435" marT="45719" marB="45719">
                    <a:solidFill>
                      <a:srgbClr val="FFFFCC"/>
                    </a:solidFill>
                  </a:tcPr>
                </a:tc>
                <a:tc>
                  <a:txBody>
                    <a:bodyPr/>
                    <a:lstStyle/>
                    <a:p>
                      <a:pPr algn="r"/>
                      <a:r>
                        <a:rPr lang="en-ZA" sz="1500" b="0" dirty="0" smtClean="0">
                          <a:latin typeface="+mn-lt"/>
                        </a:rPr>
                        <a:t>1 584 122</a:t>
                      </a:r>
                      <a:endParaRPr lang="en-ZA" sz="1500" b="0" dirty="0">
                        <a:latin typeface="+mn-lt"/>
                      </a:endParaRPr>
                    </a:p>
                  </a:txBody>
                  <a:tcPr marL="91435" marR="91435" marT="45719" marB="45719">
                    <a:solidFill>
                      <a:srgbClr val="FFFFCC"/>
                    </a:solidFill>
                  </a:tcPr>
                </a:tc>
              </a:tr>
              <a:tr h="311775">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ZA" sz="15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Departmental Agencies &amp; Accounts  </a:t>
                      </a:r>
                      <a:endParaRPr kumimoji="0" lang="en-US" sz="15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FF"/>
                    </a:solidFill>
                  </a:tcPr>
                </a:tc>
                <a:tc>
                  <a:txBody>
                    <a:bodyPr/>
                    <a:lstStyle/>
                    <a:p>
                      <a:pPr algn="r"/>
                      <a:r>
                        <a:rPr lang="en-ZA" sz="1500" b="0" dirty="0" smtClean="0">
                          <a:latin typeface="+mn-lt"/>
                        </a:rPr>
                        <a:t>1 744 270</a:t>
                      </a:r>
                      <a:endParaRPr lang="en-ZA" sz="1500" b="0" dirty="0">
                        <a:latin typeface="+mn-lt"/>
                      </a:endParaRPr>
                    </a:p>
                  </a:txBody>
                  <a:tcPr marL="91435" marR="91435" marT="45719" marB="45719">
                    <a:solidFill>
                      <a:srgbClr val="FFFFFF"/>
                    </a:solidFill>
                  </a:tcPr>
                </a:tc>
                <a:tc>
                  <a:txBody>
                    <a:bodyPr/>
                    <a:lstStyle/>
                    <a:p>
                      <a:pPr algn="r"/>
                      <a:r>
                        <a:rPr lang="en-ZA" sz="1500" b="0" dirty="0" smtClean="0">
                          <a:latin typeface="+mn-lt"/>
                        </a:rPr>
                        <a:t>1 707 089</a:t>
                      </a:r>
                      <a:endParaRPr lang="en-ZA" sz="1500" b="0" dirty="0">
                        <a:latin typeface="+mn-lt"/>
                      </a:endParaRPr>
                    </a:p>
                  </a:txBody>
                  <a:tcPr marL="91435" marR="91435" marT="45719" marB="45719">
                    <a:solidFill>
                      <a:srgbClr val="FFFFFF"/>
                    </a:solidFill>
                  </a:tcPr>
                </a:tc>
                <a:tc>
                  <a:txBody>
                    <a:bodyPr/>
                    <a:lstStyle/>
                    <a:p>
                      <a:pPr algn="r"/>
                      <a:r>
                        <a:rPr lang="en-ZA" sz="1500" b="0" dirty="0" smtClean="0">
                          <a:latin typeface="+mn-lt"/>
                        </a:rPr>
                        <a:t>1 855 793</a:t>
                      </a:r>
                      <a:endParaRPr lang="en-ZA" sz="1500" b="0" dirty="0">
                        <a:latin typeface="+mn-lt"/>
                      </a:endParaRPr>
                    </a:p>
                  </a:txBody>
                  <a:tcPr marL="91435" marR="91435" marT="45719" marB="45719">
                    <a:solidFill>
                      <a:srgbClr val="FFFFFF"/>
                    </a:solidFill>
                  </a:tcPr>
                </a:tc>
                <a:tc>
                  <a:txBody>
                    <a:bodyPr/>
                    <a:lstStyle/>
                    <a:p>
                      <a:pPr algn="r"/>
                      <a:r>
                        <a:rPr lang="en-ZA" sz="1500" b="0" dirty="0" smtClean="0">
                          <a:latin typeface="+mn-lt"/>
                        </a:rPr>
                        <a:t>1 956 229</a:t>
                      </a:r>
                      <a:endParaRPr lang="en-ZA" sz="1500" b="0" dirty="0">
                        <a:latin typeface="+mn-lt"/>
                      </a:endParaRPr>
                    </a:p>
                  </a:txBody>
                  <a:tcPr marL="91435" marR="91435" marT="45719" marB="45719">
                    <a:solidFill>
                      <a:srgbClr val="FFFFFF"/>
                    </a:solidFill>
                  </a:tcPr>
                </a:tc>
              </a:tr>
              <a:tr h="311775">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5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Foreign Govn &amp; International Org</a:t>
                      </a:r>
                    </a:p>
                  </a:txBody>
                  <a:tcPr marT="45718" marB="45718" horzOverflow="overflow">
                    <a:solidFill>
                      <a:srgbClr val="FFFFCC"/>
                    </a:solidFill>
                  </a:tcPr>
                </a:tc>
                <a:tc>
                  <a:txBody>
                    <a:bodyPr/>
                    <a:lstStyle/>
                    <a:p>
                      <a:pPr algn="r"/>
                      <a:r>
                        <a:rPr lang="en-ZA" sz="1500" b="0" dirty="0" smtClean="0">
                          <a:latin typeface="+mn-lt"/>
                        </a:rPr>
                        <a:t>3 923</a:t>
                      </a:r>
                      <a:endParaRPr lang="en-ZA" sz="1500" b="0" dirty="0">
                        <a:latin typeface="+mn-lt"/>
                      </a:endParaRPr>
                    </a:p>
                  </a:txBody>
                  <a:tcPr marL="91435" marR="91435" marT="45719" marB="45719">
                    <a:solidFill>
                      <a:srgbClr val="FFFFCC"/>
                    </a:solidFill>
                  </a:tcPr>
                </a:tc>
                <a:tc>
                  <a:txBody>
                    <a:bodyPr/>
                    <a:lstStyle/>
                    <a:p>
                      <a:pPr algn="r"/>
                      <a:r>
                        <a:rPr lang="en-ZA" sz="1500" b="0" dirty="0" smtClean="0">
                          <a:latin typeface="+mn-lt"/>
                        </a:rPr>
                        <a:t>4 809</a:t>
                      </a:r>
                      <a:endParaRPr lang="en-ZA" sz="1500" b="0" dirty="0">
                        <a:latin typeface="+mn-lt"/>
                      </a:endParaRPr>
                    </a:p>
                  </a:txBody>
                  <a:tcPr marL="91435" marR="91435" marT="45719" marB="45719">
                    <a:solidFill>
                      <a:srgbClr val="FFFFCC"/>
                    </a:solidFill>
                  </a:tcPr>
                </a:tc>
                <a:tc>
                  <a:txBody>
                    <a:bodyPr/>
                    <a:lstStyle/>
                    <a:p>
                      <a:pPr algn="r"/>
                      <a:r>
                        <a:rPr lang="en-ZA" sz="1500" b="0" dirty="0" smtClean="0">
                          <a:latin typeface="+mn-lt"/>
                        </a:rPr>
                        <a:t>5 050</a:t>
                      </a:r>
                      <a:endParaRPr lang="en-ZA" sz="1500" b="0" dirty="0">
                        <a:latin typeface="+mn-lt"/>
                      </a:endParaRPr>
                    </a:p>
                  </a:txBody>
                  <a:tcPr marL="91435" marR="91435" marT="45719" marB="45719">
                    <a:solidFill>
                      <a:srgbClr val="FFFFCC"/>
                    </a:solidFill>
                  </a:tcPr>
                </a:tc>
                <a:tc>
                  <a:txBody>
                    <a:bodyPr/>
                    <a:lstStyle/>
                    <a:p>
                      <a:pPr algn="r"/>
                      <a:r>
                        <a:rPr lang="en-ZA" sz="1500" b="0" dirty="0" smtClean="0">
                          <a:latin typeface="+mn-lt"/>
                        </a:rPr>
                        <a:t>5 327</a:t>
                      </a:r>
                      <a:endParaRPr lang="en-ZA" sz="1500" b="0" dirty="0">
                        <a:latin typeface="+mn-lt"/>
                      </a:endParaRPr>
                    </a:p>
                  </a:txBody>
                  <a:tcPr marL="91435" marR="91435" marT="45719" marB="45719">
                    <a:solidFill>
                      <a:srgbClr val="FFFFCC"/>
                    </a:solidFill>
                  </a:tcPr>
                </a:tc>
              </a:tr>
              <a:tr h="311775">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ZA" sz="15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Public Corporations</a:t>
                      </a:r>
                      <a:endParaRPr kumimoji="0" lang="en-US" sz="15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FF"/>
                    </a:solidFill>
                  </a:tcPr>
                </a:tc>
                <a:tc>
                  <a:txBody>
                    <a:bodyPr/>
                    <a:lstStyle/>
                    <a:p>
                      <a:pPr algn="r"/>
                      <a:r>
                        <a:rPr lang="en-ZA" sz="1500" b="0" dirty="0" smtClean="0">
                          <a:latin typeface="+mn-lt"/>
                        </a:rPr>
                        <a:t>114</a:t>
                      </a:r>
                      <a:r>
                        <a:rPr lang="en-ZA" sz="1500" b="0" baseline="0" dirty="0" smtClean="0">
                          <a:latin typeface="+mn-lt"/>
                        </a:rPr>
                        <a:t> 193</a:t>
                      </a:r>
                      <a:endParaRPr lang="en-ZA" sz="1500" b="0" dirty="0">
                        <a:latin typeface="+mn-lt"/>
                      </a:endParaRPr>
                    </a:p>
                  </a:txBody>
                  <a:tcPr marL="91435" marR="91435" marT="45719" marB="45719">
                    <a:solidFill>
                      <a:srgbClr val="FFFFFF"/>
                    </a:solidFill>
                  </a:tcPr>
                </a:tc>
                <a:tc>
                  <a:txBody>
                    <a:bodyPr/>
                    <a:lstStyle/>
                    <a:p>
                      <a:pPr algn="r"/>
                      <a:r>
                        <a:rPr lang="en-ZA" sz="1500" b="0" dirty="0" smtClean="0">
                          <a:latin typeface="+mn-lt"/>
                        </a:rPr>
                        <a:t>156 357</a:t>
                      </a:r>
                      <a:endParaRPr lang="en-ZA" sz="1500" b="0" dirty="0">
                        <a:latin typeface="+mn-lt"/>
                      </a:endParaRPr>
                    </a:p>
                  </a:txBody>
                  <a:tcPr marL="91435" marR="91435" marT="45719" marB="45719">
                    <a:solidFill>
                      <a:srgbClr val="FFFFFF"/>
                    </a:solidFill>
                  </a:tcPr>
                </a:tc>
                <a:tc>
                  <a:txBody>
                    <a:bodyPr/>
                    <a:lstStyle/>
                    <a:p>
                      <a:pPr algn="r"/>
                      <a:r>
                        <a:rPr lang="en-ZA" sz="1500" b="0" dirty="0" smtClean="0">
                          <a:latin typeface="+mn-lt"/>
                        </a:rPr>
                        <a:t>102</a:t>
                      </a:r>
                      <a:r>
                        <a:rPr lang="en-ZA" sz="1500" b="0" baseline="0" dirty="0" smtClean="0">
                          <a:latin typeface="+mn-lt"/>
                        </a:rPr>
                        <a:t> 372</a:t>
                      </a:r>
                      <a:endParaRPr lang="en-ZA" sz="1500" b="0" dirty="0">
                        <a:latin typeface="+mn-lt"/>
                      </a:endParaRPr>
                    </a:p>
                  </a:txBody>
                  <a:tcPr marL="91435" marR="91435" marT="45719" marB="45719">
                    <a:solidFill>
                      <a:srgbClr val="FFFFFF"/>
                    </a:solidFill>
                  </a:tcPr>
                </a:tc>
                <a:tc>
                  <a:txBody>
                    <a:bodyPr/>
                    <a:lstStyle/>
                    <a:p>
                      <a:pPr algn="r"/>
                      <a:r>
                        <a:rPr lang="en-ZA" sz="1500" b="0" dirty="0" smtClean="0">
                          <a:latin typeface="+mn-lt"/>
                        </a:rPr>
                        <a:t>114 326</a:t>
                      </a:r>
                      <a:endParaRPr lang="en-ZA" sz="1500" b="0" dirty="0">
                        <a:latin typeface="+mn-lt"/>
                      </a:endParaRPr>
                    </a:p>
                  </a:txBody>
                  <a:tcPr marL="91435" marR="91435" marT="45719" marB="45719">
                    <a:solidFill>
                      <a:srgbClr val="FFFFFF"/>
                    </a:solidFill>
                  </a:tcPr>
                </a:tc>
              </a:tr>
              <a:tr h="311775">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5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Non-Profit Institutions</a:t>
                      </a:r>
                    </a:p>
                  </a:txBody>
                  <a:tcPr marT="45718" marB="45718" horzOverflow="overflow">
                    <a:solidFill>
                      <a:srgbClr val="FFFFCC"/>
                    </a:solidFill>
                  </a:tcPr>
                </a:tc>
                <a:tc>
                  <a:txBody>
                    <a:bodyPr/>
                    <a:lstStyle/>
                    <a:p>
                      <a:pPr algn="r"/>
                      <a:r>
                        <a:rPr lang="en-ZA" sz="1500" b="0" dirty="0" smtClean="0">
                          <a:latin typeface="+mn-lt"/>
                        </a:rPr>
                        <a:t>166</a:t>
                      </a:r>
                      <a:r>
                        <a:rPr lang="en-ZA" sz="1500" b="0" baseline="0" dirty="0" smtClean="0">
                          <a:latin typeface="+mn-lt"/>
                        </a:rPr>
                        <a:t> 919</a:t>
                      </a:r>
                      <a:endParaRPr lang="en-ZA" sz="1500" b="0" dirty="0">
                        <a:latin typeface="+mn-lt"/>
                      </a:endParaRPr>
                    </a:p>
                  </a:txBody>
                  <a:tcPr marL="91435" marR="91435" marT="45719" marB="45719">
                    <a:solidFill>
                      <a:srgbClr val="FFFFCC"/>
                    </a:solidFill>
                  </a:tcPr>
                </a:tc>
                <a:tc>
                  <a:txBody>
                    <a:bodyPr/>
                    <a:lstStyle/>
                    <a:p>
                      <a:pPr algn="r"/>
                      <a:r>
                        <a:rPr lang="en-ZA" sz="1500" b="0" dirty="0" smtClean="0">
                          <a:latin typeface="+mn-lt"/>
                        </a:rPr>
                        <a:t>178 925</a:t>
                      </a:r>
                      <a:endParaRPr lang="en-ZA" sz="1500" b="0" dirty="0">
                        <a:latin typeface="+mn-lt"/>
                      </a:endParaRPr>
                    </a:p>
                  </a:txBody>
                  <a:tcPr marL="91435" marR="91435" marT="45719" marB="45719">
                    <a:solidFill>
                      <a:srgbClr val="FFFFCC"/>
                    </a:solidFill>
                  </a:tcPr>
                </a:tc>
                <a:tc>
                  <a:txBody>
                    <a:bodyPr/>
                    <a:lstStyle/>
                    <a:p>
                      <a:pPr algn="r"/>
                      <a:r>
                        <a:rPr lang="en-ZA" sz="1500" b="0" dirty="0" smtClean="0">
                          <a:latin typeface="+mn-lt"/>
                        </a:rPr>
                        <a:t>186 984</a:t>
                      </a:r>
                      <a:endParaRPr lang="en-ZA" sz="1500" b="0" dirty="0">
                        <a:latin typeface="+mn-lt"/>
                      </a:endParaRPr>
                    </a:p>
                  </a:txBody>
                  <a:tcPr marL="91435" marR="91435" marT="45719" marB="45719">
                    <a:solidFill>
                      <a:srgbClr val="FFFFCC"/>
                    </a:solidFill>
                  </a:tcPr>
                </a:tc>
                <a:tc>
                  <a:txBody>
                    <a:bodyPr/>
                    <a:lstStyle/>
                    <a:p>
                      <a:pPr algn="r"/>
                      <a:r>
                        <a:rPr lang="en-ZA" sz="1500" b="0" dirty="0" smtClean="0">
                          <a:latin typeface="+mn-lt"/>
                        </a:rPr>
                        <a:t>195 072</a:t>
                      </a:r>
                      <a:endParaRPr lang="en-ZA" sz="1500" b="0" dirty="0">
                        <a:latin typeface="+mn-lt"/>
                      </a:endParaRPr>
                    </a:p>
                  </a:txBody>
                  <a:tcPr marL="91435" marR="91435" marT="45719" marB="45719">
                    <a:solidFill>
                      <a:srgbClr val="FFFFCC"/>
                    </a:solidFill>
                  </a:tcPr>
                </a:tc>
              </a:tr>
              <a:tr h="311775">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ZA" sz="15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Households (Project funding)</a:t>
                      </a:r>
                      <a:endParaRPr kumimoji="0" lang="en-US" sz="15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FF"/>
                    </a:solidFill>
                  </a:tcPr>
                </a:tc>
                <a:tc>
                  <a:txBody>
                    <a:bodyPr/>
                    <a:lstStyle/>
                    <a:p>
                      <a:pPr algn="r"/>
                      <a:r>
                        <a:rPr lang="en-ZA" sz="1500" b="0" dirty="0" smtClean="0">
                          <a:latin typeface="+mn-lt"/>
                        </a:rPr>
                        <a:t>30 262 </a:t>
                      </a:r>
                      <a:endParaRPr lang="en-ZA" sz="1500" b="0" dirty="0">
                        <a:latin typeface="+mn-lt"/>
                      </a:endParaRPr>
                    </a:p>
                  </a:txBody>
                  <a:tcPr marL="91435" marR="91435" marT="45719" marB="45719">
                    <a:solidFill>
                      <a:srgbClr val="FFFFFF"/>
                    </a:solidFill>
                  </a:tcPr>
                </a:tc>
                <a:tc>
                  <a:txBody>
                    <a:bodyPr/>
                    <a:lstStyle/>
                    <a:p>
                      <a:pPr algn="r"/>
                      <a:r>
                        <a:rPr lang="en-ZA" sz="1500" b="0" dirty="0" smtClean="0">
                          <a:latin typeface="+mn-lt"/>
                        </a:rPr>
                        <a:t>20 708</a:t>
                      </a:r>
                      <a:endParaRPr lang="en-ZA" sz="1500" b="0" dirty="0">
                        <a:latin typeface="+mn-lt"/>
                      </a:endParaRPr>
                    </a:p>
                  </a:txBody>
                  <a:tcPr marL="91435" marR="91435" marT="45719" marB="45719">
                    <a:solidFill>
                      <a:srgbClr val="FFFFFF"/>
                    </a:solidFill>
                  </a:tcPr>
                </a:tc>
                <a:tc>
                  <a:txBody>
                    <a:bodyPr/>
                    <a:lstStyle/>
                    <a:p>
                      <a:pPr algn="r"/>
                      <a:r>
                        <a:rPr lang="en-ZA" sz="1500" b="0" dirty="0" smtClean="0">
                          <a:latin typeface="+mn-lt"/>
                        </a:rPr>
                        <a:t>22 512</a:t>
                      </a:r>
                      <a:endParaRPr lang="en-ZA" sz="1500" b="0" dirty="0">
                        <a:latin typeface="+mn-lt"/>
                      </a:endParaRPr>
                    </a:p>
                  </a:txBody>
                  <a:tcPr marL="91435" marR="91435" marT="45719" marB="45719">
                    <a:solidFill>
                      <a:srgbClr val="FFFFFF"/>
                    </a:solidFill>
                  </a:tcPr>
                </a:tc>
                <a:tc>
                  <a:txBody>
                    <a:bodyPr/>
                    <a:lstStyle/>
                    <a:p>
                      <a:pPr algn="r"/>
                      <a:r>
                        <a:rPr lang="en-ZA" sz="1500" b="0" dirty="0" smtClean="0">
                          <a:latin typeface="+mn-lt"/>
                        </a:rPr>
                        <a:t>21 893</a:t>
                      </a:r>
                      <a:endParaRPr lang="en-ZA" sz="1500" b="0" dirty="0">
                        <a:latin typeface="+mn-lt"/>
                      </a:endParaRPr>
                    </a:p>
                  </a:txBody>
                  <a:tcPr marL="91435" marR="91435" marT="45719" marB="45719">
                    <a:solidFill>
                      <a:srgbClr val="FFFFFF"/>
                    </a:solidFill>
                  </a:tcPr>
                </a:tc>
              </a:tr>
              <a:tr h="311775">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5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Heritage Assets (Legacy projects)</a:t>
                      </a:r>
                    </a:p>
                  </a:txBody>
                  <a:tcPr marT="45718" marB="45718" horzOverflow="overflow">
                    <a:solidFill>
                      <a:srgbClr val="FFFFCC"/>
                    </a:solidFill>
                  </a:tcPr>
                </a:tc>
                <a:tc>
                  <a:txBody>
                    <a:bodyPr/>
                    <a:lstStyle/>
                    <a:p>
                      <a:pPr algn="r"/>
                      <a:r>
                        <a:rPr lang="en-ZA" sz="1500" b="0" dirty="0" smtClean="0">
                          <a:latin typeface="+mn-lt"/>
                        </a:rPr>
                        <a:t>146 525</a:t>
                      </a:r>
                      <a:endParaRPr lang="en-ZA" sz="1500" b="0" dirty="0">
                        <a:latin typeface="+mn-lt"/>
                      </a:endParaRPr>
                    </a:p>
                  </a:txBody>
                  <a:tcPr marL="91435" marR="91435" marT="45719" marB="45719">
                    <a:solidFill>
                      <a:srgbClr val="FFFFCC"/>
                    </a:solidFill>
                  </a:tcPr>
                </a:tc>
                <a:tc>
                  <a:txBody>
                    <a:bodyPr/>
                    <a:lstStyle/>
                    <a:p>
                      <a:pPr algn="r"/>
                      <a:r>
                        <a:rPr lang="en-ZA" sz="1500" b="0" dirty="0" smtClean="0">
                          <a:latin typeface="+mn-lt"/>
                        </a:rPr>
                        <a:t>218 478</a:t>
                      </a:r>
                      <a:endParaRPr lang="en-ZA" sz="1500" b="0" dirty="0">
                        <a:latin typeface="+mn-lt"/>
                      </a:endParaRPr>
                    </a:p>
                  </a:txBody>
                  <a:tcPr marL="91435" marR="91435" marT="45719" marB="45719">
                    <a:solidFill>
                      <a:srgbClr val="FFFFCC"/>
                    </a:solidFill>
                  </a:tcPr>
                </a:tc>
                <a:tc>
                  <a:txBody>
                    <a:bodyPr/>
                    <a:lstStyle/>
                    <a:p>
                      <a:pPr algn="r"/>
                      <a:r>
                        <a:rPr lang="en-ZA" sz="1500" b="0" dirty="0" smtClean="0">
                          <a:latin typeface="+mn-lt"/>
                        </a:rPr>
                        <a:t>263 647</a:t>
                      </a:r>
                      <a:endParaRPr lang="en-ZA" sz="1500" b="0" dirty="0">
                        <a:latin typeface="+mn-lt"/>
                      </a:endParaRPr>
                    </a:p>
                  </a:txBody>
                  <a:tcPr marL="91435" marR="91435" marT="45719" marB="45719">
                    <a:solidFill>
                      <a:srgbClr val="FFFFCC"/>
                    </a:solidFill>
                  </a:tcPr>
                </a:tc>
                <a:tc>
                  <a:txBody>
                    <a:bodyPr/>
                    <a:lstStyle/>
                    <a:p>
                      <a:pPr algn="r"/>
                      <a:r>
                        <a:rPr lang="en-ZA" sz="1500" b="0" dirty="0" smtClean="0">
                          <a:latin typeface="+mn-lt"/>
                        </a:rPr>
                        <a:t>276 396</a:t>
                      </a:r>
                      <a:endParaRPr lang="en-ZA" sz="1500" b="0" dirty="0">
                        <a:latin typeface="+mn-lt"/>
                      </a:endParaRPr>
                    </a:p>
                  </a:txBody>
                  <a:tcPr marL="91435" marR="91435" marT="45719" marB="45719">
                    <a:solidFill>
                      <a:srgbClr val="FFFFCC"/>
                    </a:solidFill>
                  </a:tcPr>
                </a:tc>
              </a:tr>
              <a:tr h="311775">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500" b="0" i="0" u="none" strike="noStrike" cap="none" normalizeH="0" baseline="0" dirty="0" smtClean="0">
                          <a:ln>
                            <a:noFill/>
                          </a:ln>
                          <a:solidFill>
                            <a:schemeClr val="tx1"/>
                          </a:solidFill>
                          <a:effectLst/>
                          <a:latin typeface="+mn-lt"/>
                          <a:ea typeface="Arial Unicode MS" pitchFamily="34" charset="-128"/>
                          <a:cs typeface="Arial Unicode MS" pitchFamily="34" charset="-128"/>
                        </a:rPr>
                        <a:t>Other machinery &amp; equipment</a:t>
                      </a:r>
                    </a:p>
                  </a:txBody>
                  <a:tcPr marT="45718" marB="45718" horzOverflow="overflow">
                    <a:solidFill>
                      <a:schemeClr val="bg1"/>
                    </a:solidFill>
                  </a:tcPr>
                </a:tc>
                <a:tc>
                  <a:txBody>
                    <a:bodyPr/>
                    <a:lstStyle/>
                    <a:p>
                      <a:pPr algn="r"/>
                      <a:r>
                        <a:rPr lang="en-ZA" sz="1500" b="0" dirty="0" smtClean="0">
                          <a:solidFill>
                            <a:schemeClr val="tx1"/>
                          </a:solidFill>
                          <a:latin typeface="+mn-lt"/>
                        </a:rPr>
                        <a:t>64 170</a:t>
                      </a:r>
                      <a:endParaRPr lang="en-ZA" sz="1500" b="0" dirty="0">
                        <a:solidFill>
                          <a:schemeClr val="tx1"/>
                        </a:solidFill>
                        <a:latin typeface="+mn-lt"/>
                      </a:endParaRPr>
                    </a:p>
                  </a:txBody>
                  <a:tcPr marL="91435" marR="91435" marT="45719" marB="45719">
                    <a:solidFill>
                      <a:schemeClr val="bg1"/>
                    </a:solidFill>
                  </a:tcPr>
                </a:tc>
                <a:tc>
                  <a:txBody>
                    <a:bodyPr/>
                    <a:lstStyle/>
                    <a:p>
                      <a:pPr algn="r"/>
                      <a:r>
                        <a:rPr lang="en-ZA" sz="1500" b="0" dirty="0" smtClean="0">
                          <a:solidFill>
                            <a:schemeClr val="tx1"/>
                          </a:solidFill>
                          <a:latin typeface="+mn-lt"/>
                        </a:rPr>
                        <a:t>8 177</a:t>
                      </a:r>
                      <a:endParaRPr lang="en-ZA" sz="1500" b="0" dirty="0">
                        <a:solidFill>
                          <a:schemeClr val="tx1"/>
                        </a:solidFill>
                        <a:latin typeface="+mn-lt"/>
                      </a:endParaRPr>
                    </a:p>
                  </a:txBody>
                  <a:tcPr marL="91435" marR="91435" marT="45719" marB="45719">
                    <a:solidFill>
                      <a:schemeClr val="bg1"/>
                    </a:solidFill>
                  </a:tcPr>
                </a:tc>
                <a:tc>
                  <a:txBody>
                    <a:bodyPr/>
                    <a:lstStyle/>
                    <a:p>
                      <a:pPr algn="r"/>
                      <a:r>
                        <a:rPr lang="en-ZA" sz="1500" b="0" dirty="0" smtClean="0">
                          <a:solidFill>
                            <a:schemeClr val="tx1"/>
                          </a:solidFill>
                          <a:latin typeface="+mn-lt"/>
                        </a:rPr>
                        <a:t>8 635</a:t>
                      </a:r>
                      <a:endParaRPr lang="en-ZA" sz="1500" b="0" dirty="0">
                        <a:solidFill>
                          <a:schemeClr val="tx1"/>
                        </a:solidFill>
                        <a:latin typeface="+mn-lt"/>
                      </a:endParaRPr>
                    </a:p>
                  </a:txBody>
                  <a:tcPr marL="91435" marR="91435" marT="45719" marB="45719">
                    <a:solidFill>
                      <a:schemeClr val="bg1"/>
                    </a:solidFill>
                  </a:tcPr>
                </a:tc>
                <a:tc>
                  <a:txBody>
                    <a:bodyPr/>
                    <a:lstStyle/>
                    <a:p>
                      <a:pPr algn="r"/>
                      <a:r>
                        <a:rPr lang="en-ZA" sz="1500" b="0" dirty="0" smtClean="0">
                          <a:solidFill>
                            <a:schemeClr val="tx1"/>
                          </a:solidFill>
                          <a:latin typeface="+mn-lt"/>
                        </a:rPr>
                        <a:t>9 110</a:t>
                      </a:r>
                      <a:endParaRPr lang="en-ZA" sz="1500" b="0" dirty="0">
                        <a:solidFill>
                          <a:schemeClr val="tx1"/>
                        </a:solidFill>
                        <a:latin typeface="+mn-lt"/>
                      </a:endParaRPr>
                    </a:p>
                  </a:txBody>
                  <a:tcPr marL="91435" marR="91435" marT="45719" marB="45719">
                    <a:solidFill>
                      <a:schemeClr val="bg1"/>
                    </a:solidFill>
                  </a:tcPr>
                </a:tc>
              </a:tr>
              <a:tr h="311775">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5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Software &amp; other intangible assets</a:t>
                      </a:r>
                    </a:p>
                  </a:txBody>
                  <a:tcPr marT="45718" marB="45718" horzOverflow="overflow">
                    <a:solidFill>
                      <a:srgbClr val="FFFFCC"/>
                    </a:solidFill>
                  </a:tcPr>
                </a:tc>
                <a:tc>
                  <a:txBody>
                    <a:bodyPr/>
                    <a:lstStyle/>
                    <a:p>
                      <a:pPr algn="r"/>
                      <a:r>
                        <a:rPr lang="en-ZA" sz="1500" b="0" dirty="0" smtClean="0">
                          <a:latin typeface="+mn-lt"/>
                        </a:rPr>
                        <a:t>4</a:t>
                      </a:r>
                      <a:r>
                        <a:rPr lang="en-ZA" sz="1500" b="0" baseline="0" dirty="0" smtClean="0">
                          <a:latin typeface="+mn-lt"/>
                        </a:rPr>
                        <a:t> 970</a:t>
                      </a:r>
                      <a:endParaRPr lang="en-ZA" sz="1500" b="0" dirty="0">
                        <a:latin typeface="+mn-lt"/>
                      </a:endParaRPr>
                    </a:p>
                  </a:txBody>
                  <a:tcPr marL="91435" marR="91435" marT="45719" marB="45719">
                    <a:solidFill>
                      <a:srgbClr val="FFFFCC"/>
                    </a:solidFill>
                  </a:tcPr>
                </a:tc>
                <a:tc>
                  <a:txBody>
                    <a:bodyPr/>
                    <a:lstStyle/>
                    <a:p>
                      <a:pPr algn="r"/>
                      <a:r>
                        <a:rPr lang="en-ZA" sz="1500" b="0" dirty="0" smtClean="0">
                          <a:latin typeface="+mn-lt"/>
                        </a:rPr>
                        <a:t>6 267</a:t>
                      </a:r>
                      <a:endParaRPr lang="en-ZA" sz="1500" b="0" dirty="0">
                        <a:latin typeface="+mn-lt"/>
                      </a:endParaRPr>
                    </a:p>
                  </a:txBody>
                  <a:tcPr marL="91435" marR="91435" marT="45719" marB="45719">
                    <a:solidFill>
                      <a:srgbClr val="FFFFCC"/>
                    </a:solidFill>
                  </a:tcPr>
                </a:tc>
                <a:tc>
                  <a:txBody>
                    <a:bodyPr/>
                    <a:lstStyle/>
                    <a:p>
                      <a:pPr algn="r"/>
                      <a:r>
                        <a:rPr lang="en-ZA" sz="1500" b="0" dirty="0" smtClean="0">
                          <a:latin typeface="+mn-lt"/>
                        </a:rPr>
                        <a:t>-</a:t>
                      </a:r>
                      <a:endParaRPr lang="en-ZA" sz="1500" b="0" dirty="0">
                        <a:latin typeface="+mn-lt"/>
                      </a:endParaRPr>
                    </a:p>
                  </a:txBody>
                  <a:tcPr marL="91435" marR="91435" marT="45719" marB="45719">
                    <a:solidFill>
                      <a:srgbClr val="FFFFCC"/>
                    </a:solidFill>
                  </a:tcPr>
                </a:tc>
                <a:tc>
                  <a:txBody>
                    <a:bodyPr/>
                    <a:lstStyle/>
                    <a:p>
                      <a:pPr algn="r"/>
                      <a:r>
                        <a:rPr lang="en-ZA" sz="1500" b="0" dirty="0" smtClean="0">
                          <a:latin typeface="+mn-lt"/>
                        </a:rPr>
                        <a:t>-</a:t>
                      </a:r>
                      <a:endParaRPr lang="en-ZA" sz="1500" b="0" dirty="0">
                        <a:latin typeface="+mn-lt"/>
                      </a:endParaRPr>
                    </a:p>
                  </a:txBody>
                  <a:tcPr marL="91435" marR="91435" marT="45719" marB="45719">
                    <a:solidFill>
                      <a:srgbClr val="FFFFCC"/>
                    </a:solidFill>
                  </a:tcPr>
                </a:tc>
              </a:tr>
              <a:tr h="198506">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5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Higher education institutions</a:t>
                      </a:r>
                    </a:p>
                  </a:txBody>
                  <a:tcPr marT="45718" marB="45718" horzOverflow="overflow">
                    <a:solidFill>
                      <a:schemeClr val="bg1"/>
                    </a:solidFill>
                  </a:tcPr>
                </a:tc>
                <a:tc>
                  <a:txBody>
                    <a:bodyPr/>
                    <a:lstStyle/>
                    <a:p>
                      <a:pPr algn="r"/>
                      <a:r>
                        <a:rPr lang="en-ZA" sz="1500" b="0" dirty="0" smtClean="0">
                          <a:latin typeface="+mn-lt"/>
                        </a:rPr>
                        <a:t>7 342</a:t>
                      </a:r>
                      <a:endParaRPr lang="en-ZA" sz="1500" b="0" dirty="0">
                        <a:latin typeface="+mn-lt"/>
                      </a:endParaRPr>
                    </a:p>
                  </a:txBody>
                  <a:tcPr marL="91435" marR="91435" marT="45719" marB="45719">
                    <a:solidFill>
                      <a:schemeClr val="bg1"/>
                    </a:solidFill>
                  </a:tcPr>
                </a:tc>
                <a:tc>
                  <a:txBody>
                    <a:bodyPr/>
                    <a:lstStyle/>
                    <a:p>
                      <a:pPr algn="r"/>
                      <a:r>
                        <a:rPr lang="en-ZA" sz="1500" b="0" dirty="0" smtClean="0">
                          <a:latin typeface="+mn-lt"/>
                        </a:rPr>
                        <a:t>7 128</a:t>
                      </a:r>
                      <a:endParaRPr lang="en-ZA" sz="1500" b="0" dirty="0">
                        <a:latin typeface="+mn-lt"/>
                      </a:endParaRPr>
                    </a:p>
                  </a:txBody>
                  <a:tcPr marL="91435" marR="91435" marT="45719" marB="45719">
                    <a:solidFill>
                      <a:schemeClr val="bg1"/>
                    </a:solidFill>
                  </a:tcPr>
                </a:tc>
                <a:tc>
                  <a:txBody>
                    <a:bodyPr/>
                    <a:lstStyle/>
                    <a:p>
                      <a:pPr algn="r"/>
                      <a:r>
                        <a:rPr lang="en-ZA" sz="1500" b="0" dirty="0" smtClean="0">
                          <a:latin typeface="+mn-lt"/>
                        </a:rPr>
                        <a:t>7 400</a:t>
                      </a:r>
                      <a:endParaRPr lang="en-ZA" sz="1500" b="0" dirty="0">
                        <a:latin typeface="+mn-lt"/>
                      </a:endParaRPr>
                    </a:p>
                  </a:txBody>
                  <a:tcPr marL="91435" marR="91435" marT="45719" marB="45719">
                    <a:solidFill>
                      <a:schemeClr val="bg1"/>
                    </a:solidFill>
                  </a:tcPr>
                </a:tc>
                <a:tc>
                  <a:txBody>
                    <a:bodyPr/>
                    <a:lstStyle/>
                    <a:p>
                      <a:pPr algn="r"/>
                      <a:r>
                        <a:rPr lang="en-ZA" sz="1500" b="0" dirty="0" smtClean="0">
                          <a:latin typeface="+mn-lt"/>
                        </a:rPr>
                        <a:t>7 808</a:t>
                      </a:r>
                      <a:endParaRPr lang="en-ZA" sz="1500" b="0" dirty="0">
                        <a:latin typeface="+mn-lt"/>
                      </a:endParaRPr>
                    </a:p>
                  </a:txBody>
                  <a:tcPr marL="91435" marR="91435" marT="45719" marB="45719">
                    <a:solidFill>
                      <a:schemeClr val="bg1"/>
                    </a:solidFill>
                  </a:tcPr>
                </a:tc>
              </a:tr>
              <a:tr h="326621">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1" i="0" u="none" strike="noStrike" cap="none" normalizeH="0" baseline="0" dirty="0" smtClean="0">
                          <a:ln>
                            <a:noFill/>
                          </a:ln>
                          <a:solidFill>
                            <a:srgbClr val="000000"/>
                          </a:solidFill>
                          <a:effectLst/>
                          <a:latin typeface="+mn-lt"/>
                          <a:ea typeface="Arial Unicode MS" pitchFamily="34" charset="-128"/>
                          <a:cs typeface="Arial Unicode MS" pitchFamily="34" charset="-128"/>
                        </a:rPr>
                        <a:t>FINAL ALLOCATION</a:t>
                      </a:r>
                    </a:p>
                  </a:txBody>
                  <a:tcPr marT="45718" marB="45718" horzOverflow="overflow">
                    <a:solidFill>
                      <a:srgbClr val="FFFFCC"/>
                    </a:solidFill>
                  </a:tcPr>
                </a:tc>
                <a:tc>
                  <a:txBody>
                    <a:bodyPr/>
                    <a:lstStyle/>
                    <a:p>
                      <a:pPr algn="r"/>
                      <a:r>
                        <a:rPr lang="en-ZA" sz="1600" b="1" dirty="0" smtClean="0">
                          <a:latin typeface="+mn-lt"/>
                        </a:rPr>
                        <a:t>4 371 738</a:t>
                      </a:r>
                      <a:endParaRPr lang="en-ZA" sz="1600" b="1" dirty="0">
                        <a:latin typeface="+mn-lt"/>
                      </a:endParaRPr>
                    </a:p>
                  </a:txBody>
                  <a:tcPr marL="91435" marR="91435" marT="45719" marB="45719">
                    <a:solidFill>
                      <a:srgbClr val="FFFFCC"/>
                    </a:solidFill>
                  </a:tcPr>
                </a:tc>
                <a:tc>
                  <a:txBody>
                    <a:bodyPr/>
                    <a:lstStyle/>
                    <a:p>
                      <a:pPr algn="r"/>
                      <a:r>
                        <a:rPr lang="en-ZA" sz="1600" b="1" dirty="0" smtClean="0">
                          <a:latin typeface="+mn-lt"/>
                        </a:rPr>
                        <a:t>4 372 264</a:t>
                      </a:r>
                      <a:endParaRPr lang="en-ZA" sz="1600" b="1" dirty="0">
                        <a:latin typeface="+mn-lt"/>
                      </a:endParaRPr>
                    </a:p>
                  </a:txBody>
                  <a:tcPr marL="91435" marR="91435" marT="45719" marB="45719">
                    <a:solidFill>
                      <a:srgbClr val="FFFFCC"/>
                    </a:solidFill>
                  </a:tcPr>
                </a:tc>
                <a:tc>
                  <a:txBody>
                    <a:bodyPr/>
                    <a:lstStyle/>
                    <a:p>
                      <a:pPr algn="r"/>
                      <a:r>
                        <a:rPr lang="en-ZA" sz="1600" b="1" dirty="0" smtClean="0">
                          <a:latin typeface="+mn-lt"/>
                        </a:rPr>
                        <a:t>4 622 723</a:t>
                      </a:r>
                      <a:endParaRPr lang="en-ZA" sz="1600" b="1" dirty="0">
                        <a:latin typeface="+mn-lt"/>
                      </a:endParaRPr>
                    </a:p>
                  </a:txBody>
                  <a:tcPr marL="91435" marR="91435" marT="45719" marB="45719">
                    <a:solidFill>
                      <a:srgbClr val="FFFFCC"/>
                    </a:solidFill>
                  </a:tcPr>
                </a:tc>
                <a:tc>
                  <a:txBody>
                    <a:bodyPr/>
                    <a:lstStyle/>
                    <a:p>
                      <a:pPr algn="r"/>
                      <a:r>
                        <a:rPr lang="en-ZA" sz="1600" b="1" dirty="0" smtClean="0">
                          <a:latin typeface="+mn-lt"/>
                        </a:rPr>
                        <a:t>4 882 785</a:t>
                      </a:r>
                      <a:endParaRPr lang="en-ZA" sz="1600" b="1" dirty="0">
                        <a:latin typeface="+mn-lt"/>
                      </a:endParaRPr>
                    </a:p>
                  </a:txBody>
                  <a:tcPr marL="91435" marR="91435" marT="45719" marB="45719">
                    <a:solidFill>
                      <a:srgbClr val="FFFFCC"/>
                    </a:solidFill>
                  </a:tcPr>
                </a:tc>
              </a:tr>
              <a:tr h="326621">
                <a:tc>
                  <a:txBody>
                    <a:bodyPr/>
                    <a:lstStyle/>
                    <a:p>
                      <a:endParaRPr lang="en-ZA" sz="1600" b="1" dirty="0"/>
                    </a:p>
                  </a:txBody>
                  <a:tcPr marT="45718" marB="45718" horzOverflow="overflow">
                    <a:solidFill>
                      <a:schemeClr val="bg1"/>
                    </a:solidFill>
                  </a:tcPr>
                </a:tc>
                <a:tc>
                  <a:txBody>
                    <a:bodyPr/>
                    <a:lstStyle/>
                    <a:p>
                      <a:pPr algn="r"/>
                      <a:endParaRPr lang="en-ZA" sz="1600" b="1" dirty="0">
                        <a:latin typeface="+mn-lt"/>
                      </a:endParaRPr>
                    </a:p>
                  </a:txBody>
                  <a:tcPr marL="91435" marR="91435" marT="45719" marB="45719">
                    <a:solidFill>
                      <a:schemeClr val="bg1"/>
                    </a:solidFill>
                  </a:tcPr>
                </a:tc>
                <a:tc>
                  <a:txBody>
                    <a:bodyPr/>
                    <a:lstStyle/>
                    <a:p>
                      <a:pPr algn="r"/>
                      <a:endParaRPr lang="en-ZA" sz="1600" b="1" dirty="0">
                        <a:latin typeface="+mn-lt"/>
                      </a:endParaRPr>
                    </a:p>
                  </a:txBody>
                  <a:tcPr marL="91435" marR="91435" marT="45719" marB="45719">
                    <a:solidFill>
                      <a:schemeClr val="bg1"/>
                    </a:solidFill>
                  </a:tcPr>
                </a:tc>
                <a:tc>
                  <a:txBody>
                    <a:bodyPr/>
                    <a:lstStyle/>
                    <a:p>
                      <a:pPr algn="r"/>
                      <a:endParaRPr lang="en-ZA" sz="1600" b="1" dirty="0">
                        <a:latin typeface="+mn-lt"/>
                      </a:endParaRPr>
                    </a:p>
                  </a:txBody>
                  <a:tcPr marL="91435" marR="91435" marT="45719" marB="45719">
                    <a:solidFill>
                      <a:schemeClr val="bg1"/>
                    </a:solidFill>
                  </a:tcPr>
                </a:tc>
                <a:tc>
                  <a:txBody>
                    <a:bodyPr/>
                    <a:lstStyle/>
                    <a:p>
                      <a:pPr algn="r"/>
                      <a:endParaRPr lang="en-ZA" sz="1600" b="1" dirty="0">
                        <a:latin typeface="+mn-lt"/>
                      </a:endParaRPr>
                    </a:p>
                  </a:txBody>
                  <a:tcPr marL="91435" marR="91435" marT="45719" marB="45719">
                    <a:solidFill>
                      <a:schemeClr val="bg1"/>
                    </a:solidFill>
                  </a:tcPr>
                </a:tc>
              </a:tr>
            </a:tbl>
          </a:graphicData>
        </a:graphic>
      </p:graphicFrame>
      <p:sp>
        <p:nvSpPr>
          <p:cNvPr id="6" name="Slide Number Placeholder 3"/>
          <p:cNvSpPr txBox="1">
            <a:spLocks/>
          </p:cNvSpPr>
          <p:nvPr/>
        </p:nvSpPr>
        <p:spPr>
          <a:xfrm>
            <a:off x="8388424" y="6093296"/>
            <a:ext cx="485684" cy="576064"/>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sz="1200" b="1" dirty="0" smtClean="0"/>
          </a:p>
          <a:p>
            <a:r>
              <a:rPr lang="en-US" sz="1200" b="1" dirty="0" smtClean="0"/>
              <a:t>73</a:t>
            </a:r>
            <a:endParaRPr lang="en-ZA" sz="1200" b="1" dirty="0" smtClean="0"/>
          </a:p>
        </p:txBody>
      </p:sp>
    </p:spTree>
    <p:extLst>
      <p:ext uri="{BB962C8B-B14F-4D97-AF65-F5344CB8AC3E}">
        <p14:creationId xmlns:p14="http://schemas.microsoft.com/office/powerpoint/2010/main" xmlns="" val="145787215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39552" y="332656"/>
            <a:ext cx="8064896" cy="583324"/>
          </a:xfrm>
          <a:prstGeom prst="rect">
            <a:avLst/>
          </a:prstGeom>
          <a:ln>
            <a:solidFill>
              <a:srgbClr val="C00000"/>
            </a:solidFill>
          </a:ln>
        </p:spPr>
        <p:txBody>
          <a:bodyPr vert="horz" lIns="91440" tIns="45720" rIns="91440" bIns="45720" rtlCol="0" anchor="t" anchorCtr="0">
            <a:norm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800" dirty="0" smtClean="0">
                <a:solidFill>
                  <a:schemeClr val="accent6">
                    <a:lumMod val="50000"/>
                  </a:schemeClr>
                </a:solidFill>
                <a:latin typeface="+mn-lt"/>
                <a:ea typeface="Gill Sans BOLD"/>
              </a:rPr>
              <a:t>2018/19:  WHERE FUNDS WILL BE SPENT</a:t>
            </a:r>
          </a:p>
        </p:txBody>
      </p:sp>
      <p:sp>
        <p:nvSpPr>
          <p:cNvPr id="9" name="Slide Number Placeholder 3"/>
          <p:cNvSpPr txBox="1">
            <a:spLocks/>
          </p:cNvSpPr>
          <p:nvPr/>
        </p:nvSpPr>
        <p:spPr>
          <a:xfrm>
            <a:off x="8299648" y="6093297"/>
            <a:ext cx="609600" cy="508582"/>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t>74</a:t>
            </a:r>
            <a:endParaRPr lang="en-ZA" sz="1200" b="1" dirty="0" smtClean="0"/>
          </a:p>
        </p:txBody>
      </p:sp>
      <p:graphicFrame>
        <p:nvGraphicFramePr>
          <p:cNvPr id="7" name="Chart 6"/>
          <p:cNvGraphicFramePr>
            <a:graphicFrameLocks/>
          </p:cNvGraphicFramePr>
          <p:nvPr>
            <p:extLst>
              <p:ext uri="{D42A27DB-BD31-4B8C-83A1-F6EECF244321}">
                <p14:modId xmlns:p14="http://schemas.microsoft.com/office/powerpoint/2010/main" xmlns="" val="2081817395"/>
              </p:ext>
            </p:extLst>
          </p:nvPr>
        </p:nvGraphicFramePr>
        <p:xfrm>
          <a:off x="539553" y="1196752"/>
          <a:ext cx="8064896" cy="46085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77651311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23528" y="116632"/>
            <a:ext cx="8468910" cy="504056"/>
          </a:xfrm>
          <a:prstGeom prst="rect">
            <a:avLst/>
          </a:prstGeom>
          <a:ln>
            <a:solidFill>
              <a:srgbClr val="C00000"/>
            </a:solidFill>
          </a:ln>
        </p:spPr>
        <p:txBody>
          <a:bodyPr vert="horz" lIns="91440" tIns="45720" rIns="91440" bIns="45720" rtlCol="0" anchor="t" anchorCtr="0">
            <a:normAutofit lnSpcReduction="10000"/>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800" dirty="0" smtClean="0">
                <a:solidFill>
                  <a:schemeClr val="accent6">
                    <a:lumMod val="50000"/>
                  </a:schemeClr>
                </a:solidFill>
                <a:latin typeface="+mn-lt"/>
                <a:ea typeface="Gill Sans BOLD"/>
              </a:rPr>
              <a:t>2018/19:  HOW FUNDS WILL BE SPENT: OUTSIDE DAC</a:t>
            </a:r>
          </a:p>
        </p:txBody>
      </p:sp>
      <p:sp>
        <p:nvSpPr>
          <p:cNvPr id="9" name="Slide Number Placeholder 3"/>
          <p:cNvSpPr txBox="1">
            <a:spLocks/>
          </p:cNvSpPr>
          <p:nvPr/>
        </p:nvSpPr>
        <p:spPr>
          <a:xfrm>
            <a:off x="8182838" y="6093297"/>
            <a:ext cx="609600" cy="564628"/>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t>75</a:t>
            </a:r>
            <a:endParaRPr lang="en-ZA" sz="1200" b="1" dirty="0" smtClean="0"/>
          </a:p>
        </p:txBody>
      </p:sp>
      <p:graphicFrame>
        <p:nvGraphicFramePr>
          <p:cNvPr id="7" name="Chart 6"/>
          <p:cNvGraphicFramePr>
            <a:graphicFrameLocks/>
          </p:cNvGraphicFramePr>
          <p:nvPr>
            <p:extLst>
              <p:ext uri="{D42A27DB-BD31-4B8C-83A1-F6EECF244321}">
                <p14:modId xmlns:p14="http://schemas.microsoft.com/office/powerpoint/2010/main" xmlns="" val="75175410"/>
              </p:ext>
            </p:extLst>
          </p:nvPr>
        </p:nvGraphicFramePr>
        <p:xfrm>
          <a:off x="323529" y="908720"/>
          <a:ext cx="8468910" cy="48965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97341502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46295"/>
            <a:ext cx="8928992" cy="583324"/>
          </a:xfrm>
          <a:prstGeom prst="rect">
            <a:avLst/>
          </a:prstGeom>
          <a:ln>
            <a:solidFill>
              <a:srgbClr val="C00000"/>
            </a:solidFill>
          </a:ln>
        </p:spPr>
        <p:txBody>
          <a:bodyPr vert="horz" lIns="91440" tIns="45720" rIns="91440" bIns="45720" rtlCol="0" anchor="t" anchorCtr="0">
            <a:norm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800" dirty="0" smtClean="0">
                <a:solidFill>
                  <a:schemeClr val="accent6">
                    <a:lumMod val="50000"/>
                  </a:schemeClr>
                </a:solidFill>
                <a:latin typeface="+mn-lt"/>
                <a:ea typeface="Gill Sans BOLD"/>
              </a:rPr>
              <a:t>2018/19:  HOW FUNDS WILL BE SPENT: WITHIN DAC</a:t>
            </a:r>
          </a:p>
        </p:txBody>
      </p:sp>
      <p:sp>
        <p:nvSpPr>
          <p:cNvPr id="7" name="Slide Number Placeholder 3"/>
          <p:cNvSpPr txBox="1">
            <a:spLocks/>
          </p:cNvSpPr>
          <p:nvPr/>
        </p:nvSpPr>
        <p:spPr>
          <a:xfrm>
            <a:off x="8182838" y="6165305"/>
            <a:ext cx="609600" cy="492620"/>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t>76</a:t>
            </a:r>
            <a:endParaRPr lang="en-ZA" sz="1200" b="1" dirty="0" smtClean="0"/>
          </a:p>
        </p:txBody>
      </p:sp>
      <p:graphicFrame>
        <p:nvGraphicFramePr>
          <p:cNvPr id="8" name="Chart 7"/>
          <p:cNvGraphicFramePr>
            <a:graphicFrameLocks/>
          </p:cNvGraphicFramePr>
          <p:nvPr>
            <p:extLst>
              <p:ext uri="{D42A27DB-BD31-4B8C-83A1-F6EECF244321}">
                <p14:modId xmlns:p14="http://schemas.microsoft.com/office/powerpoint/2010/main" xmlns="" val="3192773738"/>
              </p:ext>
            </p:extLst>
          </p:nvPr>
        </p:nvGraphicFramePr>
        <p:xfrm>
          <a:off x="107504" y="764704"/>
          <a:ext cx="8928992" cy="51125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6919201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2856"/>
            <a:ext cx="8229600" cy="1296144"/>
          </a:xfrm>
        </p:spPr>
        <p:txBody>
          <a:bodyPr>
            <a:normAutofit fontScale="90000"/>
          </a:bodyPr>
          <a:lstStyle/>
          <a:p>
            <a:pPr lvl="0" algn="ctr" defTabSz="457200" eaLnBrk="0" fontAlgn="base" hangingPunct="0">
              <a:spcBef>
                <a:spcPct val="20000"/>
              </a:spcBef>
              <a:spcAft>
                <a:spcPct val="0"/>
              </a:spcAft>
              <a:defRPr/>
            </a:pPr>
            <a:r>
              <a:rPr lang="en-ZA" sz="3100" dirty="0" smtClean="0">
                <a:solidFill>
                  <a:srgbClr val="B77727"/>
                </a:solidFill>
                <a:latin typeface="Calibri"/>
                <a:ea typeface="+mn-ea"/>
                <a:cs typeface="Calibri" pitchFamily="34" charset="0"/>
              </a:rPr>
              <a:t>DETAILED BUDGET </a:t>
            </a:r>
            <a:br>
              <a:rPr lang="en-ZA" sz="3100" dirty="0" smtClean="0">
                <a:solidFill>
                  <a:srgbClr val="B77727"/>
                </a:solidFill>
                <a:latin typeface="Calibri"/>
                <a:ea typeface="+mn-ea"/>
                <a:cs typeface="Calibri" pitchFamily="34" charset="0"/>
              </a:rPr>
            </a:br>
            <a:r>
              <a:rPr lang="en-ZA" sz="3100" dirty="0" smtClean="0">
                <a:solidFill>
                  <a:srgbClr val="B77727"/>
                </a:solidFill>
                <a:latin typeface="Calibri"/>
                <a:ea typeface="+mn-ea"/>
                <a:cs typeface="Calibri" pitchFamily="34" charset="0"/>
              </a:rPr>
              <a:t/>
            </a:r>
            <a:br>
              <a:rPr lang="en-ZA" sz="3100" dirty="0" smtClean="0">
                <a:solidFill>
                  <a:srgbClr val="B77727"/>
                </a:solidFill>
                <a:latin typeface="Calibri"/>
                <a:ea typeface="+mn-ea"/>
                <a:cs typeface="Calibri" pitchFamily="34" charset="0"/>
              </a:rPr>
            </a:br>
            <a:r>
              <a:rPr lang="en-ZA" sz="3100" dirty="0" smtClean="0">
                <a:solidFill>
                  <a:srgbClr val="B77727"/>
                </a:solidFill>
                <a:latin typeface="Calibri"/>
                <a:ea typeface="+mn-ea"/>
                <a:cs typeface="Calibri" pitchFamily="34" charset="0"/>
              </a:rPr>
              <a:t>PER PROGRAMME AND ECONOMIC CLASSIFICATION</a:t>
            </a:r>
            <a:r>
              <a:rPr lang="en-US" sz="2200" dirty="0">
                <a:solidFill>
                  <a:srgbClr val="C00000"/>
                </a:solidFill>
                <a:latin typeface="Calibri"/>
                <a:ea typeface="+mn-ea"/>
                <a:cs typeface="Calibri" pitchFamily="34" charset="0"/>
              </a:rPr>
              <a:t/>
            </a:r>
            <a:br>
              <a:rPr lang="en-US" sz="2200" dirty="0">
                <a:solidFill>
                  <a:srgbClr val="C00000"/>
                </a:solidFill>
                <a:latin typeface="Calibri"/>
                <a:ea typeface="+mn-ea"/>
                <a:cs typeface="Calibri" pitchFamily="34" charset="0"/>
              </a:rPr>
            </a:br>
            <a:r>
              <a:rPr lang="en-ZA" sz="3200" dirty="0">
                <a:solidFill>
                  <a:srgbClr val="C00000"/>
                </a:solidFill>
                <a:latin typeface="Calibri"/>
                <a:ea typeface="+mn-ea"/>
                <a:cs typeface="Calibri" pitchFamily="34" charset="0"/>
              </a:rPr>
              <a:t/>
            </a:r>
            <a:br>
              <a:rPr lang="en-ZA" sz="3200" dirty="0">
                <a:solidFill>
                  <a:srgbClr val="C00000"/>
                </a:solidFill>
                <a:latin typeface="Calibri"/>
                <a:ea typeface="+mn-ea"/>
                <a:cs typeface="Calibri" pitchFamily="34" charset="0"/>
              </a:rPr>
            </a:br>
            <a:endParaRPr lang="en-ZA" dirty="0">
              <a:solidFill>
                <a:srgbClr val="C00000"/>
              </a:solidFill>
            </a:endParaRPr>
          </a:p>
        </p:txBody>
      </p:sp>
      <p:sp>
        <p:nvSpPr>
          <p:cNvPr id="5" name="Slide Number Placeholder 3"/>
          <p:cNvSpPr txBox="1">
            <a:spLocks/>
          </p:cNvSpPr>
          <p:nvPr/>
        </p:nvSpPr>
        <p:spPr>
          <a:xfrm>
            <a:off x="8182838" y="6292799"/>
            <a:ext cx="609600" cy="365125"/>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sz="1200" b="1" dirty="0" smtClean="0"/>
          </a:p>
        </p:txBody>
      </p:sp>
      <p:sp>
        <p:nvSpPr>
          <p:cNvPr id="4" name="Slide Number Placeholder 3"/>
          <p:cNvSpPr txBox="1">
            <a:spLocks/>
          </p:cNvSpPr>
          <p:nvPr/>
        </p:nvSpPr>
        <p:spPr>
          <a:xfrm>
            <a:off x="8335238" y="6093297"/>
            <a:ext cx="609600" cy="717028"/>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sz="1200" b="1" dirty="0" smtClean="0"/>
          </a:p>
        </p:txBody>
      </p:sp>
      <p:sp>
        <p:nvSpPr>
          <p:cNvPr id="6" name="Slide Number Placeholder 3"/>
          <p:cNvSpPr>
            <a:spLocks noGrp="1"/>
          </p:cNvSpPr>
          <p:nvPr>
            <p:ph type="sldNum" sz="quarter" idx="4"/>
          </p:nvPr>
        </p:nvSpPr>
        <p:spPr>
          <a:xfrm>
            <a:off x="8077200" y="6172200"/>
            <a:ext cx="609600" cy="365125"/>
          </a:xfrm>
        </p:spPr>
        <p:txBody>
          <a:bodyPr/>
          <a:lstStyle/>
          <a:p>
            <a:r>
              <a:rPr lang="en-US" sz="1200" b="1" dirty="0" smtClean="0"/>
              <a:t>77</a:t>
            </a:r>
            <a:endParaRPr lang="en-ZA" sz="1200" b="1" dirty="0" smtClean="0"/>
          </a:p>
        </p:txBody>
      </p:sp>
    </p:spTree>
    <p:extLst>
      <p:ext uri="{BB962C8B-B14F-4D97-AF65-F5344CB8AC3E}">
        <p14:creationId xmlns:p14="http://schemas.microsoft.com/office/powerpoint/2010/main" xmlns="" val="58579823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80920" cy="648072"/>
          </a:xfrm>
          <a:ln>
            <a:solidFill>
              <a:srgbClr val="C00000"/>
            </a:solidFill>
          </a:ln>
        </p:spPr>
        <p:txBody>
          <a:bodyPr>
            <a:noAutofit/>
          </a:bodyPr>
          <a:lstStyle/>
          <a:p>
            <a:pPr algn="ctr"/>
            <a:r>
              <a:rPr lang="en-ZA" sz="2400" dirty="0" smtClean="0">
                <a:solidFill>
                  <a:srgbClr val="B77727"/>
                </a:solidFill>
              </a:rPr>
              <a:t> </a:t>
            </a:r>
            <a:r>
              <a:rPr lang="en-ZA" sz="2400" dirty="0" smtClean="0">
                <a:solidFill>
                  <a:schemeClr val="accent6">
                    <a:lumMod val="50000"/>
                  </a:schemeClr>
                </a:solidFill>
              </a:rPr>
              <a:t>PROGRAMME 1: ADMINISTRATION</a:t>
            </a:r>
            <a:r>
              <a:rPr lang="en-ZA" sz="2400" dirty="0">
                <a:solidFill>
                  <a:schemeClr val="accent6">
                    <a:lumMod val="50000"/>
                  </a:schemeClr>
                </a:solidFill>
              </a:rPr>
              <a:t/>
            </a:r>
            <a:br>
              <a:rPr lang="en-ZA" sz="2400" dirty="0">
                <a:solidFill>
                  <a:schemeClr val="accent6">
                    <a:lumMod val="50000"/>
                  </a:schemeClr>
                </a:solidFill>
              </a:rPr>
            </a:br>
            <a:endParaRPr lang="en-ZA" sz="2400" dirty="0">
              <a:solidFill>
                <a:schemeClr val="accent6">
                  <a:lumMod val="50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xmlns="" val="554472807"/>
              </p:ext>
            </p:extLst>
          </p:nvPr>
        </p:nvGraphicFramePr>
        <p:xfrm>
          <a:off x="395536" y="1268760"/>
          <a:ext cx="8208912" cy="4405636"/>
        </p:xfrm>
        <a:graphic>
          <a:graphicData uri="http://schemas.openxmlformats.org/drawingml/2006/table">
            <a:tbl>
              <a:tblPr firstRow="1" bandRow="1">
                <a:tableStyleId>{5C22544A-7EE6-4342-B048-85BDC9FD1C3A}</a:tableStyleId>
              </a:tblPr>
              <a:tblGrid>
                <a:gridCol w="2592288"/>
                <a:gridCol w="1800200"/>
                <a:gridCol w="1152128"/>
                <a:gridCol w="1224136"/>
                <a:gridCol w="1440160"/>
              </a:tblGrid>
              <a:tr h="677331">
                <a:tc>
                  <a:txBody>
                    <a:bodyPr/>
                    <a:lstStyle/>
                    <a:p>
                      <a:r>
                        <a:rPr lang="en-US" sz="2000" dirty="0" smtClean="0">
                          <a:latin typeface="+mn-lt"/>
                        </a:rPr>
                        <a:t>Economi</a:t>
                      </a:r>
                      <a:r>
                        <a:rPr lang="en-US" sz="2000" baseline="0" dirty="0" smtClean="0">
                          <a:latin typeface="+mn-lt"/>
                        </a:rPr>
                        <a:t>c Classification</a:t>
                      </a:r>
                      <a:endParaRPr lang="en-ZA" sz="2000" dirty="0">
                        <a:latin typeface="+mn-lt"/>
                      </a:endParaRPr>
                    </a:p>
                  </a:txBody>
                  <a:tcPr marL="91435" marR="91435" marT="45719" marB="45719">
                    <a:solidFill>
                      <a:srgbClr val="B77727"/>
                    </a:solidFill>
                  </a:tcPr>
                </a:tc>
                <a:tc>
                  <a:txBody>
                    <a:bodyPr/>
                    <a:lstStyle/>
                    <a:p>
                      <a:pPr algn="ctr"/>
                      <a:r>
                        <a:rPr lang="en-US" sz="2000" dirty="0" smtClean="0"/>
                        <a:t>2017/18</a:t>
                      </a:r>
                    </a:p>
                    <a:p>
                      <a:pPr algn="ctr"/>
                      <a:r>
                        <a:rPr lang="en-US" sz="1400" dirty="0" smtClean="0"/>
                        <a:t>Adjusted Appropriation</a:t>
                      </a:r>
                      <a:endParaRPr lang="en-ZA" sz="1400" dirty="0"/>
                    </a:p>
                  </a:txBody>
                  <a:tcPr marL="91435" marR="91435" marT="45719" marB="45719">
                    <a:solidFill>
                      <a:srgbClr val="B77727"/>
                    </a:solidFill>
                  </a:tcPr>
                </a:tc>
                <a:tc>
                  <a:txBody>
                    <a:bodyPr/>
                    <a:lstStyle/>
                    <a:p>
                      <a:pPr algn="r"/>
                      <a:r>
                        <a:rPr lang="en-US" sz="2000" dirty="0" smtClean="0"/>
                        <a:t>2018/19</a:t>
                      </a:r>
                      <a:endParaRPr lang="en-ZA" sz="2000" dirty="0"/>
                    </a:p>
                  </a:txBody>
                  <a:tcPr marL="91435" marR="91435" marT="45719" marB="45719">
                    <a:solidFill>
                      <a:srgbClr val="B77727"/>
                    </a:solidFill>
                  </a:tcPr>
                </a:tc>
                <a:tc>
                  <a:txBody>
                    <a:bodyPr/>
                    <a:lstStyle/>
                    <a:p>
                      <a:pPr algn="r"/>
                      <a:r>
                        <a:rPr lang="en-ZA" sz="2000" dirty="0" smtClean="0"/>
                        <a:t>2019/20</a:t>
                      </a:r>
                      <a:endParaRPr lang="en-ZA" sz="2000" dirty="0"/>
                    </a:p>
                  </a:txBody>
                  <a:tcPr marL="91435" marR="91435" marT="45719" marB="45719">
                    <a:solidFill>
                      <a:srgbClr val="B77727"/>
                    </a:solidFill>
                  </a:tcPr>
                </a:tc>
                <a:tc>
                  <a:txBody>
                    <a:bodyPr/>
                    <a:lstStyle/>
                    <a:p>
                      <a:pPr algn="r"/>
                      <a:r>
                        <a:rPr lang="en-US" sz="2000" dirty="0" smtClean="0"/>
                        <a:t>2020/21</a:t>
                      </a:r>
                      <a:endParaRPr lang="en-ZA" sz="2000" dirty="0"/>
                    </a:p>
                  </a:txBody>
                  <a:tcPr marL="91435" marR="91435" marT="45719" marB="45719">
                    <a:solidFill>
                      <a:srgbClr val="B77727"/>
                    </a:solidFill>
                  </a:tcPr>
                </a:tc>
              </a:tr>
              <a:tr h="421194">
                <a:tc>
                  <a:txBody>
                    <a:bodyPr/>
                    <a:lstStyle/>
                    <a:p>
                      <a:endParaRPr lang="en-ZA" sz="1800" b="1" dirty="0"/>
                    </a:p>
                  </a:txBody>
                  <a:tcPr marL="91435" marR="91435" marT="45719" marB="45719">
                    <a:solidFill>
                      <a:srgbClr val="FFFFFF"/>
                    </a:solidFill>
                  </a:tcPr>
                </a:tc>
                <a:tc>
                  <a:txBody>
                    <a:bodyPr/>
                    <a:lstStyle/>
                    <a:p>
                      <a:pPr algn="r"/>
                      <a:r>
                        <a:rPr lang="en-US" sz="1800" b="1" dirty="0" smtClean="0"/>
                        <a:t>R’000</a:t>
                      </a:r>
                      <a:endParaRPr lang="en-ZA" sz="1800" b="1" dirty="0"/>
                    </a:p>
                  </a:txBody>
                  <a:tcPr marL="91435" marR="91435" marT="45719" marB="45719">
                    <a:solidFill>
                      <a:srgbClr val="FFFFFF"/>
                    </a:solidFill>
                  </a:tcPr>
                </a:tc>
                <a:tc>
                  <a:txBody>
                    <a:bodyPr/>
                    <a:lstStyle/>
                    <a:p>
                      <a:pPr algn="r"/>
                      <a:r>
                        <a:rPr lang="en-ZA" sz="1800" b="1" dirty="0" smtClean="0"/>
                        <a:t>R’000</a:t>
                      </a:r>
                      <a:endParaRPr lang="en-ZA" sz="1800" b="1" dirty="0"/>
                    </a:p>
                  </a:txBody>
                  <a:tcPr marL="91435" marR="91435" marT="45719" marB="45719">
                    <a:solidFill>
                      <a:srgbClr val="FFFFFF"/>
                    </a:solidFill>
                  </a:tcPr>
                </a:tc>
                <a:tc>
                  <a:txBody>
                    <a:bodyPr/>
                    <a:lstStyle/>
                    <a:p>
                      <a:pPr algn="r"/>
                      <a:r>
                        <a:rPr lang="en-ZA" sz="1800" b="1" dirty="0" smtClean="0"/>
                        <a:t>R’000</a:t>
                      </a:r>
                      <a:endParaRPr lang="en-ZA" sz="1800" b="1" dirty="0"/>
                    </a:p>
                  </a:txBody>
                  <a:tcPr marL="91435" marR="91435" marT="45719" marB="45719">
                    <a:solidFill>
                      <a:srgbClr val="FFFFFF"/>
                    </a:solidFill>
                  </a:tcPr>
                </a:tc>
                <a:tc>
                  <a:txBody>
                    <a:bodyPr/>
                    <a:lstStyle/>
                    <a:p>
                      <a:pPr algn="r"/>
                      <a:r>
                        <a:rPr lang="en-US" sz="1800" b="1" dirty="0" smtClean="0"/>
                        <a:t>R’000</a:t>
                      </a:r>
                      <a:endParaRPr lang="en-ZA" sz="1800" b="1" dirty="0"/>
                    </a:p>
                  </a:txBody>
                  <a:tcPr marL="91435" marR="91435" marT="45719" marB="45719">
                    <a:solidFill>
                      <a:srgbClr val="FFFFFF"/>
                    </a:solidFill>
                  </a:tcPr>
                </a:tc>
              </a:tr>
              <a:tr h="510135">
                <a:tc>
                  <a:txBody>
                    <a:bodyPr/>
                    <a:lstStyle/>
                    <a:p>
                      <a:r>
                        <a:rPr lang="en-US" sz="1800" b="0" dirty="0" smtClean="0"/>
                        <a:t>Compensation of Employees</a:t>
                      </a:r>
                      <a:endParaRPr lang="en-ZA" sz="1800" b="0" dirty="0"/>
                    </a:p>
                  </a:txBody>
                  <a:tcPr marL="91435" marR="91435" marT="45719" marB="45719">
                    <a:solidFill>
                      <a:srgbClr val="FFFFCC"/>
                    </a:solidFill>
                  </a:tcPr>
                </a:tc>
                <a:tc>
                  <a:txBody>
                    <a:bodyPr/>
                    <a:lstStyle/>
                    <a:p>
                      <a:pPr algn="r"/>
                      <a:r>
                        <a:rPr lang="en-ZA" sz="1800" b="0" dirty="0" smtClean="0"/>
                        <a:t>94</a:t>
                      </a:r>
                      <a:r>
                        <a:rPr lang="en-ZA" sz="1800" b="0" baseline="0" dirty="0" smtClean="0"/>
                        <a:t> 060</a:t>
                      </a:r>
                      <a:endParaRPr lang="en-ZA" sz="1800" b="0" dirty="0"/>
                    </a:p>
                  </a:txBody>
                  <a:tcPr marL="91435" marR="91435" marT="45719" marB="45719">
                    <a:solidFill>
                      <a:srgbClr val="FFFFCC"/>
                    </a:solidFill>
                  </a:tcPr>
                </a:tc>
                <a:tc>
                  <a:txBody>
                    <a:bodyPr/>
                    <a:lstStyle/>
                    <a:p>
                      <a:pPr algn="r"/>
                      <a:r>
                        <a:rPr lang="en-ZA" sz="1800" b="0" dirty="0" smtClean="0"/>
                        <a:t>107 118</a:t>
                      </a:r>
                      <a:endParaRPr lang="en-ZA" sz="1800" b="0" dirty="0"/>
                    </a:p>
                  </a:txBody>
                  <a:tcPr marL="91435" marR="91435" marT="45719" marB="45719">
                    <a:solidFill>
                      <a:srgbClr val="FFFFCC"/>
                    </a:solidFill>
                  </a:tcPr>
                </a:tc>
                <a:tc>
                  <a:txBody>
                    <a:bodyPr/>
                    <a:lstStyle/>
                    <a:p>
                      <a:pPr algn="r"/>
                      <a:r>
                        <a:rPr lang="en-ZA" sz="1800" b="0" dirty="0" smtClean="0"/>
                        <a:t>115 110</a:t>
                      </a:r>
                      <a:endParaRPr lang="en-ZA" sz="1800" b="0" dirty="0"/>
                    </a:p>
                  </a:txBody>
                  <a:tcPr marL="91435" marR="91435" marT="45719" marB="45719">
                    <a:solidFill>
                      <a:srgbClr val="FFFFCC"/>
                    </a:solidFill>
                  </a:tcPr>
                </a:tc>
                <a:tc>
                  <a:txBody>
                    <a:bodyPr/>
                    <a:lstStyle/>
                    <a:p>
                      <a:pPr algn="r"/>
                      <a:r>
                        <a:rPr lang="en-ZA" sz="1800" b="0" dirty="0" smtClean="0"/>
                        <a:t>123 371</a:t>
                      </a:r>
                      <a:endParaRPr lang="en-ZA" sz="1800" b="0" dirty="0"/>
                    </a:p>
                  </a:txBody>
                  <a:tcPr marL="91435" marR="91435" marT="45719" marB="45719">
                    <a:solidFill>
                      <a:srgbClr val="FFFFCC"/>
                    </a:solidFill>
                  </a:tcPr>
                </a:tc>
              </a:tr>
              <a:tr h="562500">
                <a:tc>
                  <a:txBody>
                    <a:bodyPr/>
                    <a:lstStyle/>
                    <a:p>
                      <a:r>
                        <a:rPr lang="en-US" sz="1800" b="0" dirty="0" smtClean="0"/>
                        <a:t>Goods and Services (Departmental Activities)</a:t>
                      </a:r>
                      <a:endParaRPr lang="en-ZA" sz="1800" b="0" dirty="0"/>
                    </a:p>
                  </a:txBody>
                  <a:tcPr marL="91435" marR="91435" marT="45719" marB="45719">
                    <a:solidFill>
                      <a:srgbClr val="FFFFFF"/>
                    </a:solidFill>
                  </a:tcPr>
                </a:tc>
                <a:tc>
                  <a:txBody>
                    <a:bodyPr/>
                    <a:lstStyle/>
                    <a:p>
                      <a:pPr algn="r"/>
                      <a:r>
                        <a:rPr lang="en-ZA" sz="1800" b="0" dirty="0" smtClean="0"/>
                        <a:t>72 513</a:t>
                      </a:r>
                      <a:endParaRPr lang="en-ZA" sz="1800" b="0" dirty="0"/>
                    </a:p>
                  </a:txBody>
                  <a:tcPr marL="91435" marR="91435" marT="45719" marB="45719">
                    <a:solidFill>
                      <a:srgbClr val="FFFFFF"/>
                    </a:solidFill>
                  </a:tcPr>
                </a:tc>
                <a:tc>
                  <a:txBody>
                    <a:bodyPr/>
                    <a:lstStyle/>
                    <a:p>
                      <a:pPr algn="r"/>
                      <a:r>
                        <a:rPr lang="en-ZA" sz="1800" b="0" dirty="0" smtClean="0"/>
                        <a:t>76 643</a:t>
                      </a:r>
                      <a:endParaRPr lang="en-ZA" sz="1800" b="0" dirty="0"/>
                    </a:p>
                  </a:txBody>
                  <a:tcPr marL="91435" marR="91435" marT="45719" marB="45719">
                    <a:solidFill>
                      <a:srgbClr val="FFFFFF"/>
                    </a:solidFill>
                  </a:tcPr>
                </a:tc>
                <a:tc>
                  <a:txBody>
                    <a:bodyPr/>
                    <a:lstStyle/>
                    <a:p>
                      <a:pPr algn="r"/>
                      <a:r>
                        <a:rPr lang="en-ZA" sz="1800" b="0" dirty="0" smtClean="0"/>
                        <a:t>80 933</a:t>
                      </a:r>
                      <a:endParaRPr lang="en-ZA" sz="1800" b="0" dirty="0"/>
                    </a:p>
                  </a:txBody>
                  <a:tcPr marL="91435" marR="91435" marT="45719" marB="45719">
                    <a:solidFill>
                      <a:srgbClr val="FFFFFF"/>
                    </a:solidFill>
                  </a:tcPr>
                </a:tc>
                <a:tc>
                  <a:txBody>
                    <a:bodyPr/>
                    <a:lstStyle/>
                    <a:p>
                      <a:pPr algn="r"/>
                      <a:r>
                        <a:rPr lang="en-ZA" sz="1800" b="0" dirty="0" smtClean="0"/>
                        <a:t>85 375</a:t>
                      </a:r>
                      <a:endParaRPr lang="en-ZA" sz="1800" b="0" dirty="0"/>
                    </a:p>
                  </a:txBody>
                  <a:tcPr marL="91435" marR="91435" marT="45719" marB="45719">
                    <a:solidFill>
                      <a:srgbClr val="FFFFFF"/>
                    </a:solidFill>
                  </a:tcPr>
                </a:tc>
              </a:tr>
              <a:tr h="444396">
                <a:tc>
                  <a:txBody>
                    <a:bodyPr/>
                    <a:lstStyle/>
                    <a:p>
                      <a:r>
                        <a:rPr lang="en-US" sz="1800" b="0" dirty="0" smtClean="0"/>
                        <a:t>Office Accommodation (Goods</a:t>
                      </a:r>
                      <a:r>
                        <a:rPr lang="en-US" sz="1800" b="0" baseline="0" dirty="0" smtClean="0"/>
                        <a:t> &amp; Services)</a:t>
                      </a:r>
                      <a:endParaRPr lang="en-ZA" sz="1800" b="0" dirty="0"/>
                    </a:p>
                  </a:txBody>
                  <a:tcPr marL="91435" marR="91435" marT="45719" marB="45719">
                    <a:solidFill>
                      <a:srgbClr val="FFFFCC"/>
                    </a:solidFill>
                  </a:tcPr>
                </a:tc>
                <a:tc>
                  <a:txBody>
                    <a:bodyPr/>
                    <a:lstStyle/>
                    <a:p>
                      <a:pPr algn="r"/>
                      <a:r>
                        <a:rPr lang="en-ZA" sz="1800" b="0" dirty="0" smtClean="0"/>
                        <a:t>140 679</a:t>
                      </a:r>
                      <a:endParaRPr lang="en-ZA" sz="1800" b="0" dirty="0"/>
                    </a:p>
                  </a:txBody>
                  <a:tcPr marL="91435" marR="91435" marT="45719" marB="45719">
                    <a:solidFill>
                      <a:srgbClr val="FFFFCC"/>
                    </a:solidFill>
                  </a:tcPr>
                </a:tc>
                <a:tc>
                  <a:txBody>
                    <a:bodyPr/>
                    <a:lstStyle/>
                    <a:p>
                      <a:pPr algn="r"/>
                      <a:r>
                        <a:rPr lang="en-ZA" sz="1800" b="0" dirty="0" smtClean="0"/>
                        <a:t>108 906</a:t>
                      </a:r>
                      <a:endParaRPr lang="en-ZA" sz="1800" b="0" dirty="0"/>
                    </a:p>
                  </a:txBody>
                  <a:tcPr marL="91435" marR="91435" marT="45719" marB="45719">
                    <a:solidFill>
                      <a:srgbClr val="FFFFCC"/>
                    </a:solidFill>
                  </a:tcPr>
                </a:tc>
                <a:tc>
                  <a:txBody>
                    <a:bodyPr/>
                    <a:lstStyle/>
                    <a:p>
                      <a:pPr algn="r"/>
                      <a:r>
                        <a:rPr lang="en-ZA" sz="1800" b="0" dirty="0" smtClean="0"/>
                        <a:t>114 521</a:t>
                      </a:r>
                      <a:endParaRPr lang="en-ZA" sz="1800" b="0" dirty="0"/>
                    </a:p>
                  </a:txBody>
                  <a:tcPr marL="91435" marR="91435" marT="45719" marB="45719">
                    <a:solidFill>
                      <a:srgbClr val="FFFFCC"/>
                    </a:solidFill>
                  </a:tcPr>
                </a:tc>
                <a:tc>
                  <a:txBody>
                    <a:bodyPr/>
                    <a:lstStyle/>
                    <a:p>
                      <a:pPr algn="r"/>
                      <a:r>
                        <a:rPr lang="en-ZA" sz="1800" b="0" dirty="0" smtClean="0"/>
                        <a:t>120 347</a:t>
                      </a:r>
                      <a:endParaRPr lang="en-ZA" sz="1800" b="0" dirty="0"/>
                    </a:p>
                  </a:txBody>
                  <a:tcPr marL="91435" marR="91435" marT="45719" marB="45719">
                    <a:solidFill>
                      <a:srgbClr val="FFFFCC"/>
                    </a:solidFill>
                  </a:tcPr>
                </a:tc>
              </a:tr>
              <a:tr h="452390">
                <a:tc>
                  <a:txBody>
                    <a:bodyPr/>
                    <a:lstStyle/>
                    <a:p>
                      <a:r>
                        <a:rPr lang="en-US" sz="1800" b="0" dirty="0" smtClean="0"/>
                        <a:t>Payments for Capital Assets</a:t>
                      </a:r>
                      <a:endParaRPr lang="en-ZA" sz="1800" b="0" dirty="0"/>
                    </a:p>
                  </a:txBody>
                  <a:tcPr marL="91435" marR="91435" marT="45719" marB="45719">
                    <a:solidFill>
                      <a:srgbClr val="FFFFFF"/>
                    </a:solidFill>
                  </a:tcPr>
                </a:tc>
                <a:tc>
                  <a:txBody>
                    <a:bodyPr/>
                    <a:lstStyle/>
                    <a:p>
                      <a:pPr algn="r"/>
                      <a:r>
                        <a:rPr lang="en-ZA" sz="1800" b="0" dirty="0" smtClean="0"/>
                        <a:t>63 170</a:t>
                      </a:r>
                      <a:endParaRPr lang="en-ZA" sz="1800" b="0" dirty="0"/>
                    </a:p>
                  </a:txBody>
                  <a:tcPr marL="91435" marR="91435" marT="45719" marB="45719">
                    <a:solidFill>
                      <a:srgbClr val="FFFFFF"/>
                    </a:solidFill>
                  </a:tcPr>
                </a:tc>
                <a:tc>
                  <a:txBody>
                    <a:bodyPr/>
                    <a:lstStyle/>
                    <a:p>
                      <a:pPr algn="r"/>
                      <a:r>
                        <a:rPr lang="en-ZA" sz="1800" b="0" dirty="0" smtClean="0"/>
                        <a:t>8 177</a:t>
                      </a:r>
                      <a:endParaRPr lang="en-ZA" sz="1800" b="0" dirty="0"/>
                    </a:p>
                  </a:txBody>
                  <a:tcPr marL="91435" marR="91435" marT="45719" marB="45719">
                    <a:solidFill>
                      <a:srgbClr val="FFFFFF"/>
                    </a:solidFill>
                  </a:tcPr>
                </a:tc>
                <a:tc>
                  <a:txBody>
                    <a:bodyPr/>
                    <a:lstStyle/>
                    <a:p>
                      <a:pPr algn="r"/>
                      <a:r>
                        <a:rPr lang="en-ZA" sz="1800" b="0" dirty="0" smtClean="0"/>
                        <a:t>8 635</a:t>
                      </a:r>
                      <a:endParaRPr lang="en-ZA" sz="1800" b="0" dirty="0"/>
                    </a:p>
                  </a:txBody>
                  <a:tcPr marL="91435" marR="91435" marT="45719" marB="45719">
                    <a:solidFill>
                      <a:srgbClr val="FFFFFF"/>
                    </a:solidFill>
                  </a:tcPr>
                </a:tc>
                <a:tc>
                  <a:txBody>
                    <a:bodyPr/>
                    <a:lstStyle/>
                    <a:p>
                      <a:pPr algn="r"/>
                      <a:r>
                        <a:rPr lang="en-ZA" sz="1800" b="0" dirty="0" smtClean="0"/>
                        <a:t>9 110</a:t>
                      </a:r>
                      <a:endParaRPr lang="en-ZA" sz="1800" b="0" dirty="0"/>
                    </a:p>
                  </a:txBody>
                  <a:tcPr marL="91435" marR="91435" marT="45719" marB="45719">
                    <a:solidFill>
                      <a:srgbClr val="FFFFFF"/>
                    </a:solidFill>
                  </a:tcPr>
                </a:tc>
              </a:tr>
              <a:tr h="601172">
                <a:tc>
                  <a:txBody>
                    <a:bodyPr/>
                    <a:lstStyle/>
                    <a:p>
                      <a:r>
                        <a:rPr lang="en-US" sz="1800" b="1" dirty="0" smtClean="0"/>
                        <a:t>TOTAL</a:t>
                      </a:r>
                      <a:endParaRPr lang="en-ZA" sz="1800" b="1" dirty="0"/>
                    </a:p>
                  </a:txBody>
                  <a:tcPr marL="91435" marR="91435" marT="45719" marB="45719">
                    <a:solidFill>
                      <a:srgbClr val="FFFFCC"/>
                    </a:solidFill>
                  </a:tcPr>
                </a:tc>
                <a:tc>
                  <a:txBody>
                    <a:bodyPr/>
                    <a:lstStyle/>
                    <a:p>
                      <a:pPr algn="r"/>
                      <a:r>
                        <a:rPr lang="en-ZA" sz="1800" b="1" dirty="0" smtClean="0"/>
                        <a:t>370 422</a:t>
                      </a:r>
                      <a:endParaRPr lang="en-ZA" sz="1800" b="1" dirty="0"/>
                    </a:p>
                  </a:txBody>
                  <a:tcPr marL="91435" marR="91435" marT="45719" marB="45719">
                    <a:solidFill>
                      <a:srgbClr val="FFFFCC"/>
                    </a:solidFill>
                  </a:tcPr>
                </a:tc>
                <a:tc>
                  <a:txBody>
                    <a:bodyPr/>
                    <a:lstStyle/>
                    <a:p>
                      <a:pPr algn="r"/>
                      <a:r>
                        <a:rPr lang="en-ZA" sz="1800" b="1" dirty="0" smtClean="0"/>
                        <a:t>300 844</a:t>
                      </a:r>
                      <a:endParaRPr lang="en-ZA" sz="1800" b="1" dirty="0"/>
                    </a:p>
                  </a:txBody>
                  <a:tcPr marL="91435" marR="91435" marT="45719" marB="45719">
                    <a:solidFill>
                      <a:srgbClr val="FFFFCC"/>
                    </a:solidFill>
                  </a:tcPr>
                </a:tc>
                <a:tc>
                  <a:txBody>
                    <a:bodyPr/>
                    <a:lstStyle/>
                    <a:p>
                      <a:pPr algn="r"/>
                      <a:r>
                        <a:rPr lang="en-ZA" sz="1800" b="1" dirty="0" smtClean="0"/>
                        <a:t>319 199</a:t>
                      </a:r>
                      <a:endParaRPr lang="en-ZA" sz="1800" b="1" dirty="0"/>
                    </a:p>
                  </a:txBody>
                  <a:tcPr marL="91435" marR="91435" marT="45719" marB="45719">
                    <a:solidFill>
                      <a:srgbClr val="FFFFCC"/>
                    </a:solidFill>
                  </a:tcPr>
                </a:tc>
                <a:tc>
                  <a:txBody>
                    <a:bodyPr/>
                    <a:lstStyle/>
                    <a:p>
                      <a:pPr algn="r"/>
                      <a:r>
                        <a:rPr lang="en-ZA" sz="1800" b="1" dirty="0" smtClean="0"/>
                        <a:t>338 203</a:t>
                      </a:r>
                      <a:endParaRPr lang="en-ZA" sz="1800" b="1" dirty="0"/>
                    </a:p>
                  </a:txBody>
                  <a:tcPr marL="91435" marR="91435" marT="45719" marB="45719">
                    <a:solidFill>
                      <a:srgbClr val="FFFFCC"/>
                    </a:solidFill>
                  </a:tcPr>
                </a:tc>
              </a:tr>
            </a:tbl>
          </a:graphicData>
        </a:graphic>
      </p:graphicFrame>
      <p:sp>
        <p:nvSpPr>
          <p:cNvPr id="6" name="Slide Number Placeholder 3"/>
          <p:cNvSpPr txBox="1">
            <a:spLocks/>
          </p:cNvSpPr>
          <p:nvPr/>
        </p:nvSpPr>
        <p:spPr>
          <a:xfrm>
            <a:off x="8182838" y="6165305"/>
            <a:ext cx="609600" cy="492620"/>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t>78</a:t>
            </a:r>
            <a:endParaRPr lang="en-ZA" sz="1200" b="1" dirty="0" smtClean="0"/>
          </a:p>
        </p:txBody>
      </p:sp>
    </p:spTree>
    <p:extLst>
      <p:ext uri="{BB962C8B-B14F-4D97-AF65-F5344CB8AC3E}">
        <p14:creationId xmlns:p14="http://schemas.microsoft.com/office/powerpoint/2010/main" xmlns="" val="155117174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46295"/>
            <a:ext cx="8928992" cy="583324"/>
          </a:xfrm>
          <a:prstGeom prst="rect">
            <a:avLst/>
          </a:prstGeom>
          <a:ln>
            <a:solidFill>
              <a:srgbClr val="C00000"/>
            </a:solidFill>
          </a:ln>
        </p:spPr>
        <p:txBody>
          <a:bodyPr vert="horz" lIns="91440" tIns="45720" rIns="91440" bIns="45720" rtlCol="0" anchor="t" anchorCtr="0">
            <a:norm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800" dirty="0" smtClean="0">
                <a:solidFill>
                  <a:srgbClr val="F79646">
                    <a:lumMod val="50000"/>
                  </a:srgbClr>
                </a:solidFill>
                <a:latin typeface="Calibri"/>
                <a:ea typeface="Gill Sans BOLD"/>
              </a:rPr>
              <a:t>2018/19:  HOW FUNDS WILL BE SPENT: PROGRAMME 1</a:t>
            </a:r>
          </a:p>
        </p:txBody>
      </p:sp>
      <p:sp>
        <p:nvSpPr>
          <p:cNvPr id="7" name="Slide Number Placeholder 3"/>
          <p:cNvSpPr txBox="1">
            <a:spLocks/>
          </p:cNvSpPr>
          <p:nvPr/>
        </p:nvSpPr>
        <p:spPr>
          <a:xfrm>
            <a:off x="8182838" y="6165305"/>
            <a:ext cx="609600" cy="492620"/>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t>79</a:t>
            </a:r>
            <a:endParaRPr lang="en-ZA" sz="1200" b="1" dirty="0" smtClean="0"/>
          </a:p>
        </p:txBody>
      </p:sp>
      <p:graphicFrame>
        <p:nvGraphicFramePr>
          <p:cNvPr id="4" name="Chart 3"/>
          <p:cNvGraphicFramePr>
            <a:graphicFrameLocks/>
          </p:cNvGraphicFramePr>
          <p:nvPr>
            <p:extLst>
              <p:ext uri="{D42A27DB-BD31-4B8C-83A1-F6EECF244321}">
                <p14:modId xmlns:p14="http://schemas.microsoft.com/office/powerpoint/2010/main" xmlns="" val="54978142"/>
              </p:ext>
            </p:extLst>
          </p:nvPr>
        </p:nvGraphicFramePr>
        <p:xfrm>
          <a:off x="542925" y="1528762"/>
          <a:ext cx="8058150" cy="38004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4308102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229600" cy="710952"/>
          </a:xfrm>
        </p:spPr>
        <p:txBody>
          <a:bodyPr>
            <a:normAutofit/>
          </a:bodyPr>
          <a:lstStyle/>
          <a:p>
            <a:pPr algn="ctr"/>
            <a:r>
              <a:rPr lang="en-US" dirty="0" smtClean="0">
                <a:latin typeface="+mj-lt"/>
                <a:cs typeface="Arial Narrow"/>
              </a:rPr>
              <a:t>THE NATIONAL DEVELOPMENT PLAN</a:t>
            </a:r>
            <a:endParaRPr lang="en-US" dirty="0">
              <a:latin typeface="+mj-lt"/>
              <a:cs typeface="Arial Narrow"/>
            </a:endParaRPr>
          </a:p>
        </p:txBody>
      </p:sp>
      <p:sp>
        <p:nvSpPr>
          <p:cNvPr id="3" name="Content Placeholder 2"/>
          <p:cNvSpPr>
            <a:spLocks noGrp="1"/>
          </p:cNvSpPr>
          <p:nvPr>
            <p:ph idx="1"/>
          </p:nvPr>
        </p:nvSpPr>
        <p:spPr>
          <a:xfrm>
            <a:off x="251520" y="836712"/>
            <a:ext cx="8640960" cy="5400600"/>
          </a:xfrm>
        </p:spPr>
        <p:txBody>
          <a:bodyPr>
            <a:noAutofit/>
          </a:bodyPr>
          <a:lstStyle/>
          <a:p>
            <a:pPr marL="0" indent="0">
              <a:buNone/>
            </a:pPr>
            <a:r>
              <a:rPr lang="en-ZA" sz="2000" dirty="0" smtClean="0">
                <a:solidFill>
                  <a:schemeClr val="tx1"/>
                </a:solidFill>
                <a:latin typeface="+mn-lt"/>
              </a:rPr>
              <a:t>The </a:t>
            </a:r>
            <a:r>
              <a:rPr lang="en-ZA" sz="2000" dirty="0">
                <a:solidFill>
                  <a:schemeClr val="tx1"/>
                </a:solidFill>
                <a:latin typeface="+mn-lt"/>
              </a:rPr>
              <a:t>NDP sets out five long-term nation building goals for South Africa. These </a:t>
            </a:r>
            <a:r>
              <a:rPr lang="en-ZA" sz="2000" dirty="0" smtClean="0">
                <a:solidFill>
                  <a:schemeClr val="tx1"/>
                </a:solidFill>
                <a:latin typeface="+mn-lt"/>
              </a:rPr>
              <a:t>goals and indicators </a:t>
            </a:r>
            <a:r>
              <a:rPr lang="en-ZA" sz="2000" dirty="0">
                <a:solidFill>
                  <a:schemeClr val="tx1"/>
                </a:solidFill>
                <a:latin typeface="+mn-lt"/>
              </a:rPr>
              <a:t>are as follows</a:t>
            </a:r>
            <a:r>
              <a:rPr lang="en-ZA" sz="2000" b="0" dirty="0" smtClean="0">
                <a:solidFill>
                  <a:schemeClr val="tx1"/>
                </a:solidFill>
                <a:latin typeface="+mn-lt"/>
              </a:rPr>
              <a:t>:</a:t>
            </a:r>
          </a:p>
          <a:p>
            <a:r>
              <a:rPr lang="en-ZA" sz="2000" b="0" dirty="0" smtClean="0">
                <a:solidFill>
                  <a:schemeClr val="tx1"/>
                </a:solidFill>
                <a:latin typeface="+mn-lt"/>
              </a:rPr>
              <a:t> </a:t>
            </a:r>
            <a:r>
              <a:rPr lang="en-ZA" sz="2200" b="0" dirty="0" smtClean="0">
                <a:solidFill>
                  <a:schemeClr val="tx1"/>
                </a:solidFill>
                <a:latin typeface="+mn-lt"/>
              </a:rPr>
              <a:t>Equalising </a:t>
            </a:r>
            <a:r>
              <a:rPr lang="en-ZA" sz="2200" b="0" dirty="0">
                <a:solidFill>
                  <a:schemeClr val="tx1"/>
                </a:solidFill>
                <a:latin typeface="+mn-lt"/>
              </a:rPr>
              <a:t>opportunities, promoting inclusion and </a:t>
            </a:r>
            <a:r>
              <a:rPr lang="en-ZA" sz="2200" b="0" dirty="0" smtClean="0">
                <a:solidFill>
                  <a:schemeClr val="tx1"/>
                </a:solidFill>
                <a:latin typeface="+mn-lt"/>
              </a:rPr>
              <a:t>redress</a:t>
            </a:r>
            <a:r>
              <a:rPr lang="en-ZA" sz="2200" b="0" dirty="0">
                <a:solidFill>
                  <a:schemeClr val="tx1"/>
                </a:solidFill>
                <a:latin typeface="+mn-lt"/>
              </a:rPr>
              <a:t>	</a:t>
            </a:r>
            <a:endParaRPr lang="en-ZA" sz="2200" b="0" dirty="0" smtClean="0">
              <a:solidFill>
                <a:schemeClr val="tx1"/>
              </a:solidFill>
              <a:latin typeface="+mn-lt"/>
            </a:endParaRPr>
          </a:p>
          <a:p>
            <a:pPr lvl="1"/>
            <a:r>
              <a:rPr lang="en-ZA" sz="2200" b="0" dirty="0" smtClean="0">
                <a:solidFill>
                  <a:schemeClr val="tx1"/>
                </a:solidFill>
                <a:latin typeface="+mn-lt"/>
              </a:rPr>
              <a:t>Number </a:t>
            </a:r>
            <a:r>
              <a:rPr lang="en-ZA" sz="2200" b="0" dirty="0">
                <a:solidFill>
                  <a:schemeClr val="tx1"/>
                </a:solidFill>
                <a:latin typeface="+mn-lt"/>
              </a:rPr>
              <a:t>of libraries built 	</a:t>
            </a:r>
            <a:endParaRPr lang="en-ZA" sz="2200" b="0" dirty="0" smtClean="0">
              <a:solidFill>
                <a:schemeClr val="tx1"/>
              </a:solidFill>
              <a:latin typeface="+mn-lt"/>
            </a:endParaRPr>
          </a:p>
          <a:p>
            <a:pPr lvl="1"/>
            <a:r>
              <a:rPr lang="en-ZA" sz="2200" b="0" dirty="0" smtClean="0">
                <a:solidFill>
                  <a:schemeClr val="tx1"/>
                </a:solidFill>
                <a:latin typeface="+mn-lt"/>
              </a:rPr>
              <a:t>Number </a:t>
            </a:r>
            <a:r>
              <a:rPr lang="en-ZA" sz="2200" b="0" dirty="0">
                <a:solidFill>
                  <a:schemeClr val="tx1"/>
                </a:solidFill>
                <a:latin typeface="+mn-lt"/>
              </a:rPr>
              <a:t>of Community Arts Centres built 	</a:t>
            </a:r>
            <a:endParaRPr lang="en-ZA" sz="2200" b="0" dirty="0" smtClean="0">
              <a:solidFill>
                <a:schemeClr val="tx1"/>
              </a:solidFill>
              <a:latin typeface="+mn-lt"/>
            </a:endParaRPr>
          </a:p>
          <a:p>
            <a:pPr lvl="1"/>
            <a:r>
              <a:rPr lang="en-ZA" sz="2200" b="0" dirty="0" smtClean="0">
                <a:solidFill>
                  <a:schemeClr val="tx1"/>
                </a:solidFill>
                <a:latin typeface="+mn-lt"/>
              </a:rPr>
              <a:t>Number </a:t>
            </a:r>
            <a:r>
              <a:rPr lang="en-ZA" sz="2200" b="0" dirty="0">
                <a:solidFill>
                  <a:schemeClr val="tx1"/>
                </a:solidFill>
                <a:latin typeface="+mn-lt"/>
              </a:rPr>
              <a:t>of community centres refurbished </a:t>
            </a:r>
            <a:endParaRPr lang="en-ZA" sz="2200" b="0" dirty="0" smtClean="0">
              <a:solidFill>
                <a:schemeClr val="tx1"/>
              </a:solidFill>
              <a:latin typeface="+mn-lt"/>
            </a:endParaRPr>
          </a:p>
          <a:p>
            <a:pPr lvl="1"/>
            <a:r>
              <a:rPr lang="en-ZA" sz="2200" b="0" dirty="0" smtClean="0">
                <a:solidFill>
                  <a:schemeClr val="tx1"/>
                </a:solidFill>
                <a:latin typeface="+mn-lt"/>
              </a:rPr>
              <a:t>Number </a:t>
            </a:r>
            <a:r>
              <a:rPr lang="en-ZA" sz="2200" b="0" dirty="0">
                <a:solidFill>
                  <a:schemeClr val="tx1"/>
                </a:solidFill>
                <a:latin typeface="+mn-lt"/>
              </a:rPr>
              <a:t>of projects completed </a:t>
            </a:r>
            <a:r>
              <a:rPr lang="en-ZA" sz="2200" b="0" dirty="0" smtClean="0">
                <a:solidFill>
                  <a:schemeClr val="tx1"/>
                </a:solidFill>
                <a:latin typeface="+mn-lt"/>
              </a:rPr>
              <a:t>for resistance and liberation </a:t>
            </a:r>
            <a:r>
              <a:rPr lang="en-ZA" sz="2200" b="0" dirty="0">
                <a:solidFill>
                  <a:schemeClr val="tx1"/>
                </a:solidFill>
                <a:latin typeface="+mn-lt"/>
              </a:rPr>
              <a:t>heritage </a:t>
            </a:r>
            <a:r>
              <a:rPr lang="en-ZA" sz="2200" b="0" dirty="0" smtClean="0">
                <a:solidFill>
                  <a:schemeClr val="tx1"/>
                </a:solidFill>
                <a:latin typeface="+mn-lt"/>
              </a:rPr>
              <a:t>route</a:t>
            </a:r>
          </a:p>
          <a:p>
            <a:pPr lvl="1"/>
            <a:r>
              <a:rPr lang="en-ZA" sz="2200" b="0" dirty="0" smtClean="0">
                <a:solidFill>
                  <a:schemeClr val="tx1"/>
                </a:solidFill>
                <a:latin typeface="+mn-lt"/>
              </a:rPr>
              <a:t>Number </a:t>
            </a:r>
            <a:r>
              <a:rPr lang="en-ZA" sz="2200" b="0" dirty="0">
                <a:solidFill>
                  <a:schemeClr val="tx1"/>
                </a:solidFill>
                <a:latin typeface="+mn-lt"/>
              </a:rPr>
              <a:t>of movies made that dramatize the lives of other liberation </a:t>
            </a:r>
            <a:r>
              <a:rPr lang="en-ZA" sz="2200" b="0" dirty="0" smtClean="0">
                <a:solidFill>
                  <a:schemeClr val="tx1"/>
                </a:solidFill>
                <a:latin typeface="+mn-lt"/>
              </a:rPr>
              <a:t>heroes</a:t>
            </a:r>
          </a:p>
          <a:p>
            <a:pPr lvl="1"/>
            <a:r>
              <a:rPr lang="en-ZA" sz="2200" b="0" dirty="0" smtClean="0">
                <a:solidFill>
                  <a:schemeClr val="tx1"/>
                </a:solidFill>
                <a:latin typeface="+mn-lt"/>
              </a:rPr>
              <a:t>Approval </a:t>
            </a:r>
            <a:r>
              <a:rPr lang="en-ZA" sz="2200" b="0" dirty="0">
                <a:solidFill>
                  <a:schemeClr val="tx1"/>
                </a:solidFill>
                <a:latin typeface="+mn-lt"/>
              </a:rPr>
              <a:t>of the “South African Language Practitioners Council Bill” </a:t>
            </a:r>
            <a:endParaRPr lang="en-ZA" sz="2200" b="0" dirty="0" smtClean="0">
              <a:solidFill>
                <a:schemeClr val="tx1"/>
              </a:solidFill>
              <a:latin typeface="+mn-lt"/>
            </a:endParaRPr>
          </a:p>
          <a:p>
            <a:pPr lvl="1"/>
            <a:r>
              <a:rPr lang="en-ZA" sz="2200" b="0" dirty="0" smtClean="0">
                <a:solidFill>
                  <a:schemeClr val="tx1"/>
                </a:solidFill>
                <a:latin typeface="+mn-lt"/>
              </a:rPr>
              <a:t>Number </a:t>
            </a:r>
            <a:r>
              <a:rPr lang="en-ZA" sz="2200" b="0" dirty="0">
                <a:solidFill>
                  <a:schemeClr val="tx1"/>
                </a:solidFill>
                <a:latin typeface="+mn-lt"/>
              </a:rPr>
              <a:t>of African language included in official correspondence depending on </a:t>
            </a:r>
            <a:r>
              <a:rPr lang="en-ZA" sz="2200" b="0" dirty="0" smtClean="0">
                <a:solidFill>
                  <a:schemeClr val="tx1"/>
                </a:solidFill>
                <a:latin typeface="+mn-lt"/>
              </a:rPr>
              <a:t>provinces’ </a:t>
            </a:r>
            <a:r>
              <a:rPr lang="en-ZA" sz="2200" b="0" dirty="0">
                <a:solidFill>
                  <a:schemeClr val="tx1"/>
                </a:solidFill>
                <a:latin typeface="+mn-lt"/>
              </a:rPr>
              <a:t>top three dominant languages </a:t>
            </a:r>
            <a:r>
              <a:rPr lang="en-ZA" sz="2200" b="0" dirty="0">
                <a:solidFill>
                  <a:schemeClr val="dk1"/>
                </a:solidFill>
                <a:latin typeface="+mn-lt"/>
              </a:rPr>
              <a:t>	</a:t>
            </a:r>
          </a:p>
        </p:txBody>
      </p:sp>
      <p:sp>
        <p:nvSpPr>
          <p:cNvPr id="4" name="Slide Number Placeholder 3"/>
          <p:cNvSpPr>
            <a:spLocks noGrp="1"/>
          </p:cNvSpPr>
          <p:nvPr>
            <p:ph type="sldNum" sz="quarter" idx="4"/>
          </p:nvPr>
        </p:nvSpPr>
        <p:spPr/>
        <p:txBody>
          <a:bodyPr/>
          <a:lstStyle/>
          <a:p>
            <a:r>
              <a:rPr lang="en-ZA" sz="1200" b="1" dirty="0" smtClean="0"/>
              <a:t>8</a:t>
            </a:r>
          </a:p>
        </p:txBody>
      </p:sp>
    </p:spTree>
    <p:extLst>
      <p:ext uri="{BB962C8B-B14F-4D97-AF65-F5344CB8AC3E}">
        <p14:creationId xmlns:p14="http://schemas.microsoft.com/office/powerpoint/2010/main" xmlns="" val="236761364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496944" cy="494928"/>
          </a:xfrm>
          <a:ln>
            <a:solidFill>
              <a:srgbClr val="C00000"/>
            </a:solidFill>
          </a:ln>
        </p:spPr>
        <p:txBody>
          <a:bodyPr>
            <a:noAutofit/>
          </a:bodyPr>
          <a:lstStyle/>
          <a:p>
            <a:pPr algn="ctr"/>
            <a:r>
              <a:rPr lang="en-ZA" sz="2400" dirty="0">
                <a:solidFill>
                  <a:schemeClr val="tx1"/>
                </a:solidFill>
              </a:rPr>
              <a:t> </a:t>
            </a:r>
            <a:r>
              <a:rPr lang="en-ZA" sz="2400" dirty="0" smtClean="0">
                <a:solidFill>
                  <a:schemeClr val="accent6">
                    <a:lumMod val="50000"/>
                  </a:schemeClr>
                </a:solidFill>
              </a:rPr>
              <a:t>PROGRAMME </a:t>
            </a:r>
            <a:r>
              <a:rPr lang="en-ZA" sz="2400" dirty="0">
                <a:solidFill>
                  <a:schemeClr val="accent6">
                    <a:lumMod val="50000"/>
                  </a:schemeClr>
                </a:solidFill>
              </a:rPr>
              <a:t>2: </a:t>
            </a:r>
            <a:r>
              <a:rPr lang="en-ZA" sz="2400" dirty="0" smtClean="0">
                <a:solidFill>
                  <a:schemeClr val="accent6">
                    <a:lumMod val="50000"/>
                  </a:schemeClr>
                </a:solidFill>
              </a:rPr>
              <a:t>INSTITUTIONAL GOVERNANCE</a:t>
            </a:r>
            <a:endParaRPr lang="en-ZA" sz="2400" dirty="0">
              <a:solidFill>
                <a:schemeClr val="accent6">
                  <a:lumMod val="5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188528268"/>
              </p:ext>
            </p:extLst>
          </p:nvPr>
        </p:nvGraphicFramePr>
        <p:xfrm>
          <a:off x="323528" y="1124744"/>
          <a:ext cx="8468910" cy="4696593"/>
        </p:xfrm>
        <a:graphic>
          <a:graphicData uri="http://schemas.openxmlformats.org/drawingml/2006/table">
            <a:tbl>
              <a:tblPr firstRow="1" bandRow="1">
                <a:tableStyleId>{5C22544A-7EE6-4342-B048-85BDC9FD1C3A}</a:tableStyleId>
              </a:tblPr>
              <a:tblGrid>
                <a:gridCol w="3456383"/>
                <a:gridCol w="1584176"/>
                <a:gridCol w="1131773"/>
                <a:gridCol w="1172483"/>
                <a:gridCol w="1124095"/>
              </a:tblGrid>
              <a:tr h="843743">
                <a:tc>
                  <a:txBody>
                    <a:bodyPr/>
                    <a:lstStyle/>
                    <a:p>
                      <a:r>
                        <a:rPr lang="en-US" sz="2000" b="1" dirty="0" smtClean="0">
                          <a:latin typeface="+mn-lt"/>
                        </a:rPr>
                        <a:t>Economic</a:t>
                      </a:r>
                      <a:r>
                        <a:rPr lang="en-US" sz="2000" b="1" baseline="0" dirty="0" smtClean="0">
                          <a:latin typeface="+mn-lt"/>
                        </a:rPr>
                        <a:t> Classification</a:t>
                      </a:r>
                      <a:endParaRPr lang="en-ZA" sz="2000" b="1" dirty="0">
                        <a:latin typeface="+mn-lt"/>
                      </a:endParaRPr>
                    </a:p>
                  </a:txBody>
                  <a:tcPr marL="91435" marR="91435" marT="45719" marB="45719">
                    <a:solidFill>
                      <a:srgbClr val="B77727"/>
                    </a:solidFill>
                  </a:tcPr>
                </a:tc>
                <a:tc>
                  <a:txBody>
                    <a:bodyPr/>
                    <a:lstStyle/>
                    <a:p>
                      <a:pPr algn="ctr"/>
                      <a:r>
                        <a:rPr lang="en-US" sz="2000" b="1" dirty="0" smtClean="0">
                          <a:latin typeface="+mn-lt"/>
                        </a:rPr>
                        <a:t>2017/18 </a:t>
                      </a:r>
                      <a:r>
                        <a:rPr lang="en-US" sz="1400" b="1" dirty="0" smtClean="0">
                          <a:latin typeface="+mn-lt"/>
                        </a:rPr>
                        <a:t>Adjusted Appropriation</a:t>
                      </a:r>
                      <a:endParaRPr lang="en-ZA" sz="1400" b="1" dirty="0">
                        <a:latin typeface="+mn-lt"/>
                      </a:endParaRPr>
                    </a:p>
                  </a:txBody>
                  <a:tcPr marL="91435" marR="91435" marT="45719" marB="45719">
                    <a:solidFill>
                      <a:srgbClr val="B77727"/>
                    </a:solidFill>
                  </a:tcPr>
                </a:tc>
                <a:tc>
                  <a:txBody>
                    <a:bodyPr/>
                    <a:lstStyle/>
                    <a:p>
                      <a:pPr algn="r"/>
                      <a:r>
                        <a:rPr lang="en-US" sz="2000" b="1" dirty="0" smtClean="0">
                          <a:latin typeface="+mn-lt"/>
                        </a:rPr>
                        <a:t>2018/19</a:t>
                      </a:r>
                      <a:endParaRPr lang="en-ZA" sz="2000" b="1" dirty="0">
                        <a:latin typeface="+mn-lt"/>
                      </a:endParaRPr>
                    </a:p>
                  </a:txBody>
                  <a:tcPr marL="91435" marR="91435" marT="45719" marB="45719">
                    <a:solidFill>
                      <a:srgbClr val="B77727"/>
                    </a:solidFill>
                  </a:tcPr>
                </a:tc>
                <a:tc>
                  <a:txBody>
                    <a:bodyPr/>
                    <a:lstStyle/>
                    <a:p>
                      <a:pPr algn="r"/>
                      <a:r>
                        <a:rPr lang="en-ZA" sz="2000" b="1" dirty="0" smtClean="0">
                          <a:latin typeface="+mn-lt"/>
                        </a:rPr>
                        <a:t>2019/20</a:t>
                      </a:r>
                      <a:endParaRPr lang="en-ZA" sz="2000" b="1" dirty="0">
                        <a:latin typeface="+mn-lt"/>
                      </a:endParaRPr>
                    </a:p>
                  </a:txBody>
                  <a:tcPr marL="91435" marR="91435" marT="45719" marB="45719">
                    <a:solidFill>
                      <a:srgbClr val="B77727"/>
                    </a:solidFill>
                  </a:tcPr>
                </a:tc>
                <a:tc>
                  <a:txBody>
                    <a:bodyPr/>
                    <a:lstStyle/>
                    <a:p>
                      <a:pPr algn="r"/>
                      <a:r>
                        <a:rPr lang="en-US" sz="2000" b="1" dirty="0" smtClean="0">
                          <a:latin typeface="+mn-lt"/>
                        </a:rPr>
                        <a:t>2020/21</a:t>
                      </a:r>
                      <a:endParaRPr lang="en-ZA" sz="2000" b="1" dirty="0">
                        <a:latin typeface="+mn-lt"/>
                      </a:endParaRPr>
                    </a:p>
                  </a:txBody>
                  <a:tcPr marL="91435" marR="91435" marT="45719" marB="45719">
                    <a:solidFill>
                      <a:srgbClr val="B77727"/>
                    </a:solidFill>
                  </a:tcPr>
                </a:tc>
              </a:tr>
              <a:tr h="333562">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1600" b="1"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CC"/>
                    </a:solidFill>
                  </a:tcPr>
                </a:tc>
                <a:tc>
                  <a:txBody>
                    <a:bodyPr/>
                    <a:lstStyle/>
                    <a:p>
                      <a:pPr algn="r"/>
                      <a:r>
                        <a:rPr lang="en-US" sz="1600" b="1" dirty="0" smtClean="0">
                          <a:latin typeface="+mn-lt"/>
                        </a:rPr>
                        <a:t>R’000</a:t>
                      </a:r>
                      <a:endParaRPr lang="en-ZA" sz="1600" b="1" dirty="0">
                        <a:latin typeface="+mn-lt"/>
                      </a:endParaRPr>
                    </a:p>
                  </a:txBody>
                  <a:tcPr marL="91435" marR="91435" marT="45719" marB="45719">
                    <a:solidFill>
                      <a:srgbClr val="FFFFCC"/>
                    </a:solidFill>
                  </a:tcPr>
                </a:tc>
                <a:tc>
                  <a:txBody>
                    <a:bodyPr/>
                    <a:lstStyle/>
                    <a:p>
                      <a:pPr algn="r"/>
                      <a:r>
                        <a:rPr lang="en-ZA" sz="1600" b="1" dirty="0" smtClean="0">
                          <a:latin typeface="+mn-lt"/>
                        </a:rPr>
                        <a:t>R’000</a:t>
                      </a:r>
                      <a:endParaRPr lang="en-ZA" sz="1600" b="1" dirty="0">
                        <a:latin typeface="+mn-lt"/>
                      </a:endParaRPr>
                    </a:p>
                  </a:txBody>
                  <a:tcPr marL="91435" marR="91435" marT="45719" marB="45719">
                    <a:solidFill>
                      <a:srgbClr val="FFFFCC"/>
                    </a:solidFill>
                  </a:tcPr>
                </a:tc>
                <a:tc>
                  <a:txBody>
                    <a:bodyPr/>
                    <a:lstStyle/>
                    <a:p>
                      <a:pPr algn="r"/>
                      <a:r>
                        <a:rPr lang="en-ZA" sz="1600" b="1" dirty="0" smtClean="0">
                          <a:latin typeface="+mn-lt"/>
                        </a:rPr>
                        <a:t>R’000</a:t>
                      </a:r>
                      <a:endParaRPr lang="en-ZA" sz="1600" b="1" dirty="0">
                        <a:latin typeface="+mn-lt"/>
                      </a:endParaRPr>
                    </a:p>
                  </a:txBody>
                  <a:tcPr marL="91435" marR="91435" marT="45719" marB="45719">
                    <a:solidFill>
                      <a:srgbClr val="FFFFCC"/>
                    </a:solidFill>
                  </a:tcPr>
                </a:tc>
                <a:tc>
                  <a:txBody>
                    <a:bodyPr/>
                    <a:lstStyle/>
                    <a:p>
                      <a:pPr algn="r"/>
                      <a:r>
                        <a:rPr lang="en-US" sz="1600" b="1" dirty="0" smtClean="0">
                          <a:latin typeface="+mn-lt"/>
                        </a:rPr>
                        <a:t>R’000</a:t>
                      </a:r>
                      <a:endParaRPr lang="en-ZA" sz="1600" b="1" dirty="0">
                        <a:latin typeface="+mn-lt"/>
                      </a:endParaRPr>
                    </a:p>
                  </a:txBody>
                  <a:tcPr marL="91435" marR="91435" marT="45719" marB="45719">
                    <a:solidFill>
                      <a:srgbClr val="FFFFCC"/>
                    </a:solidFill>
                  </a:tcPr>
                </a:tc>
              </a:tr>
              <a:tr h="359764">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ZA"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Compensation </a:t>
                      </a:r>
                      <a:endPar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FF"/>
                    </a:solidFill>
                  </a:tcPr>
                </a:tc>
                <a:tc>
                  <a:txBody>
                    <a:bodyPr/>
                    <a:lstStyle/>
                    <a:p>
                      <a:pPr algn="r"/>
                      <a:r>
                        <a:rPr lang="en-ZA" sz="1700" b="0" dirty="0" smtClean="0">
                          <a:latin typeface="+mn-lt"/>
                        </a:rPr>
                        <a:t>34 063</a:t>
                      </a:r>
                      <a:endParaRPr lang="en-ZA" sz="1700" b="0" dirty="0">
                        <a:latin typeface="+mn-lt"/>
                      </a:endParaRPr>
                    </a:p>
                  </a:txBody>
                  <a:tcPr marL="91435" marR="91435" marT="45719" marB="45719">
                    <a:solidFill>
                      <a:srgbClr val="FFFFFF"/>
                    </a:solidFill>
                  </a:tcPr>
                </a:tc>
                <a:tc>
                  <a:txBody>
                    <a:bodyPr/>
                    <a:lstStyle/>
                    <a:p>
                      <a:pPr algn="r"/>
                      <a:r>
                        <a:rPr lang="en-ZA" sz="1700" b="0" dirty="0" smtClean="0">
                          <a:latin typeface="+mn-lt"/>
                        </a:rPr>
                        <a:t>40 356</a:t>
                      </a:r>
                      <a:endParaRPr lang="en-ZA" sz="1700" b="0" dirty="0">
                        <a:latin typeface="+mn-lt"/>
                      </a:endParaRPr>
                    </a:p>
                  </a:txBody>
                  <a:tcPr marL="91435" marR="91435" marT="45719" marB="45719">
                    <a:solidFill>
                      <a:srgbClr val="FFFFFF"/>
                    </a:solidFill>
                  </a:tcPr>
                </a:tc>
                <a:tc>
                  <a:txBody>
                    <a:bodyPr/>
                    <a:lstStyle/>
                    <a:p>
                      <a:pPr algn="r"/>
                      <a:r>
                        <a:rPr lang="en-ZA" sz="1700" b="0" dirty="0" smtClean="0">
                          <a:latin typeface="+mn-lt"/>
                        </a:rPr>
                        <a:t>43 409</a:t>
                      </a:r>
                      <a:endParaRPr lang="en-ZA" sz="1700" b="0" dirty="0">
                        <a:latin typeface="+mn-lt"/>
                      </a:endParaRPr>
                    </a:p>
                  </a:txBody>
                  <a:tcPr marL="91435" marR="91435" marT="45719" marB="45719">
                    <a:solidFill>
                      <a:srgbClr val="FFFFFF"/>
                    </a:solidFill>
                  </a:tcPr>
                </a:tc>
                <a:tc>
                  <a:txBody>
                    <a:bodyPr/>
                    <a:lstStyle/>
                    <a:p>
                      <a:pPr algn="r"/>
                      <a:r>
                        <a:rPr lang="en-ZA" sz="1700" b="0" dirty="0" smtClean="0">
                          <a:latin typeface="+mn-lt"/>
                        </a:rPr>
                        <a:t>46 691</a:t>
                      </a:r>
                      <a:endParaRPr lang="en-ZA" sz="1700" b="0" dirty="0">
                        <a:latin typeface="+mn-lt"/>
                      </a:endParaRPr>
                    </a:p>
                  </a:txBody>
                  <a:tcPr marL="91435" marR="91435" marT="45719" marB="45719">
                    <a:solidFill>
                      <a:srgbClr val="FFFFFF"/>
                    </a:solidFill>
                  </a:tcPr>
                </a:tc>
              </a:tr>
              <a:tr h="353664">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ZA"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Goods &amp; Services </a:t>
                      </a:r>
                      <a:endPar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CC"/>
                    </a:solidFill>
                  </a:tcPr>
                </a:tc>
                <a:tc>
                  <a:txBody>
                    <a:bodyPr/>
                    <a:lstStyle/>
                    <a:p>
                      <a:pPr algn="r"/>
                      <a:r>
                        <a:rPr lang="en-ZA" sz="1700" b="0" dirty="0" smtClean="0">
                          <a:latin typeface="+mn-lt"/>
                        </a:rPr>
                        <a:t>51 509</a:t>
                      </a:r>
                      <a:endParaRPr lang="en-ZA" sz="1700" b="0" dirty="0">
                        <a:latin typeface="+mn-lt"/>
                      </a:endParaRPr>
                    </a:p>
                  </a:txBody>
                  <a:tcPr marL="91435" marR="91435" marT="45719" marB="45719">
                    <a:solidFill>
                      <a:srgbClr val="FFFFCC"/>
                    </a:solidFill>
                  </a:tcPr>
                </a:tc>
                <a:tc>
                  <a:txBody>
                    <a:bodyPr/>
                    <a:lstStyle/>
                    <a:p>
                      <a:pPr algn="r"/>
                      <a:r>
                        <a:rPr lang="en-ZA" sz="1700" b="0" dirty="0" smtClean="0">
                          <a:latin typeface="+mn-lt"/>
                        </a:rPr>
                        <a:t>87 243</a:t>
                      </a:r>
                      <a:endParaRPr lang="en-ZA" sz="1700" b="0" dirty="0">
                        <a:latin typeface="+mn-lt"/>
                      </a:endParaRPr>
                    </a:p>
                  </a:txBody>
                  <a:tcPr marL="91435" marR="91435" marT="45719" marB="45719">
                    <a:solidFill>
                      <a:srgbClr val="FFFFCC"/>
                    </a:solidFill>
                  </a:tcPr>
                </a:tc>
                <a:tc>
                  <a:txBody>
                    <a:bodyPr/>
                    <a:lstStyle/>
                    <a:p>
                      <a:pPr algn="r"/>
                      <a:r>
                        <a:rPr lang="en-ZA" sz="1700" b="0" dirty="0" smtClean="0">
                          <a:latin typeface="+mn-lt"/>
                        </a:rPr>
                        <a:t>80 934</a:t>
                      </a:r>
                      <a:endParaRPr lang="en-ZA" sz="1700" b="0" dirty="0">
                        <a:latin typeface="+mn-lt"/>
                      </a:endParaRPr>
                    </a:p>
                  </a:txBody>
                  <a:tcPr marL="91435" marR="91435" marT="45719" marB="45719">
                    <a:solidFill>
                      <a:srgbClr val="FFFFCC"/>
                    </a:solidFill>
                  </a:tcPr>
                </a:tc>
                <a:tc>
                  <a:txBody>
                    <a:bodyPr/>
                    <a:lstStyle/>
                    <a:p>
                      <a:pPr algn="r"/>
                      <a:r>
                        <a:rPr lang="en-ZA" sz="1700" b="0" dirty="0" smtClean="0">
                          <a:latin typeface="+mn-lt"/>
                        </a:rPr>
                        <a:t>86 960</a:t>
                      </a:r>
                      <a:endParaRPr lang="en-ZA" sz="1700" b="0" dirty="0">
                        <a:latin typeface="+mn-lt"/>
                      </a:endParaRPr>
                    </a:p>
                  </a:txBody>
                  <a:tcPr marL="91435" marR="91435" marT="45719" marB="45719">
                    <a:solidFill>
                      <a:srgbClr val="FFFFCC"/>
                    </a:solidFill>
                  </a:tcPr>
                </a:tc>
              </a:tr>
              <a:tr h="348723">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Foreign Govn &amp; International Org</a:t>
                      </a:r>
                    </a:p>
                  </a:txBody>
                  <a:tcPr marT="45718" marB="45718" horzOverflow="overflow">
                    <a:solidFill>
                      <a:srgbClr val="FFFFFF"/>
                    </a:solidFill>
                  </a:tcPr>
                </a:tc>
                <a:tc>
                  <a:txBody>
                    <a:bodyPr/>
                    <a:lstStyle/>
                    <a:p>
                      <a:pPr algn="r"/>
                      <a:r>
                        <a:rPr lang="en-ZA" sz="1700" b="0" dirty="0" smtClean="0">
                          <a:latin typeface="+mn-lt"/>
                        </a:rPr>
                        <a:t>2 058</a:t>
                      </a:r>
                      <a:endParaRPr lang="en-ZA" sz="1700" b="0" dirty="0">
                        <a:latin typeface="+mn-lt"/>
                      </a:endParaRPr>
                    </a:p>
                  </a:txBody>
                  <a:tcPr marL="91435" marR="91435" marT="45719" marB="45719">
                    <a:solidFill>
                      <a:srgbClr val="FFFFFF"/>
                    </a:solidFill>
                  </a:tcPr>
                </a:tc>
                <a:tc>
                  <a:txBody>
                    <a:bodyPr/>
                    <a:lstStyle/>
                    <a:p>
                      <a:pPr algn="r"/>
                      <a:r>
                        <a:rPr lang="en-ZA" sz="1700" b="0" dirty="0" smtClean="0">
                          <a:latin typeface="+mn-lt"/>
                        </a:rPr>
                        <a:t>2 865</a:t>
                      </a:r>
                      <a:endParaRPr lang="en-ZA" sz="1700" b="0" dirty="0">
                        <a:latin typeface="+mn-lt"/>
                      </a:endParaRPr>
                    </a:p>
                  </a:txBody>
                  <a:tcPr marL="91435" marR="91435" marT="45719" marB="45719">
                    <a:solidFill>
                      <a:srgbClr val="FFFFFF"/>
                    </a:solidFill>
                  </a:tcPr>
                </a:tc>
                <a:tc>
                  <a:txBody>
                    <a:bodyPr/>
                    <a:lstStyle/>
                    <a:p>
                      <a:pPr algn="r"/>
                      <a:r>
                        <a:rPr lang="en-ZA" sz="1700" b="0" dirty="0" smtClean="0">
                          <a:latin typeface="+mn-lt"/>
                        </a:rPr>
                        <a:t>3 025</a:t>
                      </a:r>
                      <a:endParaRPr lang="en-ZA" sz="1700" b="0" dirty="0">
                        <a:latin typeface="+mn-lt"/>
                      </a:endParaRPr>
                    </a:p>
                  </a:txBody>
                  <a:tcPr marL="91435" marR="91435" marT="45719" marB="45719">
                    <a:solidFill>
                      <a:srgbClr val="FFFFFF"/>
                    </a:solidFill>
                  </a:tcPr>
                </a:tc>
                <a:tc>
                  <a:txBody>
                    <a:bodyPr/>
                    <a:lstStyle/>
                    <a:p>
                      <a:pPr algn="r"/>
                      <a:r>
                        <a:rPr lang="en-ZA" sz="1700" b="0" dirty="0" smtClean="0">
                          <a:latin typeface="+mn-lt"/>
                        </a:rPr>
                        <a:t>3 191</a:t>
                      </a:r>
                      <a:endParaRPr lang="en-ZA" sz="1700" b="0" dirty="0">
                        <a:latin typeface="+mn-lt"/>
                      </a:endParaRPr>
                    </a:p>
                  </a:txBody>
                  <a:tcPr marL="91435" marR="91435" marT="45719" marB="45719">
                    <a:solidFill>
                      <a:srgbClr val="FFFFFF"/>
                    </a:solidFill>
                  </a:tcPr>
                </a:tc>
              </a:tr>
              <a:tr h="348723">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Non-Profit Institutions</a:t>
                      </a:r>
                    </a:p>
                  </a:txBody>
                  <a:tcPr marT="45718" marB="45718" horzOverflow="overflow">
                    <a:solidFill>
                      <a:srgbClr val="FFFFCC"/>
                    </a:solidFill>
                  </a:tcPr>
                </a:tc>
                <a:tc>
                  <a:txBody>
                    <a:bodyPr/>
                    <a:lstStyle/>
                    <a:p>
                      <a:pPr algn="r"/>
                      <a:r>
                        <a:rPr lang="en-ZA" sz="1700" b="0" dirty="0" smtClean="0">
                          <a:latin typeface="+mn-lt"/>
                        </a:rPr>
                        <a:t>23 789</a:t>
                      </a:r>
                      <a:endParaRPr lang="en-ZA" sz="1700" b="0" dirty="0">
                        <a:latin typeface="+mn-lt"/>
                      </a:endParaRPr>
                    </a:p>
                  </a:txBody>
                  <a:tcPr marL="91435" marR="91435" marT="45719" marB="45719">
                    <a:solidFill>
                      <a:srgbClr val="FFFFCC"/>
                    </a:solidFill>
                  </a:tcPr>
                </a:tc>
                <a:tc>
                  <a:txBody>
                    <a:bodyPr/>
                    <a:lstStyle/>
                    <a:p>
                      <a:pPr algn="r"/>
                      <a:r>
                        <a:rPr lang="en-ZA" sz="1700" b="0" dirty="0" smtClean="0">
                          <a:latin typeface="+mn-lt"/>
                        </a:rPr>
                        <a:t>24 409</a:t>
                      </a:r>
                      <a:endParaRPr lang="en-ZA" sz="1700" b="0" dirty="0">
                        <a:latin typeface="+mn-lt"/>
                      </a:endParaRPr>
                    </a:p>
                  </a:txBody>
                  <a:tcPr marL="91435" marR="91435" marT="45719" marB="45719">
                    <a:solidFill>
                      <a:srgbClr val="FFFFCC"/>
                    </a:solidFill>
                  </a:tcPr>
                </a:tc>
                <a:tc>
                  <a:txBody>
                    <a:bodyPr/>
                    <a:lstStyle/>
                    <a:p>
                      <a:pPr algn="r"/>
                      <a:r>
                        <a:rPr lang="en-ZA" sz="1700" b="0" dirty="0" smtClean="0">
                          <a:latin typeface="+mn-lt"/>
                        </a:rPr>
                        <a:t>26 474</a:t>
                      </a:r>
                      <a:endParaRPr lang="en-ZA" sz="1700" b="0" dirty="0">
                        <a:latin typeface="+mn-lt"/>
                      </a:endParaRPr>
                    </a:p>
                  </a:txBody>
                  <a:tcPr marL="91435" marR="91435" marT="45719" marB="45719">
                    <a:solidFill>
                      <a:srgbClr val="FFFFCC"/>
                    </a:solidFill>
                  </a:tcPr>
                </a:tc>
                <a:tc>
                  <a:txBody>
                    <a:bodyPr/>
                    <a:lstStyle/>
                    <a:p>
                      <a:pPr algn="r"/>
                      <a:r>
                        <a:rPr lang="en-ZA" sz="1700" b="0" dirty="0" smtClean="0">
                          <a:latin typeface="+mn-lt"/>
                        </a:rPr>
                        <a:t>28 083</a:t>
                      </a:r>
                      <a:endParaRPr lang="en-ZA" sz="1700" b="0" dirty="0">
                        <a:latin typeface="+mn-lt"/>
                      </a:endParaRPr>
                    </a:p>
                  </a:txBody>
                  <a:tcPr marL="91435" marR="91435" marT="45719" marB="45719">
                    <a:solidFill>
                      <a:srgbClr val="FFFFCC"/>
                    </a:solidFill>
                  </a:tcPr>
                </a:tc>
              </a:tr>
              <a:tr h="348723">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Public Corporations</a:t>
                      </a:r>
                    </a:p>
                  </a:txBody>
                  <a:tcPr marT="45718" marB="45718" horzOverflow="overflow">
                    <a:solidFill>
                      <a:srgbClr val="FFFFFF"/>
                    </a:solidFill>
                  </a:tcPr>
                </a:tc>
                <a:tc>
                  <a:txBody>
                    <a:bodyPr/>
                    <a:lstStyle/>
                    <a:p>
                      <a:pPr algn="r"/>
                      <a:r>
                        <a:rPr lang="en-ZA" sz="1700" b="0" dirty="0" smtClean="0">
                          <a:latin typeface="+mn-lt"/>
                        </a:rPr>
                        <a:t>12 000</a:t>
                      </a:r>
                      <a:endParaRPr lang="en-ZA" sz="1700" b="0" dirty="0">
                        <a:latin typeface="+mn-lt"/>
                      </a:endParaRPr>
                    </a:p>
                  </a:txBody>
                  <a:tcPr marL="91435" marR="91435" marT="45719" marB="45719">
                    <a:solidFill>
                      <a:srgbClr val="FFFFFF"/>
                    </a:solidFill>
                  </a:tcPr>
                </a:tc>
                <a:tc>
                  <a:txBody>
                    <a:bodyPr/>
                    <a:lstStyle/>
                    <a:p>
                      <a:pPr algn="r"/>
                      <a:r>
                        <a:rPr lang="en-ZA" sz="1700" b="0" dirty="0" smtClean="0">
                          <a:latin typeface="+mn-lt"/>
                        </a:rPr>
                        <a:t>27 409</a:t>
                      </a:r>
                      <a:endParaRPr lang="en-ZA" sz="1700" b="0" dirty="0">
                        <a:latin typeface="+mn-lt"/>
                      </a:endParaRPr>
                    </a:p>
                  </a:txBody>
                  <a:tcPr marL="91435" marR="91435" marT="45719" marB="45719">
                    <a:solidFill>
                      <a:srgbClr val="FFFFFF"/>
                    </a:solidFill>
                  </a:tcPr>
                </a:tc>
                <a:tc>
                  <a:txBody>
                    <a:bodyPr/>
                    <a:lstStyle/>
                    <a:p>
                      <a:pPr algn="r"/>
                      <a:r>
                        <a:rPr lang="en-ZA" sz="1700" b="0" dirty="0" smtClean="0">
                          <a:latin typeface="+mn-lt"/>
                        </a:rPr>
                        <a:t>-</a:t>
                      </a:r>
                      <a:endParaRPr lang="en-ZA" sz="1700" b="0" dirty="0">
                        <a:latin typeface="+mn-lt"/>
                      </a:endParaRPr>
                    </a:p>
                  </a:txBody>
                  <a:tcPr marL="91435" marR="91435" marT="45719" marB="45719">
                    <a:solidFill>
                      <a:srgbClr val="FFFFFF"/>
                    </a:solidFill>
                  </a:tcPr>
                </a:tc>
                <a:tc>
                  <a:txBody>
                    <a:bodyPr/>
                    <a:lstStyle/>
                    <a:p>
                      <a:pPr algn="r"/>
                      <a:r>
                        <a:rPr lang="en-ZA" sz="1700" b="0" dirty="0" smtClean="0">
                          <a:latin typeface="+mn-lt"/>
                        </a:rPr>
                        <a:t>-</a:t>
                      </a:r>
                      <a:endParaRPr lang="en-ZA" sz="1700" b="0" dirty="0">
                        <a:latin typeface="+mn-lt"/>
                      </a:endParaRPr>
                    </a:p>
                  </a:txBody>
                  <a:tcPr marL="91435" marR="91435" marT="45719" marB="45719">
                    <a:solidFill>
                      <a:srgbClr val="FFFFFF"/>
                    </a:solidFill>
                  </a:tcPr>
                </a:tc>
              </a:tr>
              <a:tr h="348723">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Heritage Assets (Legacy projects)</a:t>
                      </a:r>
                    </a:p>
                  </a:txBody>
                  <a:tcPr marT="45718" marB="45718" horzOverflow="overflow">
                    <a:solidFill>
                      <a:srgbClr val="FFFFCC"/>
                    </a:solidFill>
                  </a:tcPr>
                </a:tc>
                <a:tc>
                  <a:txBody>
                    <a:bodyPr/>
                    <a:lstStyle/>
                    <a:p>
                      <a:pPr algn="r"/>
                      <a:r>
                        <a:rPr lang="en-ZA" sz="1700" b="0" dirty="0" smtClean="0">
                          <a:latin typeface="+mn-lt"/>
                        </a:rPr>
                        <a:t>146 525</a:t>
                      </a:r>
                      <a:endParaRPr lang="en-ZA" sz="1700" b="0" dirty="0">
                        <a:latin typeface="+mn-lt"/>
                      </a:endParaRPr>
                    </a:p>
                  </a:txBody>
                  <a:tcPr marL="91435" marR="91435" marT="45719" marB="45719">
                    <a:solidFill>
                      <a:srgbClr val="FFFFCC"/>
                    </a:solidFill>
                  </a:tcPr>
                </a:tc>
                <a:tc>
                  <a:txBody>
                    <a:bodyPr/>
                    <a:lstStyle/>
                    <a:p>
                      <a:pPr algn="r"/>
                      <a:r>
                        <a:rPr lang="en-ZA" sz="1700" b="0" dirty="0" smtClean="0">
                          <a:latin typeface="+mn-lt"/>
                        </a:rPr>
                        <a:t>218 478</a:t>
                      </a:r>
                      <a:endParaRPr lang="en-ZA" sz="1700" b="0" dirty="0">
                        <a:latin typeface="+mn-lt"/>
                      </a:endParaRPr>
                    </a:p>
                  </a:txBody>
                  <a:tcPr marL="91435" marR="91435" marT="45719" marB="45719">
                    <a:solidFill>
                      <a:srgbClr val="FFFFCC"/>
                    </a:solidFill>
                  </a:tcPr>
                </a:tc>
                <a:tc>
                  <a:txBody>
                    <a:bodyPr/>
                    <a:lstStyle/>
                    <a:p>
                      <a:pPr algn="r"/>
                      <a:r>
                        <a:rPr lang="en-ZA" sz="1700" b="0" dirty="0" smtClean="0">
                          <a:latin typeface="+mn-lt"/>
                        </a:rPr>
                        <a:t>263 647</a:t>
                      </a:r>
                      <a:endParaRPr lang="en-ZA" sz="1700" b="0" dirty="0">
                        <a:latin typeface="+mn-lt"/>
                      </a:endParaRPr>
                    </a:p>
                  </a:txBody>
                  <a:tcPr marL="91435" marR="91435" marT="45719" marB="45719">
                    <a:solidFill>
                      <a:srgbClr val="FFFFCC"/>
                    </a:solidFill>
                  </a:tcPr>
                </a:tc>
                <a:tc>
                  <a:txBody>
                    <a:bodyPr/>
                    <a:lstStyle/>
                    <a:p>
                      <a:pPr algn="r"/>
                      <a:r>
                        <a:rPr lang="en-ZA" sz="1700" b="0" dirty="0" smtClean="0">
                          <a:latin typeface="+mn-lt"/>
                        </a:rPr>
                        <a:t>276 396</a:t>
                      </a:r>
                      <a:endParaRPr lang="en-ZA" sz="1700" b="0" dirty="0">
                        <a:latin typeface="+mn-lt"/>
                      </a:endParaRPr>
                    </a:p>
                  </a:txBody>
                  <a:tcPr marL="91435" marR="91435" marT="45719" marB="45719">
                    <a:solidFill>
                      <a:srgbClr val="FFFFCC"/>
                    </a:solidFill>
                  </a:tcPr>
                </a:tc>
              </a:tr>
              <a:tr h="348723">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Software and other intangible assets</a:t>
                      </a:r>
                    </a:p>
                  </a:txBody>
                  <a:tcPr marT="45718" marB="45718" horzOverflow="overflow">
                    <a:solidFill>
                      <a:srgbClr val="FFFFFF"/>
                    </a:solidFill>
                  </a:tcPr>
                </a:tc>
                <a:tc>
                  <a:txBody>
                    <a:bodyPr/>
                    <a:lstStyle/>
                    <a:p>
                      <a:pPr algn="r"/>
                      <a:r>
                        <a:rPr lang="en-ZA" sz="1700" b="0" dirty="0" smtClean="0">
                          <a:latin typeface="+mn-lt"/>
                        </a:rPr>
                        <a:t>4 970</a:t>
                      </a:r>
                      <a:endParaRPr lang="en-ZA" sz="1700" b="0" dirty="0">
                        <a:latin typeface="+mn-lt"/>
                      </a:endParaRPr>
                    </a:p>
                  </a:txBody>
                  <a:tcPr marL="91435" marR="91435" marT="45719" marB="45719">
                    <a:solidFill>
                      <a:srgbClr val="FFFFFF"/>
                    </a:solidFill>
                  </a:tcPr>
                </a:tc>
                <a:tc>
                  <a:txBody>
                    <a:bodyPr/>
                    <a:lstStyle/>
                    <a:p>
                      <a:pPr algn="r"/>
                      <a:r>
                        <a:rPr lang="en-ZA" sz="1700" b="0" dirty="0" smtClean="0">
                          <a:latin typeface="+mn-lt"/>
                        </a:rPr>
                        <a:t>6 267</a:t>
                      </a:r>
                      <a:endParaRPr lang="en-ZA" sz="1700" b="0" dirty="0">
                        <a:latin typeface="+mn-lt"/>
                      </a:endParaRPr>
                    </a:p>
                  </a:txBody>
                  <a:tcPr marL="91435" marR="91435" marT="45719" marB="45719">
                    <a:solidFill>
                      <a:srgbClr val="FFFFFF"/>
                    </a:solidFill>
                  </a:tcPr>
                </a:tc>
                <a:tc>
                  <a:txBody>
                    <a:bodyPr/>
                    <a:lstStyle/>
                    <a:p>
                      <a:pPr algn="r"/>
                      <a:r>
                        <a:rPr lang="en-ZA" sz="1700" b="0" dirty="0" smtClean="0">
                          <a:latin typeface="+mn-lt"/>
                        </a:rPr>
                        <a:t>-</a:t>
                      </a:r>
                      <a:endParaRPr lang="en-ZA" sz="1700" b="0" dirty="0">
                        <a:latin typeface="+mn-lt"/>
                      </a:endParaRPr>
                    </a:p>
                  </a:txBody>
                  <a:tcPr marL="91435" marR="91435" marT="45719" marB="45719">
                    <a:solidFill>
                      <a:srgbClr val="FFFFFF"/>
                    </a:solidFill>
                  </a:tcPr>
                </a:tc>
                <a:tc>
                  <a:txBody>
                    <a:bodyPr/>
                    <a:lstStyle/>
                    <a:p>
                      <a:pPr algn="r"/>
                      <a:r>
                        <a:rPr lang="en-ZA" sz="1700" b="0" dirty="0" smtClean="0">
                          <a:latin typeface="+mn-lt"/>
                        </a:rPr>
                        <a:t>-</a:t>
                      </a:r>
                      <a:endParaRPr lang="en-ZA" sz="1700" b="0" dirty="0">
                        <a:latin typeface="+mn-lt"/>
                      </a:endParaRPr>
                    </a:p>
                  </a:txBody>
                  <a:tcPr marL="91435" marR="91435" marT="45719" marB="45719">
                    <a:solidFill>
                      <a:srgbClr val="FFFFFF"/>
                    </a:solidFill>
                  </a:tcPr>
                </a:tc>
              </a:tr>
              <a:tr h="348723">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Dept Agencies &amp; Accounts</a:t>
                      </a:r>
                    </a:p>
                  </a:txBody>
                  <a:tcPr marT="45718" marB="45718" horzOverflow="overflow">
                    <a:solidFill>
                      <a:srgbClr val="FFFFCC"/>
                    </a:solidFill>
                  </a:tcPr>
                </a:tc>
                <a:tc>
                  <a:txBody>
                    <a:bodyPr/>
                    <a:lstStyle/>
                    <a:p>
                      <a:pPr algn="r"/>
                      <a:r>
                        <a:rPr lang="en-ZA" sz="1700" b="0" dirty="0" smtClean="0">
                          <a:latin typeface="+mn-lt"/>
                        </a:rPr>
                        <a:t>12 700</a:t>
                      </a:r>
                      <a:endParaRPr lang="en-ZA" sz="1700" b="0" dirty="0">
                        <a:latin typeface="+mn-lt"/>
                      </a:endParaRPr>
                    </a:p>
                  </a:txBody>
                  <a:tcPr marL="91435" marR="91435" marT="45719" marB="45719">
                    <a:solidFill>
                      <a:srgbClr val="FFFFCC"/>
                    </a:solidFill>
                  </a:tcPr>
                </a:tc>
                <a:tc>
                  <a:txBody>
                    <a:bodyPr/>
                    <a:lstStyle/>
                    <a:p>
                      <a:pPr algn="r"/>
                      <a:r>
                        <a:rPr lang="en-ZA" sz="1700" b="0" dirty="0" smtClean="0">
                          <a:latin typeface="+mn-lt"/>
                        </a:rPr>
                        <a:t>9 000</a:t>
                      </a:r>
                      <a:endParaRPr lang="en-ZA" sz="1700" b="0" dirty="0">
                        <a:latin typeface="+mn-lt"/>
                      </a:endParaRPr>
                    </a:p>
                  </a:txBody>
                  <a:tcPr marL="91435" marR="91435" marT="45719" marB="45719">
                    <a:solidFill>
                      <a:srgbClr val="FFFFCC"/>
                    </a:solidFill>
                  </a:tcPr>
                </a:tc>
                <a:tc>
                  <a:txBody>
                    <a:bodyPr/>
                    <a:lstStyle/>
                    <a:p>
                      <a:pPr algn="r"/>
                      <a:r>
                        <a:rPr lang="en-ZA" sz="1700" b="0" dirty="0" smtClean="0">
                          <a:latin typeface="+mn-lt"/>
                        </a:rPr>
                        <a:t>9 504</a:t>
                      </a:r>
                      <a:endParaRPr lang="en-ZA" sz="1700" b="0" dirty="0">
                        <a:latin typeface="+mn-lt"/>
                      </a:endParaRPr>
                    </a:p>
                  </a:txBody>
                  <a:tcPr marL="91435" marR="91435" marT="45719" marB="45719">
                    <a:solidFill>
                      <a:srgbClr val="FFFFCC"/>
                    </a:solidFill>
                  </a:tcPr>
                </a:tc>
                <a:tc>
                  <a:txBody>
                    <a:bodyPr/>
                    <a:lstStyle/>
                    <a:p>
                      <a:pPr algn="r"/>
                      <a:r>
                        <a:rPr lang="en-ZA" sz="1700" b="0" dirty="0" smtClean="0">
                          <a:latin typeface="+mn-lt"/>
                        </a:rPr>
                        <a:t>10 027</a:t>
                      </a:r>
                      <a:endParaRPr lang="en-ZA" sz="1700" b="0" dirty="0">
                        <a:latin typeface="+mn-lt"/>
                      </a:endParaRPr>
                    </a:p>
                  </a:txBody>
                  <a:tcPr marL="91435" marR="91435" marT="45719" marB="45719">
                    <a:solidFill>
                      <a:srgbClr val="FFFFCC"/>
                    </a:solidFill>
                  </a:tcPr>
                </a:tc>
              </a:tr>
              <a:tr h="180907">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Households</a:t>
                      </a:r>
                    </a:p>
                  </a:txBody>
                  <a:tcPr marT="45718" marB="45718" horzOverflow="overflow">
                    <a:noFill/>
                  </a:tcPr>
                </a:tc>
                <a:tc>
                  <a:txBody>
                    <a:bodyPr/>
                    <a:lstStyle/>
                    <a:p>
                      <a:pPr algn="r"/>
                      <a:r>
                        <a:rPr lang="en-ZA" sz="1700" b="0" dirty="0" smtClean="0">
                          <a:latin typeface="+mn-lt"/>
                        </a:rPr>
                        <a:t>9 806</a:t>
                      </a:r>
                      <a:endParaRPr lang="en-ZA" sz="1700" b="0" dirty="0">
                        <a:latin typeface="+mn-lt"/>
                      </a:endParaRPr>
                    </a:p>
                  </a:txBody>
                  <a:tcPr marL="91435" marR="91435" marT="45719" marB="45719">
                    <a:noFill/>
                  </a:tcPr>
                </a:tc>
                <a:tc>
                  <a:txBody>
                    <a:bodyPr/>
                    <a:lstStyle/>
                    <a:p>
                      <a:pPr algn="r"/>
                      <a:r>
                        <a:rPr lang="en-ZA" sz="1700" b="0" dirty="0" smtClean="0">
                          <a:latin typeface="+mn-lt"/>
                        </a:rPr>
                        <a:t>-</a:t>
                      </a:r>
                      <a:endParaRPr lang="en-ZA" sz="1700" b="0" dirty="0">
                        <a:latin typeface="+mn-lt"/>
                      </a:endParaRPr>
                    </a:p>
                  </a:txBody>
                  <a:tcPr marL="91435" marR="91435" marT="45719" marB="45719">
                    <a:noFill/>
                  </a:tcPr>
                </a:tc>
                <a:tc>
                  <a:txBody>
                    <a:bodyPr/>
                    <a:lstStyle/>
                    <a:p>
                      <a:pPr algn="r"/>
                      <a:r>
                        <a:rPr lang="en-ZA" sz="1700" b="0" dirty="0" smtClean="0">
                          <a:latin typeface="+mn-lt"/>
                        </a:rPr>
                        <a:t>-</a:t>
                      </a:r>
                      <a:endParaRPr lang="en-ZA" sz="1700" b="0" dirty="0">
                        <a:latin typeface="+mn-lt"/>
                      </a:endParaRPr>
                    </a:p>
                  </a:txBody>
                  <a:tcPr marL="91435" marR="91435" marT="45719" marB="45719">
                    <a:noFill/>
                  </a:tcPr>
                </a:tc>
                <a:tc>
                  <a:txBody>
                    <a:bodyPr/>
                    <a:lstStyle/>
                    <a:p>
                      <a:pPr algn="r"/>
                      <a:r>
                        <a:rPr lang="en-ZA" sz="1700" b="0" dirty="0" smtClean="0">
                          <a:latin typeface="+mn-lt"/>
                        </a:rPr>
                        <a:t>-</a:t>
                      </a:r>
                      <a:endParaRPr lang="en-ZA" sz="1700" b="0" dirty="0">
                        <a:latin typeface="+mn-lt"/>
                      </a:endParaRPr>
                    </a:p>
                  </a:txBody>
                  <a:tcPr marL="91435" marR="91435" marT="45719" marB="45719">
                    <a:noFill/>
                  </a:tcPr>
                </a:tc>
              </a:tr>
              <a:tr h="348723">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700" b="1" i="0" u="none" strike="noStrike" cap="none" normalizeH="0" baseline="0" dirty="0" smtClean="0">
                          <a:ln>
                            <a:noFill/>
                          </a:ln>
                          <a:solidFill>
                            <a:srgbClr val="000000"/>
                          </a:solidFill>
                          <a:effectLst/>
                          <a:latin typeface="+mn-lt"/>
                          <a:ea typeface="Arial Unicode MS" pitchFamily="34" charset="-128"/>
                          <a:cs typeface="Arial Unicode MS" pitchFamily="34" charset="-128"/>
                        </a:rPr>
                        <a:t>GRAND TOTAL</a:t>
                      </a:r>
                    </a:p>
                  </a:txBody>
                  <a:tcPr marT="45718" marB="45718" horzOverflow="overflow">
                    <a:solidFill>
                      <a:srgbClr val="FFFFCC"/>
                    </a:solidFill>
                  </a:tcPr>
                </a:tc>
                <a:tc>
                  <a:txBody>
                    <a:bodyPr/>
                    <a:lstStyle/>
                    <a:p>
                      <a:pPr algn="r"/>
                      <a:r>
                        <a:rPr lang="en-ZA" sz="1700" b="1" dirty="0" smtClean="0">
                          <a:latin typeface="+mn-lt"/>
                        </a:rPr>
                        <a:t>297 420</a:t>
                      </a:r>
                      <a:endParaRPr lang="en-ZA" sz="1700" b="1" dirty="0">
                        <a:latin typeface="+mn-lt"/>
                      </a:endParaRPr>
                    </a:p>
                  </a:txBody>
                  <a:tcPr marL="91435" marR="91435" marT="45719" marB="45719">
                    <a:solidFill>
                      <a:srgbClr val="FFFFCC"/>
                    </a:solidFill>
                  </a:tcPr>
                </a:tc>
                <a:tc>
                  <a:txBody>
                    <a:bodyPr/>
                    <a:lstStyle/>
                    <a:p>
                      <a:pPr algn="r"/>
                      <a:r>
                        <a:rPr lang="en-ZA" sz="1700" b="1" dirty="0" smtClean="0">
                          <a:latin typeface="+mn-lt"/>
                        </a:rPr>
                        <a:t>416 027</a:t>
                      </a:r>
                      <a:endParaRPr lang="en-ZA" sz="1700" b="1" dirty="0">
                        <a:latin typeface="+mn-lt"/>
                      </a:endParaRPr>
                    </a:p>
                  </a:txBody>
                  <a:tcPr marL="91435" marR="91435" marT="45719" marB="45719">
                    <a:solidFill>
                      <a:srgbClr val="FFFFCC"/>
                    </a:solidFill>
                  </a:tcPr>
                </a:tc>
                <a:tc>
                  <a:txBody>
                    <a:bodyPr/>
                    <a:lstStyle/>
                    <a:p>
                      <a:pPr algn="r"/>
                      <a:r>
                        <a:rPr lang="en-ZA" sz="1700" b="1" dirty="0" smtClean="0">
                          <a:latin typeface="+mn-lt"/>
                        </a:rPr>
                        <a:t>426 993</a:t>
                      </a:r>
                      <a:endParaRPr lang="en-ZA" sz="1700" b="1" dirty="0">
                        <a:latin typeface="+mn-lt"/>
                      </a:endParaRPr>
                    </a:p>
                  </a:txBody>
                  <a:tcPr marL="91435" marR="91435" marT="45719" marB="45719">
                    <a:solidFill>
                      <a:srgbClr val="FFFFCC"/>
                    </a:solidFill>
                  </a:tcPr>
                </a:tc>
                <a:tc>
                  <a:txBody>
                    <a:bodyPr/>
                    <a:lstStyle/>
                    <a:p>
                      <a:pPr algn="r"/>
                      <a:r>
                        <a:rPr lang="en-ZA" sz="1700" b="1" dirty="0" smtClean="0">
                          <a:latin typeface="+mn-lt"/>
                        </a:rPr>
                        <a:t>451 348</a:t>
                      </a:r>
                      <a:endParaRPr lang="en-ZA" sz="1700" b="1" dirty="0">
                        <a:latin typeface="+mn-lt"/>
                      </a:endParaRPr>
                    </a:p>
                  </a:txBody>
                  <a:tcPr marL="91435" marR="91435" marT="45719" marB="45719">
                    <a:solidFill>
                      <a:srgbClr val="FFFFCC"/>
                    </a:solidFill>
                  </a:tcPr>
                </a:tc>
              </a:tr>
            </a:tbl>
          </a:graphicData>
        </a:graphic>
      </p:graphicFrame>
      <p:sp>
        <p:nvSpPr>
          <p:cNvPr id="6" name="Slide Number Placeholder 3"/>
          <p:cNvSpPr txBox="1">
            <a:spLocks/>
          </p:cNvSpPr>
          <p:nvPr/>
        </p:nvSpPr>
        <p:spPr>
          <a:xfrm>
            <a:off x="8182838" y="6165305"/>
            <a:ext cx="609600" cy="492620"/>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t>80</a:t>
            </a:r>
            <a:endParaRPr lang="en-ZA" sz="1200" b="1" dirty="0" smtClean="0"/>
          </a:p>
        </p:txBody>
      </p:sp>
    </p:spTree>
    <p:extLst>
      <p:ext uri="{BB962C8B-B14F-4D97-AF65-F5344CB8AC3E}">
        <p14:creationId xmlns:p14="http://schemas.microsoft.com/office/powerpoint/2010/main" xmlns="" val="34801653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46295"/>
            <a:ext cx="8928992" cy="583324"/>
          </a:xfrm>
          <a:prstGeom prst="rect">
            <a:avLst/>
          </a:prstGeom>
          <a:ln>
            <a:solidFill>
              <a:srgbClr val="C00000"/>
            </a:solidFill>
          </a:ln>
        </p:spPr>
        <p:txBody>
          <a:bodyPr vert="horz" lIns="91440" tIns="45720" rIns="91440" bIns="45720" rtlCol="0" anchor="t" anchorCtr="0">
            <a:norm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800" dirty="0" smtClean="0">
                <a:solidFill>
                  <a:srgbClr val="F79646">
                    <a:lumMod val="50000"/>
                  </a:srgbClr>
                </a:solidFill>
                <a:latin typeface="Calibri"/>
                <a:ea typeface="Gill Sans BOLD"/>
              </a:rPr>
              <a:t>2018/19:  HOW FUNDS WILL BE SPENT: PROGRAMME 2</a:t>
            </a:r>
          </a:p>
        </p:txBody>
      </p:sp>
      <p:sp>
        <p:nvSpPr>
          <p:cNvPr id="7" name="Slide Number Placeholder 3"/>
          <p:cNvSpPr txBox="1">
            <a:spLocks/>
          </p:cNvSpPr>
          <p:nvPr/>
        </p:nvSpPr>
        <p:spPr>
          <a:xfrm>
            <a:off x="8182838" y="6237313"/>
            <a:ext cx="609600" cy="420612"/>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t>81</a:t>
            </a:r>
            <a:endParaRPr lang="en-ZA" sz="1200" b="1" dirty="0" smtClean="0"/>
          </a:p>
        </p:txBody>
      </p:sp>
      <p:graphicFrame>
        <p:nvGraphicFramePr>
          <p:cNvPr id="4" name="Chart 3"/>
          <p:cNvGraphicFramePr>
            <a:graphicFrameLocks/>
          </p:cNvGraphicFramePr>
          <p:nvPr>
            <p:extLst>
              <p:ext uri="{D42A27DB-BD31-4B8C-83A1-F6EECF244321}">
                <p14:modId xmlns:p14="http://schemas.microsoft.com/office/powerpoint/2010/main" xmlns="" val="657398505"/>
              </p:ext>
            </p:extLst>
          </p:nvPr>
        </p:nvGraphicFramePr>
        <p:xfrm>
          <a:off x="709612" y="1127125"/>
          <a:ext cx="7724776" cy="46037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45852621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04664"/>
            <a:ext cx="8568952" cy="864096"/>
          </a:xfrm>
          <a:ln>
            <a:solidFill>
              <a:srgbClr val="C00000"/>
            </a:solidFill>
          </a:ln>
        </p:spPr>
        <p:txBody>
          <a:bodyPr>
            <a:noAutofit/>
          </a:bodyPr>
          <a:lstStyle/>
          <a:p>
            <a:pPr algn="ctr"/>
            <a:r>
              <a:rPr lang="en-ZA" sz="2200" dirty="0" smtClean="0">
                <a:solidFill>
                  <a:schemeClr val="accent6">
                    <a:lumMod val="50000"/>
                  </a:schemeClr>
                </a:solidFill>
              </a:rPr>
              <a:t>PROGRAMME </a:t>
            </a:r>
            <a:r>
              <a:rPr lang="en-ZA" sz="2200" dirty="0">
                <a:solidFill>
                  <a:schemeClr val="accent6">
                    <a:lumMod val="50000"/>
                  </a:schemeClr>
                </a:solidFill>
              </a:rPr>
              <a:t>3: </a:t>
            </a:r>
            <a:r>
              <a:rPr lang="en-ZA" sz="2200" dirty="0" smtClean="0">
                <a:solidFill>
                  <a:schemeClr val="accent6">
                    <a:lumMod val="50000"/>
                  </a:schemeClr>
                </a:solidFill>
              </a:rPr>
              <a:t>ARTS &amp; CULTURE PROMOTION &amp; DEVELOPMENT </a:t>
            </a:r>
            <a:endParaRPr lang="en-ZA" sz="2200" dirty="0">
              <a:solidFill>
                <a:schemeClr val="accent6">
                  <a:lumMod val="5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288031433"/>
              </p:ext>
            </p:extLst>
          </p:nvPr>
        </p:nvGraphicFramePr>
        <p:xfrm>
          <a:off x="323529" y="1484784"/>
          <a:ext cx="8468909" cy="4069183"/>
        </p:xfrm>
        <a:graphic>
          <a:graphicData uri="http://schemas.openxmlformats.org/drawingml/2006/table">
            <a:tbl>
              <a:tblPr firstRow="1" bandRow="1">
                <a:tableStyleId>{5C22544A-7EE6-4342-B048-85BDC9FD1C3A}</a:tableStyleId>
              </a:tblPr>
              <a:tblGrid>
                <a:gridCol w="3698933"/>
                <a:gridCol w="1407314"/>
                <a:gridCol w="1597265"/>
                <a:gridCol w="1765397"/>
              </a:tblGrid>
              <a:tr h="532016">
                <a:tc>
                  <a:txBody>
                    <a:bodyPr/>
                    <a:lstStyle/>
                    <a:p>
                      <a:r>
                        <a:rPr lang="en-US" sz="2000" b="1" dirty="0" smtClean="0">
                          <a:latin typeface="+mn-lt"/>
                        </a:rPr>
                        <a:t>Economic</a:t>
                      </a:r>
                      <a:r>
                        <a:rPr lang="en-US" sz="2000" b="1" baseline="0" dirty="0" smtClean="0">
                          <a:latin typeface="+mn-lt"/>
                        </a:rPr>
                        <a:t> Classification</a:t>
                      </a:r>
                      <a:endParaRPr lang="en-ZA" sz="2000" b="1" dirty="0">
                        <a:latin typeface="+mn-lt"/>
                      </a:endParaRPr>
                    </a:p>
                  </a:txBody>
                  <a:tcPr marL="91435" marR="91435" marT="45719" marB="45719">
                    <a:solidFill>
                      <a:srgbClr val="B77727"/>
                    </a:solidFill>
                  </a:tcPr>
                </a:tc>
                <a:tc>
                  <a:txBody>
                    <a:bodyPr/>
                    <a:lstStyle/>
                    <a:p>
                      <a:pPr algn="r"/>
                      <a:r>
                        <a:rPr lang="en-US" sz="2000" b="1" dirty="0" smtClean="0">
                          <a:latin typeface="+mn-lt"/>
                        </a:rPr>
                        <a:t>2018/19</a:t>
                      </a:r>
                      <a:endParaRPr lang="en-ZA" sz="2000" b="1" dirty="0">
                        <a:latin typeface="+mn-lt"/>
                      </a:endParaRPr>
                    </a:p>
                  </a:txBody>
                  <a:tcPr marL="91435" marR="91435" marT="45719" marB="45719">
                    <a:solidFill>
                      <a:srgbClr val="B77727"/>
                    </a:solidFill>
                  </a:tcPr>
                </a:tc>
                <a:tc>
                  <a:txBody>
                    <a:bodyPr/>
                    <a:lstStyle/>
                    <a:p>
                      <a:pPr algn="r"/>
                      <a:r>
                        <a:rPr lang="en-ZA" sz="2000" b="1" dirty="0" smtClean="0">
                          <a:latin typeface="+mn-lt"/>
                        </a:rPr>
                        <a:t>2019/20</a:t>
                      </a:r>
                      <a:endParaRPr lang="en-ZA" sz="2000" b="1" dirty="0">
                        <a:latin typeface="+mn-lt"/>
                      </a:endParaRPr>
                    </a:p>
                  </a:txBody>
                  <a:tcPr marL="91435" marR="91435" marT="45719" marB="45719">
                    <a:solidFill>
                      <a:srgbClr val="B77727"/>
                    </a:solidFill>
                  </a:tcPr>
                </a:tc>
                <a:tc>
                  <a:txBody>
                    <a:bodyPr/>
                    <a:lstStyle/>
                    <a:p>
                      <a:pPr algn="r"/>
                      <a:r>
                        <a:rPr lang="en-US" sz="2000" b="1" dirty="0" smtClean="0">
                          <a:latin typeface="+mn-lt"/>
                        </a:rPr>
                        <a:t>2020/21</a:t>
                      </a:r>
                      <a:endParaRPr lang="en-ZA" sz="2000" b="1" dirty="0">
                        <a:latin typeface="+mn-lt"/>
                      </a:endParaRPr>
                    </a:p>
                  </a:txBody>
                  <a:tcPr marL="91435" marR="91435" marT="45719" marB="45719">
                    <a:solidFill>
                      <a:srgbClr val="B77727"/>
                    </a:solidFill>
                  </a:tcPr>
                </a:tc>
              </a:tr>
              <a:tr h="362314">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1800" b="1"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CC"/>
                    </a:solidFill>
                  </a:tcPr>
                </a:tc>
                <a:tc>
                  <a:txBody>
                    <a:bodyPr/>
                    <a:lstStyle/>
                    <a:p>
                      <a:pPr algn="r"/>
                      <a:r>
                        <a:rPr lang="en-ZA" sz="1800" b="1" dirty="0" smtClean="0">
                          <a:latin typeface="+mn-lt"/>
                        </a:rPr>
                        <a:t>R’000</a:t>
                      </a:r>
                      <a:endParaRPr lang="en-ZA" sz="1800" b="1" dirty="0">
                        <a:latin typeface="+mn-lt"/>
                      </a:endParaRPr>
                    </a:p>
                  </a:txBody>
                  <a:tcPr marL="91435" marR="91435" marT="45719" marB="45719">
                    <a:solidFill>
                      <a:srgbClr val="FFFFCC"/>
                    </a:solidFill>
                  </a:tcPr>
                </a:tc>
                <a:tc>
                  <a:txBody>
                    <a:bodyPr/>
                    <a:lstStyle/>
                    <a:p>
                      <a:pPr algn="r"/>
                      <a:r>
                        <a:rPr lang="en-ZA" sz="1800" b="1" dirty="0" smtClean="0">
                          <a:latin typeface="+mn-lt"/>
                        </a:rPr>
                        <a:t>R’000</a:t>
                      </a:r>
                      <a:endParaRPr lang="en-ZA" sz="1800" b="1" dirty="0">
                        <a:latin typeface="+mn-lt"/>
                      </a:endParaRPr>
                    </a:p>
                  </a:txBody>
                  <a:tcPr marL="91435" marR="91435" marT="45719" marB="45719">
                    <a:solidFill>
                      <a:srgbClr val="FFFFCC"/>
                    </a:solidFill>
                  </a:tcPr>
                </a:tc>
                <a:tc>
                  <a:txBody>
                    <a:bodyPr/>
                    <a:lstStyle/>
                    <a:p>
                      <a:pPr algn="r"/>
                      <a:r>
                        <a:rPr lang="en-US" sz="1800" b="1" dirty="0" smtClean="0">
                          <a:latin typeface="+mn-lt"/>
                        </a:rPr>
                        <a:t>R’000</a:t>
                      </a:r>
                      <a:endParaRPr lang="en-ZA" sz="1800" b="1" dirty="0">
                        <a:latin typeface="+mn-lt"/>
                      </a:endParaRPr>
                    </a:p>
                  </a:txBody>
                  <a:tcPr marL="91435" marR="91435" marT="45719" marB="45719">
                    <a:solidFill>
                      <a:srgbClr val="FFFFCC"/>
                    </a:solidFill>
                  </a:tcPr>
                </a:tc>
              </a:tr>
              <a:tr h="356596">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ZA" sz="18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Compensation </a:t>
                      </a:r>
                      <a:endParaRPr kumimoji="0" lang="en-US" sz="18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FF"/>
                    </a:solidFill>
                  </a:tcPr>
                </a:tc>
                <a:tc>
                  <a:txBody>
                    <a:bodyPr/>
                    <a:lstStyle/>
                    <a:p>
                      <a:pPr algn="r"/>
                      <a:r>
                        <a:rPr lang="en-ZA" sz="1800" b="0" dirty="0" smtClean="0">
                          <a:latin typeface="+mn-lt"/>
                        </a:rPr>
                        <a:t>51 801</a:t>
                      </a:r>
                      <a:endParaRPr lang="en-ZA" sz="1800" b="0" dirty="0">
                        <a:latin typeface="+mn-lt"/>
                      </a:endParaRPr>
                    </a:p>
                  </a:txBody>
                  <a:tcPr marL="91435" marR="91435" marT="45719" marB="45719">
                    <a:solidFill>
                      <a:srgbClr val="FFFFFF"/>
                    </a:solidFill>
                  </a:tcPr>
                </a:tc>
                <a:tc>
                  <a:txBody>
                    <a:bodyPr/>
                    <a:lstStyle/>
                    <a:p>
                      <a:pPr algn="r"/>
                      <a:r>
                        <a:rPr lang="en-ZA" sz="1800" b="0" dirty="0" smtClean="0">
                          <a:latin typeface="+mn-lt"/>
                        </a:rPr>
                        <a:t>55 853</a:t>
                      </a:r>
                      <a:endParaRPr lang="en-ZA" sz="1800" b="0" dirty="0">
                        <a:latin typeface="+mn-lt"/>
                      </a:endParaRPr>
                    </a:p>
                  </a:txBody>
                  <a:tcPr marL="91435" marR="91435" marT="45719" marB="45719">
                    <a:solidFill>
                      <a:srgbClr val="FFFFFF"/>
                    </a:solidFill>
                  </a:tcPr>
                </a:tc>
                <a:tc>
                  <a:txBody>
                    <a:bodyPr/>
                    <a:lstStyle/>
                    <a:p>
                      <a:pPr algn="r"/>
                      <a:r>
                        <a:rPr lang="en-ZA" sz="1800" b="0" dirty="0" smtClean="0">
                          <a:latin typeface="+mn-lt"/>
                        </a:rPr>
                        <a:t>60 215</a:t>
                      </a:r>
                      <a:endParaRPr lang="en-ZA" sz="1800" b="0" dirty="0">
                        <a:latin typeface="+mn-lt"/>
                      </a:endParaRPr>
                    </a:p>
                  </a:txBody>
                  <a:tcPr marL="91435" marR="91435" marT="45719" marB="45719">
                    <a:solidFill>
                      <a:srgbClr val="FFFFFF"/>
                    </a:solidFill>
                  </a:tcPr>
                </a:tc>
              </a:tr>
              <a:tr h="422886">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ZA" sz="18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Goods &amp; Services </a:t>
                      </a:r>
                      <a:endParaRPr kumimoji="0" lang="en-US" sz="18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CC"/>
                    </a:solidFill>
                  </a:tcPr>
                </a:tc>
                <a:tc>
                  <a:txBody>
                    <a:bodyPr/>
                    <a:lstStyle/>
                    <a:p>
                      <a:pPr algn="r"/>
                      <a:r>
                        <a:rPr lang="en-ZA" sz="1800" b="0" dirty="0" smtClean="0">
                          <a:latin typeface="+mn-lt"/>
                        </a:rPr>
                        <a:t>26</a:t>
                      </a:r>
                      <a:r>
                        <a:rPr lang="en-ZA" sz="1800" b="0" baseline="0" dirty="0" smtClean="0">
                          <a:latin typeface="+mn-lt"/>
                        </a:rPr>
                        <a:t> 392</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27 576</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29 095</a:t>
                      </a:r>
                      <a:endParaRPr lang="en-ZA" sz="1800" b="0" dirty="0">
                        <a:latin typeface="+mn-lt"/>
                      </a:endParaRPr>
                    </a:p>
                  </a:txBody>
                  <a:tcPr marL="91435" marR="91435" marT="45719" marB="45719">
                    <a:solidFill>
                      <a:srgbClr val="FFFFCC"/>
                    </a:solidFill>
                  </a:tcPr>
                </a:tc>
              </a:tr>
              <a:tr h="398904">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ZA" sz="18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Dept Agencies &amp; Accounts </a:t>
                      </a:r>
                      <a:endParaRPr kumimoji="0" lang="en-US" sz="18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FF"/>
                    </a:solidFill>
                  </a:tcPr>
                </a:tc>
                <a:tc>
                  <a:txBody>
                    <a:bodyPr/>
                    <a:lstStyle/>
                    <a:p>
                      <a:pPr algn="r"/>
                      <a:r>
                        <a:rPr lang="en-ZA" sz="1800" b="0" dirty="0" smtClean="0">
                          <a:latin typeface="+mn-lt"/>
                        </a:rPr>
                        <a:t>695</a:t>
                      </a:r>
                      <a:r>
                        <a:rPr lang="en-ZA" sz="1800" b="0" baseline="0" dirty="0" smtClean="0">
                          <a:latin typeface="+mn-lt"/>
                        </a:rPr>
                        <a:t> 049</a:t>
                      </a:r>
                      <a:endParaRPr lang="en-ZA" sz="1800" b="0" dirty="0">
                        <a:latin typeface="+mn-lt"/>
                      </a:endParaRPr>
                    </a:p>
                  </a:txBody>
                  <a:tcPr marL="91435" marR="91435" marT="45719" marB="45719">
                    <a:solidFill>
                      <a:srgbClr val="FFFFFF"/>
                    </a:solidFill>
                  </a:tcPr>
                </a:tc>
                <a:tc>
                  <a:txBody>
                    <a:bodyPr/>
                    <a:lstStyle/>
                    <a:p>
                      <a:pPr algn="r"/>
                      <a:r>
                        <a:rPr lang="en-ZA" sz="1800" b="0" dirty="0" smtClean="0">
                          <a:latin typeface="+mn-lt"/>
                        </a:rPr>
                        <a:t>736 711</a:t>
                      </a:r>
                      <a:endParaRPr lang="en-ZA" sz="1800" b="0" dirty="0">
                        <a:latin typeface="+mn-lt"/>
                      </a:endParaRPr>
                    </a:p>
                  </a:txBody>
                  <a:tcPr marL="91435" marR="91435" marT="45719" marB="45719">
                    <a:solidFill>
                      <a:srgbClr val="FFFFFF"/>
                    </a:solidFill>
                  </a:tcPr>
                </a:tc>
                <a:tc>
                  <a:txBody>
                    <a:bodyPr/>
                    <a:lstStyle/>
                    <a:p>
                      <a:pPr algn="r"/>
                      <a:r>
                        <a:rPr lang="en-ZA" sz="1800" b="0" dirty="0" smtClean="0">
                          <a:latin typeface="+mn-lt"/>
                        </a:rPr>
                        <a:t>766 561</a:t>
                      </a:r>
                      <a:endParaRPr lang="en-ZA" sz="1800" b="0" dirty="0">
                        <a:latin typeface="+mn-lt"/>
                      </a:endParaRPr>
                    </a:p>
                  </a:txBody>
                  <a:tcPr marL="91435" marR="91435" marT="45719" marB="45719">
                    <a:solidFill>
                      <a:srgbClr val="FFFFFF"/>
                    </a:solidFill>
                  </a:tcPr>
                </a:tc>
              </a:tr>
              <a:tr h="398904">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8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Higher Education Institutions</a:t>
                      </a:r>
                    </a:p>
                  </a:txBody>
                  <a:tcPr marT="45718" marB="45718" horzOverflow="overflow">
                    <a:solidFill>
                      <a:srgbClr val="FFFFCC"/>
                    </a:solidFill>
                  </a:tcPr>
                </a:tc>
                <a:tc>
                  <a:txBody>
                    <a:bodyPr/>
                    <a:lstStyle/>
                    <a:p>
                      <a:pPr algn="r"/>
                      <a:r>
                        <a:rPr lang="en-ZA" sz="1800" b="0" dirty="0" smtClean="0">
                          <a:latin typeface="+mn-lt"/>
                        </a:rPr>
                        <a:t>7 128</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7 400</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7 808</a:t>
                      </a:r>
                      <a:endParaRPr lang="en-ZA" sz="1800" b="0" dirty="0">
                        <a:latin typeface="+mn-lt"/>
                      </a:endParaRPr>
                    </a:p>
                  </a:txBody>
                  <a:tcPr marL="91435" marR="91435" marT="45719" marB="45719">
                    <a:solidFill>
                      <a:srgbClr val="FFFFCC"/>
                    </a:solidFill>
                  </a:tcPr>
                </a:tc>
              </a:tr>
              <a:tr h="185158">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ZA" sz="18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Public Corporations</a:t>
                      </a:r>
                      <a:endParaRPr kumimoji="0" lang="en-US" sz="18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noFill/>
                  </a:tcPr>
                </a:tc>
                <a:tc>
                  <a:txBody>
                    <a:bodyPr/>
                    <a:lstStyle/>
                    <a:p>
                      <a:pPr algn="r"/>
                      <a:r>
                        <a:rPr lang="en-ZA" sz="1800" b="0" dirty="0" smtClean="0">
                          <a:latin typeface="+mn-lt"/>
                        </a:rPr>
                        <a:t>52 548</a:t>
                      </a:r>
                      <a:endParaRPr lang="en-ZA" sz="1800" b="0" dirty="0">
                        <a:latin typeface="+mn-lt"/>
                      </a:endParaRPr>
                    </a:p>
                  </a:txBody>
                  <a:tcPr marL="91435" marR="91435" marT="45719" marB="45719">
                    <a:noFill/>
                  </a:tcPr>
                </a:tc>
                <a:tc>
                  <a:txBody>
                    <a:bodyPr/>
                    <a:lstStyle/>
                    <a:p>
                      <a:pPr algn="r"/>
                      <a:r>
                        <a:rPr lang="en-ZA" sz="1800" b="0" dirty="0" smtClean="0">
                          <a:latin typeface="+mn-lt"/>
                        </a:rPr>
                        <a:t>23 254</a:t>
                      </a:r>
                      <a:endParaRPr lang="en-ZA" sz="1800" b="0" dirty="0">
                        <a:latin typeface="+mn-lt"/>
                      </a:endParaRPr>
                    </a:p>
                  </a:txBody>
                  <a:tcPr marL="91435" marR="91435" marT="45719" marB="45719">
                    <a:noFill/>
                  </a:tcPr>
                </a:tc>
                <a:tc>
                  <a:txBody>
                    <a:bodyPr/>
                    <a:lstStyle/>
                    <a:p>
                      <a:pPr algn="r"/>
                      <a:r>
                        <a:rPr lang="en-ZA" sz="1800" b="0" dirty="0" smtClean="0">
                          <a:latin typeface="+mn-lt"/>
                        </a:rPr>
                        <a:t>32 640</a:t>
                      </a:r>
                      <a:endParaRPr lang="en-ZA" sz="1800" b="0" dirty="0">
                        <a:latin typeface="+mn-lt"/>
                      </a:endParaRPr>
                    </a:p>
                  </a:txBody>
                  <a:tcPr marL="91435" marR="91435" marT="45719" marB="45719">
                    <a:noFill/>
                  </a:tcPr>
                </a:tc>
              </a:tr>
              <a:tr h="251448">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8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Non-Profit Institutions</a:t>
                      </a:r>
                    </a:p>
                  </a:txBody>
                  <a:tcPr marT="45718" marB="45718" horzOverflow="overflow">
                    <a:solidFill>
                      <a:srgbClr val="FFFFCC"/>
                    </a:solidFill>
                  </a:tcPr>
                </a:tc>
                <a:tc>
                  <a:txBody>
                    <a:bodyPr/>
                    <a:lstStyle/>
                    <a:p>
                      <a:pPr algn="r"/>
                      <a:r>
                        <a:rPr lang="en-ZA" sz="1800" b="0" dirty="0" smtClean="0">
                          <a:latin typeface="+mn-lt"/>
                        </a:rPr>
                        <a:t>37 588</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36 792</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35 618</a:t>
                      </a:r>
                      <a:endParaRPr lang="en-ZA" sz="1800" b="0" dirty="0">
                        <a:latin typeface="+mn-lt"/>
                      </a:endParaRPr>
                    </a:p>
                  </a:txBody>
                  <a:tcPr marL="91435" marR="91435" marT="45719" marB="45719">
                    <a:solidFill>
                      <a:srgbClr val="FFFFCC"/>
                    </a:solidFill>
                  </a:tcPr>
                </a:tc>
              </a:tr>
              <a:tr h="249170">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ZA" sz="18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Households </a:t>
                      </a:r>
                      <a:endParaRPr kumimoji="0" lang="en-US" sz="18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noFill/>
                  </a:tcPr>
                </a:tc>
                <a:tc>
                  <a:txBody>
                    <a:bodyPr/>
                    <a:lstStyle/>
                    <a:p>
                      <a:pPr algn="r"/>
                      <a:r>
                        <a:rPr lang="en-ZA" sz="1800" b="0" dirty="0" smtClean="0">
                          <a:latin typeface="+mn-lt"/>
                        </a:rPr>
                        <a:t>7 785</a:t>
                      </a:r>
                      <a:endParaRPr lang="en-ZA" sz="1800" b="0" dirty="0">
                        <a:latin typeface="+mn-lt"/>
                      </a:endParaRPr>
                    </a:p>
                  </a:txBody>
                  <a:tcPr marL="91435" marR="91435" marT="45719" marB="45719">
                    <a:noFill/>
                  </a:tcPr>
                </a:tc>
                <a:tc>
                  <a:txBody>
                    <a:bodyPr/>
                    <a:lstStyle/>
                    <a:p>
                      <a:pPr algn="r"/>
                      <a:r>
                        <a:rPr lang="en-ZA" sz="1800" b="0" dirty="0" smtClean="0">
                          <a:latin typeface="+mn-lt"/>
                        </a:rPr>
                        <a:t>7 885</a:t>
                      </a:r>
                      <a:endParaRPr lang="en-ZA" sz="1800" b="0" dirty="0">
                        <a:latin typeface="+mn-lt"/>
                      </a:endParaRPr>
                    </a:p>
                  </a:txBody>
                  <a:tcPr marL="91435" marR="91435" marT="45719" marB="45719">
                    <a:noFill/>
                  </a:tcPr>
                </a:tc>
                <a:tc>
                  <a:txBody>
                    <a:bodyPr/>
                    <a:lstStyle/>
                    <a:p>
                      <a:pPr algn="r"/>
                      <a:r>
                        <a:rPr lang="en-ZA" sz="1800" b="0" dirty="0" smtClean="0">
                          <a:latin typeface="+mn-lt"/>
                        </a:rPr>
                        <a:t>8 317</a:t>
                      </a:r>
                      <a:endParaRPr lang="en-ZA" sz="1800" b="0" dirty="0">
                        <a:latin typeface="+mn-lt"/>
                      </a:endParaRPr>
                    </a:p>
                  </a:txBody>
                  <a:tcPr marL="91435" marR="91435" marT="45719" marB="45719">
                    <a:noFill/>
                  </a:tcPr>
                </a:tc>
              </a:tr>
              <a:tr h="487683">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ZA" sz="1800" b="1" i="0" u="none" strike="noStrike" cap="none" normalizeH="0" baseline="0" dirty="0" smtClean="0">
                          <a:ln>
                            <a:noFill/>
                          </a:ln>
                          <a:solidFill>
                            <a:srgbClr val="000000"/>
                          </a:solidFill>
                          <a:effectLst/>
                          <a:latin typeface="+mn-lt"/>
                          <a:ea typeface="Arial Unicode MS" pitchFamily="34" charset="-128"/>
                          <a:cs typeface="Arial Unicode MS" pitchFamily="34" charset="-128"/>
                        </a:rPr>
                        <a:t>GRAND TOTAL</a:t>
                      </a:r>
                      <a:endParaRPr kumimoji="0" lang="en-US" sz="1800" b="1"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CC"/>
                    </a:solidFill>
                  </a:tcPr>
                </a:tc>
                <a:tc>
                  <a:txBody>
                    <a:bodyPr/>
                    <a:lstStyle/>
                    <a:p>
                      <a:pPr algn="r"/>
                      <a:r>
                        <a:rPr lang="en-ZA" sz="1800" b="1" dirty="0" smtClean="0">
                          <a:latin typeface="+mn-lt"/>
                        </a:rPr>
                        <a:t>878 291</a:t>
                      </a:r>
                      <a:endParaRPr lang="en-ZA" sz="1800" b="1" dirty="0">
                        <a:latin typeface="+mn-lt"/>
                      </a:endParaRPr>
                    </a:p>
                  </a:txBody>
                  <a:tcPr marL="91435" marR="91435" marT="45719" marB="45719">
                    <a:solidFill>
                      <a:srgbClr val="FFFFCC"/>
                    </a:solidFill>
                  </a:tcPr>
                </a:tc>
                <a:tc>
                  <a:txBody>
                    <a:bodyPr/>
                    <a:lstStyle/>
                    <a:p>
                      <a:pPr algn="r"/>
                      <a:r>
                        <a:rPr lang="en-ZA" sz="1800" b="1" dirty="0" smtClean="0">
                          <a:latin typeface="+mn-lt"/>
                        </a:rPr>
                        <a:t>895 471</a:t>
                      </a:r>
                      <a:endParaRPr lang="en-ZA" sz="1800" b="1" dirty="0">
                        <a:latin typeface="+mn-lt"/>
                      </a:endParaRPr>
                    </a:p>
                  </a:txBody>
                  <a:tcPr marL="91435" marR="91435" marT="45719" marB="45719">
                    <a:solidFill>
                      <a:srgbClr val="FFFFCC"/>
                    </a:solidFill>
                  </a:tcPr>
                </a:tc>
                <a:tc>
                  <a:txBody>
                    <a:bodyPr/>
                    <a:lstStyle/>
                    <a:p>
                      <a:pPr algn="r"/>
                      <a:r>
                        <a:rPr lang="en-ZA" sz="1800" b="1" dirty="0" smtClean="0">
                          <a:latin typeface="+mn-lt"/>
                        </a:rPr>
                        <a:t>940 254</a:t>
                      </a:r>
                      <a:endParaRPr lang="en-ZA" sz="1800" b="1" dirty="0">
                        <a:latin typeface="+mn-lt"/>
                      </a:endParaRPr>
                    </a:p>
                  </a:txBody>
                  <a:tcPr marL="91435" marR="91435" marT="45719" marB="45719">
                    <a:solidFill>
                      <a:srgbClr val="FFFFCC"/>
                    </a:solidFill>
                  </a:tcPr>
                </a:tc>
              </a:tr>
            </a:tbl>
          </a:graphicData>
        </a:graphic>
      </p:graphicFrame>
      <p:sp>
        <p:nvSpPr>
          <p:cNvPr id="6" name="Slide Number Placeholder 3"/>
          <p:cNvSpPr txBox="1">
            <a:spLocks/>
          </p:cNvSpPr>
          <p:nvPr/>
        </p:nvSpPr>
        <p:spPr>
          <a:xfrm>
            <a:off x="8182838" y="6093297"/>
            <a:ext cx="609600" cy="564628"/>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t>82</a:t>
            </a:r>
            <a:endParaRPr lang="en-ZA" sz="1200" b="1" dirty="0" smtClean="0"/>
          </a:p>
        </p:txBody>
      </p:sp>
    </p:spTree>
    <p:extLst>
      <p:ext uri="{BB962C8B-B14F-4D97-AF65-F5344CB8AC3E}">
        <p14:creationId xmlns:p14="http://schemas.microsoft.com/office/powerpoint/2010/main" xmlns="" val="146364544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46295"/>
            <a:ext cx="8928992" cy="583324"/>
          </a:xfrm>
          <a:prstGeom prst="rect">
            <a:avLst/>
          </a:prstGeom>
          <a:ln>
            <a:solidFill>
              <a:srgbClr val="C00000"/>
            </a:solidFill>
          </a:ln>
        </p:spPr>
        <p:txBody>
          <a:bodyPr vert="horz" lIns="91440" tIns="45720" rIns="91440" bIns="45720" rtlCol="0" anchor="t" anchorCtr="0">
            <a:norm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800" dirty="0" smtClean="0">
                <a:solidFill>
                  <a:srgbClr val="F79646">
                    <a:lumMod val="50000"/>
                  </a:srgbClr>
                </a:solidFill>
                <a:latin typeface="Calibri"/>
                <a:ea typeface="Gill Sans BOLD"/>
              </a:rPr>
              <a:t>2018/19:  HOW FUNDS WILL BE SPENT: PROGRAMME 3 </a:t>
            </a:r>
          </a:p>
        </p:txBody>
      </p:sp>
      <p:sp>
        <p:nvSpPr>
          <p:cNvPr id="7" name="Slide Number Placeholder 3"/>
          <p:cNvSpPr txBox="1">
            <a:spLocks/>
          </p:cNvSpPr>
          <p:nvPr/>
        </p:nvSpPr>
        <p:spPr>
          <a:xfrm>
            <a:off x="8182838" y="6165305"/>
            <a:ext cx="609600" cy="492620"/>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t>83</a:t>
            </a:r>
            <a:endParaRPr lang="en-ZA" sz="1200" b="1" dirty="0" smtClean="0"/>
          </a:p>
        </p:txBody>
      </p:sp>
      <p:graphicFrame>
        <p:nvGraphicFramePr>
          <p:cNvPr id="5" name="Chart 4"/>
          <p:cNvGraphicFramePr>
            <a:graphicFrameLocks/>
          </p:cNvGraphicFramePr>
          <p:nvPr>
            <p:extLst>
              <p:ext uri="{D42A27DB-BD31-4B8C-83A1-F6EECF244321}">
                <p14:modId xmlns:p14="http://schemas.microsoft.com/office/powerpoint/2010/main" xmlns="" val="1110484983"/>
              </p:ext>
            </p:extLst>
          </p:nvPr>
        </p:nvGraphicFramePr>
        <p:xfrm>
          <a:off x="1112837" y="1406525"/>
          <a:ext cx="6918326" cy="40449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90505000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568952" cy="648072"/>
          </a:xfrm>
          <a:ln>
            <a:solidFill>
              <a:srgbClr val="C00000"/>
            </a:solidFill>
          </a:ln>
        </p:spPr>
        <p:txBody>
          <a:bodyPr>
            <a:noAutofit/>
          </a:bodyPr>
          <a:lstStyle/>
          <a:p>
            <a:pPr algn="ctr"/>
            <a:r>
              <a:rPr lang="en-ZA" sz="1800" dirty="0" smtClean="0">
                <a:solidFill>
                  <a:schemeClr val="accent6">
                    <a:lumMod val="50000"/>
                  </a:schemeClr>
                </a:solidFill>
              </a:rPr>
              <a:t>PROGRAMME 3: MZANSI GOLDEN ECONOMY (MGE) PER ECONOMIC CLASSIFICATION</a:t>
            </a:r>
            <a:r>
              <a:rPr lang="en-ZA" sz="1800" dirty="0" smtClean="0">
                <a:solidFill>
                  <a:schemeClr val="tx1"/>
                </a:solidFill>
              </a:rPr>
              <a:t/>
            </a:r>
            <a:br>
              <a:rPr lang="en-ZA" sz="1800" dirty="0" smtClean="0">
                <a:solidFill>
                  <a:schemeClr val="tx1"/>
                </a:solidFill>
              </a:rPr>
            </a:br>
            <a:r>
              <a:rPr lang="en-ZA" sz="2000" dirty="0">
                <a:solidFill>
                  <a:schemeClr val="tx1"/>
                </a:solidFill>
              </a:rPr>
              <a:t/>
            </a:r>
            <a:br>
              <a:rPr lang="en-ZA" sz="2000" dirty="0">
                <a:solidFill>
                  <a:schemeClr val="tx1"/>
                </a:solidFill>
              </a:rPr>
            </a:br>
            <a:endParaRPr lang="en-ZA"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088065347"/>
              </p:ext>
            </p:extLst>
          </p:nvPr>
        </p:nvGraphicFramePr>
        <p:xfrm>
          <a:off x="324942" y="908720"/>
          <a:ext cx="8549166" cy="4525330"/>
        </p:xfrm>
        <a:graphic>
          <a:graphicData uri="http://schemas.openxmlformats.org/drawingml/2006/table">
            <a:tbl>
              <a:tblPr firstRow="1" bandRow="1">
                <a:tableStyleId>{5C22544A-7EE6-4342-B048-85BDC9FD1C3A}</a:tableStyleId>
              </a:tblPr>
              <a:tblGrid>
                <a:gridCol w="3662557"/>
                <a:gridCol w="1832477"/>
                <a:gridCol w="1429440"/>
                <a:gridCol w="1624692"/>
              </a:tblGrid>
              <a:tr h="648072">
                <a:tc>
                  <a:txBody>
                    <a:bodyPr/>
                    <a:lstStyle/>
                    <a:p>
                      <a:r>
                        <a:rPr lang="en-US" sz="1800" b="1" dirty="0" smtClean="0">
                          <a:latin typeface="+mn-lt"/>
                        </a:rPr>
                        <a:t>Economic</a:t>
                      </a:r>
                      <a:r>
                        <a:rPr lang="en-US" sz="1800" b="1" baseline="0" dirty="0" smtClean="0">
                          <a:latin typeface="+mn-lt"/>
                        </a:rPr>
                        <a:t> Classification</a:t>
                      </a:r>
                      <a:endParaRPr lang="en-ZA" sz="1800" b="1" dirty="0">
                        <a:latin typeface="+mn-lt"/>
                      </a:endParaRPr>
                    </a:p>
                  </a:txBody>
                  <a:tcPr marL="91435" marR="91435" marT="45719" marB="45719">
                    <a:solidFill>
                      <a:srgbClr val="B77727"/>
                    </a:solidFill>
                  </a:tcPr>
                </a:tc>
                <a:tc>
                  <a:txBody>
                    <a:bodyPr/>
                    <a:lstStyle/>
                    <a:p>
                      <a:pPr algn="ctr"/>
                      <a:r>
                        <a:rPr lang="en-ZA" sz="1800" b="1" dirty="0" smtClean="0">
                          <a:latin typeface="+mn-lt"/>
                        </a:rPr>
                        <a:t>2018/19</a:t>
                      </a:r>
                      <a:endParaRPr lang="en-ZA" sz="1800" b="1" dirty="0">
                        <a:latin typeface="+mn-lt"/>
                      </a:endParaRPr>
                    </a:p>
                  </a:txBody>
                  <a:tcPr marL="91435" marR="91435" marT="45719" marB="45719">
                    <a:solidFill>
                      <a:srgbClr val="B77727"/>
                    </a:solidFill>
                  </a:tcPr>
                </a:tc>
                <a:tc>
                  <a:txBody>
                    <a:bodyPr/>
                    <a:lstStyle/>
                    <a:p>
                      <a:pPr algn="ctr"/>
                      <a:r>
                        <a:rPr lang="en-ZA" sz="1800" b="1" dirty="0" smtClean="0">
                          <a:latin typeface="+mn-lt"/>
                        </a:rPr>
                        <a:t>2019/20</a:t>
                      </a:r>
                      <a:endParaRPr lang="en-ZA" sz="1800" b="1" dirty="0">
                        <a:latin typeface="+mn-lt"/>
                      </a:endParaRPr>
                    </a:p>
                  </a:txBody>
                  <a:tcPr marL="91435" marR="91435" marT="45719" marB="45719">
                    <a:solidFill>
                      <a:srgbClr val="B77727"/>
                    </a:solidFill>
                  </a:tcPr>
                </a:tc>
                <a:tc>
                  <a:txBody>
                    <a:bodyPr/>
                    <a:lstStyle/>
                    <a:p>
                      <a:pPr algn="ctr"/>
                      <a:r>
                        <a:rPr lang="en-ZA" sz="1800" b="1" dirty="0" smtClean="0">
                          <a:latin typeface="+mn-lt"/>
                        </a:rPr>
                        <a:t>2020/21</a:t>
                      </a:r>
                      <a:endParaRPr lang="en-ZA" sz="1800" b="1" dirty="0">
                        <a:latin typeface="+mn-lt"/>
                      </a:endParaRPr>
                    </a:p>
                  </a:txBody>
                  <a:tcPr marL="91435" marR="91435" marT="45719" marB="45719">
                    <a:solidFill>
                      <a:srgbClr val="B77727"/>
                    </a:solidFill>
                  </a:tcPr>
                </a:tc>
              </a:tr>
              <a:tr h="553894">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1600" b="1" i="0" u="none" strike="noStrike" cap="none" normalizeH="0" baseline="0" dirty="0" smtClean="0">
                        <a:ln>
                          <a:noFill/>
                        </a:ln>
                        <a:solidFill>
                          <a:srgbClr val="FFFFCC"/>
                        </a:solidFill>
                        <a:effectLst/>
                        <a:latin typeface="+mn-lt"/>
                        <a:ea typeface="Arial Unicode MS" pitchFamily="34" charset="-128"/>
                        <a:cs typeface="Arial Unicode MS" pitchFamily="34" charset="-128"/>
                      </a:endParaRPr>
                    </a:p>
                  </a:txBody>
                  <a:tcPr marT="45718" marB="45718" horzOverflow="overflow">
                    <a:solidFill>
                      <a:srgbClr val="FFFFCC"/>
                    </a:solidFill>
                  </a:tcPr>
                </a:tc>
                <a:tc>
                  <a:txBody>
                    <a:bodyPr/>
                    <a:lstStyle/>
                    <a:p>
                      <a:pPr algn="r"/>
                      <a:r>
                        <a:rPr lang="en-ZA" sz="1600" b="1" dirty="0" smtClean="0">
                          <a:solidFill>
                            <a:schemeClr val="tx1"/>
                          </a:solidFill>
                          <a:latin typeface="+mn-lt"/>
                        </a:rPr>
                        <a:t>R’000</a:t>
                      </a:r>
                      <a:endParaRPr lang="en-ZA" sz="1600" b="1" dirty="0">
                        <a:solidFill>
                          <a:schemeClr val="tx1"/>
                        </a:solidFill>
                        <a:latin typeface="+mn-lt"/>
                      </a:endParaRPr>
                    </a:p>
                  </a:txBody>
                  <a:tcPr marL="91435" marR="91435" marT="45719" marB="45719">
                    <a:solidFill>
                      <a:srgbClr val="FFFFCC"/>
                    </a:solidFill>
                  </a:tcPr>
                </a:tc>
                <a:tc>
                  <a:txBody>
                    <a:bodyPr/>
                    <a:lstStyle/>
                    <a:p>
                      <a:pPr algn="r"/>
                      <a:r>
                        <a:rPr lang="en-ZA" sz="1600" b="1" dirty="0" smtClean="0">
                          <a:solidFill>
                            <a:schemeClr val="tx1"/>
                          </a:solidFill>
                          <a:latin typeface="+mn-lt"/>
                        </a:rPr>
                        <a:t>R’000</a:t>
                      </a:r>
                      <a:endParaRPr lang="en-ZA" sz="1600" b="1" dirty="0">
                        <a:solidFill>
                          <a:schemeClr val="tx1"/>
                        </a:solidFill>
                        <a:latin typeface="+mn-lt"/>
                      </a:endParaRPr>
                    </a:p>
                  </a:txBody>
                  <a:tcPr marL="91435" marR="91435" marT="45719" marB="45719">
                    <a:solidFill>
                      <a:srgbClr val="FFFFCC"/>
                    </a:solidFill>
                  </a:tcPr>
                </a:tc>
                <a:tc>
                  <a:txBody>
                    <a:bodyPr/>
                    <a:lstStyle/>
                    <a:p>
                      <a:pPr algn="r"/>
                      <a:r>
                        <a:rPr lang="en-ZA" sz="1600" b="1" dirty="0" smtClean="0">
                          <a:solidFill>
                            <a:schemeClr val="tx1"/>
                          </a:solidFill>
                          <a:latin typeface="+mn-lt"/>
                        </a:rPr>
                        <a:t>R’000</a:t>
                      </a:r>
                      <a:endParaRPr lang="en-ZA" sz="1600" b="1" dirty="0">
                        <a:solidFill>
                          <a:schemeClr val="tx1"/>
                        </a:solidFill>
                        <a:latin typeface="+mn-lt"/>
                      </a:endParaRPr>
                    </a:p>
                  </a:txBody>
                  <a:tcPr marL="91435" marR="91435" marT="45719" marB="45719">
                    <a:solidFill>
                      <a:srgbClr val="FFFFCC"/>
                    </a:solidFill>
                  </a:tcPr>
                </a:tc>
              </a:tr>
              <a:tr h="553894">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ZA" sz="16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Departmental Agencies &amp; Accounts (Cur)</a:t>
                      </a:r>
                      <a:endPar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FF"/>
                    </a:solidFill>
                  </a:tcPr>
                </a:tc>
                <a:tc>
                  <a:txBody>
                    <a:bodyPr/>
                    <a:lstStyle/>
                    <a:p>
                      <a:pPr algn="r"/>
                      <a:r>
                        <a:rPr lang="en-ZA" sz="1800" b="0" dirty="0" smtClean="0">
                          <a:solidFill>
                            <a:schemeClr val="tx1"/>
                          </a:solidFill>
                          <a:latin typeface="+mn-lt"/>
                        </a:rPr>
                        <a:t>82</a:t>
                      </a:r>
                      <a:r>
                        <a:rPr lang="en-ZA" sz="1800" b="0" baseline="0" dirty="0" smtClean="0">
                          <a:solidFill>
                            <a:schemeClr val="tx1"/>
                          </a:solidFill>
                          <a:latin typeface="+mn-lt"/>
                        </a:rPr>
                        <a:t> 100</a:t>
                      </a:r>
                      <a:endParaRPr lang="en-ZA" sz="1800" b="0" dirty="0">
                        <a:solidFill>
                          <a:schemeClr val="tx1"/>
                        </a:solidFill>
                        <a:latin typeface="+mn-lt"/>
                      </a:endParaRPr>
                    </a:p>
                  </a:txBody>
                  <a:tcPr marL="91435" marR="91435" marT="45719" marB="45719">
                    <a:solidFill>
                      <a:srgbClr val="FFFFFF"/>
                    </a:solidFill>
                  </a:tcPr>
                </a:tc>
                <a:tc>
                  <a:txBody>
                    <a:bodyPr/>
                    <a:lstStyle/>
                    <a:p>
                      <a:pPr algn="r"/>
                      <a:r>
                        <a:rPr lang="en-ZA" sz="1800" b="0" dirty="0" smtClean="0">
                          <a:latin typeface="+mn-lt"/>
                        </a:rPr>
                        <a:t>87 050</a:t>
                      </a:r>
                      <a:endParaRPr lang="en-ZA" sz="1800" b="0" dirty="0">
                        <a:latin typeface="+mn-lt"/>
                      </a:endParaRPr>
                    </a:p>
                  </a:txBody>
                  <a:tcPr marL="91435" marR="91435" marT="45719" marB="45719">
                    <a:solidFill>
                      <a:srgbClr val="FFFFFF"/>
                    </a:solidFill>
                  </a:tcPr>
                </a:tc>
                <a:tc>
                  <a:txBody>
                    <a:bodyPr/>
                    <a:lstStyle/>
                    <a:p>
                      <a:pPr algn="r"/>
                      <a:r>
                        <a:rPr lang="en-ZA" sz="1800" b="0" dirty="0" smtClean="0">
                          <a:solidFill>
                            <a:schemeClr val="tx1"/>
                          </a:solidFill>
                          <a:latin typeface="+mn-lt"/>
                        </a:rPr>
                        <a:t>94 628</a:t>
                      </a:r>
                      <a:endParaRPr lang="en-ZA" sz="1800" b="0" dirty="0">
                        <a:solidFill>
                          <a:schemeClr val="tx1"/>
                        </a:solidFill>
                        <a:latin typeface="+mn-lt"/>
                      </a:endParaRPr>
                    </a:p>
                  </a:txBody>
                  <a:tcPr marL="91435" marR="91435" marT="45719" marB="45719">
                    <a:solidFill>
                      <a:srgbClr val="FFFFFF"/>
                    </a:solidFill>
                  </a:tcPr>
                </a:tc>
              </a:tr>
              <a:tr h="553894">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ZA" sz="16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Goods &amp; Services</a:t>
                      </a:r>
                      <a:endPar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CC"/>
                    </a:solidFill>
                  </a:tcPr>
                </a:tc>
                <a:tc>
                  <a:txBody>
                    <a:bodyPr/>
                    <a:lstStyle/>
                    <a:p>
                      <a:pPr algn="r"/>
                      <a:r>
                        <a:rPr lang="en-ZA" sz="1800" b="0" dirty="0" smtClean="0">
                          <a:latin typeface="+mn-lt"/>
                        </a:rPr>
                        <a:t>37 922</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40 044</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42 247</a:t>
                      </a:r>
                      <a:endParaRPr lang="en-ZA" sz="1800" b="0" dirty="0">
                        <a:latin typeface="+mn-lt"/>
                      </a:endParaRPr>
                    </a:p>
                  </a:txBody>
                  <a:tcPr marL="91435" marR="91435" marT="45719" marB="45719">
                    <a:solidFill>
                      <a:srgbClr val="FFFFCC"/>
                    </a:solidFill>
                  </a:tcPr>
                </a:tc>
              </a:tr>
              <a:tr h="553894">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ZA" sz="16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Households  </a:t>
                      </a:r>
                      <a:endPar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FF"/>
                    </a:solidFill>
                  </a:tcPr>
                </a:tc>
                <a:tc>
                  <a:txBody>
                    <a:bodyPr/>
                    <a:lstStyle/>
                    <a:p>
                      <a:pPr algn="r"/>
                      <a:r>
                        <a:rPr lang="en-ZA" sz="1800" b="0" dirty="0" smtClean="0">
                          <a:latin typeface="+mn-lt"/>
                        </a:rPr>
                        <a:t>7 000</a:t>
                      </a:r>
                      <a:endParaRPr lang="en-ZA" sz="1800" b="0" dirty="0">
                        <a:latin typeface="+mn-lt"/>
                      </a:endParaRPr>
                    </a:p>
                  </a:txBody>
                  <a:tcPr marL="91435" marR="91435" marT="45719" marB="45719">
                    <a:solidFill>
                      <a:srgbClr val="FFFFFF"/>
                    </a:solidFill>
                  </a:tcPr>
                </a:tc>
                <a:tc>
                  <a:txBody>
                    <a:bodyPr/>
                    <a:lstStyle/>
                    <a:p>
                      <a:pPr algn="r"/>
                      <a:r>
                        <a:rPr lang="en-ZA" sz="1800" b="0" dirty="0" smtClean="0">
                          <a:latin typeface="+mn-lt"/>
                        </a:rPr>
                        <a:t>8 372</a:t>
                      </a:r>
                      <a:endParaRPr lang="en-ZA" sz="1800" b="0" dirty="0">
                        <a:latin typeface="+mn-lt"/>
                      </a:endParaRPr>
                    </a:p>
                  </a:txBody>
                  <a:tcPr marL="91435" marR="91435" marT="45719" marB="45719">
                    <a:solidFill>
                      <a:srgbClr val="FFFFFF"/>
                    </a:solidFill>
                  </a:tcPr>
                </a:tc>
                <a:tc>
                  <a:txBody>
                    <a:bodyPr/>
                    <a:lstStyle/>
                    <a:p>
                      <a:pPr algn="r"/>
                      <a:r>
                        <a:rPr lang="en-ZA" sz="1800" b="0" dirty="0" smtClean="0">
                          <a:latin typeface="+mn-lt"/>
                        </a:rPr>
                        <a:t>6 977</a:t>
                      </a:r>
                      <a:endParaRPr lang="en-ZA" sz="1800" b="0" dirty="0">
                        <a:latin typeface="+mn-lt"/>
                      </a:endParaRPr>
                    </a:p>
                  </a:txBody>
                  <a:tcPr marL="91435" marR="91435" marT="45719" marB="45719">
                    <a:solidFill>
                      <a:srgbClr val="FFFFFF"/>
                    </a:solidFill>
                  </a:tcPr>
                </a:tc>
              </a:tr>
              <a:tr h="553894">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Non Profit Institutions (Cur)</a:t>
                      </a:r>
                    </a:p>
                  </a:txBody>
                  <a:tcPr marT="45718" marB="45718" horzOverflow="overflow">
                    <a:solidFill>
                      <a:srgbClr val="FFFFCC"/>
                    </a:solidFill>
                  </a:tcPr>
                </a:tc>
                <a:tc>
                  <a:txBody>
                    <a:bodyPr/>
                    <a:lstStyle/>
                    <a:p>
                      <a:pPr algn="r"/>
                      <a:r>
                        <a:rPr lang="en-ZA" sz="1800" b="0" dirty="0" smtClean="0">
                          <a:latin typeface="+mn-lt"/>
                        </a:rPr>
                        <a:t>102 700</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108 680</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115 506</a:t>
                      </a:r>
                      <a:endParaRPr lang="en-ZA" sz="1800" b="0" dirty="0">
                        <a:latin typeface="+mn-lt"/>
                      </a:endParaRPr>
                    </a:p>
                  </a:txBody>
                  <a:tcPr marL="91435" marR="91435" marT="45719" marB="45719">
                    <a:solidFill>
                      <a:srgbClr val="FFFFCC"/>
                    </a:solidFill>
                  </a:tcPr>
                </a:tc>
              </a:tr>
              <a:tr h="553894">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ZA" sz="16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Public Corporations &amp; Private Enterprises</a:t>
                      </a:r>
                      <a:endParaRPr kumimoji="0" lang="en-US" sz="16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FF"/>
                    </a:solidFill>
                  </a:tcPr>
                </a:tc>
                <a:tc>
                  <a:txBody>
                    <a:bodyPr/>
                    <a:lstStyle/>
                    <a:p>
                      <a:pPr algn="r"/>
                      <a:r>
                        <a:rPr lang="en-ZA" sz="1800" b="0" dirty="0" smtClean="0">
                          <a:latin typeface="+mn-lt"/>
                        </a:rPr>
                        <a:t>76 400</a:t>
                      </a:r>
                      <a:endParaRPr lang="en-ZA" sz="1800" b="0" dirty="0">
                        <a:latin typeface="+mn-lt"/>
                      </a:endParaRPr>
                    </a:p>
                  </a:txBody>
                  <a:tcPr marL="91435" marR="91435" marT="45719" marB="45719">
                    <a:solidFill>
                      <a:srgbClr val="FFFFFF"/>
                    </a:solidFill>
                  </a:tcPr>
                </a:tc>
                <a:tc>
                  <a:txBody>
                    <a:bodyPr/>
                    <a:lstStyle/>
                    <a:p>
                      <a:pPr algn="r"/>
                      <a:r>
                        <a:rPr lang="en-ZA" sz="1800" b="0" dirty="0" smtClean="0">
                          <a:latin typeface="+mn-lt"/>
                        </a:rPr>
                        <a:t>79 118</a:t>
                      </a:r>
                      <a:endParaRPr lang="en-ZA" sz="1800" b="0" dirty="0">
                        <a:latin typeface="+mn-lt"/>
                      </a:endParaRPr>
                    </a:p>
                  </a:txBody>
                  <a:tcPr marL="91435" marR="91435" marT="45719" marB="45719">
                    <a:solidFill>
                      <a:srgbClr val="FFFFFF"/>
                    </a:solidFill>
                  </a:tcPr>
                </a:tc>
                <a:tc>
                  <a:txBody>
                    <a:bodyPr/>
                    <a:lstStyle/>
                    <a:p>
                      <a:pPr algn="r"/>
                      <a:r>
                        <a:rPr lang="en-ZA" sz="1800" b="0" dirty="0" smtClean="0">
                          <a:latin typeface="+mn-lt"/>
                        </a:rPr>
                        <a:t>81 686</a:t>
                      </a:r>
                      <a:endParaRPr lang="en-ZA" sz="1800" b="0" dirty="0">
                        <a:latin typeface="+mn-lt"/>
                      </a:endParaRPr>
                    </a:p>
                  </a:txBody>
                  <a:tcPr marL="91435" marR="91435" marT="45719" marB="45719">
                    <a:solidFill>
                      <a:srgbClr val="FFFFFF"/>
                    </a:solidFill>
                  </a:tcPr>
                </a:tc>
              </a:tr>
              <a:tr h="553894">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800" b="1" i="0" u="none" strike="noStrike" cap="none" normalizeH="0" baseline="0" dirty="0" smtClean="0">
                          <a:ln>
                            <a:noFill/>
                          </a:ln>
                          <a:solidFill>
                            <a:srgbClr val="000000"/>
                          </a:solidFill>
                          <a:effectLst/>
                          <a:latin typeface="+mn-lt"/>
                          <a:ea typeface="Arial Unicode MS" pitchFamily="34" charset="-128"/>
                          <a:cs typeface="Arial Unicode MS" pitchFamily="34" charset="-128"/>
                        </a:rPr>
                        <a:t>GRAND TOTAL</a:t>
                      </a:r>
                    </a:p>
                  </a:txBody>
                  <a:tcPr marT="45718" marB="45718" horzOverflow="overflow">
                    <a:solidFill>
                      <a:srgbClr val="FFFFCC"/>
                    </a:solidFill>
                  </a:tcPr>
                </a:tc>
                <a:tc>
                  <a:txBody>
                    <a:bodyPr/>
                    <a:lstStyle/>
                    <a:p>
                      <a:pPr algn="r"/>
                      <a:r>
                        <a:rPr lang="en-ZA" sz="1800" b="1" dirty="0" smtClean="0">
                          <a:latin typeface="+mn-lt"/>
                        </a:rPr>
                        <a:t>306</a:t>
                      </a:r>
                      <a:r>
                        <a:rPr lang="en-ZA" sz="1800" b="1" baseline="0" dirty="0" smtClean="0">
                          <a:latin typeface="+mn-lt"/>
                        </a:rPr>
                        <a:t> 122</a:t>
                      </a:r>
                      <a:endParaRPr lang="en-ZA" sz="1800" b="1" dirty="0">
                        <a:latin typeface="+mn-lt"/>
                      </a:endParaRPr>
                    </a:p>
                  </a:txBody>
                  <a:tcPr marL="91435" marR="91435" marT="45719" marB="45719">
                    <a:solidFill>
                      <a:srgbClr val="FFFFCC"/>
                    </a:solidFill>
                  </a:tcPr>
                </a:tc>
                <a:tc>
                  <a:txBody>
                    <a:bodyPr/>
                    <a:lstStyle/>
                    <a:p>
                      <a:pPr algn="r"/>
                      <a:r>
                        <a:rPr lang="en-ZA" sz="1800" b="1" dirty="0" smtClean="0">
                          <a:latin typeface="+mn-lt"/>
                        </a:rPr>
                        <a:t>323 264</a:t>
                      </a:r>
                      <a:endParaRPr lang="en-ZA" sz="1800" b="1" dirty="0">
                        <a:latin typeface="+mn-lt"/>
                      </a:endParaRPr>
                    </a:p>
                  </a:txBody>
                  <a:tcPr marL="91435" marR="91435" marT="45719" marB="45719">
                    <a:solidFill>
                      <a:srgbClr val="FFFFCC"/>
                    </a:solidFill>
                  </a:tcPr>
                </a:tc>
                <a:tc>
                  <a:txBody>
                    <a:bodyPr/>
                    <a:lstStyle/>
                    <a:p>
                      <a:pPr algn="r"/>
                      <a:r>
                        <a:rPr lang="en-ZA" sz="1800" b="1" dirty="0" smtClean="0">
                          <a:latin typeface="+mn-lt"/>
                        </a:rPr>
                        <a:t>341 044</a:t>
                      </a:r>
                      <a:endParaRPr lang="en-ZA" sz="1800" b="1" dirty="0">
                        <a:latin typeface="+mn-lt"/>
                      </a:endParaRPr>
                    </a:p>
                  </a:txBody>
                  <a:tcPr marL="91435" marR="91435" marT="45719" marB="45719">
                    <a:solidFill>
                      <a:srgbClr val="FFFFCC"/>
                    </a:solidFill>
                  </a:tcPr>
                </a:tc>
              </a:tr>
            </a:tbl>
          </a:graphicData>
        </a:graphic>
      </p:graphicFrame>
      <p:sp>
        <p:nvSpPr>
          <p:cNvPr id="6" name="Slide Number Placeholder 3"/>
          <p:cNvSpPr txBox="1">
            <a:spLocks/>
          </p:cNvSpPr>
          <p:nvPr/>
        </p:nvSpPr>
        <p:spPr>
          <a:xfrm>
            <a:off x="8316416" y="6021288"/>
            <a:ext cx="557692" cy="648072"/>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sz="1200" b="1" dirty="0" smtClean="0"/>
          </a:p>
          <a:p>
            <a:r>
              <a:rPr lang="en-US" sz="1200" b="1" dirty="0" smtClean="0"/>
              <a:t>84</a:t>
            </a:r>
            <a:endParaRPr lang="en-ZA" sz="1200" b="1" dirty="0" smtClean="0"/>
          </a:p>
        </p:txBody>
      </p:sp>
    </p:spTree>
    <p:extLst>
      <p:ext uri="{BB962C8B-B14F-4D97-AF65-F5344CB8AC3E}">
        <p14:creationId xmlns:p14="http://schemas.microsoft.com/office/powerpoint/2010/main" xmlns="" val="254317127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46295"/>
            <a:ext cx="8928992" cy="583324"/>
          </a:xfrm>
          <a:prstGeom prst="rect">
            <a:avLst/>
          </a:prstGeom>
          <a:ln>
            <a:solidFill>
              <a:srgbClr val="C00000"/>
            </a:solidFill>
          </a:ln>
        </p:spPr>
        <p:txBody>
          <a:bodyPr vert="horz" lIns="91440" tIns="45720" rIns="91440" bIns="45720" rtlCol="0" anchor="t" anchorCtr="0">
            <a:normAutofit fontScale="92500"/>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800" dirty="0" smtClean="0">
                <a:solidFill>
                  <a:srgbClr val="F79646">
                    <a:lumMod val="50000"/>
                  </a:srgbClr>
                </a:solidFill>
                <a:latin typeface="Calibri"/>
                <a:ea typeface="Gill Sans BOLD"/>
              </a:rPr>
              <a:t>2018/19:  HOW FUNDS WILL BE SPENT FROM MGE ALLOCATION</a:t>
            </a:r>
          </a:p>
        </p:txBody>
      </p:sp>
      <p:sp>
        <p:nvSpPr>
          <p:cNvPr id="7" name="Slide Number Placeholder 3"/>
          <p:cNvSpPr txBox="1">
            <a:spLocks/>
          </p:cNvSpPr>
          <p:nvPr/>
        </p:nvSpPr>
        <p:spPr>
          <a:xfrm>
            <a:off x="8182838" y="6165305"/>
            <a:ext cx="609600" cy="492620"/>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t>85</a:t>
            </a:r>
            <a:endParaRPr lang="en-ZA" sz="1200" b="1" dirty="0" smtClean="0"/>
          </a:p>
        </p:txBody>
      </p:sp>
      <p:graphicFrame>
        <p:nvGraphicFramePr>
          <p:cNvPr id="5" name="Chart 4"/>
          <p:cNvGraphicFramePr>
            <a:graphicFrameLocks/>
          </p:cNvGraphicFramePr>
          <p:nvPr>
            <p:extLst>
              <p:ext uri="{D42A27DB-BD31-4B8C-83A1-F6EECF244321}">
                <p14:modId xmlns:p14="http://schemas.microsoft.com/office/powerpoint/2010/main" xmlns="" val="2051455675"/>
              </p:ext>
            </p:extLst>
          </p:nvPr>
        </p:nvGraphicFramePr>
        <p:xfrm>
          <a:off x="107504" y="836712"/>
          <a:ext cx="8895200" cy="504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53793508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568952" cy="494928"/>
          </a:xfrm>
          <a:ln>
            <a:solidFill>
              <a:srgbClr val="C00000"/>
            </a:solidFill>
          </a:ln>
        </p:spPr>
        <p:txBody>
          <a:bodyPr>
            <a:noAutofit/>
          </a:bodyPr>
          <a:lstStyle/>
          <a:p>
            <a:pPr algn="ctr"/>
            <a:r>
              <a:rPr lang="en-ZA" sz="2000" dirty="0" smtClean="0">
                <a:solidFill>
                  <a:schemeClr val="accent6">
                    <a:lumMod val="50000"/>
                  </a:schemeClr>
                </a:solidFill>
              </a:rPr>
              <a:t>PROGRAMME 4: HERITAGE PROMOTION AND PRESERVATION</a:t>
            </a:r>
            <a:endParaRPr lang="en-ZA" sz="2000" dirty="0">
              <a:solidFill>
                <a:schemeClr val="accent6">
                  <a:lumMod val="5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588429613"/>
              </p:ext>
            </p:extLst>
          </p:nvPr>
        </p:nvGraphicFramePr>
        <p:xfrm>
          <a:off x="243527" y="836712"/>
          <a:ext cx="8530481" cy="4968554"/>
        </p:xfrm>
        <a:graphic>
          <a:graphicData uri="http://schemas.openxmlformats.org/drawingml/2006/table">
            <a:tbl>
              <a:tblPr firstRow="1" bandRow="1">
                <a:tableStyleId>{5C22544A-7EE6-4342-B048-85BDC9FD1C3A}</a:tableStyleId>
              </a:tblPr>
              <a:tblGrid>
                <a:gridCol w="3320361"/>
                <a:gridCol w="1292418"/>
                <a:gridCol w="1263776"/>
                <a:gridCol w="1324247"/>
                <a:gridCol w="1329679"/>
              </a:tblGrid>
              <a:tr h="830891">
                <a:tc>
                  <a:txBody>
                    <a:bodyPr/>
                    <a:lstStyle/>
                    <a:p>
                      <a:r>
                        <a:rPr lang="en-US" sz="2000" b="1" dirty="0" smtClean="0">
                          <a:latin typeface="+mn-lt"/>
                        </a:rPr>
                        <a:t>Economic</a:t>
                      </a:r>
                      <a:r>
                        <a:rPr lang="en-US" sz="2000" b="1" baseline="0" dirty="0" smtClean="0">
                          <a:latin typeface="+mn-lt"/>
                        </a:rPr>
                        <a:t> Classification</a:t>
                      </a:r>
                      <a:endParaRPr lang="en-ZA" sz="2000" b="1" dirty="0">
                        <a:latin typeface="+mn-lt"/>
                      </a:endParaRPr>
                    </a:p>
                  </a:txBody>
                  <a:tcPr marL="91435" marR="91435" marT="45719" marB="45719">
                    <a:solidFill>
                      <a:srgbClr val="B7772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smtClean="0">
                          <a:latin typeface="+mn-lt"/>
                        </a:rPr>
                        <a:t>2017/18 </a:t>
                      </a:r>
                      <a:r>
                        <a:rPr kumimoji="0" lang="en-US" sz="1400" b="1" i="0" u="none" strike="noStrike" kern="1200" cap="none" spc="0" normalizeH="0" baseline="0" noProof="0" dirty="0" smtClean="0">
                          <a:ln>
                            <a:noFill/>
                          </a:ln>
                          <a:solidFill>
                            <a:prstClr val="white"/>
                          </a:solidFill>
                          <a:effectLst/>
                          <a:uLnTx/>
                          <a:uFillTx/>
                          <a:latin typeface="+mn-lt"/>
                          <a:ea typeface="+mn-ea"/>
                          <a:cs typeface="+mn-cs"/>
                        </a:rPr>
                        <a:t>Adjusted Appropriation</a:t>
                      </a:r>
                      <a:endParaRPr kumimoji="0" lang="en-ZA" sz="1400" b="1" i="0" u="none" strike="noStrike" kern="1200" cap="none" spc="0" normalizeH="0" baseline="0" noProof="0" dirty="0" smtClean="0">
                        <a:ln>
                          <a:noFill/>
                        </a:ln>
                        <a:solidFill>
                          <a:prstClr val="white"/>
                        </a:solidFill>
                        <a:effectLst/>
                        <a:uLnTx/>
                        <a:uFillTx/>
                        <a:latin typeface="+mn-lt"/>
                        <a:ea typeface="+mn-ea"/>
                        <a:cs typeface="+mn-cs"/>
                      </a:endParaRPr>
                    </a:p>
                  </a:txBody>
                  <a:tcPr marL="91435" marR="91435" marT="45719" marB="45719">
                    <a:solidFill>
                      <a:srgbClr val="B77727"/>
                    </a:solidFill>
                  </a:tcPr>
                </a:tc>
                <a:tc>
                  <a:txBody>
                    <a:bodyPr/>
                    <a:lstStyle/>
                    <a:p>
                      <a:pPr algn="r"/>
                      <a:r>
                        <a:rPr lang="en-US" sz="2000" b="1" dirty="0" smtClean="0">
                          <a:latin typeface="+mn-lt"/>
                        </a:rPr>
                        <a:t>2018/19</a:t>
                      </a:r>
                      <a:endParaRPr lang="en-ZA" sz="2000" b="1" dirty="0">
                        <a:latin typeface="+mn-lt"/>
                      </a:endParaRPr>
                    </a:p>
                  </a:txBody>
                  <a:tcPr marL="91435" marR="91435" marT="45719" marB="45719">
                    <a:solidFill>
                      <a:srgbClr val="B77727"/>
                    </a:solidFill>
                  </a:tcPr>
                </a:tc>
                <a:tc>
                  <a:txBody>
                    <a:bodyPr/>
                    <a:lstStyle/>
                    <a:p>
                      <a:pPr algn="r"/>
                      <a:r>
                        <a:rPr lang="en-ZA" sz="2000" b="1" dirty="0" smtClean="0">
                          <a:latin typeface="+mn-lt"/>
                        </a:rPr>
                        <a:t>2019/20</a:t>
                      </a:r>
                      <a:endParaRPr lang="en-ZA" sz="2000" b="1" dirty="0">
                        <a:latin typeface="+mn-lt"/>
                      </a:endParaRPr>
                    </a:p>
                  </a:txBody>
                  <a:tcPr marL="91435" marR="91435" marT="45719" marB="45719">
                    <a:solidFill>
                      <a:srgbClr val="B77727"/>
                    </a:solidFill>
                  </a:tcPr>
                </a:tc>
                <a:tc>
                  <a:txBody>
                    <a:bodyPr/>
                    <a:lstStyle/>
                    <a:p>
                      <a:pPr algn="r"/>
                      <a:r>
                        <a:rPr lang="en-US" sz="2000" b="1" dirty="0" smtClean="0">
                          <a:latin typeface="+mn-lt"/>
                        </a:rPr>
                        <a:t>2020/21</a:t>
                      </a:r>
                      <a:endParaRPr lang="en-ZA" sz="2000" b="1" dirty="0">
                        <a:latin typeface="+mn-lt"/>
                      </a:endParaRPr>
                    </a:p>
                  </a:txBody>
                  <a:tcPr marL="91435" marR="91435" marT="45719" marB="45719">
                    <a:solidFill>
                      <a:srgbClr val="B77727"/>
                    </a:solidFill>
                  </a:tcPr>
                </a:tc>
              </a:tr>
              <a:tr h="369284">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1800" b="1"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FF"/>
                    </a:solidFill>
                  </a:tcPr>
                </a:tc>
                <a:tc>
                  <a:txBody>
                    <a:bodyPr/>
                    <a:lstStyle/>
                    <a:p>
                      <a:pPr algn="r"/>
                      <a:r>
                        <a:rPr lang="en-US" sz="1800" b="1" dirty="0" smtClean="0">
                          <a:latin typeface="+mn-lt"/>
                        </a:rPr>
                        <a:t>R’000</a:t>
                      </a:r>
                      <a:endParaRPr lang="en-ZA" sz="1800" b="1" dirty="0">
                        <a:latin typeface="+mn-lt"/>
                      </a:endParaRPr>
                    </a:p>
                  </a:txBody>
                  <a:tcPr marL="91435" marR="91435" marT="45719" marB="45719">
                    <a:solidFill>
                      <a:srgbClr val="FFFFFF"/>
                    </a:solidFill>
                  </a:tcPr>
                </a:tc>
                <a:tc>
                  <a:txBody>
                    <a:bodyPr/>
                    <a:lstStyle/>
                    <a:p>
                      <a:pPr algn="r"/>
                      <a:r>
                        <a:rPr lang="en-ZA" sz="1800" b="1" dirty="0" smtClean="0">
                          <a:latin typeface="+mn-lt"/>
                        </a:rPr>
                        <a:t>R’000</a:t>
                      </a:r>
                      <a:endParaRPr lang="en-ZA" sz="1800" b="1" dirty="0">
                        <a:latin typeface="+mn-lt"/>
                      </a:endParaRPr>
                    </a:p>
                  </a:txBody>
                  <a:tcPr marL="91435" marR="91435" marT="45719" marB="45719">
                    <a:solidFill>
                      <a:srgbClr val="FFFFFF"/>
                    </a:solidFill>
                  </a:tcPr>
                </a:tc>
                <a:tc>
                  <a:txBody>
                    <a:bodyPr/>
                    <a:lstStyle/>
                    <a:p>
                      <a:pPr algn="r"/>
                      <a:r>
                        <a:rPr lang="en-ZA" sz="1800" b="1" dirty="0" smtClean="0">
                          <a:latin typeface="+mn-lt"/>
                        </a:rPr>
                        <a:t>R’000</a:t>
                      </a:r>
                      <a:endParaRPr lang="en-ZA" sz="1800" b="1" dirty="0">
                        <a:latin typeface="+mn-lt"/>
                      </a:endParaRPr>
                    </a:p>
                  </a:txBody>
                  <a:tcPr marL="91435" marR="91435" marT="45719" marB="45719">
                    <a:solidFill>
                      <a:srgbClr val="FFFFFF"/>
                    </a:solidFill>
                  </a:tcPr>
                </a:tc>
                <a:tc>
                  <a:txBody>
                    <a:bodyPr/>
                    <a:lstStyle/>
                    <a:p>
                      <a:pPr algn="r"/>
                      <a:r>
                        <a:rPr lang="en-US" sz="1800" b="1" dirty="0" smtClean="0">
                          <a:latin typeface="+mn-lt"/>
                        </a:rPr>
                        <a:t>R’000</a:t>
                      </a:r>
                      <a:endParaRPr lang="en-ZA" sz="1800" b="1" dirty="0">
                        <a:latin typeface="+mn-lt"/>
                      </a:endParaRPr>
                    </a:p>
                  </a:txBody>
                  <a:tcPr marL="91435" marR="91435" marT="45719" marB="45719">
                    <a:solidFill>
                      <a:srgbClr val="FFFFFF"/>
                    </a:solidFill>
                  </a:tcPr>
                </a:tc>
              </a:tr>
              <a:tr h="369284">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ZA" sz="18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Compensation </a:t>
                      </a:r>
                      <a:endParaRPr kumimoji="0" lang="en-US" sz="18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CC"/>
                    </a:solidFill>
                  </a:tcPr>
                </a:tc>
                <a:tc>
                  <a:txBody>
                    <a:bodyPr/>
                    <a:lstStyle/>
                    <a:p>
                      <a:pPr algn="r"/>
                      <a:r>
                        <a:rPr lang="en-ZA" sz="1800" b="0" dirty="0" smtClean="0">
                          <a:latin typeface="+mn-lt"/>
                        </a:rPr>
                        <a:t>55 327</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54 255</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58 486</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63 045</a:t>
                      </a:r>
                      <a:endParaRPr lang="en-ZA" sz="1800" b="0" dirty="0">
                        <a:latin typeface="+mn-lt"/>
                      </a:endParaRPr>
                    </a:p>
                  </a:txBody>
                  <a:tcPr marL="91435" marR="91435" marT="45719" marB="45719">
                    <a:solidFill>
                      <a:srgbClr val="FFFFCC"/>
                    </a:solidFill>
                  </a:tcPr>
                </a:tc>
              </a:tr>
              <a:tr h="369284">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ZA" sz="18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Goods &amp; Services </a:t>
                      </a:r>
                      <a:endParaRPr kumimoji="0" lang="en-US" sz="18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FF"/>
                    </a:solidFill>
                  </a:tcPr>
                </a:tc>
                <a:tc>
                  <a:txBody>
                    <a:bodyPr/>
                    <a:lstStyle/>
                    <a:p>
                      <a:pPr algn="r"/>
                      <a:r>
                        <a:rPr lang="en-ZA" sz="1800" b="0" dirty="0" smtClean="0">
                          <a:latin typeface="+mn-lt"/>
                        </a:rPr>
                        <a:t>80 315</a:t>
                      </a:r>
                      <a:endParaRPr lang="en-ZA" sz="1800" b="0" dirty="0">
                        <a:latin typeface="+mn-lt"/>
                      </a:endParaRPr>
                    </a:p>
                  </a:txBody>
                  <a:tcPr marL="91435" marR="91435" marT="45719" marB="45719">
                    <a:solidFill>
                      <a:srgbClr val="FFFFFF"/>
                    </a:solidFill>
                  </a:tcPr>
                </a:tc>
                <a:tc>
                  <a:txBody>
                    <a:bodyPr/>
                    <a:lstStyle/>
                    <a:p>
                      <a:pPr algn="r"/>
                      <a:r>
                        <a:rPr lang="en-ZA" sz="1800" b="0" dirty="0" smtClean="0">
                          <a:latin typeface="+mn-lt"/>
                        </a:rPr>
                        <a:t>50 006</a:t>
                      </a:r>
                      <a:endParaRPr lang="en-ZA" sz="1800" b="0" dirty="0">
                        <a:latin typeface="+mn-lt"/>
                      </a:endParaRPr>
                    </a:p>
                  </a:txBody>
                  <a:tcPr marL="91435" marR="91435" marT="45719" marB="45719">
                    <a:solidFill>
                      <a:srgbClr val="FFFFFF"/>
                    </a:solidFill>
                  </a:tcPr>
                </a:tc>
                <a:tc>
                  <a:txBody>
                    <a:bodyPr/>
                    <a:lstStyle/>
                    <a:p>
                      <a:pPr algn="r"/>
                      <a:r>
                        <a:rPr lang="en-ZA" sz="1800" b="0" dirty="0" smtClean="0">
                          <a:latin typeface="+mn-lt"/>
                        </a:rPr>
                        <a:t>52 265</a:t>
                      </a:r>
                      <a:endParaRPr lang="en-ZA" sz="1800" b="0" dirty="0">
                        <a:latin typeface="+mn-lt"/>
                      </a:endParaRPr>
                    </a:p>
                  </a:txBody>
                  <a:tcPr marL="91435" marR="91435" marT="45719" marB="45719">
                    <a:solidFill>
                      <a:srgbClr val="FFFFFF"/>
                    </a:solidFill>
                  </a:tcPr>
                </a:tc>
                <a:tc>
                  <a:txBody>
                    <a:bodyPr/>
                    <a:lstStyle/>
                    <a:p>
                      <a:pPr algn="r"/>
                      <a:r>
                        <a:rPr lang="en-ZA" sz="1800" b="0" dirty="0" smtClean="0">
                          <a:latin typeface="+mn-lt"/>
                        </a:rPr>
                        <a:t>55 156</a:t>
                      </a:r>
                      <a:endParaRPr lang="en-ZA" sz="1800" b="0" dirty="0">
                        <a:latin typeface="+mn-lt"/>
                      </a:endParaRPr>
                    </a:p>
                  </a:txBody>
                  <a:tcPr marL="91435" marR="91435" marT="45719" marB="45719">
                    <a:solidFill>
                      <a:srgbClr val="FFFFFF"/>
                    </a:solidFill>
                  </a:tcPr>
                </a:tc>
              </a:tr>
              <a:tr h="646246">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8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Provinces and Municipalities (Conditional Grant)</a:t>
                      </a:r>
                    </a:p>
                  </a:txBody>
                  <a:tcPr marT="45718" marB="45718" horzOverflow="overflow">
                    <a:solidFill>
                      <a:srgbClr val="FFFFCC"/>
                    </a:solidFill>
                  </a:tcPr>
                </a:tc>
                <a:tc>
                  <a:txBody>
                    <a:bodyPr/>
                    <a:lstStyle/>
                    <a:p>
                      <a:pPr algn="r"/>
                      <a:r>
                        <a:rPr lang="en-ZA" sz="1800" b="0" dirty="0" smtClean="0">
                          <a:latin typeface="+mn-lt"/>
                        </a:rPr>
                        <a:t>1 419 960</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1 423 684</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1 501 199</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1 584 122</a:t>
                      </a:r>
                      <a:endParaRPr lang="en-ZA" sz="1800" b="0" dirty="0">
                        <a:latin typeface="+mn-lt"/>
                      </a:endParaRPr>
                    </a:p>
                  </a:txBody>
                  <a:tcPr marL="91435" marR="91435" marT="45719" marB="45719">
                    <a:solidFill>
                      <a:srgbClr val="FFFFCC"/>
                    </a:solidFill>
                  </a:tcPr>
                </a:tc>
              </a:tr>
              <a:tr h="395799">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ZA" sz="18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Dept Agencies &amp; Accounts </a:t>
                      </a:r>
                      <a:endParaRPr kumimoji="0" lang="en-US" sz="18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noFill/>
                  </a:tcPr>
                </a:tc>
                <a:tc>
                  <a:txBody>
                    <a:bodyPr/>
                    <a:lstStyle/>
                    <a:p>
                      <a:pPr algn="r"/>
                      <a:r>
                        <a:rPr lang="en-ZA" sz="1800" b="0" dirty="0" smtClean="0">
                          <a:latin typeface="+mn-lt"/>
                        </a:rPr>
                        <a:t>1 033 802</a:t>
                      </a:r>
                      <a:endParaRPr lang="en-ZA" sz="1800" b="0" dirty="0">
                        <a:latin typeface="+mn-lt"/>
                      </a:endParaRPr>
                    </a:p>
                  </a:txBody>
                  <a:tcPr marL="91435" marR="91435" marT="45719" marB="45719">
                    <a:noFill/>
                  </a:tcPr>
                </a:tc>
                <a:tc>
                  <a:txBody>
                    <a:bodyPr/>
                    <a:lstStyle/>
                    <a:p>
                      <a:pPr algn="r"/>
                      <a:r>
                        <a:rPr lang="en-ZA" sz="1800" b="0" dirty="0" smtClean="0">
                          <a:latin typeface="+mn-lt"/>
                        </a:rPr>
                        <a:t>920 940</a:t>
                      </a:r>
                      <a:endParaRPr lang="en-ZA" sz="1800" b="0" dirty="0">
                        <a:latin typeface="+mn-lt"/>
                      </a:endParaRPr>
                    </a:p>
                  </a:txBody>
                  <a:tcPr marL="91435" marR="91435" marT="45719" marB="45719">
                    <a:noFill/>
                  </a:tcPr>
                </a:tc>
                <a:tc>
                  <a:txBody>
                    <a:bodyPr/>
                    <a:lstStyle/>
                    <a:p>
                      <a:pPr algn="r"/>
                      <a:r>
                        <a:rPr lang="en-ZA" sz="1800" b="0" dirty="0" smtClean="0">
                          <a:latin typeface="+mn-lt"/>
                        </a:rPr>
                        <a:t>1 022 528</a:t>
                      </a:r>
                      <a:endParaRPr lang="en-ZA" sz="1800" b="0" dirty="0">
                        <a:latin typeface="+mn-lt"/>
                      </a:endParaRPr>
                    </a:p>
                  </a:txBody>
                  <a:tcPr marL="91435" marR="91435" marT="45719" marB="45719">
                    <a:noFill/>
                  </a:tcPr>
                </a:tc>
                <a:tc>
                  <a:txBody>
                    <a:bodyPr/>
                    <a:lstStyle/>
                    <a:p>
                      <a:pPr algn="r"/>
                      <a:r>
                        <a:rPr lang="en-ZA" sz="1800" b="0" dirty="0" smtClean="0">
                          <a:latin typeface="+mn-lt"/>
                        </a:rPr>
                        <a:t>1 085 013</a:t>
                      </a:r>
                      <a:endParaRPr lang="en-ZA" sz="1800" b="0" dirty="0">
                        <a:latin typeface="+mn-lt"/>
                      </a:endParaRPr>
                    </a:p>
                  </a:txBody>
                  <a:tcPr marL="91435" marR="91435" marT="45719" marB="45719">
                    <a:noFill/>
                  </a:tcPr>
                </a:tc>
              </a:tr>
              <a:tr h="369284">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8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Foreign Govn &amp; International Org</a:t>
                      </a:r>
                    </a:p>
                  </a:txBody>
                  <a:tcPr marT="45718" marB="45718" horzOverflow="overflow">
                    <a:solidFill>
                      <a:srgbClr val="FFFFCC"/>
                    </a:solidFill>
                  </a:tcPr>
                </a:tc>
                <a:tc>
                  <a:txBody>
                    <a:bodyPr/>
                    <a:lstStyle/>
                    <a:p>
                      <a:pPr algn="r"/>
                      <a:r>
                        <a:rPr lang="en-ZA" sz="1800" b="0" dirty="0" smtClean="0">
                          <a:latin typeface="+mn-lt"/>
                        </a:rPr>
                        <a:t>1 865</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1 944</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2 025</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2 136</a:t>
                      </a:r>
                      <a:endParaRPr lang="en-ZA" sz="1800" b="0" dirty="0">
                        <a:latin typeface="+mn-lt"/>
                      </a:endParaRPr>
                    </a:p>
                  </a:txBody>
                  <a:tcPr marL="91435" marR="91435" marT="45719" marB="45719">
                    <a:solidFill>
                      <a:srgbClr val="FFFFCC"/>
                    </a:solidFill>
                  </a:tcPr>
                </a:tc>
              </a:tr>
              <a:tr h="369284">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8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Non-Profit Institutions</a:t>
                      </a:r>
                    </a:p>
                  </a:txBody>
                  <a:tcPr marT="45718" marB="45718" horzOverflow="overflow">
                    <a:noFill/>
                  </a:tcPr>
                </a:tc>
                <a:tc>
                  <a:txBody>
                    <a:bodyPr/>
                    <a:lstStyle/>
                    <a:p>
                      <a:pPr algn="r"/>
                      <a:r>
                        <a:rPr lang="en-ZA" sz="1800" b="0" dirty="0" smtClean="0">
                          <a:latin typeface="+mn-lt"/>
                        </a:rPr>
                        <a:t>13 434</a:t>
                      </a:r>
                      <a:endParaRPr lang="en-ZA" sz="1800" b="0" dirty="0">
                        <a:latin typeface="+mn-lt"/>
                      </a:endParaRPr>
                    </a:p>
                  </a:txBody>
                  <a:tcPr marL="91435" marR="91435" marT="45719" marB="45719">
                    <a:noFill/>
                  </a:tcPr>
                </a:tc>
                <a:tc>
                  <a:txBody>
                    <a:bodyPr/>
                    <a:lstStyle/>
                    <a:p>
                      <a:pPr algn="r"/>
                      <a:r>
                        <a:rPr lang="en-ZA" sz="1800" b="0" dirty="0" smtClean="0">
                          <a:latin typeface="+mn-lt"/>
                        </a:rPr>
                        <a:t>14 228</a:t>
                      </a:r>
                      <a:endParaRPr lang="en-ZA" sz="1800" b="0" dirty="0">
                        <a:latin typeface="+mn-lt"/>
                      </a:endParaRPr>
                    </a:p>
                  </a:txBody>
                  <a:tcPr marL="91435" marR="91435" marT="45719" marB="45719">
                    <a:noFill/>
                  </a:tcPr>
                </a:tc>
                <a:tc>
                  <a:txBody>
                    <a:bodyPr/>
                    <a:lstStyle/>
                    <a:p>
                      <a:pPr algn="r"/>
                      <a:r>
                        <a:rPr lang="en-ZA" sz="1800" b="0" dirty="0" smtClean="0">
                          <a:latin typeface="+mn-lt"/>
                        </a:rPr>
                        <a:t>15 038</a:t>
                      </a:r>
                      <a:endParaRPr lang="en-ZA" sz="1800" b="0" dirty="0">
                        <a:latin typeface="+mn-lt"/>
                      </a:endParaRPr>
                    </a:p>
                  </a:txBody>
                  <a:tcPr marL="91435" marR="91435" marT="45719" marB="45719">
                    <a:noFill/>
                  </a:tcPr>
                </a:tc>
                <a:tc>
                  <a:txBody>
                    <a:bodyPr/>
                    <a:lstStyle/>
                    <a:p>
                      <a:pPr algn="r"/>
                      <a:r>
                        <a:rPr lang="en-ZA" sz="1800" b="0" dirty="0" smtClean="0">
                          <a:latin typeface="+mn-lt"/>
                        </a:rPr>
                        <a:t>15 865</a:t>
                      </a:r>
                      <a:endParaRPr lang="en-ZA" sz="1800" b="0" dirty="0">
                        <a:latin typeface="+mn-lt"/>
                      </a:endParaRPr>
                    </a:p>
                  </a:txBody>
                  <a:tcPr marL="91435" marR="91435" marT="45719" marB="45719">
                    <a:noFill/>
                  </a:tcPr>
                </a:tc>
              </a:tr>
              <a:tr h="369284">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8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Households </a:t>
                      </a:r>
                    </a:p>
                  </a:txBody>
                  <a:tcPr marT="45718" marB="45718" horzOverflow="overflow">
                    <a:solidFill>
                      <a:srgbClr val="FFFFCC"/>
                    </a:solidFill>
                  </a:tcPr>
                </a:tc>
                <a:tc>
                  <a:txBody>
                    <a:bodyPr/>
                    <a:lstStyle/>
                    <a:p>
                      <a:pPr algn="r"/>
                      <a:r>
                        <a:rPr lang="en-ZA" sz="1800" b="0" dirty="0" smtClean="0">
                          <a:latin typeface="+mn-lt"/>
                        </a:rPr>
                        <a:t>5 598 </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5 923</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6 255</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6 599</a:t>
                      </a:r>
                      <a:endParaRPr lang="en-ZA" sz="1800" b="0" dirty="0">
                        <a:latin typeface="+mn-lt"/>
                      </a:endParaRPr>
                    </a:p>
                  </a:txBody>
                  <a:tcPr marL="91435" marR="91435" marT="45719" marB="45719">
                    <a:solidFill>
                      <a:srgbClr val="FFFFCC"/>
                    </a:solidFill>
                  </a:tcPr>
                </a:tc>
              </a:tr>
              <a:tr h="439957">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8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Other machinery &amp; equipment</a:t>
                      </a:r>
                    </a:p>
                  </a:txBody>
                  <a:tcPr marT="45718" marB="45718" horzOverflow="overflow">
                    <a:noFill/>
                  </a:tcPr>
                </a:tc>
                <a:tc>
                  <a:txBody>
                    <a:bodyPr/>
                    <a:lstStyle/>
                    <a:p>
                      <a:pPr algn="r"/>
                      <a:r>
                        <a:rPr lang="en-ZA" sz="1800" b="0" dirty="0" smtClean="0">
                          <a:latin typeface="+mn-lt"/>
                        </a:rPr>
                        <a:t>1 000</a:t>
                      </a:r>
                      <a:endParaRPr lang="en-ZA" sz="1800" b="0" dirty="0">
                        <a:latin typeface="+mn-lt"/>
                      </a:endParaRPr>
                    </a:p>
                  </a:txBody>
                  <a:tcPr marL="91435" marR="91435" marT="45719" marB="45719">
                    <a:noFill/>
                  </a:tcPr>
                </a:tc>
                <a:tc>
                  <a:txBody>
                    <a:bodyPr/>
                    <a:lstStyle/>
                    <a:p>
                      <a:pPr algn="r"/>
                      <a:r>
                        <a:rPr lang="en-ZA" sz="1800" b="0" dirty="0" smtClean="0">
                          <a:latin typeface="+mn-lt"/>
                        </a:rPr>
                        <a:t>-</a:t>
                      </a:r>
                      <a:endParaRPr lang="en-ZA" sz="1800" b="0" dirty="0">
                        <a:latin typeface="+mn-lt"/>
                      </a:endParaRPr>
                    </a:p>
                  </a:txBody>
                  <a:tcPr marL="91435" marR="91435" marT="45719" marB="45719">
                    <a:noFill/>
                  </a:tcPr>
                </a:tc>
                <a:tc>
                  <a:txBody>
                    <a:bodyPr/>
                    <a:lstStyle/>
                    <a:p>
                      <a:pPr algn="r"/>
                      <a:r>
                        <a:rPr lang="en-ZA" sz="1800" b="0" dirty="0" smtClean="0">
                          <a:latin typeface="+mn-lt"/>
                        </a:rPr>
                        <a:t>-</a:t>
                      </a:r>
                      <a:endParaRPr lang="en-ZA" sz="1800" b="0" dirty="0">
                        <a:latin typeface="+mn-lt"/>
                      </a:endParaRPr>
                    </a:p>
                  </a:txBody>
                  <a:tcPr marL="91435" marR="91435" marT="45719" marB="45719">
                    <a:noFill/>
                  </a:tcPr>
                </a:tc>
                <a:tc>
                  <a:txBody>
                    <a:bodyPr/>
                    <a:lstStyle/>
                    <a:p>
                      <a:pPr algn="r"/>
                      <a:r>
                        <a:rPr lang="en-ZA" sz="1800" b="0" dirty="0" smtClean="0">
                          <a:latin typeface="+mn-lt"/>
                        </a:rPr>
                        <a:t>-</a:t>
                      </a:r>
                      <a:endParaRPr lang="en-ZA" sz="1800" b="0" dirty="0">
                        <a:latin typeface="+mn-lt"/>
                      </a:endParaRPr>
                    </a:p>
                  </a:txBody>
                  <a:tcPr marL="91435" marR="91435" marT="45719" marB="45719">
                    <a:noFill/>
                  </a:tcPr>
                </a:tc>
              </a:tr>
              <a:tr h="439957">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800" b="1" i="0" u="none" strike="noStrike" cap="none" normalizeH="0" baseline="0" dirty="0" smtClean="0">
                          <a:ln>
                            <a:noFill/>
                          </a:ln>
                          <a:solidFill>
                            <a:srgbClr val="000000"/>
                          </a:solidFill>
                          <a:effectLst/>
                          <a:latin typeface="+mn-lt"/>
                          <a:ea typeface="Arial Unicode MS" pitchFamily="34" charset="-128"/>
                          <a:cs typeface="Arial Unicode MS" pitchFamily="34" charset="-128"/>
                        </a:rPr>
                        <a:t>GRAND TOTAL</a:t>
                      </a:r>
                    </a:p>
                  </a:txBody>
                  <a:tcPr marT="45718" marB="45718" horzOverflow="overflow">
                    <a:solidFill>
                      <a:srgbClr val="FFFFCC"/>
                    </a:solidFill>
                  </a:tcPr>
                </a:tc>
                <a:tc>
                  <a:txBody>
                    <a:bodyPr/>
                    <a:lstStyle/>
                    <a:p>
                      <a:pPr algn="r"/>
                      <a:r>
                        <a:rPr lang="en-ZA" sz="1800" b="1" dirty="0" smtClean="0">
                          <a:latin typeface="+mn-lt"/>
                        </a:rPr>
                        <a:t>2 611 301</a:t>
                      </a:r>
                      <a:endParaRPr lang="en-ZA" sz="1800" b="1" dirty="0">
                        <a:latin typeface="+mn-lt"/>
                      </a:endParaRPr>
                    </a:p>
                  </a:txBody>
                  <a:tcPr marL="91435" marR="91435" marT="45719" marB="45719">
                    <a:solidFill>
                      <a:srgbClr val="FFFFCC"/>
                    </a:solidFill>
                  </a:tcPr>
                </a:tc>
                <a:tc>
                  <a:txBody>
                    <a:bodyPr/>
                    <a:lstStyle/>
                    <a:p>
                      <a:pPr algn="r"/>
                      <a:r>
                        <a:rPr lang="en-ZA" sz="1800" b="1" dirty="0" smtClean="0">
                          <a:latin typeface="+mn-lt"/>
                        </a:rPr>
                        <a:t>2 470 980</a:t>
                      </a:r>
                      <a:endParaRPr lang="en-ZA" sz="1800" b="1" dirty="0">
                        <a:latin typeface="+mn-lt"/>
                      </a:endParaRPr>
                    </a:p>
                  </a:txBody>
                  <a:tcPr marL="91435" marR="91435" marT="45719" marB="45719">
                    <a:solidFill>
                      <a:srgbClr val="FFFFCC"/>
                    </a:solidFill>
                  </a:tcPr>
                </a:tc>
                <a:tc>
                  <a:txBody>
                    <a:bodyPr/>
                    <a:lstStyle/>
                    <a:p>
                      <a:pPr algn="r"/>
                      <a:r>
                        <a:rPr lang="en-ZA" sz="1800" b="1" dirty="0" smtClean="0">
                          <a:latin typeface="+mn-lt"/>
                        </a:rPr>
                        <a:t>2 657 796</a:t>
                      </a:r>
                      <a:endParaRPr lang="en-ZA" sz="1800" b="1" dirty="0">
                        <a:latin typeface="+mn-lt"/>
                      </a:endParaRPr>
                    </a:p>
                  </a:txBody>
                  <a:tcPr marL="91435" marR="91435" marT="45719" marB="45719">
                    <a:solidFill>
                      <a:srgbClr val="FFFFCC"/>
                    </a:solidFill>
                  </a:tcPr>
                </a:tc>
                <a:tc>
                  <a:txBody>
                    <a:bodyPr/>
                    <a:lstStyle/>
                    <a:p>
                      <a:pPr algn="r"/>
                      <a:r>
                        <a:rPr lang="en-ZA" sz="1800" b="1" dirty="0" smtClean="0">
                          <a:latin typeface="+mn-lt"/>
                        </a:rPr>
                        <a:t>2 811 936</a:t>
                      </a:r>
                      <a:endParaRPr lang="en-ZA" sz="1800" b="1" dirty="0">
                        <a:latin typeface="+mn-lt"/>
                      </a:endParaRPr>
                    </a:p>
                  </a:txBody>
                  <a:tcPr marL="91435" marR="91435" marT="45719" marB="45719">
                    <a:solidFill>
                      <a:srgbClr val="FFFFCC"/>
                    </a:solidFill>
                  </a:tcPr>
                </a:tc>
              </a:tr>
            </a:tbl>
          </a:graphicData>
        </a:graphic>
      </p:graphicFrame>
      <p:sp>
        <p:nvSpPr>
          <p:cNvPr id="6" name="Slide Number Placeholder 3"/>
          <p:cNvSpPr txBox="1">
            <a:spLocks/>
          </p:cNvSpPr>
          <p:nvPr/>
        </p:nvSpPr>
        <p:spPr>
          <a:xfrm>
            <a:off x="8172400" y="6237312"/>
            <a:ext cx="609600" cy="433049"/>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t>86</a:t>
            </a:r>
            <a:endParaRPr lang="en-ZA" sz="1200" b="1" dirty="0" smtClean="0"/>
          </a:p>
        </p:txBody>
      </p:sp>
    </p:spTree>
    <p:extLst>
      <p:ext uri="{BB962C8B-B14F-4D97-AF65-F5344CB8AC3E}">
        <p14:creationId xmlns:p14="http://schemas.microsoft.com/office/powerpoint/2010/main" xmlns="" val="354104898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46295"/>
            <a:ext cx="8928992" cy="583324"/>
          </a:xfrm>
          <a:prstGeom prst="rect">
            <a:avLst/>
          </a:prstGeom>
          <a:ln>
            <a:solidFill>
              <a:srgbClr val="C00000"/>
            </a:solidFill>
          </a:ln>
        </p:spPr>
        <p:txBody>
          <a:bodyPr vert="horz" lIns="91440" tIns="45720" rIns="91440" bIns="45720" rtlCol="0" anchor="t" anchorCtr="0">
            <a:norm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800" dirty="0" smtClean="0">
                <a:solidFill>
                  <a:srgbClr val="F79646">
                    <a:lumMod val="50000"/>
                  </a:srgbClr>
                </a:solidFill>
                <a:latin typeface="Calibri"/>
                <a:ea typeface="Gill Sans BOLD"/>
              </a:rPr>
              <a:t>2018/19:  HOW FUNDS WILL BE SPENT: PROGRAMME 4</a:t>
            </a:r>
          </a:p>
        </p:txBody>
      </p:sp>
      <p:sp>
        <p:nvSpPr>
          <p:cNvPr id="7" name="Slide Number Placeholder 3"/>
          <p:cNvSpPr txBox="1">
            <a:spLocks/>
          </p:cNvSpPr>
          <p:nvPr/>
        </p:nvSpPr>
        <p:spPr>
          <a:xfrm>
            <a:off x="8182838" y="6165305"/>
            <a:ext cx="609600" cy="492620"/>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t>87</a:t>
            </a:r>
            <a:endParaRPr lang="en-ZA" sz="1200" b="1" dirty="0" smtClean="0"/>
          </a:p>
        </p:txBody>
      </p:sp>
      <p:graphicFrame>
        <p:nvGraphicFramePr>
          <p:cNvPr id="4" name="Chart 3"/>
          <p:cNvGraphicFramePr>
            <a:graphicFrameLocks/>
          </p:cNvGraphicFramePr>
          <p:nvPr>
            <p:extLst>
              <p:ext uri="{D42A27DB-BD31-4B8C-83A1-F6EECF244321}">
                <p14:modId xmlns:p14="http://schemas.microsoft.com/office/powerpoint/2010/main" xmlns="" val="639690079"/>
              </p:ext>
            </p:extLst>
          </p:nvPr>
        </p:nvGraphicFramePr>
        <p:xfrm>
          <a:off x="179512" y="836712"/>
          <a:ext cx="8856984" cy="49685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99064499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2856"/>
            <a:ext cx="8229600" cy="1296144"/>
          </a:xfrm>
        </p:spPr>
        <p:txBody>
          <a:bodyPr>
            <a:normAutofit fontScale="90000"/>
          </a:bodyPr>
          <a:lstStyle/>
          <a:p>
            <a:pPr lvl="0" algn="ctr" defTabSz="457200" eaLnBrk="0" fontAlgn="base" hangingPunct="0">
              <a:spcBef>
                <a:spcPct val="20000"/>
              </a:spcBef>
              <a:spcAft>
                <a:spcPct val="0"/>
              </a:spcAft>
              <a:defRPr/>
            </a:pPr>
            <a:r>
              <a:rPr lang="en-ZA" sz="3100" dirty="0" smtClean="0">
                <a:solidFill>
                  <a:srgbClr val="B77727"/>
                </a:solidFill>
                <a:latin typeface="Calibri"/>
                <a:ea typeface="+mn-ea"/>
                <a:cs typeface="Calibri" pitchFamily="34" charset="0"/>
              </a:rPr>
              <a:t>BUDGET SUMMARY OF CONDITIONAL GRANT </a:t>
            </a:r>
            <a:br>
              <a:rPr lang="en-ZA" sz="3100" dirty="0" smtClean="0">
                <a:solidFill>
                  <a:srgbClr val="B77727"/>
                </a:solidFill>
                <a:latin typeface="Calibri"/>
                <a:ea typeface="+mn-ea"/>
                <a:cs typeface="Calibri" pitchFamily="34" charset="0"/>
              </a:rPr>
            </a:br>
            <a:r>
              <a:rPr lang="en-ZA" sz="3100" dirty="0" smtClean="0">
                <a:solidFill>
                  <a:srgbClr val="B77727"/>
                </a:solidFill>
                <a:latin typeface="Calibri"/>
                <a:ea typeface="+mn-ea"/>
                <a:cs typeface="Calibri" pitchFamily="34" charset="0"/>
              </a:rPr>
              <a:t>(PER PROVINCE) </a:t>
            </a:r>
            <a:br>
              <a:rPr lang="en-ZA" sz="3100" dirty="0" smtClean="0">
                <a:solidFill>
                  <a:srgbClr val="B77727"/>
                </a:solidFill>
                <a:latin typeface="Calibri"/>
                <a:ea typeface="+mn-ea"/>
                <a:cs typeface="Calibri" pitchFamily="34" charset="0"/>
              </a:rPr>
            </a:br>
            <a:r>
              <a:rPr lang="en-ZA" sz="3100" dirty="0" smtClean="0">
                <a:solidFill>
                  <a:srgbClr val="B77727"/>
                </a:solidFill>
                <a:latin typeface="Calibri"/>
                <a:ea typeface="+mn-ea"/>
                <a:cs typeface="Calibri" pitchFamily="34" charset="0"/>
              </a:rPr>
              <a:t/>
            </a:r>
            <a:br>
              <a:rPr lang="en-ZA" sz="3100" dirty="0" smtClean="0">
                <a:solidFill>
                  <a:srgbClr val="B77727"/>
                </a:solidFill>
                <a:latin typeface="Calibri"/>
                <a:ea typeface="+mn-ea"/>
                <a:cs typeface="Calibri" pitchFamily="34" charset="0"/>
              </a:rPr>
            </a:br>
            <a:r>
              <a:rPr lang="en-ZA" sz="3200" dirty="0">
                <a:solidFill>
                  <a:srgbClr val="C00000"/>
                </a:solidFill>
                <a:latin typeface="Calibri"/>
                <a:ea typeface="+mn-ea"/>
                <a:cs typeface="Calibri" pitchFamily="34" charset="0"/>
              </a:rPr>
              <a:t/>
            </a:r>
            <a:br>
              <a:rPr lang="en-ZA" sz="3200" dirty="0">
                <a:solidFill>
                  <a:srgbClr val="C00000"/>
                </a:solidFill>
                <a:latin typeface="Calibri"/>
                <a:ea typeface="+mn-ea"/>
                <a:cs typeface="Calibri" pitchFamily="34" charset="0"/>
              </a:rPr>
            </a:br>
            <a:endParaRPr lang="en-ZA" dirty="0">
              <a:solidFill>
                <a:srgbClr val="C00000"/>
              </a:solidFill>
            </a:endParaRPr>
          </a:p>
        </p:txBody>
      </p:sp>
      <p:sp>
        <p:nvSpPr>
          <p:cNvPr id="5" name="Slide Number Placeholder 3"/>
          <p:cNvSpPr txBox="1">
            <a:spLocks/>
          </p:cNvSpPr>
          <p:nvPr/>
        </p:nvSpPr>
        <p:spPr>
          <a:xfrm>
            <a:off x="8182838" y="6292799"/>
            <a:ext cx="609600" cy="365125"/>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sz="1200" b="1" dirty="0" smtClean="0"/>
          </a:p>
        </p:txBody>
      </p:sp>
      <p:sp>
        <p:nvSpPr>
          <p:cNvPr id="4" name="Slide Number Placeholder 3"/>
          <p:cNvSpPr txBox="1">
            <a:spLocks/>
          </p:cNvSpPr>
          <p:nvPr/>
        </p:nvSpPr>
        <p:spPr>
          <a:xfrm>
            <a:off x="8335238" y="6165305"/>
            <a:ext cx="609600" cy="645020"/>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sz="1200" b="1" dirty="0" smtClean="0"/>
          </a:p>
        </p:txBody>
      </p:sp>
      <p:sp>
        <p:nvSpPr>
          <p:cNvPr id="6" name="Slide Number Placeholder 3"/>
          <p:cNvSpPr>
            <a:spLocks noGrp="1"/>
          </p:cNvSpPr>
          <p:nvPr>
            <p:ph type="sldNum" sz="quarter" idx="4"/>
          </p:nvPr>
        </p:nvSpPr>
        <p:spPr>
          <a:xfrm>
            <a:off x="8077200" y="6172200"/>
            <a:ext cx="609600" cy="365125"/>
          </a:xfrm>
        </p:spPr>
        <p:txBody>
          <a:bodyPr/>
          <a:lstStyle/>
          <a:p>
            <a:r>
              <a:rPr lang="en-US" sz="1200" b="1" dirty="0" smtClean="0"/>
              <a:t>88</a:t>
            </a:r>
            <a:endParaRPr lang="en-ZA" sz="1200" b="1" dirty="0" smtClean="0"/>
          </a:p>
        </p:txBody>
      </p:sp>
    </p:spTree>
    <p:extLst>
      <p:ext uri="{BB962C8B-B14F-4D97-AF65-F5344CB8AC3E}">
        <p14:creationId xmlns:p14="http://schemas.microsoft.com/office/powerpoint/2010/main" xmlns="" val="113148713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568952" cy="720080"/>
          </a:xfrm>
          <a:ln>
            <a:solidFill>
              <a:srgbClr val="C00000"/>
            </a:solidFill>
          </a:ln>
        </p:spPr>
        <p:txBody>
          <a:bodyPr>
            <a:noAutofit/>
          </a:bodyPr>
          <a:lstStyle/>
          <a:p>
            <a:pPr algn="ctr"/>
            <a:r>
              <a:rPr lang="en-US" sz="2000" dirty="0" smtClean="0">
                <a:solidFill>
                  <a:schemeClr val="accent6">
                    <a:lumMod val="50000"/>
                  </a:schemeClr>
                </a:solidFill>
              </a:rPr>
              <a:t>ALLOCATION TO PROVINCES &amp; MUNICIPALITIES </a:t>
            </a:r>
            <a:br>
              <a:rPr lang="en-US" sz="2000" dirty="0" smtClean="0">
                <a:solidFill>
                  <a:schemeClr val="accent6">
                    <a:lumMod val="50000"/>
                  </a:schemeClr>
                </a:solidFill>
              </a:rPr>
            </a:br>
            <a:r>
              <a:rPr lang="en-US" sz="2000" dirty="0" smtClean="0">
                <a:solidFill>
                  <a:schemeClr val="accent6">
                    <a:lumMod val="50000"/>
                  </a:schemeClr>
                </a:solidFill>
              </a:rPr>
              <a:t> (CONDITIONAL GRANT)</a:t>
            </a:r>
            <a:endParaRPr lang="en-ZA" sz="2000" dirty="0">
              <a:solidFill>
                <a:schemeClr val="accent6">
                  <a:lumMod val="5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651972869"/>
              </p:ext>
            </p:extLst>
          </p:nvPr>
        </p:nvGraphicFramePr>
        <p:xfrm>
          <a:off x="323528" y="908718"/>
          <a:ext cx="8450480" cy="4959833"/>
        </p:xfrm>
        <a:graphic>
          <a:graphicData uri="http://schemas.openxmlformats.org/drawingml/2006/table">
            <a:tbl>
              <a:tblPr firstRow="1" bandRow="1">
                <a:tableStyleId>{5C22544A-7EE6-4342-B048-85BDC9FD1C3A}</a:tableStyleId>
              </a:tblPr>
              <a:tblGrid>
                <a:gridCol w="3024336"/>
                <a:gridCol w="1545183"/>
                <a:gridCol w="1251924"/>
                <a:gridCol w="1311828"/>
                <a:gridCol w="1317209"/>
              </a:tblGrid>
              <a:tr h="816177">
                <a:tc>
                  <a:txBody>
                    <a:bodyPr/>
                    <a:lstStyle/>
                    <a:p>
                      <a:r>
                        <a:rPr lang="en-US" sz="1800" b="1" dirty="0" smtClean="0">
                          <a:latin typeface="+mn-lt"/>
                        </a:rPr>
                        <a:t>Province</a:t>
                      </a:r>
                      <a:endParaRPr lang="en-ZA" sz="1800" b="1" dirty="0">
                        <a:latin typeface="+mn-lt"/>
                      </a:endParaRPr>
                    </a:p>
                  </a:txBody>
                  <a:tcPr marL="91435" marR="91435" marT="45719" marB="45719">
                    <a:solidFill>
                      <a:srgbClr val="B77727"/>
                    </a:solidFill>
                  </a:tcPr>
                </a:tc>
                <a:tc>
                  <a:txBody>
                    <a:bodyPr/>
                    <a:lstStyle/>
                    <a:p>
                      <a:pPr algn="ctr"/>
                      <a:r>
                        <a:rPr lang="en-US" sz="1800" b="1" dirty="0" smtClean="0">
                          <a:latin typeface="+mn-lt"/>
                        </a:rPr>
                        <a:t>2017/18</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white"/>
                          </a:solidFill>
                          <a:effectLst/>
                          <a:uLnTx/>
                          <a:uFillTx/>
                          <a:latin typeface="+mn-lt"/>
                          <a:ea typeface="+mn-ea"/>
                          <a:cs typeface="+mn-cs"/>
                        </a:rPr>
                        <a:t>Adjusted Appropriation</a:t>
                      </a:r>
                      <a:endParaRPr kumimoji="0" lang="en-ZA" sz="1400" b="1" i="0" u="none" strike="noStrike" kern="1200" cap="none" spc="0" normalizeH="0" baseline="0" noProof="0" dirty="0" smtClean="0">
                        <a:ln>
                          <a:noFill/>
                        </a:ln>
                        <a:solidFill>
                          <a:prstClr val="white"/>
                        </a:solidFill>
                        <a:effectLst/>
                        <a:uLnTx/>
                        <a:uFillTx/>
                        <a:latin typeface="+mn-lt"/>
                        <a:ea typeface="+mn-ea"/>
                        <a:cs typeface="+mn-cs"/>
                      </a:endParaRPr>
                    </a:p>
                  </a:txBody>
                  <a:tcPr marL="91435" marR="91435" marT="45719" marB="45719">
                    <a:solidFill>
                      <a:srgbClr val="B77727"/>
                    </a:solidFill>
                  </a:tcPr>
                </a:tc>
                <a:tc>
                  <a:txBody>
                    <a:bodyPr/>
                    <a:lstStyle/>
                    <a:p>
                      <a:pPr algn="ctr"/>
                      <a:r>
                        <a:rPr lang="en-US" sz="1800" b="1" dirty="0" smtClean="0">
                          <a:latin typeface="+mn-lt"/>
                        </a:rPr>
                        <a:t>2018/19</a:t>
                      </a:r>
                      <a:endParaRPr lang="en-ZA" sz="1800" b="1" dirty="0">
                        <a:latin typeface="+mn-lt"/>
                      </a:endParaRPr>
                    </a:p>
                  </a:txBody>
                  <a:tcPr marL="91435" marR="91435" marT="45719" marB="45719">
                    <a:solidFill>
                      <a:srgbClr val="B77727"/>
                    </a:solidFill>
                  </a:tcPr>
                </a:tc>
                <a:tc>
                  <a:txBody>
                    <a:bodyPr/>
                    <a:lstStyle/>
                    <a:p>
                      <a:pPr algn="ctr"/>
                      <a:r>
                        <a:rPr lang="en-ZA" sz="1800" b="1" dirty="0" smtClean="0">
                          <a:latin typeface="+mn-lt"/>
                        </a:rPr>
                        <a:t>2019/20</a:t>
                      </a:r>
                      <a:endParaRPr lang="en-ZA" sz="1800" b="1" dirty="0">
                        <a:latin typeface="+mn-lt"/>
                      </a:endParaRPr>
                    </a:p>
                  </a:txBody>
                  <a:tcPr marL="91435" marR="91435" marT="45719" marB="45719">
                    <a:solidFill>
                      <a:srgbClr val="B77727"/>
                    </a:solidFill>
                  </a:tcPr>
                </a:tc>
                <a:tc>
                  <a:txBody>
                    <a:bodyPr/>
                    <a:lstStyle/>
                    <a:p>
                      <a:pPr algn="ctr"/>
                      <a:r>
                        <a:rPr lang="en-US" sz="1800" b="1" dirty="0" smtClean="0">
                          <a:latin typeface="+mn-lt"/>
                        </a:rPr>
                        <a:t>2020/21</a:t>
                      </a:r>
                      <a:endParaRPr lang="en-ZA" sz="1800" b="1" dirty="0">
                        <a:latin typeface="+mn-lt"/>
                      </a:endParaRPr>
                    </a:p>
                  </a:txBody>
                  <a:tcPr marL="91435" marR="91435" marT="45719" marB="45719">
                    <a:solidFill>
                      <a:srgbClr val="B77727"/>
                    </a:solidFill>
                  </a:tcPr>
                </a:tc>
              </a:tr>
              <a:tr h="376696">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1800" b="1"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FF"/>
                    </a:solidFill>
                  </a:tcPr>
                </a:tc>
                <a:tc>
                  <a:txBody>
                    <a:bodyPr/>
                    <a:lstStyle/>
                    <a:p>
                      <a:pPr algn="r"/>
                      <a:r>
                        <a:rPr lang="en-US" sz="1800" b="1" dirty="0" smtClean="0">
                          <a:latin typeface="+mn-lt"/>
                        </a:rPr>
                        <a:t>R’000</a:t>
                      </a:r>
                      <a:endParaRPr lang="en-ZA" sz="1800" b="1" dirty="0">
                        <a:latin typeface="+mn-lt"/>
                      </a:endParaRPr>
                    </a:p>
                  </a:txBody>
                  <a:tcPr marL="91435" marR="91435" marT="45719" marB="45719">
                    <a:solidFill>
                      <a:srgbClr val="FFFFFF"/>
                    </a:solidFill>
                  </a:tcPr>
                </a:tc>
                <a:tc>
                  <a:txBody>
                    <a:bodyPr/>
                    <a:lstStyle/>
                    <a:p>
                      <a:pPr algn="r"/>
                      <a:r>
                        <a:rPr lang="en-ZA" sz="1800" b="1" dirty="0" smtClean="0">
                          <a:latin typeface="+mn-lt"/>
                        </a:rPr>
                        <a:t>R’000</a:t>
                      </a:r>
                      <a:endParaRPr lang="en-ZA" sz="1800" b="1" dirty="0">
                        <a:latin typeface="+mn-lt"/>
                      </a:endParaRPr>
                    </a:p>
                  </a:txBody>
                  <a:tcPr marL="91435" marR="91435" marT="45719" marB="45719">
                    <a:solidFill>
                      <a:srgbClr val="FFFFFF"/>
                    </a:solidFill>
                  </a:tcPr>
                </a:tc>
                <a:tc>
                  <a:txBody>
                    <a:bodyPr/>
                    <a:lstStyle/>
                    <a:p>
                      <a:pPr algn="r"/>
                      <a:r>
                        <a:rPr lang="en-ZA" sz="1800" b="1" dirty="0" smtClean="0">
                          <a:latin typeface="+mn-lt"/>
                        </a:rPr>
                        <a:t>R’000</a:t>
                      </a:r>
                      <a:endParaRPr lang="en-ZA" sz="1800" b="1" dirty="0">
                        <a:latin typeface="+mn-lt"/>
                      </a:endParaRPr>
                    </a:p>
                  </a:txBody>
                  <a:tcPr marL="91435" marR="91435" marT="45719" marB="45719">
                    <a:solidFill>
                      <a:srgbClr val="FFFFFF"/>
                    </a:solidFill>
                  </a:tcPr>
                </a:tc>
                <a:tc>
                  <a:txBody>
                    <a:bodyPr/>
                    <a:lstStyle/>
                    <a:p>
                      <a:pPr algn="r"/>
                      <a:r>
                        <a:rPr lang="en-US" sz="1800" b="1" dirty="0" smtClean="0">
                          <a:latin typeface="+mn-lt"/>
                        </a:rPr>
                        <a:t>R’000</a:t>
                      </a:r>
                      <a:endParaRPr lang="en-ZA" sz="1800" b="1" dirty="0">
                        <a:latin typeface="+mn-lt"/>
                      </a:endParaRPr>
                    </a:p>
                  </a:txBody>
                  <a:tcPr marL="91435" marR="91435" marT="45719" marB="45719">
                    <a:solidFill>
                      <a:srgbClr val="FFFFFF"/>
                    </a:solidFill>
                  </a:tcPr>
                </a:tc>
              </a:tr>
              <a:tr h="376696">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8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Eastern Cape</a:t>
                      </a:r>
                    </a:p>
                  </a:txBody>
                  <a:tcPr marT="45718" marB="45718" horzOverflow="overflow">
                    <a:solidFill>
                      <a:srgbClr val="FFFFCC"/>
                    </a:solidFill>
                  </a:tcPr>
                </a:tc>
                <a:tc>
                  <a:txBody>
                    <a:bodyPr/>
                    <a:lstStyle/>
                    <a:p>
                      <a:pPr algn="r"/>
                      <a:r>
                        <a:rPr lang="en-US" sz="1800" b="0" dirty="0" smtClean="0">
                          <a:latin typeface="+mn-lt"/>
                        </a:rPr>
                        <a:t>156 105</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160 584</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169 324</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178 655</a:t>
                      </a:r>
                      <a:endParaRPr lang="en-ZA" sz="1800" b="0" dirty="0">
                        <a:latin typeface="+mn-lt"/>
                      </a:endParaRPr>
                    </a:p>
                  </a:txBody>
                  <a:tcPr marL="91435" marR="91435" marT="45719" marB="45719">
                    <a:solidFill>
                      <a:srgbClr val="FFFFCC"/>
                    </a:solidFill>
                  </a:tcPr>
                </a:tc>
              </a:tr>
              <a:tr h="376696">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8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Free State</a:t>
                      </a:r>
                    </a:p>
                  </a:txBody>
                  <a:tcPr marT="45718" marB="45718" horzOverflow="overflow">
                    <a:solidFill>
                      <a:srgbClr val="FFFFFF"/>
                    </a:solidFill>
                  </a:tcPr>
                </a:tc>
                <a:tc>
                  <a:txBody>
                    <a:bodyPr/>
                    <a:lstStyle/>
                    <a:p>
                      <a:pPr algn="r"/>
                      <a:r>
                        <a:rPr lang="en-US" sz="1800" b="0" dirty="0" smtClean="0">
                          <a:latin typeface="+mn-lt"/>
                        </a:rPr>
                        <a:t>159 017</a:t>
                      </a:r>
                      <a:endParaRPr lang="en-ZA" sz="1800" b="0" dirty="0">
                        <a:latin typeface="+mn-lt"/>
                      </a:endParaRPr>
                    </a:p>
                  </a:txBody>
                  <a:tcPr marL="91435" marR="91435" marT="45719" marB="45719">
                    <a:solidFill>
                      <a:srgbClr val="FFFFFF"/>
                    </a:solidFill>
                  </a:tcPr>
                </a:tc>
                <a:tc>
                  <a:txBody>
                    <a:bodyPr/>
                    <a:lstStyle/>
                    <a:p>
                      <a:pPr algn="r"/>
                      <a:r>
                        <a:rPr lang="en-ZA" sz="1800" b="0" dirty="0" smtClean="0">
                          <a:latin typeface="+mn-lt"/>
                        </a:rPr>
                        <a:t>159 504</a:t>
                      </a:r>
                      <a:endParaRPr lang="en-ZA" sz="1800" b="0" dirty="0">
                        <a:latin typeface="+mn-lt"/>
                      </a:endParaRPr>
                    </a:p>
                  </a:txBody>
                  <a:tcPr marL="91435" marR="91435" marT="45719" marB="45719">
                    <a:solidFill>
                      <a:srgbClr val="FFFFFF"/>
                    </a:solidFill>
                  </a:tcPr>
                </a:tc>
                <a:tc>
                  <a:txBody>
                    <a:bodyPr/>
                    <a:lstStyle/>
                    <a:p>
                      <a:pPr algn="r"/>
                      <a:r>
                        <a:rPr lang="en-ZA" dirty="0" smtClean="0"/>
                        <a:t>168 191</a:t>
                      </a:r>
                      <a:endParaRPr lang="en-ZA" dirty="0"/>
                    </a:p>
                  </a:txBody>
                  <a:tcPr marL="91435" marR="91435" marT="45719" marB="45719">
                    <a:solidFill>
                      <a:srgbClr val="FFFFFF"/>
                    </a:solidFill>
                  </a:tcPr>
                </a:tc>
                <a:tc>
                  <a:txBody>
                    <a:bodyPr/>
                    <a:lstStyle/>
                    <a:p>
                      <a:pPr algn="r"/>
                      <a:r>
                        <a:rPr lang="en-ZA" sz="1800" b="0" dirty="0" smtClean="0">
                          <a:latin typeface="+mn-lt"/>
                        </a:rPr>
                        <a:t>177 482</a:t>
                      </a:r>
                      <a:endParaRPr lang="en-ZA" sz="1800" b="0" dirty="0">
                        <a:latin typeface="+mn-lt"/>
                      </a:endParaRPr>
                    </a:p>
                  </a:txBody>
                  <a:tcPr marL="91435" marR="91435" marT="45719" marB="45719">
                    <a:solidFill>
                      <a:srgbClr val="FFFFFF"/>
                    </a:solidFill>
                  </a:tcPr>
                </a:tc>
              </a:tr>
              <a:tr h="376696">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8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Gauteng</a:t>
                      </a:r>
                    </a:p>
                  </a:txBody>
                  <a:tcPr marT="45718" marB="45718" horzOverflow="overflow">
                    <a:solidFill>
                      <a:srgbClr val="FFFFCC"/>
                    </a:solidFill>
                  </a:tcPr>
                </a:tc>
                <a:tc>
                  <a:txBody>
                    <a:bodyPr/>
                    <a:lstStyle/>
                    <a:p>
                      <a:pPr algn="r"/>
                      <a:r>
                        <a:rPr lang="en-US" sz="1800" b="0" dirty="0" smtClean="0">
                          <a:latin typeface="+mn-lt"/>
                        </a:rPr>
                        <a:t>172 428</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168 530</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177 784</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187 677</a:t>
                      </a:r>
                      <a:endParaRPr lang="en-ZA" sz="1800" b="0" dirty="0">
                        <a:latin typeface="+mn-lt"/>
                      </a:endParaRPr>
                    </a:p>
                  </a:txBody>
                  <a:tcPr marL="91435" marR="91435" marT="45719" marB="45719">
                    <a:solidFill>
                      <a:srgbClr val="FFFFCC"/>
                    </a:solidFill>
                  </a:tcPr>
                </a:tc>
              </a:tr>
              <a:tr h="376696">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ZA" sz="18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KwaZulu-Natal </a:t>
                      </a:r>
                      <a:endParaRPr kumimoji="0" lang="en-US" sz="1800" b="0" i="0" u="none" strike="noStrike" cap="none" normalizeH="0" baseline="0" dirty="0" smtClean="0">
                        <a:ln>
                          <a:noFill/>
                        </a:ln>
                        <a:solidFill>
                          <a:srgbClr val="000000"/>
                        </a:solidFill>
                        <a:effectLst/>
                        <a:latin typeface="+mn-lt"/>
                        <a:ea typeface="Arial Unicode MS" pitchFamily="34" charset="-128"/>
                        <a:cs typeface="Arial Unicode MS" pitchFamily="34" charset="-128"/>
                      </a:endParaRPr>
                    </a:p>
                  </a:txBody>
                  <a:tcPr marT="45718" marB="45718" horzOverflow="overflow">
                    <a:solidFill>
                      <a:srgbClr val="FFFFFF"/>
                    </a:solidFill>
                  </a:tcPr>
                </a:tc>
                <a:tc>
                  <a:txBody>
                    <a:bodyPr/>
                    <a:lstStyle/>
                    <a:p>
                      <a:pPr algn="r"/>
                      <a:r>
                        <a:rPr lang="en-US" sz="1800" b="0" dirty="0" smtClean="0">
                          <a:latin typeface="+mn-lt"/>
                        </a:rPr>
                        <a:t>173 093</a:t>
                      </a:r>
                      <a:endParaRPr lang="en-ZA" sz="1800" b="0" dirty="0">
                        <a:latin typeface="+mn-lt"/>
                      </a:endParaRPr>
                    </a:p>
                  </a:txBody>
                  <a:tcPr marL="91435" marR="91435" marT="45719" marB="45719">
                    <a:solidFill>
                      <a:srgbClr val="FFFFFF"/>
                    </a:solidFill>
                  </a:tcPr>
                </a:tc>
                <a:tc>
                  <a:txBody>
                    <a:bodyPr/>
                    <a:lstStyle/>
                    <a:p>
                      <a:pPr algn="r"/>
                      <a:r>
                        <a:rPr lang="en-ZA" sz="1800" b="0" dirty="0" smtClean="0">
                          <a:latin typeface="+mn-lt"/>
                        </a:rPr>
                        <a:t>174 397</a:t>
                      </a:r>
                      <a:endParaRPr lang="en-ZA" sz="1800" b="0" dirty="0">
                        <a:latin typeface="+mn-lt"/>
                      </a:endParaRPr>
                    </a:p>
                  </a:txBody>
                  <a:tcPr marL="91435" marR="91435" marT="45719" marB="45719">
                    <a:solidFill>
                      <a:srgbClr val="FFFFFF"/>
                    </a:solidFill>
                  </a:tcPr>
                </a:tc>
                <a:tc>
                  <a:txBody>
                    <a:bodyPr/>
                    <a:lstStyle/>
                    <a:p>
                      <a:pPr algn="r"/>
                      <a:r>
                        <a:rPr lang="en-ZA" sz="1800" b="0" dirty="0" smtClean="0">
                          <a:latin typeface="+mn-lt"/>
                        </a:rPr>
                        <a:t>183 916</a:t>
                      </a:r>
                      <a:endParaRPr lang="en-ZA" sz="1800" b="0" dirty="0">
                        <a:latin typeface="+mn-lt"/>
                      </a:endParaRPr>
                    </a:p>
                  </a:txBody>
                  <a:tcPr marL="91435" marR="91435" marT="45719" marB="45719">
                    <a:solidFill>
                      <a:srgbClr val="FFFFFF"/>
                    </a:solidFill>
                  </a:tcPr>
                </a:tc>
                <a:tc>
                  <a:txBody>
                    <a:bodyPr/>
                    <a:lstStyle/>
                    <a:p>
                      <a:pPr algn="r"/>
                      <a:r>
                        <a:rPr lang="en-ZA" sz="1800" b="0" dirty="0" smtClean="0">
                          <a:latin typeface="+mn-lt"/>
                        </a:rPr>
                        <a:t>194 071</a:t>
                      </a:r>
                      <a:endParaRPr lang="en-ZA" sz="1800" b="0" dirty="0">
                        <a:latin typeface="+mn-lt"/>
                      </a:endParaRPr>
                    </a:p>
                  </a:txBody>
                  <a:tcPr marL="91435" marR="91435" marT="45719" marB="45719">
                    <a:solidFill>
                      <a:srgbClr val="FFFFFF"/>
                    </a:solidFill>
                  </a:tcPr>
                </a:tc>
              </a:tr>
              <a:tr h="376696">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8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Limpopo</a:t>
                      </a:r>
                    </a:p>
                  </a:txBody>
                  <a:tcPr marT="45718" marB="45718" horzOverflow="overflow">
                    <a:solidFill>
                      <a:srgbClr val="FFFFCC"/>
                    </a:solidFill>
                  </a:tcPr>
                </a:tc>
                <a:tc>
                  <a:txBody>
                    <a:bodyPr/>
                    <a:lstStyle/>
                    <a:p>
                      <a:pPr algn="r"/>
                      <a:r>
                        <a:rPr lang="en-US" sz="1800" b="0" dirty="0" smtClean="0">
                          <a:latin typeface="+mn-lt"/>
                        </a:rPr>
                        <a:t>121 184</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125 643</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132 314</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139 501</a:t>
                      </a:r>
                      <a:endParaRPr lang="en-ZA" sz="1800" b="0" dirty="0">
                        <a:latin typeface="+mn-lt"/>
                      </a:endParaRPr>
                    </a:p>
                  </a:txBody>
                  <a:tcPr marL="91435" marR="91435" marT="45719" marB="45719">
                    <a:solidFill>
                      <a:srgbClr val="FFFFCC"/>
                    </a:solidFill>
                  </a:tcPr>
                </a:tc>
              </a:tr>
              <a:tr h="376696">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8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Mpumalanga</a:t>
                      </a:r>
                    </a:p>
                  </a:txBody>
                  <a:tcPr marT="45718" marB="45718" horzOverflow="overflow">
                    <a:noFill/>
                  </a:tcPr>
                </a:tc>
                <a:tc>
                  <a:txBody>
                    <a:bodyPr/>
                    <a:lstStyle/>
                    <a:p>
                      <a:pPr algn="r"/>
                      <a:r>
                        <a:rPr lang="en-US" sz="1800" b="0" dirty="0" smtClean="0">
                          <a:latin typeface="+mn-lt"/>
                        </a:rPr>
                        <a:t>162 777</a:t>
                      </a:r>
                      <a:endParaRPr lang="en-ZA" sz="1800" b="0" dirty="0">
                        <a:latin typeface="+mn-lt"/>
                      </a:endParaRPr>
                    </a:p>
                  </a:txBody>
                  <a:tcPr marL="91435" marR="91435" marT="45719" marB="45719">
                    <a:noFill/>
                  </a:tcPr>
                </a:tc>
                <a:tc>
                  <a:txBody>
                    <a:bodyPr/>
                    <a:lstStyle/>
                    <a:p>
                      <a:pPr algn="r"/>
                      <a:r>
                        <a:rPr lang="en-ZA" sz="1800" b="0" dirty="0" smtClean="0">
                          <a:latin typeface="+mn-lt"/>
                        </a:rPr>
                        <a:t>162 479</a:t>
                      </a:r>
                      <a:endParaRPr lang="en-ZA" sz="1800" b="0" dirty="0">
                        <a:latin typeface="+mn-lt"/>
                      </a:endParaRPr>
                    </a:p>
                  </a:txBody>
                  <a:tcPr marL="91435" marR="91435" marT="45719" marB="45719">
                    <a:noFill/>
                  </a:tcPr>
                </a:tc>
                <a:tc>
                  <a:txBody>
                    <a:bodyPr/>
                    <a:lstStyle/>
                    <a:p>
                      <a:pPr algn="r"/>
                      <a:r>
                        <a:rPr lang="en-ZA" sz="1800" b="0" dirty="0" smtClean="0">
                          <a:latin typeface="+mn-lt"/>
                        </a:rPr>
                        <a:t>171 389</a:t>
                      </a:r>
                      <a:endParaRPr lang="en-ZA" sz="1800" b="0" dirty="0">
                        <a:latin typeface="+mn-lt"/>
                      </a:endParaRPr>
                    </a:p>
                  </a:txBody>
                  <a:tcPr marL="91435" marR="91435" marT="45719" marB="45719">
                    <a:noFill/>
                  </a:tcPr>
                </a:tc>
                <a:tc>
                  <a:txBody>
                    <a:bodyPr/>
                    <a:lstStyle/>
                    <a:p>
                      <a:pPr algn="r"/>
                      <a:r>
                        <a:rPr lang="en-ZA" sz="1800" b="0" dirty="0" smtClean="0">
                          <a:latin typeface="+mn-lt"/>
                        </a:rPr>
                        <a:t>180 911</a:t>
                      </a:r>
                      <a:endParaRPr lang="en-ZA" sz="1800" b="0" dirty="0">
                        <a:latin typeface="+mn-lt"/>
                      </a:endParaRPr>
                    </a:p>
                  </a:txBody>
                  <a:tcPr marL="91435" marR="91435" marT="45719" marB="45719">
                    <a:noFill/>
                  </a:tcPr>
                </a:tc>
              </a:tr>
              <a:tr h="376696">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8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North West</a:t>
                      </a:r>
                    </a:p>
                  </a:txBody>
                  <a:tcPr marT="45718" marB="45718" horzOverflow="overflow">
                    <a:solidFill>
                      <a:srgbClr val="FFFFCC"/>
                    </a:solidFill>
                  </a:tcPr>
                </a:tc>
                <a:tc>
                  <a:txBody>
                    <a:bodyPr/>
                    <a:lstStyle/>
                    <a:p>
                      <a:pPr algn="r"/>
                      <a:r>
                        <a:rPr lang="en-US" sz="1800" b="0" dirty="0" smtClean="0">
                          <a:latin typeface="+mn-lt"/>
                        </a:rPr>
                        <a:t>141 090</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136 369</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143 768</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151 735</a:t>
                      </a:r>
                      <a:endParaRPr lang="en-ZA" sz="1800" b="0" dirty="0">
                        <a:latin typeface="+mn-lt"/>
                      </a:endParaRPr>
                    </a:p>
                  </a:txBody>
                  <a:tcPr marL="91435" marR="91435" marT="45719" marB="45719">
                    <a:solidFill>
                      <a:srgbClr val="FFFFCC"/>
                    </a:solidFill>
                  </a:tcPr>
                </a:tc>
              </a:tr>
              <a:tr h="376696">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8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Northern Cape</a:t>
                      </a:r>
                    </a:p>
                  </a:txBody>
                  <a:tcPr marT="45718" marB="45718" horzOverflow="overflow">
                    <a:noFill/>
                  </a:tcPr>
                </a:tc>
                <a:tc>
                  <a:txBody>
                    <a:bodyPr/>
                    <a:lstStyle/>
                    <a:p>
                      <a:pPr algn="r"/>
                      <a:r>
                        <a:rPr lang="en-US" sz="1800" b="0" dirty="0" smtClean="0">
                          <a:latin typeface="+mn-lt"/>
                        </a:rPr>
                        <a:t>163</a:t>
                      </a:r>
                      <a:r>
                        <a:rPr lang="en-US" sz="1800" b="0" baseline="0" dirty="0" smtClean="0">
                          <a:latin typeface="+mn-lt"/>
                        </a:rPr>
                        <a:t> 00</a:t>
                      </a:r>
                      <a:r>
                        <a:rPr lang="en-US" sz="1800" b="0" dirty="0" smtClean="0">
                          <a:latin typeface="+mn-lt"/>
                        </a:rPr>
                        <a:t>2</a:t>
                      </a:r>
                      <a:endParaRPr lang="en-ZA" sz="1800" b="0" dirty="0">
                        <a:latin typeface="+mn-lt"/>
                      </a:endParaRPr>
                    </a:p>
                  </a:txBody>
                  <a:tcPr marL="91435" marR="91435" marT="45719" marB="45719">
                    <a:noFill/>
                  </a:tcPr>
                </a:tc>
                <a:tc>
                  <a:txBody>
                    <a:bodyPr/>
                    <a:lstStyle/>
                    <a:p>
                      <a:pPr algn="r"/>
                      <a:r>
                        <a:rPr lang="en-ZA" sz="1800" b="0" dirty="0" smtClean="0">
                          <a:latin typeface="+mn-lt"/>
                        </a:rPr>
                        <a:t>159 554</a:t>
                      </a:r>
                      <a:endParaRPr lang="en-ZA" sz="1800" b="0" dirty="0">
                        <a:latin typeface="+mn-lt"/>
                      </a:endParaRPr>
                    </a:p>
                  </a:txBody>
                  <a:tcPr marL="91435" marR="91435" marT="45719" marB="45719">
                    <a:noFill/>
                  </a:tcPr>
                </a:tc>
                <a:tc>
                  <a:txBody>
                    <a:bodyPr/>
                    <a:lstStyle/>
                    <a:p>
                      <a:pPr algn="r"/>
                      <a:r>
                        <a:rPr lang="en-ZA" sz="1800" b="0" dirty="0" smtClean="0">
                          <a:latin typeface="+mn-lt"/>
                        </a:rPr>
                        <a:t>168 250</a:t>
                      </a:r>
                      <a:endParaRPr lang="en-ZA" sz="1800" b="0" dirty="0">
                        <a:latin typeface="+mn-lt"/>
                      </a:endParaRPr>
                    </a:p>
                  </a:txBody>
                  <a:tcPr marL="91435" marR="91435" marT="45719" marB="45719">
                    <a:noFill/>
                  </a:tcPr>
                </a:tc>
                <a:tc>
                  <a:txBody>
                    <a:bodyPr/>
                    <a:lstStyle/>
                    <a:p>
                      <a:pPr algn="r"/>
                      <a:r>
                        <a:rPr lang="en-ZA" sz="1800" b="0" dirty="0" smtClean="0">
                          <a:latin typeface="+mn-lt"/>
                        </a:rPr>
                        <a:t>177 563</a:t>
                      </a:r>
                      <a:endParaRPr lang="en-ZA" sz="1800" b="0" dirty="0">
                        <a:latin typeface="+mn-lt"/>
                      </a:endParaRPr>
                    </a:p>
                  </a:txBody>
                  <a:tcPr marL="91435" marR="91435" marT="45719" marB="45719">
                    <a:noFill/>
                  </a:tcPr>
                </a:tc>
              </a:tr>
              <a:tr h="376696">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800" b="0" i="0" u="none" strike="noStrike" cap="none" normalizeH="0" baseline="0" dirty="0" smtClean="0">
                          <a:ln>
                            <a:noFill/>
                          </a:ln>
                          <a:solidFill>
                            <a:srgbClr val="000000"/>
                          </a:solidFill>
                          <a:effectLst/>
                          <a:latin typeface="+mn-lt"/>
                          <a:ea typeface="Arial Unicode MS" pitchFamily="34" charset="-128"/>
                          <a:cs typeface="Arial Unicode MS" pitchFamily="34" charset="-128"/>
                        </a:rPr>
                        <a:t>Western Cape</a:t>
                      </a:r>
                    </a:p>
                  </a:txBody>
                  <a:tcPr marT="45718" marB="45718" horzOverflow="overflow">
                    <a:solidFill>
                      <a:srgbClr val="FFFFCC"/>
                    </a:solidFill>
                  </a:tcPr>
                </a:tc>
                <a:tc>
                  <a:txBody>
                    <a:bodyPr/>
                    <a:lstStyle/>
                    <a:p>
                      <a:pPr algn="r"/>
                      <a:r>
                        <a:rPr lang="en-US" sz="1800" b="0" dirty="0" smtClean="0">
                          <a:latin typeface="+mn-lt"/>
                        </a:rPr>
                        <a:t>171</a:t>
                      </a:r>
                      <a:r>
                        <a:rPr lang="en-US" sz="1800" b="0" baseline="0" dirty="0" smtClean="0">
                          <a:latin typeface="+mn-lt"/>
                        </a:rPr>
                        <a:t> 264</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176 624</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186 263</a:t>
                      </a:r>
                      <a:endParaRPr lang="en-ZA" sz="1800" b="0" dirty="0">
                        <a:latin typeface="+mn-lt"/>
                      </a:endParaRPr>
                    </a:p>
                  </a:txBody>
                  <a:tcPr marL="91435" marR="91435" marT="45719" marB="45719">
                    <a:solidFill>
                      <a:srgbClr val="FFFFCC"/>
                    </a:solidFill>
                  </a:tcPr>
                </a:tc>
                <a:tc>
                  <a:txBody>
                    <a:bodyPr/>
                    <a:lstStyle/>
                    <a:p>
                      <a:pPr algn="r"/>
                      <a:r>
                        <a:rPr lang="en-ZA" sz="1800" b="0" dirty="0" smtClean="0">
                          <a:latin typeface="+mn-lt"/>
                        </a:rPr>
                        <a:t>196 526</a:t>
                      </a:r>
                      <a:endParaRPr lang="en-ZA" sz="1800" b="0" dirty="0">
                        <a:latin typeface="+mn-lt"/>
                      </a:endParaRPr>
                    </a:p>
                  </a:txBody>
                  <a:tcPr marL="91435" marR="91435" marT="45719" marB="45719">
                    <a:solidFill>
                      <a:srgbClr val="FFFFCC"/>
                    </a:solidFill>
                  </a:tcPr>
                </a:tc>
              </a:tr>
              <a:tr h="376696">
                <a:tc>
                  <a:txBody>
                    <a:bodyPr/>
                    <a:lstStyle/>
                    <a:p>
                      <a:pPr marL="0" marR="0" lvl="0" indent="0" algn="l" defTabSz="457200"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800" b="1" i="0" u="none" strike="noStrike" cap="none" normalizeH="0" baseline="0" dirty="0" smtClean="0">
                          <a:ln>
                            <a:noFill/>
                          </a:ln>
                          <a:solidFill>
                            <a:srgbClr val="000000"/>
                          </a:solidFill>
                          <a:effectLst/>
                          <a:latin typeface="+mn-lt"/>
                          <a:ea typeface="Arial Unicode MS" pitchFamily="34" charset="-128"/>
                          <a:cs typeface="Arial Unicode MS" pitchFamily="34" charset="-128"/>
                        </a:rPr>
                        <a:t>GRAND TOTAL</a:t>
                      </a:r>
                    </a:p>
                  </a:txBody>
                  <a:tcPr marT="45718" marB="45718" horzOverflow="overflow">
                    <a:solidFill>
                      <a:srgbClr val="FFFFFF"/>
                    </a:solidFill>
                  </a:tcPr>
                </a:tc>
                <a:tc>
                  <a:txBody>
                    <a:bodyPr/>
                    <a:lstStyle/>
                    <a:p>
                      <a:pPr algn="r"/>
                      <a:r>
                        <a:rPr lang="en-US" sz="1800" b="1" dirty="0" smtClean="0">
                          <a:latin typeface="+mn-lt"/>
                        </a:rPr>
                        <a:t>1 419 960</a:t>
                      </a:r>
                      <a:endParaRPr lang="en-ZA" sz="1800" b="1" dirty="0">
                        <a:latin typeface="+mn-lt"/>
                      </a:endParaRPr>
                    </a:p>
                  </a:txBody>
                  <a:tcPr marL="91435" marR="91435" marT="45719" marB="45719">
                    <a:solidFill>
                      <a:srgbClr val="FFFFFF"/>
                    </a:solidFill>
                  </a:tcPr>
                </a:tc>
                <a:tc>
                  <a:txBody>
                    <a:bodyPr/>
                    <a:lstStyle/>
                    <a:p>
                      <a:pPr algn="r"/>
                      <a:r>
                        <a:rPr lang="en-ZA" sz="1800" b="1" dirty="0" smtClean="0">
                          <a:latin typeface="+mn-lt"/>
                        </a:rPr>
                        <a:t>1 423</a:t>
                      </a:r>
                      <a:r>
                        <a:rPr lang="en-ZA" sz="1800" b="1" baseline="0" dirty="0" smtClean="0">
                          <a:latin typeface="+mn-lt"/>
                        </a:rPr>
                        <a:t> 684</a:t>
                      </a:r>
                      <a:endParaRPr lang="en-ZA" sz="1800" b="1" dirty="0">
                        <a:latin typeface="+mn-lt"/>
                      </a:endParaRPr>
                    </a:p>
                  </a:txBody>
                  <a:tcPr marL="91435" marR="91435" marT="45719" marB="45719">
                    <a:solidFill>
                      <a:srgbClr val="FFFFFF"/>
                    </a:solidFill>
                  </a:tcPr>
                </a:tc>
                <a:tc>
                  <a:txBody>
                    <a:bodyPr/>
                    <a:lstStyle/>
                    <a:p>
                      <a:pPr algn="r"/>
                      <a:r>
                        <a:rPr lang="en-ZA" sz="1800" b="1" dirty="0" smtClean="0">
                          <a:latin typeface="+mn-lt"/>
                        </a:rPr>
                        <a:t>1 501</a:t>
                      </a:r>
                      <a:r>
                        <a:rPr lang="en-ZA" sz="1800" b="1" baseline="0" dirty="0" smtClean="0">
                          <a:latin typeface="+mn-lt"/>
                        </a:rPr>
                        <a:t> 199</a:t>
                      </a:r>
                      <a:endParaRPr lang="en-ZA" sz="1800" b="1" dirty="0">
                        <a:latin typeface="+mn-lt"/>
                      </a:endParaRPr>
                    </a:p>
                  </a:txBody>
                  <a:tcPr marL="91435" marR="91435" marT="45719" marB="45719">
                    <a:solidFill>
                      <a:srgbClr val="FFFFFF"/>
                    </a:solidFill>
                  </a:tcPr>
                </a:tc>
                <a:tc>
                  <a:txBody>
                    <a:bodyPr/>
                    <a:lstStyle/>
                    <a:p>
                      <a:pPr algn="r"/>
                      <a:r>
                        <a:rPr lang="en-ZA" sz="1800" b="1" dirty="0" smtClean="0">
                          <a:latin typeface="+mn-lt"/>
                        </a:rPr>
                        <a:t> 1</a:t>
                      </a:r>
                      <a:r>
                        <a:rPr lang="en-ZA" sz="1800" b="1" baseline="0" dirty="0" smtClean="0">
                          <a:latin typeface="+mn-lt"/>
                        </a:rPr>
                        <a:t> 584 122</a:t>
                      </a:r>
                      <a:endParaRPr lang="en-ZA" sz="1800" b="1" dirty="0">
                        <a:latin typeface="+mn-lt"/>
                      </a:endParaRPr>
                    </a:p>
                  </a:txBody>
                  <a:tcPr marL="91435" marR="91435" marT="45719" marB="45719">
                    <a:solidFill>
                      <a:srgbClr val="FFFFFF"/>
                    </a:solidFill>
                  </a:tcPr>
                </a:tc>
              </a:tr>
            </a:tbl>
          </a:graphicData>
        </a:graphic>
      </p:graphicFrame>
      <p:sp>
        <p:nvSpPr>
          <p:cNvPr id="6" name="Slide Number Placeholder 3"/>
          <p:cNvSpPr txBox="1">
            <a:spLocks/>
          </p:cNvSpPr>
          <p:nvPr/>
        </p:nvSpPr>
        <p:spPr>
          <a:xfrm>
            <a:off x="8172400" y="6165304"/>
            <a:ext cx="609600" cy="505057"/>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t>89</a:t>
            </a:r>
            <a:endParaRPr lang="en-ZA" sz="1200" b="1" dirty="0" smtClean="0"/>
          </a:p>
        </p:txBody>
      </p:sp>
    </p:spTree>
    <p:extLst>
      <p:ext uri="{BB962C8B-B14F-4D97-AF65-F5344CB8AC3E}">
        <p14:creationId xmlns:p14="http://schemas.microsoft.com/office/powerpoint/2010/main" xmlns="" val="18856989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229600" cy="710952"/>
          </a:xfrm>
        </p:spPr>
        <p:txBody>
          <a:bodyPr>
            <a:normAutofit/>
          </a:bodyPr>
          <a:lstStyle/>
          <a:p>
            <a:pPr algn="ctr"/>
            <a:r>
              <a:rPr lang="en-US" dirty="0" smtClean="0">
                <a:latin typeface="+mj-lt"/>
                <a:cs typeface="Arial Narrow"/>
              </a:rPr>
              <a:t>THE NATIONAL DEVELOPMENT PLAN</a:t>
            </a:r>
            <a:endParaRPr lang="en-US" dirty="0">
              <a:latin typeface="+mj-lt"/>
              <a:cs typeface="Arial Narrow"/>
            </a:endParaRPr>
          </a:p>
        </p:txBody>
      </p:sp>
      <p:sp>
        <p:nvSpPr>
          <p:cNvPr id="3" name="Content Placeholder 2"/>
          <p:cNvSpPr>
            <a:spLocks noGrp="1"/>
          </p:cNvSpPr>
          <p:nvPr>
            <p:ph idx="1"/>
          </p:nvPr>
        </p:nvSpPr>
        <p:spPr>
          <a:xfrm>
            <a:off x="251520" y="1124744"/>
            <a:ext cx="8640960" cy="4680520"/>
          </a:xfrm>
        </p:spPr>
        <p:txBody>
          <a:bodyPr>
            <a:noAutofit/>
          </a:bodyPr>
          <a:lstStyle/>
          <a:p>
            <a:pPr marL="0" indent="0">
              <a:buNone/>
            </a:pPr>
            <a:r>
              <a:rPr lang="en-ZA" sz="2400" dirty="0" smtClean="0">
                <a:solidFill>
                  <a:schemeClr val="tx1"/>
                </a:solidFill>
                <a:latin typeface="+mn-lt"/>
              </a:rPr>
              <a:t>The </a:t>
            </a:r>
            <a:r>
              <a:rPr lang="en-ZA" sz="2400" dirty="0">
                <a:solidFill>
                  <a:schemeClr val="tx1"/>
                </a:solidFill>
                <a:latin typeface="+mn-lt"/>
              </a:rPr>
              <a:t>NDP sets out five long-term nation building goals for South Africa. These </a:t>
            </a:r>
            <a:r>
              <a:rPr lang="en-ZA" sz="2400" dirty="0" smtClean="0">
                <a:solidFill>
                  <a:schemeClr val="tx1"/>
                </a:solidFill>
                <a:latin typeface="+mn-lt"/>
              </a:rPr>
              <a:t>goals and indicators </a:t>
            </a:r>
            <a:r>
              <a:rPr lang="en-ZA" sz="2400" dirty="0">
                <a:solidFill>
                  <a:schemeClr val="tx1"/>
                </a:solidFill>
                <a:latin typeface="+mn-lt"/>
              </a:rPr>
              <a:t>are as follows</a:t>
            </a:r>
            <a:r>
              <a:rPr lang="en-ZA" sz="2400" b="0" dirty="0" smtClean="0">
                <a:solidFill>
                  <a:schemeClr val="tx1"/>
                </a:solidFill>
                <a:latin typeface="+mn-lt"/>
              </a:rPr>
              <a:t>:</a:t>
            </a:r>
          </a:p>
          <a:p>
            <a:endParaRPr lang="en-ZA" sz="2400" b="0" dirty="0" smtClean="0">
              <a:solidFill>
                <a:schemeClr val="tx1"/>
              </a:solidFill>
              <a:latin typeface="+mn-lt"/>
            </a:endParaRPr>
          </a:p>
          <a:p>
            <a:r>
              <a:rPr lang="en-ZA" sz="2400" b="0" dirty="0" smtClean="0">
                <a:solidFill>
                  <a:schemeClr val="tx1"/>
                </a:solidFill>
                <a:latin typeface="+mn-lt"/>
              </a:rPr>
              <a:t>Promoting </a:t>
            </a:r>
            <a:r>
              <a:rPr lang="en-ZA" sz="2400" b="0" dirty="0">
                <a:solidFill>
                  <a:schemeClr val="tx1"/>
                </a:solidFill>
                <a:latin typeface="+mn-lt"/>
              </a:rPr>
              <a:t>active citizenry and broad-based </a:t>
            </a:r>
            <a:r>
              <a:rPr lang="en-ZA" sz="2400" b="0" dirty="0" smtClean="0">
                <a:solidFill>
                  <a:schemeClr val="tx1"/>
                </a:solidFill>
                <a:latin typeface="+mn-lt"/>
              </a:rPr>
              <a:t>leadership</a:t>
            </a:r>
          </a:p>
          <a:p>
            <a:pPr lvl="1"/>
            <a:r>
              <a:rPr lang="en-ZA" sz="2400" b="0" dirty="0">
                <a:solidFill>
                  <a:schemeClr val="tx1"/>
                </a:solidFill>
                <a:latin typeface="+mn-lt"/>
              </a:rPr>
              <a:t>Number of community conversations on social cohesion and nation building conducted</a:t>
            </a:r>
            <a:endParaRPr lang="en-ZA" sz="2400" b="0" dirty="0" smtClean="0">
              <a:solidFill>
                <a:schemeClr val="tx1"/>
              </a:solidFill>
              <a:latin typeface="+mn-lt"/>
            </a:endParaRPr>
          </a:p>
          <a:p>
            <a:r>
              <a:rPr lang="en-ZA" sz="2400" b="0" dirty="0" smtClean="0">
                <a:solidFill>
                  <a:schemeClr val="tx1"/>
                </a:solidFill>
                <a:latin typeface="+mn-lt"/>
              </a:rPr>
              <a:t>Achieving </a:t>
            </a:r>
            <a:r>
              <a:rPr lang="en-ZA" sz="2400" b="0" dirty="0">
                <a:solidFill>
                  <a:schemeClr val="tx1"/>
                </a:solidFill>
                <a:latin typeface="+mn-lt"/>
              </a:rPr>
              <a:t>a social compact that will lay the basis for equity, inclusion and prosperity for all. </a:t>
            </a:r>
            <a:endParaRPr lang="en-ZA" sz="2400" b="0" dirty="0" smtClean="0">
              <a:solidFill>
                <a:schemeClr val="tx1"/>
              </a:solidFill>
              <a:latin typeface="+mn-lt"/>
            </a:endParaRPr>
          </a:p>
          <a:p>
            <a:pPr lvl="1"/>
            <a:r>
              <a:rPr lang="en-ZA" sz="2400" b="0" dirty="0">
                <a:solidFill>
                  <a:schemeClr val="tx1"/>
                </a:solidFill>
                <a:latin typeface="+mn-lt"/>
              </a:rPr>
              <a:t>A social compact for nation building and social cohesion </a:t>
            </a:r>
            <a:endParaRPr lang="en-ZA" sz="2400" b="0" dirty="0" smtClean="0">
              <a:solidFill>
                <a:schemeClr val="tx1"/>
              </a:solidFill>
              <a:latin typeface="+mn-lt"/>
            </a:endParaRPr>
          </a:p>
          <a:p>
            <a:pPr marL="457200" lvl="1" indent="0">
              <a:buNone/>
            </a:pPr>
            <a:r>
              <a:rPr lang="en-ZA" sz="2000" b="0" dirty="0">
                <a:solidFill>
                  <a:schemeClr val="tx1"/>
                </a:solidFill>
                <a:latin typeface="+mn-lt"/>
              </a:rPr>
              <a:t>	</a:t>
            </a:r>
          </a:p>
          <a:p>
            <a:pPr marL="0" indent="0" algn="just">
              <a:buNone/>
            </a:pPr>
            <a:endParaRPr lang="en-ZA" sz="2400" b="0" dirty="0" smtClean="0">
              <a:latin typeface="+mn-lt"/>
            </a:endParaRPr>
          </a:p>
          <a:p>
            <a:pPr marL="0" indent="0" algn="just">
              <a:buNone/>
            </a:pPr>
            <a:endParaRPr lang="en-ZA" sz="2400" b="0" dirty="0">
              <a:latin typeface="+mn-lt"/>
            </a:endParaRPr>
          </a:p>
        </p:txBody>
      </p:sp>
      <p:sp>
        <p:nvSpPr>
          <p:cNvPr id="4" name="Slide Number Placeholder 3"/>
          <p:cNvSpPr>
            <a:spLocks noGrp="1"/>
          </p:cNvSpPr>
          <p:nvPr>
            <p:ph type="sldNum" sz="quarter" idx="4"/>
          </p:nvPr>
        </p:nvSpPr>
        <p:spPr/>
        <p:txBody>
          <a:bodyPr/>
          <a:lstStyle/>
          <a:p>
            <a:r>
              <a:rPr lang="en-ZA" sz="1200" b="1" dirty="0" smtClean="0"/>
              <a:t>9</a:t>
            </a:r>
          </a:p>
        </p:txBody>
      </p:sp>
    </p:spTree>
    <p:extLst>
      <p:ext uri="{BB962C8B-B14F-4D97-AF65-F5344CB8AC3E}">
        <p14:creationId xmlns:p14="http://schemas.microsoft.com/office/powerpoint/2010/main" xmlns="" val="120475681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564904"/>
            <a:ext cx="8291264" cy="1296144"/>
          </a:xfrm>
        </p:spPr>
        <p:txBody>
          <a:bodyPr>
            <a:normAutofit/>
          </a:bodyPr>
          <a:lstStyle/>
          <a:p>
            <a:pPr algn="ctr"/>
            <a:r>
              <a:rPr lang="en-US" sz="2500" dirty="0" smtClean="0"/>
              <a:t>ALLOCATIONS TO PUBLIC ENTITIES</a:t>
            </a:r>
            <a:endParaRPr lang="en-ZA" sz="2500" dirty="0"/>
          </a:p>
        </p:txBody>
      </p:sp>
      <p:sp>
        <p:nvSpPr>
          <p:cNvPr id="5" name="Slide Number Placeholder 3"/>
          <p:cNvSpPr txBox="1">
            <a:spLocks/>
          </p:cNvSpPr>
          <p:nvPr/>
        </p:nvSpPr>
        <p:spPr>
          <a:xfrm>
            <a:off x="8152394" y="6189948"/>
            <a:ext cx="609600" cy="365125"/>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sz="1200" b="1" dirty="0" smtClean="0"/>
          </a:p>
        </p:txBody>
      </p:sp>
      <p:sp>
        <p:nvSpPr>
          <p:cNvPr id="4" name="Slide Number Placeholder 3"/>
          <p:cNvSpPr txBox="1">
            <a:spLocks/>
          </p:cNvSpPr>
          <p:nvPr/>
        </p:nvSpPr>
        <p:spPr>
          <a:xfrm>
            <a:off x="8172400" y="6189948"/>
            <a:ext cx="609600" cy="480413"/>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t>90</a:t>
            </a:r>
            <a:endParaRPr lang="en-ZA" sz="1200" b="1" dirty="0" smtClean="0"/>
          </a:p>
        </p:txBody>
      </p:sp>
    </p:spTree>
    <p:extLst>
      <p:ext uri="{BB962C8B-B14F-4D97-AF65-F5344CB8AC3E}">
        <p14:creationId xmlns:p14="http://schemas.microsoft.com/office/powerpoint/2010/main" xmlns="" val="102765476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3063945690"/>
              </p:ext>
            </p:extLst>
          </p:nvPr>
        </p:nvGraphicFramePr>
        <p:xfrm>
          <a:off x="395536" y="764706"/>
          <a:ext cx="8386465" cy="5112567"/>
        </p:xfrm>
        <a:graphic>
          <a:graphicData uri="http://schemas.openxmlformats.org/drawingml/2006/table">
            <a:tbl>
              <a:tblPr firstRow="1" bandRow="1">
                <a:tableStyleId>{5C22544A-7EE6-4342-B048-85BDC9FD1C3A}</a:tableStyleId>
              </a:tblPr>
              <a:tblGrid>
                <a:gridCol w="4411147"/>
                <a:gridCol w="1325106"/>
                <a:gridCol w="1248523"/>
                <a:gridCol w="1401689"/>
              </a:tblGrid>
              <a:tr h="695023">
                <a:tc>
                  <a:txBody>
                    <a:bodyPr/>
                    <a:lstStyle/>
                    <a:p>
                      <a:pPr algn="l" fontAlgn="b"/>
                      <a:r>
                        <a:rPr lang="en-ZA" sz="1600" b="1" i="0" u="none" strike="noStrike" dirty="0" smtClean="0">
                          <a:solidFill>
                            <a:schemeClr val="bg1"/>
                          </a:solidFill>
                          <a:latin typeface="Arial" pitchFamily="34" charset="0"/>
                          <a:cs typeface="Arial" pitchFamily="34" charset="0"/>
                        </a:rPr>
                        <a:t>Playhouses</a:t>
                      </a:r>
                      <a:endParaRPr lang="en-ZA" sz="1600" b="1" i="0" u="none" strike="noStrike" dirty="0">
                        <a:solidFill>
                          <a:schemeClr val="bg1"/>
                        </a:solidFill>
                        <a:latin typeface="Arial" pitchFamily="34" charset="0"/>
                        <a:cs typeface="Arial" pitchFamily="34" charset="0"/>
                      </a:endParaRPr>
                    </a:p>
                  </a:txBody>
                  <a:tcPr marL="9525" marR="9525" marT="9525" marB="0" anchor="ctr" anchorCtr="1">
                    <a:solidFill>
                      <a:srgbClr val="B77727"/>
                    </a:solidFill>
                  </a:tcPr>
                </a:tc>
                <a:tc>
                  <a:txBody>
                    <a:bodyPr/>
                    <a:lstStyle/>
                    <a:p>
                      <a:pPr algn="r" fontAlgn="b"/>
                      <a:r>
                        <a:rPr lang="en-ZA" sz="1600" b="1" i="0" u="none" strike="noStrike" dirty="0" smtClean="0">
                          <a:solidFill>
                            <a:schemeClr val="bg1"/>
                          </a:solidFill>
                          <a:latin typeface="Arial" pitchFamily="34" charset="0"/>
                          <a:cs typeface="Arial" pitchFamily="34" charset="0"/>
                        </a:rPr>
                        <a:t>       2018/19</a:t>
                      </a:r>
                    </a:p>
                    <a:p>
                      <a:pPr algn="r" fontAlgn="b"/>
                      <a:r>
                        <a:rPr lang="en-ZA" sz="1600" b="1" i="0" u="none" strike="noStrike" dirty="0" smtClean="0">
                          <a:solidFill>
                            <a:schemeClr val="bg1"/>
                          </a:solidFill>
                          <a:latin typeface="Arial" pitchFamily="34" charset="0"/>
                          <a:cs typeface="Arial" pitchFamily="34" charset="0"/>
                        </a:rPr>
                        <a:t>R</a:t>
                      </a:r>
                      <a:r>
                        <a:rPr lang="en-ZA" sz="1600" b="1" i="0" u="none" strike="noStrike" baseline="0" dirty="0" smtClean="0">
                          <a:solidFill>
                            <a:schemeClr val="bg1"/>
                          </a:solidFill>
                          <a:latin typeface="Arial" pitchFamily="34" charset="0"/>
                          <a:cs typeface="Arial" pitchFamily="34" charset="0"/>
                        </a:rPr>
                        <a:t>’000</a:t>
                      </a:r>
                      <a:endParaRPr lang="en-ZA" sz="1600" b="1" i="0" u="none" strike="noStrike" dirty="0">
                        <a:solidFill>
                          <a:schemeClr val="bg1"/>
                        </a:solidFill>
                        <a:latin typeface="Arial" pitchFamily="34" charset="0"/>
                        <a:cs typeface="Arial" pitchFamily="34" charset="0"/>
                      </a:endParaRPr>
                    </a:p>
                  </a:txBody>
                  <a:tcPr marL="9525" marR="9525" marT="9525" marB="0" anchor="ctr" anchorCtr="1">
                    <a:solidFill>
                      <a:srgbClr val="B77727"/>
                    </a:solidFill>
                  </a:tcPr>
                </a:tc>
                <a:tc>
                  <a:txBody>
                    <a:bodyPr/>
                    <a:lstStyle/>
                    <a:p>
                      <a:pPr lvl="1" algn="r" fontAlgn="b"/>
                      <a:r>
                        <a:rPr lang="en-ZA" sz="1600" b="1" i="0" u="none" strike="noStrike" dirty="0" smtClean="0">
                          <a:solidFill>
                            <a:schemeClr val="bg1"/>
                          </a:solidFill>
                          <a:latin typeface="Arial" pitchFamily="34" charset="0"/>
                          <a:cs typeface="Arial" pitchFamily="34" charset="0"/>
                        </a:rPr>
                        <a:t>2019/20</a:t>
                      </a:r>
                    </a:p>
                    <a:p>
                      <a:pPr lvl="1" algn="r" fontAlgn="b"/>
                      <a:r>
                        <a:rPr lang="en-ZA" sz="1600" b="1" i="0" u="none" strike="noStrike" dirty="0" smtClean="0">
                          <a:solidFill>
                            <a:schemeClr val="bg1"/>
                          </a:solidFill>
                          <a:latin typeface="Arial" pitchFamily="34" charset="0"/>
                          <a:cs typeface="Arial" pitchFamily="34" charset="0"/>
                        </a:rPr>
                        <a:t>R’000</a:t>
                      </a:r>
                      <a:r>
                        <a:rPr lang="en-ZA" sz="1600" b="1" i="0" u="none" strike="noStrike" dirty="0">
                          <a:solidFill>
                            <a:schemeClr val="bg1"/>
                          </a:solidFill>
                          <a:latin typeface="Arial" pitchFamily="34" charset="0"/>
                          <a:cs typeface="Arial" pitchFamily="34" charset="0"/>
                        </a:rPr>
                        <a:t> </a:t>
                      </a:r>
                    </a:p>
                  </a:txBody>
                  <a:tcPr marL="9525" marR="9525" marT="9525" marB="0" anchor="ctr" anchorCtr="1">
                    <a:solidFill>
                      <a:srgbClr val="B77727"/>
                    </a:solidFill>
                  </a:tcPr>
                </a:tc>
                <a:tc>
                  <a:txBody>
                    <a:bodyPr/>
                    <a:lstStyle/>
                    <a:p>
                      <a:pPr lvl="1" algn="r" fontAlgn="b"/>
                      <a:r>
                        <a:rPr lang="en-ZA" sz="1600" b="1" i="0" u="none" strike="noStrike" dirty="0" smtClean="0">
                          <a:solidFill>
                            <a:schemeClr val="bg1"/>
                          </a:solidFill>
                          <a:latin typeface="Arial" pitchFamily="34" charset="0"/>
                          <a:cs typeface="Arial" pitchFamily="34" charset="0"/>
                        </a:rPr>
                        <a:t> 2020/21</a:t>
                      </a:r>
                    </a:p>
                    <a:p>
                      <a:pPr lvl="1" algn="r" fontAlgn="b"/>
                      <a:r>
                        <a:rPr lang="en-ZA" sz="1600" b="1" i="0" u="none" strike="noStrike" dirty="0" smtClean="0">
                          <a:solidFill>
                            <a:schemeClr val="bg1"/>
                          </a:solidFill>
                          <a:latin typeface="Arial" pitchFamily="34" charset="0"/>
                          <a:cs typeface="Arial" pitchFamily="34" charset="0"/>
                        </a:rPr>
                        <a:t>R’000</a:t>
                      </a:r>
                      <a:endParaRPr lang="en-ZA" sz="1600" b="1" i="0" u="none" strike="noStrike" dirty="0">
                        <a:solidFill>
                          <a:schemeClr val="bg1"/>
                        </a:solidFill>
                        <a:latin typeface="Arial" pitchFamily="34" charset="0"/>
                        <a:cs typeface="Arial" pitchFamily="34" charset="0"/>
                      </a:endParaRPr>
                    </a:p>
                  </a:txBody>
                  <a:tcPr marL="9525" marR="9525" marT="9525" marB="0" anchor="ctr" anchorCtr="1">
                    <a:solidFill>
                      <a:srgbClr val="B77727"/>
                    </a:solidFill>
                  </a:tcPr>
                </a:tc>
              </a:tr>
              <a:tr h="402973">
                <a:tc>
                  <a:txBody>
                    <a:bodyPr/>
                    <a:lstStyle/>
                    <a:p>
                      <a:pPr algn="l" fontAlgn="b"/>
                      <a:r>
                        <a:rPr lang="en-ZA" sz="1400" b="0" i="0" u="none" strike="noStrike" dirty="0">
                          <a:effectLst/>
                          <a:latin typeface="Arial" pitchFamily="34" charset="0"/>
                          <a:cs typeface="Arial" pitchFamily="34" charset="0"/>
                        </a:rPr>
                        <a:t> Artscape (Subsidy) </a:t>
                      </a:r>
                    </a:p>
                  </a:txBody>
                  <a:tcPr marL="7620" marR="7620" marT="7620" marB="0" anchor="ctr">
                    <a:solidFill>
                      <a:srgbClr val="FFFFFF"/>
                    </a:solidFill>
                  </a:tcPr>
                </a:tc>
                <a:tc>
                  <a:txBody>
                    <a:bodyPr/>
                    <a:lstStyle/>
                    <a:p>
                      <a:pPr algn="r" fontAlgn="t"/>
                      <a:r>
                        <a:rPr lang="en-ZA" sz="1400" b="0" i="0" u="none" strike="noStrike" dirty="0" smtClean="0">
                          <a:effectLst/>
                          <a:latin typeface="Arial" pitchFamily="34" charset="0"/>
                          <a:cs typeface="Arial" pitchFamily="34" charset="0"/>
                        </a:rPr>
                        <a:t>              60 912</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c>
                  <a:txBody>
                    <a:bodyPr/>
                    <a:lstStyle/>
                    <a:p>
                      <a:pPr algn="r" fontAlgn="t"/>
                      <a:r>
                        <a:rPr lang="en-ZA" sz="1400" b="0" i="0" u="none" strike="noStrike" dirty="0" smtClean="0">
                          <a:effectLst/>
                          <a:latin typeface="Arial" pitchFamily="34" charset="0"/>
                          <a:cs typeface="Arial" pitchFamily="34" charset="0"/>
                        </a:rPr>
                        <a:t>          64 323</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c>
                  <a:txBody>
                    <a:bodyPr/>
                    <a:lstStyle/>
                    <a:p>
                      <a:pPr algn="r" fontAlgn="t"/>
                      <a:r>
                        <a:rPr lang="en-ZA" sz="1400" b="0" i="0" u="none" strike="noStrike" dirty="0" smtClean="0">
                          <a:effectLst/>
                          <a:latin typeface="Arial" pitchFamily="34" charset="0"/>
                          <a:cs typeface="Arial" pitchFamily="34" charset="0"/>
                        </a:rPr>
                        <a:t>                67 860</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r>
              <a:tr h="365999">
                <a:tc>
                  <a:txBody>
                    <a:bodyPr/>
                    <a:lstStyle/>
                    <a:p>
                      <a:pPr algn="l" fontAlgn="b"/>
                      <a:r>
                        <a:rPr lang="en-ZA" sz="1400" b="0" i="0" u="none" strike="noStrike" dirty="0">
                          <a:effectLst/>
                          <a:latin typeface="Arial" pitchFamily="34" charset="0"/>
                          <a:cs typeface="Arial" pitchFamily="34" charset="0"/>
                        </a:rPr>
                        <a:t> Artscape (Capital Transfer) </a:t>
                      </a:r>
                    </a:p>
                  </a:txBody>
                  <a:tcPr marL="7620" marR="7620" marT="7620" marB="0" anchor="ctr">
                    <a:solidFill>
                      <a:srgbClr val="FFFFFF"/>
                    </a:solidFill>
                  </a:tcPr>
                </a:tc>
                <a:tc>
                  <a:txBody>
                    <a:bodyPr/>
                    <a:lstStyle/>
                    <a:p>
                      <a:pPr algn="r" fontAlgn="t"/>
                      <a:r>
                        <a:rPr lang="en-ZA" sz="1400" b="0" i="0" u="none" strike="noStrike" dirty="0" smtClean="0">
                          <a:effectLst/>
                          <a:latin typeface="Arial" pitchFamily="34" charset="0"/>
                          <a:cs typeface="Arial" pitchFamily="34" charset="0"/>
                        </a:rPr>
                        <a:t>               </a:t>
                      </a:r>
                      <a:r>
                        <a:rPr lang="en-ZA" sz="1400" b="0" i="0" u="none" strike="noStrike" baseline="0" dirty="0" smtClean="0">
                          <a:effectLst/>
                          <a:latin typeface="Arial" pitchFamily="34" charset="0"/>
                          <a:cs typeface="Arial" pitchFamily="34" charset="0"/>
                        </a:rPr>
                        <a:t> </a:t>
                      </a:r>
                      <a:r>
                        <a:rPr lang="en-ZA" sz="1400" b="0" i="0" u="none" strike="noStrike" dirty="0" smtClean="0">
                          <a:effectLst/>
                          <a:latin typeface="Arial" pitchFamily="34" charset="0"/>
                          <a:cs typeface="Arial" pitchFamily="34" charset="0"/>
                        </a:rPr>
                        <a:t>4 625</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c>
                  <a:txBody>
                    <a:bodyPr/>
                    <a:lstStyle/>
                    <a:p>
                      <a:pPr algn="r" fontAlgn="t"/>
                      <a:r>
                        <a:rPr lang="en-ZA" sz="1400" b="0" i="0" u="none" strike="noStrike" dirty="0" smtClean="0">
                          <a:effectLst/>
                          <a:latin typeface="Arial" pitchFamily="34" charset="0"/>
                          <a:cs typeface="Arial" pitchFamily="34" charset="0"/>
                        </a:rPr>
                        <a:t>           1 975</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c>
                  <a:txBody>
                    <a:bodyPr/>
                    <a:lstStyle/>
                    <a:p>
                      <a:pPr algn="r" fontAlgn="t"/>
                      <a:r>
                        <a:rPr lang="en-ZA" sz="1400" b="0" i="0" u="none" strike="noStrike" dirty="0" smtClean="0">
                          <a:effectLst/>
                          <a:latin typeface="Arial" pitchFamily="34" charset="0"/>
                          <a:cs typeface="Arial" pitchFamily="34" charset="0"/>
                        </a:rPr>
                        <a:t>                14 974</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r>
              <a:tr h="457498">
                <a:tc>
                  <a:txBody>
                    <a:bodyPr/>
                    <a:lstStyle/>
                    <a:p>
                      <a:pPr algn="l" fontAlgn="b"/>
                      <a:r>
                        <a:rPr lang="en-ZA" sz="1400" b="0" i="0" u="none" strike="noStrike" dirty="0">
                          <a:effectLst/>
                          <a:latin typeface="Arial" pitchFamily="34" charset="0"/>
                          <a:cs typeface="Arial" pitchFamily="34" charset="0"/>
                        </a:rPr>
                        <a:t> Market Theatre (Subsidy) </a:t>
                      </a:r>
                    </a:p>
                  </a:txBody>
                  <a:tcPr marL="7620" marR="7620" marT="7620" marB="0" anchor="ctr">
                    <a:solidFill>
                      <a:srgbClr val="FFFFCC"/>
                    </a:solidFill>
                  </a:tcPr>
                </a:tc>
                <a:tc>
                  <a:txBody>
                    <a:bodyPr/>
                    <a:lstStyle/>
                    <a:p>
                      <a:pPr algn="r" fontAlgn="t"/>
                      <a:r>
                        <a:rPr lang="en-ZA" sz="1400" b="0" i="0" u="none" strike="noStrike" dirty="0" smtClean="0">
                          <a:effectLst/>
                          <a:latin typeface="Arial" pitchFamily="34" charset="0"/>
                          <a:cs typeface="Arial" pitchFamily="34" charset="0"/>
                        </a:rPr>
                        <a:t>              46</a:t>
                      </a:r>
                      <a:r>
                        <a:rPr lang="en-ZA" sz="1400" b="0" i="0" u="none" strike="noStrike" baseline="0" dirty="0" smtClean="0">
                          <a:effectLst/>
                          <a:latin typeface="Arial" pitchFamily="34" charset="0"/>
                          <a:cs typeface="Arial" pitchFamily="34" charset="0"/>
                        </a:rPr>
                        <a:t> </a:t>
                      </a:r>
                      <a:r>
                        <a:rPr lang="en-ZA" sz="1400" b="0" i="0" u="none" strike="noStrike" dirty="0" smtClean="0">
                          <a:effectLst/>
                          <a:latin typeface="Arial" pitchFamily="34" charset="0"/>
                          <a:cs typeface="Arial" pitchFamily="34" charset="0"/>
                        </a:rPr>
                        <a:t>303</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algn="r" fontAlgn="t"/>
                      <a:r>
                        <a:rPr lang="en-ZA" sz="1400" b="0" i="0" u="none" strike="noStrike" dirty="0" smtClean="0">
                          <a:effectLst/>
                          <a:latin typeface="Arial" pitchFamily="34" charset="0"/>
                          <a:cs typeface="Arial" pitchFamily="34" charset="0"/>
                        </a:rPr>
                        <a:t>          48 896</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algn="r" fontAlgn="t"/>
                      <a:r>
                        <a:rPr lang="en-ZA" sz="1400" b="0" i="0" u="none" strike="noStrike" dirty="0" smtClean="0">
                          <a:effectLst/>
                          <a:latin typeface="Arial" pitchFamily="34" charset="0"/>
                          <a:cs typeface="Arial" pitchFamily="34" charset="0"/>
                        </a:rPr>
                        <a:t>                51 585</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r>
              <a:tr h="365999">
                <a:tc>
                  <a:txBody>
                    <a:bodyPr/>
                    <a:lstStyle/>
                    <a:p>
                      <a:pPr algn="l" fontAlgn="b"/>
                      <a:r>
                        <a:rPr lang="en-ZA" sz="1400" b="0" i="0" u="none" strike="noStrike" dirty="0">
                          <a:effectLst/>
                          <a:latin typeface="Arial" pitchFamily="34" charset="0"/>
                          <a:cs typeface="Arial" pitchFamily="34" charset="0"/>
                        </a:rPr>
                        <a:t> Market Theatre (Capital Transfer) </a:t>
                      </a:r>
                    </a:p>
                  </a:txBody>
                  <a:tcPr marL="7620" marR="7620" marT="7620" marB="0" anchor="ctr">
                    <a:solidFill>
                      <a:srgbClr val="FFFFCC"/>
                    </a:solidFill>
                  </a:tcPr>
                </a:tc>
                <a:tc>
                  <a:txBody>
                    <a:bodyPr/>
                    <a:lstStyle/>
                    <a:p>
                      <a:pPr algn="r" fontAlgn="t"/>
                      <a:r>
                        <a:rPr lang="en-ZA" sz="1400" b="0" i="0" u="none" strike="noStrike" dirty="0" smtClean="0">
                          <a:effectLst/>
                          <a:latin typeface="Arial" pitchFamily="34" charset="0"/>
                          <a:cs typeface="Arial" pitchFamily="34" charset="0"/>
                        </a:rPr>
                        <a:t>              15 000</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algn="r" fontAlgn="t"/>
                      <a:r>
                        <a:rPr lang="en-ZA" sz="1400" b="0" i="0" u="none" strike="noStrike" dirty="0" smtClean="0">
                          <a:effectLst/>
                          <a:latin typeface="Arial" pitchFamily="34" charset="0"/>
                          <a:cs typeface="Arial" pitchFamily="34" charset="0"/>
                        </a:rPr>
                        <a:t>          25 698</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algn="r" fontAlgn="t"/>
                      <a:r>
                        <a:rPr lang="en-ZA" sz="1400" b="0" i="0" u="none" strike="noStrike" dirty="0" smtClean="0">
                          <a:effectLst/>
                          <a:latin typeface="Arial" pitchFamily="34" charset="0"/>
                          <a:cs typeface="Arial" pitchFamily="34" charset="0"/>
                        </a:rPr>
                        <a:t>                14 472</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r>
              <a:tr h="424724">
                <a:tc>
                  <a:txBody>
                    <a:bodyPr/>
                    <a:lstStyle/>
                    <a:p>
                      <a:pPr algn="l" fontAlgn="b"/>
                      <a:r>
                        <a:rPr lang="en-US" sz="1400" b="0" i="0" u="none" strike="noStrike" dirty="0">
                          <a:effectLst/>
                          <a:latin typeface="Arial" pitchFamily="34" charset="0"/>
                          <a:cs typeface="Arial" pitchFamily="34" charset="0"/>
                        </a:rPr>
                        <a:t> Performing Arts Centre of </a:t>
                      </a:r>
                      <a:r>
                        <a:rPr lang="en-US" sz="1400" b="0" i="0" u="none" strike="noStrike" dirty="0" smtClean="0">
                          <a:effectLst/>
                          <a:latin typeface="Arial" pitchFamily="34" charset="0"/>
                          <a:cs typeface="Arial" pitchFamily="34" charset="0"/>
                        </a:rPr>
                        <a:t>Free </a:t>
                      </a:r>
                      <a:r>
                        <a:rPr lang="en-US" sz="1400" b="0" i="0" u="none" strike="noStrike" dirty="0">
                          <a:effectLst/>
                          <a:latin typeface="Arial" pitchFamily="34" charset="0"/>
                          <a:cs typeface="Arial" pitchFamily="34" charset="0"/>
                        </a:rPr>
                        <a:t>State (Subsidy) </a:t>
                      </a:r>
                    </a:p>
                  </a:txBody>
                  <a:tcPr marL="7620" marR="7620" marT="7620" marB="0" anchor="ctr">
                    <a:solidFill>
                      <a:srgbClr val="FFFFFF"/>
                    </a:solidFill>
                  </a:tcPr>
                </a:tc>
                <a:tc>
                  <a:txBody>
                    <a:bodyPr/>
                    <a:lstStyle/>
                    <a:p>
                      <a:pPr algn="r" fontAlgn="t"/>
                      <a:r>
                        <a:rPr lang="en-ZA" sz="1400" b="0" i="0" u="none" strike="noStrike" dirty="0" smtClean="0">
                          <a:effectLst/>
                          <a:latin typeface="Arial" pitchFamily="34" charset="0"/>
                          <a:cs typeface="Arial" pitchFamily="34" charset="0"/>
                        </a:rPr>
                        <a:t>              45 322</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c>
                  <a:txBody>
                    <a:bodyPr/>
                    <a:lstStyle/>
                    <a:p>
                      <a:pPr algn="r" fontAlgn="t"/>
                      <a:r>
                        <a:rPr lang="en-ZA" sz="1400" b="0" i="0" u="none" strike="noStrike" dirty="0" smtClean="0">
                          <a:effectLst/>
                          <a:latin typeface="Arial" pitchFamily="34" charset="0"/>
                          <a:cs typeface="Arial" pitchFamily="34" charset="0"/>
                        </a:rPr>
                        <a:t>          47 860</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c>
                  <a:txBody>
                    <a:bodyPr/>
                    <a:lstStyle/>
                    <a:p>
                      <a:pPr algn="r" fontAlgn="t"/>
                      <a:r>
                        <a:rPr lang="en-ZA" sz="1400" b="0" i="0" u="none" strike="noStrike" dirty="0" smtClean="0">
                          <a:effectLst/>
                          <a:latin typeface="Arial" pitchFamily="34" charset="0"/>
                          <a:cs typeface="Arial" pitchFamily="34" charset="0"/>
                        </a:rPr>
                        <a:t>                50 493</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r>
              <a:tr h="457298">
                <a:tc>
                  <a:txBody>
                    <a:bodyPr/>
                    <a:lstStyle/>
                    <a:p>
                      <a:pPr algn="l" fontAlgn="b"/>
                      <a:r>
                        <a:rPr lang="en-US" sz="1400" b="0" i="0" u="none" strike="noStrike" dirty="0">
                          <a:effectLst/>
                          <a:latin typeface="Arial" pitchFamily="34" charset="0"/>
                          <a:cs typeface="Arial" pitchFamily="34" charset="0"/>
                        </a:rPr>
                        <a:t> Performing Arts Centre of </a:t>
                      </a:r>
                      <a:r>
                        <a:rPr lang="en-US" sz="1400" b="0" i="0" u="none" strike="noStrike" dirty="0" smtClean="0">
                          <a:effectLst/>
                          <a:latin typeface="Arial" pitchFamily="34" charset="0"/>
                          <a:cs typeface="Arial" pitchFamily="34" charset="0"/>
                        </a:rPr>
                        <a:t>Free </a:t>
                      </a:r>
                      <a:r>
                        <a:rPr lang="en-US" sz="1400" b="0" i="0" u="none" strike="noStrike" dirty="0">
                          <a:effectLst/>
                          <a:latin typeface="Arial" pitchFamily="34" charset="0"/>
                          <a:cs typeface="Arial" pitchFamily="34" charset="0"/>
                        </a:rPr>
                        <a:t>State (Capital Transfer) </a:t>
                      </a:r>
                    </a:p>
                  </a:txBody>
                  <a:tcPr marL="7620" marR="7620" marT="7620" marB="0" anchor="ctr">
                    <a:solidFill>
                      <a:srgbClr val="FFFFFF"/>
                    </a:solidFill>
                  </a:tcPr>
                </a:tc>
                <a:tc>
                  <a:txBody>
                    <a:bodyPr/>
                    <a:lstStyle/>
                    <a:p>
                      <a:pPr algn="r" fontAlgn="t"/>
                      <a:r>
                        <a:rPr lang="en-ZA" sz="1400" b="0" i="0" u="none" strike="noStrike" dirty="0" smtClean="0">
                          <a:effectLst/>
                          <a:latin typeface="Arial" pitchFamily="34" charset="0"/>
                          <a:cs typeface="Arial" pitchFamily="34" charset="0"/>
                        </a:rPr>
                        <a:t>               7 738</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c>
                  <a:txBody>
                    <a:bodyPr/>
                    <a:lstStyle/>
                    <a:p>
                      <a:pPr algn="r" fontAlgn="t"/>
                      <a:r>
                        <a:rPr lang="en-ZA" sz="1400" b="0" i="0" u="none" strike="noStrike" dirty="0" smtClean="0">
                          <a:effectLst/>
                          <a:latin typeface="Arial" pitchFamily="34" charset="0"/>
                          <a:cs typeface="Arial" pitchFamily="34" charset="0"/>
                        </a:rPr>
                        <a:t>          25 976</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c>
                  <a:txBody>
                    <a:bodyPr/>
                    <a:lstStyle/>
                    <a:p>
                      <a:pPr algn="r" fontAlgn="t"/>
                      <a:r>
                        <a:rPr lang="en-ZA" sz="1400" b="0" i="0" u="none" strike="noStrike" dirty="0" smtClean="0">
                          <a:effectLst/>
                          <a:latin typeface="Arial" pitchFamily="34" charset="0"/>
                          <a:cs typeface="Arial" pitchFamily="34" charset="0"/>
                        </a:rPr>
                        <a:t>                  6 667</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r>
              <a:tr h="365999">
                <a:tc>
                  <a:txBody>
                    <a:bodyPr/>
                    <a:lstStyle/>
                    <a:p>
                      <a:pPr algn="l" fontAlgn="b"/>
                      <a:r>
                        <a:rPr lang="en-ZA" sz="1400" b="0" i="0" u="none" strike="noStrike" dirty="0">
                          <a:effectLst/>
                          <a:latin typeface="Arial" pitchFamily="34" charset="0"/>
                          <a:cs typeface="Arial" pitchFamily="34" charset="0"/>
                        </a:rPr>
                        <a:t> Playhouse Company (Subsidy) </a:t>
                      </a:r>
                    </a:p>
                  </a:txBody>
                  <a:tcPr marL="7620" marR="7620" marT="7620" marB="0" anchor="ctr">
                    <a:solidFill>
                      <a:srgbClr val="FFFFCC"/>
                    </a:solidFill>
                  </a:tcPr>
                </a:tc>
                <a:tc>
                  <a:txBody>
                    <a:bodyPr/>
                    <a:lstStyle/>
                    <a:p>
                      <a:pPr algn="r" fontAlgn="t"/>
                      <a:r>
                        <a:rPr lang="en-ZA" sz="1400" b="0" i="0" u="none" strike="noStrike" dirty="0" smtClean="0">
                          <a:effectLst/>
                          <a:latin typeface="Arial" pitchFamily="34" charset="0"/>
                          <a:cs typeface="Arial" pitchFamily="34" charset="0"/>
                        </a:rPr>
                        <a:t>             49 632</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algn="r" fontAlgn="t"/>
                      <a:r>
                        <a:rPr lang="en-ZA" sz="1400" b="0" i="0" u="none" strike="noStrike" dirty="0" smtClean="0">
                          <a:effectLst/>
                          <a:latin typeface="Arial" pitchFamily="34" charset="0"/>
                          <a:cs typeface="Arial" pitchFamily="34" charset="0"/>
                        </a:rPr>
                        <a:t>          52 412</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algn="r" fontAlgn="t"/>
                      <a:r>
                        <a:rPr lang="en-ZA" sz="1400" b="0" i="0" u="none" strike="noStrike" dirty="0" smtClean="0">
                          <a:effectLst/>
                          <a:latin typeface="Arial" pitchFamily="34" charset="0"/>
                          <a:cs typeface="Arial" pitchFamily="34" charset="0"/>
                        </a:rPr>
                        <a:t>                55 637</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r>
              <a:tr h="306766">
                <a:tc>
                  <a:txBody>
                    <a:bodyPr/>
                    <a:lstStyle/>
                    <a:p>
                      <a:pPr algn="l" fontAlgn="b"/>
                      <a:r>
                        <a:rPr lang="en-ZA" sz="1400" b="0" i="0" u="none" strike="noStrike" dirty="0">
                          <a:effectLst/>
                          <a:latin typeface="Arial" pitchFamily="34" charset="0"/>
                          <a:cs typeface="Arial" pitchFamily="34" charset="0"/>
                        </a:rPr>
                        <a:t> Playhouse Company (Capital Transfer) </a:t>
                      </a:r>
                    </a:p>
                  </a:txBody>
                  <a:tcPr marL="7620" marR="7620" marT="7620" marB="0" anchor="ctr">
                    <a:solidFill>
                      <a:srgbClr val="FFFFCC"/>
                    </a:solidFill>
                  </a:tcPr>
                </a:tc>
                <a:tc>
                  <a:txBody>
                    <a:bodyPr/>
                    <a:lstStyle/>
                    <a:p>
                      <a:pPr algn="r" fontAlgn="t"/>
                      <a:r>
                        <a:rPr lang="en-ZA" sz="1400" b="0" i="0" u="none" strike="noStrike" dirty="0" smtClean="0">
                          <a:effectLst/>
                          <a:latin typeface="Arial" pitchFamily="34" charset="0"/>
                          <a:cs typeface="Arial" pitchFamily="34" charset="0"/>
                        </a:rPr>
                        <a:t>             31 852</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algn="r" fontAlgn="t"/>
                      <a:r>
                        <a:rPr lang="en-ZA" sz="1400" b="0" i="0" u="none" strike="noStrike" dirty="0" smtClean="0">
                          <a:effectLst/>
                          <a:latin typeface="Arial" pitchFamily="34" charset="0"/>
                          <a:cs typeface="Arial" pitchFamily="34" charset="0"/>
                        </a:rPr>
                        <a:t>            6 537</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algn="r" fontAlgn="t"/>
                      <a:r>
                        <a:rPr lang="en-ZA" sz="1400" b="0" i="0" u="none" strike="noStrike" dirty="0" smtClean="0">
                          <a:effectLst/>
                          <a:latin typeface="Arial" pitchFamily="34" charset="0"/>
                          <a:cs typeface="Arial" pitchFamily="34" charset="0"/>
                        </a:rPr>
                        <a:t>                21 512</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r>
              <a:tr h="457498">
                <a:tc>
                  <a:txBody>
                    <a:bodyPr/>
                    <a:lstStyle/>
                    <a:p>
                      <a:pPr algn="l" fontAlgn="b"/>
                      <a:r>
                        <a:rPr lang="en-ZA" sz="1400" b="0" i="0" u="none" strike="noStrike" dirty="0">
                          <a:effectLst/>
                          <a:latin typeface="Arial" pitchFamily="34" charset="0"/>
                          <a:cs typeface="Arial" pitchFamily="34" charset="0"/>
                        </a:rPr>
                        <a:t> State Theatre (Subsidy) </a:t>
                      </a:r>
                    </a:p>
                  </a:txBody>
                  <a:tcPr marL="7620" marR="7620" marT="7620" marB="0" anchor="ctr">
                    <a:solidFill>
                      <a:srgbClr val="FFFFFF"/>
                    </a:solidFill>
                  </a:tcPr>
                </a:tc>
                <a:tc>
                  <a:txBody>
                    <a:bodyPr/>
                    <a:lstStyle/>
                    <a:p>
                      <a:pPr algn="r" fontAlgn="t"/>
                      <a:r>
                        <a:rPr lang="en-ZA" sz="1400" b="0" i="0" u="none" strike="noStrike" dirty="0" smtClean="0">
                          <a:effectLst/>
                          <a:latin typeface="Arial" pitchFamily="34" charset="0"/>
                          <a:cs typeface="Arial" pitchFamily="34" charset="0"/>
                        </a:rPr>
                        <a:t>            55 453</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c>
                  <a:txBody>
                    <a:bodyPr/>
                    <a:lstStyle/>
                    <a:p>
                      <a:pPr algn="r" fontAlgn="t"/>
                      <a:r>
                        <a:rPr lang="en-ZA" sz="1400" b="0" i="0" u="none" strike="noStrike" dirty="0" smtClean="0">
                          <a:effectLst/>
                          <a:latin typeface="Arial" pitchFamily="34" charset="0"/>
                          <a:cs typeface="Arial" pitchFamily="34" charset="0"/>
                        </a:rPr>
                        <a:t>         58 558</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c>
                  <a:txBody>
                    <a:bodyPr/>
                    <a:lstStyle/>
                    <a:p>
                      <a:pPr algn="r" fontAlgn="t"/>
                      <a:r>
                        <a:rPr lang="en-ZA" sz="1400" b="0" i="0" u="none" strike="noStrike" dirty="0" smtClean="0">
                          <a:effectLst/>
                          <a:latin typeface="Arial" pitchFamily="34" charset="0"/>
                          <a:cs typeface="Arial" pitchFamily="34" charset="0"/>
                        </a:rPr>
                        <a:t>                61 778</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r>
              <a:tr h="355292">
                <a:tc>
                  <a:txBody>
                    <a:bodyPr/>
                    <a:lstStyle/>
                    <a:p>
                      <a:pPr algn="l" fontAlgn="b"/>
                      <a:r>
                        <a:rPr lang="en-ZA" sz="1400" b="0" i="0" u="none" strike="noStrike" dirty="0">
                          <a:effectLst/>
                          <a:latin typeface="Arial" pitchFamily="34" charset="0"/>
                          <a:cs typeface="Arial" pitchFamily="34" charset="0"/>
                        </a:rPr>
                        <a:t> State Theatre  (Capital Transfer) </a:t>
                      </a:r>
                    </a:p>
                  </a:txBody>
                  <a:tcPr marL="7620" marR="7620" marT="7620" marB="0" anchor="ctr">
                    <a:solidFill>
                      <a:srgbClr val="FFFFFF"/>
                    </a:solidFill>
                  </a:tcPr>
                </a:tc>
                <a:tc>
                  <a:txBody>
                    <a:bodyPr/>
                    <a:lstStyle/>
                    <a:p>
                      <a:pPr algn="r" fontAlgn="t"/>
                      <a:r>
                        <a:rPr lang="en-ZA" sz="1400" b="0" i="0" u="none" strike="noStrike" dirty="0" smtClean="0">
                          <a:effectLst/>
                          <a:latin typeface="Arial" pitchFamily="34" charset="0"/>
                          <a:cs typeface="Arial" pitchFamily="34" charset="0"/>
                        </a:rPr>
                        <a:t>              5 900</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c>
                  <a:txBody>
                    <a:bodyPr/>
                    <a:lstStyle/>
                    <a:p>
                      <a:pPr algn="r" fontAlgn="t"/>
                      <a:r>
                        <a:rPr lang="en-ZA" sz="1400" b="0" i="0" u="none" strike="noStrike" dirty="0" smtClean="0">
                          <a:effectLst/>
                          <a:latin typeface="Arial" pitchFamily="34" charset="0"/>
                          <a:cs typeface="Arial" pitchFamily="34" charset="0"/>
                        </a:rPr>
                        <a:t>        17 168</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c>
                  <a:txBody>
                    <a:bodyPr/>
                    <a:lstStyle/>
                    <a:p>
                      <a:pPr algn="r" fontAlgn="t"/>
                      <a:r>
                        <a:rPr lang="en-ZA" sz="1400" b="0" i="0" u="none" strike="noStrike" dirty="0" smtClean="0">
                          <a:effectLst/>
                          <a:latin typeface="Arial" pitchFamily="34" charset="0"/>
                          <a:cs typeface="Arial" pitchFamily="34" charset="0"/>
                        </a:rPr>
                        <a:t>                  9 484</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r>
              <a:tr h="457498">
                <a:tc>
                  <a:txBody>
                    <a:bodyPr/>
                    <a:lstStyle/>
                    <a:p>
                      <a:pPr algn="l" fontAlgn="b"/>
                      <a:r>
                        <a:rPr lang="en-ZA" sz="1400" b="1" i="0" u="none" strike="noStrike" dirty="0">
                          <a:effectLst/>
                          <a:latin typeface="Arial" pitchFamily="34" charset="0"/>
                          <a:cs typeface="Arial" pitchFamily="34" charset="0"/>
                        </a:rPr>
                        <a:t> </a:t>
                      </a:r>
                    </a:p>
                  </a:txBody>
                  <a:tcPr marL="7620" marR="7620" marT="7620" marB="0" anchor="ctr">
                    <a:solidFill>
                      <a:srgbClr val="FFFFCC"/>
                    </a:solidFill>
                  </a:tcPr>
                </a:tc>
                <a:tc>
                  <a:txBody>
                    <a:bodyPr/>
                    <a:lstStyle/>
                    <a:p>
                      <a:pPr algn="r" fontAlgn="t"/>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algn="r" fontAlgn="t"/>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algn="r" fontAlgn="t"/>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r>
            </a:tbl>
          </a:graphicData>
        </a:graphic>
      </p:graphicFrame>
      <p:sp>
        <p:nvSpPr>
          <p:cNvPr id="6" name="Title 1"/>
          <p:cNvSpPr txBox="1">
            <a:spLocks/>
          </p:cNvSpPr>
          <p:nvPr/>
        </p:nvSpPr>
        <p:spPr>
          <a:xfrm>
            <a:off x="395536" y="144300"/>
            <a:ext cx="8496944" cy="404380"/>
          </a:xfrm>
          <a:prstGeom prst="rect">
            <a:avLst/>
          </a:prstGeom>
          <a:ln>
            <a:solidFill>
              <a:srgbClr val="C00000"/>
            </a:solidFill>
          </a:ln>
        </p:spPr>
        <p:txBody>
          <a:bodyPr vert="horz" lIns="91440" tIns="45720" rIns="91440" bIns="45720" rtlCol="0" anchor="t" anchorCtr="0">
            <a:normAutofit fontScale="85000" lnSpcReduction="20000"/>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800" dirty="0" smtClean="0">
                <a:solidFill>
                  <a:schemeClr val="accent6">
                    <a:lumMod val="50000"/>
                  </a:schemeClr>
                </a:solidFill>
                <a:latin typeface="+mn-lt"/>
                <a:ea typeface="Gill Sans BOLD"/>
                <a:cs typeface="Calibri" pitchFamily="34" charset="0"/>
              </a:rPr>
              <a:t>ARTS INSTITUTIONS (Cont …)</a:t>
            </a:r>
            <a:endParaRPr lang="en-ZA" dirty="0" smtClean="0">
              <a:solidFill>
                <a:schemeClr val="accent6">
                  <a:lumMod val="50000"/>
                </a:schemeClr>
              </a:solidFill>
              <a:latin typeface="+mn-lt"/>
              <a:ea typeface="Gill Sans BOLD"/>
              <a:cs typeface="Calibri" pitchFamily="34" charset="0"/>
            </a:endParaRPr>
          </a:p>
        </p:txBody>
      </p:sp>
      <p:sp>
        <p:nvSpPr>
          <p:cNvPr id="7" name="Slide Number Placeholder 3"/>
          <p:cNvSpPr txBox="1">
            <a:spLocks/>
          </p:cNvSpPr>
          <p:nvPr/>
        </p:nvSpPr>
        <p:spPr>
          <a:xfrm>
            <a:off x="8172400" y="6165304"/>
            <a:ext cx="609600" cy="446199"/>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t>91</a:t>
            </a:r>
            <a:endParaRPr lang="en-ZA" sz="1200" b="1" dirty="0" smtClean="0"/>
          </a:p>
        </p:txBody>
      </p:sp>
    </p:spTree>
    <p:extLst>
      <p:ext uri="{BB962C8B-B14F-4D97-AF65-F5344CB8AC3E}">
        <p14:creationId xmlns:p14="http://schemas.microsoft.com/office/powerpoint/2010/main" xmlns="" val="387708265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1306817636"/>
              </p:ext>
            </p:extLst>
          </p:nvPr>
        </p:nvGraphicFramePr>
        <p:xfrm>
          <a:off x="323528" y="764702"/>
          <a:ext cx="8458472" cy="5973930"/>
        </p:xfrm>
        <a:graphic>
          <a:graphicData uri="http://schemas.openxmlformats.org/drawingml/2006/table">
            <a:tbl>
              <a:tblPr firstRow="1" bandRow="1">
                <a:tableStyleId>{5C22544A-7EE6-4342-B048-85BDC9FD1C3A}</a:tableStyleId>
              </a:tblPr>
              <a:tblGrid>
                <a:gridCol w="4464496"/>
                <a:gridCol w="1296144"/>
                <a:gridCol w="1372727"/>
                <a:gridCol w="1325105"/>
              </a:tblGrid>
              <a:tr h="1408031">
                <a:tc>
                  <a:txBody>
                    <a:bodyPr/>
                    <a:lstStyle/>
                    <a:p>
                      <a:pPr algn="r" fontAlgn="b"/>
                      <a:r>
                        <a:rPr lang="en-US" sz="1600" b="1" i="0" u="none" strike="noStrike" dirty="0" smtClean="0">
                          <a:solidFill>
                            <a:schemeClr val="bg1"/>
                          </a:solidFill>
                          <a:latin typeface="Arial" pitchFamily="34" charset="0"/>
                          <a:cs typeface="Arial" pitchFamily="34" charset="0"/>
                        </a:rPr>
                        <a:t>Arts</a:t>
                      </a:r>
                      <a:r>
                        <a:rPr lang="en-US" sz="1600" b="1" i="0" u="none" strike="noStrike" baseline="0" dirty="0" smtClean="0">
                          <a:solidFill>
                            <a:schemeClr val="bg1"/>
                          </a:solidFill>
                          <a:latin typeface="Arial" pitchFamily="34" charset="0"/>
                          <a:cs typeface="Arial" pitchFamily="34" charset="0"/>
                        </a:rPr>
                        <a:t> Institutions</a:t>
                      </a:r>
                      <a:endParaRPr lang="en-ZA" sz="1600" b="1" i="0" u="none" strike="noStrike" dirty="0">
                        <a:solidFill>
                          <a:schemeClr val="bg1"/>
                        </a:solidFill>
                        <a:latin typeface="Arial" pitchFamily="34" charset="0"/>
                        <a:cs typeface="Arial" pitchFamily="34" charset="0"/>
                      </a:endParaRPr>
                    </a:p>
                  </a:txBody>
                  <a:tcPr marL="9525" marR="9525" marT="9525" marB="0" anchor="ctr" anchorCtr="1">
                    <a:solidFill>
                      <a:srgbClr val="B77727"/>
                    </a:solidFill>
                  </a:tcPr>
                </a:tc>
                <a:tc>
                  <a:txBody>
                    <a:bodyPr/>
                    <a:lstStyle/>
                    <a:p>
                      <a:pPr algn="r" fontAlgn="b"/>
                      <a:r>
                        <a:rPr lang="en-ZA" sz="1600" b="1" i="0" u="none" strike="noStrike" dirty="0" smtClean="0">
                          <a:solidFill>
                            <a:schemeClr val="bg1"/>
                          </a:solidFill>
                          <a:latin typeface="Arial" pitchFamily="34" charset="0"/>
                          <a:cs typeface="Arial" pitchFamily="34" charset="0"/>
                        </a:rPr>
                        <a:t>        2018/19</a:t>
                      </a:r>
                    </a:p>
                    <a:p>
                      <a:pPr algn="r" fontAlgn="b"/>
                      <a:r>
                        <a:rPr lang="en-ZA" sz="1600" b="1" i="0" u="none" strike="noStrike" dirty="0" smtClean="0">
                          <a:solidFill>
                            <a:schemeClr val="bg1"/>
                          </a:solidFill>
                          <a:latin typeface="Arial" pitchFamily="34" charset="0"/>
                          <a:cs typeface="Arial" pitchFamily="34" charset="0"/>
                        </a:rPr>
                        <a:t>R</a:t>
                      </a:r>
                      <a:r>
                        <a:rPr lang="en-ZA" sz="1600" b="1" i="0" u="none" strike="noStrike" baseline="0" dirty="0" smtClean="0">
                          <a:solidFill>
                            <a:schemeClr val="bg1"/>
                          </a:solidFill>
                          <a:latin typeface="Arial" pitchFamily="34" charset="0"/>
                          <a:cs typeface="Arial" pitchFamily="34" charset="0"/>
                        </a:rPr>
                        <a:t>’000</a:t>
                      </a:r>
                      <a:endParaRPr lang="en-ZA" sz="1600" b="1" i="0" u="none" strike="noStrike" dirty="0">
                        <a:solidFill>
                          <a:schemeClr val="bg1"/>
                        </a:solidFill>
                        <a:latin typeface="Arial" pitchFamily="34" charset="0"/>
                        <a:cs typeface="Arial" pitchFamily="34" charset="0"/>
                      </a:endParaRPr>
                    </a:p>
                  </a:txBody>
                  <a:tcPr marL="9525" marR="9525" marT="9525" marB="0" anchor="ctr" anchorCtr="1">
                    <a:solidFill>
                      <a:srgbClr val="B77727"/>
                    </a:solidFill>
                  </a:tcPr>
                </a:tc>
                <a:tc>
                  <a:txBody>
                    <a:bodyPr/>
                    <a:lstStyle/>
                    <a:p>
                      <a:pPr algn="r" fontAlgn="b"/>
                      <a:r>
                        <a:rPr lang="en-ZA" sz="1600" b="1" i="0" u="none" strike="noStrike" dirty="0" smtClean="0">
                          <a:solidFill>
                            <a:schemeClr val="bg1"/>
                          </a:solidFill>
                          <a:latin typeface="Arial" pitchFamily="34" charset="0"/>
                          <a:cs typeface="Arial" pitchFamily="34" charset="0"/>
                        </a:rPr>
                        <a:t>        2019/20</a:t>
                      </a:r>
                    </a:p>
                    <a:p>
                      <a:pPr algn="r" fontAlgn="b"/>
                      <a:r>
                        <a:rPr lang="en-ZA" sz="1600" b="1" i="0" u="none" strike="noStrike" dirty="0" smtClean="0">
                          <a:solidFill>
                            <a:schemeClr val="bg1"/>
                          </a:solidFill>
                          <a:latin typeface="Arial" pitchFamily="34" charset="0"/>
                          <a:cs typeface="Arial" pitchFamily="34" charset="0"/>
                        </a:rPr>
                        <a:t>R’000</a:t>
                      </a:r>
                      <a:r>
                        <a:rPr lang="en-ZA" sz="1600" b="1" i="0" u="none" strike="noStrike" dirty="0">
                          <a:solidFill>
                            <a:schemeClr val="bg1"/>
                          </a:solidFill>
                          <a:latin typeface="Arial" pitchFamily="34" charset="0"/>
                          <a:cs typeface="Arial" pitchFamily="34" charset="0"/>
                        </a:rPr>
                        <a:t> </a:t>
                      </a:r>
                    </a:p>
                  </a:txBody>
                  <a:tcPr marL="9525" marR="9525" marT="9525" marB="0" anchor="ctr" anchorCtr="1">
                    <a:solidFill>
                      <a:srgbClr val="B77727"/>
                    </a:solidFill>
                  </a:tcPr>
                </a:tc>
                <a:tc>
                  <a:txBody>
                    <a:bodyPr/>
                    <a:lstStyle/>
                    <a:p>
                      <a:pPr algn="r" fontAlgn="b"/>
                      <a:r>
                        <a:rPr lang="en-ZA" sz="1600" b="1" i="0" u="none" strike="noStrike" dirty="0" smtClean="0">
                          <a:solidFill>
                            <a:schemeClr val="bg1"/>
                          </a:solidFill>
                          <a:latin typeface="Arial" pitchFamily="34" charset="0"/>
                          <a:cs typeface="Arial" pitchFamily="34" charset="0"/>
                        </a:rPr>
                        <a:t>        2020/21</a:t>
                      </a:r>
                    </a:p>
                    <a:p>
                      <a:pPr algn="r" fontAlgn="b"/>
                      <a:r>
                        <a:rPr lang="en-ZA" sz="1600" b="1" i="0" u="none" strike="noStrike" dirty="0" smtClean="0">
                          <a:solidFill>
                            <a:schemeClr val="bg1"/>
                          </a:solidFill>
                          <a:latin typeface="Arial" pitchFamily="34" charset="0"/>
                          <a:cs typeface="Arial" pitchFamily="34" charset="0"/>
                        </a:rPr>
                        <a:t>R’000</a:t>
                      </a:r>
                      <a:endParaRPr lang="en-ZA" sz="1600" b="1" i="0" u="none" strike="noStrike" dirty="0">
                        <a:solidFill>
                          <a:schemeClr val="bg1"/>
                        </a:solidFill>
                        <a:latin typeface="Arial" pitchFamily="34" charset="0"/>
                        <a:cs typeface="Arial" pitchFamily="34" charset="0"/>
                      </a:endParaRPr>
                    </a:p>
                  </a:txBody>
                  <a:tcPr marL="9525" marR="9525" marT="9525" marB="0" anchor="ctr" anchorCtr="1">
                    <a:solidFill>
                      <a:srgbClr val="B77727"/>
                    </a:solidFill>
                  </a:tcPr>
                </a:tc>
              </a:tr>
              <a:tr h="546631">
                <a:tc>
                  <a:txBody>
                    <a:bodyPr/>
                    <a:lstStyle/>
                    <a:p>
                      <a:pPr algn="l" fontAlgn="b"/>
                      <a:r>
                        <a:rPr lang="en-US" sz="1400" b="0" i="0" u="none" strike="noStrike" dirty="0" smtClean="0">
                          <a:effectLst/>
                          <a:latin typeface="Arial" pitchFamily="34" charset="0"/>
                          <a:cs typeface="Arial" pitchFamily="34" charset="0"/>
                        </a:rPr>
                        <a:t>National Arts Council (Subsidy)</a:t>
                      </a:r>
                      <a:endParaRPr lang="en-ZA" sz="1400" b="0" i="0" u="none" strike="noStrike" dirty="0">
                        <a:effectLst/>
                        <a:latin typeface="Arial" pitchFamily="34" charset="0"/>
                        <a:cs typeface="Arial" pitchFamily="34" charset="0"/>
                      </a:endParaRPr>
                    </a:p>
                  </a:txBody>
                  <a:tcPr marL="7620" marR="7620" marT="7620" marB="0" anchor="ctr">
                    <a:solidFill>
                      <a:srgbClr val="FFFFCC"/>
                    </a:solidFill>
                  </a:tcPr>
                </a:tc>
                <a:tc>
                  <a:txBody>
                    <a:bodyPr/>
                    <a:lstStyle/>
                    <a:p>
                      <a:pPr algn="r" fontAlgn="t"/>
                      <a:r>
                        <a:rPr lang="en-ZA" sz="1400" b="0" i="0" u="none" strike="noStrike" dirty="0" smtClean="0">
                          <a:effectLst/>
                          <a:latin typeface="Arial" pitchFamily="34" charset="0"/>
                          <a:cs typeface="Arial" pitchFamily="34" charset="0"/>
                        </a:rPr>
                        <a:t>           109</a:t>
                      </a:r>
                      <a:r>
                        <a:rPr lang="en-ZA" sz="1400" b="0" i="0" u="none" strike="noStrike" baseline="0" dirty="0" smtClean="0">
                          <a:effectLst/>
                          <a:latin typeface="Arial" pitchFamily="34" charset="0"/>
                          <a:cs typeface="Arial" pitchFamily="34" charset="0"/>
                        </a:rPr>
                        <a:t> 677</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algn="r" fontAlgn="t"/>
                      <a:r>
                        <a:rPr lang="en-ZA" sz="1400" b="0" i="0" u="none" strike="noStrike" dirty="0" smtClean="0">
                          <a:effectLst/>
                          <a:latin typeface="Arial" pitchFamily="34" charset="0"/>
                          <a:cs typeface="Arial" pitchFamily="34" charset="0"/>
                        </a:rPr>
                        <a:t>            115 827</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algn="r" fontAlgn="t"/>
                      <a:r>
                        <a:rPr lang="en-ZA" sz="1400" b="0" i="0" u="none" strike="noStrike" dirty="0" smtClean="0">
                          <a:effectLst/>
                          <a:latin typeface="Arial" pitchFamily="34" charset="0"/>
                          <a:cs typeface="Arial" pitchFamily="34" charset="0"/>
                        </a:rPr>
                        <a:t>           122 195</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r>
              <a:tr h="54819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National Arts Council (Capital Transfer)</a:t>
                      </a:r>
                      <a:endParaRPr kumimoji="0" lang="en-ZA" sz="14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txBody>
                  <a:tcPr marL="7620" marR="7620" marT="7620" marB="0" anchor="ctr">
                    <a:solidFill>
                      <a:srgbClr val="FFFFFF"/>
                    </a:solidFill>
                  </a:tcPr>
                </a:tc>
                <a:tc>
                  <a:txBody>
                    <a:bodyPr/>
                    <a:lstStyle/>
                    <a:p>
                      <a:pPr algn="r" fontAlgn="t"/>
                      <a:r>
                        <a:rPr lang="en-ZA" sz="1400" b="0" i="0" u="none" strike="noStrike" dirty="0" smtClean="0">
                          <a:effectLst/>
                          <a:latin typeface="Arial" pitchFamily="34" charset="0"/>
                          <a:cs typeface="Arial" pitchFamily="34" charset="0"/>
                        </a:rPr>
                        <a:t>              1 800</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c>
                  <a:txBody>
                    <a:bodyPr/>
                    <a:lstStyle/>
                    <a:p>
                      <a:pPr algn="r" fontAlgn="t"/>
                      <a:r>
                        <a:rPr lang="en-ZA" sz="1400" b="0" i="0" u="none" strike="noStrike" dirty="0" smtClean="0">
                          <a:effectLst/>
                          <a:latin typeface="Arial" pitchFamily="34" charset="0"/>
                          <a:cs typeface="Arial" pitchFamily="34" charset="0"/>
                        </a:rPr>
                        <a:t>                     -</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c>
                  <a:txBody>
                    <a:bodyPr/>
                    <a:lstStyle/>
                    <a:p>
                      <a:pPr algn="r" fontAlgn="t"/>
                      <a:r>
                        <a:rPr lang="en-ZA" sz="1400" b="0" i="0" u="none" strike="noStrike" dirty="0" smtClean="0">
                          <a:effectLst/>
                          <a:latin typeface="Arial" pitchFamily="34" charset="0"/>
                          <a:cs typeface="Arial" pitchFamily="34" charset="0"/>
                        </a:rPr>
                        <a:t>                     -</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r>
              <a:tr h="397612">
                <a:tc>
                  <a:txBody>
                    <a:bodyPr/>
                    <a:lstStyle/>
                    <a:p>
                      <a:pPr algn="l" fontAlgn="b"/>
                      <a:r>
                        <a:rPr lang="en-US" sz="1400" b="0" i="0" u="none" strike="noStrike" dirty="0" smtClean="0">
                          <a:effectLst/>
                          <a:latin typeface="Arial" pitchFamily="34" charset="0"/>
                          <a:cs typeface="Arial" pitchFamily="34" charset="0"/>
                        </a:rPr>
                        <a:t>Business Arts of South Africa (Subsidy)</a:t>
                      </a:r>
                      <a:endParaRPr lang="en-ZA" sz="1400" b="0" i="0" u="none" strike="noStrike" dirty="0">
                        <a:effectLst/>
                        <a:latin typeface="Arial" pitchFamily="34" charset="0"/>
                        <a:cs typeface="Arial" pitchFamily="34" charset="0"/>
                      </a:endParaRPr>
                    </a:p>
                  </a:txBody>
                  <a:tcPr marL="7620" marR="7620" marT="7620" marB="0" anchor="ctr">
                    <a:solidFill>
                      <a:srgbClr val="FFFFCC"/>
                    </a:solidFill>
                  </a:tcPr>
                </a:tc>
                <a:tc>
                  <a:txBody>
                    <a:bodyPr/>
                    <a:lstStyle/>
                    <a:p>
                      <a:pPr algn="r" fontAlgn="t"/>
                      <a:r>
                        <a:rPr lang="en-ZA" sz="1400" b="0" i="0" u="none" strike="noStrike" dirty="0" smtClean="0">
                          <a:effectLst/>
                          <a:latin typeface="Arial" pitchFamily="34" charset="0"/>
                          <a:cs typeface="Arial" pitchFamily="34" charset="0"/>
                        </a:rPr>
                        <a:t>              8 946</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algn="r" fontAlgn="t"/>
                      <a:r>
                        <a:rPr lang="en-ZA" sz="1400" b="0" i="0" u="none" strike="noStrike" dirty="0" smtClean="0">
                          <a:effectLst/>
                          <a:latin typeface="Arial" pitchFamily="34" charset="0"/>
                          <a:cs typeface="Arial" pitchFamily="34" charset="0"/>
                        </a:rPr>
                        <a:t>                9 447</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algn="r" fontAlgn="t"/>
                      <a:r>
                        <a:rPr lang="en-ZA" sz="1400" b="0" i="0" u="none" strike="noStrike" dirty="0" smtClean="0">
                          <a:effectLst/>
                          <a:latin typeface="Arial" pitchFamily="34" charset="0"/>
                          <a:cs typeface="Arial" pitchFamily="34" charset="0"/>
                        </a:rPr>
                        <a:t>              9 967</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r>
              <a:tr h="441375">
                <a:tc>
                  <a:txBody>
                    <a:bodyPr/>
                    <a:lstStyle/>
                    <a:p>
                      <a:pPr algn="l" fontAlgn="b"/>
                      <a:r>
                        <a:rPr lang="en-ZA" sz="1400" b="1" i="0" u="none" strike="noStrike" dirty="0" smtClean="0">
                          <a:solidFill>
                            <a:schemeClr val="tx1"/>
                          </a:solidFill>
                          <a:effectLst/>
                          <a:latin typeface="Arial" pitchFamily="34" charset="0"/>
                          <a:cs typeface="Arial" pitchFamily="34" charset="0"/>
                        </a:rPr>
                        <a:t>National Film and Video Foundation Total</a:t>
                      </a:r>
                      <a:endParaRPr lang="en-ZA" sz="1400" b="1" i="0" u="none" strike="noStrike" dirty="0">
                        <a:solidFill>
                          <a:schemeClr val="tx1"/>
                        </a:solidFill>
                        <a:effectLst/>
                        <a:latin typeface="Arial" pitchFamily="34" charset="0"/>
                        <a:cs typeface="Arial" pitchFamily="34" charset="0"/>
                      </a:endParaRPr>
                    </a:p>
                  </a:txBody>
                  <a:tcPr marL="7620" marR="7620" marT="7620" marB="0" anchor="ctr">
                    <a:solidFill>
                      <a:srgbClr val="FFFFFF"/>
                    </a:solidFill>
                  </a:tcPr>
                </a:tc>
                <a:tc>
                  <a:txBody>
                    <a:bodyPr/>
                    <a:lstStyle/>
                    <a:p>
                      <a:pPr lvl="1" algn="r" fontAlgn="t"/>
                      <a:r>
                        <a:rPr lang="en-ZA" sz="1400" b="1" i="0" u="none" strike="noStrike" dirty="0" smtClean="0">
                          <a:solidFill>
                            <a:schemeClr val="tx1"/>
                          </a:solidFill>
                          <a:effectLst/>
                          <a:latin typeface="Arial" pitchFamily="34" charset="0"/>
                          <a:cs typeface="Arial" pitchFamily="34" charset="0"/>
                        </a:rPr>
                        <a:t>  146</a:t>
                      </a:r>
                      <a:r>
                        <a:rPr lang="en-ZA" sz="1400" b="1" i="0" u="none" strike="noStrike" baseline="0" dirty="0" smtClean="0">
                          <a:solidFill>
                            <a:schemeClr val="tx1"/>
                          </a:solidFill>
                          <a:effectLst/>
                          <a:latin typeface="Arial" pitchFamily="34" charset="0"/>
                          <a:cs typeface="Arial" pitchFamily="34" charset="0"/>
                        </a:rPr>
                        <a:t> 720</a:t>
                      </a:r>
                      <a:endParaRPr lang="en-ZA" sz="1400" b="1" i="0" u="none" strike="noStrike" dirty="0">
                        <a:solidFill>
                          <a:schemeClr val="tx1"/>
                        </a:solidFill>
                        <a:effectLst/>
                        <a:latin typeface="Arial" pitchFamily="34" charset="0"/>
                        <a:cs typeface="Arial" pitchFamily="34" charset="0"/>
                      </a:endParaRPr>
                    </a:p>
                  </a:txBody>
                  <a:tcPr marL="7620" marR="7620" marT="7620" marB="0" anchor="ctr" anchorCtr="1">
                    <a:solidFill>
                      <a:srgbClr val="FFFFFF"/>
                    </a:solidFill>
                  </a:tcPr>
                </a:tc>
                <a:tc>
                  <a:txBody>
                    <a:bodyPr/>
                    <a:lstStyle/>
                    <a:p>
                      <a:pPr algn="r" fontAlgn="t"/>
                      <a:r>
                        <a:rPr lang="en-ZA" sz="1400" b="1" i="0" u="none" strike="noStrike" dirty="0" smtClean="0">
                          <a:solidFill>
                            <a:schemeClr val="tx1"/>
                          </a:solidFill>
                          <a:effectLst/>
                          <a:latin typeface="Arial" pitchFamily="34" charset="0"/>
                          <a:cs typeface="Arial" pitchFamily="34" charset="0"/>
                        </a:rPr>
                        <a:t>            148</a:t>
                      </a:r>
                      <a:r>
                        <a:rPr lang="en-ZA" sz="1400" b="1" i="0" u="none" strike="noStrike" baseline="0" dirty="0" smtClean="0">
                          <a:solidFill>
                            <a:schemeClr val="tx1"/>
                          </a:solidFill>
                          <a:effectLst/>
                          <a:latin typeface="Arial" pitchFamily="34" charset="0"/>
                          <a:cs typeface="Arial" pitchFamily="34" charset="0"/>
                        </a:rPr>
                        <a:t> 69</a:t>
                      </a:r>
                      <a:r>
                        <a:rPr lang="en-ZA" sz="1400" b="1" i="0" u="none" strike="noStrike" dirty="0" smtClean="0">
                          <a:solidFill>
                            <a:schemeClr val="tx1"/>
                          </a:solidFill>
                          <a:effectLst/>
                          <a:latin typeface="Arial" pitchFamily="34" charset="0"/>
                          <a:cs typeface="Arial" pitchFamily="34" charset="0"/>
                        </a:rPr>
                        <a:t>6</a:t>
                      </a:r>
                      <a:endParaRPr lang="en-ZA" sz="1400" b="1" i="0" u="none" strike="noStrike" dirty="0">
                        <a:solidFill>
                          <a:schemeClr val="tx1"/>
                        </a:solidFill>
                        <a:effectLst/>
                        <a:latin typeface="Arial" pitchFamily="34" charset="0"/>
                        <a:cs typeface="Arial" pitchFamily="34" charset="0"/>
                      </a:endParaRPr>
                    </a:p>
                  </a:txBody>
                  <a:tcPr marL="7620" marR="7620" marT="7620" marB="0" anchor="ctr" anchorCtr="1">
                    <a:solidFill>
                      <a:srgbClr val="FFFFFF"/>
                    </a:solidFill>
                  </a:tcPr>
                </a:tc>
                <a:tc>
                  <a:txBody>
                    <a:bodyPr/>
                    <a:lstStyle/>
                    <a:p>
                      <a:pPr algn="r" fontAlgn="t"/>
                      <a:r>
                        <a:rPr lang="en-ZA" sz="1400" b="1" i="0" u="none" strike="noStrike" dirty="0" smtClean="0">
                          <a:solidFill>
                            <a:schemeClr val="tx1"/>
                          </a:solidFill>
                          <a:effectLst/>
                          <a:latin typeface="Arial" pitchFamily="34" charset="0"/>
                          <a:cs typeface="Arial" pitchFamily="34" charset="0"/>
                        </a:rPr>
                        <a:t>          156</a:t>
                      </a:r>
                      <a:r>
                        <a:rPr lang="en-ZA" sz="1400" b="1" i="0" u="none" strike="noStrike" baseline="0" dirty="0" smtClean="0">
                          <a:solidFill>
                            <a:schemeClr val="tx1"/>
                          </a:solidFill>
                          <a:effectLst/>
                          <a:latin typeface="Arial" pitchFamily="34" charset="0"/>
                          <a:cs typeface="Arial" pitchFamily="34" charset="0"/>
                        </a:rPr>
                        <a:t> 434</a:t>
                      </a:r>
                      <a:endParaRPr lang="en-ZA" sz="1400" b="1" i="0" u="none" strike="noStrike" dirty="0">
                        <a:solidFill>
                          <a:schemeClr val="tx1"/>
                        </a:solidFill>
                        <a:effectLst/>
                        <a:latin typeface="Arial" pitchFamily="34" charset="0"/>
                        <a:cs typeface="Arial" pitchFamily="34" charset="0"/>
                      </a:endParaRPr>
                    </a:p>
                  </a:txBody>
                  <a:tcPr marL="7620" marR="7620" marT="7620" marB="0" anchor="ctr" anchorCtr="1">
                    <a:solidFill>
                      <a:srgbClr val="FFFFFF"/>
                    </a:solidFill>
                  </a:tcPr>
                </a:tc>
              </a:tr>
              <a:tr h="520573">
                <a:tc>
                  <a:txBody>
                    <a:bodyPr/>
                    <a:lstStyle/>
                    <a:p>
                      <a:pPr algn="l" fontAlgn="b"/>
                      <a:r>
                        <a:rPr lang="en-ZA" sz="1400" b="0" i="0" u="none" strike="noStrike" dirty="0" smtClean="0">
                          <a:effectLst/>
                          <a:latin typeface="Arial" pitchFamily="34" charset="0"/>
                          <a:cs typeface="Arial" pitchFamily="34" charset="0"/>
                        </a:rPr>
                        <a:t>  National Film and Video Foundation (Subsidy)</a:t>
                      </a:r>
                      <a:endParaRPr lang="en-ZA" sz="1400" b="0" i="0" u="none" strike="noStrike" dirty="0">
                        <a:effectLst/>
                        <a:latin typeface="Arial" pitchFamily="34" charset="0"/>
                        <a:cs typeface="Arial" pitchFamily="34" charset="0"/>
                      </a:endParaRPr>
                    </a:p>
                  </a:txBody>
                  <a:tcPr marL="7620" marR="7620" marT="7620" marB="0" anchor="ctr">
                    <a:noFill/>
                  </a:tcPr>
                </a:tc>
                <a:tc>
                  <a:txBody>
                    <a:bodyPr/>
                    <a:lstStyle/>
                    <a:p>
                      <a:pPr lvl="1" algn="r" fontAlgn="t"/>
                      <a:r>
                        <a:rPr lang="en-ZA" sz="1400" b="0" i="0" u="none" strike="noStrike" dirty="0" smtClean="0">
                          <a:solidFill>
                            <a:schemeClr val="tx1"/>
                          </a:solidFill>
                          <a:effectLst/>
                          <a:latin typeface="Arial" pitchFamily="34" charset="0"/>
                          <a:cs typeface="Arial" pitchFamily="34" charset="0"/>
                        </a:rPr>
                        <a:t>    56 867</a:t>
                      </a:r>
                      <a:endParaRPr lang="en-ZA" sz="1400" b="0" i="0" u="none" strike="noStrike" dirty="0">
                        <a:solidFill>
                          <a:schemeClr val="tx1"/>
                        </a:solidFill>
                        <a:effectLst/>
                        <a:latin typeface="Arial" pitchFamily="34" charset="0"/>
                        <a:cs typeface="Arial" pitchFamily="34" charset="0"/>
                      </a:endParaRPr>
                    </a:p>
                  </a:txBody>
                  <a:tcPr marL="7620" marR="7620" marT="7620" marB="0" anchor="ctr" anchorCtr="1">
                    <a:noFill/>
                  </a:tcPr>
                </a:tc>
                <a:tc>
                  <a:txBody>
                    <a:bodyPr/>
                    <a:lstStyle/>
                    <a:p>
                      <a:pPr algn="r" fontAlgn="t"/>
                      <a:r>
                        <a:rPr lang="en-ZA" sz="1400" b="0" i="0" u="none" strike="noStrike" dirty="0" smtClean="0">
                          <a:solidFill>
                            <a:schemeClr val="tx1"/>
                          </a:solidFill>
                          <a:effectLst/>
                          <a:latin typeface="Arial" pitchFamily="34" charset="0"/>
                          <a:cs typeface="Arial" pitchFamily="34" charset="0"/>
                        </a:rPr>
                        <a:t>              60 051</a:t>
                      </a:r>
                      <a:endParaRPr lang="en-ZA" sz="1400" b="0" i="0" u="none" strike="noStrike" dirty="0">
                        <a:solidFill>
                          <a:schemeClr val="tx1"/>
                        </a:solidFill>
                        <a:effectLst/>
                        <a:latin typeface="Arial" pitchFamily="34" charset="0"/>
                        <a:cs typeface="Arial" pitchFamily="34" charset="0"/>
                      </a:endParaRPr>
                    </a:p>
                  </a:txBody>
                  <a:tcPr marL="7620" marR="7620" marT="7620" marB="0" anchor="ctr" anchorCtr="1">
                    <a:noFill/>
                  </a:tcPr>
                </a:tc>
                <a:tc>
                  <a:txBody>
                    <a:bodyPr/>
                    <a:lstStyle/>
                    <a:p>
                      <a:pPr algn="r" fontAlgn="t"/>
                      <a:r>
                        <a:rPr lang="en-ZA" sz="1400" b="0" i="0" u="none" strike="noStrike" dirty="0" smtClean="0">
                          <a:solidFill>
                            <a:schemeClr val="tx1"/>
                          </a:solidFill>
                          <a:effectLst/>
                          <a:latin typeface="Arial" pitchFamily="34" charset="0"/>
                          <a:cs typeface="Arial" pitchFamily="34" charset="0"/>
                        </a:rPr>
                        <a:t>              63 354</a:t>
                      </a:r>
                      <a:endParaRPr lang="en-ZA" sz="1400" b="0" i="0" u="none" strike="noStrike" dirty="0">
                        <a:solidFill>
                          <a:schemeClr val="tx1"/>
                        </a:solidFill>
                        <a:effectLst/>
                        <a:latin typeface="Arial" pitchFamily="34" charset="0"/>
                        <a:cs typeface="Arial" pitchFamily="34" charset="0"/>
                      </a:endParaRPr>
                    </a:p>
                  </a:txBody>
                  <a:tcPr marL="7620" marR="7620" marT="7620" marB="0" anchor="ctr" anchorCtr="1">
                    <a:noFill/>
                  </a:tcPr>
                </a:tc>
              </a:tr>
              <a:tr h="520573">
                <a:tc>
                  <a:txBody>
                    <a:bodyPr/>
                    <a:lstStyle/>
                    <a:p>
                      <a:pPr algn="l" fontAlgn="b"/>
                      <a:r>
                        <a:rPr lang="en-ZA" sz="1400" b="0" i="0" u="none" strike="noStrike" dirty="0" smtClean="0">
                          <a:effectLst/>
                          <a:latin typeface="Arial" pitchFamily="34" charset="0"/>
                          <a:cs typeface="Arial" pitchFamily="34" charset="0"/>
                        </a:rPr>
                        <a:t>  National Film and Video Foundation (Development</a:t>
                      </a:r>
                      <a:r>
                        <a:rPr lang="en-ZA" sz="1400" b="0" i="0" u="none" strike="noStrike" baseline="0" dirty="0" smtClean="0">
                          <a:effectLst/>
                          <a:latin typeface="Arial" pitchFamily="34" charset="0"/>
                          <a:cs typeface="Arial" pitchFamily="34" charset="0"/>
                        </a:rPr>
                        <a:t>   </a:t>
                      </a:r>
                    </a:p>
                    <a:p>
                      <a:pPr algn="l" fontAlgn="b"/>
                      <a:r>
                        <a:rPr lang="en-ZA" sz="1400" b="0" i="0" u="none" strike="noStrike" baseline="0" dirty="0" smtClean="0">
                          <a:effectLst/>
                          <a:latin typeface="Arial" pitchFamily="34" charset="0"/>
                          <a:cs typeface="Arial" pitchFamily="34" charset="0"/>
                        </a:rPr>
                        <a:t>  of Local Film Industry)     </a:t>
                      </a:r>
                    </a:p>
                    <a:p>
                      <a:pPr algn="l" fontAlgn="b"/>
                      <a:r>
                        <a:rPr lang="en-ZA" sz="1400" b="0" i="0" u="none" strike="noStrike" baseline="0" dirty="0" smtClean="0">
                          <a:effectLst/>
                          <a:latin typeface="Arial" pitchFamily="34" charset="0"/>
                          <a:cs typeface="Arial" pitchFamily="34" charset="0"/>
                        </a:rPr>
                        <a:t>  </a:t>
                      </a:r>
                      <a:endParaRPr lang="en-ZA" sz="1400" b="0" i="0" u="none" strike="noStrike" dirty="0">
                        <a:effectLst/>
                        <a:latin typeface="Arial" pitchFamily="34" charset="0"/>
                        <a:cs typeface="Arial" pitchFamily="34" charset="0"/>
                      </a:endParaRPr>
                    </a:p>
                  </a:txBody>
                  <a:tcPr marL="7620" marR="7620" marT="7620" marB="0" anchor="ctr">
                    <a:noFill/>
                  </a:tcPr>
                </a:tc>
                <a:tc>
                  <a:txBody>
                    <a:bodyPr/>
                    <a:lstStyle/>
                    <a:p>
                      <a:pPr lvl="1" algn="r" fontAlgn="t"/>
                      <a:r>
                        <a:rPr lang="en-ZA" sz="1400" b="0" i="0" u="none" strike="noStrike" dirty="0" smtClean="0">
                          <a:solidFill>
                            <a:schemeClr val="tx1"/>
                          </a:solidFill>
                          <a:effectLst/>
                          <a:latin typeface="Arial" pitchFamily="34" charset="0"/>
                          <a:cs typeface="Arial" pitchFamily="34" charset="0"/>
                        </a:rPr>
                        <a:t>   76 605</a:t>
                      </a:r>
                      <a:endParaRPr lang="en-ZA" sz="1400" b="0" i="0" u="none" strike="noStrike" dirty="0">
                        <a:solidFill>
                          <a:schemeClr val="tx1"/>
                        </a:solidFill>
                        <a:effectLst/>
                        <a:latin typeface="Arial" pitchFamily="34" charset="0"/>
                        <a:cs typeface="Arial" pitchFamily="34" charset="0"/>
                      </a:endParaRPr>
                    </a:p>
                  </a:txBody>
                  <a:tcPr marL="7620" marR="7620" marT="7620" marB="0" anchor="ctr" anchorCtr="1">
                    <a:noFill/>
                  </a:tcPr>
                </a:tc>
                <a:tc>
                  <a:txBody>
                    <a:bodyPr/>
                    <a:lstStyle/>
                    <a:p>
                      <a:pPr algn="r" fontAlgn="t"/>
                      <a:r>
                        <a:rPr lang="en-ZA" sz="1400" b="0" i="0" u="none" strike="noStrike" dirty="0" smtClean="0">
                          <a:solidFill>
                            <a:schemeClr val="tx1"/>
                          </a:solidFill>
                          <a:effectLst/>
                          <a:latin typeface="Arial" pitchFamily="34" charset="0"/>
                          <a:cs typeface="Arial" pitchFamily="34" charset="0"/>
                        </a:rPr>
                        <a:t>               80 895</a:t>
                      </a:r>
                      <a:endParaRPr lang="en-ZA" sz="1400" b="0" i="0" u="none" strike="noStrike" dirty="0">
                        <a:solidFill>
                          <a:schemeClr val="tx1"/>
                        </a:solidFill>
                        <a:effectLst/>
                        <a:latin typeface="Arial" pitchFamily="34" charset="0"/>
                        <a:cs typeface="Arial" pitchFamily="34" charset="0"/>
                      </a:endParaRPr>
                    </a:p>
                  </a:txBody>
                  <a:tcPr marL="7620" marR="7620" marT="7620" marB="0" anchor="ctr" anchorCtr="1">
                    <a:noFill/>
                  </a:tcPr>
                </a:tc>
                <a:tc>
                  <a:txBody>
                    <a:bodyPr/>
                    <a:lstStyle/>
                    <a:p>
                      <a:pPr algn="r" fontAlgn="t"/>
                      <a:r>
                        <a:rPr lang="en-ZA" sz="1400" b="0" i="0" u="none" strike="noStrike" dirty="0" smtClean="0">
                          <a:solidFill>
                            <a:schemeClr val="tx1"/>
                          </a:solidFill>
                          <a:effectLst/>
                          <a:latin typeface="Arial" pitchFamily="34" charset="0"/>
                          <a:cs typeface="Arial" pitchFamily="34" charset="0"/>
                        </a:rPr>
                        <a:t>              85 344</a:t>
                      </a:r>
                      <a:endParaRPr lang="en-ZA" sz="1400" b="0" i="0" u="none" strike="noStrike" dirty="0">
                        <a:solidFill>
                          <a:schemeClr val="tx1"/>
                        </a:solidFill>
                        <a:effectLst/>
                        <a:latin typeface="Arial" pitchFamily="34" charset="0"/>
                        <a:cs typeface="Arial" pitchFamily="34" charset="0"/>
                      </a:endParaRPr>
                    </a:p>
                  </a:txBody>
                  <a:tcPr marL="7620" marR="7620" marT="7620" marB="0" anchor="ctr" anchorCtr="1">
                    <a:noFill/>
                  </a:tcPr>
                </a:tc>
              </a:tr>
              <a:tr h="520573">
                <a:tc>
                  <a:txBody>
                    <a:bodyPr/>
                    <a:lstStyle/>
                    <a:p>
                      <a:pPr algn="l" fontAlgn="b"/>
                      <a:r>
                        <a:rPr lang="en-ZA" sz="1400" b="0" i="0" u="none" strike="noStrike" dirty="0" smtClean="0">
                          <a:effectLst/>
                          <a:latin typeface="Arial" pitchFamily="34" charset="0"/>
                          <a:cs typeface="Arial" pitchFamily="34" charset="0"/>
                        </a:rPr>
                        <a:t>  National</a:t>
                      </a:r>
                      <a:r>
                        <a:rPr lang="en-ZA" sz="1400" b="0" i="0" u="none" strike="noStrike" baseline="0" dirty="0" smtClean="0">
                          <a:effectLst/>
                          <a:latin typeface="Arial" pitchFamily="34" charset="0"/>
                          <a:cs typeface="Arial" pitchFamily="34" charset="0"/>
                        </a:rPr>
                        <a:t> Film and Video Foundation (Capital</a:t>
                      </a:r>
                    </a:p>
                    <a:p>
                      <a:pPr algn="l" fontAlgn="b"/>
                      <a:r>
                        <a:rPr lang="en-ZA" sz="1400" b="0" i="0" u="none" strike="noStrike" baseline="0" dirty="0" smtClean="0">
                          <a:effectLst/>
                          <a:latin typeface="Arial" pitchFamily="34" charset="0"/>
                          <a:cs typeface="Arial" pitchFamily="34" charset="0"/>
                        </a:rPr>
                        <a:t>  Transfer)</a:t>
                      </a:r>
                      <a:endParaRPr lang="en-ZA" sz="1400" b="0" i="0" u="none" strike="noStrike" dirty="0">
                        <a:effectLst/>
                        <a:latin typeface="Arial" pitchFamily="34" charset="0"/>
                        <a:cs typeface="Arial" pitchFamily="34" charset="0"/>
                      </a:endParaRPr>
                    </a:p>
                  </a:txBody>
                  <a:tcPr marL="7620" marR="7620" marT="7620" marB="0" anchor="ctr">
                    <a:noFill/>
                  </a:tcPr>
                </a:tc>
                <a:tc>
                  <a:txBody>
                    <a:bodyPr/>
                    <a:lstStyle/>
                    <a:p>
                      <a:pPr lvl="1" algn="r" fontAlgn="t"/>
                      <a:r>
                        <a:rPr lang="en-ZA" sz="1400" b="0" i="0" u="none" strike="noStrike" dirty="0" smtClean="0">
                          <a:solidFill>
                            <a:schemeClr val="tx1"/>
                          </a:solidFill>
                          <a:effectLst/>
                          <a:latin typeface="Arial" pitchFamily="34" charset="0"/>
                          <a:cs typeface="Arial" pitchFamily="34" charset="0"/>
                        </a:rPr>
                        <a:t>  13 248</a:t>
                      </a:r>
                      <a:endParaRPr lang="en-ZA" sz="1400" b="0" i="0" u="none" strike="noStrike" dirty="0">
                        <a:solidFill>
                          <a:schemeClr val="tx1"/>
                        </a:solidFill>
                        <a:effectLst/>
                        <a:latin typeface="Arial" pitchFamily="34" charset="0"/>
                        <a:cs typeface="Arial" pitchFamily="34" charset="0"/>
                      </a:endParaRPr>
                    </a:p>
                  </a:txBody>
                  <a:tcPr marL="7620" marR="7620" marT="7620" marB="0" anchor="ctr" anchorCtr="1">
                    <a:noFill/>
                  </a:tcPr>
                </a:tc>
                <a:tc>
                  <a:txBody>
                    <a:bodyPr/>
                    <a:lstStyle/>
                    <a:p>
                      <a:pPr algn="r" fontAlgn="t"/>
                      <a:r>
                        <a:rPr lang="en-ZA" sz="1400" b="0" i="0" u="none" strike="noStrike" dirty="0" smtClean="0">
                          <a:solidFill>
                            <a:schemeClr val="tx1"/>
                          </a:solidFill>
                          <a:effectLst/>
                          <a:latin typeface="Arial" pitchFamily="34" charset="0"/>
                          <a:cs typeface="Arial" pitchFamily="34" charset="0"/>
                        </a:rPr>
                        <a:t>                7 750</a:t>
                      </a:r>
                      <a:endParaRPr lang="en-ZA" sz="1400" b="0" i="0" u="none" strike="noStrike" dirty="0">
                        <a:solidFill>
                          <a:schemeClr val="tx1"/>
                        </a:solidFill>
                        <a:effectLst/>
                        <a:latin typeface="Arial" pitchFamily="34" charset="0"/>
                        <a:cs typeface="Arial" pitchFamily="34" charset="0"/>
                      </a:endParaRPr>
                    </a:p>
                  </a:txBody>
                  <a:tcPr marL="7620" marR="7620" marT="7620" marB="0" anchor="ctr" anchorCtr="1">
                    <a:noFill/>
                  </a:tcPr>
                </a:tc>
                <a:tc>
                  <a:txBody>
                    <a:bodyPr/>
                    <a:lstStyle/>
                    <a:p>
                      <a:pPr algn="r" fontAlgn="t"/>
                      <a:r>
                        <a:rPr lang="en-ZA" sz="1400" b="0" i="0" u="none" strike="noStrike" dirty="0" smtClean="0">
                          <a:solidFill>
                            <a:schemeClr val="tx1"/>
                          </a:solidFill>
                          <a:effectLst/>
                          <a:latin typeface="Arial" pitchFamily="34" charset="0"/>
                          <a:cs typeface="Arial" pitchFamily="34" charset="0"/>
                        </a:rPr>
                        <a:t>               7 736</a:t>
                      </a:r>
                      <a:endParaRPr lang="en-ZA" sz="1400" b="0" i="0" u="none" strike="noStrike" dirty="0">
                        <a:solidFill>
                          <a:schemeClr val="tx1"/>
                        </a:solidFill>
                        <a:effectLst/>
                        <a:latin typeface="Arial" pitchFamily="34" charset="0"/>
                        <a:cs typeface="Arial" pitchFamily="34" charset="0"/>
                      </a:endParaRPr>
                    </a:p>
                  </a:txBody>
                  <a:tcPr marL="7620" marR="7620" marT="7620" marB="0" anchor="ctr" anchorCtr="1">
                    <a:noFill/>
                  </a:tcPr>
                </a:tc>
              </a:tr>
              <a:tr h="943243">
                <a:tc>
                  <a:txBody>
                    <a:bodyPr/>
                    <a:lstStyle/>
                    <a:p>
                      <a:pPr algn="l" fontAlgn="b"/>
                      <a:endParaRPr lang="en-ZA" sz="1400" b="0" i="0" u="none" strike="noStrike" dirty="0">
                        <a:effectLst/>
                        <a:latin typeface="Arial" pitchFamily="34" charset="0"/>
                        <a:cs typeface="Arial" pitchFamily="34" charset="0"/>
                      </a:endParaRPr>
                    </a:p>
                  </a:txBody>
                  <a:tcPr marL="7620" marR="7620" marT="7620" marB="0" anchor="ctr">
                    <a:noFill/>
                  </a:tcPr>
                </a:tc>
                <a:tc>
                  <a:txBody>
                    <a:bodyPr/>
                    <a:lstStyle/>
                    <a:p>
                      <a:pPr lvl="1" algn="r" fontAlgn="t"/>
                      <a:endParaRPr lang="en-ZA" sz="1400" b="0" i="0" u="none" strike="noStrike" dirty="0">
                        <a:effectLst/>
                        <a:latin typeface="Arial" pitchFamily="34" charset="0"/>
                        <a:cs typeface="Arial" pitchFamily="34" charset="0"/>
                      </a:endParaRPr>
                    </a:p>
                  </a:txBody>
                  <a:tcPr marL="7620" marR="7620" marT="7620" marB="0" anchor="ctr" anchorCtr="1">
                    <a:noFill/>
                  </a:tcPr>
                </a:tc>
                <a:tc>
                  <a:txBody>
                    <a:bodyPr/>
                    <a:lstStyle/>
                    <a:p>
                      <a:pPr algn="r" fontAlgn="t"/>
                      <a:endParaRPr lang="en-ZA" sz="1400" b="0" i="0" u="none" strike="noStrike" dirty="0">
                        <a:effectLst/>
                        <a:latin typeface="Arial" pitchFamily="34" charset="0"/>
                        <a:cs typeface="Arial" pitchFamily="34" charset="0"/>
                      </a:endParaRPr>
                    </a:p>
                  </a:txBody>
                  <a:tcPr marL="7620" marR="7620" marT="7620" marB="0" anchor="ctr" anchorCtr="1">
                    <a:noFill/>
                  </a:tcPr>
                </a:tc>
                <a:tc>
                  <a:txBody>
                    <a:bodyPr/>
                    <a:lstStyle/>
                    <a:p>
                      <a:pPr algn="r" fontAlgn="t"/>
                      <a:endParaRPr lang="en-ZA" sz="1400" b="0" i="0" u="none" strike="noStrike" dirty="0">
                        <a:effectLst/>
                        <a:latin typeface="Arial" pitchFamily="34" charset="0"/>
                        <a:cs typeface="Arial" pitchFamily="34" charset="0"/>
                      </a:endParaRPr>
                    </a:p>
                  </a:txBody>
                  <a:tcPr marL="7620" marR="7620" marT="7620" marB="0" anchor="ctr" anchorCtr="1">
                    <a:noFill/>
                  </a:tcPr>
                </a:tc>
              </a:tr>
            </a:tbl>
          </a:graphicData>
        </a:graphic>
      </p:graphicFrame>
      <p:sp>
        <p:nvSpPr>
          <p:cNvPr id="6" name="Title 1"/>
          <p:cNvSpPr txBox="1">
            <a:spLocks/>
          </p:cNvSpPr>
          <p:nvPr/>
        </p:nvSpPr>
        <p:spPr>
          <a:xfrm>
            <a:off x="315670" y="144300"/>
            <a:ext cx="8496944" cy="404380"/>
          </a:xfrm>
          <a:prstGeom prst="rect">
            <a:avLst/>
          </a:prstGeom>
          <a:ln>
            <a:solidFill>
              <a:srgbClr val="C00000"/>
            </a:solidFill>
          </a:ln>
        </p:spPr>
        <p:txBody>
          <a:bodyPr vert="horz" lIns="91440" tIns="45720" rIns="91440" bIns="45720" rtlCol="0" anchor="t" anchorCtr="0">
            <a:normAutofit fontScale="85000" lnSpcReduction="20000"/>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800" dirty="0" smtClean="0">
                <a:solidFill>
                  <a:schemeClr val="accent6">
                    <a:lumMod val="50000"/>
                  </a:schemeClr>
                </a:solidFill>
                <a:latin typeface="+mn-lt"/>
                <a:ea typeface="Gill Sans BOLD"/>
                <a:cs typeface="Calibri" pitchFamily="34" charset="0"/>
              </a:rPr>
              <a:t>ARTS INSTITUTIONS</a:t>
            </a:r>
            <a:endParaRPr lang="en-ZA" dirty="0" smtClean="0">
              <a:solidFill>
                <a:schemeClr val="accent6">
                  <a:lumMod val="50000"/>
                </a:schemeClr>
              </a:solidFill>
              <a:latin typeface="+mn-lt"/>
              <a:ea typeface="Gill Sans BOLD"/>
              <a:cs typeface="Calibri" pitchFamily="34" charset="0"/>
            </a:endParaRPr>
          </a:p>
        </p:txBody>
      </p:sp>
      <p:sp>
        <p:nvSpPr>
          <p:cNvPr id="7" name="Slide Number Placeholder 3"/>
          <p:cNvSpPr txBox="1">
            <a:spLocks/>
          </p:cNvSpPr>
          <p:nvPr/>
        </p:nvSpPr>
        <p:spPr>
          <a:xfrm>
            <a:off x="8172400" y="6165304"/>
            <a:ext cx="609600" cy="446199"/>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t>92</a:t>
            </a:r>
            <a:endParaRPr lang="en-ZA" sz="1200" b="1" dirty="0" smtClean="0"/>
          </a:p>
        </p:txBody>
      </p:sp>
    </p:spTree>
    <p:extLst>
      <p:ext uri="{BB962C8B-B14F-4D97-AF65-F5344CB8AC3E}">
        <p14:creationId xmlns:p14="http://schemas.microsoft.com/office/powerpoint/2010/main" xmlns="" val="32767825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233051307"/>
              </p:ext>
            </p:extLst>
          </p:nvPr>
        </p:nvGraphicFramePr>
        <p:xfrm>
          <a:off x="323529" y="811040"/>
          <a:ext cx="8568951" cy="5066232"/>
        </p:xfrm>
        <a:graphic>
          <a:graphicData uri="http://schemas.openxmlformats.org/drawingml/2006/table">
            <a:tbl>
              <a:tblPr firstRow="1" bandRow="1">
                <a:tableStyleId>{5C22544A-7EE6-4342-B048-85BDC9FD1C3A}</a:tableStyleId>
              </a:tblPr>
              <a:tblGrid>
                <a:gridCol w="3669751"/>
                <a:gridCol w="1733809"/>
                <a:gridCol w="1558836"/>
                <a:gridCol w="1606555"/>
              </a:tblGrid>
              <a:tr h="975233">
                <a:tc>
                  <a:txBody>
                    <a:bodyPr/>
                    <a:lstStyle/>
                    <a:p>
                      <a:pPr algn="ctr" fontAlgn="b"/>
                      <a:r>
                        <a:rPr lang="en-ZA" sz="1600" b="1" i="0" u="none" strike="noStrike" dirty="0" smtClean="0">
                          <a:solidFill>
                            <a:schemeClr val="bg1"/>
                          </a:solidFill>
                          <a:latin typeface="Arial" pitchFamily="34" charset="0"/>
                          <a:cs typeface="Arial" pitchFamily="34" charset="0"/>
                        </a:rPr>
                        <a:t>Heritage </a:t>
                      </a:r>
                      <a:r>
                        <a:rPr lang="en-ZA" sz="1600" b="1" i="0" u="none" strike="noStrike" dirty="0">
                          <a:solidFill>
                            <a:schemeClr val="bg1"/>
                          </a:solidFill>
                          <a:latin typeface="Arial" pitchFamily="34" charset="0"/>
                          <a:cs typeface="Arial" pitchFamily="34" charset="0"/>
                        </a:rPr>
                        <a:t>Institutions</a:t>
                      </a:r>
                    </a:p>
                  </a:txBody>
                  <a:tcPr marL="9525" marR="9525" marT="9525" marB="0" anchor="ctr" anchorCtr="1">
                    <a:solidFill>
                      <a:srgbClr val="B77727"/>
                    </a:solidFill>
                  </a:tcPr>
                </a:tc>
                <a:tc>
                  <a:txBody>
                    <a:bodyPr/>
                    <a:lstStyle/>
                    <a:p>
                      <a:pPr algn="r" fontAlgn="b"/>
                      <a:r>
                        <a:rPr lang="en-ZA" sz="1600" b="1" i="0" u="none" strike="noStrike" dirty="0" smtClean="0">
                          <a:solidFill>
                            <a:schemeClr val="bg1"/>
                          </a:solidFill>
                          <a:latin typeface="Arial" pitchFamily="34" charset="0"/>
                          <a:cs typeface="Arial" pitchFamily="34" charset="0"/>
                        </a:rPr>
                        <a:t>2018/19</a:t>
                      </a:r>
                    </a:p>
                    <a:p>
                      <a:pPr algn="r" fontAlgn="b"/>
                      <a:r>
                        <a:rPr lang="en-ZA" sz="1600" b="1" i="0" u="none" strike="noStrike" dirty="0" smtClean="0">
                          <a:solidFill>
                            <a:schemeClr val="bg1"/>
                          </a:solidFill>
                          <a:latin typeface="Arial" pitchFamily="34" charset="0"/>
                          <a:cs typeface="Arial" pitchFamily="34" charset="0"/>
                        </a:rPr>
                        <a:t>R</a:t>
                      </a:r>
                      <a:r>
                        <a:rPr lang="en-ZA" sz="1600" b="1" i="0" u="none" strike="noStrike" baseline="0" dirty="0" smtClean="0">
                          <a:solidFill>
                            <a:schemeClr val="bg1"/>
                          </a:solidFill>
                          <a:latin typeface="Arial" pitchFamily="34" charset="0"/>
                          <a:cs typeface="Arial" pitchFamily="34" charset="0"/>
                        </a:rPr>
                        <a:t>’000</a:t>
                      </a:r>
                      <a:endParaRPr lang="en-ZA" sz="1600" b="1" i="0" u="none" strike="noStrike" dirty="0">
                        <a:solidFill>
                          <a:schemeClr val="bg1"/>
                        </a:solidFill>
                        <a:latin typeface="Arial" pitchFamily="34" charset="0"/>
                        <a:cs typeface="Arial" pitchFamily="34" charset="0"/>
                      </a:endParaRPr>
                    </a:p>
                  </a:txBody>
                  <a:tcPr marL="9525" marR="9525" marT="9525" marB="0" anchor="ctr">
                    <a:solidFill>
                      <a:srgbClr val="B77727"/>
                    </a:solidFill>
                  </a:tcPr>
                </a:tc>
                <a:tc>
                  <a:txBody>
                    <a:bodyPr/>
                    <a:lstStyle/>
                    <a:p>
                      <a:pPr algn="r" fontAlgn="b"/>
                      <a:r>
                        <a:rPr lang="en-ZA" sz="1600" b="1" i="0" u="none" strike="noStrike" dirty="0" smtClean="0">
                          <a:solidFill>
                            <a:schemeClr val="bg1"/>
                          </a:solidFill>
                          <a:latin typeface="Arial" pitchFamily="34" charset="0"/>
                          <a:cs typeface="Arial" pitchFamily="34" charset="0"/>
                        </a:rPr>
                        <a:t>2019/20</a:t>
                      </a:r>
                    </a:p>
                    <a:p>
                      <a:pPr algn="r" fontAlgn="b"/>
                      <a:r>
                        <a:rPr lang="en-ZA" sz="1600" b="1" i="0" u="none" strike="noStrike" dirty="0" smtClean="0">
                          <a:solidFill>
                            <a:schemeClr val="bg1"/>
                          </a:solidFill>
                          <a:latin typeface="Arial" pitchFamily="34" charset="0"/>
                          <a:cs typeface="Arial" pitchFamily="34" charset="0"/>
                        </a:rPr>
                        <a:t>    R’000</a:t>
                      </a:r>
                      <a:r>
                        <a:rPr lang="en-ZA" sz="1600" b="1" i="0" u="none" strike="noStrike" dirty="0">
                          <a:solidFill>
                            <a:schemeClr val="bg1"/>
                          </a:solidFill>
                          <a:latin typeface="Arial" pitchFamily="34" charset="0"/>
                          <a:cs typeface="Arial" pitchFamily="34" charset="0"/>
                        </a:rPr>
                        <a:t> </a:t>
                      </a:r>
                    </a:p>
                  </a:txBody>
                  <a:tcPr marL="9525" marR="9525" marT="9525" marB="0" anchor="ctr">
                    <a:solidFill>
                      <a:srgbClr val="B77727"/>
                    </a:solidFill>
                  </a:tcPr>
                </a:tc>
                <a:tc>
                  <a:txBody>
                    <a:bodyPr/>
                    <a:lstStyle/>
                    <a:p>
                      <a:pPr algn="r" fontAlgn="b"/>
                      <a:r>
                        <a:rPr lang="en-ZA" sz="1600" b="1" i="0" u="none" strike="noStrike" dirty="0" smtClean="0">
                          <a:solidFill>
                            <a:schemeClr val="bg1"/>
                          </a:solidFill>
                          <a:latin typeface="Arial" pitchFamily="34" charset="0"/>
                          <a:cs typeface="Arial" pitchFamily="34" charset="0"/>
                        </a:rPr>
                        <a:t>2020/21</a:t>
                      </a:r>
                    </a:p>
                    <a:p>
                      <a:pPr algn="r" fontAlgn="b"/>
                      <a:r>
                        <a:rPr lang="en-ZA" sz="1600" b="1" i="0" u="none" strike="noStrike" dirty="0" smtClean="0">
                          <a:solidFill>
                            <a:schemeClr val="bg1"/>
                          </a:solidFill>
                          <a:latin typeface="Arial" pitchFamily="34" charset="0"/>
                          <a:cs typeface="Arial" pitchFamily="34" charset="0"/>
                        </a:rPr>
                        <a:t>R’000</a:t>
                      </a:r>
                      <a:endParaRPr lang="en-ZA" sz="1600" b="1" i="0" u="none" strike="noStrike" dirty="0">
                        <a:solidFill>
                          <a:schemeClr val="bg1"/>
                        </a:solidFill>
                        <a:latin typeface="Arial" pitchFamily="34" charset="0"/>
                        <a:cs typeface="Arial" pitchFamily="34" charset="0"/>
                      </a:endParaRPr>
                    </a:p>
                  </a:txBody>
                  <a:tcPr marL="9525" marR="9525" marT="9525" marB="0" anchor="ctr">
                    <a:solidFill>
                      <a:srgbClr val="B77727"/>
                    </a:solidFill>
                  </a:tcPr>
                </a:tc>
              </a:tr>
              <a:tr h="302529">
                <a:tc>
                  <a:txBody>
                    <a:bodyPr/>
                    <a:lstStyle/>
                    <a:p>
                      <a:pPr algn="l" fontAlgn="b"/>
                      <a:r>
                        <a:rPr lang="en-ZA" sz="1400" b="0" i="0" u="none" strike="noStrike" dirty="0" smtClean="0">
                          <a:effectLst/>
                          <a:latin typeface="Arial" pitchFamily="34" charset="0"/>
                          <a:cs typeface="Arial" pitchFamily="34" charset="0"/>
                        </a:rPr>
                        <a:t>Afrikaanse </a:t>
                      </a:r>
                      <a:r>
                        <a:rPr lang="en-ZA" sz="1400" b="0" i="0" u="none" strike="noStrike" dirty="0">
                          <a:effectLst/>
                          <a:latin typeface="Arial" pitchFamily="34" charset="0"/>
                          <a:cs typeface="Arial" pitchFamily="34" charset="0"/>
                        </a:rPr>
                        <a:t>Taalmuseum  </a:t>
                      </a:r>
                      <a:r>
                        <a:rPr lang="en-ZA" sz="1400" b="0" i="0" u="none" strike="noStrike" dirty="0" smtClean="0">
                          <a:effectLst/>
                          <a:latin typeface="Arial" pitchFamily="34" charset="0"/>
                          <a:cs typeface="Arial" pitchFamily="34" charset="0"/>
                        </a:rPr>
                        <a:t>(Subsidy)</a:t>
                      </a:r>
                      <a:endParaRPr lang="en-ZA" sz="1400" b="0" i="0" u="none" strike="noStrike" dirty="0">
                        <a:effectLst/>
                        <a:latin typeface="Arial" pitchFamily="34" charset="0"/>
                        <a:cs typeface="Arial" pitchFamily="34" charset="0"/>
                      </a:endParaRPr>
                    </a:p>
                  </a:txBody>
                  <a:tcPr marL="7620" marR="7620" marT="7620" marB="0" anchor="ctr">
                    <a:solidFill>
                      <a:srgbClr val="FFFFCC"/>
                    </a:solidFill>
                  </a:tcPr>
                </a:tc>
                <a:tc>
                  <a:txBody>
                    <a:bodyPr/>
                    <a:lstStyle/>
                    <a:p>
                      <a:pPr lvl="2" algn="r" fontAlgn="t"/>
                      <a:r>
                        <a:rPr lang="en-ZA" sz="1400" b="0" i="0" u="none" strike="noStrike" dirty="0" smtClean="0">
                          <a:effectLst/>
                          <a:latin typeface="Arial" pitchFamily="34" charset="0"/>
                          <a:cs typeface="Arial" pitchFamily="34" charset="0"/>
                        </a:rPr>
                        <a:t>       9 419</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1" algn="r" fontAlgn="t"/>
                      <a:r>
                        <a:rPr lang="en-ZA" sz="1400" b="0" i="0" u="none" strike="noStrike" dirty="0" smtClean="0">
                          <a:effectLst/>
                          <a:latin typeface="Arial" pitchFamily="34" charset="0"/>
                          <a:cs typeface="Arial" pitchFamily="34" charset="0"/>
                        </a:rPr>
                        <a:t>            9</a:t>
                      </a:r>
                      <a:r>
                        <a:rPr lang="en-ZA" sz="1400" b="0" i="0" u="none" strike="noStrike" baseline="0" dirty="0" smtClean="0">
                          <a:effectLst/>
                          <a:latin typeface="Arial" pitchFamily="34" charset="0"/>
                          <a:cs typeface="Arial" pitchFamily="34" charset="0"/>
                        </a:rPr>
                        <a:t> 948</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1" algn="r" fontAlgn="t"/>
                      <a:r>
                        <a:rPr lang="en-ZA" sz="1400" b="0" i="0" u="none" strike="noStrike" dirty="0" smtClean="0">
                          <a:effectLst/>
                          <a:latin typeface="Arial" pitchFamily="34" charset="0"/>
                          <a:cs typeface="Arial" pitchFamily="34" charset="0"/>
                        </a:rPr>
                        <a:t>          10 495</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r>
              <a:tr h="397359">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ZA" sz="1400" b="0" i="0" u="none" strike="noStrike" dirty="0" smtClean="0">
                          <a:effectLst/>
                          <a:latin typeface="Arial" pitchFamily="34" charset="0"/>
                          <a:cs typeface="Arial" pitchFamily="34" charset="0"/>
                        </a:rPr>
                        <a:t>Afrikaanse Taalmuseum  (Capital</a:t>
                      </a:r>
                      <a:r>
                        <a:rPr lang="en-ZA" sz="1400" b="0" i="0" u="none" strike="noStrike" baseline="0" dirty="0" smtClean="0">
                          <a:effectLst/>
                          <a:latin typeface="Arial" pitchFamily="34" charset="0"/>
                          <a:cs typeface="Arial" pitchFamily="34" charset="0"/>
                        </a:rPr>
                        <a:t> Transfer</a:t>
                      </a:r>
                      <a:r>
                        <a:rPr lang="en-ZA" sz="1400" b="0" i="0" u="none" strike="noStrike" dirty="0" smtClean="0">
                          <a:effectLst/>
                          <a:latin typeface="Arial" pitchFamily="34" charset="0"/>
                          <a:cs typeface="Arial" pitchFamily="34" charset="0"/>
                        </a:rPr>
                        <a:t>)</a:t>
                      </a:r>
                    </a:p>
                  </a:txBody>
                  <a:tcPr marL="7620" marR="7620" marT="7620" marB="0" anchor="ctr">
                    <a:solidFill>
                      <a:schemeClr val="bg1"/>
                    </a:solidFill>
                  </a:tcPr>
                </a:tc>
                <a:tc>
                  <a:txBody>
                    <a:bodyPr/>
                    <a:lstStyle/>
                    <a:p>
                      <a:pPr lvl="2" algn="r" fontAlgn="t"/>
                      <a:r>
                        <a:rPr lang="en-ZA" sz="1400" b="0" i="0" u="none" strike="noStrike" dirty="0" smtClean="0">
                          <a:effectLst/>
                          <a:latin typeface="Arial" pitchFamily="34" charset="0"/>
                          <a:cs typeface="Arial" pitchFamily="34" charset="0"/>
                        </a:rPr>
                        <a:t>      1 608</a:t>
                      </a:r>
                      <a:endParaRPr lang="en-ZA" sz="1400" b="0" i="0" u="none" strike="noStrike" dirty="0">
                        <a:effectLst/>
                        <a:latin typeface="Arial" pitchFamily="34" charset="0"/>
                        <a:cs typeface="Arial" pitchFamily="34" charset="0"/>
                      </a:endParaRPr>
                    </a:p>
                  </a:txBody>
                  <a:tcPr marL="7620" marR="7620" marT="7620" marB="0" anchor="ctr" anchorCtr="1">
                    <a:solidFill>
                      <a:schemeClr val="bg1"/>
                    </a:solidFill>
                  </a:tcPr>
                </a:tc>
                <a:tc>
                  <a:txBody>
                    <a:bodyPr/>
                    <a:lstStyle/>
                    <a:p>
                      <a:pPr lvl="1" algn="r" fontAlgn="t"/>
                      <a:r>
                        <a:rPr lang="en-ZA" sz="1400" b="0" i="0" u="none" strike="noStrike" dirty="0" smtClean="0">
                          <a:effectLst/>
                          <a:latin typeface="Arial" pitchFamily="34" charset="0"/>
                          <a:cs typeface="Arial" pitchFamily="34" charset="0"/>
                        </a:rPr>
                        <a:t>            3 581</a:t>
                      </a:r>
                      <a:endParaRPr lang="en-ZA" sz="1400" b="0" i="0" u="none" strike="noStrike" dirty="0">
                        <a:effectLst/>
                        <a:latin typeface="Arial" pitchFamily="34" charset="0"/>
                        <a:cs typeface="Arial" pitchFamily="34" charset="0"/>
                      </a:endParaRPr>
                    </a:p>
                  </a:txBody>
                  <a:tcPr marL="7620" marR="7620" marT="7620" marB="0" anchor="ctr" anchorCtr="1">
                    <a:solidFill>
                      <a:schemeClr val="bg1"/>
                    </a:solidFill>
                  </a:tcPr>
                </a:tc>
                <a:tc>
                  <a:txBody>
                    <a:bodyPr/>
                    <a:lstStyle/>
                    <a:p>
                      <a:pPr lvl="1" algn="r" fontAlgn="t"/>
                      <a:r>
                        <a:rPr lang="en-ZA" sz="1400" b="0" i="0" u="none" strike="noStrike" dirty="0" smtClean="0">
                          <a:effectLst/>
                          <a:latin typeface="Arial" pitchFamily="34" charset="0"/>
                          <a:cs typeface="Arial" pitchFamily="34" charset="0"/>
                        </a:rPr>
                        <a:t>         17 038</a:t>
                      </a:r>
                      <a:endParaRPr lang="en-ZA" sz="1400" b="0" i="0" u="none" strike="noStrike" dirty="0">
                        <a:effectLst/>
                        <a:latin typeface="Arial" pitchFamily="34" charset="0"/>
                        <a:cs typeface="Arial" pitchFamily="34" charset="0"/>
                      </a:endParaRPr>
                    </a:p>
                  </a:txBody>
                  <a:tcPr marL="7620" marR="7620" marT="7620" marB="0" anchor="ctr" anchorCtr="1">
                    <a:solidFill>
                      <a:schemeClr val="bg1"/>
                    </a:solidFill>
                  </a:tcPr>
                </a:tc>
              </a:tr>
              <a:tr h="272988">
                <a:tc>
                  <a:txBody>
                    <a:bodyPr/>
                    <a:lstStyle/>
                    <a:p>
                      <a:pPr algn="l" fontAlgn="b"/>
                      <a:r>
                        <a:rPr lang="en-ZA" sz="1400" b="0" i="0" u="none" strike="noStrike" dirty="0" smtClean="0">
                          <a:effectLst/>
                          <a:latin typeface="Arial" pitchFamily="34" charset="0"/>
                          <a:cs typeface="Arial" pitchFamily="34" charset="0"/>
                        </a:rPr>
                        <a:t>Engelenburg </a:t>
                      </a:r>
                      <a:r>
                        <a:rPr lang="en-ZA" sz="1400" b="0" i="0" u="none" strike="noStrike" dirty="0">
                          <a:effectLst/>
                          <a:latin typeface="Arial" pitchFamily="34" charset="0"/>
                          <a:cs typeface="Arial" pitchFamily="34" charset="0"/>
                        </a:rPr>
                        <a:t>House Art Collection </a:t>
                      </a:r>
                      <a:r>
                        <a:rPr lang="en-ZA" sz="1400" b="0" i="0" u="none" strike="noStrike" dirty="0" smtClean="0">
                          <a:effectLst/>
                          <a:latin typeface="Arial" pitchFamily="34" charset="0"/>
                          <a:cs typeface="Arial" pitchFamily="34" charset="0"/>
                        </a:rPr>
                        <a:t>(Subsidy)</a:t>
                      </a:r>
                      <a:endParaRPr lang="en-ZA" sz="1400" b="0" i="0" u="none" strike="noStrike" dirty="0">
                        <a:effectLst/>
                        <a:latin typeface="Arial" pitchFamily="34" charset="0"/>
                        <a:cs typeface="Arial" pitchFamily="34" charset="0"/>
                      </a:endParaRPr>
                    </a:p>
                  </a:txBody>
                  <a:tcPr marL="7620" marR="7620" marT="7620" marB="0" anchor="ctr">
                    <a:solidFill>
                      <a:srgbClr val="FFFFCC"/>
                    </a:solidFill>
                  </a:tcPr>
                </a:tc>
                <a:tc>
                  <a:txBody>
                    <a:bodyPr/>
                    <a:lstStyle/>
                    <a:p>
                      <a:pPr lvl="2" algn="r" fontAlgn="t"/>
                      <a:r>
                        <a:rPr lang="en-ZA" sz="1400" b="0" i="0" u="none" strike="noStrike" dirty="0" smtClean="0">
                          <a:effectLst/>
                          <a:latin typeface="Arial" pitchFamily="34" charset="0"/>
                          <a:cs typeface="Arial" pitchFamily="34" charset="0"/>
                        </a:rPr>
                        <a:t>        353</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2" algn="r" fontAlgn="t"/>
                      <a:r>
                        <a:rPr lang="en-ZA" sz="1400" b="0" i="0" u="none" strike="noStrike" dirty="0" smtClean="0">
                          <a:effectLst/>
                          <a:latin typeface="Arial" pitchFamily="34" charset="0"/>
                          <a:cs typeface="Arial" pitchFamily="34" charset="0"/>
                        </a:rPr>
                        <a:t>     373</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2" algn="r" fontAlgn="t"/>
                      <a:r>
                        <a:rPr lang="en-ZA" sz="1400" b="0" i="0" u="none" strike="noStrike" dirty="0" smtClean="0">
                          <a:effectLst/>
                          <a:latin typeface="Arial" pitchFamily="34" charset="0"/>
                          <a:cs typeface="Arial" pitchFamily="34" charset="0"/>
                        </a:rPr>
                        <a:t>     394</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r>
              <a:tr h="272988">
                <a:tc>
                  <a:txBody>
                    <a:bodyPr/>
                    <a:lstStyle/>
                    <a:p>
                      <a:pPr algn="l" fontAlgn="b"/>
                      <a:r>
                        <a:rPr lang="en-ZA" sz="1400" b="0" i="0" u="none" strike="noStrike" dirty="0" smtClean="0">
                          <a:effectLst/>
                          <a:latin typeface="Arial" pitchFamily="34" charset="0"/>
                          <a:cs typeface="Arial" pitchFamily="34" charset="0"/>
                        </a:rPr>
                        <a:t>Freedom Park Trust (Subsidy)</a:t>
                      </a:r>
                      <a:endParaRPr lang="en-ZA" sz="1400" b="0" i="0" u="none" strike="noStrike" dirty="0">
                        <a:effectLst/>
                        <a:latin typeface="Arial" pitchFamily="34" charset="0"/>
                        <a:cs typeface="Arial" pitchFamily="34" charset="0"/>
                      </a:endParaRPr>
                    </a:p>
                  </a:txBody>
                  <a:tcPr marL="7620" marR="7620" marT="7620" marB="0" anchor="ctr">
                    <a:solidFill>
                      <a:schemeClr val="bg1"/>
                    </a:solidFill>
                  </a:tcPr>
                </a:tc>
                <a:tc>
                  <a:txBody>
                    <a:bodyPr/>
                    <a:lstStyle/>
                    <a:p>
                      <a:pPr lvl="2" algn="r" fontAlgn="t"/>
                      <a:r>
                        <a:rPr lang="en-ZA" sz="1400" b="0" i="0" u="none" strike="noStrike" dirty="0" smtClean="0">
                          <a:effectLst/>
                          <a:latin typeface="Arial" pitchFamily="34" charset="0"/>
                          <a:cs typeface="Arial" pitchFamily="34" charset="0"/>
                        </a:rPr>
                        <a:t>    84 551</a:t>
                      </a:r>
                      <a:endParaRPr lang="en-ZA" sz="1400" b="0" i="0" u="none" strike="noStrike" dirty="0">
                        <a:effectLst/>
                        <a:latin typeface="Arial" pitchFamily="34" charset="0"/>
                        <a:cs typeface="Arial" pitchFamily="34" charset="0"/>
                      </a:endParaRPr>
                    </a:p>
                  </a:txBody>
                  <a:tcPr marL="7620" marR="7620" marT="7620" marB="0" anchor="ctr" anchorCtr="1">
                    <a:solidFill>
                      <a:schemeClr val="bg1"/>
                    </a:solidFill>
                  </a:tcPr>
                </a:tc>
                <a:tc>
                  <a:txBody>
                    <a:bodyPr/>
                    <a:lstStyle/>
                    <a:p>
                      <a:pPr lvl="2" algn="r" fontAlgn="t"/>
                      <a:r>
                        <a:rPr lang="en-ZA" sz="1400" b="0" i="0" u="none" strike="noStrike" dirty="0" smtClean="0">
                          <a:effectLst/>
                          <a:latin typeface="Arial" pitchFamily="34" charset="0"/>
                          <a:cs typeface="Arial" pitchFamily="34" charset="0"/>
                        </a:rPr>
                        <a:t> 89 291</a:t>
                      </a:r>
                      <a:endParaRPr lang="en-ZA" sz="1400" b="0" i="0" u="none" strike="noStrike" dirty="0">
                        <a:effectLst/>
                        <a:latin typeface="Arial" pitchFamily="34" charset="0"/>
                        <a:cs typeface="Arial" pitchFamily="34" charset="0"/>
                      </a:endParaRPr>
                    </a:p>
                  </a:txBody>
                  <a:tcPr marL="7620" marR="7620" marT="7620" marB="0" anchor="ctr" anchorCtr="1">
                    <a:solidFill>
                      <a:schemeClr val="bg1"/>
                    </a:solidFill>
                  </a:tcPr>
                </a:tc>
                <a:tc>
                  <a:txBody>
                    <a:bodyPr/>
                    <a:lstStyle/>
                    <a:p>
                      <a:pPr lvl="2" algn="r" fontAlgn="t"/>
                      <a:r>
                        <a:rPr lang="en-ZA" sz="1400" b="0" i="0" u="none" strike="noStrike" dirty="0" smtClean="0">
                          <a:effectLst/>
                          <a:latin typeface="Arial" pitchFamily="34" charset="0"/>
                          <a:cs typeface="Arial" pitchFamily="34" charset="0"/>
                        </a:rPr>
                        <a:t>94 202</a:t>
                      </a:r>
                      <a:endParaRPr lang="en-ZA" sz="1400" b="0" i="0" u="none" strike="noStrike" dirty="0">
                        <a:effectLst/>
                        <a:latin typeface="Arial" pitchFamily="34" charset="0"/>
                        <a:cs typeface="Arial" pitchFamily="34" charset="0"/>
                      </a:endParaRPr>
                    </a:p>
                  </a:txBody>
                  <a:tcPr marL="7620" marR="7620" marT="7620" marB="0" anchor="ctr" anchorCtr="1">
                    <a:solidFill>
                      <a:schemeClr val="bg1"/>
                    </a:solidFill>
                  </a:tcPr>
                </a:tc>
              </a:tr>
              <a:tr h="272988">
                <a:tc>
                  <a:txBody>
                    <a:bodyPr/>
                    <a:lstStyle/>
                    <a:p>
                      <a:pPr algn="l" fontAlgn="b"/>
                      <a:r>
                        <a:rPr lang="en-ZA" sz="1400" b="0" i="0" u="none" strike="noStrike" dirty="0" smtClean="0">
                          <a:effectLst/>
                          <a:latin typeface="Arial" pitchFamily="34" charset="0"/>
                          <a:cs typeface="Arial" pitchFamily="34" charset="0"/>
                        </a:rPr>
                        <a:t>Freedom Park Trust (Capital Transfer)</a:t>
                      </a:r>
                      <a:endParaRPr lang="en-ZA" sz="1400" b="0" i="0" u="none" strike="noStrike" dirty="0">
                        <a:effectLst/>
                        <a:latin typeface="Arial" pitchFamily="34" charset="0"/>
                        <a:cs typeface="Arial" pitchFamily="34" charset="0"/>
                      </a:endParaRPr>
                    </a:p>
                  </a:txBody>
                  <a:tcPr marL="7620" marR="7620" marT="7620" marB="0" anchor="ctr">
                    <a:solidFill>
                      <a:srgbClr val="FFFFCC"/>
                    </a:solidFill>
                  </a:tcPr>
                </a:tc>
                <a:tc>
                  <a:txBody>
                    <a:bodyPr/>
                    <a:lstStyle/>
                    <a:p>
                      <a:pPr lvl="2" algn="r" fontAlgn="t"/>
                      <a:r>
                        <a:rPr lang="en-ZA" sz="1400" b="0" i="0" u="none" strike="noStrike" dirty="0" smtClean="0">
                          <a:effectLst/>
                          <a:latin typeface="Arial" pitchFamily="34" charset="0"/>
                          <a:cs typeface="Arial" pitchFamily="34" charset="0"/>
                        </a:rPr>
                        <a:t>            -</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2" algn="r" fontAlgn="t"/>
                      <a:r>
                        <a:rPr lang="en-ZA" sz="1400" b="0" i="0" u="none" strike="noStrike" dirty="0" smtClean="0">
                          <a:solidFill>
                            <a:schemeClr val="tx1"/>
                          </a:solidFill>
                          <a:effectLst/>
                          <a:latin typeface="Arial" pitchFamily="34" charset="0"/>
                          <a:cs typeface="Arial" pitchFamily="34" charset="0"/>
                        </a:rPr>
                        <a:t>     -256</a:t>
                      </a:r>
                      <a:endParaRPr lang="en-ZA" sz="1400" b="0" i="0" u="none" strike="noStrike" dirty="0">
                        <a:solidFill>
                          <a:schemeClr val="tx1"/>
                        </a:solidFill>
                        <a:effectLst/>
                        <a:latin typeface="Arial" pitchFamily="34" charset="0"/>
                        <a:cs typeface="Arial" pitchFamily="34" charset="0"/>
                      </a:endParaRPr>
                    </a:p>
                  </a:txBody>
                  <a:tcPr marL="7620" marR="7620" marT="7620" marB="0" anchor="ctr" anchorCtr="1">
                    <a:solidFill>
                      <a:srgbClr val="FFFFCC"/>
                    </a:solidFill>
                  </a:tcPr>
                </a:tc>
                <a:tc>
                  <a:txBody>
                    <a:bodyPr/>
                    <a:lstStyle/>
                    <a:p>
                      <a:pPr lvl="2" algn="r" fontAlgn="t"/>
                      <a:r>
                        <a:rPr lang="en-ZA" sz="1400" b="0" i="0" u="none" strike="noStrike" dirty="0" smtClean="0">
                          <a:solidFill>
                            <a:schemeClr val="tx1"/>
                          </a:solidFill>
                          <a:effectLst/>
                          <a:latin typeface="Arial" pitchFamily="34" charset="0"/>
                          <a:cs typeface="Arial" pitchFamily="34" charset="0"/>
                        </a:rPr>
                        <a:t>10 730</a:t>
                      </a:r>
                      <a:endParaRPr lang="en-ZA" sz="1400" b="0" i="0" u="none" strike="noStrike" dirty="0">
                        <a:solidFill>
                          <a:schemeClr val="tx1"/>
                        </a:solidFill>
                        <a:effectLst/>
                        <a:latin typeface="Arial" pitchFamily="34" charset="0"/>
                        <a:cs typeface="Arial" pitchFamily="34" charset="0"/>
                      </a:endParaRPr>
                    </a:p>
                  </a:txBody>
                  <a:tcPr marL="7620" marR="7620" marT="7620" marB="0" anchor="ctr" anchorCtr="1">
                    <a:solidFill>
                      <a:srgbClr val="FFFFCC"/>
                    </a:solidFill>
                  </a:tcPr>
                </a:tc>
              </a:tr>
              <a:tr h="299282">
                <a:tc>
                  <a:txBody>
                    <a:bodyPr/>
                    <a:lstStyle/>
                    <a:p>
                      <a:pPr algn="l" fontAlgn="b"/>
                      <a:r>
                        <a:rPr lang="en-US" sz="1400" b="0" i="0" u="none" strike="noStrike" dirty="0" smtClean="0">
                          <a:effectLst/>
                          <a:latin typeface="Arial" pitchFamily="34" charset="0"/>
                          <a:cs typeface="Arial" pitchFamily="34" charset="0"/>
                        </a:rPr>
                        <a:t>Iziko Museums</a:t>
                      </a:r>
                      <a:r>
                        <a:rPr lang="en-US" sz="1400" b="0" i="0" u="none" strike="noStrike" baseline="0" dirty="0" smtClean="0">
                          <a:effectLst/>
                          <a:latin typeface="Arial" pitchFamily="34" charset="0"/>
                          <a:cs typeface="Arial" pitchFamily="34" charset="0"/>
                        </a:rPr>
                        <a:t> </a:t>
                      </a:r>
                      <a:r>
                        <a:rPr lang="en-US" sz="1400" b="0" i="0" u="none" strike="noStrike" dirty="0" smtClean="0">
                          <a:effectLst/>
                          <a:latin typeface="Arial" pitchFamily="34" charset="0"/>
                          <a:cs typeface="Arial" pitchFamily="34" charset="0"/>
                        </a:rPr>
                        <a:t>(Subsidy)</a:t>
                      </a:r>
                      <a:endParaRPr lang="en-US" sz="1400" b="0" i="0" u="none" strike="noStrike" dirty="0">
                        <a:effectLst/>
                        <a:latin typeface="Arial" pitchFamily="34" charset="0"/>
                        <a:cs typeface="Arial" pitchFamily="34" charset="0"/>
                      </a:endParaRPr>
                    </a:p>
                  </a:txBody>
                  <a:tcPr marL="7620" marR="7620" marT="7620" marB="0" anchor="ctr">
                    <a:solidFill>
                      <a:srgbClr val="FFFFFF"/>
                    </a:solidFill>
                  </a:tcPr>
                </a:tc>
                <a:tc>
                  <a:txBody>
                    <a:bodyPr/>
                    <a:lstStyle/>
                    <a:p>
                      <a:pPr lvl="2" algn="r" fontAlgn="t"/>
                      <a:r>
                        <a:rPr lang="en-ZA" sz="1400" b="0" i="0" u="none" strike="noStrike" dirty="0" smtClean="0">
                          <a:effectLst/>
                          <a:latin typeface="Arial" pitchFamily="34" charset="0"/>
                          <a:cs typeface="Arial" pitchFamily="34" charset="0"/>
                        </a:rPr>
                        <a:t>   86 317</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c>
                  <a:txBody>
                    <a:bodyPr/>
                    <a:lstStyle/>
                    <a:p>
                      <a:pPr lvl="2" algn="r" fontAlgn="t"/>
                      <a:r>
                        <a:rPr lang="en-ZA" sz="1400" b="0" i="0" u="none" strike="noStrike" dirty="0" smtClean="0">
                          <a:effectLst/>
                          <a:latin typeface="Arial" pitchFamily="34" charset="0"/>
                          <a:cs typeface="Arial" pitchFamily="34" charset="0"/>
                        </a:rPr>
                        <a:t>91 205</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c>
                  <a:txBody>
                    <a:bodyPr/>
                    <a:lstStyle/>
                    <a:p>
                      <a:pPr lvl="2" algn="r" fontAlgn="t"/>
                      <a:r>
                        <a:rPr lang="en-ZA" sz="1400" b="0" i="0" u="none" strike="noStrike" dirty="0" smtClean="0">
                          <a:effectLst/>
                          <a:latin typeface="Arial" pitchFamily="34" charset="0"/>
                          <a:cs typeface="Arial" pitchFamily="34" charset="0"/>
                        </a:rPr>
                        <a:t>96 268</a:t>
                      </a:r>
                    </a:p>
                  </a:txBody>
                  <a:tcPr marL="7620" marR="7620" marT="7620" marB="0" anchor="ctr" anchorCtr="1">
                    <a:solidFill>
                      <a:srgbClr val="FFFFFF"/>
                    </a:solidFill>
                  </a:tcPr>
                </a:tc>
              </a:tr>
              <a:tr h="300343">
                <a:tc>
                  <a:txBody>
                    <a:bodyPr/>
                    <a:lstStyle/>
                    <a:p>
                      <a:pPr algn="l" fontAlgn="b"/>
                      <a:r>
                        <a:rPr lang="en-US" sz="1400" b="0" i="0" u="none" strike="noStrike" dirty="0" smtClean="0">
                          <a:effectLst/>
                          <a:latin typeface="Arial" pitchFamily="34" charset="0"/>
                          <a:cs typeface="Arial" pitchFamily="34" charset="0"/>
                        </a:rPr>
                        <a:t>Iziko Museums</a:t>
                      </a:r>
                      <a:r>
                        <a:rPr lang="en-US" sz="1400" b="0" i="0" u="none" strike="noStrike" baseline="0" dirty="0" smtClean="0">
                          <a:effectLst/>
                          <a:latin typeface="Arial" pitchFamily="34" charset="0"/>
                          <a:cs typeface="Arial" pitchFamily="34" charset="0"/>
                        </a:rPr>
                        <a:t> </a:t>
                      </a:r>
                      <a:r>
                        <a:rPr lang="en-US" sz="1400" b="0" i="0" u="none" strike="noStrike" dirty="0" smtClean="0">
                          <a:effectLst/>
                          <a:latin typeface="Arial" pitchFamily="34" charset="0"/>
                          <a:cs typeface="Arial" pitchFamily="34" charset="0"/>
                        </a:rPr>
                        <a:t>(Capital </a:t>
                      </a:r>
                      <a:r>
                        <a:rPr lang="en-US" sz="1400" b="0" i="0" u="none" strike="noStrike" dirty="0">
                          <a:effectLst/>
                          <a:latin typeface="Arial" pitchFamily="34" charset="0"/>
                          <a:cs typeface="Arial" pitchFamily="34" charset="0"/>
                        </a:rPr>
                        <a:t>Transfer) </a:t>
                      </a:r>
                    </a:p>
                  </a:txBody>
                  <a:tcPr marL="7620" marR="7620" marT="7620" marB="0" anchor="ctr">
                    <a:solidFill>
                      <a:srgbClr val="FFFFCC"/>
                    </a:solidFill>
                  </a:tcPr>
                </a:tc>
                <a:tc>
                  <a:txBody>
                    <a:bodyPr/>
                    <a:lstStyle/>
                    <a:p>
                      <a:pPr lvl="2" algn="r" fontAlgn="t"/>
                      <a:r>
                        <a:rPr lang="en-ZA" sz="1400" b="0" i="0" u="none" strike="noStrike" dirty="0" smtClean="0">
                          <a:effectLst/>
                          <a:latin typeface="Arial" pitchFamily="34" charset="0"/>
                          <a:cs typeface="Arial" pitchFamily="34" charset="0"/>
                        </a:rPr>
                        <a:t>   20 200</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2" algn="r" fontAlgn="t"/>
                      <a:r>
                        <a:rPr lang="en-ZA" sz="1400" b="0" i="0" u="none" strike="noStrike" dirty="0" smtClean="0">
                          <a:effectLst/>
                          <a:latin typeface="Arial" pitchFamily="34" charset="0"/>
                          <a:cs typeface="Arial" pitchFamily="34" charset="0"/>
                        </a:rPr>
                        <a:t> 9 502</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2" algn="r" fontAlgn="t"/>
                      <a:r>
                        <a:rPr lang="en-ZA" sz="1400" b="0" i="0" u="none" strike="noStrike" dirty="0" smtClean="0">
                          <a:effectLst/>
                          <a:latin typeface="Arial" pitchFamily="34" charset="0"/>
                          <a:cs typeface="Arial" pitchFamily="34" charset="0"/>
                        </a:rPr>
                        <a:t>  9 474</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r>
              <a:tr h="299282">
                <a:tc>
                  <a:txBody>
                    <a:bodyPr/>
                    <a:lstStyle/>
                    <a:p>
                      <a:pPr algn="l" fontAlgn="b"/>
                      <a:r>
                        <a:rPr lang="en-ZA" sz="1400" b="0" i="0" u="none" strike="noStrike" dirty="0" smtClean="0">
                          <a:effectLst/>
                          <a:latin typeface="Arial" pitchFamily="34" charset="0"/>
                          <a:cs typeface="Arial" pitchFamily="34" charset="0"/>
                        </a:rPr>
                        <a:t>Luthuli </a:t>
                      </a:r>
                      <a:r>
                        <a:rPr lang="en-ZA" sz="1400" b="0" i="0" u="none" strike="noStrike" dirty="0">
                          <a:effectLst/>
                          <a:latin typeface="Arial" pitchFamily="34" charset="0"/>
                          <a:cs typeface="Arial" pitchFamily="34" charset="0"/>
                        </a:rPr>
                        <a:t>Museum  </a:t>
                      </a:r>
                      <a:r>
                        <a:rPr lang="en-ZA" sz="1400" b="0" i="0" u="none" strike="noStrike" dirty="0" smtClean="0">
                          <a:effectLst/>
                          <a:latin typeface="Arial" pitchFamily="34" charset="0"/>
                          <a:cs typeface="Arial" pitchFamily="34" charset="0"/>
                        </a:rPr>
                        <a:t>(Subsidy)</a:t>
                      </a:r>
                      <a:endParaRPr lang="en-ZA" sz="1400" b="0" i="0" u="none" strike="noStrike" dirty="0">
                        <a:effectLst/>
                        <a:latin typeface="Arial" pitchFamily="34" charset="0"/>
                        <a:cs typeface="Arial" pitchFamily="34" charset="0"/>
                      </a:endParaRPr>
                    </a:p>
                  </a:txBody>
                  <a:tcPr marL="7620" marR="7620" marT="7620" marB="0" anchor="ctr">
                    <a:solidFill>
                      <a:srgbClr val="FFFFFF"/>
                    </a:solidFill>
                  </a:tcPr>
                </a:tc>
                <a:tc>
                  <a:txBody>
                    <a:bodyPr/>
                    <a:lstStyle/>
                    <a:p>
                      <a:pPr lvl="2" algn="r" fontAlgn="t"/>
                      <a:r>
                        <a:rPr lang="en-ZA" sz="1400" b="0" i="0" u="none" strike="noStrike" dirty="0" smtClean="0">
                          <a:effectLst/>
                          <a:latin typeface="Arial" pitchFamily="34" charset="0"/>
                          <a:cs typeface="Arial" pitchFamily="34" charset="0"/>
                        </a:rPr>
                        <a:t>  14 828</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c>
                  <a:txBody>
                    <a:bodyPr/>
                    <a:lstStyle/>
                    <a:p>
                      <a:pPr lvl="2" algn="r" fontAlgn="t"/>
                      <a:r>
                        <a:rPr lang="en-ZA" sz="1400" b="0" i="0" u="none" strike="noStrike" dirty="0" smtClean="0">
                          <a:effectLst/>
                          <a:latin typeface="Arial" pitchFamily="34" charset="0"/>
                          <a:cs typeface="Arial" pitchFamily="34" charset="0"/>
                        </a:rPr>
                        <a:t>15 634</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c>
                  <a:txBody>
                    <a:bodyPr/>
                    <a:lstStyle/>
                    <a:p>
                      <a:pPr lvl="2" algn="r" fontAlgn="t"/>
                      <a:r>
                        <a:rPr lang="en-ZA" sz="1400" b="0" i="0" u="none" strike="noStrike" dirty="0" smtClean="0">
                          <a:effectLst/>
                          <a:latin typeface="Arial" pitchFamily="34" charset="0"/>
                          <a:cs typeface="Arial" pitchFamily="34" charset="0"/>
                        </a:rPr>
                        <a:t>16 491</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r>
              <a:tr h="299282">
                <a:tc>
                  <a:txBody>
                    <a:bodyPr/>
                    <a:lstStyle/>
                    <a:p>
                      <a:pPr algn="l" fontAlgn="b"/>
                      <a:r>
                        <a:rPr lang="en-ZA" sz="1400" b="0" i="0" u="none" strike="noStrike" dirty="0" smtClean="0">
                          <a:effectLst/>
                          <a:latin typeface="Arial" pitchFamily="34" charset="0"/>
                          <a:cs typeface="Arial" pitchFamily="34" charset="0"/>
                        </a:rPr>
                        <a:t>Luthuli </a:t>
                      </a:r>
                      <a:r>
                        <a:rPr lang="en-ZA" sz="1400" b="0" i="0" u="none" strike="noStrike" dirty="0">
                          <a:effectLst/>
                          <a:latin typeface="Arial" pitchFamily="34" charset="0"/>
                          <a:cs typeface="Arial" pitchFamily="34" charset="0"/>
                        </a:rPr>
                        <a:t>Museum (Capital Transfer) </a:t>
                      </a:r>
                    </a:p>
                  </a:txBody>
                  <a:tcPr marL="7620" marR="7620" marT="7620" marB="0" anchor="ctr">
                    <a:solidFill>
                      <a:srgbClr val="FFFFCC"/>
                    </a:solidFill>
                  </a:tcPr>
                </a:tc>
                <a:tc>
                  <a:txBody>
                    <a:bodyPr/>
                    <a:lstStyle/>
                    <a:p>
                      <a:pPr lvl="2" algn="r" fontAlgn="t"/>
                      <a:r>
                        <a:rPr lang="en-ZA" sz="1400" b="0" i="0" u="none" strike="noStrike" dirty="0" smtClean="0">
                          <a:effectLst/>
                          <a:latin typeface="Arial" pitchFamily="34" charset="0"/>
                          <a:cs typeface="Arial" pitchFamily="34" charset="0"/>
                        </a:rPr>
                        <a:t>           -</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2" algn="r" fontAlgn="t"/>
                      <a:r>
                        <a:rPr lang="en-ZA" sz="1400" b="0" i="0" u="none" strike="noStrike" dirty="0" smtClean="0">
                          <a:effectLst/>
                          <a:latin typeface="Arial" pitchFamily="34" charset="0"/>
                          <a:cs typeface="Arial" pitchFamily="34" charset="0"/>
                        </a:rPr>
                        <a:t>        -</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2" algn="r" fontAlgn="t"/>
                      <a:r>
                        <a:rPr lang="en-ZA" sz="1400" b="0" i="0" u="none" strike="noStrike" dirty="0" smtClean="0">
                          <a:effectLst/>
                          <a:latin typeface="Arial" pitchFamily="34" charset="0"/>
                          <a:cs typeface="Arial" pitchFamily="34" charset="0"/>
                        </a:rPr>
                        <a:t>         -</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r>
              <a:tr h="387697">
                <a:tc>
                  <a:txBody>
                    <a:bodyPr/>
                    <a:lstStyle/>
                    <a:p>
                      <a:pPr algn="l" fontAlgn="b"/>
                      <a:r>
                        <a:rPr lang="en-ZA" sz="1400" b="0" i="0" u="none" strike="noStrike" dirty="0" smtClean="0">
                          <a:effectLst/>
                          <a:latin typeface="Arial" pitchFamily="34" charset="0"/>
                          <a:cs typeface="Arial" pitchFamily="34" charset="0"/>
                        </a:rPr>
                        <a:t>KwaZulu-Natal </a:t>
                      </a:r>
                      <a:r>
                        <a:rPr lang="en-ZA" sz="1400" b="0" i="0" u="none" strike="noStrike" dirty="0">
                          <a:effectLst/>
                          <a:latin typeface="Arial" pitchFamily="34" charset="0"/>
                          <a:cs typeface="Arial" pitchFamily="34" charset="0"/>
                        </a:rPr>
                        <a:t>Museum  </a:t>
                      </a:r>
                      <a:r>
                        <a:rPr lang="en-ZA" sz="1400" b="0" i="0" u="none" strike="noStrike" dirty="0" smtClean="0">
                          <a:effectLst/>
                          <a:latin typeface="Arial" pitchFamily="34" charset="0"/>
                          <a:cs typeface="Arial" pitchFamily="34" charset="0"/>
                        </a:rPr>
                        <a:t>(Subsidy)</a:t>
                      </a:r>
                      <a:endParaRPr lang="en-ZA" sz="1400" b="0" i="0" u="none" strike="noStrike" dirty="0">
                        <a:effectLst/>
                        <a:latin typeface="Arial" pitchFamily="34" charset="0"/>
                        <a:cs typeface="Arial" pitchFamily="34" charset="0"/>
                      </a:endParaRPr>
                    </a:p>
                  </a:txBody>
                  <a:tcPr marL="7620" marR="7620" marT="7620" marB="0" anchor="ctr">
                    <a:solidFill>
                      <a:srgbClr val="FFFFFF"/>
                    </a:solidFill>
                  </a:tcPr>
                </a:tc>
                <a:tc>
                  <a:txBody>
                    <a:bodyPr/>
                    <a:lstStyle/>
                    <a:p>
                      <a:pPr lvl="2" algn="r" fontAlgn="t"/>
                      <a:r>
                        <a:rPr lang="en-ZA" sz="1400" b="0" i="0" u="none" strike="noStrike" dirty="0" smtClean="0">
                          <a:effectLst/>
                          <a:latin typeface="Arial" pitchFamily="34" charset="0"/>
                          <a:cs typeface="Arial" pitchFamily="34" charset="0"/>
                        </a:rPr>
                        <a:t>  35 224</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c>
                  <a:txBody>
                    <a:bodyPr/>
                    <a:lstStyle/>
                    <a:p>
                      <a:pPr lvl="2" algn="r" fontAlgn="t"/>
                      <a:r>
                        <a:rPr lang="en-ZA" sz="1400" b="0" i="0" u="none" strike="noStrike" dirty="0" smtClean="0">
                          <a:effectLst/>
                          <a:latin typeface="Arial" pitchFamily="34" charset="0"/>
                          <a:cs typeface="Arial" pitchFamily="34" charset="0"/>
                        </a:rPr>
                        <a:t>37 188</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c>
                  <a:txBody>
                    <a:bodyPr/>
                    <a:lstStyle/>
                    <a:p>
                      <a:pPr lvl="2" algn="r" fontAlgn="t"/>
                      <a:r>
                        <a:rPr lang="en-ZA" sz="1400" b="0" i="0" u="none" strike="noStrike" dirty="0" smtClean="0">
                          <a:effectLst/>
                          <a:latin typeface="Arial" pitchFamily="34" charset="0"/>
                          <a:cs typeface="Arial" pitchFamily="34" charset="0"/>
                        </a:rPr>
                        <a:t>39 240</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r>
              <a:tr h="387697">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ZA" sz="1400" b="0" i="0" u="none" strike="noStrike" dirty="0" smtClean="0">
                          <a:effectLst/>
                          <a:latin typeface="Arial" pitchFamily="34" charset="0"/>
                          <a:cs typeface="Arial" pitchFamily="34" charset="0"/>
                        </a:rPr>
                        <a:t>KwaZulu-Natal Museum  (Capital</a:t>
                      </a:r>
                      <a:r>
                        <a:rPr lang="en-ZA" sz="1400" b="0" i="0" u="none" strike="noStrike" baseline="0" dirty="0" smtClean="0">
                          <a:effectLst/>
                          <a:latin typeface="Arial" pitchFamily="34" charset="0"/>
                          <a:cs typeface="Arial" pitchFamily="34" charset="0"/>
                        </a:rPr>
                        <a:t> Transfer</a:t>
                      </a:r>
                      <a:r>
                        <a:rPr lang="en-ZA" sz="1400" b="0" i="0" u="none" strike="noStrike" dirty="0" smtClean="0">
                          <a:effectLst/>
                          <a:latin typeface="Arial" pitchFamily="34" charset="0"/>
                          <a:cs typeface="Arial" pitchFamily="34" charset="0"/>
                        </a:rPr>
                        <a:t>)</a:t>
                      </a:r>
                    </a:p>
                  </a:txBody>
                  <a:tcPr marL="7620" marR="7620" marT="7620" marB="0" anchor="ctr">
                    <a:solidFill>
                      <a:srgbClr val="FFFFCC"/>
                    </a:solidFill>
                  </a:tcPr>
                </a:tc>
                <a:tc>
                  <a:txBody>
                    <a:bodyPr/>
                    <a:lstStyle/>
                    <a:p>
                      <a:pPr lvl="2" algn="r" fontAlgn="t"/>
                      <a:r>
                        <a:rPr lang="en-ZA" sz="1400" b="0" i="0" u="none" strike="noStrike" dirty="0" smtClean="0">
                          <a:effectLst/>
                          <a:latin typeface="Arial" pitchFamily="34" charset="0"/>
                          <a:cs typeface="Arial" pitchFamily="34" charset="0"/>
                        </a:rPr>
                        <a:t>    4 200</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2" algn="r" fontAlgn="t"/>
                      <a:r>
                        <a:rPr lang="en-ZA" sz="1400" b="0" i="0" u="none" strike="noStrike" dirty="0" smtClean="0">
                          <a:effectLst/>
                          <a:latin typeface="Arial" pitchFamily="34" charset="0"/>
                          <a:cs typeface="Arial" pitchFamily="34" charset="0"/>
                        </a:rPr>
                        <a:t>33 542</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2" algn="r" fontAlgn="t"/>
                      <a:r>
                        <a:rPr lang="en-ZA" sz="1400" b="0" i="0" u="none" strike="noStrike" dirty="0" smtClean="0">
                          <a:effectLst/>
                          <a:latin typeface="Arial" pitchFamily="34" charset="0"/>
                          <a:cs typeface="Arial" pitchFamily="34" charset="0"/>
                        </a:rPr>
                        <a:t>16 374</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r>
              <a:tr h="299282">
                <a:tc>
                  <a:txBody>
                    <a:bodyPr/>
                    <a:lstStyle/>
                    <a:p>
                      <a:pPr algn="l" fontAlgn="b"/>
                      <a:r>
                        <a:rPr lang="en-ZA" sz="1400" b="0" i="0" u="none" strike="noStrike" dirty="0" smtClean="0">
                          <a:effectLst/>
                          <a:latin typeface="Arial" pitchFamily="34" charset="0"/>
                          <a:cs typeface="Arial" pitchFamily="34" charset="0"/>
                        </a:rPr>
                        <a:t>National </a:t>
                      </a:r>
                      <a:r>
                        <a:rPr lang="en-ZA" sz="1400" b="0" i="0" u="none" strike="noStrike" dirty="0">
                          <a:effectLst/>
                          <a:latin typeface="Arial" pitchFamily="34" charset="0"/>
                          <a:cs typeface="Arial" pitchFamily="34" charset="0"/>
                        </a:rPr>
                        <a:t>Heritage Council </a:t>
                      </a:r>
                      <a:r>
                        <a:rPr lang="en-ZA" sz="1400" b="0" i="0" u="none" strike="noStrike" dirty="0" smtClean="0">
                          <a:effectLst/>
                          <a:latin typeface="Arial" pitchFamily="34" charset="0"/>
                          <a:cs typeface="Arial" pitchFamily="34" charset="0"/>
                        </a:rPr>
                        <a:t> (Subsidy)</a:t>
                      </a:r>
                      <a:endParaRPr lang="en-ZA" sz="1400" b="0" i="0" u="none" strike="noStrike" dirty="0">
                        <a:effectLst/>
                        <a:latin typeface="Arial" pitchFamily="34" charset="0"/>
                        <a:cs typeface="Arial" pitchFamily="34" charset="0"/>
                      </a:endParaRPr>
                    </a:p>
                  </a:txBody>
                  <a:tcPr marL="7620" marR="7620" marT="7620" marB="0" anchor="ctr">
                    <a:noFill/>
                  </a:tcPr>
                </a:tc>
                <a:tc>
                  <a:txBody>
                    <a:bodyPr/>
                    <a:lstStyle/>
                    <a:p>
                      <a:pPr lvl="2" algn="r" fontAlgn="t"/>
                      <a:r>
                        <a:rPr lang="en-ZA" sz="1400" b="0" i="0" u="none" strike="noStrike" dirty="0" smtClean="0">
                          <a:effectLst/>
                          <a:latin typeface="Arial" pitchFamily="34" charset="0"/>
                          <a:cs typeface="Arial" pitchFamily="34" charset="0"/>
                        </a:rPr>
                        <a:t>  68 493</a:t>
                      </a:r>
                      <a:endParaRPr lang="en-ZA" sz="1400" b="0" i="0" u="none" strike="noStrike" dirty="0">
                        <a:effectLst/>
                        <a:latin typeface="Arial" pitchFamily="34" charset="0"/>
                        <a:cs typeface="Arial" pitchFamily="34" charset="0"/>
                      </a:endParaRPr>
                    </a:p>
                  </a:txBody>
                  <a:tcPr marL="7620" marR="7620" marT="7620" marB="0" anchor="ctr" anchorCtr="1">
                    <a:noFill/>
                  </a:tcPr>
                </a:tc>
                <a:tc>
                  <a:txBody>
                    <a:bodyPr/>
                    <a:lstStyle/>
                    <a:p>
                      <a:pPr lvl="2" algn="r" fontAlgn="t"/>
                      <a:r>
                        <a:rPr lang="en-ZA" sz="1400" b="0" i="0" u="none" strike="noStrike" dirty="0" smtClean="0">
                          <a:effectLst/>
                          <a:latin typeface="Arial" pitchFamily="34" charset="0"/>
                          <a:cs typeface="Arial" pitchFamily="34" charset="0"/>
                        </a:rPr>
                        <a:t>72 329</a:t>
                      </a:r>
                      <a:endParaRPr lang="en-ZA" sz="1400" b="0" i="0" u="none" strike="noStrike" dirty="0">
                        <a:effectLst/>
                        <a:latin typeface="Arial" pitchFamily="34" charset="0"/>
                        <a:cs typeface="Arial" pitchFamily="34" charset="0"/>
                      </a:endParaRPr>
                    </a:p>
                  </a:txBody>
                  <a:tcPr marL="7620" marR="7620" marT="7620" marB="0" anchor="ctr" anchorCtr="1">
                    <a:noFill/>
                  </a:tcPr>
                </a:tc>
                <a:tc>
                  <a:txBody>
                    <a:bodyPr/>
                    <a:lstStyle/>
                    <a:p>
                      <a:pPr lvl="2" algn="r" fontAlgn="t"/>
                      <a:r>
                        <a:rPr lang="en-ZA" sz="1400" b="0" i="0" u="none" strike="noStrike" dirty="0" smtClean="0">
                          <a:effectLst/>
                          <a:latin typeface="Arial" pitchFamily="34" charset="0"/>
                          <a:cs typeface="Arial" pitchFamily="34" charset="0"/>
                        </a:rPr>
                        <a:t>76 307</a:t>
                      </a:r>
                      <a:endParaRPr lang="en-ZA" sz="1400" b="0" i="0" u="none" strike="noStrike" dirty="0">
                        <a:effectLst/>
                        <a:latin typeface="Arial" pitchFamily="34" charset="0"/>
                        <a:cs typeface="Arial" pitchFamily="34" charset="0"/>
                      </a:endParaRPr>
                    </a:p>
                  </a:txBody>
                  <a:tcPr marL="7620" marR="7620" marT="7620" marB="0" anchor="ctr" anchorCtr="1">
                    <a:noFill/>
                  </a:tcPr>
                </a:tc>
              </a:tr>
              <a:tr h="299282">
                <a:tc>
                  <a:txBody>
                    <a:bodyPr/>
                    <a:lstStyle/>
                    <a:p>
                      <a:pPr algn="l" fontAlgn="b"/>
                      <a:endParaRPr lang="en-ZA" sz="1400" b="0" i="0" u="none" strike="noStrike" dirty="0">
                        <a:effectLst/>
                        <a:latin typeface="Arial" pitchFamily="34" charset="0"/>
                        <a:cs typeface="Arial" pitchFamily="34" charset="0"/>
                      </a:endParaRPr>
                    </a:p>
                  </a:txBody>
                  <a:tcPr marL="7620" marR="7620" marT="7620" marB="0" anchor="ctr">
                    <a:solidFill>
                      <a:srgbClr val="FFFFFF"/>
                    </a:solidFill>
                  </a:tcPr>
                </a:tc>
                <a:tc>
                  <a:txBody>
                    <a:bodyPr/>
                    <a:lstStyle/>
                    <a:p>
                      <a:pPr lvl="2" algn="r" fontAlgn="t"/>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c>
                  <a:txBody>
                    <a:bodyPr/>
                    <a:lstStyle/>
                    <a:p>
                      <a:pPr lvl="2" algn="r" fontAlgn="t"/>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c>
                  <a:txBody>
                    <a:bodyPr/>
                    <a:lstStyle/>
                    <a:p>
                      <a:pPr lvl="2" algn="r" fontAlgn="t"/>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r>
            </a:tbl>
          </a:graphicData>
        </a:graphic>
      </p:graphicFrame>
      <p:sp>
        <p:nvSpPr>
          <p:cNvPr id="4" name="Slide Number Placeholder 3"/>
          <p:cNvSpPr>
            <a:spLocks noGrp="1"/>
          </p:cNvSpPr>
          <p:nvPr>
            <p:ph type="sldNum" sz="quarter" idx="4"/>
          </p:nvPr>
        </p:nvSpPr>
        <p:spPr>
          <a:xfrm>
            <a:off x="8077200" y="6021288"/>
            <a:ext cx="609600" cy="516037"/>
          </a:xfrm>
        </p:spPr>
        <p:txBody>
          <a:bodyPr/>
          <a:lstStyle/>
          <a:p>
            <a:r>
              <a:rPr lang="en-US" sz="1200" b="1" dirty="0" smtClean="0"/>
              <a:t>93</a:t>
            </a:r>
            <a:endParaRPr lang="en-ZA" sz="1200" b="1" dirty="0" smtClean="0"/>
          </a:p>
        </p:txBody>
      </p:sp>
      <p:sp>
        <p:nvSpPr>
          <p:cNvPr id="6" name="Title 1"/>
          <p:cNvSpPr txBox="1">
            <a:spLocks/>
          </p:cNvSpPr>
          <p:nvPr/>
        </p:nvSpPr>
        <p:spPr>
          <a:xfrm>
            <a:off x="323528" y="188640"/>
            <a:ext cx="8568952" cy="515020"/>
          </a:xfrm>
          <a:prstGeom prst="rect">
            <a:avLst/>
          </a:prstGeom>
          <a:ln>
            <a:solidFill>
              <a:srgbClr val="C00000"/>
            </a:solidFill>
          </a:ln>
        </p:spPr>
        <p:txBody>
          <a:bodyPr vert="horz" lIns="91440" tIns="45720" rIns="91440" bIns="45720" rtlCol="0" anchor="t" anchorCtr="0">
            <a:normAutofit lnSpcReduction="10000"/>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800" dirty="0" smtClean="0">
                <a:solidFill>
                  <a:schemeClr val="accent6">
                    <a:lumMod val="50000"/>
                  </a:schemeClr>
                </a:solidFill>
                <a:latin typeface="+mn-lt"/>
                <a:ea typeface="Gill Sans BOLD"/>
                <a:cs typeface="Calibri" pitchFamily="34" charset="0"/>
              </a:rPr>
              <a:t>HERITAGE INSTITUTIONS (Cont …)</a:t>
            </a:r>
            <a:endParaRPr lang="en-ZA" dirty="0" smtClean="0">
              <a:solidFill>
                <a:schemeClr val="accent6">
                  <a:lumMod val="50000"/>
                </a:schemeClr>
              </a:solidFill>
              <a:latin typeface="+mn-lt"/>
              <a:ea typeface="Gill Sans BOLD"/>
              <a:cs typeface="Calibri" pitchFamily="34" charset="0"/>
            </a:endParaRPr>
          </a:p>
        </p:txBody>
      </p:sp>
    </p:spTree>
    <p:extLst>
      <p:ext uri="{BB962C8B-B14F-4D97-AF65-F5344CB8AC3E}">
        <p14:creationId xmlns:p14="http://schemas.microsoft.com/office/powerpoint/2010/main" xmlns="" val="54513000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640732845"/>
              </p:ext>
            </p:extLst>
          </p:nvPr>
        </p:nvGraphicFramePr>
        <p:xfrm>
          <a:off x="395536" y="908720"/>
          <a:ext cx="8568952" cy="5182547"/>
        </p:xfrm>
        <a:graphic>
          <a:graphicData uri="http://schemas.openxmlformats.org/drawingml/2006/table">
            <a:tbl>
              <a:tblPr firstRow="1" bandRow="1">
                <a:tableStyleId>{5C22544A-7EE6-4342-B048-85BDC9FD1C3A}</a:tableStyleId>
              </a:tblPr>
              <a:tblGrid>
                <a:gridCol w="4792803"/>
                <a:gridCol w="1234510"/>
                <a:gridCol w="1234510"/>
                <a:gridCol w="1307129"/>
              </a:tblGrid>
              <a:tr h="607317">
                <a:tc>
                  <a:txBody>
                    <a:bodyPr/>
                    <a:lstStyle/>
                    <a:p>
                      <a:pPr algn="r" fontAlgn="b"/>
                      <a:r>
                        <a:rPr lang="en-ZA" sz="1600" b="1" i="0" u="none" strike="noStrike" dirty="0" smtClean="0">
                          <a:solidFill>
                            <a:schemeClr val="bg1"/>
                          </a:solidFill>
                          <a:latin typeface="Arial" pitchFamily="34" charset="0"/>
                          <a:cs typeface="Arial" pitchFamily="34" charset="0"/>
                        </a:rPr>
                        <a:t>Heritage </a:t>
                      </a:r>
                      <a:r>
                        <a:rPr lang="en-ZA" sz="1600" b="1" i="0" u="none" strike="noStrike" dirty="0">
                          <a:solidFill>
                            <a:schemeClr val="bg1"/>
                          </a:solidFill>
                          <a:latin typeface="Arial" pitchFamily="34" charset="0"/>
                          <a:cs typeface="Arial" pitchFamily="34" charset="0"/>
                        </a:rPr>
                        <a:t>Institutions</a:t>
                      </a:r>
                    </a:p>
                  </a:txBody>
                  <a:tcPr marL="9525" marR="9525" marT="9525" marB="0" anchor="ctr" anchorCtr="1">
                    <a:solidFill>
                      <a:srgbClr val="B77727"/>
                    </a:solidFill>
                  </a:tcPr>
                </a:tc>
                <a:tc>
                  <a:txBody>
                    <a:bodyPr/>
                    <a:lstStyle/>
                    <a:p>
                      <a:pPr algn="r" fontAlgn="b"/>
                      <a:r>
                        <a:rPr lang="en-ZA" sz="1600" b="1" i="0" u="none" strike="noStrike" dirty="0" smtClean="0">
                          <a:solidFill>
                            <a:schemeClr val="bg1"/>
                          </a:solidFill>
                          <a:latin typeface="Arial" pitchFamily="34" charset="0"/>
                          <a:cs typeface="Arial" pitchFamily="34" charset="0"/>
                        </a:rPr>
                        <a:t>     2018/19</a:t>
                      </a:r>
                    </a:p>
                    <a:p>
                      <a:pPr algn="r" fontAlgn="b"/>
                      <a:r>
                        <a:rPr lang="en-ZA" sz="1600" b="1" i="0" u="none" strike="noStrike" dirty="0" smtClean="0">
                          <a:solidFill>
                            <a:schemeClr val="bg1"/>
                          </a:solidFill>
                          <a:latin typeface="Arial" pitchFamily="34" charset="0"/>
                          <a:cs typeface="Arial" pitchFamily="34" charset="0"/>
                        </a:rPr>
                        <a:t>R</a:t>
                      </a:r>
                      <a:r>
                        <a:rPr lang="en-ZA" sz="1600" b="1" i="0" u="none" strike="noStrike" baseline="0" dirty="0" smtClean="0">
                          <a:solidFill>
                            <a:schemeClr val="bg1"/>
                          </a:solidFill>
                          <a:latin typeface="Arial" pitchFamily="34" charset="0"/>
                          <a:cs typeface="Arial" pitchFamily="34" charset="0"/>
                        </a:rPr>
                        <a:t>’000</a:t>
                      </a:r>
                      <a:endParaRPr lang="en-ZA" sz="1600" b="1" i="0" u="none" strike="noStrike" dirty="0">
                        <a:solidFill>
                          <a:schemeClr val="bg1"/>
                        </a:solidFill>
                        <a:latin typeface="Arial" pitchFamily="34" charset="0"/>
                        <a:cs typeface="Arial" pitchFamily="34" charset="0"/>
                      </a:endParaRPr>
                    </a:p>
                  </a:txBody>
                  <a:tcPr marL="9525" marR="9525" marT="9525" marB="0" anchor="ctr" anchorCtr="1">
                    <a:solidFill>
                      <a:srgbClr val="B77727"/>
                    </a:solidFill>
                  </a:tcPr>
                </a:tc>
                <a:tc>
                  <a:txBody>
                    <a:bodyPr/>
                    <a:lstStyle/>
                    <a:p>
                      <a:pPr algn="r" fontAlgn="b"/>
                      <a:r>
                        <a:rPr lang="en-ZA" sz="1600" b="1" i="0" u="none" strike="noStrike" dirty="0" smtClean="0">
                          <a:solidFill>
                            <a:schemeClr val="bg1"/>
                          </a:solidFill>
                          <a:latin typeface="Arial" pitchFamily="34" charset="0"/>
                          <a:cs typeface="Arial" pitchFamily="34" charset="0"/>
                        </a:rPr>
                        <a:t>      2019/20</a:t>
                      </a:r>
                    </a:p>
                    <a:p>
                      <a:pPr algn="r" fontAlgn="b"/>
                      <a:r>
                        <a:rPr lang="en-ZA" sz="1600" b="1" i="0" u="none" strike="noStrike" dirty="0" smtClean="0">
                          <a:solidFill>
                            <a:schemeClr val="bg1"/>
                          </a:solidFill>
                          <a:latin typeface="Arial" pitchFamily="34" charset="0"/>
                          <a:cs typeface="Arial" pitchFamily="34" charset="0"/>
                        </a:rPr>
                        <a:t>  R’000</a:t>
                      </a:r>
                      <a:r>
                        <a:rPr lang="en-ZA" sz="1600" b="1" i="0" u="none" strike="noStrike" dirty="0">
                          <a:solidFill>
                            <a:schemeClr val="bg1"/>
                          </a:solidFill>
                          <a:latin typeface="Arial" pitchFamily="34" charset="0"/>
                          <a:cs typeface="Arial" pitchFamily="34" charset="0"/>
                        </a:rPr>
                        <a:t> </a:t>
                      </a:r>
                    </a:p>
                  </a:txBody>
                  <a:tcPr marL="9525" marR="9525" marT="9525" marB="0" anchor="ctr" anchorCtr="1">
                    <a:solidFill>
                      <a:srgbClr val="B77727"/>
                    </a:solidFill>
                  </a:tcPr>
                </a:tc>
                <a:tc>
                  <a:txBody>
                    <a:bodyPr/>
                    <a:lstStyle/>
                    <a:p>
                      <a:pPr algn="r" fontAlgn="b"/>
                      <a:r>
                        <a:rPr lang="en-ZA" sz="1600" b="1" i="0" u="none" strike="noStrike" dirty="0" smtClean="0">
                          <a:solidFill>
                            <a:schemeClr val="bg1"/>
                          </a:solidFill>
                          <a:latin typeface="Arial" pitchFamily="34" charset="0"/>
                          <a:cs typeface="Arial" pitchFamily="34" charset="0"/>
                        </a:rPr>
                        <a:t>     2020/21</a:t>
                      </a:r>
                    </a:p>
                    <a:p>
                      <a:pPr algn="r" fontAlgn="b"/>
                      <a:r>
                        <a:rPr lang="en-ZA" sz="1600" b="1" i="0" u="none" strike="noStrike" dirty="0" smtClean="0">
                          <a:solidFill>
                            <a:schemeClr val="bg1"/>
                          </a:solidFill>
                          <a:latin typeface="Arial" pitchFamily="34" charset="0"/>
                          <a:cs typeface="Arial" pitchFamily="34" charset="0"/>
                        </a:rPr>
                        <a:t>R’000</a:t>
                      </a:r>
                      <a:endParaRPr lang="en-ZA" sz="1600" b="1" i="0" u="none" strike="noStrike" dirty="0">
                        <a:solidFill>
                          <a:schemeClr val="bg1"/>
                        </a:solidFill>
                        <a:latin typeface="Arial" pitchFamily="34" charset="0"/>
                        <a:cs typeface="Arial" pitchFamily="34" charset="0"/>
                      </a:endParaRPr>
                    </a:p>
                  </a:txBody>
                  <a:tcPr marL="9525" marR="9525" marT="9525" marB="0" anchor="ctr" anchorCtr="1">
                    <a:solidFill>
                      <a:srgbClr val="B77727"/>
                    </a:solidFill>
                  </a:tcPr>
                </a:tc>
              </a:tr>
              <a:tr h="368822">
                <a:tc>
                  <a:txBody>
                    <a:bodyPr/>
                    <a:lstStyle/>
                    <a:p>
                      <a:pPr algn="l" fontAlgn="b"/>
                      <a:r>
                        <a:rPr lang="en-ZA" sz="1400" b="0" i="0" u="none" strike="noStrike" dirty="0" smtClean="0">
                          <a:effectLst/>
                          <a:latin typeface="Arial" pitchFamily="34" charset="0"/>
                          <a:cs typeface="Arial" pitchFamily="34" charset="0"/>
                        </a:rPr>
                        <a:t>National Museum (Subsidy)</a:t>
                      </a:r>
                      <a:endParaRPr lang="en-ZA" sz="1400" b="0" i="0" u="none" strike="noStrike" dirty="0">
                        <a:effectLst/>
                        <a:latin typeface="Arial" pitchFamily="34" charset="0"/>
                        <a:cs typeface="Arial" pitchFamily="34" charset="0"/>
                      </a:endParaRPr>
                    </a:p>
                  </a:txBody>
                  <a:tcPr marL="7620" marR="7620" marT="7620" marB="0" anchor="ctr">
                    <a:solidFill>
                      <a:srgbClr val="FFFFFF"/>
                    </a:solidFill>
                  </a:tcPr>
                </a:tc>
                <a:tc>
                  <a:txBody>
                    <a:bodyPr/>
                    <a:lstStyle/>
                    <a:p>
                      <a:pPr lvl="1" algn="l" fontAlgn="t"/>
                      <a:r>
                        <a:rPr lang="en-ZA" sz="1400" b="0" i="0" u="none" strike="noStrike" dirty="0" smtClean="0">
                          <a:effectLst/>
                          <a:latin typeface="Arial" pitchFamily="34" charset="0"/>
                          <a:cs typeface="Arial" pitchFamily="34" charset="0"/>
                        </a:rPr>
                        <a:t>54 281</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c>
                  <a:txBody>
                    <a:bodyPr/>
                    <a:lstStyle/>
                    <a:p>
                      <a:pPr lvl="1" algn="l" fontAlgn="t"/>
                      <a:r>
                        <a:rPr lang="en-ZA" sz="1400" b="0" i="0" u="none" strike="noStrike" dirty="0" smtClean="0">
                          <a:effectLst/>
                          <a:latin typeface="Arial" pitchFamily="34" charset="0"/>
                          <a:cs typeface="Arial" pitchFamily="34" charset="0"/>
                        </a:rPr>
                        <a:t> 57 373</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c>
                  <a:txBody>
                    <a:bodyPr/>
                    <a:lstStyle/>
                    <a:p>
                      <a:pPr lvl="1" algn="l" fontAlgn="t"/>
                      <a:r>
                        <a:rPr lang="en-ZA" sz="1400" b="0" i="0" u="none" strike="noStrike" dirty="0" smtClean="0">
                          <a:effectLst/>
                          <a:latin typeface="Arial" pitchFamily="34" charset="0"/>
                          <a:cs typeface="Arial" pitchFamily="34" charset="0"/>
                        </a:rPr>
                        <a:t>    60 580</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r>
              <a:tr h="338371">
                <a:tc>
                  <a:txBody>
                    <a:bodyPr/>
                    <a:lstStyle/>
                    <a:p>
                      <a:pPr algn="l" fontAlgn="b"/>
                      <a:r>
                        <a:rPr lang="en-ZA" sz="1400" b="0" i="0" u="none" strike="noStrike" dirty="0" smtClean="0">
                          <a:effectLst/>
                          <a:latin typeface="Arial" pitchFamily="34" charset="0"/>
                          <a:cs typeface="Arial" pitchFamily="34" charset="0"/>
                        </a:rPr>
                        <a:t>National Museum (Capital Transfer)</a:t>
                      </a:r>
                      <a:endParaRPr lang="en-ZA" sz="1400" b="0" i="0" u="none" strike="noStrike" dirty="0">
                        <a:effectLst/>
                        <a:latin typeface="Arial" pitchFamily="34" charset="0"/>
                        <a:cs typeface="Arial" pitchFamily="34" charset="0"/>
                      </a:endParaRPr>
                    </a:p>
                  </a:txBody>
                  <a:tcPr marL="7620" marR="7620" marT="7620" marB="0" anchor="ctr">
                    <a:solidFill>
                      <a:srgbClr val="FFFFCC"/>
                    </a:solidFill>
                  </a:tcPr>
                </a:tc>
                <a:tc>
                  <a:txBody>
                    <a:bodyPr/>
                    <a:lstStyle/>
                    <a:p>
                      <a:pPr lvl="1" algn="l" fontAlgn="t"/>
                      <a:r>
                        <a:rPr lang="en-ZA" sz="1400" b="0" i="0" u="none" strike="noStrike" dirty="0" smtClean="0">
                          <a:effectLst/>
                          <a:latin typeface="Arial" pitchFamily="34" charset="0"/>
                          <a:cs typeface="Arial" pitchFamily="34" charset="0"/>
                        </a:rPr>
                        <a:t>-</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1" algn="l" fontAlgn="t"/>
                      <a:r>
                        <a:rPr lang="en-ZA" sz="1400" b="0" i="0" u="none" strike="noStrike" dirty="0" smtClean="0">
                          <a:effectLst/>
                          <a:latin typeface="Arial" pitchFamily="34" charset="0"/>
                          <a:cs typeface="Arial" pitchFamily="34" charset="0"/>
                        </a:rPr>
                        <a:t>   9 750</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1" algn="l" fontAlgn="t"/>
                      <a:r>
                        <a:rPr lang="en-ZA" sz="1400" b="0" i="0" u="none" strike="noStrike" dirty="0" smtClean="0">
                          <a:effectLst/>
                          <a:latin typeface="Arial" pitchFamily="34" charset="0"/>
                          <a:cs typeface="Arial" pitchFamily="34" charset="0"/>
                        </a:rPr>
                        <a:t>      9 735</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r>
              <a:tr h="338371">
                <a:tc>
                  <a:txBody>
                    <a:bodyPr/>
                    <a:lstStyle/>
                    <a:p>
                      <a:pPr algn="l" fontAlgn="b"/>
                      <a:r>
                        <a:rPr lang="en-US" sz="1400" b="0" i="0" u="none" strike="noStrike" dirty="0" smtClean="0">
                          <a:effectLst/>
                          <a:latin typeface="Arial" pitchFamily="34" charset="0"/>
                          <a:cs typeface="Arial" pitchFamily="34" charset="0"/>
                        </a:rPr>
                        <a:t>Nelson Mandela Museum (Subsidy)</a:t>
                      </a:r>
                      <a:endParaRPr lang="en-ZA" sz="1400" b="0" i="0" u="none" strike="noStrike" dirty="0">
                        <a:effectLst/>
                        <a:latin typeface="Arial" pitchFamily="34" charset="0"/>
                        <a:cs typeface="Arial" pitchFamily="34" charset="0"/>
                      </a:endParaRPr>
                    </a:p>
                  </a:txBody>
                  <a:tcPr marL="7620" marR="7620" marT="7620" marB="0" anchor="ctr">
                    <a:solidFill>
                      <a:srgbClr val="FFFFFF"/>
                    </a:solidFill>
                  </a:tcPr>
                </a:tc>
                <a:tc>
                  <a:txBody>
                    <a:bodyPr/>
                    <a:lstStyle/>
                    <a:p>
                      <a:pPr lvl="1" algn="l" fontAlgn="t"/>
                      <a:r>
                        <a:rPr lang="en-ZA" sz="1400" b="0" i="0" u="none" strike="noStrike" dirty="0" smtClean="0">
                          <a:effectLst/>
                          <a:latin typeface="Arial" pitchFamily="34" charset="0"/>
                          <a:cs typeface="Arial" pitchFamily="34" charset="0"/>
                        </a:rPr>
                        <a:t>27 103</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c>
                  <a:txBody>
                    <a:bodyPr/>
                    <a:lstStyle/>
                    <a:p>
                      <a:pPr lvl="1" algn="l" fontAlgn="t"/>
                      <a:r>
                        <a:rPr lang="en-ZA" sz="1400" b="0" i="0" u="none" strike="noStrike" dirty="0" smtClean="0">
                          <a:effectLst/>
                          <a:latin typeface="Arial" pitchFamily="34" charset="0"/>
                          <a:cs typeface="Arial" pitchFamily="34" charset="0"/>
                        </a:rPr>
                        <a:t> 28 625</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c>
                  <a:txBody>
                    <a:bodyPr/>
                    <a:lstStyle/>
                    <a:p>
                      <a:pPr lvl="1" algn="l" fontAlgn="t"/>
                      <a:r>
                        <a:rPr lang="en-ZA" sz="1400" b="0" i="0" u="none" strike="noStrike" dirty="0" smtClean="0">
                          <a:effectLst/>
                          <a:latin typeface="Arial" pitchFamily="34" charset="0"/>
                          <a:cs typeface="Arial" pitchFamily="34" charset="0"/>
                        </a:rPr>
                        <a:t>    30 199</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r>
              <a:tr h="270697">
                <a:tc>
                  <a:txBody>
                    <a:bodyPr/>
                    <a:lstStyle/>
                    <a:p>
                      <a:pPr algn="l" fontAlgn="b"/>
                      <a:r>
                        <a:rPr lang="en-US" sz="1400" b="0" i="0" u="none" strike="noStrike" dirty="0" smtClean="0">
                          <a:effectLst/>
                          <a:latin typeface="Arial" pitchFamily="34" charset="0"/>
                          <a:cs typeface="Arial" pitchFamily="34" charset="0"/>
                        </a:rPr>
                        <a:t>Nelson Mandela Museum (Capital Transfer)</a:t>
                      </a:r>
                      <a:endParaRPr lang="en-ZA" sz="1400" b="0" i="0" u="none" strike="noStrike" dirty="0">
                        <a:effectLst/>
                        <a:latin typeface="Arial" pitchFamily="34" charset="0"/>
                        <a:cs typeface="Arial" pitchFamily="34" charset="0"/>
                      </a:endParaRPr>
                    </a:p>
                  </a:txBody>
                  <a:tcPr marL="7620" marR="7620" marT="7620" marB="0" anchor="ctr">
                    <a:solidFill>
                      <a:srgbClr val="FFFFCC"/>
                    </a:solidFill>
                  </a:tcPr>
                </a:tc>
                <a:tc>
                  <a:txBody>
                    <a:bodyPr/>
                    <a:lstStyle/>
                    <a:p>
                      <a:pPr lvl="1" algn="l" fontAlgn="t"/>
                      <a:r>
                        <a:rPr lang="en-ZA" sz="1400" b="0" i="0" u="none" strike="noStrike" dirty="0" smtClean="0">
                          <a:effectLst/>
                          <a:latin typeface="Arial" pitchFamily="34" charset="0"/>
                          <a:cs typeface="Arial" pitchFamily="34" charset="0"/>
                        </a:rPr>
                        <a:t>4 000</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1" algn="l" fontAlgn="t"/>
                      <a:r>
                        <a:rPr lang="en-ZA" sz="1400" b="0" i="0" u="none" strike="noStrike" dirty="0" smtClean="0">
                          <a:effectLst/>
                          <a:latin typeface="Arial" pitchFamily="34" charset="0"/>
                          <a:cs typeface="Arial" pitchFamily="34" charset="0"/>
                        </a:rPr>
                        <a:t>   6 000</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1" algn="l" fontAlgn="t"/>
                      <a:r>
                        <a:rPr lang="en-ZA" sz="1400" b="0" i="0" u="none" strike="noStrike" dirty="0" smtClean="0">
                          <a:effectLst/>
                          <a:latin typeface="Arial" pitchFamily="34" charset="0"/>
                          <a:cs typeface="Arial" pitchFamily="34" charset="0"/>
                        </a:rPr>
                        <a:t>    10 000</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r>
              <a:tr h="270697">
                <a:tc>
                  <a:txBody>
                    <a:bodyPr/>
                    <a:lstStyle/>
                    <a:p>
                      <a:pPr algn="l" fontAlgn="b"/>
                      <a:r>
                        <a:rPr lang="en-US" sz="1400" b="0" i="0" u="none" strike="noStrike" dirty="0" smtClean="0">
                          <a:effectLst/>
                          <a:latin typeface="Arial" pitchFamily="34" charset="0"/>
                          <a:cs typeface="Arial" pitchFamily="34" charset="0"/>
                        </a:rPr>
                        <a:t>Robben</a:t>
                      </a:r>
                      <a:r>
                        <a:rPr lang="en-US" sz="1400" b="0" i="0" u="none" strike="noStrike" baseline="0" dirty="0" smtClean="0">
                          <a:effectLst/>
                          <a:latin typeface="Arial" pitchFamily="34" charset="0"/>
                          <a:cs typeface="Arial" pitchFamily="34" charset="0"/>
                        </a:rPr>
                        <a:t> Island  Museum (Subsidy)</a:t>
                      </a:r>
                      <a:endParaRPr lang="en-ZA" sz="1400" b="0" i="0" u="none" strike="noStrike" dirty="0">
                        <a:effectLst/>
                        <a:latin typeface="Arial" pitchFamily="34" charset="0"/>
                        <a:cs typeface="Arial" pitchFamily="34" charset="0"/>
                      </a:endParaRPr>
                    </a:p>
                  </a:txBody>
                  <a:tcPr marL="7620" marR="7620" marT="7620" marB="0" anchor="ctr">
                    <a:solidFill>
                      <a:srgbClr val="FFFFFF"/>
                    </a:solidFill>
                  </a:tcPr>
                </a:tc>
                <a:tc>
                  <a:txBody>
                    <a:bodyPr/>
                    <a:lstStyle/>
                    <a:p>
                      <a:pPr lvl="1" algn="l" fontAlgn="t"/>
                      <a:r>
                        <a:rPr lang="en-ZA" sz="1400" b="0" i="0" u="none" strike="noStrike" dirty="0" smtClean="0">
                          <a:effectLst/>
                          <a:latin typeface="Arial" pitchFamily="34" charset="0"/>
                          <a:cs typeface="Arial" pitchFamily="34" charset="0"/>
                        </a:rPr>
                        <a:t>80 451</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c>
                  <a:txBody>
                    <a:bodyPr/>
                    <a:lstStyle/>
                    <a:p>
                      <a:pPr lvl="1" algn="l" fontAlgn="t"/>
                      <a:r>
                        <a:rPr lang="en-ZA" sz="1400" b="0" i="0" u="none" strike="noStrike" dirty="0" smtClean="0">
                          <a:effectLst/>
                          <a:latin typeface="Arial" pitchFamily="34" charset="0"/>
                          <a:cs typeface="Arial" pitchFamily="34" charset="0"/>
                        </a:rPr>
                        <a:t> 84 995</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c>
                  <a:txBody>
                    <a:bodyPr/>
                    <a:lstStyle/>
                    <a:p>
                      <a:pPr lvl="1" algn="l" fontAlgn="t"/>
                      <a:r>
                        <a:rPr lang="en-ZA" sz="1400" b="0" i="0" u="none" strike="noStrike" dirty="0" smtClean="0">
                          <a:effectLst/>
                          <a:latin typeface="Arial" pitchFamily="34" charset="0"/>
                          <a:cs typeface="Arial" pitchFamily="34" charset="0"/>
                        </a:rPr>
                        <a:t>    89 709</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r>
              <a:tr h="338371">
                <a:tc>
                  <a:txBody>
                    <a:bodyPr/>
                    <a:lstStyle/>
                    <a:p>
                      <a:pPr algn="l" fontAlgn="b"/>
                      <a:r>
                        <a:rPr lang="en-US" sz="1400" b="0" i="0" u="none" strike="noStrike" dirty="0" smtClean="0">
                          <a:effectLst/>
                          <a:latin typeface="Arial" pitchFamily="34" charset="0"/>
                          <a:cs typeface="Arial" pitchFamily="34" charset="0"/>
                        </a:rPr>
                        <a:t>Robben Island  Museum (Capital Transfer)</a:t>
                      </a:r>
                      <a:endParaRPr lang="en-US" sz="1400" b="0" i="0" u="none" strike="noStrike" dirty="0">
                        <a:effectLst/>
                        <a:latin typeface="Arial" pitchFamily="34" charset="0"/>
                        <a:cs typeface="Arial" pitchFamily="34" charset="0"/>
                      </a:endParaRPr>
                    </a:p>
                  </a:txBody>
                  <a:tcPr marL="7620" marR="7620" marT="7620" marB="0" anchor="ctr">
                    <a:solidFill>
                      <a:srgbClr val="FFFFCC"/>
                    </a:solidFill>
                  </a:tcPr>
                </a:tc>
                <a:tc>
                  <a:txBody>
                    <a:bodyPr/>
                    <a:lstStyle/>
                    <a:p>
                      <a:pPr lvl="1" algn="l" fontAlgn="t"/>
                      <a:r>
                        <a:rPr lang="en-ZA" sz="1400" b="0" i="0" u="none" strike="noStrike" dirty="0" smtClean="0">
                          <a:effectLst/>
                          <a:latin typeface="Arial" pitchFamily="34" charset="0"/>
                          <a:cs typeface="Arial" pitchFamily="34" charset="0"/>
                        </a:rPr>
                        <a:t>43 300</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1" algn="l" fontAlgn="t"/>
                      <a:r>
                        <a:rPr lang="en-ZA" sz="1400" b="0" i="0" u="none" strike="noStrike" dirty="0" smtClean="0">
                          <a:effectLst/>
                          <a:latin typeface="Arial" pitchFamily="34" charset="0"/>
                          <a:cs typeface="Arial" pitchFamily="34" charset="0"/>
                        </a:rPr>
                        <a:t> 37 825</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1" algn="l" fontAlgn="t"/>
                      <a:r>
                        <a:rPr lang="en-ZA" sz="1400" b="0" i="0" u="none" strike="noStrike" dirty="0" smtClean="0">
                          <a:effectLst/>
                          <a:latin typeface="Arial" pitchFamily="34" charset="0"/>
                          <a:cs typeface="Arial" pitchFamily="34" charset="0"/>
                        </a:rPr>
                        <a:t>      8 722</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r>
              <a:tr h="338371">
                <a:tc>
                  <a:txBody>
                    <a:bodyPr/>
                    <a:lstStyle/>
                    <a:p>
                      <a:pPr algn="l" fontAlgn="b"/>
                      <a:r>
                        <a:rPr lang="en-US" sz="1400" b="0" i="0" u="none" strike="noStrike" dirty="0" smtClean="0">
                          <a:effectLst/>
                          <a:latin typeface="Arial" pitchFamily="34" charset="0"/>
                          <a:cs typeface="Arial" pitchFamily="34" charset="0"/>
                        </a:rPr>
                        <a:t>South</a:t>
                      </a:r>
                      <a:r>
                        <a:rPr lang="en-US" sz="1400" b="0" i="0" u="none" strike="noStrike" baseline="0" dirty="0" smtClean="0">
                          <a:effectLst/>
                          <a:latin typeface="Arial" pitchFamily="34" charset="0"/>
                          <a:cs typeface="Arial" pitchFamily="34" charset="0"/>
                        </a:rPr>
                        <a:t> African Heritage Resources Agency (Subsidy)</a:t>
                      </a:r>
                      <a:endParaRPr lang="en-US" sz="1400" b="0" i="0" u="none" strike="noStrike" dirty="0">
                        <a:effectLst/>
                        <a:latin typeface="Arial" pitchFamily="34" charset="0"/>
                        <a:cs typeface="Arial" pitchFamily="34" charset="0"/>
                      </a:endParaRPr>
                    </a:p>
                  </a:txBody>
                  <a:tcPr marL="7620" marR="7620" marT="7620" marB="0" anchor="ctr">
                    <a:noFill/>
                  </a:tcPr>
                </a:tc>
                <a:tc>
                  <a:txBody>
                    <a:bodyPr/>
                    <a:lstStyle/>
                    <a:p>
                      <a:pPr lvl="1" algn="l" fontAlgn="t"/>
                      <a:r>
                        <a:rPr lang="en-ZA" sz="1400" b="0" i="0" u="none" strike="noStrike" dirty="0" smtClean="0">
                          <a:effectLst/>
                          <a:latin typeface="Arial" pitchFamily="34" charset="0"/>
                          <a:cs typeface="Arial" pitchFamily="34" charset="0"/>
                        </a:rPr>
                        <a:t>55 650</a:t>
                      </a:r>
                      <a:endParaRPr lang="en-ZA" sz="1400" b="0" i="0" u="none" strike="noStrike" dirty="0">
                        <a:effectLst/>
                        <a:latin typeface="Arial" pitchFamily="34" charset="0"/>
                        <a:cs typeface="Arial" pitchFamily="34" charset="0"/>
                      </a:endParaRPr>
                    </a:p>
                  </a:txBody>
                  <a:tcPr marL="7620" marR="7620" marT="7620" marB="0" anchor="ctr" anchorCtr="1">
                    <a:noFill/>
                  </a:tcPr>
                </a:tc>
                <a:tc>
                  <a:txBody>
                    <a:bodyPr/>
                    <a:lstStyle/>
                    <a:p>
                      <a:pPr lvl="1" algn="l" fontAlgn="t"/>
                      <a:r>
                        <a:rPr lang="en-ZA" sz="1400" b="0" i="0" u="none" strike="noStrike" dirty="0" smtClean="0">
                          <a:effectLst/>
                          <a:latin typeface="Arial" pitchFamily="34" charset="0"/>
                          <a:cs typeface="Arial" pitchFamily="34" charset="0"/>
                        </a:rPr>
                        <a:t>58 767</a:t>
                      </a:r>
                      <a:endParaRPr lang="en-ZA" sz="1400" b="0" i="0" u="none" strike="noStrike" dirty="0">
                        <a:effectLst/>
                        <a:latin typeface="Arial" pitchFamily="34" charset="0"/>
                        <a:cs typeface="Arial" pitchFamily="34" charset="0"/>
                      </a:endParaRPr>
                    </a:p>
                  </a:txBody>
                  <a:tcPr marL="7620" marR="7620" marT="7620" marB="0" anchor="ctr" anchorCtr="1">
                    <a:noFill/>
                  </a:tcPr>
                </a:tc>
                <a:tc>
                  <a:txBody>
                    <a:bodyPr/>
                    <a:lstStyle/>
                    <a:p>
                      <a:pPr lvl="1" algn="l" fontAlgn="t"/>
                      <a:r>
                        <a:rPr lang="en-ZA" sz="1400" b="0" i="0" u="none" strike="noStrike" dirty="0" smtClean="0">
                          <a:effectLst/>
                          <a:latin typeface="Arial" pitchFamily="34" charset="0"/>
                          <a:cs typeface="Arial" pitchFamily="34" charset="0"/>
                        </a:rPr>
                        <a:t>    61 999</a:t>
                      </a:r>
                      <a:endParaRPr lang="en-ZA" sz="1400" b="0" i="0" u="none" strike="noStrike" dirty="0">
                        <a:effectLst/>
                        <a:latin typeface="Arial" pitchFamily="34" charset="0"/>
                        <a:cs typeface="Arial" pitchFamily="34" charset="0"/>
                      </a:endParaRPr>
                    </a:p>
                  </a:txBody>
                  <a:tcPr marL="7620" marR="7620" marT="7620" marB="0" anchor="ctr" anchorCtr="1">
                    <a:noFill/>
                  </a:tcPr>
                </a:tc>
              </a:tr>
              <a:tr h="338371">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effectLst/>
                          <a:latin typeface="Arial" pitchFamily="34" charset="0"/>
                          <a:cs typeface="Arial" pitchFamily="34" charset="0"/>
                        </a:rPr>
                        <a:t>South</a:t>
                      </a:r>
                      <a:r>
                        <a:rPr lang="en-US" sz="1400" b="0" i="0" u="none" strike="noStrike" baseline="0" dirty="0" smtClean="0">
                          <a:effectLst/>
                          <a:latin typeface="Arial" pitchFamily="34" charset="0"/>
                          <a:cs typeface="Arial" pitchFamily="34" charset="0"/>
                        </a:rPr>
                        <a:t> African Heritage Resources Agency (Capital Transfer)</a:t>
                      </a:r>
                      <a:endParaRPr lang="en-US" sz="1400" b="0" i="0" u="none" strike="noStrike" dirty="0" smtClean="0">
                        <a:effectLst/>
                        <a:latin typeface="Arial" pitchFamily="34" charset="0"/>
                        <a:cs typeface="Arial" pitchFamily="34" charset="0"/>
                      </a:endParaRPr>
                    </a:p>
                  </a:txBody>
                  <a:tcPr marL="7620" marR="7620" marT="7620" marB="0" anchor="ctr">
                    <a:solidFill>
                      <a:srgbClr val="FFFFCC"/>
                    </a:solidFill>
                  </a:tcPr>
                </a:tc>
                <a:tc>
                  <a:txBody>
                    <a:bodyPr/>
                    <a:lstStyle/>
                    <a:p>
                      <a:pPr lvl="1" algn="l" fontAlgn="t"/>
                      <a:r>
                        <a:rPr lang="en-ZA" sz="1400" b="0" i="0" u="none" strike="noStrike" dirty="0" smtClean="0">
                          <a:effectLst/>
                          <a:latin typeface="Arial" pitchFamily="34" charset="0"/>
                          <a:cs typeface="Arial" pitchFamily="34" charset="0"/>
                        </a:rPr>
                        <a:t>- </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1" algn="l" fontAlgn="t"/>
                      <a:r>
                        <a:rPr lang="en-ZA" sz="1400" b="0" i="0" u="none" strike="noStrike" dirty="0" smtClean="0">
                          <a:effectLst/>
                          <a:latin typeface="Arial" pitchFamily="34" charset="0"/>
                          <a:cs typeface="Arial" pitchFamily="34" charset="0"/>
                        </a:rPr>
                        <a:t>        -</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1" algn="l" fontAlgn="t"/>
                      <a:r>
                        <a:rPr lang="en-ZA" sz="1400" b="0" i="0" u="none" strike="noStrike" dirty="0" smtClean="0">
                          <a:effectLst/>
                          <a:latin typeface="Arial" pitchFamily="34" charset="0"/>
                          <a:cs typeface="Arial" pitchFamily="34" charset="0"/>
                        </a:rPr>
                        <a:t>    29 209</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r>
              <a:tr h="318783">
                <a:tc>
                  <a:txBody>
                    <a:bodyPr/>
                    <a:lstStyle/>
                    <a:p>
                      <a:pPr algn="l" fontAlgn="b"/>
                      <a:r>
                        <a:rPr lang="en-US" sz="1400" b="0" i="0" u="none" strike="noStrike" baseline="0" dirty="0" smtClean="0">
                          <a:effectLst/>
                          <a:latin typeface="Arial" pitchFamily="34" charset="0"/>
                          <a:cs typeface="Arial" pitchFamily="34" charset="0"/>
                        </a:rPr>
                        <a:t>National English Literary Museum (Subsidy)</a:t>
                      </a:r>
                      <a:endParaRPr lang="en-US" sz="1400" b="0" i="0" u="none" strike="noStrike" dirty="0">
                        <a:effectLst/>
                        <a:latin typeface="Arial" pitchFamily="34" charset="0"/>
                        <a:cs typeface="Arial" pitchFamily="34" charset="0"/>
                      </a:endParaRPr>
                    </a:p>
                  </a:txBody>
                  <a:tcPr marL="7620" marR="7620" marT="7620" marB="0" anchor="ctr">
                    <a:noFill/>
                  </a:tcPr>
                </a:tc>
                <a:tc>
                  <a:txBody>
                    <a:bodyPr/>
                    <a:lstStyle/>
                    <a:p>
                      <a:pPr lvl="1" algn="l" fontAlgn="t"/>
                      <a:r>
                        <a:rPr lang="en-ZA" sz="1400" b="0" i="0" u="none" strike="noStrike" dirty="0" smtClean="0">
                          <a:effectLst/>
                          <a:latin typeface="Arial" pitchFamily="34" charset="0"/>
                          <a:cs typeface="Arial" pitchFamily="34" charset="0"/>
                        </a:rPr>
                        <a:t>11 493</a:t>
                      </a:r>
                      <a:endParaRPr lang="en-ZA" sz="1400" b="0" i="0" u="none" strike="noStrike" dirty="0">
                        <a:effectLst/>
                        <a:latin typeface="Arial" pitchFamily="34" charset="0"/>
                        <a:cs typeface="Arial" pitchFamily="34" charset="0"/>
                      </a:endParaRPr>
                    </a:p>
                  </a:txBody>
                  <a:tcPr marL="7620" marR="7620" marT="7620" marB="0" anchor="ctr" anchorCtr="1">
                    <a:noFill/>
                  </a:tcPr>
                </a:tc>
                <a:tc>
                  <a:txBody>
                    <a:bodyPr/>
                    <a:lstStyle/>
                    <a:p>
                      <a:pPr lvl="1" algn="l" fontAlgn="t"/>
                      <a:r>
                        <a:rPr lang="en-ZA" sz="1400" b="0" i="0" u="none" strike="noStrike" dirty="0" smtClean="0">
                          <a:effectLst/>
                          <a:latin typeface="Arial" pitchFamily="34" charset="0"/>
                          <a:cs typeface="Arial" pitchFamily="34" charset="0"/>
                        </a:rPr>
                        <a:t>12 136</a:t>
                      </a:r>
                      <a:endParaRPr lang="en-ZA" sz="1400" b="0" i="0" u="none" strike="noStrike" dirty="0">
                        <a:effectLst/>
                        <a:latin typeface="Arial" pitchFamily="34" charset="0"/>
                        <a:cs typeface="Arial" pitchFamily="34" charset="0"/>
                      </a:endParaRPr>
                    </a:p>
                  </a:txBody>
                  <a:tcPr marL="7620" marR="7620" marT="7620" marB="0" anchor="ctr" anchorCtr="1">
                    <a:noFill/>
                  </a:tcPr>
                </a:tc>
                <a:tc>
                  <a:txBody>
                    <a:bodyPr/>
                    <a:lstStyle/>
                    <a:p>
                      <a:pPr lvl="1" algn="l" fontAlgn="t"/>
                      <a:r>
                        <a:rPr lang="en-ZA" sz="1400" b="0" i="0" u="none" strike="noStrike" dirty="0" smtClean="0">
                          <a:effectLst/>
                          <a:latin typeface="Arial" pitchFamily="34" charset="0"/>
                          <a:cs typeface="Arial" pitchFamily="34" charset="0"/>
                        </a:rPr>
                        <a:t>    12 804</a:t>
                      </a:r>
                      <a:endParaRPr lang="en-ZA" sz="1400" b="0" i="0" u="none" strike="noStrike" dirty="0">
                        <a:effectLst/>
                        <a:latin typeface="Arial" pitchFamily="34" charset="0"/>
                        <a:cs typeface="Arial" pitchFamily="34" charset="0"/>
                      </a:endParaRPr>
                    </a:p>
                  </a:txBody>
                  <a:tcPr marL="7620" marR="7620" marT="7620" marB="0" anchor="ctr" anchorCtr="1">
                    <a:noFill/>
                  </a:tcPr>
                </a:tc>
              </a:tr>
              <a:tr h="408199">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effectLst/>
                          <a:latin typeface="Arial" pitchFamily="34" charset="0"/>
                          <a:cs typeface="Arial" pitchFamily="34" charset="0"/>
                        </a:rPr>
                        <a:t>National English Literary Museum (Capital</a:t>
                      </a:r>
                      <a:r>
                        <a:rPr lang="en-US" sz="1400" b="0" i="0" u="none" strike="noStrike" baseline="0" dirty="0" smtClean="0">
                          <a:effectLst/>
                          <a:latin typeface="Arial" pitchFamily="34" charset="0"/>
                          <a:cs typeface="Arial" pitchFamily="34" charset="0"/>
                        </a:rPr>
                        <a:t> Transfer)</a:t>
                      </a:r>
                    </a:p>
                    <a:p>
                      <a:pPr algn="l" fontAlgn="b"/>
                      <a:endParaRPr lang="en-US" sz="1400" b="0" i="0" u="none" strike="noStrike" dirty="0">
                        <a:effectLst/>
                        <a:latin typeface="Arial" pitchFamily="34" charset="0"/>
                        <a:cs typeface="Arial" pitchFamily="34" charset="0"/>
                      </a:endParaRPr>
                    </a:p>
                  </a:txBody>
                  <a:tcPr marL="7620" marR="7620" marT="7620" marB="0" anchor="ctr">
                    <a:solidFill>
                      <a:srgbClr val="FFFFCC"/>
                    </a:solidFill>
                  </a:tcPr>
                </a:tc>
                <a:tc>
                  <a:txBody>
                    <a:bodyPr/>
                    <a:lstStyle/>
                    <a:p>
                      <a:pPr lvl="1" algn="l" fontAlgn="t"/>
                      <a:r>
                        <a:rPr lang="en-ZA" sz="1400" b="0" i="0" u="none" strike="noStrike" dirty="0" smtClean="0">
                          <a:effectLst/>
                          <a:latin typeface="Arial" pitchFamily="34" charset="0"/>
                          <a:cs typeface="Arial" pitchFamily="34" charset="0"/>
                        </a:rPr>
                        <a:t>4 100</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1" algn="l" fontAlgn="t"/>
                      <a:r>
                        <a:rPr lang="en-ZA" sz="1400" b="0" i="0" u="none" strike="noStrike" dirty="0" smtClean="0">
                          <a:effectLst/>
                          <a:latin typeface="Arial" pitchFamily="34" charset="0"/>
                          <a:cs typeface="Arial" pitchFamily="34" charset="0"/>
                        </a:rPr>
                        <a:t>  2 000</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1" algn="l" fontAlgn="t"/>
                      <a:r>
                        <a:rPr lang="en-ZA" sz="1400" b="0" i="0" u="none" strike="noStrike" dirty="0" smtClean="0">
                          <a:effectLst/>
                          <a:latin typeface="Arial" pitchFamily="34" charset="0"/>
                          <a:cs typeface="Arial" pitchFamily="34" charset="0"/>
                        </a:rPr>
                        <a:t>      1 000</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r>
              <a:tr h="311972">
                <a:tc>
                  <a:txBody>
                    <a:bodyPr/>
                    <a:lstStyle/>
                    <a:p>
                      <a:pPr algn="l" fontAlgn="b"/>
                      <a:r>
                        <a:rPr lang="en-US" sz="1400" b="0" i="0" u="none" strike="noStrike" dirty="0" smtClean="0">
                          <a:effectLst/>
                          <a:latin typeface="Arial" pitchFamily="34" charset="0"/>
                          <a:cs typeface="Arial" pitchFamily="34" charset="0"/>
                        </a:rPr>
                        <a:t>Voortrekker</a:t>
                      </a:r>
                      <a:r>
                        <a:rPr lang="en-US" sz="1400" b="0" i="0" u="none" strike="noStrike" baseline="0" dirty="0" smtClean="0">
                          <a:effectLst/>
                          <a:latin typeface="Arial" pitchFamily="34" charset="0"/>
                          <a:cs typeface="Arial" pitchFamily="34" charset="0"/>
                        </a:rPr>
                        <a:t> /Msunduzi Museum (Subsidy)</a:t>
                      </a:r>
                      <a:endParaRPr lang="en-US" sz="1400" b="0" i="0" u="none" strike="noStrike" dirty="0">
                        <a:effectLst/>
                        <a:latin typeface="Arial" pitchFamily="34" charset="0"/>
                        <a:cs typeface="Arial" pitchFamily="34" charset="0"/>
                      </a:endParaRPr>
                    </a:p>
                  </a:txBody>
                  <a:tcPr marL="7620" marR="7620" marT="7620" marB="0" anchor="ctr">
                    <a:solidFill>
                      <a:srgbClr val="FFFFFF"/>
                    </a:solidFill>
                  </a:tcPr>
                </a:tc>
                <a:tc>
                  <a:txBody>
                    <a:bodyPr/>
                    <a:lstStyle/>
                    <a:p>
                      <a:pPr lvl="1" algn="l" fontAlgn="t"/>
                      <a:r>
                        <a:rPr lang="en-ZA" sz="1400" b="0" i="0" u="none" strike="noStrike" dirty="0" smtClean="0">
                          <a:effectLst/>
                          <a:latin typeface="Arial" pitchFamily="34" charset="0"/>
                          <a:cs typeface="Arial" pitchFamily="34" charset="0"/>
                        </a:rPr>
                        <a:t>18 296</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c>
                  <a:txBody>
                    <a:bodyPr/>
                    <a:lstStyle/>
                    <a:p>
                      <a:pPr lvl="1" algn="l" fontAlgn="t"/>
                      <a:r>
                        <a:rPr lang="en-ZA" sz="1400" b="0" i="0" u="none" strike="noStrike" dirty="0" smtClean="0">
                          <a:effectLst/>
                          <a:latin typeface="Arial" pitchFamily="34" charset="0"/>
                          <a:cs typeface="Arial" pitchFamily="34" charset="0"/>
                        </a:rPr>
                        <a:t>19 334</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c>
                  <a:txBody>
                    <a:bodyPr/>
                    <a:lstStyle/>
                    <a:p>
                      <a:pPr lvl="1" algn="l" fontAlgn="t"/>
                      <a:r>
                        <a:rPr lang="en-ZA" sz="1400" b="0" i="0" u="none" strike="noStrike" dirty="0" smtClean="0">
                          <a:effectLst/>
                          <a:latin typeface="Arial" pitchFamily="34" charset="0"/>
                          <a:cs typeface="Arial" pitchFamily="34" charset="0"/>
                        </a:rPr>
                        <a:t>    20 397</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r>
              <a:tr h="374988">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effectLst/>
                          <a:latin typeface="Arial" pitchFamily="34" charset="0"/>
                          <a:cs typeface="Arial" pitchFamily="34" charset="0"/>
                        </a:rPr>
                        <a:t>Voortrekker</a:t>
                      </a:r>
                      <a:r>
                        <a:rPr lang="en-US" sz="1400" b="0" i="0" u="none" strike="noStrike" baseline="0" dirty="0" smtClean="0">
                          <a:effectLst/>
                          <a:latin typeface="Arial" pitchFamily="34" charset="0"/>
                          <a:cs typeface="Arial" pitchFamily="34" charset="0"/>
                        </a:rPr>
                        <a:t> /Msunduzi Museum (Capital Transfer)</a:t>
                      </a:r>
                      <a:endParaRPr lang="en-US" sz="1400" b="0" i="0" u="none" strike="noStrike" dirty="0" smtClean="0">
                        <a:effectLst/>
                        <a:latin typeface="Arial" pitchFamily="34" charset="0"/>
                        <a:cs typeface="Arial" pitchFamily="34" charset="0"/>
                      </a:endParaRPr>
                    </a:p>
                  </a:txBody>
                  <a:tcPr marL="7620" marR="7620" marT="7620" marB="0" anchor="ctr">
                    <a:solidFill>
                      <a:srgbClr val="FFFFCC"/>
                    </a:solidFill>
                  </a:tcPr>
                </a:tc>
                <a:tc>
                  <a:txBody>
                    <a:bodyPr/>
                    <a:lstStyle/>
                    <a:p>
                      <a:pPr lvl="1" algn="l" fontAlgn="t"/>
                      <a:r>
                        <a:rPr lang="en-ZA" sz="1400" b="0" i="0" u="none" strike="noStrike" dirty="0" smtClean="0">
                          <a:effectLst/>
                          <a:latin typeface="Arial" pitchFamily="34" charset="0"/>
                          <a:cs typeface="Arial" pitchFamily="34" charset="0"/>
                        </a:rPr>
                        <a:t>-</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1" algn="l" fontAlgn="t"/>
                      <a:r>
                        <a:rPr lang="en-ZA" sz="1400" b="0" i="0" u="none" strike="noStrike" dirty="0" smtClean="0">
                          <a:effectLst/>
                          <a:latin typeface="Arial" pitchFamily="34" charset="0"/>
                          <a:cs typeface="Arial" pitchFamily="34" charset="0"/>
                        </a:rPr>
                        <a:t>  3 250</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1" algn="l" fontAlgn="t"/>
                      <a:r>
                        <a:rPr lang="en-ZA" sz="1400" b="0" i="0" u="none" strike="noStrike" dirty="0" smtClean="0">
                          <a:effectLst/>
                          <a:latin typeface="Arial" pitchFamily="34" charset="0"/>
                          <a:cs typeface="Arial" pitchFamily="34" charset="0"/>
                        </a:rPr>
                        <a:t>     1 000</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r>
              <a:tr h="207680">
                <a:tc>
                  <a:txBody>
                    <a:bodyPr/>
                    <a:lstStyle/>
                    <a:p>
                      <a:pPr algn="l" fontAlgn="b"/>
                      <a:endParaRPr lang="en-ZA" sz="1400" b="0" i="0" u="none" strike="noStrike" dirty="0">
                        <a:effectLst/>
                        <a:latin typeface="Arial" pitchFamily="34" charset="0"/>
                        <a:cs typeface="Arial" pitchFamily="34" charset="0"/>
                      </a:endParaRPr>
                    </a:p>
                  </a:txBody>
                  <a:tcPr marL="7620" marR="7620" marT="7620" marB="0" anchor="ctr">
                    <a:noFill/>
                  </a:tcPr>
                </a:tc>
                <a:tc>
                  <a:txBody>
                    <a:bodyPr/>
                    <a:lstStyle/>
                    <a:p>
                      <a:pPr lvl="1" algn="l" fontAlgn="t"/>
                      <a:endParaRPr lang="en-ZA" sz="1400" b="0" i="0" u="none" strike="noStrike" dirty="0">
                        <a:effectLst/>
                        <a:latin typeface="Arial" pitchFamily="34" charset="0"/>
                        <a:cs typeface="Arial" pitchFamily="34" charset="0"/>
                      </a:endParaRPr>
                    </a:p>
                  </a:txBody>
                  <a:tcPr marL="7620" marR="7620" marT="7620" marB="0" anchor="ctr" anchorCtr="1">
                    <a:noFill/>
                  </a:tcPr>
                </a:tc>
                <a:tc>
                  <a:txBody>
                    <a:bodyPr/>
                    <a:lstStyle/>
                    <a:p>
                      <a:pPr lvl="1" algn="l" fontAlgn="t"/>
                      <a:endParaRPr lang="en-ZA" sz="1400" b="0" i="0" u="none" strike="noStrike" dirty="0">
                        <a:effectLst/>
                        <a:latin typeface="Arial" pitchFamily="34" charset="0"/>
                        <a:cs typeface="Arial" pitchFamily="34" charset="0"/>
                      </a:endParaRPr>
                    </a:p>
                  </a:txBody>
                  <a:tcPr marL="7620" marR="7620" marT="7620" marB="0" anchor="ctr" anchorCtr="1">
                    <a:noFill/>
                  </a:tcPr>
                </a:tc>
                <a:tc>
                  <a:txBody>
                    <a:bodyPr/>
                    <a:lstStyle/>
                    <a:p>
                      <a:pPr lvl="1" algn="l" fontAlgn="t"/>
                      <a:endParaRPr lang="en-ZA" sz="1400" b="0" i="0" u="none" strike="noStrike" dirty="0">
                        <a:effectLst/>
                        <a:latin typeface="Arial" pitchFamily="34" charset="0"/>
                        <a:cs typeface="Arial" pitchFamily="34" charset="0"/>
                      </a:endParaRPr>
                    </a:p>
                  </a:txBody>
                  <a:tcPr marL="7620" marR="7620" marT="7620" marB="0" anchor="ctr" anchorCtr="1">
                    <a:noFill/>
                  </a:tcPr>
                </a:tc>
              </a:tr>
              <a:tr h="312096">
                <a:tc>
                  <a:txBody>
                    <a:bodyPr/>
                    <a:lstStyle/>
                    <a:p>
                      <a:pPr algn="l" fontAlgn="b"/>
                      <a:endParaRPr lang="en-ZA" sz="1400" b="0" i="0" u="none" strike="noStrike" dirty="0">
                        <a:effectLst/>
                        <a:latin typeface="Arial" pitchFamily="34" charset="0"/>
                        <a:cs typeface="Arial" pitchFamily="34" charset="0"/>
                      </a:endParaRPr>
                    </a:p>
                  </a:txBody>
                  <a:tcPr marL="7620" marR="7620" marT="7620" marB="0" anchor="ctr">
                    <a:noFill/>
                  </a:tcPr>
                </a:tc>
                <a:tc>
                  <a:txBody>
                    <a:bodyPr/>
                    <a:lstStyle/>
                    <a:p>
                      <a:pPr lvl="1" algn="l" fontAlgn="t"/>
                      <a:endParaRPr lang="en-ZA" sz="1400" b="0" i="0" u="none" strike="noStrike" dirty="0">
                        <a:effectLst/>
                        <a:latin typeface="Arial" pitchFamily="34" charset="0"/>
                        <a:cs typeface="Arial" pitchFamily="34" charset="0"/>
                      </a:endParaRPr>
                    </a:p>
                  </a:txBody>
                  <a:tcPr marL="7620" marR="7620" marT="7620" marB="0" anchor="ctr" anchorCtr="1">
                    <a:noFill/>
                  </a:tcPr>
                </a:tc>
                <a:tc>
                  <a:txBody>
                    <a:bodyPr/>
                    <a:lstStyle/>
                    <a:p>
                      <a:pPr lvl="1" algn="l" fontAlgn="t"/>
                      <a:endParaRPr lang="en-ZA" sz="1400" b="0" i="0" u="none" strike="noStrike" dirty="0">
                        <a:effectLst/>
                        <a:latin typeface="Arial" pitchFamily="34" charset="0"/>
                        <a:cs typeface="Arial" pitchFamily="34" charset="0"/>
                      </a:endParaRPr>
                    </a:p>
                  </a:txBody>
                  <a:tcPr marL="7620" marR="7620" marT="7620" marB="0" anchor="ctr" anchorCtr="1">
                    <a:noFill/>
                  </a:tcPr>
                </a:tc>
                <a:tc>
                  <a:txBody>
                    <a:bodyPr/>
                    <a:lstStyle/>
                    <a:p>
                      <a:pPr lvl="1" algn="l" fontAlgn="t"/>
                      <a:endParaRPr lang="en-ZA" sz="1400" b="0" i="0" u="none" strike="noStrike" dirty="0">
                        <a:effectLst/>
                        <a:latin typeface="Arial" pitchFamily="34" charset="0"/>
                        <a:cs typeface="Arial" pitchFamily="34" charset="0"/>
                      </a:endParaRPr>
                    </a:p>
                  </a:txBody>
                  <a:tcPr marL="7620" marR="7620" marT="7620" marB="0" anchor="ctr" anchorCtr="1">
                    <a:noFill/>
                  </a:tcPr>
                </a:tc>
              </a:tr>
            </a:tbl>
          </a:graphicData>
        </a:graphic>
      </p:graphicFrame>
      <p:sp>
        <p:nvSpPr>
          <p:cNvPr id="4" name="Slide Number Placeholder 3"/>
          <p:cNvSpPr>
            <a:spLocks noGrp="1"/>
          </p:cNvSpPr>
          <p:nvPr>
            <p:ph type="sldNum" sz="quarter" idx="4"/>
          </p:nvPr>
        </p:nvSpPr>
        <p:spPr>
          <a:xfrm>
            <a:off x="8077200" y="6021288"/>
            <a:ext cx="609600" cy="516037"/>
          </a:xfrm>
        </p:spPr>
        <p:txBody>
          <a:bodyPr/>
          <a:lstStyle/>
          <a:p>
            <a:r>
              <a:rPr lang="en-US" sz="1200" b="1" dirty="0" smtClean="0"/>
              <a:t>94</a:t>
            </a:r>
            <a:endParaRPr lang="en-ZA" sz="1200" b="1" dirty="0" smtClean="0"/>
          </a:p>
        </p:txBody>
      </p:sp>
      <p:sp>
        <p:nvSpPr>
          <p:cNvPr id="6" name="Title 1"/>
          <p:cNvSpPr txBox="1">
            <a:spLocks/>
          </p:cNvSpPr>
          <p:nvPr/>
        </p:nvSpPr>
        <p:spPr>
          <a:xfrm>
            <a:off x="323528" y="188640"/>
            <a:ext cx="8568952" cy="515020"/>
          </a:xfrm>
          <a:prstGeom prst="rect">
            <a:avLst/>
          </a:prstGeom>
          <a:ln>
            <a:solidFill>
              <a:srgbClr val="C00000"/>
            </a:solidFill>
          </a:ln>
        </p:spPr>
        <p:txBody>
          <a:bodyPr vert="horz" lIns="91440" tIns="45720" rIns="91440" bIns="45720" rtlCol="0" anchor="t" anchorCtr="0">
            <a:normAutofit lnSpcReduction="10000"/>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800" dirty="0" smtClean="0">
                <a:solidFill>
                  <a:schemeClr val="accent6">
                    <a:lumMod val="50000"/>
                  </a:schemeClr>
                </a:solidFill>
                <a:latin typeface="+mn-lt"/>
                <a:ea typeface="Gill Sans BOLD"/>
                <a:cs typeface="Calibri" pitchFamily="34" charset="0"/>
              </a:rPr>
              <a:t>HERITAGE INSTITUTIONS</a:t>
            </a:r>
            <a:endParaRPr lang="en-ZA" dirty="0" smtClean="0">
              <a:solidFill>
                <a:schemeClr val="accent6">
                  <a:lumMod val="50000"/>
                </a:schemeClr>
              </a:solidFill>
              <a:latin typeface="+mn-lt"/>
              <a:ea typeface="Gill Sans BOLD"/>
              <a:cs typeface="Calibri" pitchFamily="34" charset="0"/>
            </a:endParaRPr>
          </a:p>
        </p:txBody>
      </p:sp>
    </p:spTree>
    <p:extLst>
      <p:ext uri="{BB962C8B-B14F-4D97-AF65-F5344CB8AC3E}">
        <p14:creationId xmlns:p14="http://schemas.microsoft.com/office/powerpoint/2010/main" xmlns="" val="356749068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3586271376"/>
              </p:ext>
            </p:extLst>
          </p:nvPr>
        </p:nvGraphicFramePr>
        <p:xfrm>
          <a:off x="251520" y="855927"/>
          <a:ext cx="8568953" cy="5025777"/>
        </p:xfrm>
        <a:graphic>
          <a:graphicData uri="http://schemas.openxmlformats.org/drawingml/2006/table">
            <a:tbl>
              <a:tblPr firstRow="1" bandRow="1">
                <a:tableStyleId>{5C22544A-7EE6-4342-B048-85BDC9FD1C3A}</a:tableStyleId>
              </a:tblPr>
              <a:tblGrid>
                <a:gridCol w="4824536"/>
                <a:gridCol w="1224136"/>
                <a:gridCol w="1224136"/>
                <a:gridCol w="1296145"/>
              </a:tblGrid>
              <a:tr h="825916">
                <a:tc>
                  <a:txBody>
                    <a:bodyPr/>
                    <a:lstStyle/>
                    <a:p>
                      <a:pPr algn="r" fontAlgn="b"/>
                      <a:r>
                        <a:rPr lang="en-ZA" sz="1600" b="1" i="0" u="none" strike="noStrike" dirty="0" smtClean="0">
                          <a:solidFill>
                            <a:schemeClr val="bg1"/>
                          </a:solidFill>
                          <a:latin typeface="Arial" pitchFamily="34" charset="0"/>
                          <a:cs typeface="Arial" pitchFamily="34" charset="0"/>
                        </a:rPr>
                        <a:t>Heritage </a:t>
                      </a:r>
                      <a:r>
                        <a:rPr lang="en-ZA" sz="1600" b="1" i="0" u="none" strike="noStrike" dirty="0">
                          <a:solidFill>
                            <a:schemeClr val="bg1"/>
                          </a:solidFill>
                          <a:latin typeface="Arial" pitchFamily="34" charset="0"/>
                          <a:cs typeface="Arial" pitchFamily="34" charset="0"/>
                        </a:rPr>
                        <a:t>Institutions</a:t>
                      </a:r>
                    </a:p>
                  </a:txBody>
                  <a:tcPr marL="9525" marR="9525" marT="9525" marB="0" anchor="ctr" anchorCtr="1">
                    <a:solidFill>
                      <a:srgbClr val="B77727"/>
                    </a:solidFill>
                  </a:tcPr>
                </a:tc>
                <a:tc>
                  <a:txBody>
                    <a:bodyPr/>
                    <a:lstStyle/>
                    <a:p>
                      <a:pPr algn="r" fontAlgn="b"/>
                      <a:r>
                        <a:rPr lang="en-ZA" sz="1600" b="1" i="0" u="none" strike="noStrike" dirty="0" smtClean="0">
                          <a:solidFill>
                            <a:schemeClr val="bg1"/>
                          </a:solidFill>
                          <a:latin typeface="Arial" pitchFamily="34" charset="0"/>
                          <a:cs typeface="Arial" pitchFamily="34" charset="0"/>
                        </a:rPr>
                        <a:t>      2018/19</a:t>
                      </a:r>
                    </a:p>
                    <a:p>
                      <a:pPr algn="r" fontAlgn="b"/>
                      <a:r>
                        <a:rPr lang="en-ZA" sz="1600" b="1" i="0" u="none" strike="noStrike" dirty="0" smtClean="0">
                          <a:solidFill>
                            <a:schemeClr val="bg1"/>
                          </a:solidFill>
                          <a:latin typeface="Arial" pitchFamily="34" charset="0"/>
                          <a:cs typeface="Arial" pitchFamily="34" charset="0"/>
                        </a:rPr>
                        <a:t>R</a:t>
                      </a:r>
                      <a:r>
                        <a:rPr lang="en-ZA" sz="1600" b="1" i="0" u="none" strike="noStrike" baseline="0" dirty="0" smtClean="0">
                          <a:solidFill>
                            <a:schemeClr val="bg1"/>
                          </a:solidFill>
                          <a:latin typeface="Arial" pitchFamily="34" charset="0"/>
                          <a:cs typeface="Arial" pitchFamily="34" charset="0"/>
                        </a:rPr>
                        <a:t>’000</a:t>
                      </a:r>
                      <a:endParaRPr lang="en-ZA" sz="1600" b="1" i="0" u="none" strike="noStrike" dirty="0">
                        <a:solidFill>
                          <a:schemeClr val="bg1"/>
                        </a:solidFill>
                        <a:latin typeface="Arial" pitchFamily="34" charset="0"/>
                        <a:cs typeface="Arial" pitchFamily="34" charset="0"/>
                      </a:endParaRPr>
                    </a:p>
                  </a:txBody>
                  <a:tcPr marL="9525" marR="9525" marT="9525" marB="0" anchor="ctr" anchorCtr="1">
                    <a:solidFill>
                      <a:srgbClr val="B77727"/>
                    </a:solidFill>
                  </a:tcPr>
                </a:tc>
                <a:tc>
                  <a:txBody>
                    <a:bodyPr/>
                    <a:lstStyle/>
                    <a:p>
                      <a:pPr algn="r" fontAlgn="b"/>
                      <a:r>
                        <a:rPr lang="en-ZA" sz="1600" b="1" i="0" u="none" strike="noStrike" dirty="0" smtClean="0">
                          <a:solidFill>
                            <a:schemeClr val="bg1"/>
                          </a:solidFill>
                          <a:latin typeface="Arial" pitchFamily="34" charset="0"/>
                          <a:cs typeface="Arial" pitchFamily="34" charset="0"/>
                        </a:rPr>
                        <a:t>       2019/20</a:t>
                      </a:r>
                    </a:p>
                    <a:p>
                      <a:pPr algn="r" fontAlgn="b"/>
                      <a:r>
                        <a:rPr lang="en-ZA" sz="1600" b="1" i="0" u="none" strike="noStrike" dirty="0" smtClean="0">
                          <a:solidFill>
                            <a:schemeClr val="bg1"/>
                          </a:solidFill>
                          <a:latin typeface="Arial" pitchFamily="34" charset="0"/>
                          <a:cs typeface="Arial" pitchFamily="34" charset="0"/>
                        </a:rPr>
                        <a:t>    R’000</a:t>
                      </a:r>
                      <a:r>
                        <a:rPr lang="en-ZA" sz="1600" b="1" i="0" u="none" strike="noStrike" dirty="0">
                          <a:solidFill>
                            <a:schemeClr val="bg1"/>
                          </a:solidFill>
                          <a:latin typeface="Arial" pitchFamily="34" charset="0"/>
                          <a:cs typeface="Arial" pitchFamily="34" charset="0"/>
                        </a:rPr>
                        <a:t> </a:t>
                      </a:r>
                    </a:p>
                  </a:txBody>
                  <a:tcPr marL="9525" marR="9525" marT="9525" marB="0" anchor="ctr" anchorCtr="1">
                    <a:solidFill>
                      <a:srgbClr val="B77727"/>
                    </a:solidFill>
                  </a:tcPr>
                </a:tc>
                <a:tc>
                  <a:txBody>
                    <a:bodyPr/>
                    <a:lstStyle/>
                    <a:p>
                      <a:pPr algn="r" fontAlgn="b"/>
                      <a:r>
                        <a:rPr lang="en-ZA" sz="1600" b="1" i="0" u="none" strike="noStrike" dirty="0" smtClean="0">
                          <a:solidFill>
                            <a:schemeClr val="bg1"/>
                          </a:solidFill>
                          <a:latin typeface="Arial" pitchFamily="34" charset="0"/>
                          <a:cs typeface="Arial" pitchFamily="34" charset="0"/>
                        </a:rPr>
                        <a:t>      2020/21</a:t>
                      </a:r>
                    </a:p>
                    <a:p>
                      <a:pPr algn="r" fontAlgn="b"/>
                      <a:r>
                        <a:rPr lang="en-ZA" sz="1600" b="1" i="0" u="none" strike="noStrike" dirty="0" smtClean="0">
                          <a:solidFill>
                            <a:schemeClr val="bg1"/>
                          </a:solidFill>
                          <a:latin typeface="Arial" pitchFamily="34" charset="0"/>
                          <a:cs typeface="Arial" pitchFamily="34" charset="0"/>
                        </a:rPr>
                        <a:t>R’000</a:t>
                      </a:r>
                      <a:endParaRPr lang="en-ZA" sz="1600" b="1" i="0" u="none" strike="noStrike" dirty="0">
                        <a:solidFill>
                          <a:schemeClr val="bg1"/>
                        </a:solidFill>
                        <a:latin typeface="Arial" pitchFamily="34" charset="0"/>
                        <a:cs typeface="Arial" pitchFamily="34" charset="0"/>
                      </a:endParaRPr>
                    </a:p>
                  </a:txBody>
                  <a:tcPr marL="9525" marR="9525" marT="9525" marB="0" anchor="ctr" anchorCtr="1">
                    <a:solidFill>
                      <a:srgbClr val="B77727"/>
                    </a:solidFill>
                  </a:tcPr>
                </a:tc>
              </a:tr>
              <a:tr h="249244">
                <a:tc>
                  <a:txBody>
                    <a:bodyPr/>
                    <a:lstStyle/>
                    <a:p>
                      <a:pPr algn="l" fontAlgn="b"/>
                      <a:r>
                        <a:rPr lang="en-ZA" sz="1400" b="0" i="0" u="none" strike="noStrike" dirty="0" smtClean="0">
                          <a:effectLst/>
                          <a:latin typeface="Arial" pitchFamily="34" charset="0"/>
                          <a:cs typeface="Arial" pitchFamily="34" charset="0"/>
                        </a:rPr>
                        <a:t>War</a:t>
                      </a:r>
                      <a:r>
                        <a:rPr lang="en-ZA" sz="1400" b="0" i="0" u="none" strike="noStrike" baseline="0" dirty="0" smtClean="0">
                          <a:effectLst/>
                          <a:latin typeface="Arial" pitchFamily="34" charset="0"/>
                          <a:cs typeface="Arial" pitchFamily="34" charset="0"/>
                        </a:rPr>
                        <a:t> Museum of the Boer Republics (Subsidy)</a:t>
                      </a:r>
                      <a:endParaRPr lang="en-ZA" sz="1400" b="0" i="0" u="none" strike="noStrike" dirty="0">
                        <a:effectLst/>
                        <a:latin typeface="Arial" pitchFamily="34" charset="0"/>
                        <a:cs typeface="Arial" pitchFamily="34" charset="0"/>
                      </a:endParaRPr>
                    </a:p>
                  </a:txBody>
                  <a:tcPr marL="7620" marR="7620" marT="7620" marB="0" anchor="ctr">
                    <a:solidFill>
                      <a:srgbClr val="FFFFCC"/>
                    </a:solidFill>
                  </a:tcPr>
                </a:tc>
                <a:tc>
                  <a:txBody>
                    <a:bodyPr/>
                    <a:lstStyle/>
                    <a:p>
                      <a:pPr lvl="1" algn="r" fontAlgn="t"/>
                      <a:r>
                        <a:rPr lang="en-ZA" sz="1400" b="0" i="0" u="none" strike="noStrike" dirty="0" smtClean="0">
                          <a:effectLst/>
                          <a:latin typeface="Arial" pitchFamily="34" charset="0"/>
                          <a:cs typeface="Arial" pitchFamily="34" charset="0"/>
                        </a:rPr>
                        <a:t>   12 710</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1" algn="r" fontAlgn="t"/>
                      <a:r>
                        <a:rPr lang="en-ZA" sz="1400" b="0" i="0" u="none" strike="noStrike" dirty="0" smtClean="0">
                          <a:effectLst/>
                          <a:latin typeface="Arial" pitchFamily="34" charset="0"/>
                          <a:cs typeface="Arial" pitchFamily="34" charset="0"/>
                        </a:rPr>
                        <a:t> 13 483</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1" algn="r" fontAlgn="t"/>
                      <a:r>
                        <a:rPr lang="en-ZA" sz="1400" b="0" i="0" u="none" strike="noStrike" dirty="0" smtClean="0">
                          <a:effectLst/>
                          <a:latin typeface="Arial" pitchFamily="34" charset="0"/>
                          <a:cs typeface="Arial" pitchFamily="34" charset="0"/>
                        </a:rPr>
                        <a:t>     14 224</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r>
              <a:tr h="249244">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ZA" sz="1400" b="0" i="0" u="none" strike="noStrike" dirty="0" smtClean="0">
                          <a:effectLst/>
                          <a:latin typeface="Arial" pitchFamily="34" charset="0"/>
                          <a:cs typeface="Arial" pitchFamily="34" charset="0"/>
                        </a:rPr>
                        <a:t>War</a:t>
                      </a:r>
                      <a:r>
                        <a:rPr lang="en-ZA" sz="1400" b="0" i="0" u="none" strike="noStrike" baseline="0" dirty="0" smtClean="0">
                          <a:effectLst/>
                          <a:latin typeface="Arial" pitchFamily="34" charset="0"/>
                          <a:cs typeface="Arial" pitchFamily="34" charset="0"/>
                        </a:rPr>
                        <a:t> Museum of the Boer Republics (Capital Transfer)</a:t>
                      </a:r>
                      <a:endParaRPr lang="en-ZA" sz="1400" b="0" i="0" u="none" strike="noStrike" dirty="0" smtClean="0">
                        <a:effectLst/>
                        <a:latin typeface="Arial" pitchFamily="34" charset="0"/>
                        <a:cs typeface="Arial" pitchFamily="34" charset="0"/>
                      </a:endParaRPr>
                    </a:p>
                  </a:txBody>
                  <a:tcPr marL="7620" marR="7620" marT="7620" marB="0" anchor="ctr">
                    <a:solidFill>
                      <a:srgbClr val="FFFFFF"/>
                    </a:solidFill>
                  </a:tcPr>
                </a:tc>
                <a:tc>
                  <a:txBody>
                    <a:bodyPr/>
                    <a:lstStyle/>
                    <a:p>
                      <a:pPr lvl="1" algn="r" fontAlgn="t"/>
                      <a:r>
                        <a:rPr lang="en-ZA" sz="1400" b="0" i="0" u="none" strike="noStrike" dirty="0" smtClean="0">
                          <a:effectLst/>
                          <a:latin typeface="Arial" pitchFamily="34" charset="0"/>
                          <a:cs typeface="Arial" pitchFamily="34" charset="0"/>
                        </a:rPr>
                        <a:t>           -</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c>
                  <a:txBody>
                    <a:bodyPr/>
                    <a:lstStyle/>
                    <a:p>
                      <a:pPr lvl="1" algn="r" fontAlgn="t"/>
                      <a:r>
                        <a:rPr lang="en-ZA" sz="1400" b="0" i="0" u="none" strike="noStrike" dirty="0" smtClean="0">
                          <a:effectLst/>
                          <a:latin typeface="Arial" pitchFamily="34" charset="0"/>
                          <a:cs typeface="Arial" pitchFamily="34" charset="0"/>
                        </a:rPr>
                        <a:t>   1 673</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c>
                  <a:txBody>
                    <a:bodyPr/>
                    <a:lstStyle/>
                    <a:p>
                      <a:pPr lvl="1" algn="r" fontAlgn="t"/>
                      <a:r>
                        <a:rPr lang="en-ZA" sz="1400" b="0" i="0" u="none" strike="noStrike" dirty="0" smtClean="0">
                          <a:effectLst/>
                          <a:latin typeface="Arial" pitchFamily="34" charset="0"/>
                          <a:cs typeface="Arial" pitchFamily="34" charset="0"/>
                        </a:rPr>
                        <a:t>       6 000</a:t>
                      </a:r>
                      <a:endParaRPr lang="en-ZA" sz="1400" b="0" i="0" u="none" strike="noStrike" dirty="0">
                        <a:effectLst/>
                        <a:latin typeface="Arial" pitchFamily="34" charset="0"/>
                        <a:cs typeface="Arial" pitchFamily="34" charset="0"/>
                      </a:endParaRPr>
                    </a:p>
                  </a:txBody>
                  <a:tcPr marL="7620" marR="7620" marT="7620" marB="0" anchor="ctr" anchorCtr="1">
                    <a:solidFill>
                      <a:srgbClr val="FFFFFF"/>
                    </a:solidFill>
                  </a:tcPr>
                </a:tc>
              </a:tr>
              <a:tr h="249244">
                <a:tc>
                  <a:txBody>
                    <a:bodyPr/>
                    <a:lstStyle/>
                    <a:p>
                      <a:pPr algn="l" fontAlgn="b"/>
                      <a:r>
                        <a:rPr lang="en-ZA" sz="1400" b="0" i="0" u="none" strike="noStrike" dirty="0" smtClean="0">
                          <a:effectLst/>
                          <a:latin typeface="Arial" pitchFamily="34" charset="0"/>
                          <a:cs typeface="Arial" pitchFamily="34" charset="0"/>
                        </a:rPr>
                        <a:t>William Humphreys Art Gallery (Subsidy)</a:t>
                      </a:r>
                      <a:endParaRPr lang="en-ZA" sz="1400" b="0" i="0" u="none" strike="noStrike" dirty="0">
                        <a:effectLst/>
                        <a:latin typeface="Arial" pitchFamily="34" charset="0"/>
                        <a:cs typeface="Arial" pitchFamily="34" charset="0"/>
                      </a:endParaRPr>
                    </a:p>
                  </a:txBody>
                  <a:tcPr marL="7620" marR="7620" marT="7620" marB="0" anchor="ctr">
                    <a:solidFill>
                      <a:srgbClr val="FFFFCC"/>
                    </a:solidFill>
                  </a:tcPr>
                </a:tc>
                <a:tc>
                  <a:txBody>
                    <a:bodyPr/>
                    <a:lstStyle/>
                    <a:p>
                      <a:pPr lvl="1" algn="r" fontAlgn="t"/>
                      <a:r>
                        <a:rPr lang="en-ZA" sz="1400" b="0" i="0" u="none" strike="noStrike" dirty="0" smtClean="0">
                          <a:effectLst/>
                          <a:latin typeface="Arial" pitchFamily="34" charset="0"/>
                          <a:cs typeface="Arial" pitchFamily="34" charset="0"/>
                        </a:rPr>
                        <a:t>   10 383</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1" algn="r" fontAlgn="t"/>
                      <a:r>
                        <a:rPr lang="en-ZA" sz="1400" b="0" i="0" u="none" strike="noStrike" dirty="0" smtClean="0">
                          <a:effectLst/>
                          <a:latin typeface="Arial" pitchFamily="34" charset="0"/>
                          <a:cs typeface="Arial" pitchFamily="34" charset="0"/>
                        </a:rPr>
                        <a:t> 10 967</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1" algn="r" fontAlgn="t"/>
                      <a:r>
                        <a:rPr lang="en-ZA" sz="1400" b="0" i="0" u="none" strike="noStrike" dirty="0" smtClean="0">
                          <a:effectLst/>
                          <a:latin typeface="Arial" pitchFamily="34" charset="0"/>
                          <a:cs typeface="Arial" pitchFamily="34" charset="0"/>
                        </a:rPr>
                        <a:t>     11 570</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r>
              <a:tr h="249244">
                <a:tc>
                  <a:txBody>
                    <a:bodyPr/>
                    <a:lstStyle/>
                    <a:p>
                      <a:pPr algn="l" fontAlgn="b"/>
                      <a:r>
                        <a:rPr lang="en-ZA" sz="1400" b="0" i="0" u="none" strike="noStrike" dirty="0" smtClean="0">
                          <a:effectLst/>
                          <a:latin typeface="Arial" pitchFamily="34" charset="0"/>
                          <a:cs typeface="Arial" pitchFamily="34" charset="0"/>
                        </a:rPr>
                        <a:t>William Humphreys Art Gallery (Capital</a:t>
                      </a:r>
                      <a:r>
                        <a:rPr lang="en-ZA" sz="1400" b="0" i="0" u="none" strike="noStrike" baseline="0" dirty="0" smtClean="0">
                          <a:effectLst/>
                          <a:latin typeface="Arial" pitchFamily="34" charset="0"/>
                          <a:cs typeface="Arial" pitchFamily="34" charset="0"/>
                        </a:rPr>
                        <a:t> Transfer</a:t>
                      </a:r>
                      <a:r>
                        <a:rPr lang="en-ZA" sz="1400" b="0" i="0" u="none" strike="noStrike" dirty="0" smtClean="0">
                          <a:effectLst/>
                          <a:latin typeface="Arial" pitchFamily="34" charset="0"/>
                          <a:cs typeface="Arial" pitchFamily="34" charset="0"/>
                        </a:rPr>
                        <a:t>)</a:t>
                      </a:r>
                      <a:endParaRPr lang="en-ZA" sz="1400" b="0" i="0" u="none" strike="noStrike" dirty="0">
                        <a:effectLst/>
                        <a:latin typeface="Arial" pitchFamily="34" charset="0"/>
                        <a:cs typeface="Arial" pitchFamily="34" charset="0"/>
                      </a:endParaRPr>
                    </a:p>
                  </a:txBody>
                  <a:tcPr marL="7620" marR="7620" marT="7620" marB="0" anchor="ctr">
                    <a:noFill/>
                  </a:tcPr>
                </a:tc>
                <a:tc>
                  <a:txBody>
                    <a:bodyPr/>
                    <a:lstStyle/>
                    <a:p>
                      <a:pPr lvl="1" algn="r" fontAlgn="t"/>
                      <a:r>
                        <a:rPr lang="en-ZA" sz="1400" b="0" i="0" u="none" strike="noStrike" dirty="0" smtClean="0">
                          <a:effectLst/>
                          <a:latin typeface="Arial" pitchFamily="34" charset="0"/>
                          <a:cs typeface="Arial" pitchFamily="34" charset="0"/>
                        </a:rPr>
                        <a:t>    4 103</a:t>
                      </a:r>
                      <a:endParaRPr lang="en-ZA" sz="1400" b="0" i="0" u="none" strike="noStrike" dirty="0">
                        <a:effectLst/>
                        <a:latin typeface="Arial" pitchFamily="34" charset="0"/>
                        <a:cs typeface="Arial" pitchFamily="34" charset="0"/>
                      </a:endParaRPr>
                    </a:p>
                  </a:txBody>
                  <a:tcPr marL="7620" marR="7620" marT="7620" marB="0" anchor="ctr" anchorCtr="1">
                    <a:noFill/>
                  </a:tcPr>
                </a:tc>
                <a:tc>
                  <a:txBody>
                    <a:bodyPr/>
                    <a:lstStyle/>
                    <a:p>
                      <a:pPr lvl="1" algn="r" fontAlgn="t"/>
                      <a:r>
                        <a:rPr lang="en-ZA" sz="1400" b="0" i="0" u="none" strike="noStrike" dirty="0" smtClean="0">
                          <a:effectLst/>
                          <a:latin typeface="Arial" pitchFamily="34" charset="0"/>
                          <a:cs typeface="Arial" pitchFamily="34" charset="0"/>
                        </a:rPr>
                        <a:t>17 000</a:t>
                      </a:r>
                      <a:endParaRPr lang="en-ZA" sz="1400" b="0" i="0" u="none" strike="noStrike" dirty="0">
                        <a:effectLst/>
                        <a:latin typeface="Arial" pitchFamily="34" charset="0"/>
                        <a:cs typeface="Arial" pitchFamily="34" charset="0"/>
                      </a:endParaRPr>
                    </a:p>
                  </a:txBody>
                  <a:tcPr marL="7620" marR="7620" marT="7620" marB="0" anchor="ctr" anchorCtr="1">
                    <a:noFill/>
                  </a:tcPr>
                </a:tc>
                <a:tc>
                  <a:txBody>
                    <a:bodyPr/>
                    <a:lstStyle/>
                    <a:p>
                      <a:pPr lvl="1" algn="r" fontAlgn="t"/>
                      <a:r>
                        <a:rPr lang="en-ZA" sz="1400" b="0" i="0" u="none" strike="noStrike" dirty="0" smtClean="0">
                          <a:effectLst/>
                          <a:latin typeface="Arial" pitchFamily="34" charset="0"/>
                          <a:cs typeface="Arial" pitchFamily="34" charset="0"/>
                        </a:rPr>
                        <a:t>       4 500</a:t>
                      </a:r>
                      <a:endParaRPr lang="en-ZA" sz="1400" b="0" i="0" u="none" strike="noStrike" dirty="0">
                        <a:effectLst/>
                        <a:latin typeface="Arial" pitchFamily="34" charset="0"/>
                        <a:cs typeface="Arial" pitchFamily="34" charset="0"/>
                      </a:endParaRPr>
                    </a:p>
                  </a:txBody>
                  <a:tcPr marL="7620" marR="7620" marT="7620" marB="0" anchor="ctr" anchorCtr="1">
                    <a:noFill/>
                  </a:tcPr>
                </a:tc>
              </a:tr>
              <a:tr h="249244">
                <a:tc>
                  <a:txBody>
                    <a:bodyPr/>
                    <a:lstStyle/>
                    <a:p>
                      <a:pPr algn="l" fontAlgn="b"/>
                      <a:r>
                        <a:rPr lang="en-US" sz="1400" b="0" i="0" u="none" strike="noStrike" dirty="0" smtClean="0">
                          <a:effectLst/>
                          <a:latin typeface="Arial" pitchFamily="34" charset="0"/>
                          <a:cs typeface="Arial" pitchFamily="34" charset="0"/>
                        </a:rPr>
                        <a:t>Ditsong Museum (Subsidy)</a:t>
                      </a:r>
                      <a:endParaRPr lang="en-ZA" sz="1400" b="0" i="0" u="none" strike="noStrike" dirty="0">
                        <a:effectLst/>
                        <a:latin typeface="Arial" pitchFamily="34" charset="0"/>
                        <a:cs typeface="Arial" pitchFamily="34" charset="0"/>
                      </a:endParaRPr>
                    </a:p>
                  </a:txBody>
                  <a:tcPr marL="7620" marR="7620" marT="7620" marB="0" anchor="ctr">
                    <a:solidFill>
                      <a:srgbClr val="FFFFCC"/>
                    </a:solidFill>
                  </a:tcPr>
                </a:tc>
                <a:tc>
                  <a:txBody>
                    <a:bodyPr/>
                    <a:lstStyle/>
                    <a:p>
                      <a:pPr lvl="1" algn="r" fontAlgn="t"/>
                      <a:r>
                        <a:rPr lang="en-ZA" sz="1400" b="0" i="0" u="none" strike="noStrike" dirty="0" smtClean="0">
                          <a:effectLst/>
                          <a:latin typeface="Arial" pitchFamily="34" charset="0"/>
                          <a:cs typeface="Arial" pitchFamily="34" charset="0"/>
                        </a:rPr>
                        <a:t>  87 212</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1" algn="r" fontAlgn="t"/>
                      <a:r>
                        <a:rPr lang="en-ZA" sz="1400" b="0" i="0" u="none" strike="noStrike" dirty="0" smtClean="0">
                          <a:effectLst/>
                          <a:latin typeface="Arial" pitchFamily="34" charset="0"/>
                          <a:cs typeface="Arial" pitchFamily="34" charset="0"/>
                        </a:rPr>
                        <a:t>92 152</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1" algn="r" fontAlgn="t"/>
                      <a:r>
                        <a:rPr lang="en-ZA" sz="1400" b="0" i="0" u="none" strike="noStrike" dirty="0" smtClean="0">
                          <a:effectLst/>
                          <a:latin typeface="Arial" pitchFamily="34" charset="0"/>
                          <a:cs typeface="Arial" pitchFamily="34" charset="0"/>
                        </a:rPr>
                        <a:t>     97 272</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r>
              <a:tr h="249244">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effectLst/>
                          <a:latin typeface="Arial" pitchFamily="34" charset="0"/>
                          <a:cs typeface="Arial" pitchFamily="34" charset="0"/>
                        </a:rPr>
                        <a:t>Ditsong Museum (Capital</a:t>
                      </a:r>
                      <a:r>
                        <a:rPr lang="en-US" sz="1400" b="0" i="0" u="none" strike="noStrike" baseline="0" dirty="0" smtClean="0">
                          <a:effectLst/>
                          <a:latin typeface="Arial" pitchFamily="34" charset="0"/>
                          <a:cs typeface="Arial" pitchFamily="34" charset="0"/>
                        </a:rPr>
                        <a:t> Transfer</a:t>
                      </a:r>
                      <a:r>
                        <a:rPr lang="en-US" sz="1400" b="0" i="0" u="none" strike="noStrike" dirty="0" smtClean="0">
                          <a:effectLst/>
                          <a:latin typeface="Arial" pitchFamily="34" charset="0"/>
                          <a:cs typeface="Arial" pitchFamily="34" charset="0"/>
                        </a:rPr>
                        <a:t>)</a:t>
                      </a:r>
                      <a:endParaRPr lang="en-ZA" sz="1400" b="0" i="0" u="none" strike="noStrike" dirty="0" smtClean="0">
                        <a:effectLst/>
                        <a:latin typeface="Arial" pitchFamily="34" charset="0"/>
                        <a:cs typeface="Arial" pitchFamily="34" charset="0"/>
                      </a:endParaRPr>
                    </a:p>
                    <a:p>
                      <a:pPr algn="l" fontAlgn="b"/>
                      <a:endParaRPr lang="en-ZA" sz="1400" b="0" i="0" u="none" strike="noStrike" dirty="0">
                        <a:effectLst/>
                        <a:latin typeface="Arial" pitchFamily="34" charset="0"/>
                        <a:cs typeface="Arial" pitchFamily="34" charset="0"/>
                      </a:endParaRPr>
                    </a:p>
                  </a:txBody>
                  <a:tcPr marL="7620" marR="7620" marT="7620" marB="0" anchor="ctr">
                    <a:solidFill>
                      <a:srgbClr val="FFFFCC"/>
                    </a:solidFill>
                  </a:tcPr>
                </a:tc>
                <a:tc>
                  <a:txBody>
                    <a:bodyPr/>
                    <a:lstStyle/>
                    <a:p>
                      <a:pPr lvl="1" algn="r" fontAlgn="t"/>
                      <a:r>
                        <a:rPr lang="en-ZA" sz="1400" b="0" i="0" u="none" strike="noStrike" dirty="0" smtClean="0">
                          <a:effectLst/>
                          <a:latin typeface="Arial" pitchFamily="34" charset="0"/>
                          <a:cs typeface="Arial" pitchFamily="34" charset="0"/>
                        </a:rPr>
                        <a:t>  21 000</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1" algn="r" fontAlgn="t"/>
                      <a:r>
                        <a:rPr lang="en-ZA" sz="1400" b="0" i="0" u="none" strike="noStrike" dirty="0" smtClean="0">
                          <a:effectLst/>
                          <a:latin typeface="Arial" pitchFamily="34" charset="0"/>
                          <a:cs typeface="Arial" pitchFamily="34" charset="0"/>
                        </a:rPr>
                        <a:t>38 557</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1" algn="r" fontAlgn="t"/>
                      <a:r>
                        <a:rPr lang="en-ZA" sz="1400" b="0" i="0" u="none" strike="noStrike" dirty="0" smtClean="0">
                          <a:effectLst/>
                          <a:latin typeface="Arial" pitchFamily="34" charset="0"/>
                          <a:cs typeface="Arial" pitchFamily="34" charset="0"/>
                        </a:rPr>
                        <a:t>     30 900</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r>
              <a:tr h="66597">
                <a:tc>
                  <a:txBody>
                    <a:bodyPr/>
                    <a:lstStyle/>
                    <a:p>
                      <a:r>
                        <a:rPr lang="en-ZA" sz="1600" b="1" dirty="0" smtClean="0">
                          <a:latin typeface="Arial" pitchFamily="34" charset="0"/>
                          <a:cs typeface="Arial" pitchFamily="34" charset="0"/>
                        </a:rPr>
                        <a:t>Libraries</a:t>
                      </a:r>
                      <a:endParaRPr lang="en-ZA" sz="1600" b="1" dirty="0">
                        <a:latin typeface="Arial" pitchFamily="34" charset="0"/>
                        <a:cs typeface="Arial" pitchFamily="34" charset="0"/>
                      </a:endParaRPr>
                    </a:p>
                  </a:txBody>
                  <a:tcPr marL="7620" marR="7620" marT="7620" marB="0" anchor="ctr">
                    <a:noFill/>
                  </a:tcPr>
                </a:tc>
                <a:tc>
                  <a:txBody>
                    <a:bodyPr/>
                    <a:lstStyle/>
                    <a:p>
                      <a:pPr lvl="1" algn="r" fontAlgn="t"/>
                      <a:endParaRPr lang="en-ZA" sz="1400" b="0" i="0" u="none" strike="noStrike" dirty="0" smtClean="0">
                        <a:effectLst/>
                        <a:latin typeface="Arial" pitchFamily="34" charset="0"/>
                        <a:cs typeface="Arial" pitchFamily="34" charset="0"/>
                      </a:endParaRPr>
                    </a:p>
                  </a:txBody>
                  <a:tcPr marL="7620" marR="7620" marT="7620" marB="0" anchor="ctr" anchorCtr="1">
                    <a:noFill/>
                  </a:tcPr>
                </a:tc>
                <a:tc>
                  <a:txBody>
                    <a:bodyPr/>
                    <a:lstStyle/>
                    <a:p>
                      <a:pPr lvl="1" algn="r" fontAlgn="t"/>
                      <a:endParaRPr lang="en-ZA" sz="1400" b="0" i="0" u="none" strike="noStrike" dirty="0">
                        <a:effectLst/>
                        <a:latin typeface="Arial" pitchFamily="34" charset="0"/>
                        <a:cs typeface="Arial" pitchFamily="34" charset="0"/>
                      </a:endParaRPr>
                    </a:p>
                  </a:txBody>
                  <a:tcPr marL="7620" marR="7620" marT="7620" marB="0" anchor="ctr" anchorCtr="1">
                    <a:noFill/>
                  </a:tcPr>
                </a:tc>
                <a:tc>
                  <a:txBody>
                    <a:bodyPr/>
                    <a:lstStyle/>
                    <a:p>
                      <a:pPr lvl="1" algn="r" fontAlgn="t"/>
                      <a:endParaRPr lang="en-ZA" sz="1400" b="0" i="0" u="none" strike="noStrike" dirty="0">
                        <a:effectLst/>
                        <a:latin typeface="Arial" pitchFamily="34" charset="0"/>
                        <a:cs typeface="Arial" pitchFamily="34" charset="0"/>
                      </a:endParaRPr>
                    </a:p>
                  </a:txBody>
                  <a:tcPr marL="7620" marR="7620" marT="7620" marB="0" anchor="ctr" anchorCtr="1">
                    <a:noFill/>
                  </a:tcPr>
                </a:tc>
              </a:tr>
              <a:tr h="249244">
                <a:tc>
                  <a:txBody>
                    <a:bodyPr/>
                    <a:lstStyle/>
                    <a:p>
                      <a:r>
                        <a:rPr lang="en-ZA" sz="1400" b="0" dirty="0" smtClean="0">
                          <a:latin typeface="Arial" pitchFamily="34" charset="0"/>
                          <a:cs typeface="Arial" pitchFamily="34" charset="0"/>
                        </a:rPr>
                        <a:t>National Library of South Africa (Subsidy)</a:t>
                      </a:r>
                      <a:endParaRPr lang="en-ZA" sz="1400" b="0" dirty="0">
                        <a:latin typeface="Arial" pitchFamily="34" charset="0"/>
                        <a:cs typeface="Arial" pitchFamily="34" charset="0"/>
                      </a:endParaRPr>
                    </a:p>
                  </a:txBody>
                  <a:tcPr marL="7620" marR="7620" marT="7620" marB="0" anchor="ctr">
                    <a:solidFill>
                      <a:srgbClr val="FFFFCC"/>
                    </a:solidFill>
                  </a:tcPr>
                </a:tc>
                <a:tc>
                  <a:txBody>
                    <a:bodyPr/>
                    <a:lstStyle/>
                    <a:p>
                      <a:pPr lvl="1" algn="r" fontAlgn="t"/>
                      <a:r>
                        <a:rPr lang="en-ZA" sz="1400" b="0" i="0" u="none" strike="noStrike" dirty="0" smtClean="0">
                          <a:effectLst/>
                          <a:latin typeface="Arial" pitchFamily="34" charset="0"/>
                          <a:cs typeface="Arial" pitchFamily="34" charset="0"/>
                        </a:rPr>
                        <a:t>   99 328</a:t>
                      </a:r>
                    </a:p>
                  </a:txBody>
                  <a:tcPr marL="7620" marR="7620" marT="7620" marB="0" anchor="ctr" anchorCtr="1">
                    <a:solidFill>
                      <a:srgbClr val="FFFFCC"/>
                    </a:solidFill>
                  </a:tcPr>
                </a:tc>
                <a:tc>
                  <a:txBody>
                    <a:bodyPr/>
                    <a:lstStyle/>
                    <a:p>
                      <a:pPr lvl="1" algn="r" fontAlgn="t"/>
                      <a:r>
                        <a:rPr lang="en-ZA" sz="1400" b="0" i="0" u="none" strike="noStrike" dirty="0" smtClean="0">
                          <a:effectLst/>
                          <a:latin typeface="Arial" pitchFamily="34" charset="0"/>
                          <a:cs typeface="Arial" pitchFamily="34" charset="0"/>
                        </a:rPr>
                        <a:t>105 131</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1" algn="r" fontAlgn="t"/>
                      <a:r>
                        <a:rPr lang="en-ZA" sz="1400" b="0" i="0" u="none" strike="noStrike" dirty="0" smtClean="0">
                          <a:effectLst/>
                          <a:latin typeface="Arial" pitchFamily="34" charset="0"/>
                          <a:cs typeface="Arial" pitchFamily="34" charset="0"/>
                        </a:rPr>
                        <a:t>   111</a:t>
                      </a:r>
                      <a:r>
                        <a:rPr lang="en-ZA" sz="1400" b="0" i="0" u="none" strike="noStrike" baseline="0" dirty="0" smtClean="0">
                          <a:effectLst/>
                          <a:latin typeface="Arial" pitchFamily="34" charset="0"/>
                          <a:cs typeface="Arial" pitchFamily="34" charset="0"/>
                        </a:rPr>
                        <a:t> </a:t>
                      </a:r>
                      <a:r>
                        <a:rPr lang="en-ZA" sz="1400" b="0" i="0" u="none" strike="noStrike" dirty="0" smtClean="0">
                          <a:effectLst/>
                          <a:latin typeface="Arial" pitchFamily="34" charset="0"/>
                          <a:cs typeface="Arial" pitchFamily="34" charset="0"/>
                        </a:rPr>
                        <a:t>181</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r>
              <a:tr h="249244">
                <a:tc>
                  <a:txBody>
                    <a:bodyPr/>
                    <a:lstStyle/>
                    <a:p>
                      <a:pPr algn="l" fontAlgn="b"/>
                      <a:r>
                        <a:rPr lang="en-US" sz="1400" b="0" i="0" u="none" strike="noStrike" dirty="0" smtClean="0">
                          <a:effectLst/>
                          <a:latin typeface="Arial" pitchFamily="34" charset="0"/>
                          <a:cs typeface="Arial" pitchFamily="34" charset="0"/>
                        </a:rPr>
                        <a:t>Community</a:t>
                      </a:r>
                      <a:r>
                        <a:rPr lang="en-US" sz="1400" b="0" i="0" u="none" strike="noStrike" baseline="0" dirty="0" smtClean="0">
                          <a:effectLst/>
                          <a:latin typeface="Arial" pitchFamily="34" charset="0"/>
                          <a:cs typeface="Arial" pitchFamily="34" charset="0"/>
                        </a:rPr>
                        <a:t> Library Grant: (National Library of South Africa)</a:t>
                      </a:r>
                      <a:endParaRPr lang="en-ZA" sz="1400" b="0" i="0" u="none" strike="noStrike" dirty="0">
                        <a:effectLst/>
                        <a:latin typeface="Arial" pitchFamily="34" charset="0"/>
                        <a:cs typeface="Arial" pitchFamily="34" charset="0"/>
                      </a:endParaRPr>
                    </a:p>
                  </a:txBody>
                  <a:tcPr marL="7620" marR="7620" marT="7620" marB="0" anchor="ctr">
                    <a:solidFill>
                      <a:srgbClr val="FFFFFF"/>
                    </a:solidFill>
                  </a:tcPr>
                </a:tc>
                <a:tc>
                  <a:txBody>
                    <a:bodyPr/>
                    <a:lstStyle/>
                    <a:p>
                      <a:pPr lvl="0" algn="r" fontAlgn="t"/>
                      <a:r>
                        <a:rPr lang="en-ZA" sz="1400" b="0" i="0" u="none" strike="noStrike" dirty="0" smtClean="0">
                          <a:solidFill>
                            <a:schemeClr val="tx1"/>
                          </a:solidFill>
                          <a:effectLst/>
                          <a:latin typeface="Arial" pitchFamily="34" charset="0"/>
                          <a:cs typeface="Arial" pitchFamily="34" charset="0"/>
                        </a:rPr>
                        <a:t>            18 477</a:t>
                      </a:r>
                      <a:endParaRPr lang="en-ZA" sz="1400" b="0" i="0" u="none" strike="noStrike" dirty="0">
                        <a:solidFill>
                          <a:schemeClr val="tx1"/>
                        </a:solidFill>
                        <a:effectLst/>
                        <a:latin typeface="Arial" pitchFamily="34" charset="0"/>
                        <a:cs typeface="Arial" pitchFamily="34" charset="0"/>
                      </a:endParaRPr>
                    </a:p>
                  </a:txBody>
                  <a:tcPr marL="7620" marR="7620" marT="7620" marB="0" anchor="ctr" anchorCtr="1">
                    <a:solidFill>
                      <a:srgbClr val="FFFFFF"/>
                    </a:solidFill>
                  </a:tcPr>
                </a:tc>
                <a:tc>
                  <a:txBody>
                    <a:bodyPr/>
                    <a:lstStyle/>
                    <a:p>
                      <a:pPr lvl="0" algn="r" fontAlgn="t"/>
                      <a:r>
                        <a:rPr lang="en-ZA" sz="1400" b="0" i="0" u="none" strike="noStrike" dirty="0" smtClean="0">
                          <a:solidFill>
                            <a:schemeClr val="tx1"/>
                          </a:solidFill>
                          <a:effectLst/>
                          <a:latin typeface="Arial" pitchFamily="34" charset="0"/>
                          <a:cs typeface="Arial" pitchFamily="34" charset="0"/>
                        </a:rPr>
                        <a:t>           19 512</a:t>
                      </a:r>
                      <a:endParaRPr lang="en-ZA" sz="1400" b="0" i="0" u="none" strike="noStrike" dirty="0">
                        <a:solidFill>
                          <a:schemeClr val="tx1"/>
                        </a:solidFill>
                        <a:effectLst/>
                        <a:latin typeface="Arial" pitchFamily="34" charset="0"/>
                        <a:cs typeface="Arial" pitchFamily="34" charset="0"/>
                      </a:endParaRPr>
                    </a:p>
                  </a:txBody>
                  <a:tcPr marL="7620" marR="7620" marT="7620" marB="0" anchor="ctr" anchorCtr="1">
                    <a:solidFill>
                      <a:srgbClr val="FFFFFF"/>
                    </a:solidFill>
                  </a:tcPr>
                </a:tc>
                <a:tc>
                  <a:txBody>
                    <a:bodyPr/>
                    <a:lstStyle/>
                    <a:p>
                      <a:pPr lvl="0" algn="r" fontAlgn="t"/>
                      <a:r>
                        <a:rPr lang="en-ZA" sz="1400" b="0" i="0" u="none" strike="noStrike" dirty="0" smtClean="0">
                          <a:solidFill>
                            <a:schemeClr val="tx1"/>
                          </a:solidFill>
                          <a:effectLst/>
                          <a:latin typeface="Arial" pitchFamily="34" charset="0"/>
                          <a:cs typeface="Arial" pitchFamily="34" charset="0"/>
                        </a:rPr>
                        <a:t>              20 585</a:t>
                      </a:r>
                      <a:endParaRPr lang="en-ZA" sz="1400" b="0" i="0" u="none" strike="noStrike" dirty="0">
                        <a:solidFill>
                          <a:schemeClr val="tx1"/>
                        </a:solidFill>
                        <a:effectLst/>
                        <a:latin typeface="Arial" pitchFamily="34" charset="0"/>
                        <a:cs typeface="Arial" pitchFamily="34" charset="0"/>
                      </a:endParaRPr>
                    </a:p>
                  </a:txBody>
                  <a:tcPr marL="7620" marR="7620" marT="7620" marB="0" anchor="ctr" anchorCtr="1">
                    <a:solidFill>
                      <a:srgbClr val="FFFFFF"/>
                    </a:solidFill>
                  </a:tcPr>
                </a:tc>
              </a:tr>
              <a:tr h="262353">
                <a:tc>
                  <a:txBody>
                    <a:bodyPr/>
                    <a:lstStyle/>
                    <a:p>
                      <a:pPr algn="l" fontAlgn="b"/>
                      <a:r>
                        <a:rPr lang="en-ZA" sz="1400" b="0" i="0" u="none" strike="noStrike" dirty="0" smtClean="0">
                          <a:effectLst/>
                          <a:latin typeface="Arial" pitchFamily="34" charset="0"/>
                          <a:cs typeface="Arial" pitchFamily="34" charset="0"/>
                        </a:rPr>
                        <a:t>National Library of South Africa (Capital Transfer)</a:t>
                      </a:r>
                      <a:endParaRPr lang="en-ZA" sz="1400" b="0" i="0" u="none" strike="noStrike" dirty="0">
                        <a:effectLst/>
                        <a:latin typeface="Arial" pitchFamily="34" charset="0"/>
                        <a:cs typeface="Arial" pitchFamily="34" charset="0"/>
                      </a:endParaRPr>
                    </a:p>
                  </a:txBody>
                  <a:tcPr marL="7620" marR="7620" marT="7620" marB="0" anchor="ctr">
                    <a:solidFill>
                      <a:srgbClr val="FFFFCC"/>
                    </a:solidFill>
                  </a:tcPr>
                </a:tc>
                <a:tc>
                  <a:txBody>
                    <a:bodyPr/>
                    <a:lstStyle/>
                    <a:p>
                      <a:pPr lvl="0" algn="r" fontAlgn="t"/>
                      <a:r>
                        <a:rPr lang="en-ZA" sz="1400" b="0" i="0" u="none" strike="noStrike" dirty="0" smtClean="0">
                          <a:solidFill>
                            <a:schemeClr val="tx1"/>
                          </a:solidFill>
                          <a:effectLst/>
                          <a:latin typeface="Arial" pitchFamily="34" charset="0"/>
                          <a:cs typeface="Arial" pitchFamily="34" charset="0"/>
                        </a:rPr>
                        <a:t>             9 583</a:t>
                      </a:r>
                      <a:endParaRPr lang="en-ZA" sz="1400" b="0" i="0" u="none" strike="noStrike" dirty="0">
                        <a:solidFill>
                          <a:schemeClr val="tx1"/>
                        </a:solidFill>
                        <a:effectLst/>
                        <a:latin typeface="Arial" pitchFamily="34" charset="0"/>
                        <a:cs typeface="Arial" pitchFamily="34" charset="0"/>
                      </a:endParaRPr>
                    </a:p>
                  </a:txBody>
                  <a:tcPr marL="7620" marR="7620" marT="7620" marB="0" anchor="ctr" anchorCtr="1">
                    <a:solidFill>
                      <a:srgbClr val="FFFFCC"/>
                    </a:solidFill>
                  </a:tcPr>
                </a:tc>
                <a:tc>
                  <a:txBody>
                    <a:bodyPr/>
                    <a:lstStyle/>
                    <a:p>
                      <a:pPr lvl="0" algn="r" fontAlgn="t"/>
                      <a:r>
                        <a:rPr lang="en-ZA" sz="1400" b="0" i="0" u="none" strike="noStrike" dirty="0" smtClean="0">
                          <a:solidFill>
                            <a:schemeClr val="tx1"/>
                          </a:solidFill>
                          <a:effectLst/>
                          <a:latin typeface="Arial" pitchFamily="34" charset="0"/>
                          <a:cs typeface="Arial" pitchFamily="34" charset="0"/>
                        </a:rPr>
                        <a:t>           11 556</a:t>
                      </a:r>
                      <a:endParaRPr lang="en-ZA" sz="1400" b="0" i="0" u="none" strike="noStrike" dirty="0">
                        <a:solidFill>
                          <a:schemeClr val="tx1"/>
                        </a:solidFill>
                        <a:effectLst/>
                        <a:latin typeface="Arial" pitchFamily="34" charset="0"/>
                        <a:cs typeface="Arial" pitchFamily="34" charset="0"/>
                      </a:endParaRPr>
                    </a:p>
                  </a:txBody>
                  <a:tcPr marL="7620" marR="7620" marT="7620" marB="0" anchor="ctr" anchorCtr="1">
                    <a:solidFill>
                      <a:srgbClr val="FFFFCC"/>
                    </a:solidFill>
                  </a:tcPr>
                </a:tc>
                <a:tc>
                  <a:txBody>
                    <a:bodyPr/>
                    <a:lstStyle/>
                    <a:p>
                      <a:pPr lvl="0" algn="r" fontAlgn="t"/>
                      <a:r>
                        <a:rPr lang="en-ZA" sz="1400" b="0" i="0" u="none" strike="noStrike" dirty="0" smtClean="0">
                          <a:solidFill>
                            <a:schemeClr val="tx1"/>
                          </a:solidFill>
                          <a:effectLst/>
                          <a:latin typeface="Arial" pitchFamily="34" charset="0"/>
                          <a:cs typeface="Arial" pitchFamily="34" charset="0"/>
                        </a:rPr>
                        <a:t>              34 688</a:t>
                      </a:r>
                      <a:endParaRPr lang="en-ZA" sz="1400" b="0" i="0" u="none" strike="noStrike" dirty="0">
                        <a:solidFill>
                          <a:schemeClr val="tx1"/>
                        </a:solidFill>
                        <a:effectLst/>
                        <a:latin typeface="Arial" pitchFamily="34" charset="0"/>
                        <a:cs typeface="Arial" pitchFamily="34" charset="0"/>
                      </a:endParaRPr>
                    </a:p>
                  </a:txBody>
                  <a:tcPr marL="7620" marR="7620" marT="7620" marB="0" anchor="ctr" anchorCtr="1">
                    <a:solidFill>
                      <a:srgbClr val="FFFFCC"/>
                    </a:solidFill>
                  </a:tcPr>
                </a:tc>
              </a:tr>
              <a:tr h="294972">
                <a:tc>
                  <a:txBody>
                    <a:bodyPr/>
                    <a:lstStyle/>
                    <a:p>
                      <a:pPr algn="l" fontAlgn="b"/>
                      <a:r>
                        <a:rPr lang="en-US" sz="1400" b="0" i="0" u="none" strike="noStrike" dirty="0" smtClean="0">
                          <a:effectLst/>
                          <a:latin typeface="Arial" pitchFamily="34" charset="0"/>
                          <a:cs typeface="Arial" pitchFamily="34" charset="0"/>
                        </a:rPr>
                        <a:t>Blind</a:t>
                      </a:r>
                      <a:r>
                        <a:rPr lang="en-US" sz="1400" b="0" i="0" u="none" strike="noStrike" baseline="0" dirty="0" smtClean="0">
                          <a:effectLst/>
                          <a:latin typeface="Arial" pitchFamily="34" charset="0"/>
                          <a:cs typeface="Arial" pitchFamily="34" charset="0"/>
                        </a:rPr>
                        <a:t> South Africa (Subsidy)</a:t>
                      </a:r>
                      <a:endParaRPr lang="en-US" sz="1400" b="0" i="0" u="none" strike="noStrike" dirty="0">
                        <a:effectLst/>
                        <a:latin typeface="Arial" pitchFamily="34" charset="0"/>
                        <a:cs typeface="Arial" pitchFamily="34" charset="0"/>
                      </a:endParaRPr>
                    </a:p>
                  </a:txBody>
                  <a:tcPr marL="7620" marR="7620" marT="7620" marB="0" anchor="ctr">
                    <a:noFill/>
                  </a:tcPr>
                </a:tc>
                <a:tc>
                  <a:txBody>
                    <a:bodyPr/>
                    <a:lstStyle/>
                    <a:p>
                      <a:pPr lvl="0" algn="r" fontAlgn="t"/>
                      <a:r>
                        <a:rPr lang="en-ZA" sz="1400" b="0" i="0" u="none" strike="noStrike" dirty="0" smtClean="0">
                          <a:effectLst/>
                          <a:latin typeface="Arial" pitchFamily="34" charset="0"/>
                          <a:cs typeface="Arial" pitchFamily="34" charset="0"/>
                        </a:rPr>
                        <a:t>              8 315</a:t>
                      </a:r>
                      <a:endParaRPr lang="en-ZA" sz="1400" b="0" i="0" u="none" strike="noStrike" dirty="0">
                        <a:effectLst/>
                        <a:latin typeface="Arial" pitchFamily="34" charset="0"/>
                        <a:cs typeface="Arial" pitchFamily="34" charset="0"/>
                      </a:endParaRPr>
                    </a:p>
                  </a:txBody>
                  <a:tcPr marL="7620" marR="7620" marT="7620" marB="0" anchor="ctr" anchorCtr="1">
                    <a:noFill/>
                  </a:tcPr>
                </a:tc>
                <a:tc>
                  <a:txBody>
                    <a:bodyPr/>
                    <a:lstStyle/>
                    <a:p>
                      <a:pPr lvl="0" algn="r" fontAlgn="t"/>
                      <a:r>
                        <a:rPr lang="en-ZA" sz="1400" b="0" i="0" u="none" strike="noStrike" dirty="0" smtClean="0">
                          <a:effectLst/>
                          <a:latin typeface="Arial" pitchFamily="34" charset="0"/>
                          <a:cs typeface="Arial" pitchFamily="34" charset="0"/>
                        </a:rPr>
                        <a:t>             8 781</a:t>
                      </a:r>
                      <a:endParaRPr lang="en-ZA" sz="1400" b="0" i="0" u="none" strike="noStrike" dirty="0">
                        <a:effectLst/>
                        <a:latin typeface="Arial" pitchFamily="34" charset="0"/>
                        <a:cs typeface="Arial" pitchFamily="34" charset="0"/>
                      </a:endParaRPr>
                    </a:p>
                  </a:txBody>
                  <a:tcPr marL="7620" marR="7620" marT="7620" marB="0" anchor="ctr" anchorCtr="1">
                    <a:noFill/>
                  </a:tcPr>
                </a:tc>
                <a:tc>
                  <a:txBody>
                    <a:bodyPr/>
                    <a:lstStyle/>
                    <a:p>
                      <a:pPr lvl="0" algn="r" fontAlgn="t"/>
                      <a:r>
                        <a:rPr lang="en-ZA" sz="1400" b="0" i="0" u="none" strike="noStrike" dirty="0" smtClean="0">
                          <a:effectLst/>
                          <a:latin typeface="Arial" pitchFamily="34" charset="0"/>
                          <a:cs typeface="Arial" pitchFamily="34" charset="0"/>
                        </a:rPr>
                        <a:t>                9</a:t>
                      </a:r>
                      <a:r>
                        <a:rPr lang="en-ZA" sz="1400" b="0" i="0" u="none" strike="noStrike" baseline="0" dirty="0" smtClean="0">
                          <a:effectLst/>
                          <a:latin typeface="Arial" pitchFamily="34" charset="0"/>
                          <a:cs typeface="Arial" pitchFamily="34" charset="0"/>
                        </a:rPr>
                        <a:t> 264</a:t>
                      </a:r>
                      <a:endParaRPr lang="en-ZA" sz="1400" b="0" i="0" u="none" strike="noStrike" dirty="0">
                        <a:effectLst/>
                        <a:latin typeface="Arial" pitchFamily="34" charset="0"/>
                        <a:cs typeface="Arial" pitchFamily="34" charset="0"/>
                      </a:endParaRPr>
                    </a:p>
                  </a:txBody>
                  <a:tcPr marL="7620" marR="7620" marT="7620" marB="0" anchor="ctr" anchorCtr="1">
                    <a:noFill/>
                  </a:tcPr>
                </a:tc>
              </a:tr>
              <a:tr h="249244">
                <a:tc>
                  <a:txBody>
                    <a:bodyPr/>
                    <a:lstStyle/>
                    <a:p>
                      <a:pPr algn="l" fontAlgn="b"/>
                      <a:r>
                        <a:rPr lang="en-US" sz="1400" b="0" i="0" u="none" strike="noStrike" dirty="0" smtClean="0">
                          <a:effectLst/>
                          <a:latin typeface="Arial" pitchFamily="34" charset="0"/>
                          <a:cs typeface="Arial" pitchFamily="34" charset="0"/>
                        </a:rPr>
                        <a:t>South</a:t>
                      </a:r>
                      <a:r>
                        <a:rPr lang="en-US" sz="1400" b="0" i="0" u="none" strike="noStrike" baseline="0" dirty="0" smtClean="0">
                          <a:effectLst/>
                          <a:latin typeface="Arial" pitchFamily="34" charset="0"/>
                          <a:cs typeface="Arial" pitchFamily="34" charset="0"/>
                        </a:rPr>
                        <a:t> African Library for the Blind (Subsidy)</a:t>
                      </a:r>
                      <a:endParaRPr lang="en-ZA" sz="1400" b="0" i="0" u="none" strike="noStrike" dirty="0">
                        <a:effectLst/>
                        <a:latin typeface="Arial" pitchFamily="34" charset="0"/>
                        <a:cs typeface="Arial" pitchFamily="34" charset="0"/>
                      </a:endParaRPr>
                    </a:p>
                  </a:txBody>
                  <a:tcPr marL="7620" marR="7620" marT="7620" marB="0" anchor="ctr">
                    <a:solidFill>
                      <a:srgbClr val="FFFFCC"/>
                    </a:solidFill>
                  </a:tcPr>
                </a:tc>
                <a:tc>
                  <a:txBody>
                    <a:bodyPr/>
                    <a:lstStyle/>
                    <a:p>
                      <a:pPr lvl="0" algn="r" fontAlgn="t"/>
                      <a:r>
                        <a:rPr lang="en-ZA" sz="1400" b="0" i="0" u="none" strike="noStrike" dirty="0" smtClean="0">
                          <a:effectLst/>
                          <a:latin typeface="Arial" pitchFamily="34" charset="0"/>
                          <a:cs typeface="Arial" pitchFamily="34" charset="0"/>
                        </a:rPr>
                        <a:t>            22 323</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0" algn="r" fontAlgn="t"/>
                      <a:r>
                        <a:rPr lang="en-ZA" sz="1400" b="0" i="0" u="none" strike="noStrike" dirty="0" smtClean="0">
                          <a:effectLst/>
                          <a:latin typeface="Arial" pitchFamily="34" charset="0"/>
                          <a:cs typeface="Arial" pitchFamily="34" charset="0"/>
                        </a:rPr>
                        <a:t>          23</a:t>
                      </a:r>
                      <a:r>
                        <a:rPr lang="en-ZA" sz="1400" b="0" i="0" u="none" strike="noStrike" baseline="0" dirty="0" smtClean="0">
                          <a:effectLst/>
                          <a:latin typeface="Arial" pitchFamily="34" charset="0"/>
                          <a:cs typeface="Arial" pitchFamily="34" charset="0"/>
                        </a:rPr>
                        <a:t> 574</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0" algn="r" fontAlgn="t"/>
                      <a:r>
                        <a:rPr lang="en-ZA" sz="1400" b="0" i="0" u="none" strike="noStrike" dirty="0" smtClean="0">
                          <a:effectLst/>
                          <a:latin typeface="Arial" pitchFamily="34" charset="0"/>
                          <a:cs typeface="Arial" pitchFamily="34" charset="0"/>
                        </a:rPr>
                        <a:t>              24 870</a:t>
                      </a:r>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r>
              <a:tr h="269364">
                <a:tc>
                  <a:txBody>
                    <a:bodyPr/>
                    <a:lstStyle/>
                    <a:p>
                      <a:pPr algn="l" fontAlgn="b"/>
                      <a:r>
                        <a:rPr lang="en-US" sz="1400" b="0" i="0" u="none" strike="noStrike" dirty="0" smtClean="0">
                          <a:effectLst/>
                          <a:latin typeface="Arial" pitchFamily="34" charset="0"/>
                          <a:cs typeface="Arial" pitchFamily="34" charset="0"/>
                        </a:rPr>
                        <a:t>South African Library for the Blind (Capital Transfer)</a:t>
                      </a:r>
                      <a:endParaRPr lang="en-ZA" sz="1400" b="0" i="0" u="none" strike="noStrike" dirty="0">
                        <a:effectLst/>
                        <a:latin typeface="Arial" pitchFamily="34" charset="0"/>
                        <a:cs typeface="Arial" pitchFamily="34" charset="0"/>
                      </a:endParaRPr>
                    </a:p>
                  </a:txBody>
                  <a:tcPr marL="7620" marR="7620" marT="7620" marB="0" anchor="ctr">
                    <a:noFill/>
                  </a:tcPr>
                </a:tc>
                <a:tc>
                  <a:txBody>
                    <a:bodyPr/>
                    <a:lstStyle/>
                    <a:p>
                      <a:pPr lvl="0" algn="r" fontAlgn="t"/>
                      <a:r>
                        <a:rPr lang="en-ZA" sz="1400" b="0" i="0" u="none" strike="noStrike" dirty="0" smtClean="0">
                          <a:effectLst/>
                          <a:latin typeface="Arial" pitchFamily="34" charset="0"/>
                          <a:cs typeface="Arial" pitchFamily="34" charset="0"/>
                        </a:rPr>
                        <a:t>            12 307</a:t>
                      </a:r>
                      <a:endParaRPr lang="en-ZA" sz="1400" b="0" i="0" u="none" strike="noStrike" dirty="0">
                        <a:effectLst/>
                        <a:latin typeface="Arial" pitchFamily="34" charset="0"/>
                        <a:cs typeface="Arial" pitchFamily="34" charset="0"/>
                      </a:endParaRPr>
                    </a:p>
                  </a:txBody>
                  <a:tcPr marL="7620" marR="7620" marT="7620" marB="0" anchor="ctr" anchorCtr="1">
                    <a:noFill/>
                  </a:tcPr>
                </a:tc>
                <a:tc>
                  <a:txBody>
                    <a:bodyPr/>
                    <a:lstStyle/>
                    <a:p>
                      <a:pPr lvl="0" algn="r" fontAlgn="t"/>
                      <a:r>
                        <a:rPr lang="en-ZA" sz="1400" b="0" i="0" u="none" strike="noStrike" dirty="0" smtClean="0">
                          <a:effectLst/>
                          <a:latin typeface="Arial" pitchFamily="34" charset="0"/>
                          <a:cs typeface="Arial" pitchFamily="34" charset="0"/>
                        </a:rPr>
                        <a:t>           6 904</a:t>
                      </a:r>
                      <a:endParaRPr lang="en-ZA" sz="1400" b="0" i="0" u="none" strike="noStrike" dirty="0">
                        <a:effectLst/>
                        <a:latin typeface="Arial" pitchFamily="34" charset="0"/>
                        <a:cs typeface="Arial" pitchFamily="34" charset="0"/>
                      </a:endParaRPr>
                    </a:p>
                  </a:txBody>
                  <a:tcPr marL="7620" marR="7620" marT="7620" marB="0" anchor="ctr" anchorCtr="1">
                    <a:noFill/>
                  </a:tcPr>
                </a:tc>
                <a:tc>
                  <a:txBody>
                    <a:bodyPr/>
                    <a:lstStyle/>
                    <a:p>
                      <a:pPr lvl="0" algn="r" fontAlgn="t"/>
                      <a:r>
                        <a:rPr lang="en-ZA" sz="1400" b="0" i="0" u="none" strike="noStrike" dirty="0" smtClean="0">
                          <a:effectLst/>
                          <a:latin typeface="Arial" pitchFamily="34" charset="0"/>
                          <a:cs typeface="Arial" pitchFamily="34" charset="0"/>
                        </a:rPr>
                        <a:t>                7 250</a:t>
                      </a:r>
                      <a:endParaRPr lang="en-ZA" sz="1400" b="0" i="0" u="none" strike="noStrike" dirty="0">
                        <a:effectLst/>
                        <a:latin typeface="Arial" pitchFamily="34" charset="0"/>
                        <a:cs typeface="Arial" pitchFamily="34" charset="0"/>
                      </a:endParaRPr>
                    </a:p>
                  </a:txBody>
                  <a:tcPr marL="7620" marR="7620" marT="7620" marB="0" anchor="ctr" anchorCtr="1">
                    <a:noFill/>
                  </a:tcPr>
                </a:tc>
              </a:tr>
              <a:tr h="113727">
                <a:tc>
                  <a:txBody>
                    <a:bodyPr/>
                    <a:lstStyle/>
                    <a:p>
                      <a:pPr algn="l" fontAlgn="b"/>
                      <a:endParaRPr lang="en-ZA" sz="1400" b="1" i="0" u="none" strike="noStrike" dirty="0">
                        <a:effectLst/>
                        <a:latin typeface="Arial" pitchFamily="34" charset="0"/>
                        <a:cs typeface="Arial" pitchFamily="34" charset="0"/>
                      </a:endParaRPr>
                    </a:p>
                  </a:txBody>
                  <a:tcPr marL="7620" marR="7620" marT="7620" marB="0" anchor="ctr">
                    <a:noFill/>
                  </a:tcPr>
                </a:tc>
                <a:tc>
                  <a:txBody>
                    <a:bodyPr/>
                    <a:lstStyle/>
                    <a:p>
                      <a:pPr lvl="1" algn="r" fontAlgn="t"/>
                      <a:endParaRPr lang="en-ZA" sz="1400" b="0" i="0" u="none" strike="noStrike" dirty="0">
                        <a:effectLst/>
                        <a:latin typeface="Arial" pitchFamily="34" charset="0"/>
                        <a:cs typeface="Arial" pitchFamily="34" charset="0"/>
                      </a:endParaRPr>
                    </a:p>
                  </a:txBody>
                  <a:tcPr marL="7620" marR="7620" marT="7620" marB="0" anchor="ctr" anchorCtr="1">
                    <a:noFill/>
                  </a:tcPr>
                </a:tc>
                <a:tc>
                  <a:txBody>
                    <a:bodyPr/>
                    <a:lstStyle/>
                    <a:p>
                      <a:pPr lvl="1" algn="r" fontAlgn="t"/>
                      <a:endParaRPr lang="en-ZA" sz="1400" b="0" i="0" u="none" strike="noStrike" dirty="0">
                        <a:effectLst/>
                        <a:latin typeface="Arial" pitchFamily="34" charset="0"/>
                        <a:cs typeface="Arial" pitchFamily="34" charset="0"/>
                      </a:endParaRPr>
                    </a:p>
                  </a:txBody>
                  <a:tcPr marL="7620" marR="7620" marT="7620" marB="0" anchor="ctr" anchorCtr="1">
                    <a:noFill/>
                  </a:tcPr>
                </a:tc>
                <a:tc>
                  <a:txBody>
                    <a:bodyPr/>
                    <a:lstStyle/>
                    <a:p>
                      <a:pPr lvl="1" algn="r" fontAlgn="t"/>
                      <a:endParaRPr lang="en-ZA" sz="1400" b="0" i="0" u="none" strike="noStrike" dirty="0">
                        <a:effectLst/>
                        <a:latin typeface="Arial" pitchFamily="34" charset="0"/>
                        <a:cs typeface="Arial" pitchFamily="34" charset="0"/>
                      </a:endParaRPr>
                    </a:p>
                  </a:txBody>
                  <a:tcPr marL="7620" marR="7620" marT="7620" marB="0" anchor="ctr" anchorCtr="1">
                    <a:noFill/>
                  </a:tcPr>
                </a:tc>
              </a:tr>
              <a:tr h="249244">
                <a:tc>
                  <a:txBody>
                    <a:bodyPr/>
                    <a:lstStyle/>
                    <a:p>
                      <a:pPr algn="l" fontAlgn="b"/>
                      <a:r>
                        <a:rPr lang="en-US" sz="1600" b="1" i="0" u="none" strike="noStrike" dirty="0" smtClean="0">
                          <a:effectLst/>
                          <a:latin typeface="Arial" pitchFamily="34" charset="0"/>
                          <a:cs typeface="Arial" pitchFamily="34" charset="0"/>
                        </a:rPr>
                        <a:t>Constitutional Institution</a:t>
                      </a:r>
                      <a:endParaRPr lang="en-ZA" sz="1600" b="1" i="0" u="none" strike="noStrike" dirty="0">
                        <a:effectLst/>
                        <a:latin typeface="Arial" pitchFamily="34" charset="0"/>
                        <a:cs typeface="Arial" pitchFamily="34" charset="0"/>
                      </a:endParaRPr>
                    </a:p>
                  </a:txBody>
                  <a:tcPr marL="7620" marR="7620" marT="7620" marB="0" anchor="ctr">
                    <a:solidFill>
                      <a:srgbClr val="FFFFCC"/>
                    </a:solidFill>
                  </a:tcPr>
                </a:tc>
                <a:tc>
                  <a:txBody>
                    <a:bodyPr/>
                    <a:lstStyle/>
                    <a:p>
                      <a:pPr lvl="1" algn="r" fontAlgn="t"/>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1" algn="r" fontAlgn="t"/>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c>
                  <a:txBody>
                    <a:bodyPr/>
                    <a:lstStyle/>
                    <a:p>
                      <a:pPr lvl="1" algn="r" fontAlgn="t"/>
                      <a:endParaRPr lang="en-ZA" sz="1400" b="0" i="0" u="none" strike="noStrike" dirty="0">
                        <a:effectLst/>
                        <a:latin typeface="Arial" pitchFamily="34" charset="0"/>
                        <a:cs typeface="Arial" pitchFamily="34" charset="0"/>
                      </a:endParaRPr>
                    </a:p>
                  </a:txBody>
                  <a:tcPr marL="7620" marR="7620" marT="7620" marB="0" anchor="ctr" anchorCtr="1">
                    <a:solidFill>
                      <a:srgbClr val="FFFFCC"/>
                    </a:solidFill>
                  </a:tcPr>
                </a:tc>
              </a:tr>
              <a:tr h="147559">
                <a:tc>
                  <a:txBody>
                    <a:bodyPr/>
                    <a:lstStyle/>
                    <a:p>
                      <a:pPr algn="l" fontAlgn="b"/>
                      <a:r>
                        <a:rPr lang="en-US" sz="1400" b="0" i="0" u="none" strike="noStrike" dirty="0" smtClean="0">
                          <a:effectLst/>
                          <a:latin typeface="Arial" pitchFamily="34" charset="0"/>
                          <a:cs typeface="Arial" pitchFamily="34" charset="0"/>
                        </a:rPr>
                        <a:t>The</a:t>
                      </a:r>
                      <a:r>
                        <a:rPr lang="en-US" sz="1400" b="0" i="0" u="none" strike="noStrike" baseline="0" dirty="0" smtClean="0">
                          <a:effectLst/>
                          <a:latin typeface="Arial" pitchFamily="34" charset="0"/>
                          <a:cs typeface="Arial" pitchFamily="34" charset="0"/>
                        </a:rPr>
                        <a:t> Pan South African Language Board  (PanSALB)</a:t>
                      </a:r>
                      <a:endParaRPr lang="en-ZA" sz="1400" b="0" i="0" u="none" strike="noStrike" dirty="0">
                        <a:effectLst/>
                        <a:latin typeface="Arial" pitchFamily="34" charset="0"/>
                        <a:cs typeface="Arial" pitchFamily="34" charset="0"/>
                      </a:endParaRPr>
                    </a:p>
                  </a:txBody>
                  <a:tcPr marL="7620" marR="7620" marT="7620" marB="0" anchor="ctr">
                    <a:noFill/>
                  </a:tcPr>
                </a:tc>
                <a:tc>
                  <a:txBody>
                    <a:bodyPr/>
                    <a:lstStyle/>
                    <a:p>
                      <a:pPr lvl="1" algn="r" fontAlgn="t"/>
                      <a:r>
                        <a:rPr lang="en-ZA" sz="1400" b="0" i="0" u="none" strike="noStrike" dirty="0" smtClean="0">
                          <a:effectLst/>
                          <a:latin typeface="Arial" pitchFamily="34" charset="0"/>
                          <a:cs typeface="Arial" pitchFamily="34" charset="0"/>
                        </a:rPr>
                        <a:t>113 587</a:t>
                      </a:r>
                      <a:endParaRPr lang="en-ZA" sz="1400" b="0" i="0" u="none" strike="noStrike" dirty="0">
                        <a:effectLst/>
                        <a:latin typeface="Arial" pitchFamily="34" charset="0"/>
                        <a:cs typeface="Arial" pitchFamily="34" charset="0"/>
                      </a:endParaRPr>
                    </a:p>
                  </a:txBody>
                  <a:tcPr marL="7620" marR="7620" marT="7620" marB="0" anchor="ctr" anchorCtr="1">
                    <a:noFill/>
                  </a:tcPr>
                </a:tc>
                <a:tc>
                  <a:txBody>
                    <a:bodyPr/>
                    <a:lstStyle/>
                    <a:p>
                      <a:pPr lvl="1" algn="r" fontAlgn="t"/>
                      <a:r>
                        <a:rPr lang="en-ZA" sz="1400" b="0" i="0" u="none" strike="noStrike" dirty="0" smtClean="0">
                          <a:effectLst/>
                          <a:latin typeface="Arial" pitchFamily="34" charset="0"/>
                          <a:cs typeface="Arial" pitchFamily="34" charset="0"/>
                        </a:rPr>
                        <a:t>122 227</a:t>
                      </a:r>
                      <a:endParaRPr lang="en-ZA" sz="1400" b="0" i="0" u="none" strike="noStrike" dirty="0">
                        <a:effectLst/>
                        <a:latin typeface="Arial" pitchFamily="34" charset="0"/>
                        <a:cs typeface="Arial" pitchFamily="34" charset="0"/>
                      </a:endParaRPr>
                    </a:p>
                  </a:txBody>
                  <a:tcPr marL="7620" marR="7620" marT="7620" marB="0" anchor="ctr" anchorCtr="1">
                    <a:noFill/>
                  </a:tcPr>
                </a:tc>
                <a:tc>
                  <a:txBody>
                    <a:bodyPr/>
                    <a:lstStyle/>
                    <a:p>
                      <a:pPr lvl="1" algn="r" fontAlgn="t"/>
                      <a:r>
                        <a:rPr lang="en-ZA" sz="1400" b="0" i="0" u="none" strike="noStrike" dirty="0" smtClean="0">
                          <a:effectLst/>
                          <a:latin typeface="Arial" pitchFamily="34" charset="0"/>
                          <a:cs typeface="Arial" pitchFamily="34" charset="0"/>
                        </a:rPr>
                        <a:t>128 954</a:t>
                      </a:r>
                      <a:endParaRPr lang="en-ZA" sz="1400" b="0" i="0" u="none" strike="noStrike" dirty="0">
                        <a:effectLst/>
                        <a:latin typeface="Arial" pitchFamily="34" charset="0"/>
                        <a:cs typeface="Arial" pitchFamily="34" charset="0"/>
                      </a:endParaRPr>
                    </a:p>
                  </a:txBody>
                  <a:tcPr marL="7620" marR="7620" marT="7620" marB="0" anchor="ctr" anchorCtr="1">
                    <a:noFill/>
                  </a:tcPr>
                </a:tc>
              </a:tr>
            </a:tbl>
          </a:graphicData>
        </a:graphic>
      </p:graphicFrame>
      <p:sp>
        <p:nvSpPr>
          <p:cNvPr id="4" name="Slide Number Placeholder 3"/>
          <p:cNvSpPr>
            <a:spLocks noGrp="1"/>
          </p:cNvSpPr>
          <p:nvPr>
            <p:ph type="sldNum" sz="quarter" idx="4"/>
          </p:nvPr>
        </p:nvSpPr>
        <p:spPr>
          <a:xfrm>
            <a:off x="8077200" y="6093296"/>
            <a:ext cx="671264" cy="648072"/>
          </a:xfrm>
        </p:spPr>
        <p:txBody>
          <a:bodyPr/>
          <a:lstStyle/>
          <a:p>
            <a:endParaRPr lang="en-US" sz="1200" b="1" dirty="0" smtClean="0"/>
          </a:p>
          <a:p>
            <a:r>
              <a:rPr lang="en-US" sz="1200" b="1" dirty="0" smtClean="0"/>
              <a:t>95</a:t>
            </a:r>
            <a:endParaRPr lang="en-ZA" sz="1200" b="1" dirty="0" smtClean="0"/>
          </a:p>
        </p:txBody>
      </p:sp>
      <p:sp>
        <p:nvSpPr>
          <p:cNvPr id="6" name="Title 1"/>
          <p:cNvSpPr txBox="1">
            <a:spLocks/>
          </p:cNvSpPr>
          <p:nvPr/>
        </p:nvSpPr>
        <p:spPr>
          <a:xfrm>
            <a:off x="323528" y="188640"/>
            <a:ext cx="8568952" cy="515020"/>
          </a:xfrm>
          <a:prstGeom prst="rect">
            <a:avLst/>
          </a:prstGeom>
          <a:ln>
            <a:solidFill>
              <a:srgbClr val="C00000"/>
            </a:solidFill>
          </a:ln>
        </p:spPr>
        <p:txBody>
          <a:bodyPr vert="horz" lIns="91440" tIns="45720" rIns="91440" bIns="45720" rtlCol="0" anchor="t" anchorCtr="0">
            <a:normAutofit lnSpcReduction="10000"/>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800" dirty="0" smtClean="0">
                <a:solidFill>
                  <a:srgbClr val="B77727"/>
                </a:solidFill>
                <a:latin typeface="+mn-lt"/>
                <a:ea typeface="Gill Sans BOLD"/>
                <a:cs typeface="Calibri" pitchFamily="34" charset="0"/>
              </a:rPr>
              <a:t>HERITAGE/LIBRARIES &amp; CONSTITUTIONAL INSTITUTION</a:t>
            </a:r>
            <a:endParaRPr lang="en-ZA" dirty="0" smtClean="0">
              <a:solidFill>
                <a:srgbClr val="B77727"/>
              </a:solidFill>
              <a:latin typeface="+mn-lt"/>
              <a:ea typeface="Gill Sans BOLD"/>
              <a:cs typeface="Calibri" pitchFamily="34" charset="0"/>
            </a:endParaRPr>
          </a:p>
        </p:txBody>
      </p:sp>
    </p:spTree>
    <p:extLst>
      <p:ext uri="{BB962C8B-B14F-4D97-AF65-F5344CB8AC3E}">
        <p14:creationId xmlns:p14="http://schemas.microsoft.com/office/powerpoint/2010/main" xmlns="" val="106595223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8"/>
          <p:cNvSpPr>
            <a:spLocks noGrp="1"/>
          </p:cNvSpPr>
          <p:nvPr>
            <p:ph type="title"/>
          </p:nvPr>
        </p:nvSpPr>
        <p:spPr>
          <a:xfrm>
            <a:off x="1403648" y="1988840"/>
            <a:ext cx="5997352" cy="1944216"/>
          </a:xfrm>
        </p:spPr>
        <p:txBody>
          <a:bodyPr>
            <a:normAutofit/>
          </a:bodyPr>
          <a:lstStyle/>
          <a:p>
            <a:pPr algn="ctr"/>
            <a:r>
              <a:rPr lang="en-US" sz="4800" dirty="0" smtClean="0">
                <a:latin typeface="+mn-lt"/>
              </a:rPr>
              <a:t/>
            </a:r>
            <a:br>
              <a:rPr lang="en-US" sz="4800" dirty="0" smtClean="0">
                <a:latin typeface="+mn-lt"/>
              </a:rPr>
            </a:br>
            <a:r>
              <a:rPr lang="en-US" sz="4800" dirty="0" smtClean="0">
                <a:latin typeface="+mn-lt"/>
              </a:rPr>
              <a:t>THANK YOU</a:t>
            </a:r>
            <a:endParaRPr lang="en-US" sz="4800" dirty="0">
              <a:latin typeface="+mn-lt"/>
            </a:endParaRPr>
          </a:p>
        </p:txBody>
      </p:sp>
    </p:spTree>
    <p:extLst>
      <p:ext uri="{BB962C8B-B14F-4D97-AF65-F5344CB8AC3E}">
        <p14:creationId xmlns:p14="http://schemas.microsoft.com/office/powerpoint/2010/main" xmlns="" val="1970908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18914</TotalTime>
  <Words>9636</Words>
  <Application>Microsoft Office PowerPoint</Application>
  <PresentationFormat>On-screen Show (4:3)</PresentationFormat>
  <Paragraphs>2344</Paragraphs>
  <Slides>96</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96</vt:i4>
      </vt:variant>
    </vt:vector>
  </HeadingPairs>
  <TitlesOfParts>
    <vt:vector size="98" baseType="lpstr">
      <vt:lpstr>Office Theme</vt:lpstr>
      <vt:lpstr>Document</vt:lpstr>
      <vt:lpstr> 2018-19 ANNUAL PERFORMANCE PLAN </vt:lpstr>
      <vt:lpstr> PRESENTATION OUTLINE </vt:lpstr>
      <vt:lpstr>MANDATE OF THE DAC</vt:lpstr>
      <vt:lpstr>THE NATIONAL DEVELOPMENT PLAN</vt:lpstr>
      <vt:lpstr>EXPANDED IN OUTCOME 14 AS FOLLOWS:</vt:lpstr>
      <vt:lpstr>THE NATIONAL DEVELOPMENT PLAN</vt:lpstr>
      <vt:lpstr>THE NATIONAL DEVELOPMENT PLAN</vt:lpstr>
      <vt:lpstr>THE NATIONAL DEVELOPMENT PLAN</vt:lpstr>
      <vt:lpstr>THE NATIONAL DEVELOPMENT PLAN</vt:lpstr>
      <vt:lpstr>POA AND THE OUTCOMES FRAMEWORK</vt:lpstr>
      <vt:lpstr>LEGISLATIVE FRAMEWORK</vt:lpstr>
      <vt:lpstr>MANDATE OF THE DAC</vt:lpstr>
      <vt:lpstr>GENERIC VALUE CHAIN  (Generic UNESCO Cultural Development Cycle)</vt:lpstr>
      <vt:lpstr>SWOT ANALYSIS</vt:lpstr>
      <vt:lpstr>SWOT ANALYSIS</vt:lpstr>
      <vt:lpstr>SWOT ANALYSIS</vt:lpstr>
      <vt:lpstr> STRATEGIC POSTURE  </vt:lpstr>
      <vt:lpstr>WHAT IS OUR STORY LINE?</vt:lpstr>
      <vt:lpstr>VALUES</vt:lpstr>
      <vt:lpstr>MINISTER’S PRIORITIES (10-POINT PLAN)</vt:lpstr>
      <vt:lpstr>NEW INITIATIVES</vt:lpstr>
      <vt:lpstr>REDUCTION OF TARGETS IN THE 2018/19 APP</vt:lpstr>
      <vt:lpstr> KEY OUTPUTS AND MEASURES  </vt:lpstr>
      <vt:lpstr> GOAL 1: A TRANSFORMED AND PRODUCTIVE ACH SECTOR  </vt:lpstr>
      <vt:lpstr>A TRANSFORMED AND PRODUCTIVE SECTOR</vt:lpstr>
      <vt:lpstr>A TRANSFORMED AND PRODUCTIVE SECTOR</vt:lpstr>
      <vt:lpstr>DETAILS OF FLAGSHIP EVENTS TO BE SUPPORTED </vt:lpstr>
      <vt:lpstr>DETAILS OF PROVINCIAL FLAGSHIP EVENTS TO BE SUPPORTED </vt:lpstr>
      <vt:lpstr>DETAILS OF PROVINCIAL FLAGSHIP EVENTS TO BE SUPPORTED </vt:lpstr>
      <vt:lpstr>DETAILS OF MARKET ACCESS PLATFORMS TO BE SUPPORTED  </vt:lpstr>
      <vt:lpstr>DETAILS OF HLT MULTI-YEAR PROJECTS TO BE SUPPORTED</vt:lpstr>
      <vt:lpstr>DETAILS OF HERITAGE INFRASTRUCTURE PROJECTS TO BE SUPPORTED </vt:lpstr>
      <vt:lpstr>DETAILS OF COLLECTION TO BE DIGITIZED </vt:lpstr>
      <vt:lpstr>DETAILS OF THE CONDITIONAL LIBRARY GRANT</vt:lpstr>
      <vt:lpstr>DETAILS OF 2018/19 COMMUNITY LIBRARY PROJECTS</vt:lpstr>
      <vt:lpstr>DETAILS OF 2018/19 COMMUNITY LIBRARY PROJECTS</vt:lpstr>
      <vt:lpstr>DETAILS OF 2018/19 COMMUNITY LIBRARY PROJECTS</vt:lpstr>
      <vt:lpstr>DETAILS OF CULTURAL DIPLOMACY ENGAGEMENTS TO BE COORDINATED   </vt:lpstr>
      <vt:lpstr>DETAILS OF CULTURAL DIPLOMACY ENGAGEMENTS TO BE COORDINATED   </vt:lpstr>
      <vt:lpstr>DETAILS OF CULTURAL DIPLOMACY ENGAGEMENTS TO BE COORDINATED   </vt:lpstr>
      <vt:lpstr> GOAL 2: AN INTEGRATED AND INCLUSIVE ACH SECTOR </vt:lpstr>
      <vt:lpstr>AN INTEGRATED AND INCLUSIVE SECTOR</vt:lpstr>
      <vt:lpstr>DETAILS OF SOCIAL COHESION PROJECTS PLANNED </vt:lpstr>
      <vt:lpstr>DETAILS OF SOCIAL COHESION PROJECTS PLANNED </vt:lpstr>
      <vt:lpstr> GOAL 3: AN EFFECTIVE AND EFFICIENT ACH SECTOR </vt:lpstr>
      <vt:lpstr>AN EFFECTIVE AND EFFICIENT SECTOR</vt:lpstr>
      <vt:lpstr>DETAILS OF DEPARTMENTAL PERFORMANCE INFORMATION REPORTS OR DOCUMENTS TO BE GENERATED</vt:lpstr>
      <vt:lpstr> GOAL 4: A PROFESSIONAL AND CAPACITATED ACH SECTOR  </vt:lpstr>
      <vt:lpstr>A PROFESSIONAL AND CAPACITATED SECTOR</vt:lpstr>
      <vt:lpstr>DETAILS OF CAPACITY BUILDING PROGRAMMES TO BE SUPPORTED    </vt:lpstr>
      <vt:lpstr>ADDITIONAL NOTES:</vt:lpstr>
      <vt:lpstr> COMPLIANCE RELATED MEASURES  </vt:lpstr>
      <vt:lpstr>COMPLIANCE MEASURES</vt:lpstr>
      <vt:lpstr>COMPLIANCE MEASURES</vt:lpstr>
      <vt:lpstr>DETAILS OF  IZIMBIZO PLANNED </vt:lpstr>
      <vt:lpstr>LINKS TO MTSF AND OUTCOME 14, INCLUDING RESPONSES TO AGSA FINDINGS</vt:lpstr>
      <vt:lpstr>ALIGNMENT WITH THE MTSF </vt:lpstr>
      <vt:lpstr>ALIGNMENT TO THE MTSF </vt:lpstr>
      <vt:lpstr>ALIGNMENT WITH THE MTSF</vt:lpstr>
      <vt:lpstr>ALIGNMENT WITH THE MTSF</vt:lpstr>
      <vt:lpstr>ALIGNMENT WITH THE MTSF</vt:lpstr>
      <vt:lpstr>ALIGNMENT WITH THE MTSF</vt:lpstr>
      <vt:lpstr>BUDGET AND EXPENDITURE PLAN</vt:lpstr>
      <vt:lpstr>OUTLINE OF THE MTEF ALLOCATION </vt:lpstr>
      <vt:lpstr>MEDIUM TERM EXPENDITURE FRAMEWORK (MTEF)  PROCESS:  2018/19 TO 2020/21 </vt:lpstr>
      <vt:lpstr>2018 MTEF ALLOCATIONS (Cont …)  </vt:lpstr>
      <vt:lpstr>2018 MTEF ALLOCATIONS (Cont …) </vt:lpstr>
      <vt:lpstr>2018 MTEF ALLOCATIONS (Cont …) </vt:lpstr>
      <vt:lpstr>2018 MTEF ALLOCATIONS </vt:lpstr>
      <vt:lpstr>2018 ENE EARMARKED / RING-FENCED FUNDS </vt:lpstr>
      <vt:lpstr>BUDGET SUMMARY   PER   PROGRAMME AND ECONOMIC CLASSIFICATION   </vt:lpstr>
      <vt:lpstr>BUDGET SUMMARY TOTALS PER PROGRAMME </vt:lpstr>
      <vt:lpstr>BUDGET SUMMARY TOTALS PER ECONOMIC CLASSIFICATION  </vt:lpstr>
      <vt:lpstr>Slide 74</vt:lpstr>
      <vt:lpstr>Slide 75</vt:lpstr>
      <vt:lpstr>Slide 76</vt:lpstr>
      <vt:lpstr>DETAILED BUDGET   PER PROGRAMME AND ECONOMIC CLASSIFICATION  </vt:lpstr>
      <vt:lpstr> PROGRAMME 1: ADMINISTRATION </vt:lpstr>
      <vt:lpstr>Slide 79</vt:lpstr>
      <vt:lpstr> PROGRAMME 2: INSTITUTIONAL GOVERNANCE</vt:lpstr>
      <vt:lpstr>Slide 81</vt:lpstr>
      <vt:lpstr>PROGRAMME 3: ARTS &amp; CULTURE PROMOTION &amp; DEVELOPMENT </vt:lpstr>
      <vt:lpstr>Slide 83</vt:lpstr>
      <vt:lpstr>PROGRAMME 3: MZANSI GOLDEN ECONOMY (MGE) PER ECONOMIC CLASSIFICATION  </vt:lpstr>
      <vt:lpstr>Slide 85</vt:lpstr>
      <vt:lpstr>PROGRAMME 4: HERITAGE PROMOTION AND PRESERVATION</vt:lpstr>
      <vt:lpstr>Slide 87</vt:lpstr>
      <vt:lpstr>BUDGET SUMMARY OF CONDITIONAL GRANT  (PER PROVINCE)    </vt:lpstr>
      <vt:lpstr>ALLOCATION TO PROVINCES &amp; MUNICIPALITIES   (CONDITIONAL GRANT)</vt:lpstr>
      <vt:lpstr>ALLOCATIONS TO PUBLIC ENTITIES</vt:lpstr>
      <vt:lpstr>Slide 91</vt:lpstr>
      <vt:lpstr>Slide 92</vt:lpstr>
      <vt:lpstr>Slide 93</vt:lpstr>
      <vt:lpstr>Slide 94</vt:lpstr>
      <vt:lpstr>Slide 95</vt:lpstr>
      <vt:lpstr>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PUMZA</cp:lastModifiedBy>
  <cp:revision>1040</cp:revision>
  <cp:lastPrinted>2018-04-10T14:27:24Z</cp:lastPrinted>
  <dcterms:created xsi:type="dcterms:W3CDTF">2013-11-12T11:39:42Z</dcterms:created>
  <dcterms:modified xsi:type="dcterms:W3CDTF">2018-05-02T08:57:09Z</dcterms:modified>
</cp:coreProperties>
</file>