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37"/>
  </p:notesMasterIdLst>
  <p:handoutMasterIdLst>
    <p:handoutMasterId r:id="rId38"/>
  </p:handoutMasterIdLst>
  <p:sldIdLst>
    <p:sldId id="394" r:id="rId4"/>
    <p:sldId id="619" r:id="rId5"/>
    <p:sldId id="620" r:id="rId6"/>
    <p:sldId id="623" r:id="rId7"/>
    <p:sldId id="598" r:id="rId8"/>
    <p:sldId id="599" r:id="rId9"/>
    <p:sldId id="601" r:id="rId10"/>
    <p:sldId id="630" r:id="rId11"/>
    <p:sldId id="595" r:id="rId12"/>
    <p:sldId id="610" r:id="rId13"/>
    <p:sldId id="603" r:id="rId14"/>
    <p:sldId id="604" r:id="rId15"/>
    <p:sldId id="605" r:id="rId16"/>
    <p:sldId id="606" r:id="rId17"/>
    <p:sldId id="607" r:id="rId18"/>
    <p:sldId id="611" r:id="rId19"/>
    <p:sldId id="612" r:id="rId20"/>
    <p:sldId id="613" r:id="rId21"/>
    <p:sldId id="614" r:id="rId22"/>
    <p:sldId id="615" r:id="rId23"/>
    <p:sldId id="616" r:id="rId24"/>
    <p:sldId id="617" r:id="rId25"/>
    <p:sldId id="622" r:id="rId26"/>
    <p:sldId id="621" r:id="rId27"/>
    <p:sldId id="625" r:id="rId28"/>
    <p:sldId id="626" r:id="rId29"/>
    <p:sldId id="627" r:id="rId30"/>
    <p:sldId id="628" r:id="rId31"/>
    <p:sldId id="629" r:id="rId32"/>
    <p:sldId id="624" r:id="rId33"/>
    <p:sldId id="631" r:id="rId34"/>
    <p:sldId id="632" r:id="rId35"/>
    <p:sldId id="568" r:id="rId36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rahim Moola" initials="EM" lastIdx="0" clrIdx="0"/>
  <p:cmAuthor id="7" name="Duma Mbhele" initials="DM" lastIdx="1" clrIdx="7"/>
  <p:cmAuthor id="1" name="HP" initials="H" lastIdx="6" clrIdx="1"/>
  <p:cmAuthor id="2" name="Johannes Makhubela" initials="JM" lastIdx="33" clrIdx="2"/>
  <p:cmAuthor id="3" name="Rodney Milford" initials="RVM" lastIdx="2" clrIdx="3"/>
  <p:cmAuthor id="4" name="Nono Setai" initials="NS" lastIdx="1" clrIdx="4"/>
  <p:cmAuthor id="5" name="Rodney Milford" initials="RM" lastIdx="25" clrIdx="5"/>
  <p:cmAuthor id="6" name="Hlengiwe Khumalo" initials="HK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901"/>
    <a:srgbClr val="B60305"/>
    <a:srgbClr val="C4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7894" autoAdjust="0"/>
  </p:normalViewPr>
  <p:slideViewPr>
    <p:cSldViewPr snapToGrid="0" snapToObjects="1">
      <p:cViewPr varScale="1">
        <p:scale>
          <a:sx n="65" d="100"/>
          <a:sy n="65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288" y="-96"/>
      </p:cViewPr>
      <p:guideLst>
        <p:guide orient="horz" pos="3126"/>
        <p:guide pos="2141"/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36D41BF-7730-45C9-BEC7-FFB061E1B8ED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3B92474-A7BD-4C4F-84A2-184FCEE65F2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4999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A47AE3B-FFAC-7041-B780-615B1B9062FC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197E39D-5247-3041-9E23-6C3445E1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7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3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1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0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0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1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6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48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69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7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9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9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7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205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9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9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7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528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276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026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9141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73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7462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783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433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549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04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4956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572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479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2242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32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small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444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2007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568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458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7429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1062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42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1462" y="6391275"/>
            <a:ext cx="230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A073B097-44EB-43D6-BB20-A8A3E7932110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1425" y="-3313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5B606C41-8FF3-4641-8455-0610572D7906}" type="slidenum">
              <a:rPr lang="en-ZA" smtClean="0"/>
              <a:t>‹#›</a:t>
            </a:fld>
            <a:r>
              <a:rPr lang="en-ZA" dirty="0" smtClean="0"/>
              <a:t> of 32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3DE3-1DFB-42DC-8702-430996A8951F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33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70D1-439B-4FE9-93BF-44301E9563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51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AA8B-00C5-4136-9AF9-84F1CBC53853}" type="datetimeFigureOut">
              <a:rPr lang="en-ZA" smtClean="0"/>
              <a:t>2018-04-19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BF51-B2E3-41F2-8EA9-7FCF265CB48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66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60" y="2341217"/>
            <a:ext cx="5780868" cy="34064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Presentation  to the Parliamentary Portfolio Committee on Public Works </a:t>
            </a:r>
            <a:r>
              <a:rPr lang="en-US" dirty="0"/>
              <a:t>–  </a:t>
            </a:r>
            <a:r>
              <a:rPr lang="en-US" b="1" dirty="0">
                <a:solidFill>
                  <a:schemeClr val="tx1"/>
                </a:solidFill>
              </a:rPr>
              <a:t>Annual </a:t>
            </a:r>
            <a:r>
              <a:rPr lang="en-US" b="1" dirty="0" smtClean="0">
                <a:solidFill>
                  <a:schemeClr val="tx1"/>
                </a:solidFill>
              </a:rPr>
              <a:t>Performance Plan  2018/19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24 April 2018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Strategic Objectives and Targets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12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Administration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58837"/>
              </p:ext>
            </p:extLst>
          </p:nvPr>
        </p:nvGraphicFramePr>
        <p:xfrm>
          <a:off x="457200" y="1368000"/>
          <a:ext cx="803992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4471496"/>
                <a:gridCol w="1549831"/>
                <a:gridCol w="1507392"/>
              </a:tblGrid>
              <a:tr h="524119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71370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increase alternate revenue streams to 75%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016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Achieve a 4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level of maturity of ICT governance framework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67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high performing organisation that will achieve all objectives and set targets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5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the cidb complies with all legislative requirements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90%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033696"/>
              </p:ext>
            </p:extLst>
          </p:nvPr>
        </p:nvGraphicFramePr>
        <p:xfrm>
          <a:off x="457200" y="1368000"/>
          <a:ext cx="8229600" cy="452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69"/>
                <a:gridCol w="5141362"/>
                <a:gridCol w="1146874"/>
                <a:gridCol w="1418095"/>
              </a:tblGrid>
              <a:tr h="804100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6830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Grow talented human capital by achieving a human capital value-add rating of 10%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653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sound governance practices are implemented through effective implementation of all Board decisions and resolutions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48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reputable organisation through sound stakeholder relations and improved customer satisfaction levels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Regulation and Advocacy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5652674"/>
              </p:ext>
            </p:extLst>
          </p:nvPr>
        </p:nvGraphicFramePr>
        <p:xfrm>
          <a:off x="457200" y="1368000"/>
          <a:ext cx="803992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5075930"/>
                <a:gridCol w="1162373"/>
                <a:gridCol w="1290416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 compliance with the regulatory framework by increasing the registration of construction projects with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cidb: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Public Sector Project Compliance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or PSP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Projects Awarded on Correct Grade Level of Contractor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enhance provincial footprint in support of cidb strategic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objectives: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customer registration satisfaction rating (walk-in customers)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9607" y="633492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PSP: Professional Service Provider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 and Capacitation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347917"/>
              </p:ext>
            </p:extLst>
          </p:nvPr>
        </p:nvGraphicFramePr>
        <p:xfrm>
          <a:off x="589936" y="1162173"/>
          <a:ext cx="837683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31"/>
                <a:gridCol w="5565952"/>
                <a:gridCol w="991892"/>
                <a:gridCol w="1286360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improve availability of developmental support to at least 0.05% of the total construction Gross Fixed Capital Formation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Developmental Support of Construction GFCF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0.05%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skills development pipeline by providing 4 000 learners with access to workplace learning opportunities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Learners Receiving Workplace Learning Opportunities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grow and develop contractors through establishment of partnerships and other collaborative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initiatives: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contractors grown through partnerships and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collaboration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Industry Performance &amp; Transformation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08298"/>
              </p:ext>
            </p:extLst>
          </p:nvPr>
        </p:nvGraphicFramePr>
        <p:xfrm>
          <a:off x="457200" y="1622322"/>
          <a:ext cx="8229600" cy="470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69"/>
                <a:gridCol w="5404833"/>
                <a:gridCol w="1053884"/>
                <a:gridCol w="1247614"/>
              </a:tblGrid>
              <a:tr h="44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monitor the growth and transformation of the construction industry in support of achieving transformational targets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Industry Black-Ownership Transformation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support risk management within the industry to ensure that by 2020 at least 85% of projects achieve a performance rating of adequate or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better: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Client Satisfaction with Contractors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capacity and competitiveness of the construction industry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Contractor and PSP Recognition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Key Performance Indicators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Annual Performance Plan (APP)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229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Key Performance Indicators;</a:t>
            </a:r>
            <a:br>
              <a:rPr lang="en-GB" dirty="0" smtClean="0"/>
            </a:br>
            <a:r>
              <a:rPr lang="en-GB" dirty="0" smtClean="0"/>
              <a:t>Annual Performance Plan  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Total: 30</a:t>
            </a:r>
          </a:p>
          <a:p>
            <a:r>
              <a:rPr lang="en-GB" dirty="0" smtClean="0"/>
              <a:t>Administration: 14</a:t>
            </a:r>
          </a:p>
          <a:p>
            <a:r>
              <a:rPr lang="en-GB" dirty="0" smtClean="0"/>
              <a:t>Regulation &amp; Advocacy: 6</a:t>
            </a:r>
          </a:p>
          <a:p>
            <a:r>
              <a:rPr lang="en-GB" dirty="0" smtClean="0"/>
              <a:t>Development &amp; Capacitation: 5</a:t>
            </a:r>
          </a:p>
          <a:p>
            <a:r>
              <a:rPr lang="en-GB" dirty="0" smtClean="0"/>
              <a:t>Industry Performance &amp; Transformation: 5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389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8521487"/>
              </p:ext>
            </p:extLst>
          </p:nvPr>
        </p:nvGraphicFramePr>
        <p:xfrm>
          <a:off x="457200" y="1296000"/>
          <a:ext cx="803992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774072"/>
                <a:gridCol w="2355743"/>
                <a:gridCol w="1398904"/>
              </a:tblGrid>
              <a:tr h="556154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increase alternate revenue streams to 75%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 Value of revenue generated through other revenue streams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91,9m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Achieve a 4th level of maturity of ICT governance framework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Downtime of multiple systems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high performing organisation that will achieve all objectives and set targets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items approved in line with the 5-year strategy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60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the cidb complies with all legislative requirements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service provider paid within 30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0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 (Continued)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5671239"/>
              </p:ext>
            </p:extLst>
          </p:nvPr>
        </p:nvGraphicFramePr>
        <p:xfrm>
          <a:off x="457199" y="1368000"/>
          <a:ext cx="8454325" cy="520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58"/>
                <a:gridCol w="4104185"/>
                <a:gridCol w="2464231"/>
                <a:gridCol w="1348351"/>
              </a:tblGrid>
              <a:tr h="725181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4898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Grow talented human capital by achieving a human capital value-add rating of 10%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Average employee performance assessment rating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68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sound governance practices are implemented through effective implementation of all Board decisions and resolutions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audit risk rating on final report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internal controls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68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reputable organisation through sound stakeholder relations and improved customer satisfaction levels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stakeholder perception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Presentation Layout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Overview </a:t>
            </a:r>
          </a:p>
          <a:p>
            <a:pPr lvl="1"/>
            <a:r>
              <a:rPr lang="en-ZA" dirty="0" smtClean="0"/>
              <a:t>Legislative mandate</a:t>
            </a:r>
          </a:p>
          <a:p>
            <a:pPr lvl="1"/>
            <a:r>
              <a:rPr lang="en-ZA" dirty="0" smtClean="0"/>
              <a:t>Vision and Mission </a:t>
            </a:r>
          </a:p>
          <a:p>
            <a:pPr lvl="1"/>
            <a:r>
              <a:rPr lang="en-ZA" dirty="0" smtClean="0"/>
              <a:t>Strategic </a:t>
            </a:r>
            <a:r>
              <a:rPr lang="en-ZA" dirty="0"/>
              <a:t>Pillars</a:t>
            </a:r>
          </a:p>
          <a:p>
            <a:pPr lvl="1"/>
            <a:r>
              <a:rPr lang="en-ZA" dirty="0"/>
              <a:t>Strategic Goals</a:t>
            </a:r>
          </a:p>
          <a:p>
            <a:pPr lvl="1"/>
            <a:r>
              <a:rPr lang="en-ZA" dirty="0"/>
              <a:t>Programmes</a:t>
            </a:r>
          </a:p>
          <a:p>
            <a:r>
              <a:rPr lang="en-ZA" dirty="0" smtClean="0"/>
              <a:t>Strategic Objectives and Targets</a:t>
            </a:r>
          </a:p>
          <a:p>
            <a:r>
              <a:rPr lang="en-ZA" dirty="0" smtClean="0"/>
              <a:t>Key Performance Indicators</a:t>
            </a:r>
          </a:p>
          <a:p>
            <a:r>
              <a:rPr lang="en-US" dirty="0" smtClean="0"/>
              <a:t>Key Projects</a:t>
            </a:r>
            <a:endParaRPr lang="en-ZA" dirty="0" smtClean="0"/>
          </a:p>
          <a:p>
            <a:r>
              <a:rPr lang="en-US" dirty="0" smtClean="0"/>
              <a:t>Financial Budget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4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Regulation and Advocacy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29604"/>
              </p:ext>
            </p:extLst>
          </p:nvPr>
        </p:nvGraphicFramePr>
        <p:xfrm>
          <a:off x="445883" y="1638862"/>
          <a:ext cx="825223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467789"/>
                <a:gridCol w="2987490"/>
                <a:gridCol w="1285746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 compliance with the regulatory framework by increasing the registration of construction projects with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cidb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private sector project compliance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or PSP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Grade 2 to 9 contractors registered within 21 working days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 vMerge="1">
                  <a:txBody>
                    <a:bodyPr/>
                    <a:lstStyle/>
                    <a:p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Grade 2 to 9 contractors correctly graded through validation and verification sampling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883" y="6449786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PSP: Professional Service Provider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Regulation and Advocacy (Continued)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3578889"/>
              </p:ext>
            </p:extLst>
          </p:nvPr>
        </p:nvGraphicFramePr>
        <p:xfrm>
          <a:off x="457200" y="1368000"/>
          <a:ext cx="803992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467789"/>
                <a:gridCol w="2801510"/>
                <a:gridCol w="1259420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or PSP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Grade 2 to 9 contractors satisfied/very satisfied with registration services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enhance provincial footprint in support of cidb strategic objectives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Grade 2 to 9 applications captured by provincial offices within 7 working days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7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 and Capacitation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2851573"/>
              </p:ext>
            </p:extLst>
          </p:nvPr>
        </p:nvGraphicFramePr>
        <p:xfrm>
          <a:off x="457200" y="1368000"/>
          <a:ext cx="803992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44554"/>
                <a:gridCol w="2541722"/>
                <a:gridCol w="1042443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improve availability of developmental support to at least 0.05% of the total construction Gross Fixed Capital Formation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contractors graduating from CDP's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skills development pipeline by providing 4 000 learners with access to workplace learning opportunities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 value of Skills Development support provided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grow and develop contractors through establishment of partnerships and other collaborative initiatives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# of export advisory services provided to contractors at grades 5 to 9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1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Industry Performance &amp; Transformation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1111216"/>
              </p:ext>
            </p:extLst>
          </p:nvPr>
        </p:nvGraphicFramePr>
        <p:xfrm>
          <a:off x="457200" y="1368000"/>
          <a:ext cx="8039928" cy="528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13557"/>
                <a:gridCol w="2417736"/>
                <a:gridCol w="1197426"/>
              </a:tblGrid>
              <a:tr h="55615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Performance Indictors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2079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monitor the growth and transformation of the construction industry in support of achieving transformational targets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Number of Construction </a:t>
                      </a:r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Monitor and Transformation</a:t>
                      </a:r>
                    </a:p>
                    <a:p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reports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support risk management within the industry to ensure that by 2020 at least 85% of projects achieve a performance rating of adequate or better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Projects with Contractor and PSP Performance Ratings by Clients 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capacity and competitiveness of the construction industry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contractor payment within 30 days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3" y="4653136"/>
            <a:ext cx="5515479" cy="1294991"/>
          </a:xfrm>
        </p:spPr>
        <p:txBody>
          <a:bodyPr/>
          <a:lstStyle/>
          <a:p>
            <a:r>
              <a:rPr lang="en-US" dirty="0" smtClean="0"/>
              <a:t> Key Projects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43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1: Inclusive growing construction industry.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Enhancement and roll-out of contractor recognition scheme</a:t>
            </a:r>
          </a:p>
          <a:p>
            <a:r>
              <a:rPr lang="en-ZA" dirty="0" smtClean="0"/>
              <a:t>Development of professional service providers (PSP) recognition scheme</a:t>
            </a:r>
          </a:p>
          <a:p>
            <a:r>
              <a:rPr lang="en-ZA" dirty="0" smtClean="0"/>
              <a:t>Enhancement and roll-out of project assessment scheme</a:t>
            </a:r>
          </a:p>
          <a:p>
            <a:r>
              <a:rPr lang="en-ZA" dirty="0" smtClean="0"/>
              <a:t>Development and piloting of client recognition scheme</a:t>
            </a:r>
          </a:p>
          <a:p>
            <a:r>
              <a:rPr lang="en-ZA" dirty="0" smtClean="0"/>
              <a:t>Establishment of credit fund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96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2: Innovative and thriving construction environment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Facilitating establishment of development support strategy</a:t>
            </a:r>
          </a:p>
          <a:p>
            <a:r>
              <a:rPr lang="en-ZA" dirty="0" smtClean="0"/>
              <a:t>Enterprise development</a:t>
            </a:r>
          </a:p>
          <a:p>
            <a:r>
              <a:rPr lang="en-ZA" dirty="0" smtClean="0"/>
              <a:t>Enhancing the development of construction skills</a:t>
            </a:r>
          </a:p>
          <a:p>
            <a:r>
              <a:rPr lang="en-ZA" dirty="0" smtClean="0"/>
              <a:t>Client capacitation</a:t>
            </a:r>
          </a:p>
          <a:p>
            <a:r>
              <a:rPr lang="en-ZA" dirty="0" smtClean="0"/>
              <a:t>Support for export promotion of construction services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3: Reputable regulator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Development of integrated government construction projects monitoring system</a:t>
            </a:r>
          </a:p>
          <a:p>
            <a:r>
              <a:rPr lang="en-ZA" dirty="0" smtClean="0"/>
              <a:t>Review of contractor registration criteria</a:t>
            </a:r>
          </a:p>
          <a:p>
            <a:r>
              <a:rPr lang="en-ZA" dirty="0" smtClean="0"/>
              <a:t>Assessment and development of register of professional service providers (ropsp)</a:t>
            </a:r>
          </a:p>
          <a:p>
            <a:r>
              <a:rPr lang="en-ZA" dirty="0" smtClean="0"/>
              <a:t>Decentralisation of registration services footprint</a:t>
            </a:r>
          </a:p>
          <a:p>
            <a:r>
              <a:rPr lang="en-ZA" dirty="0" smtClean="0"/>
              <a:t>Develop enhanced compliance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21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4: Working in alliance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Development of partnership and working in alliance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46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5: Sound corporate governance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Rollout of revised structure</a:t>
            </a:r>
          </a:p>
          <a:p>
            <a:r>
              <a:rPr lang="en-ZA" dirty="0" smtClean="0"/>
              <a:t>Implementation of corporate governance of ICT policy framework</a:t>
            </a:r>
          </a:p>
          <a:p>
            <a:r>
              <a:rPr lang="en-ZA" dirty="0" smtClean="0"/>
              <a:t>Business process architect</a:t>
            </a:r>
          </a:p>
          <a:p>
            <a:r>
              <a:rPr lang="en-ZA" dirty="0" smtClean="0"/>
              <a:t>Certification of cidb to SANS 1734; Anti-bribery management 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04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9374" y="4724400"/>
            <a:ext cx="6215339" cy="1044575"/>
          </a:xfrm>
        </p:spPr>
        <p:txBody>
          <a:bodyPr/>
          <a:lstStyle/>
          <a:p>
            <a:r>
              <a:rPr lang="en-US" dirty="0" smtClean="0"/>
              <a:t> Overview – Mandate, Vision, Mission, Pillars, Goals and Programmes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21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3" y="4653136"/>
            <a:ext cx="5515479" cy="1294991"/>
          </a:xfrm>
        </p:spPr>
        <p:txBody>
          <a:bodyPr/>
          <a:lstStyle/>
          <a:p>
            <a:r>
              <a:rPr lang="en-US" dirty="0" smtClean="0"/>
              <a:t> Financial Budget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7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85"/>
            <a:ext cx="8229600" cy="743976"/>
          </a:xfrm>
        </p:spPr>
        <p:txBody>
          <a:bodyPr/>
          <a:lstStyle/>
          <a:p>
            <a:r>
              <a:rPr lang="en-ZA" dirty="0" smtClean="0"/>
              <a:t>Budget (Rk)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94035"/>
              </p:ext>
            </p:extLst>
          </p:nvPr>
        </p:nvGraphicFramePr>
        <p:xfrm>
          <a:off x="324464" y="1091381"/>
          <a:ext cx="8480323" cy="4408483"/>
        </p:xfrm>
        <a:graphic>
          <a:graphicData uri="http://schemas.openxmlformats.org/drawingml/2006/table">
            <a:tbl>
              <a:tblPr firstRow="1" firstCol="1" bandRow="1"/>
              <a:tblGrid>
                <a:gridCol w="3559642"/>
                <a:gridCol w="1692688"/>
                <a:gridCol w="1612694"/>
                <a:gridCol w="1615299"/>
              </a:tblGrid>
              <a:tr h="986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lang="en-ZA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77 693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82 044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556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Regulation and Advocacy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67 628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71 415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343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474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Construction Industry Performance and Transformation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15 188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921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Development and Capacitation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13 914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14 693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502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174 423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184 191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194 321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85"/>
            <a:ext cx="8229600" cy="743976"/>
          </a:xfrm>
        </p:spPr>
        <p:txBody>
          <a:bodyPr/>
          <a:lstStyle/>
          <a:p>
            <a:r>
              <a:rPr lang="en-ZA" dirty="0" smtClean="0"/>
              <a:t>Budget (Rk)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3285"/>
              </p:ext>
            </p:extLst>
          </p:nvPr>
        </p:nvGraphicFramePr>
        <p:xfrm>
          <a:off x="250723" y="1091380"/>
          <a:ext cx="8657302" cy="3703305"/>
        </p:xfrm>
        <a:graphic>
          <a:graphicData uri="http://schemas.openxmlformats.org/drawingml/2006/table">
            <a:tbl>
              <a:tblPr firstRow="1" firstCol="1" bandRow="1"/>
              <a:tblGrid>
                <a:gridCol w="3633929"/>
                <a:gridCol w="1728013"/>
                <a:gridCol w="1646350"/>
                <a:gridCol w="1649010"/>
              </a:tblGrid>
              <a:tr h="108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Government Grant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429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688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Registration fees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92 766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961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348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88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334</a:t>
                      </a: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801</a:t>
                      </a: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285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174 423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184 191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194 321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019868" y="4854265"/>
            <a:ext cx="7833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ZA" sz="3200" b="1" dirty="0" smtClean="0">
                <a:solidFill>
                  <a:schemeClr val="bg1"/>
                </a:solidFill>
                <a:latin typeface="Arial" charset="0"/>
              </a:rPr>
              <a:t>Thank You </a:t>
            </a:r>
            <a:endParaRPr lang="en-ZA" sz="3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b="1" dirty="0" smtClean="0"/>
              <a:t>Legislative Mandate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Strategic leadership to stimulate  sustainable growth, reform and improvement of the construction sector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Sustainable growth and participation of the emerging sector in the industry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Improved performance and best practice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Uniform application of policy and ethical standards, construction procurement reform, improved procurement and delivery management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Monitoring and regulating the performance of the industry, including the Registration of Projects and Contractors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1600" b="0" i="1" dirty="0" smtClean="0"/>
              <a:t>Note: Simplified Mandate</a:t>
            </a:r>
            <a:endParaRPr lang="en-ZA" sz="1600" b="0" i="1" dirty="0"/>
          </a:p>
        </p:txBody>
      </p:sp>
    </p:spTree>
    <p:extLst>
      <p:ext uri="{BB962C8B-B14F-4D97-AF65-F5344CB8AC3E}">
        <p14:creationId xmlns:p14="http://schemas.microsoft.com/office/powerpoint/2010/main" val="14536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transformed construction industry that is inclusive, ethical and contributes to a prosperous South Africa and the World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/>
              <a:t>         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27584" y="2204283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Arial" pitchFamily="34" charset="0"/>
              </a:rPr>
              <a:t> 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dirty="0" smtClean="0"/>
              <a:t>We exist in order to regulate and develop the construction industry through strategic interventions and partnerships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84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Pillars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Transformation</a:t>
            </a:r>
          </a:p>
          <a:p>
            <a:r>
              <a:rPr lang="en-ZA" dirty="0" smtClean="0"/>
              <a:t>Development</a:t>
            </a:r>
          </a:p>
          <a:p>
            <a:r>
              <a:rPr lang="en-ZA" dirty="0" smtClean="0"/>
              <a:t>Regulation</a:t>
            </a:r>
          </a:p>
          <a:p>
            <a:r>
              <a:rPr lang="en-ZA" dirty="0" smtClean="0"/>
              <a:t>Partnership</a:t>
            </a:r>
          </a:p>
          <a:p>
            <a:r>
              <a:rPr lang="en-ZA" dirty="0" smtClean="0"/>
              <a:t>High Performing 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50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Outcome Orientated Goals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06540"/>
            <a:ext cx="8229600" cy="836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i="0" dirty="0" smtClean="0"/>
              <a:t>A transformed construction industry that is inclusive, ethical and contributes to a prosperous South Africa and the World</a:t>
            </a:r>
            <a:endParaRPr lang="en-ZA" sz="2400" b="1" i="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0" y="2349540"/>
            <a:ext cx="8144187" cy="3947504"/>
            <a:chOff x="680812" y="2488018"/>
            <a:chExt cx="8144187" cy="3947504"/>
          </a:xfrm>
        </p:grpSpPr>
        <p:grpSp>
          <p:nvGrpSpPr>
            <p:cNvPr id="44" name="Group 43"/>
            <p:cNvGrpSpPr/>
            <p:nvPr/>
          </p:nvGrpSpPr>
          <p:grpSpPr>
            <a:xfrm>
              <a:off x="680812" y="2488018"/>
              <a:ext cx="8139972" cy="1008000"/>
              <a:chOff x="685027" y="2488018"/>
              <a:chExt cx="8139972" cy="1008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85027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Inclusive growing construction industry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04999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Innovative and thriving construction environment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035927" y="2992018"/>
                <a:ext cx="1438172" cy="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685027" y="4040213"/>
              <a:ext cx="8139972" cy="2395309"/>
              <a:chOff x="685027" y="3850559"/>
              <a:chExt cx="8139972" cy="239530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040798" y="523786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Sound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orporate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overnance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Arrow Connector 16"/>
              <p:cNvCxnSpPr>
                <a:endCxn id="6" idx="2"/>
              </p:cNvCxnSpPr>
              <p:nvPr/>
            </p:nvCxnSpPr>
            <p:spPr>
              <a:xfrm>
                <a:off x="2617535" y="4858559"/>
                <a:ext cx="423263" cy="883309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6" idx="6"/>
              </p:cNvCxnSpPr>
              <p:nvPr/>
            </p:nvCxnSpPr>
            <p:spPr>
              <a:xfrm flipH="1">
                <a:off x="6460798" y="4858558"/>
                <a:ext cx="654201" cy="88331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>
                <a:off x="685027" y="3850559"/>
                <a:ext cx="8139972" cy="1008000"/>
                <a:chOff x="685027" y="3309029"/>
                <a:chExt cx="8139972" cy="10080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404999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Reputable Regulator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85027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Working in alliance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035927" y="3813029"/>
                  <a:ext cx="1438172" cy="0"/>
                </a:xfrm>
                <a:prstGeom prst="straightConnector1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Arrow Connector 12"/>
            <p:cNvCxnSpPr>
              <a:endCxn id="51" idx="0"/>
            </p:cNvCxnSpPr>
            <p:nvPr/>
          </p:nvCxnSpPr>
          <p:spPr>
            <a:xfrm>
              <a:off x="2390812" y="3492000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131987" y="3491999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7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322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dirty="0" smtClean="0"/>
              <a:t>Focus areas for 2018/19 aligned to the following core programmes and respective sub programmes: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Programme 1 -  Administration  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Sound corporate governance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2 - Regulation and Advocacy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Reputable Regulator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3 - Development and Capacitation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Innovative and thriving construction environment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4 -  Industry Performance and Transformation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Inclusive growing construction industry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10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1535</Words>
  <Application>Microsoft Office PowerPoint</Application>
  <PresentationFormat>On-screen Show (4:3)</PresentationFormat>
  <Paragraphs>358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MS PGothic</vt:lpstr>
      <vt:lpstr>SimSun</vt:lpstr>
      <vt:lpstr>Arial</vt:lpstr>
      <vt:lpstr>Arial Narrow</vt:lpstr>
      <vt:lpstr>Calibri</vt:lpstr>
      <vt:lpstr>Wingdings</vt:lpstr>
      <vt:lpstr>Office Theme</vt:lpstr>
      <vt:lpstr>1_Custom Design</vt:lpstr>
      <vt:lpstr>Custom Design</vt:lpstr>
      <vt:lpstr>Presentation  to the Parliamentary Portfolio Committee on Public Works –  Annual Performance Plan  2018/19   24 April 2018</vt:lpstr>
      <vt:lpstr>Presentation Layout</vt:lpstr>
      <vt:lpstr> Overview – Mandate, Vision, Mission, Pillars, Goals and Programmes </vt:lpstr>
      <vt:lpstr>Legislative Mandate</vt:lpstr>
      <vt:lpstr>Vision</vt:lpstr>
      <vt:lpstr>Mission</vt:lpstr>
      <vt:lpstr>Strategic Pillars</vt:lpstr>
      <vt:lpstr>Strategic Outcome Orientated Goals</vt:lpstr>
      <vt:lpstr>Programmes</vt:lpstr>
      <vt:lpstr>Strategic Objectives and Targets</vt:lpstr>
      <vt:lpstr>Administration</vt:lpstr>
      <vt:lpstr>Administration</vt:lpstr>
      <vt:lpstr>Regulation and Advocacy</vt:lpstr>
      <vt:lpstr>Development and Capacitation </vt:lpstr>
      <vt:lpstr>Industry Performance &amp; Transformation </vt:lpstr>
      <vt:lpstr> Key Performance Indicators</vt:lpstr>
      <vt:lpstr>Number of Key Performance Indicators; Annual Performance Plan  </vt:lpstr>
      <vt:lpstr>Administration</vt:lpstr>
      <vt:lpstr>Administration (Continued)</vt:lpstr>
      <vt:lpstr>Regulation and Advocacy</vt:lpstr>
      <vt:lpstr>Regulation and Advocacy (Continued)</vt:lpstr>
      <vt:lpstr>Development and Capacitation </vt:lpstr>
      <vt:lpstr>Industry Performance &amp; Transformation </vt:lpstr>
      <vt:lpstr> Key Projects</vt:lpstr>
      <vt:lpstr>Strategic Goal 1: Inclusive growing construction industry.</vt:lpstr>
      <vt:lpstr>Strategic Goal 2: Innovative and thriving construction environment</vt:lpstr>
      <vt:lpstr>Strategic Goal 3: Reputable regulator</vt:lpstr>
      <vt:lpstr>Strategic Goal 4: Working in alliance</vt:lpstr>
      <vt:lpstr>Strategic Goal 5: Sound corporate governance</vt:lpstr>
      <vt:lpstr> Financial Budget</vt:lpstr>
      <vt:lpstr>Budget (Rk)</vt:lpstr>
      <vt:lpstr>Budget (Rk)</vt:lpstr>
      <vt:lpstr> </vt:lpstr>
    </vt:vector>
  </TitlesOfParts>
  <Company>Cilton Powys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Bongani Nxumalo</dc:creator>
  <cp:lastModifiedBy>Ebrahim Moola</cp:lastModifiedBy>
  <cp:revision>945</cp:revision>
  <cp:lastPrinted>2018-01-29T08:30:58Z</cp:lastPrinted>
  <dcterms:created xsi:type="dcterms:W3CDTF">2012-10-17T11:37:19Z</dcterms:created>
  <dcterms:modified xsi:type="dcterms:W3CDTF">2018-04-19T10:45:06Z</dcterms:modified>
</cp:coreProperties>
</file>