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854" r:id="rId2"/>
    <p:sldMasterId id="2147484077" r:id="rId3"/>
    <p:sldMasterId id="2147484089" r:id="rId4"/>
    <p:sldMasterId id="2147485880" r:id="rId5"/>
    <p:sldMasterId id="2147485892" r:id="rId6"/>
    <p:sldMasterId id="2147485906" r:id="rId7"/>
  </p:sldMasterIdLst>
  <p:notesMasterIdLst>
    <p:notesMasterId r:id="rId39"/>
  </p:notesMasterIdLst>
  <p:handoutMasterIdLst>
    <p:handoutMasterId r:id="rId40"/>
  </p:handoutMasterIdLst>
  <p:sldIdLst>
    <p:sldId id="261" r:id="rId8"/>
    <p:sldId id="468" r:id="rId9"/>
    <p:sldId id="637" r:id="rId10"/>
    <p:sldId id="619" r:id="rId11"/>
    <p:sldId id="632" r:id="rId12"/>
    <p:sldId id="633" r:id="rId13"/>
    <p:sldId id="648" r:id="rId14"/>
    <p:sldId id="635" r:id="rId15"/>
    <p:sldId id="666" r:id="rId16"/>
    <p:sldId id="636" r:id="rId17"/>
    <p:sldId id="665" r:id="rId18"/>
    <p:sldId id="639" r:id="rId19"/>
    <p:sldId id="640" r:id="rId20"/>
    <p:sldId id="650" r:id="rId21"/>
    <p:sldId id="649" r:id="rId22"/>
    <p:sldId id="652" r:id="rId23"/>
    <p:sldId id="644" r:id="rId24"/>
    <p:sldId id="591" r:id="rId25"/>
    <p:sldId id="655" r:id="rId26"/>
    <p:sldId id="654" r:id="rId27"/>
    <p:sldId id="653" r:id="rId28"/>
    <p:sldId id="656" r:id="rId29"/>
    <p:sldId id="657" r:id="rId30"/>
    <p:sldId id="663" r:id="rId31"/>
    <p:sldId id="662" r:id="rId32"/>
    <p:sldId id="661" r:id="rId33"/>
    <p:sldId id="550" r:id="rId34"/>
    <p:sldId id="664" r:id="rId35"/>
    <p:sldId id="481" r:id="rId36"/>
    <p:sldId id="551" r:id="rId37"/>
    <p:sldId id="345" r:id="rId38"/>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DCDDD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12" autoAdjust="0"/>
    <p:restoredTop sz="95560" autoAdjust="0"/>
  </p:normalViewPr>
  <p:slideViewPr>
    <p:cSldViewPr>
      <p:cViewPr varScale="1">
        <p:scale>
          <a:sx n="85" d="100"/>
          <a:sy n="85" d="100"/>
        </p:scale>
        <p:origin x="1027" y="6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74" d="100"/>
          <a:sy n="74" d="100"/>
        </p:scale>
        <p:origin x="-2130"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7333"/>
          </a:xfrm>
          <a:prstGeom prst="rect">
            <a:avLst/>
          </a:prstGeom>
        </p:spPr>
        <p:txBody>
          <a:bodyPr vert="horz" lIns="91432" tIns="45716" rIns="91432" bIns="45716" rtlCol="0"/>
          <a:lstStyle>
            <a:lvl1pPr algn="l">
              <a:defRPr sz="1200">
                <a:latin typeface="Arial" charset="0"/>
              </a:defRPr>
            </a:lvl1pPr>
          </a:lstStyle>
          <a:p>
            <a:pPr>
              <a:defRPr/>
            </a:pPr>
            <a:endParaRPr lang="en-GB"/>
          </a:p>
        </p:txBody>
      </p:sp>
      <p:sp>
        <p:nvSpPr>
          <p:cNvPr id="3" name="Date Placeholder 2"/>
          <p:cNvSpPr>
            <a:spLocks noGrp="1"/>
          </p:cNvSpPr>
          <p:nvPr>
            <p:ph type="dt" sz="quarter" idx="1"/>
          </p:nvPr>
        </p:nvSpPr>
        <p:spPr>
          <a:xfrm>
            <a:off x="3850294" y="1"/>
            <a:ext cx="2945862" cy="497333"/>
          </a:xfrm>
          <a:prstGeom prst="rect">
            <a:avLst/>
          </a:prstGeom>
        </p:spPr>
        <p:txBody>
          <a:bodyPr vert="horz" lIns="91432" tIns="45716" rIns="91432" bIns="45716" rtlCol="0"/>
          <a:lstStyle>
            <a:lvl1pPr algn="r">
              <a:defRPr sz="1200">
                <a:latin typeface="Arial" charset="0"/>
              </a:defRPr>
            </a:lvl1pPr>
          </a:lstStyle>
          <a:p>
            <a:pPr>
              <a:defRPr/>
            </a:pPr>
            <a:fld id="{BAE1984A-D19D-47DF-8FF7-16BB455F1371}" type="datetimeFigureOut">
              <a:rPr lang="en-US"/>
              <a:pPr>
                <a:defRPr/>
              </a:pPr>
              <a:t>4/19/2018</a:t>
            </a:fld>
            <a:endParaRPr lang="en-GB"/>
          </a:p>
        </p:txBody>
      </p:sp>
      <p:sp>
        <p:nvSpPr>
          <p:cNvPr id="4" name="Footer Placeholder 3"/>
          <p:cNvSpPr>
            <a:spLocks noGrp="1"/>
          </p:cNvSpPr>
          <p:nvPr>
            <p:ph type="ftr" sz="quarter" idx="2"/>
          </p:nvPr>
        </p:nvSpPr>
        <p:spPr>
          <a:xfrm>
            <a:off x="0" y="9427766"/>
            <a:ext cx="2945862" cy="497332"/>
          </a:xfrm>
          <a:prstGeom prst="rect">
            <a:avLst/>
          </a:prstGeom>
        </p:spPr>
        <p:txBody>
          <a:bodyPr vert="horz" lIns="91432" tIns="45716" rIns="91432" bIns="45716" rtlCol="0" anchor="b"/>
          <a:lstStyle>
            <a:lvl1pPr algn="l">
              <a:defRPr sz="1200">
                <a:latin typeface="Arial" charset="0"/>
              </a:defRPr>
            </a:lvl1pPr>
          </a:lstStyle>
          <a:p>
            <a:pPr>
              <a:defRPr/>
            </a:pPr>
            <a:endParaRPr lang="en-GB"/>
          </a:p>
        </p:txBody>
      </p:sp>
      <p:sp>
        <p:nvSpPr>
          <p:cNvPr id="5" name="Slide Number Placeholder 4"/>
          <p:cNvSpPr>
            <a:spLocks noGrp="1"/>
          </p:cNvSpPr>
          <p:nvPr>
            <p:ph type="sldNum" sz="quarter" idx="3"/>
          </p:nvPr>
        </p:nvSpPr>
        <p:spPr>
          <a:xfrm>
            <a:off x="3850294" y="9427766"/>
            <a:ext cx="2945862" cy="497332"/>
          </a:xfrm>
          <a:prstGeom prst="rect">
            <a:avLst/>
          </a:prstGeom>
        </p:spPr>
        <p:txBody>
          <a:bodyPr vert="horz" lIns="91432" tIns="45716" rIns="91432" bIns="45716" rtlCol="0" anchor="b"/>
          <a:lstStyle>
            <a:lvl1pPr algn="r">
              <a:defRPr sz="1200">
                <a:latin typeface="Arial" charset="0"/>
              </a:defRPr>
            </a:lvl1pPr>
          </a:lstStyle>
          <a:p>
            <a:pPr>
              <a:defRPr/>
            </a:pPr>
            <a:fld id="{8C402935-CEA4-440A-92AD-F1F8E0F7D1AE}" type="slidenum">
              <a:rPr lang="en-GB"/>
              <a:pPr>
                <a:defRPr/>
              </a:pPr>
              <a:t>‹#›</a:t>
            </a:fld>
            <a:endParaRPr lang="en-GB"/>
          </a:p>
        </p:txBody>
      </p:sp>
    </p:spTree>
    <p:extLst>
      <p:ext uri="{BB962C8B-B14F-4D97-AF65-F5344CB8AC3E}">
        <p14:creationId xmlns:p14="http://schemas.microsoft.com/office/powerpoint/2010/main" val="249843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1"/>
            <a:ext cx="2945862" cy="497333"/>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200">
                <a:latin typeface="Arial" charset="0"/>
              </a:defRPr>
            </a:lvl1pPr>
          </a:lstStyle>
          <a:p>
            <a:pPr>
              <a:defRPr/>
            </a:pPr>
            <a:endParaRPr lang="en-GB"/>
          </a:p>
        </p:txBody>
      </p:sp>
      <p:sp>
        <p:nvSpPr>
          <p:cNvPr id="50179" name="Rectangle 3"/>
          <p:cNvSpPr>
            <a:spLocks noGrp="1" noChangeArrowheads="1"/>
          </p:cNvSpPr>
          <p:nvPr>
            <p:ph type="dt" idx="1"/>
          </p:nvPr>
        </p:nvSpPr>
        <p:spPr bwMode="auto">
          <a:xfrm>
            <a:off x="3850294" y="1"/>
            <a:ext cx="2945862" cy="497333"/>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200">
                <a:latin typeface="Arial" charset="0"/>
              </a:defRPr>
            </a:lvl1pPr>
          </a:lstStyle>
          <a:p>
            <a:pPr>
              <a:defRPr/>
            </a:pPr>
            <a:endParaRPr lang="en-GB"/>
          </a:p>
        </p:txBody>
      </p:sp>
      <p:sp>
        <p:nvSpPr>
          <p:cNvPr id="10342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679464" y="4714653"/>
            <a:ext cx="5438748" cy="4466756"/>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0182" name="Rectangle 6"/>
          <p:cNvSpPr>
            <a:spLocks noGrp="1" noChangeArrowheads="1"/>
          </p:cNvSpPr>
          <p:nvPr>
            <p:ph type="ftr" sz="quarter" idx="4"/>
          </p:nvPr>
        </p:nvSpPr>
        <p:spPr bwMode="auto">
          <a:xfrm>
            <a:off x="0" y="9427766"/>
            <a:ext cx="2945862" cy="497332"/>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200">
                <a:latin typeface="Arial" charset="0"/>
              </a:defRPr>
            </a:lvl1pPr>
          </a:lstStyle>
          <a:p>
            <a:pPr>
              <a:defRPr/>
            </a:pPr>
            <a:endParaRPr lang="en-GB"/>
          </a:p>
        </p:txBody>
      </p:sp>
      <p:sp>
        <p:nvSpPr>
          <p:cNvPr id="50183" name="Rectangle 7"/>
          <p:cNvSpPr>
            <a:spLocks noGrp="1" noChangeArrowheads="1"/>
          </p:cNvSpPr>
          <p:nvPr>
            <p:ph type="sldNum" sz="quarter" idx="5"/>
          </p:nvPr>
        </p:nvSpPr>
        <p:spPr bwMode="auto">
          <a:xfrm>
            <a:off x="3850294" y="9427766"/>
            <a:ext cx="2945862" cy="497332"/>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200">
                <a:latin typeface="Arial" charset="0"/>
              </a:defRPr>
            </a:lvl1pPr>
          </a:lstStyle>
          <a:p>
            <a:pPr>
              <a:defRPr/>
            </a:pPr>
            <a:fld id="{403DBD26-EC9A-4E99-A83C-B8A3EBEA2312}" type="slidenum">
              <a:rPr lang="en-GB"/>
              <a:pPr>
                <a:defRPr/>
              </a:pPr>
              <a:t>‹#›</a:t>
            </a:fld>
            <a:endParaRPr lang="en-GB"/>
          </a:p>
        </p:txBody>
      </p:sp>
    </p:spTree>
    <p:extLst>
      <p:ext uri="{BB962C8B-B14F-4D97-AF65-F5344CB8AC3E}">
        <p14:creationId xmlns:p14="http://schemas.microsoft.com/office/powerpoint/2010/main" val="50730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1</a:t>
            </a:fld>
            <a:endParaRPr lang="en-GB"/>
          </a:p>
        </p:txBody>
      </p:sp>
    </p:spTree>
    <p:extLst>
      <p:ext uri="{BB962C8B-B14F-4D97-AF65-F5344CB8AC3E}">
        <p14:creationId xmlns:p14="http://schemas.microsoft.com/office/powerpoint/2010/main" val="2856945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Aft>
                <a:spcPts val="300"/>
              </a:spcAft>
              <a:buFont typeface="Wingdings"/>
              <a:buChar char=""/>
            </a:pPr>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12</a:t>
            </a:fld>
            <a:endParaRPr lang="en-GB">
              <a:solidFill>
                <a:prstClr val="black"/>
              </a:solidFill>
            </a:endParaRPr>
          </a:p>
        </p:txBody>
      </p:sp>
    </p:spTree>
    <p:extLst>
      <p:ext uri="{BB962C8B-B14F-4D97-AF65-F5344CB8AC3E}">
        <p14:creationId xmlns:p14="http://schemas.microsoft.com/office/powerpoint/2010/main" val="1346531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Aft>
                <a:spcPts val="300"/>
              </a:spcAft>
              <a:buFont typeface="Wingdings"/>
              <a:buChar char=""/>
            </a:pPr>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13</a:t>
            </a:fld>
            <a:endParaRPr lang="en-GB">
              <a:solidFill>
                <a:prstClr val="black"/>
              </a:solidFill>
            </a:endParaRPr>
          </a:p>
        </p:txBody>
      </p:sp>
    </p:spTree>
    <p:extLst>
      <p:ext uri="{BB962C8B-B14F-4D97-AF65-F5344CB8AC3E}">
        <p14:creationId xmlns:p14="http://schemas.microsoft.com/office/powerpoint/2010/main" val="1346531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Aft>
                <a:spcPts val="300"/>
              </a:spcAft>
              <a:buFont typeface="Wingdings"/>
              <a:buChar char=""/>
            </a:pPr>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429492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dirty="0"/>
          </a:p>
        </p:txBody>
      </p:sp>
    </p:spTree>
    <p:extLst>
      <p:ext uri="{BB962C8B-B14F-4D97-AF65-F5344CB8AC3E}">
        <p14:creationId xmlns:p14="http://schemas.microsoft.com/office/powerpoint/2010/main" val="209897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17</a:t>
            </a:fld>
            <a:endParaRPr lang="en-GB">
              <a:solidFill>
                <a:prstClr val="black"/>
              </a:solidFill>
            </a:endParaRPr>
          </a:p>
        </p:txBody>
      </p:sp>
    </p:spTree>
    <p:extLst>
      <p:ext uri="{BB962C8B-B14F-4D97-AF65-F5344CB8AC3E}">
        <p14:creationId xmlns:p14="http://schemas.microsoft.com/office/powerpoint/2010/main" val="1882503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18</a:t>
            </a:fld>
            <a:endParaRPr lang="en-GB"/>
          </a:p>
        </p:txBody>
      </p:sp>
    </p:spTree>
    <p:extLst>
      <p:ext uri="{BB962C8B-B14F-4D97-AF65-F5344CB8AC3E}">
        <p14:creationId xmlns:p14="http://schemas.microsoft.com/office/powerpoint/2010/main" val="1519775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20</a:t>
            </a:fld>
            <a:endParaRPr lang="en-GB"/>
          </a:p>
        </p:txBody>
      </p:sp>
    </p:spTree>
    <p:extLst>
      <p:ext uri="{BB962C8B-B14F-4D97-AF65-F5344CB8AC3E}">
        <p14:creationId xmlns:p14="http://schemas.microsoft.com/office/powerpoint/2010/main" val="4089352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23</a:t>
            </a:fld>
            <a:endParaRPr lang="en-GB"/>
          </a:p>
        </p:txBody>
      </p:sp>
    </p:spTree>
    <p:extLst>
      <p:ext uri="{BB962C8B-B14F-4D97-AF65-F5344CB8AC3E}">
        <p14:creationId xmlns:p14="http://schemas.microsoft.com/office/powerpoint/2010/main" val="81484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27</a:t>
            </a:fld>
            <a:endParaRPr lang="en-GB"/>
          </a:p>
        </p:txBody>
      </p:sp>
    </p:spTree>
    <p:extLst>
      <p:ext uri="{BB962C8B-B14F-4D97-AF65-F5344CB8AC3E}">
        <p14:creationId xmlns:p14="http://schemas.microsoft.com/office/powerpoint/2010/main" val="1384690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28</a:t>
            </a:fld>
            <a:endParaRPr lang="en-GB"/>
          </a:p>
        </p:txBody>
      </p:sp>
    </p:spTree>
    <p:extLst>
      <p:ext uri="{BB962C8B-B14F-4D97-AF65-F5344CB8AC3E}">
        <p14:creationId xmlns:p14="http://schemas.microsoft.com/office/powerpoint/2010/main" val="410111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Aft>
                <a:spcPts val="300"/>
              </a:spcAft>
              <a:buFont typeface="Wingdings"/>
              <a:buChar char=""/>
            </a:pPr>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2</a:t>
            </a:fld>
            <a:endParaRPr lang="en-GB"/>
          </a:p>
        </p:txBody>
      </p:sp>
    </p:spTree>
    <p:extLst>
      <p:ext uri="{BB962C8B-B14F-4D97-AF65-F5344CB8AC3E}">
        <p14:creationId xmlns:p14="http://schemas.microsoft.com/office/powerpoint/2010/main" val="1346531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29</a:t>
            </a:fld>
            <a:endParaRPr lang="en-GB"/>
          </a:p>
        </p:txBody>
      </p:sp>
    </p:spTree>
    <p:extLst>
      <p:ext uri="{BB962C8B-B14F-4D97-AF65-F5344CB8AC3E}">
        <p14:creationId xmlns:p14="http://schemas.microsoft.com/office/powerpoint/2010/main" val="2880432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30</a:t>
            </a:fld>
            <a:endParaRPr lang="en-GB"/>
          </a:p>
        </p:txBody>
      </p:sp>
    </p:spTree>
    <p:extLst>
      <p:ext uri="{BB962C8B-B14F-4D97-AF65-F5344CB8AC3E}">
        <p14:creationId xmlns:p14="http://schemas.microsoft.com/office/powerpoint/2010/main" val="3458081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31</a:t>
            </a:fld>
            <a:endParaRPr lang="en-GB"/>
          </a:p>
        </p:txBody>
      </p:sp>
    </p:spTree>
    <p:extLst>
      <p:ext uri="{BB962C8B-B14F-4D97-AF65-F5344CB8AC3E}">
        <p14:creationId xmlns:p14="http://schemas.microsoft.com/office/powerpoint/2010/main" val="1443302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Aft>
                <a:spcPts val="300"/>
              </a:spcAft>
              <a:buFont typeface="Wingdings"/>
              <a:buChar char=""/>
            </a:pPr>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134653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6</a:t>
            </a:fld>
            <a:endParaRPr lang="en-GB"/>
          </a:p>
        </p:txBody>
      </p:sp>
    </p:spTree>
    <p:extLst>
      <p:ext uri="{BB962C8B-B14F-4D97-AF65-F5344CB8AC3E}">
        <p14:creationId xmlns:p14="http://schemas.microsoft.com/office/powerpoint/2010/main" val="2235272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srgbClr val="000000"/>
                </a:solidFill>
              </a:rPr>
              <a:pPr>
                <a:defRPr/>
              </a:pPr>
              <a:t>7</a:t>
            </a:fld>
            <a:endParaRPr lang="en-GB">
              <a:solidFill>
                <a:srgbClr val="000000"/>
              </a:solidFill>
            </a:endParaRPr>
          </a:p>
        </p:txBody>
      </p:sp>
    </p:spTree>
    <p:extLst>
      <p:ext uri="{BB962C8B-B14F-4D97-AF65-F5344CB8AC3E}">
        <p14:creationId xmlns:p14="http://schemas.microsoft.com/office/powerpoint/2010/main" val="251998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Aft>
                <a:spcPts val="300"/>
              </a:spcAft>
              <a:buFont typeface="Wingdings"/>
              <a:buChar char=""/>
            </a:pPr>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8</a:t>
            </a:fld>
            <a:endParaRPr lang="en-GB">
              <a:solidFill>
                <a:prstClr val="black"/>
              </a:solidFill>
            </a:endParaRPr>
          </a:p>
        </p:txBody>
      </p:sp>
    </p:spTree>
    <p:extLst>
      <p:ext uri="{BB962C8B-B14F-4D97-AF65-F5344CB8AC3E}">
        <p14:creationId xmlns:p14="http://schemas.microsoft.com/office/powerpoint/2010/main" val="134653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srgbClr val="000000"/>
                </a:solidFill>
              </a:rPr>
              <a:pPr>
                <a:defRPr/>
              </a:pPr>
              <a:t>9</a:t>
            </a:fld>
            <a:endParaRPr lang="en-GB">
              <a:solidFill>
                <a:srgbClr val="000000"/>
              </a:solidFill>
            </a:endParaRPr>
          </a:p>
        </p:txBody>
      </p:sp>
    </p:spTree>
    <p:extLst>
      <p:ext uri="{BB962C8B-B14F-4D97-AF65-F5344CB8AC3E}">
        <p14:creationId xmlns:p14="http://schemas.microsoft.com/office/powerpoint/2010/main" val="160759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Aft>
                <a:spcPts val="300"/>
              </a:spcAft>
              <a:buFont typeface="Wingdings"/>
              <a:buChar char=""/>
            </a:pPr>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prstClr val="black"/>
                </a:solidFill>
              </a:rPr>
              <a:pPr>
                <a:defRPr/>
              </a:pPr>
              <a:t>10</a:t>
            </a:fld>
            <a:endParaRPr lang="en-GB">
              <a:solidFill>
                <a:prstClr val="black"/>
              </a:solidFill>
            </a:endParaRPr>
          </a:p>
        </p:txBody>
      </p:sp>
    </p:spTree>
    <p:extLst>
      <p:ext uri="{BB962C8B-B14F-4D97-AF65-F5344CB8AC3E}">
        <p14:creationId xmlns:p14="http://schemas.microsoft.com/office/powerpoint/2010/main" val="134653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solidFill>
                  <a:srgbClr val="000000"/>
                </a:solidFill>
              </a:rPr>
              <a:pPr>
                <a:defRPr/>
              </a:pPr>
              <a:t>11</a:t>
            </a:fld>
            <a:endParaRPr lang="en-GB">
              <a:solidFill>
                <a:srgbClr val="000000"/>
              </a:solidFill>
            </a:endParaRPr>
          </a:p>
        </p:txBody>
      </p:sp>
    </p:spTree>
    <p:extLst>
      <p:ext uri="{BB962C8B-B14F-4D97-AF65-F5344CB8AC3E}">
        <p14:creationId xmlns:p14="http://schemas.microsoft.com/office/powerpoint/2010/main" val="3399680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hyperlink" Target="http://www.buildnet.co.za/akani/2005/mar/05.html"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hyperlink" Target="http://www.buildnet.co.za/akani/2005/mar/05.html" TargetMode="Externa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6.xml"/><Relationship Id="rId6" Type="http://schemas.openxmlformats.org/officeDocument/2006/relationships/image" Target="../media/image5.jpeg"/><Relationship Id="rId5" Type="http://schemas.openxmlformats.org/officeDocument/2006/relationships/hyperlink" Target="http://www.buildnet.co.za/akani/2005/mar/05.html" TargetMode="External"/><Relationship Id="rId4" Type="http://schemas.openxmlformats.org/officeDocument/2006/relationships/image" Target="../media/image4.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6.xml"/><Relationship Id="rId5" Type="http://schemas.openxmlformats.org/officeDocument/2006/relationships/image" Target="../media/image5.jpeg"/><Relationship Id="rId4" Type="http://schemas.openxmlformats.org/officeDocument/2006/relationships/hyperlink" Target="http://www.buildnet.co.za/akani/2005/mar/05.html" TargetMode="Externa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8534B2B-CC6F-4348-92BF-4CB51EDFC832}" type="slidenum">
              <a:rPr lang="en-GB"/>
              <a:pPr>
                <a:defRPr/>
              </a:pPr>
              <a:t>‹#›</a:t>
            </a:fld>
            <a:endParaRPr lang="en-GB"/>
          </a:p>
        </p:txBody>
      </p:sp>
    </p:spTree>
    <p:extLst>
      <p:ext uri="{BB962C8B-B14F-4D97-AF65-F5344CB8AC3E}">
        <p14:creationId xmlns:p14="http://schemas.microsoft.com/office/powerpoint/2010/main" val="395371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0777CBD-F3CB-48C8-AE6A-807B248FCC6B}" type="slidenum">
              <a:rPr lang="en-GB"/>
              <a:pPr>
                <a:defRPr/>
              </a:pPr>
              <a:t>‹#›</a:t>
            </a:fld>
            <a:endParaRPr lang="en-GB"/>
          </a:p>
        </p:txBody>
      </p:sp>
    </p:spTree>
    <p:extLst>
      <p:ext uri="{BB962C8B-B14F-4D97-AF65-F5344CB8AC3E}">
        <p14:creationId xmlns:p14="http://schemas.microsoft.com/office/powerpoint/2010/main" val="28698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A7F0C27-CE49-4E03-BD79-72F0ED07E57A}" type="slidenum">
              <a:rPr lang="en-GB"/>
              <a:pPr>
                <a:defRPr/>
              </a:pPr>
              <a:t>‹#›</a:t>
            </a:fld>
            <a:endParaRPr lang="en-GB"/>
          </a:p>
        </p:txBody>
      </p:sp>
    </p:spTree>
    <p:extLst>
      <p:ext uri="{BB962C8B-B14F-4D97-AF65-F5344CB8AC3E}">
        <p14:creationId xmlns:p14="http://schemas.microsoft.com/office/powerpoint/2010/main" val="3723863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4A0B14A-F641-43DA-B44D-9A02681E4302}" type="slidenum">
              <a:rPr lang="en-GB"/>
              <a:pPr>
                <a:defRPr/>
              </a:pPr>
              <a:t>‹#›</a:t>
            </a:fld>
            <a:endParaRPr lang="en-GB"/>
          </a:p>
        </p:txBody>
      </p:sp>
    </p:spTree>
    <p:extLst>
      <p:ext uri="{BB962C8B-B14F-4D97-AF65-F5344CB8AC3E}">
        <p14:creationId xmlns:p14="http://schemas.microsoft.com/office/powerpoint/2010/main" val="600401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rement Master">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86" y="6000750"/>
            <a:ext cx="22002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Wftao"/>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1920" y="6085680"/>
            <a:ext cx="12239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1" descr="thumb05">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28013" y="6069012"/>
            <a:ext cx="9159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txBox="1">
            <a:spLocks noGrp="1"/>
          </p:cNvSpPr>
          <p:nvPr userDrawn="1"/>
        </p:nvSpPr>
        <p:spPr bwMode="auto">
          <a:xfrm>
            <a:off x="285750" y="142875"/>
            <a:ext cx="228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F12F03B-039F-4FFB-80C8-855D94634720}" type="datetime2">
              <a:rPr lang="en-GB" sz="1400" smtClean="0">
                <a:solidFill>
                  <a:srgbClr val="5F5F5F"/>
                </a:solidFill>
                <a:latin typeface="Calibri" pitchFamily="34" charset="0"/>
              </a:rPr>
              <a:pPr eaLnBrk="1" hangingPunct="1">
                <a:defRPr/>
              </a:pPr>
              <a:t>Thursday, 19 April 2018</a:t>
            </a:fld>
            <a:endParaRPr lang="en-GB" sz="1400" smtClean="0">
              <a:solidFill>
                <a:srgbClr val="5F5F5F"/>
              </a:solidFill>
              <a:latin typeface="Calibri" pitchFamily="34" charset="0"/>
            </a:endParaRPr>
          </a:p>
          <a:p>
            <a:pPr eaLnBrk="1" hangingPunct="1">
              <a:defRPr/>
            </a:pPr>
            <a:r>
              <a:rPr lang="en-ZA" sz="1400" b="1" smtClean="0">
                <a:solidFill>
                  <a:srgbClr val="C00000"/>
                </a:solidFill>
                <a:latin typeface="Calibri" pitchFamily="34" charset="0"/>
              </a:rPr>
              <a:t>www.agrement.co.za</a:t>
            </a:r>
          </a:p>
          <a:p>
            <a:pPr eaLnBrk="1" hangingPunct="1">
              <a:defRPr/>
            </a:pPr>
            <a:endParaRPr lang="en-GB" sz="1400" smtClean="0">
              <a:solidFill>
                <a:srgbClr val="5F5F5F"/>
              </a:solidFill>
              <a:latin typeface="Calibri" pitchFamily="34" charset="0"/>
            </a:endParaRPr>
          </a:p>
        </p:txBody>
      </p:sp>
      <p:sp>
        <p:nvSpPr>
          <p:cNvPr id="7" name="Rectangle 11"/>
          <p:cNvSpPr>
            <a:spLocks noChangeArrowheads="1"/>
          </p:cNvSpPr>
          <p:nvPr userDrawn="1"/>
        </p:nvSpPr>
        <p:spPr bwMode="auto">
          <a:xfrm>
            <a:off x="7358063" y="142875"/>
            <a:ext cx="7857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dirty="0">
                <a:solidFill>
                  <a:srgbClr val="5F5F5F"/>
                </a:solidFill>
                <a:latin typeface="Calibri" pitchFamily="34" charset="0"/>
              </a:rPr>
              <a:t>Slide </a:t>
            </a:r>
            <a:fld id="{F5595D21-E9DA-457A-B5D9-AB4281937584}" type="slidenum">
              <a:rPr lang="en-GB" sz="1400" smtClean="0">
                <a:solidFill>
                  <a:srgbClr val="5F5F5F"/>
                </a:solidFill>
                <a:latin typeface="Calibri" pitchFamily="34" charset="0"/>
              </a:rPr>
              <a:pPr/>
              <a:t>‹#›</a:t>
            </a:fld>
            <a:endParaRPr lang="en-GB" sz="1400" dirty="0" smtClean="0">
              <a:solidFill>
                <a:srgbClr val="5F5F5F"/>
              </a:solidFill>
              <a:latin typeface="Calibri" pitchFamily="34" charset="0"/>
            </a:endParaRPr>
          </a:p>
        </p:txBody>
      </p:sp>
    </p:spTree>
    <p:extLst>
      <p:ext uri="{BB962C8B-B14F-4D97-AF65-F5344CB8AC3E}">
        <p14:creationId xmlns:p14="http://schemas.microsoft.com/office/powerpoint/2010/main" val="38015744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AB9654F-43AC-48D0-8638-D0881153A855}" type="datetimeFigureOut">
              <a:rPr lang="en-GB" smtClean="0"/>
              <a:pPr/>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2AEC6F-B3BC-4262-BE01-6EC817875C74}" type="slidenum">
              <a:rPr lang="en-GB" smtClean="0"/>
              <a:pPr/>
              <a:t>‹#›</a:t>
            </a:fld>
            <a:endParaRPr lang="en-GB"/>
          </a:p>
        </p:txBody>
      </p:sp>
    </p:spTree>
    <p:extLst>
      <p:ext uri="{BB962C8B-B14F-4D97-AF65-F5344CB8AC3E}">
        <p14:creationId xmlns:p14="http://schemas.microsoft.com/office/powerpoint/2010/main" val="2262665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B9654F-43AC-48D0-8638-D0881153A855}" type="datetimeFigureOut">
              <a:rPr lang="en-GB" smtClean="0"/>
              <a:pPr/>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2AEC6F-B3BC-4262-BE01-6EC817875C74}" type="slidenum">
              <a:rPr lang="en-GB" smtClean="0"/>
              <a:pPr/>
              <a:t>‹#›</a:t>
            </a:fld>
            <a:endParaRPr lang="en-GB"/>
          </a:p>
        </p:txBody>
      </p:sp>
    </p:spTree>
    <p:extLst>
      <p:ext uri="{BB962C8B-B14F-4D97-AF65-F5344CB8AC3E}">
        <p14:creationId xmlns:p14="http://schemas.microsoft.com/office/powerpoint/2010/main" val="1460361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B9654F-43AC-48D0-8638-D0881153A855}" type="datetimeFigureOut">
              <a:rPr lang="en-GB" smtClean="0"/>
              <a:pPr/>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2AEC6F-B3BC-4262-BE01-6EC817875C74}" type="slidenum">
              <a:rPr lang="en-GB" smtClean="0"/>
              <a:pPr/>
              <a:t>‹#›</a:t>
            </a:fld>
            <a:endParaRPr lang="en-GB"/>
          </a:p>
        </p:txBody>
      </p:sp>
    </p:spTree>
    <p:extLst>
      <p:ext uri="{BB962C8B-B14F-4D97-AF65-F5344CB8AC3E}">
        <p14:creationId xmlns:p14="http://schemas.microsoft.com/office/powerpoint/2010/main" val="4021362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AB9654F-43AC-48D0-8638-D0881153A855}" type="datetimeFigureOut">
              <a:rPr lang="en-GB" smtClean="0"/>
              <a:pPr/>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2AEC6F-B3BC-4262-BE01-6EC817875C74}" type="slidenum">
              <a:rPr lang="en-GB" smtClean="0"/>
              <a:pPr/>
              <a:t>‹#›</a:t>
            </a:fld>
            <a:endParaRPr lang="en-GB"/>
          </a:p>
        </p:txBody>
      </p:sp>
    </p:spTree>
    <p:extLst>
      <p:ext uri="{BB962C8B-B14F-4D97-AF65-F5344CB8AC3E}">
        <p14:creationId xmlns:p14="http://schemas.microsoft.com/office/powerpoint/2010/main" val="200619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AB9654F-43AC-48D0-8638-D0881153A855}" type="datetimeFigureOut">
              <a:rPr lang="en-GB" smtClean="0"/>
              <a:pPr/>
              <a:t>19/04/2018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2AEC6F-B3BC-4262-BE01-6EC817875C74}" type="slidenum">
              <a:rPr lang="en-GB" smtClean="0"/>
              <a:pPr/>
              <a:t>‹#›</a:t>
            </a:fld>
            <a:endParaRPr lang="en-GB"/>
          </a:p>
        </p:txBody>
      </p:sp>
    </p:spTree>
    <p:extLst>
      <p:ext uri="{BB962C8B-B14F-4D97-AF65-F5344CB8AC3E}">
        <p14:creationId xmlns:p14="http://schemas.microsoft.com/office/powerpoint/2010/main" val="535713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AB9654F-43AC-48D0-8638-D0881153A855}" type="datetimeFigureOut">
              <a:rPr lang="en-GB" smtClean="0"/>
              <a:pPr/>
              <a:t>19/04/2018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2AEC6F-B3BC-4262-BE01-6EC817875C74}" type="slidenum">
              <a:rPr lang="en-GB" smtClean="0"/>
              <a:pPr/>
              <a:t>‹#›</a:t>
            </a:fld>
            <a:endParaRPr lang="en-GB"/>
          </a:p>
        </p:txBody>
      </p:sp>
    </p:spTree>
    <p:extLst>
      <p:ext uri="{BB962C8B-B14F-4D97-AF65-F5344CB8AC3E}">
        <p14:creationId xmlns:p14="http://schemas.microsoft.com/office/powerpoint/2010/main" val="242101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6261D-4419-4814-A372-3E8B0F382A54}" type="slidenum">
              <a:rPr lang="en-GB"/>
              <a:pPr>
                <a:defRPr/>
              </a:pPr>
              <a:t>‹#›</a:t>
            </a:fld>
            <a:endParaRPr lang="en-GB"/>
          </a:p>
        </p:txBody>
      </p:sp>
    </p:spTree>
    <p:extLst>
      <p:ext uri="{BB962C8B-B14F-4D97-AF65-F5344CB8AC3E}">
        <p14:creationId xmlns:p14="http://schemas.microsoft.com/office/powerpoint/2010/main" val="26961882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9654F-43AC-48D0-8638-D0881153A855}" type="datetimeFigureOut">
              <a:rPr lang="en-GB" smtClean="0"/>
              <a:pPr/>
              <a:t>19/04/2018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2AEC6F-B3BC-4262-BE01-6EC817875C74}" type="slidenum">
              <a:rPr lang="en-GB" smtClean="0"/>
              <a:pPr/>
              <a:t>‹#›</a:t>
            </a:fld>
            <a:endParaRPr lang="en-GB"/>
          </a:p>
        </p:txBody>
      </p:sp>
    </p:spTree>
    <p:extLst>
      <p:ext uri="{BB962C8B-B14F-4D97-AF65-F5344CB8AC3E}">
        <p14:creationId xmlns:p14="http://schemas.microsoft.com/office/powerpoint/2010/main" val="1433703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9654F-43AC-48D0-8638-D0881153A855}" type="datetimeFigureOut">
              <a:rPr lang="en-GB" smtClean="0"/>
              <a:pPr/>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2AEC6F-B3BC-4262-BE01-6EC817875C74}" type="slidenum">
              <a:rPr lang="en-GB" smtClean="0"/>
              <a:pPr/>
              <a:t>‹#›</a:t>
            </a:fld>
            <a:endParaRPr lang="en-GB"/>
          </a:p>
        </p:txBody>
      </p:sp>
    </p:spTree>
    <p:extLst>
      <p:ext uri="{BB962C8B-B14F-4D97-AF65-F5344CB8AC3E}">
        <p14:creationId xmlns:p14="http://schemas.microsoft.com/office/powerpoint/2010/main" val="74021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9654F-43AC-48D0-8638-D0881153A855}" type="datetimeFigureOut">
              <a:rPr lang="en-GB" smtClean="0"/>
              <a:pPr/>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2AEC6F-B3BC-4262-BE01-6EC817875C74}" type="slidenum">
              <a:rPr lang="en-GB" smtClean="0"/>
              <a:pPr/>
              <a:t>‹#›</a:t>
            </a:fld>
            <a:endParaRPr lang="en-GB"/>
          </a:p>
        </p:txBody>
      </p:sp>
    </p:spTree>
    <p:extLst>
      <p:ext uri="{BB962C8B-B14F-4D97-AF65-F5344CB8AC3E}">
        <p14:creationId xmlns:p14="http://schemas.microsoft.com/office/powerpoint/2010/main" val="588623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B9654F-43AC-48D0-8638-D0881153A855}" type="datetimeFigureOut">
              <a:rPr lang="en-GB" smtClean="0"/>
              <a:pPr/>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2AEC6F-B3BC-4262-BE01-6EC817875C74}" type="slidenum">
              <a:rPr lang="en-GB" smtClean="0"/>
              <a:pPr/>
              <a:t>‹#›</a:t>
            </a:fld>
            <a:endParaRPr lang="en-GB"/>
          </a:p>
        </p:txBody>
      </p:sp>
    </p:spTree>
    <p:extLst>
      <p:ext uri="{BB962C8B-B14F-4D97-AF65-F5344CB8AC3E}">
        <p14:creationId xmlns:p14="http://schemas.microsoft.com/office/powerpoint/2010/main" val="2993391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B9654F-43AC-48D0-8638-D0881153A855}" type="datetimeFigureOut">
              <a:rPr lang="en-GB" smtClean="0"/>
              <a:pPr/>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2AEC6F-B3BC-4262-BE01-6EC817875C74}" type="slidenum">
              <a:rPr lang="en-GB" smtClean="0"/>
              <a:pPr/>
              <a:t>‹#›</a:t>
            </a:fld>
            <a:endParaRPr lang="en-GB"/>
          </a:p>
        </p:txBody>
      </p:sp>
    </p:spTree>
    <p:extLst>
      <p:ext uri="{BB962C8B-B14F-4D97-AF65-F5344CB8AC3E}">
        <p14:creationId xmlns:p14="http://schemas.microsoft.com/office/powerpoint/2010/main" val="1327398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5318B3D-F93E-4765-B235-AF55CBF887D4}" type="datetimeFigureOut">
              <a:rPr lang="en-GB"/>
              <a:pPr>
                <a:defRPr/>
              </a:pPr>
              <a:t>19/04/2018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4F6858E-B402-4F44-BF65-CFDD7DCFFE46}" type="slidenum">
              <a:rPr lang="en-GB"/>
              <a:pPr>
                <a:defRPr/>
              </a:pPr>
              <a:t>‹#›</a:t>
            </a:fld>
            <a:endParaRPr lang="en-GB"/>
          </a:p>
        </p:txBody>
      </p:sp>
    </p:spTree>
    <p:extLst>
      <p:ext uri="{BB962C8B-B14F-4D97-AF65-F5344CB8AC3E}">
        <p14:creationId xmlns:p14="http://schemas.microsoft.com/office/powerpoint/2010/main" val="727388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7B32A6C-3108-4176-86FE-7F2A4DF9CAED}" type="datetimeFigureOut">
              <a:rPr lang="en-GB"/>
              <a:pPr>
                <a:defRPr/>
              </a:pPr>
              <a:t>19/04/2018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E2E062C-7104-49AB-9C39-098B383B7EE0}" type="slidenum">
              <a:rPr lang="en-GB"/>
              <a:pPr>
                <a:defRPr/>
              </a:pPr>
              <a:t>‹#›</a:t>
            </a:fld>
            <a:endParaRPr lang="en-GB"/>
          </a:p>
        </p:txBody>
      </p:sp>
    </p:spTree>
    <p:extLst>
      <p:ext uri="{BB962C8B-B14F-4D97-AF65-F5344CB8AC3E}">
        <p14:creationId xmlns:p14="http://schemas.microsoft.com/office/powerpoint/2010/main" val="3834493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6EC6A6-44A3-4513-93DA-077E8A524989}" type="datetimeFigureOut">
              <a:rPr lang="en-GB"/>
              <a:pPr>
                <a:defRPr/>
              </a:pPr>
              <a:t>19/04/2018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F4F07E5-1805-4B33-ABB1-6634003AD3FB}" type="slidenum">
              <a:rPr lang="en-GB"/>
              <a:pPr>
                <a:defRPr/>
              </a:pPr>
              <a:t>‹#›</a:t>
            </a:fld>
            <a:endParaRPr lang="en-GB"/>
          </a:p>
        </p:txBody>
      </p:sp>
    </p:spTree>
    <p:extLst>
      <p:ext uri="{BB962C8B-B14F-4D97-AF65-F5344CB8AC3E}">
        <p14:creationId xmlns:p14="http://schemas.microsoft.com/office/powerpoint/2010/main" val="1652384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8692109-CE08-4E54-9344-0E259AB1D0DF}" type="datetimeFigureOut">
              <a:rPr lang="en-GB"/>
              <a:pPr>
                <a:defRPr/>
              </a:pPr>
              <a:t>19/04/2018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560B8A0-A7A8-4D4A-8DB5-5FF027D71DF0}" type="slidenum">
              <a:rPr lang="en-GB"/>
              <a:pPr>
                <a:defRPr/>
              </a:pPr>
              <a:t>‹#›</a:t>
            </a:fld>
            <a:endParaRPr lang="en-GB"/>
          </a:p>
        </p:txBody>
      </p:sp>
    </p:spTree>
    <p:extLst>
      <p:ext uri="{BB962C8B-B14F-4D97-AF65-F5344CB8AC3E}">
        <p14:creationId xmlns:p14="http://schemas.microsoft.com/office/powerpoint/2010/main" val="2956778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9C03D49-F132-4021-BA39-D889316B3E03}" type="datetimeFigureOut">
              <a:rPr lang="en-GB"/>
              <a:pPr>
                <a:defRPr/>
              </a:pPr>
              <a:t>19/04/2018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87CF5B5-B163-4710-B412-4F2BE4FF7A2E}" type="slidenum">
              <a:rPr lang="en-GB"/>
              <a:pPr>
                <a:defRPr/>
              </a:pPr>
              <a:t>‹#›</a:t>
            </a:fld>
            <a:endParaRPr lang="en-GB"/>
          </a:p>
        </p:txBody>
      </p:sp>
    </p:spTree>
    <p:extLst>
      <p:ext uri="{BB962C8B-B14F-4D97-AF65-F5344CB8AC3E}">
        <p14:creationId xmlns:p14="http://schemas.microsoft.com/office/powerpoint/2010/main" val="114380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rement Mast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29313"/>
            <a:ext cx="13223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00188" y="5997575"/>
            <a:ext cx="22002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Wftao"/>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0688" y="6000750"/>
            <a:ext cx="12239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1" descr="thumb05">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13638" y="5994400"/>
            <a:ext cx="9159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txBox="1">
            <a:spLocks noGrp="1"/>
          </p:cNvSpPr>
          <p:nvPr userDrawn="1"/>
        </p:nvSpPr>
        <p:spPr bwMode="auto">
          <a:xfrm>
            <a:off x="285750" y="142875"/>
            <a:ext cx="228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E5F4614-63AA-4378-8F2A-6115E7719A16}" type="datetime2">
              <a:rPr lang="en-GB" sz="1400" smtClean="0">
                <a:solidFill>
                  <a:srgbClr val="5F5F5F"/>
                </a:solidFill>
                <a:latin typeface="Calibri" pitchFamily="34" charset="0"/>
              </a:rPr>
              <a:pPr eaLnBrk="1" hangingPunct="1">
                <a:defRPr/>
              </a:pPr>
              <a:t>Thursday, 19 April 2018</a:t>
            </a:fld>
            <a:endParaRPr lang="en-GB" sz="1400" smtClean="0">
              <a:solidFill>
                <a:srgbClr val="5F5F5F"/>
              </a:solidFill>
              <a:latin typeface="Calibri" pitchFamily="34" charset="0"/>
            </a:endParaRPr>
          </a:p>
          <a:p>
            <a:pPr eaLnBrk="1" hangingPunct="1">
              <a:defRPr/>
            </a:pPr>
            <a:r>
              <a:rPr lang="en-ZA" sz="1400" b="1" smtClean="0">
                <a:solidFill>
                  <a:srgbClr val="C00000"/>
                </a:solidFill>
                <a:latin typeface="Calibri" pitchFamily="34" charset="0"/>
              </a:rPr>
              <a:t>www.agrement.co.za</a:t>
            </a:r>
          </a:p>
          <a:p>
            <a:pPr eaLnBrk="1" hangingPunct="1">
              <a:defRPr/>
            </a:pPr>
            <a:endParaRPr lang="en-GB" sz="1400" smtClean="0">
              <a:solidFill>
                <a:srgbClr val="5F5F5F"/>
              </a:solidFill>
              <a:latin typeface="Calibri" pitchFamily="34" charset="0"/>
            </a:endParaRPr>
          </a:p>
        </p:txBody>
      </p:sp>
      <p:sp>
        <p:nvSpPr>
          <p:cNvPr id="7" name="Rectangle 11"/>
          <p:cNvSpPr>
            <a:spLocks noChangeArrowheads="1"/>
          </p:cNvSpPr>
          <p:nvPr userDrawn="1"/>
        </p:nvSpPr>
        <p:spPr bwMode="auto">
          <a:xfrm>
            <a:off x="7358063" y="142875"/>
            <a:ext cx="7857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dirty="0">
                <a:solidFill>
                  <a:srgbClr val="5F5F5F"/>
                </a:solidFill>
                <a:latin typeface="Calibri" pitchFamily="34" charset="0"/>
              </a:rPr>
              <a:t>Slide </a:t>
            </a:r>
            <a:fld id="{4E45F924-5416-42BE-B138-C7D767DB2BAB}" type="slidenum">
              <a:rPr lang="en-GB" sz="1400" smtClean="0">
                <a:solidFill>
                  <a:srgbClr val="5F5F5F"/>
                </a:solidFill>
                <a:latin typeface="Calibri" pitchFamily="34" charset="0"/>
              </a:rPr>
              <a:pPr/>
              <a:t>‹#›</a:t>
            </a:fld>
            <a:endParaRPr lang="en-GB" sz="1400" dirty="0">
              <a:solidFill>
                <a:srgbClr val="5F5F5F"/>
              </a:solidFill>
              <a:latin typeface="Calibri" pitchFamily="34" charset="0"/>
            </a:endParaRPr>
          </a:p>
        </p:txBody>
      </p:sp>
    </p:spTree>
    <p:extLst>
      <p:ext uri="{BB962C8B-B14F-4D97-AF65-F5344CB8AC3E}">
        <p14:creationId xmlns:p14="http://schemas.microsoft.com/office/powerpoint/2010/main" val="3228993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D3D7FA6-405B-4D08-80FB-80F8A6445067}" type="datetimeFigureOut">
              <a:rPr lang="en-GB"/>
              <a:pPr>
                <a:defRPr/>
              </a:pPr>
              <a:t>19/04/2018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6838CB4-7D78-431C-8868-B3562C432801}" type="slidenum">
              <a:rPr lang="en-GB"/>
              <a:pPr>
                <a:defRPr/>
              </a:pPr>
              <a:t>‹#›</a:t>
            </a:fld>
            <a:endParaRPr lang="en-GB"/>
          </a:p>
        </p:txBody>
      </p:sp>
    </p:spTree>
    <p:extLst>
      <p:ext uri="{BB962C8B-B14F-4D97-AF65-F5344CB8AC3E}">
        <p14:creationId xmlns:p14="http://schemas.microsoft.com/office/powerpoint/2010/main" val="2804946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A4B850-4196-4E65-8134-4BCA02091712}" type="datetimeFigureOut">
              <a:rPr lang="en-GB"/>
              <a:pPr>
                <a:defRPr/>
              </a:pPr>
              <a:t>19/04/2018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2503B36-0D9F-4F04-BDD0-B91D9BDA1AB4}" type="slidenum">
              <a:rPr lang="en-GB"/>
              <a:pPr>
                <a:defRPr/>
              </a:pPr>
              <a:t>‹#›</a:t>
            </a:fld>
            <a:endParaRPr lang="en-GB"/>
          </a:p>
        </p:txBody>
      </p:sp>
    </p:spTree>
    <p:extLst>
      <p:ext uri="{BB962C8B-B14F-4D97-AF65-F5344CB8AC3E}">
        <p14:creationId xmlns:p14="http://schemas.microsoft.com/office/powerpoint/2010/main" val="956260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FE475F-CFA2-4D16-9F98-247B28DFE303}" type="datetimeFigureOut">
              <a:rPr lang="en-GB"/>
              <a:pPr>
                <a:defRPr/>
              </a:pPr>
              <a:t>19/04/2018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4D1F501-FDF3-4C01-A16D-FBDDB629672C}" type="slidenum">
              <a:rPr lang="en-GB"/>
              <a:pPr>
                <a:defRPr/>
              </a:pPr>
              <a:t>‹#›</a:t>
            </a:fld>
            <a:endParaRPr lang="en-GB"/>
          </a:p>
        </p:txBody>
      </p:sp>
    </p:spTree>
    <p:extLst>
      <p:ext uri="{BB962C8B-B14F-4D97-AF65-F5344CB8AC3E}">
        <p14:creationId xmlns:p14="http://schemas.microsoft.com/office/powerpoint/2010/main" val="767671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14DEE7-A05B-4823-BFBE-F3F4E576A211}" type="datetimeFigureOut">
              <a:rPr lang="en-GB"/>
              <a:pPr>
                <a:defRPr/>
              </a:pPr>
              <a:t>19/04/2018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C88ED84-1FDC-409E-8838-62E6FA962EB8}" type="slidenum">
              <a:rPr lang="en-GB"/>
              <a:pPr>
                <a:defRPr/>
              </a:pPr>
              <a:t>‹#›</a:t>
            </a:fld>
            <a:endParaRPr lang="en-GB"/>
          </a:p>
        </p:txBody>
      </p:sp>
    </p:spTree>
    <p:extLst>
      <p:ext uri="{BB962C8B-B14F-4D97-AF65-F5344CB8AC3E}">
        <p14:creationId xmlns:p14="http://schemas.microsoft.com/office/powerpoint/2010/main" val="4290174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6F4784E-1169-47F4-B8B2-5C245B4E0D8E}" type="datetimeFigureOut">
              <a:rPr lang="en-GB"/>
              <a:pPr>
                <a:defRPr/>
              </a:pPr>
              <a:t>19/04/2018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A396FC7-EC5D-43AF-B1EF-FF4CA8567B16}" type="slidenum">
              <a:rPr lang="en-GB"/>
              <a:pPr>
                <a:defRPr/>
              </a:pPr>
              <a:t>‹#›</a:t>
            </a:fld>
            <a:endParaRPr lang="en-GB"/>
          </a:p>
        </p:txBody>
      </p:sp>
    </p:spTree>
    <p:extLst>
      <p:ext uri="{BB962C8B-B14F-4D97-AF65-F5344CB8AC3E}">
        <p14:creationId xmlns:p14="http://schemas.microsoft.com/office/powerpoint/2010/main" val="4177817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ED778C9-B82D-4B8B-BC11-D393EE632CE6}" type="datetimeFigureOut">
              <a:rPr lang="en-GB"/>
              <a:pPr>
                <a:defRPr/>
              </a:pPr>
              <a:t>19/04/2018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C9C1B67-BE96-46C9-8D70-EB6697EB5DB4}" type="slidenum">
              <a:rPr lang="en-GB"/>
              <a:pPr>
                <a:defRPr/>
              </a:pPr>
              <a:t>‹#›</a:t>
            </a:fld>
            <a:endParaRPr lang="en-GB"/>
          </a:p>
        </p:txBody>
      </p:sp>
    </p:spTree>
    <p:extLst>
      <p:ext uri="{BB962C8B-B14F-4D97-AF65-F5344CB8AC3E}">
        <p14:creationId xmlns:p14="http://schemas.microsoft.com/office/powerpoint/2010/main" val="3426627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1F76658-8E47-4246-90C2-AD3F2E59D472}" type="datetimeFigureOut">
              <a:rPr lang="en-GB"/>
              <a:pPr>
                <a:defRPr/>
              </a:pPr>
              <a:t>19/04/2018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D6A2FFE-E083-4C33-959C-0E232C2184C7}" type="slidenum">
              <a:rPr lang="en-GB"/>
              <a:pPr>
                <a:defRPr/>
              </a:pPr>
              <a:t>‹#›</a:t>
            </a:fld>
            <a:endParaRPr lang="en-GB"/>
          </a:p>
        </p:txBody>
      </p:sp>
    </p:spTree>
    <p:extLst>
      <p:ext uri="{BB962C8B-B14F-4D97-AF65-F5344CB8AC3E}">
        <p14:creationId xmlns:p14="http://schemas.microsoft.com/office/powerpoint/2010/main" val="4134391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1B99AD9-F15D-416C-BF8F-4215793805C2}" type="datetimeFigureOut">
              <a:rPr lang="en-GB"/>
              <a:pPr>
                <a:defRPr/>
              </a:pPr>
              <a:t>19/04/2018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4E7AFFF-3CA3-4BD2-9AEC-873476535528}" type="slidenum">
              <a:rPr lang="en-GB"/>
              <a:pPr>
                <a:defRPr/>
              </a:pPr>
              <a:t>‹#›</a:t>
            </a:fld>
            <a:endParaRPr lang="en-GB"/>
          </a:p>
        </p:txBody>
      </p:sp>
    </p:spTree>
    <p:extLst>
      <p:ext uri="{BB962C8B-B14F-4D97-AF65-F5344CB8AC3E}">
        <p14:creationId xmlns:p14="http://schemas.microsoft.com/office/powerpoint/2010/main" val="3960489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123E13-42AB-414A-B6F8-BC262A0A5E52}" type="datetimeFigureOut">
              <a:rPr lang="en-GB"/>
              <a:pPr>
                <a:defRPr/>
              </a:pPr>
              <a:t>19/04/2018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8DF9C37-0490-49B1-883D-AC220C15AA42}" type="slidenum">
              <a:rPr lang="en-GB"/>
              <a:pPr>
                <a:defRPr/>
              </a:pPr>
              <a:t>‹#›</a:t>
            </a:fld>
            <a:endParaRPr lang="en-GB"/>
          </a:p>
        </p:txBody>
      </p:sp>
    </p:spTree>
    <p:extLst>
      <p:ext uri="{BB962C8B-B14F-4D97-AF65-F5344CB8AC3E}">
        <p14:creationId xmlns:p14="http://schemas.microsoft.com/office/powerpoint/2010/main" val="1859559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477FD02-466E-4831-8474-18E0D3D62D56}" type="datetimeFigureOut">
              <a:rPr lang="en-GB"/>
              <a:pPr>
                <a:defRPr/>
              </a:pPr>
              <a:t>19/04/2018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9B15008-F321-4C11-A1DA-3C22B8758207}" type="slidenum">
              <a:rPr lang="en-GB"/>
              <a:pPr>
                <a:defRPr/>
              </a:pPr>
              <a:t>‹#›</a:t>
            </a:fld>
            <a:endParaRPr lang="en-GB"/>
          </a:p>
        </p:txBody>
      </p:sp>
    </p:spTree>
    <p:extLst>
      <p:ext uri="{BB962C8B-B14F-4D97-AF65-F5344CB8AC3E}">
        <p14:creationId xmlns:p14="http://schemas.microsoft.com/office/powerpoint/2010/main" val="164915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7B39E8E-FAC5-4D73-82B2-5791B4A9ED58}" type="slidenum">
              <a:rPr lang="en-GB"/>
              <a:pPr>
                <a:defRPr/>
              </a:pPr>
              <a:t>‹#›</a:t>
            </a:fld>
            <a:endParaRPr lang="en-GB"/>
          </a:p>
        </p:txBody>
      </p:sp>
    </p:spTree>
    <p:extLst>
      <p:ext uri="{BB962C8B-B14F-4D97-AF65-F5344CB8AC3E}">
        <p14:creationId xmlns:p14="http://schemas.microsoft.com/office/powerpoint/2010/main" val="29888756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DBFF128-81D5-44C7-8AAD-3C536B8DD3E5}" type="datetimeFigureOut">
              <a:rPr lang="en-GB"/>
              <a:pPr>
                <a:defRPr/>
              </a:pPr>
              <a:t>19/04/2018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AAD1CEC-2564-45BE-B3E8-179B71CE3CEE}" type="slidenum">
              <a:rPr lang="en-GB"/>
              <a:pPr>
                <a:defRPr/>
              </a:pPr>
              <a:t>‹#›</a:t>
            </a:fld>
            <a:endParaRPr lang="en-GB"/>
          </a:p>
        </p:txBody>
      </p:sp>
    </p:spTree>
    <p:extLst>
      <p:ext uri="{BB962C8B-B14F-4D97-AF65-F5344CB8AC3E}">
        <p14:creationId xmlns:p14="http://schemas.microsoft.com/office/powerpoint/2010/main" val="4155315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DF660BF-BCC0-4C8D-88F8-C97AEB05B77B}" type="datetimeFigureOut">
              <a:rPr lang="en-GB"/>
              <a:pPr>
                <a:defRPr/>
              </a:pPr>
              <a:t>19/04/2018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3AE37EC-B11B-4C9A-A5B6-1FB9CAB8B331}" type="slidenum">
              <a:rPr lang="en-GB"/>
              <a:pPr>
                <a:defRPr/>
              </a:pPr>
              <a:t>‹#›</a:t>
            </a:fld>
            <a:endParaRPr lang="en-GB"/>
          </a:p>
        </p:txBody>
      </p:sp>
    </p:spTree>
    <p:extLst>
      <p:ext uri="{BB962C8B-B14F-4D97-AF65-F5344CB8AC3E}">
        <p14:creationId xmlns:p14="http://schemas.microsoft.com/office/powerpoint/2010/main" val="3032832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7D0ED2-57B0-4F8B-A131-5E56D3AA70A0}" type="datetimeFigureOut">
              <a:rPr lang="en-GB"/>
              <a:pPr>
                <a:defRPr/>
              </a:pPr>
              <a:t>19/04/2018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D7D1225-8E3A-41A6-9469-E9038267930A}" type="slidenum">
              <a:rPr lang="en-GB"/>
              <a:pPr>
                <a:defRPr/>
              </a:pPr>
              <a:t>‹#›</a:t>
            </a:fld>
            <a:endParaRPr lang="en-GB"/>
          </a:p>
        </p:txBody>
      </p:sp>
    </p:spTree>
    <p:extLst>
      <p:ext uri="{BB962C8B-B14F-4D97-AF65-F5344CB8AC3E}">
        <p14:creationId xmlns:p14="http://schemas.microsoft.com/office/powerpoint/2010/main" val="2842896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3D81B-9DF1-4752-B87A-D02EBBFF593B}" type="datetimeFigureOut">
              <a:rPr lang="en-GB"/>
              <a:pPr>
                <a:defRPr/>
              </a:pPr>
              <a:t>19/04/2018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5A59852-1E32-4AF9-8EB2-AA152FF1326A}" type="slidenum">
              <a:rPr lang="en-GB"/>
              <a:pPr>
                <a:defRPr/>
              </a:pPr>
              <a:t>‹#›</a:t>
            </a:fld>
            <a:endParaRPr lang="en-GB"/>
          </a:p>
        </p:txBody>
      </p:sp>
    </p:spTree>
    <p:extLst>
      <p:ext uri="{BB962C8B-B14F-4D97-AF65-F5344CB8AC3E}">
        <p14:creationId xmlns:p14="http://schemas.microsoft.com/office/powerpoint/2010/main" val="15297549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264B3A-6A33-42F5-AF97-D7A5B0688109}" type="datetimeFigureOut">
              <a:rPr lang="en-GB"/>
              <a:pPr>
                <a:defRPr/>
              </a:pPr>
              <a:t>19/04/2018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87D3FC6-2BDC-4AB7-93B6-961C4A063DCE}" type="slidenum">
              <a:rPr lang="en-GB"/>
              <a:pPr>
                <a:defRPr/>
              </a:pPr>
              <a:t>‹#›</a:t>
            </a:fld>
            <a:endParaRPr lang="en-GB"/>
          </a:p>
        </p:txBody>
      </p:sp>
    </p:spTree>
    <p:extLst>
      <p:ext uri="{BB962C8B-B14F-4D97-AF65-F5344CB8AC3E}">
        <p14:creationId xmlns:p14="http://schemas.microsoft.com/office/powerpoint/2010/main" val="2947337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4996FA2-513B-4C7B-BE96-49A524C31430}" type="datetimeFigureOut">
              <a:rPr lang="en-GB"/>
              <a:pPr>
                <a:defRPr/>
              </a:pPr>
              <a:t>19/04/2018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B746CC8-63D9-4E5A-B5C2-98405FFBCC8E}" type="slidenum">
              <a:rPr lang="en-GB"/>
              <a:pPr>
                <a:defRPr/>
              </a:pPr>
              <a:t>‹#›</a:t>
            </a:fld>
            <a:endParaRPr lang="en-GB"/>
          </a:p>
        </p:txBody>
      </p:sp>
    </p:spTree>
    <p:extLst>
      <p:ext uri="{BB962C8B-B14F-4D97-AF65-F5344CB8AC3E}">
        <p14:creationId xmlns:p14="http://schemas.microsoft.com/office/powerpoint/2010/main" val="27753618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7B20AE2-C712-4C8B-A059-56501A6E3926}" type="datetimeFigureOut">
              <a:rPr lang="en-GB"/>
              <a:pPr>
                <a:defRPr/>
              </a:pPr>
              <a:t>19/04/2018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BB545A4-5D71-4C6C-AF72-912109BDB09A}" type="slidenum">
              <a:rPr lang="en-GB"/>
              <a:pPr>
                <a:defRPr/>
              </a:pPr>
              <a:t>‹#›</a:t>
            </a:fld>
            <a:endParaRPr lang="en-GB"/>
          </a:p>
        </p:txBody>
      </p:sp>
    </p:spTree>
    <p:extLst>
      <p:ext uri="{BB962C8B-B14F-4D97-AF65-F5344CB8AC3E}">
        <p14:creationId xmlns:p14="http://schemas.microsoft.com/office/powerpoint/2010/main" val="957041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5318B3D-F93E-4765-B235-AF55CBF887D4}" type="datetimeFigureOut">
              <a:rPr lang="en-GB">
                <a:solidFill>
                  <a:prstClr val="black">
                    <a:tint val="75000"/>
                  </a:prstClr>
                </a:solidFill>
              </a:rPr>
              <a:pPr>
                <a:defRPr/>
              </a:pPr>
              <a:t>19/04/2018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F6858E-B402-4F44-BF65-CFDD7DCFFE4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756611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7B32A6C-3108-4176-86FE-7F2A4DF9CAED}" type="datetimeFigureOut">
              <a:rPr lang="en-GB">
                <a:solidFill>
                  <a:prstClr val="black">
                    <a:tint val="75000"/>
                  </a:prstClr>
                </a:solidFill>
              </a:rPr>
              <a:pPr>
                <a:defRPr/>
              </a:pPr>
              <a:t>19/04/2018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2E062C-7104-49AB-9C39-098B383B7EE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617099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6EC6A6-44A3-4513-93DA-077E8A524989}" type="datetimeFigureOut">
              <a:rPr lang="en-GB">
                <a:solidFill>
                  <a:prstClr val="black">
                    <a:tint val="75000"/>
                  </a:prstClr>
                </a:solidFill>
              </a:rPr>
              <a:pPr>
                <a:defRPr/>
              </a:pPr>
              <a:t>19/04/2018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4F07E5-1805-4B33-ABB1-6634003AD3F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2050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BFD2556-937C-4291-933D-9AD9BE517E5B}" type="slidenum">
              <a:rPr lang="en-GB"/>
              <a:pPr>
                <a:defRPr/>
              </a:pPr>
              <a:t>‹#›</a:t>
            </a:fld>
            <a:endParaRPr lang="en-GB"/>
          </a:p>
        </p:txBody>
      </p:sp>
    </p:spTree>
    <p:extLst>
      <p:ext uri="{BB962C8B-B14F-4D97-AF65-F5344CB8AC3E}">
        <p14:creationId xmlns:p14="http://schemas.microsoft.com/office/powerpoint/2010/main" val="8802269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8692109-CE08-4E54-9344-0E259AB1D0DF}" type="datetimeFigureOut">
              <a:rPr lang="en-GB">
                <a:solidFill>
                  <a:prstClr val="black">
                    <a:tint val="75000"/>
                  </a:prstClr>
                </a:solidFill>
              </a:rPr>
              <a:pPr>
                <a:defRPr/>
              </a:pPr>
              <a:t>19/04/2018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560B8A0-A7A8-4D4A-8DB5-5FF027D71DF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921599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9C03D49-F132-4021-BA39-D889316B3E03}" type="datetimeFigureOut">
              <a:rPr lang="en-GB">
                <a:solidFill>
                  <a:prstClr val="black">
                    <a:tint val="75000"/>
                  </a:prstClr>
                </a:solidFill>
              </a:rPr>
              <a:pPr>
                <a:defRPr/>
              </a:pPr>
              <a:t>19/04/2018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87CF5B5-B163-4710-B412-4F2BE4FF7A2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268973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D3D7FA6-405B-4D08-80FB-80F8A6445067}" type="datetimeFigureOut">
              <a:rPr lang="en-GB">
                <a:solidFill>
                  <a:prstClr val="black">
                    <a:tint val="75000"/>
                  </a:prstClr>
                </a:solidFill>
              </a:rPr>
              <a:pPr>
                <a:defRPr/>
              </a:pPr>
              <a:t>19/04/2018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6838CB4-7D78-431C-8868-B3562C43280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410911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A4B850-4196-4E65-8134-4BCA02091712}" type="datetimeFigureOut">
              <a:rPr lang="en-GB">
                <a:solidFill>
                  <a:prstClr val="black">
                    <a:tint val="75000"/>
                  </a:prstClr>
                </a:solidFill>
              </a:rPr>
              <a:pPr>
                <a:defRPr/>
              </a:pPr>
              <a:t>19/04/2018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2503B36-0D9F-4F04-BDD0-B91D9BDA1AB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786160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FE475F-CFA2-4D16-9F98-247B28DFE303}" type="datetimeFigureOut">
              <a:rPr lang="en-GB">
                <a:solidFill>
                  <a:prstClr val="black">
                    <a:tint val="75000"/>
                  </a:prstClr>
                </a:solidFill>
              </a:rPr>
              <a:pPr>
                <a:defRPr/>
              </a:pPr>
              <a:t>19/04/2018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4D1F501-FDF3-4C01-A16D-FBDDB629672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58003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14DEE7-A05B-4823-BFBE-F3F4E576A211}" type="datetimeFigureOut">
              <a:rPr lang="en-GB">
                <a:solidFill>
                  <a:prstClr val="black">
                    <a:tint val="75000"/>
                  </a:prstClr>
                </a:solidFill>
              </a:rPr>
              <a:pPr>
                <a:defRPr/>
              </a:pPr>
              <a:t>19/04/2018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88ED84-1FDC-409E-8838-62E6FA962EB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947905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6F4784E-1169-47F4-B8B2-5C245B4E0D8E}" type="datetimeFigureOut">
              <a:rPr lang="en-GB">
                <a:solidFill>
                  <a:prstClr val="black">
                    <a:tint val="75000"/>
                  </a:prstClr>
                </a:solidFill>
              </a:rPr>
              <a:pPr>
                <a:defRPr/>
              </a:pPr>
              <a:t>19/04/2018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396FC7-EC5D-43AF-B1EF-FF4CA8567B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54968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ED778C9-B82D-4B8B-BC11-D393EE632CE6}" type="datetimeFigureOut">
              <a:rPr lang="en-GB">
                <a:solidFill>
                  <a:prstClr val="black">
                    <a:tint val="75000"/>
                  </a:prstClr>
                </a:solidFill>
              </a:rPr>
              <a:pPr>
                <a:defRPr/>
              </a:pPr>
              <a:t>19/04/2018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9C1B67-BE96-46C9-8D70-EB6697EB5DB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31150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534B2B-CC6F-4348-92BF-4CB51EDFC8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513306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76261D-4419-4814-A372-3E8B0F382A5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673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9C67DEA-A82F-4746-9C57-4A2DBE92D012}" type="slidenum">
              <a:rPr lang="en-GB"/>
              <a:pPr>
                <a:defRPr/>
              </a:pPr>
              <a:t>‹#›</a:t>
            </a:fld>
            <a:endParaRPr lang="en-GB"/>
          </a:p>
        </p:txBody>
      </p:sp>
    </p:spTree>
    <p:extLst>
      <p:ext uri="{BB962C8B-B14F-4D97-AF65-F5344CB8AC3E}">
        <p14:creationId xmlns:p14="http://schemas.microsoft.com/office/powerpoint/2010/main" val="555110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Agrement Mast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29313"/>
            <a:ext cx="13223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00188" y="5997575"/>
            <a:ext cx="22002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Wftao"/>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0688" y="6000750"/>
            <a:ext cx="12239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1" descr="thumb05">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513638" y="5994400"/>
            <a:ext cx="9159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txBox="1">
            <a:spLocks noGrp="1"/>
          </p:cNvSpPr>
          <p:nvPr userDrawn="1"/>
        </p:nvSpPr>
        <p:spPr bwMode="auto">
          <a:xfrm>
            <a:off x="285750" y="142875"/>
            <a:ext cx="228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E5F4614-63AA-4378-8F2A-6115E7719A16}" type="datetime2">
              <a:rPr lang="en-GB" sz="1400" smtClean="0">
                <a:solidFill>
                  <a:srgbClr val="5F5F5F"/>
                </a:solidFill>
                <a:latin typeface="Calibri" pitchFamily="34" charset="0"/>
              </a:rPr>
              <a:pPr eaLnBrk="1" hangingPunct="1">
                <a:defRPr/>
              </a:pPr>
              <a:t>Thursday, 19 April 2018</a:t>
            </a:fld>
            <a:endParaRPr lang="en-GB" sz="1400" smtClean="0">
              <a:solidFill>
                <a:srgbClr val="5F5F5F"/>
              </a:solidFill>
              <a:latin typeface="Calibri" pitchFamily="34" charset="0"/>
            </a:endParaRPr>
          </a:p>
          <a:p>
            <a:pPr eaLnBrk="1" hangingPunct="1">
              <a:defRPr/>
            </a:pPr>
            <a:r>
              <a:rPr lang="en-ZA" sz="1400" b="1" smtClean="0">
                <a:solidFill>
                  <a:srgbClr val="C00000"/>
                </a:solidFill>
                <a:latin typeface="Calibri" pitchFamily="34" charset="0"/>
              </a:rPr>
              <a:t>www.agrement.co.za</a:t>
            </a:r>
          </a:p>
          <a:p>
            <a:pPr eaLnBrk="1" hangingPunct="1">
              <a:defRPr/>
            </a:pPr>
            <a:endParaRPr lang="en-GB" sz="1400" smtClean="0">
              <a:solidFill>
                <a:srgbClr val="5F5F5F"/>
              </a:solidFill>
              <a:latin typeface="Calibri" pitchFamily="34" charset="0"/>
            </a:endParaRPr>
          </a:p>
        </p:txBody>
      </p:sp>
      <p:sp>
        <p:nvSpPr>
          <p:cNvPr id="7" name="Rectangle 11"/>
          <p:cNvSpPr>
            <a:spLocks noChangeArrowheads="1"/>
          </p:cNvSpPr>
          <p:nvPr userDrawn="1"/>
        </p:nvSpPr>
        <p:spPr bwMode="auto">
          <a:xfrm>
            <a:off x="7358063" y="142875"/>
            <a:ext cx="11977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a:solidFill>
                  <a:srgbClr val="5F5F5F"/>
                </a:solidFill>
                <a:latin typeface="Calibri" pitchFamily="34" charset="0"/>
              </a:rPr>
              <a:t>Slide </a:t>
            </a:r>
            <a:fld id="{4E45F924-5416-42BE-B138-C7D767DB2BAB}" type="slidenum">
              <a:rPr lang="en-GB" sz="1400">
                <a:solidFill>
                  <a:srgbClr val="5F5F5F"/>
                </a:solidFill>
                <a:latin typeface="Calibri" pitchFamily="34" charset="0"/>
              </a:rPr>
              <a:pPr/>
              <a:t>‹#›</a:t>
            </a:fld>
            <a:r>
              <a:rPr lang="en-GB" sz="1400">
                <a:solidFill>
                  <a:srgbClr val="5F5F5F"/>
                </a:solidFill>
                <a:latin typeface="Calibri" pitchFamily="34" charset="0"/>
              </a:rPr>
              <a:t> of </a:t>
            </a:r>
            <a:r>
              <a:rPr lang="en-GB" sz="1400" smtClean="0">
                <a:solidFill>
                  <a:srgbClr val="5F5F5F"/>
                </a:solidFill>
                <a:latin typeface="Calibri" pitchFamily="34" charset="0"/>
              </a:rPr>
              <a:t>46</a:t>
            </a:r>
            <a:endParaRPr lang="en-GB" sz="1400">
              <a:solidFill>
                <a:srgbClr val="5F5F5F"/>
              </a:solidFill>
              <a:latin typeface="Calibri" pitchFamily="34" charset="0"/>
            </a:endParaRPr>
          </a:p>
        </p:txBody>
      </p:sp>
    </p:spTree>
    <p:extLst>
      <p:ext uri="{BB962C8B-B14F-4D97-AF65-F5344CB8AC3E}">
        <p14:creationId xmlns:p14="http://schemas.microsoft.com/office/powerpoint/2010/main" val="24004394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B39E8E-FAC5-4D73-82B2-5791B4A9ED5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110754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FD2556-937C-4291-933D-9AD9BE517E5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004004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C67DEA-A82F-4746-9C57-4A2DBE92D01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170992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1BF8EA-C43E-41E5-8034-37F43A4CB13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87275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650A70-FF23-4A5D-8B40-0BAD562A602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144017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6F5703-CF01-4C42-AC47-4E90DBB0C9C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731583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777CBD-F3CB-48C8-AE6A-807B248FCC6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443429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7F0C27-CE49-4E03-BD79-72F0ED07E57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697095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A0B14A-F641-43DA-B44D-9A02681E43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93483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F1BF8EA-C43E-41E5-8034-37F43A4CB13F}" type="slidenum">
              <a:rPr lang="en-GB"/>
              <a:pPr>
                <a:defRPr/>
              </a:pPr>
              <a:t>‹#›</a:t>
            </a:fld>
            <a:endParaRPr lang="en-GB"/>
          </a:p>
        </p:txBody>
      </p:sp>
    </p:spTree>
    <p:extLst>
      <p:ext uri="{BB962C8B-B14F-4D97-AF65-F5344CB8AC3E}">
        <p14:creationId xmlns:p14="http://schemas.microsoft.com/office/powerpoint/2010/main" val="3408606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Agrement Master">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86" y="6000750"/>
            <a:ext cx="22002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Wftao"/>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1920" y="6085680"/>
            <a:ext cx="12239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1" descr="thumb05">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28013" y="6069012"/>
            <a:ext cx="9159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txBox="1">
            <a:spLocks noGrp="1"/>
          </p:cNvSpPr>
          <p:nvPr userDrawn="1"/>
        </p:nvSpPr>
        <p:spPr bwMode="auto">
          <a:xfrm>
            <a:off x="285750" y="142875"/>
            <a:ext cx="228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F12F03B-039F-4FFB-80C8-855D94634720}" type="datetime2">
              <a:rPr lang="en-GB" sz="1400" smtClean="0">
                <a:solidFill>
                  <a:srgbClr val="5F5F5F"/>
                </a:solidFill>
                <a:latin typeface="Calibri" pitchFamily="34" charset="0"/>
              </a:rPr>
              <a:pPr eaLnBrk="1" hangingPunct="1">
                <a:defRPr/>
              </a:pPr>
              <a:t>Thursday, 19 April 2018</a:t>
            </a:fld>
            <a:endParaRPr lang="en-GB" sz="1400" smtClean="0">
              <a:solidFill>
                <a:srgbClr val="5F5F5F"/>
              </a:solidFill>
              <a:latin typeface="Calibri" pitchFamily="34" charset="0"/>
            </a:endParaRPr>
          </a:p>
          <a:p>
            <a:pPr eaLnBrk="1" hangingPunct="1">
              <a:defRPr/>
            </a:pPr>
            <a:r>
              <a:rPr lang="en-ZA" sz="1400" b="1" smtClean="0">
                <a:solidFill>
                  <a:srgbClr val="C00000"/>
                </a:solidFill>
                <a:latin typeface="Calibri" pitchFamily="34" charset="0"/>
              </a:rPr>
              <a:t>www.agrement.co.za</a:t>
            </a:r>
          </a:p>
          <a:p>
            <a:pPr eaLnBrk="1" hangingPunct="1">
              <a:defRPr/>
            </a:pPr>
            <a:endParaRPr lang="en-GB" sz="1400" smtClean="0">
              <a:solidFill>
                <a:srgbClr val="5F5F5F"/>
              </a:solidFill>
              <a:latin typeface="Calibri" pitchFamily="34" charset="0"/>
            </a:endParaRPr>
          </a:p>
        </p:txBody>
      </p:sp>
      <p:sp>
        <p:nvSpPr>
          <p:cNvPr id="7" name="Rectangle 11"/>
          <p:cNvSpPr>
            <a:spLocks noChangeArrowheads="1"/>
          </p:cNvSpPr>
          <p:nvPr userDrawn="1"/>
        </p:nvSpPr>
        <p:spPr bwMode="auto">
          <a:xfrm>
            <a:off x="7358063" y="142875"/>
            <a:ext cx="7857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dirty="0">
                <a:solidFill>
                  <a:srgbClr val="5F5F5F"/>
                </a:solidFill>
                <a:latin typeface="Calibri" pitchFamily="34" charset="0"/>
              </a:rPr>
              <a:t>Slide </a:t>
            </a:r>
            <a:fld id="{F5595D21-E9DA-457A-B5D9-AB4281937584}" type="slidenum">
              <a:rPr lang="en-GB" sz="1400" smtClean="0">
                <a:solidFill>
                  <a:srgbClr val="5F5F5F"/>
                </a:solidFill>
                <a:latin typeface="Calibri" pitchFamily="34" charset="0"/>
              </a:rPr>
              <a:pPr/>
              <a:t>‹#›</a:t>
            </a:fld>
            <a:endParaRPr lang="en-GB" sz="1400" dirty="0" smtClean="0">
              <a:solidFill>
                <a:srgbClr val="5F5F5F"/>
              </a:solidFill>
              <a:latin typeface="Calibri" pitchFamily="34" charset="0"/>
            </a:endParaRPr>
          </a:p>
        </p:txBody>
      </p:sp>
    </p:spTree>
    <p:extLst>
      <p:ext uri="{BB962C8B-B14F-4D97-AF65-F5344CB8AC3E}">
        <p14:creationId xmlns:p14="http://schemas.microsoft.com/office/powerpoint/2010/main" val="277158064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4"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4" indent="0" algn="ctr">
              <a:buNone/>
              <a:defRPr>
                <a:solidFill>
                  <a:schemeClr val="tx1">
                    <a:tint val="75000"/>
                  </a:schemeClr>
                </a:solidFill>
              </a:defRPr>
            </a:lvl8pPr>
            <a:lvl9pPr marL="3657148"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7A400A4-F7F8-4BA8-95A7-92C9D0B269F8}" type="datetime1">
              <a:rPr lang="en-US"/>
              <a:pPr>
                <a:defRPr/>
              </a:pPr>
              <a:t>4/19/2018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66C7BFD9-9AD2-4D29-BC22-5427A89F592A}" type="slidenum">
              <a:rPr lang="en-US"/>
              <a:pPr>
                <a:defRPr/>
              </a:pPr>
              <a:t>‹#›</a:t>
            </a:fld>
            <a:endParaRPr lang="en-US"/>
          </a:p>
        </p:txBody>
      </p:sp>
    </p:spTree>
    <p:extLst>
      <p:ext uri="{BB962C8B-B14F-4D97-AF65-F5344CB8AC3E}">
        <p14:creationId xmlns:p14="http://schemas.microsoft.com/office/powerpoint/2010/main" val="249859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FA22FB-BB70-47E7-B724-51FB6C022FC3}" type="datetime1">
              <a:rPr lang="en-US"/>
              <a:pPr>
                <a:defRPr/>
              </a:pPr>
              <a:t>4/19/2018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83789055-960B-4BDE-9B90-4B7BBA49D123}" type="slidenum">
              <a:rPr lang="en-US"/>
              <a:pPr>
                <a:defRPr/>
              </a:pPr>
              <a:t>‹#›</a:t>
            </a:fld>
            <a:endParaRPr lang="en-US"/>
          </a:p>
        </p:txBody>
      </p:sp>
    </p:spTree>
    <p:extLst>
      <p:ext uri="{BB962C8B-B14F-4D97-AF65-F5344CB8AC3E}">
        <p14:creationId xmlns:p14="http://schemas.microsoft.com/office/powerpoint/2010/main" val="13433830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4" indent="0">
              <a:buNone/>
              <a:defRPr sz="1800">
                <a:solidFill>
                  <a:schemeClr val="tx1">
                    <a:tint val="75000"/>
                  </a:schemeClr>
                </a:solidFill>
              </a:defRPr>
            </a:lvl2pPr>
            <a:lvl3pPr marL="914287" indent="0">
              <a:buNone/>
              <a:defRPr sz="1600">
                <a:solidFill>
                  <a:schemeClr val="tx1">
                    <a:tint val="75000"/>
                  </a:schemeClr>
                </a:solidFill>
              </a:defRPr>
            </a:lvl3pPr>
            <a:lvl4pPr marL="1371431" indent="0">
              <a:buNone/>
              <a:defRPr sz="1400">
                <a:solidFill>
                  <a:schemeClr val="tx1">
                    <a:tint val="75000"/>
                  </a:schemeClr>
                </a:solidFill>
              </a:defRPr>
            </a:lvl4pPr>
            <a:lvl5pPr marL="1828574" indent="0">
              <a:buNone/>
              <a:defRPr sz="1400">
                <a:solidFill>
                  <a:schemeClr val="tx1">
                    <a:tint val="75000"/>
                  </a:schemeClr>
                </a:solidFill>
              </a:defRPr>
            </a:lvl5pPr>
            <a:lvl6pPr marL="2285717" indent="0">
              <a:buNone/>
              <a:defRPr sz="1400">
                <a:solidFill>
                  <a:schemeClr val="tx1">
                    <a:tint val="75000"/>
                  </a:schemeClr>
                </a:solidFill>
              </a:defRPr>
            </a:lvl6pPr>
            <a:lvl7pPr marL="2742861" indent="0">
              <a:buNone/>
              <a:defRPr sz="1400">
                <a:solidFill>
                  <a:schemeClr val="tx1">
                    <a:tint val="75000"/>
                  </a:schemeClr>
                </a:solidFill>
              </a:defRPr>
            </a:lvl7pPr>
            <a:lvl8pPr marL="3200004" indent="0">
              <a:buNone/>
              <a:defRPr sz="1400">
                <a:solidFill>
                  <a:schemeClr val="tx1">
                    <a:tint val="75000"/>
                  </a:schemeClr>
                </a:solidFill>
              </a:defRPr>
            </a:lvl8pPr>
            <a:lvl9pPr marL="3657148"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2456438-0E75-4B39-9AEC-8E096E114BEB}" type="datetime1">
              <a:rPr lang="en-US"/>
              <a:pPr>
                <a:defRPr/>
              </a:pPr>
              <a:t>4/19/2018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712B4E10-4E5E-4768-8DA7-A1A7C333980A}" type="slidenum">
              <a:rPr lang="en-US"/>
              <a:pPr>
                <a:defRPr/>
              </a:pPr>
              <a:t>‹#›</a:t>
            </a:fld>
            <a:endParaRPr lang="en-US"/>
          </a:p>
        </p:txBody>
      </p:sp>
    </p:spTree>
    <p:extLst>
      <p:ext uri="{BB962C8B-B14F-4D97-AF65-F5344CB8AC3E}">
        <p14:creationId xmlns:p14="http://schemas.microsoft.com/office/powerpoint/2010/main" val="20333076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4989" y="1765300"/>
            <a:ext cx="4732337"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419726" y="1765300"/>
            <a:ext cx="473392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1B2E61F-8A1C-47C4-AC03-786E346EAE5B}" type="datetime1">
              <a:rPr lang="en-US"/>
              <a:pPr>
                <a:defRPr/>
              </a:pPr>
              <a:t>4/19/2018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910FAA82-0DD2-4986-A348-6616ECA7E7C2}" type="slidenum">
              <a:rPr lang="en-US"/>
              <a:pPr>
                <a:defRPr/>
              </a:pPr>
              <a:t>‹#›</a:t>
            </a:fld>
            <a:endParaRPr lang="en-US"/>
          </a:p>
        </p:txBody>
      </p:sp>
    </p:spTree>
    <p:extLst>
      <p:ext uri="{BB962C8B-B14F-4D97-AF65-F5344CB8AC3E}">
        <p14:creationId xmlns:p14="http://schemas.microsoft.com/office/powerpoint/2010/main" val="5590941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44" indent="0">
              <a:buNone/>
              <a:defRPr sz="2000" b="1"/>
            </a:lvl2pPr>
            <a:lvl3pPr marL="914287" indent="0">
              <a:buNone/>
              <a:defRPr sz="1800" b="1"/>
            </a:lvl3pPr>
            <a:lvl4pPr marL="1371431" indent="0">
              <a:buNone/>
              <a:defRPr sz="1600" b="1"/>
            </a:lvl4pPr>
            <a:lvl5pPr marL="1828574" indent="0">
              <a:buNone/>
              <a:defRPr sz="1600" b="1"/>
            </a:lvl5pPr>
            <a:lvl6pPr marL="2285717" indent="0">
              <a:buNone/>
              <a:defRPr sz="1600" b="1"/>
            </a:lvl6pPr>
            <a:lvl7pPr marL="2742861" indent="0">
              <a:buNone/>
              <a:defRPr sz="1600" b="1"/>
            </a:lvl7pPr>
            <a:lvl8pPr marL="3200004" indent="0">
              <a:buNone/>
              <a:defRPr sz="1600" b="1"/>
            </a:lvl8pPr>
            <a:lvl9pPr marL="3657148"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44" indent="0">
              <a:buNone/>
              <a:defRPr sz="2000" b="1"/>
            </a:lvl2pPr>
            <a:lvl3pPr marL="914287" indent="0">
              <a:buNone/>
              <a:defRPr sz="1800" b="1"/>
            </a:lvl3pPr>
            <a:lvl4pPr marL="1371431" indent="0">
              <a:buNone/>
              <a:defRPr sz="1600" b="1"/>
            </a:lvl4pPr>
            <a:lvl5pPr marL="1828574" indent="0">
              <a:buNone/>
              <a:defRPr sz="1600" b="1"/>
            </a:lvl5pPr>
            <a:lvl6pPr marL="2285717" indent="0">
              <a:buNone/>
              <a:defRPr sz="1600" b="1"/>
            </a:lvl6pPr>
            <a:lvl7pPr marL="2742861" indent="0">
              <a:buNone/>
              <a:defRPr sz="1600" b="1"/>
            </a:lvl7pPr>
            <a:lvl8pPr marL="3200004" indent="0">
              <a:buNone/>
              <a:defRPr sz="1600" b="1"/>
            </a:lvl8pPr>
            <a:lvl9pPr marL="3657148"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1DC583-7D6B-4121-9803-2876F7828348}" type="datetime1">
              <a:rPr lang="en-US"/>
              <a:pPr>
                <a:defRPr/>
              </a:pPr>
              <a:t>4/19/2018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pPr>
              <a:defRPr/>
            </a:pPr>
            <a:fld id="{E650FE8F-456F-4FAD-8F6C-706EE3AC10EB}" type="slidenum">
              <a:rPr lang="en-US"/>
              <a:pPr>
                <a:defRPr/>
              </a:pPr>
              <a:t>‹#›</a:t>
            </a:fld>
            <a:endParaRPr lang="en-US"/>
          </a:p>
        </p:txBody>
      </p:sp>
    </p:spTree>
    <p:extLst>
      <p:ext uri="{BB962C8B-B14F-4D97-AF65-F5344CB8AC3E}">
        <p14:creationId xmlns:p14="http://schemas.microsoft.com/office/powerpoint/2010/main" val="14819259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45E224-D6E8-4C49-BAE4-3FEB1318F1C0}" type="datetime1">
              <a:rPr lang="en-US"/>
              <a:pPr>
                <a:defRPr/>
              </a:pPr>
              <a:t>4/19/2018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pPr>
              <a:defRPr/>
            </a:pPr>
            <a:fld id="{19F60AB0-72C8-4C4D-976A-D638E0C699F5}" type="slidenum">
              <a:rPr lang="en-US"/>
              <a:pPr>
                <a:defRPr/>
              </a:pPr>
              <a:t>‹#›</a:t>
            </a:fld>
            <a:endParaRPr lang="en-US"/>
          </a:p>
        </p:txBody>
      </p:sp>
    </p:spTree>
    <p:extLst>
      <p:ext uri="{BB962C8B-B14F-4D97-AF65-F5344CB8AC3E}">
        <p14:creationId xmlns:p14="http://schemas.microsoft.com/office/powerpoint/2010/main" val="24109252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F38987-F41C-4E4B-A054-36062D9CC134}" type="datetime1">
              <a:rPr lang="en-US"/>
              <a:pPr>
                <a:defRPr/>
              </a:pPr>
              <a:t>4/19/2018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pPr>
              <a:defRPr/>
            </a:pPr>
            <a:fld id="{FE2DD650-8705-4232-8CDF-FF0BF336F741}" type="slidenum">
              <a:rPr lang="en-US"/>
              <a:pPr>
                <a:defRPr/>
              </a:pPr>
              <a:t>‹#›</a:t>
            </a:fld>
            <a:endParaRPr lang="en-US"/>
          </a:p>
        </p:txBody>
      </p:sp>
    </p:spTree>
    <p:extLst>
      <p:ext uri="{BB962C8B-B14F-4D97-AF65-F5344CB8AC3E}">
        <p14:creationId xmlns:p14="http://schemas.microsoft.com/office/powerpoint/2010/main" val="13914635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881E03-C602-4D2C-B2DB-3DACECE182A3}" type="datetime1">
              <a:rPr lang="en-US"/>
              <a:pPr>
                <a:defRPr/>
              </a:pPr>
              <a:t>4/19/2018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FC5B7052-CE16-4E8E-A9E8-DF687D6627C5}" type="slidenum">
              <a:rPr lang="en-US"/>
              <a:pPr>
                <a:defRPr/>
              </a:pPr>
              <a:t>‹#›</a:t>
            </a:fld>
            <a:endParaRPr lang="en-US"/>
          </a:p>
        </p:txBody>
      </p:sp>
    </p:spTree>
    <p:extLst>
      <p:ext uri="{BB962C8B-B14F-4D97-AF65-F5344CB8AC3E}">
        <p14:creationId xmlns:p14="http://schemas.microsoft.com/office/powerpoint/2010/main" val="10209900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3200"/>
            </a:lvl1pPr>
            <a:lvl2pPr marL="457144" indent="0">
              <a:buNone/>
              <a:defRPr sz="2800"/>
            </a:lvl2pPr>
            <a:lvl3pPr marL="914287" indent="0">
              <a:buNone/>
              <a:defRPr sz="2400"/>
            </a:lvl3pPr>
            <a:lvl4pPr marL="1371431" indent="0">
              <a:buNone/>
              <a:defRPr sz="2000"/>
            </a:lvl4pPr>
            <a:lvl5pPr marL="1828574" indent="0">
              <a:buNone/>
              <a:defRPr sz="2000"/>
            </a:lvl5pPr>
            <a:lvl6pPr marL="2285717" indent="0">
              <a:buNone/>
              <a:defRPr sz="2000"/>
            </a:lvl6pPr>
            <a:lvl7pPr marL="2742861" indent="0">
              <a:buNone/>
              <a:defRPr sz="2000"/>
            </a:lvl7pPr>
            <a:lvl8pPr marL="3200004" indent="0">
              <a:buNone/>
              <a:defRPr sz="2000"/>
            </a:lvl8pPr>
            <a:lvl9pPr marL="3657148" indent="0">
              <a:buNone/>
              <a:defRPr sz="2000"/>
            </a:lvl9pPr>
          </a:lstStyle>
          <a:p>
            <a:pPr lvl="0"/>
            <a:endParaRPr lang="en-US" noProof="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6E7D15-04B3-46DE-8287-8D053A698F13}" type="datetime1">
              <a:rPr lang="en-US"/>
              <a:pPr>
                <a:defRPr/>
              </a:pPr>
              <a:t>4/19/2018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0B8273F4-AA26-46DD-869D-241117215B81}" type="slidenum">
              <a:rPr lang="en-US"/>
              <a:pPr>
                <a:defRPr/>
              </a:pPr>
              <a:t>‹#›</a:t>
            </a:fld>
            <a:endParaRPr lang="en-US"/>
          </a:p>
        </p:txBody>
      </p:sp>
    </p:spTree>
    <p:extLst>
      <p:ext uri="{BB962C8B-B14F-4D97-AF65-F5344CB8AC3E}">
        <p14:creationId xmlns:p14="http://schemas.microsoft.com/office/powerpoint/2010/main" val="99061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3650A70-FF23-4A5D-8B40-0BAD562A6021}" type="slidenum">
              <a:rPr lang="en-GB"/>
              <a:pPr>
                <a:defRPr/>
              </a:pPr>
              <a:t>‹#›</a:t>
            </a:fld>
            <a:endParaRPr lang="en-GB"/>
          </a:p>
        </p:txBody>
      </p:sp>
    </p:spTree>
    <p:extLst>
      <p:ext uri="{BB962C8B-B14F-4D97-AF65-F5344CB8AC3E}">
        <p14:creationId xmlns:p14="http://schemas.microsoft.com/office/powerpoint/2010/main" val="6623368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BE9551-63AE-4AC6-95AA-72558F357AA7}" type="datetime1">
              <a:rPr lang="en-US"/>
              <a:pPr>
                <a:defRPr/>
              </a:pPr>
              <a:t>4/19/2018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BB36BFE1-8E86-46B4-92D4-4B7FF165CDE4}" type="slidenum">
              <a:rPr lang="en-US"/>
              <a:pPr>
                <a:defRPr/>
              </a:pPr>
              <a:t>‹#›</a:t>
            </a:fld>
            <a:endParaRPr lang="en-US"/>
          </a:p>
        </p:txBody>
      </p:sp>
    </p:spTree>
    <p:extLst>
      <p:ext uri="{BB962C8B-B14F-4D97-AF65-F5344CB8AC3E}">
        <p14:creationId xmlns:p14="http://schemas.microsoft.com/office/powerpoint/2010/main" val="9659962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6" y="303214"/>
            <a:ext cx="2403475" cy="645318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4989" y="303214"/>
            <a:ext cx="7062787" cy="645318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CD0B57-ACC9-45F2-ADA8-7997E62C85DA}" type="datetime1">
              <a:rPr lang="en-US"/>
              <a:pPr>
                <a:defRPr/>
              </a:pPr>
              <a:t>4/19/2018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8C7FF72E-E35A-45DF-B828-5F4E97B7CE17}" type="slidenum">
              <a:rPr lang="en-US"/>
              <a:pPr>
                <a:defRPr/>
              </a:pPr>
              <a:t>‹#›</a:t>
            </a:fld>
            <a:endParaRPr lang="en-US"/>
          </a:p>
        </p:txBody>
      </p:sp>
    </p:spTree>
    <p:extLst>
      <p:ext uri="{BB962C8B-B14F-4D97-AF65-F5344CB8AC3E}">
        <p14:creationId xmlns:p14="http://schemas.microsoft.com/office/powerpoint/2010/main" val="1418799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06F5703-CF01-4C42-AC47-4E90DBB0C9CD}" type="slidenum">
              <a:rPr lang="en-GB"/>
              <a:pPr>
                <a:defRPr/>
              </a:pPr>
              <a:t>‹#›</a:t>
            </a:fld>
            <a:endParaRPr lang="en-GB"/>
          </a:p>
        </p:txBody>
      </p:sp>
    </p:spTree>
    <p:extLst>
      <p:ext uri="{BB962C8B-B14F-4D97-AF65-F5344CB8AC3E}">
        <p14:creationId xmlns:p14="http://schemas.microsoft.com/office/powerpoint/2010/main" val="240257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1.jpe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2498152-091B-4601-9100-5127B8EB515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542" r:id="rId1"/>
    <p:sldLayoutId id="2147485543" r:id="rId2"/>
    <p:sldLayoutId id="2147485814" r:id="rId3"/>
    <p:sldLayoutId id="2147485544" r:id="rId4"/>
    <p:sldLayoutId id="2147485545" r:id="rId5"/>
    <p:sldLayoutId id="2147485546" r:id="rId6"/>
    <p:sldLayoutId id="2147485547" r:id="rId7"/>
    <p:sldLayoutId id="2147485548" r:id="rId8"/>
    <p:sldLayoutId id="2147485549" r:id="rId9"/>
    <p:sldLayoutId id="2147485550" r:id="rId10"/>
    <p:sldLayoutId id="2147485551" r:id="rId11"/>
    <p:sldLayoutId id="2147485552" r:id="rId12"/>
    <p:sldLayoutId id="214748585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9654F-43AC-48D0-8638-D0881153A855}" type="datetimeFigureOut">
              <a:rPr lang="en-GB" smtClean="0"/>
              <a:pPr/>
              <a:t>19/04/2018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AEC6F-B3BC-4262-BE01-6EC817875C74}" type="slidenum">
              <a:rPr lang="en-GB" smtClean="0"/>
              <a:pPr/>
              <a:t>‹#›</a:t>
            </a:fld>
            <a:endParaRPr lang="en-GB"/>
          </a:p>
        </p:txBody>
      </p:sp>
    </p:spTree>
    <p:extLst>
      <p:ext uri="{BB962C8B-B14F-4D97-AF65-F5344CB8AC3E}">
        <p14:creationId xmlns:p14="http://schemas.microsoft.com/office/powerpoint/2010/main" val="2556435458"/>
      </p:ext>
    </p:extLst>
  </p:cSld>
  <p:clrMap bg1="lt1" tx1="dk1" bg2="lt2" tx2="dk2" accent1="accent1" accent2="accent2" accent3="accent3" accent4="accent4" accent5="accent5" accent6="accent6" hlink="hlink" folHlink="folHlink"/>
  <p:sldLayoutIdLst>
    <p:sldLayoutId id="2147485855" r:id="rId1"/>
    <p:sldLayoutId id="2147485856" r:id="rId2"/>
    <p:sldLayoutId id="2147485857" r:id="rId3"/>
    <p:sldLayoutId id="2147485858" r:id="rId4"/>
    <p:sldLayoutId id="2147485859" r:id="rId5"/>
    <p:sldLayoutId id="2147485860" r:id="rId6"/>
    <p:sldLayoutId id="2147485861" r:id="rId7"/>
    <p:sldLayoutId id="2147485862" r:id="rId8"/>
    <p:sldLayoutId id="2147485863" r:id="rId9"/>
    <p:sldLayoutId id="2147485864" r:id="rId10"/>
    <p:sldLayoutId id="21474858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BCC2A148-C9AA-4E2E-9265-489C0C00133C}" type="datetimeFigureOut">
              <a:rPr lang="en-GB"/>
              <a:pPr>
                <a:defRPr/>
              </a:pPr>
              <a:t>19/04/2018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5869871D-82A1-4F72-8011-258268EB415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565" r:id="rId1"/>
    <p:sldLayoutId id="2147485566" r:id="rId2"/>
    <p:sldLayoutId id="2147485567" r:id="rId3"/>
    <p:sldLayoutId id="2147485568" r:id="rId4"/>
    <p:sldLayoutId id="2147485569" r:id="rId5"/>
    <p:sldLayoutId id="2147485570" r:id="rId6"/>
    <p:sldLayoutId id="2147485571" r:id="rId7"/>
    <p:sldLayoutId id="2147485572" r:id="rId8"/>
    <p:sldLayoutId id="2147485573" r:id="rId9"/>
    <p:sldLayoutId id="2147485574" r:id="rId10"/>
    <p:sldLayoutId id="21474855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85B3C7B7-4959-4657-A335-C8C9C64267ED}" type="datetimeFigureOut">
              <a:rPr lang="en-GB"/>
              <a:pPr>
                <a:defRPr/>
              </a:pPr>
              <a:t>19/04/2018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36AE207E-B53E-48C6-8550-71CB43EE50A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600" r:id="rId1"/>
    <p:sldLayoutId id="2147485601" r:id="rId2"/>
    <p:sldLayoutId id="2147485602" r:id="rId3"/>
    <p:sldLayoutId id="2147485603" r:id="rId4"/>
    <p:sldLayoutId id="2147485604" r:id="rId5"/>
    <p:sldLayoutId id="2147485605" r:id="rId6"/>
    <p:sldLayoutId id="2147485606" r:id="rId7"/>
    <p:sldLayoutId id="2147485607" r:id="rId8"/>
    <p:sldLayoutId id="2147485608" r:id="rId9"/>
    <p:sldLayoutId id="2147485609" r:id="rId10"/>
    <p:sldLayoutId id="21474856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BCC2A148-C9AA-4E2E-9265-489C0C00133C}" type="datetimeFigureOut">
              <a:rPr lang="en-GB">
                <a:solidFill>
                  <a:prstClr val="black">
                    <a:tint val="75000"/>
                  </a:prstClr>
                </a:solidFill>
              </a:rPr>
              <a:pPr>
                <a:defRPr/>
              </a:pPr>
              <a:t>19/04/2018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5869871D-82A1-4F72-8011-258268EB415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11625555"/>
      </p:ext>
    </p:extLst>
  </p:cSld>
  <p:clrMap bg1="lt1" tx1="dk1" bg2="lt2" tx2="dk2" accent1="accent1" accent2="accent2" accent3="accent3" accent4="accent4" accent5="accent5" accent6="accent6" hlink="hlink" folHlink="folHlink"/>
  <p:sldLayoutIdLst>
    <p:sldLayoutId id="2147485881" r:id="rId1"/>
    <p:sldLayoutId id="2147485882" r:id="rId2"/>
    <p:sldLayoutId id="2147485883" r:id="rId3"/>
    <p:sldLayoutId id="2147485884" r:id="rId4"/>
    <p:sldLayoutId id="2147485885" r:id="rId5"/>
    <p:sldLayoutId id="2147485886" r:id="rId6"/>
    <p:sldLayoutId id="2147485887" r:id="rId7"/>
    <p:sldLayoutId id="2147485888" r:id="rId8"/>
    <p:sldLayoutId id="2147485889" r:id="rId9"/>
    <p:sldLayoutId id="2147485890" r:id="rId10"/>
    <p:sldLayoutId id="21474858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2498152-091B-4601-9100-5127B8EB515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89356950"/>
      </p:ext>
    </p:extLst>
  </p:cSld>
  <p:clrMap bg1="lt1" tx1="dk1" bg2="lt2" tx2="dk2" accent1="accent1" accent2="accent2" accent3="accent3" accent4="accent4" accent5="accent5" accent6="accent6" hlink="hlink" folHlink="folHlink"/>
  <p:sldLayoutIdLst>
    <p:sldLayoutId id="2147485893" r:id="rId1"/>
    <p:sldLayoutId id="2147485894" r:id="rId2"/>
    <p:sldLayoutId id="2147485895" r:id="rId3"/>
    <p:sldLayoutId id="2147485896" r:id="rId4"/>
    <p:sldLayoutId id="2147485897" r:id="rId5"/>
    <p:sldLayoutId id="2147485898" r:id="rId6"/>
    <p:sldLayoutId id="2147485899" r:id="rId7"/>
    <p:sldLayoutId id="2147485900" r:id="rId8"/>
    <p:sldLayoutId id="2147485901" r:id="rId9"/>
    <p:sldLayoutId id="2147485902" r:id="rId10"/>
    <p:sldLayoutId id="2147485903" r:id="rId11"/>
    <p:sldLayoutId id="2147485904" r:id="rId12"/>
    <p:sldLayoutId id="214748590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676" y="274954"/>
            <a:ext cx="82286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5" rIns="91428" bIns="45715" numCol="1" anchor="ctr" anchorCtr="0" compatLnSpc="1">
            <a:prstTxWarp prst="textNoShape">
              <a:avLst/>
            </a:prstTxWarp>
          </a:bodyPr>
          <a:lstStyle/>
          <a:p>
            <a:pPr lvl="0"/>
            <a:r>
              <a:rPr lang="en-GB" smtClean="0"/>
              <a:t>Click to edit Master title style</a:t>
            </a:r>
            <a:endParaRPr lang="en-US" smtClean="0"/>
          </a:p>
        </p:txBody>
      </p:sp>
      <p:sp>
        <p:nvSpPr>
          <p:cNvPr id="2051" name="Text Placeholder 2"/>
          <p:cNvSpPr>
            <a:spLocks noGrp="1"/>
          </p:cNvSpPr>
          <p:nvPr>
            <p:ph type="body" idx="1"/>
          </p:nvPr>
        </p:nvSpPr>
        <p:spPr bwMode="auto">
          <a:xfrm>
            <a:off x="457676" y="1600776"/>
            <a:ext cx="8228649" cy="452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5" rIns="91428" bIns="45715"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676" y="6357038"/>
            <a:ext cx="2133554" cy="364206"/>
          </a:xfrm>
          <a:prstGeom prst="rect">
            <a:avLst/>
          </a:prstGeom>
        </p:spPr>
        <p:txBody>
          <a:bodyPr vert="horz" wrap="square" lIns="91428" tIns="45715" rIns="91428" bIns="45715" numCol="1" anchor="ctr" anchorCtr="0" compatLnSpc="1">
            <a:prstTxWarp prst="textNoShape">
              <a:avLst/>
            </a:prstTxWarp>
          </a:bodyPr>
          <a:lstStyle>
            <a:lvl1pPr algn="l">
              <a:defRPr sz="1200" b="0">
                <a:solidFill>
                  <a:srgbClr val="898989"/>
                </a:solidFill>
                <a:latin typeface="Calibri" pitchFamily="34" charset="0"/>
                <a:ea typeface="ＭＳ Ｐゴシック" pitchFamily="-106" charset="-128"/>
              </a:defRPr>
            </a:lvl1pPr>
          </a:lstStyle>
          <a:p>
            <a:pPr defTabSz="456498">
              <a:defRPr/>
            </a:pPr>
            <a:fld id="{4144767B-9AC9-4B03-B284-B239E74CAE9E}" type="datetime1">
              <a:rPr lang="en-US">
                <a:cs typeface="Arial Unicode MS" pitchFamily="34" charset="-128"/>
              </a:rPr>
              <a:pPr defTabSz="456498">
                <a:defRPr/>
              </a:pPr>
              <a:t>4/19/2018</a:t>
            </a:fld>
            <a:endParaRPr lang="en-US">
              <a:cs typeface="Arial Unicode MS" pitchFamily="34" charset="-128"/>
            </a:endParaRPr>
          </a:p>
        </p:txBody>
      </p:sp>
      <p:sp>
        <p:nvSpPr>
          <p:cNvPr id="5" name="Footer Placeholder 4"/>
          <p:cNvSpPr>
            <a:spLocks noGrp="1"/>
          </p:cNvSpPr>
          <p:nvPr>
            <p:ph type="ftr" sz="quarter" idx="3"/>
          </p:nvPr>
        </p:nvSpPr>
        <p:spPr>
          <a:xfrm>
            <a:off x="3123600" y="6357038"/>
            <a:ext cx="2896800" cy="364206"/>
          </a:xfrm>
          <a:prstGeom prst="rect">
            <a:avLst/>
          </a:prstGeom>
        </p:spPr>
        <p:txBody>
          <a:bodyPr vert="horz" wrap="square" lIns="91428" tIns="45715" rIns="91428" bIns="45715" numCol="1" anchor="ctr" anchorCtr="0" compatLnSpc="1">
            <a:prstTxWarp prst="textNoShape">
              <a:avLst/>
            </a:prstTxWarp>
          </a:bodyPr>
          <a:lstStyle>
            <a:lvl1pPr>
              <a:defRPr sz="1200" b="0">
                <a:solidFill>
                  <a:srgbClr val="898989"/>
                </a:solidFill>
                <a:latin typeface="Calibri" pitchFamily="34" charset="0"/>
                <a:ea typeface="ＭＳ Ｐゴシック" pitchFamily="-106" charset="-128"/>
              </a:defRPr>
            </a:lvl1pPr>
          </a:lstStyle>
          <a:p>
            <a:pPr algn="ctr" defTabSz="456498">
              <a:defRPr/>
            </a:pPr>
            <a:endParaRPr lang="en-ZA">
              <a:cs typeface="Arial Unicode MS" pitchFamily="34" charset="-128"/>
            </a:endParaRPr>
          </a:p>
        </p:txBody>
      </p:sp>
      <p:sp>
        <p:nvSpPr>
          <p:cNvPr id="6" name="Slide Number Placeholder 5"/>
          <p:cNvSpPr>
            <a:spLocks noGrp="1"/>
          </p:cNvSpPr>
          <p:nvPr>
            <p:ph type="sldNum" sz="quarter" idx="4"/>
          </p:nvPr>
        </p:nvSpPr>
        <p:spPr>
          <a:xfrm>
            <a:off x="6552770" y="6357038"/>
            <a:ext cx="2133554" cy="364206"/>
          </a:xfrm>
          <a:prstGeom prst="rect">
            <a:avLst/>
          </a:prstGeom>
        </p:spPr>
        <p:txBody>
          <a:bodyPr vert="horz" wrap="square" lIns="91428" tIns="45715" rIns="91428" bIns="45715" numCol="1" anchor="ctr" anchorCtr="0" compatLnSpc="1">
            <a:prstTxWarp prst="textNoShape">
              <a:avLst/>
            </a:prstTxWarp>
          </a:bodyPr>
          <a:lstStyle>
            <a:lvl1pPr algn="r">
              <a:defRPr sz="1200" b="0">
                <a:solidFill>
                  <a:srgbClr val="898989"/>
                </a:solidFill>
                <a:latin typeface="Calibri" pitchFamily="34" charset="0"/>
                <a:ea typeface="ＭＳ Ｐゴシック" pitchFamily="-106" charset="-128"/>
              </a:defRPr>
            </a:lvl1pPr>
          </a:lstStyle>
          <a:p>
            <a:pPr defTabSz="456498">
              <a:defRPr/>
            </a:pPr>
            <a:fld id="{50AA6EEF-DCD4-4377-9441-A082BE8E167D}" type="slidenum">
              <a:rPr lang="en-US">
                <a:cs typeface="Arial Unicode MS" pitchFamily="34" charset="-128"/>
              </a:rPr>
              <a:pPr defTabSz="456498">
                <a:defRPr/>
              </a:pPr>
              <a:t>‹#›</a:t>
            </a:fld>
            <a:endParaRPr lang="en-US">
              <a:cs typeface="Arial Unicode MS" pitchFamily="34" charset="-128"/>
            </a:endParaRPr>
          </a:p>
        </p:txBody>
      </p:sp>
    </p:spTree>
    <p:extLst>
      <p:ext uri="{BB962C8B-B14F-4D97-AF65-F5344CB8AC3E}">
        <p14:creationId xmlns:p14="http://schemas.microsoft.com/office/powerpoint/2010/main" val="159889536"/>
      </p:ext>
    </p:extLst>
  </p:cSld>
  <p:clrMap bg1="lt1" tx1="dk1" bg2="lt2" tx2="dk2" accent1="accent1" accent2="accent2" accent3="accent3" accent4="accent4" accent5="accent5" accent6="accent6" hlink="hlink" folHlink="folHlink"/>
  <p:sldLayoutIdLst>
    <p:sldLayoutId id="2147485907" r:id="rId1"/>
    <p:sldLayoutId id="2147485908" r:id="rId2"/>
    <p:sldLayoutId id="2147485909" r:id="rId3"/>
    <p:sldLayoutId id="2147485910" r:id="rId4"/>
    <p:sldLayoutId id="2147485911" r:id="rId5"/>
    <p:sldLayoutId id="2147485912" r:id="rId6"/>
    <p:sldLayoutId id="2147485913" r:id="rId7"/>
    <p:sldLayoutId id="2147485914" r:id="rId8"/>
    <p:sldLayoutId id="2147485915" r:id="rId9"/>
    <p:sldLayoutId id="2147485916" r:id="rId10"/>
    <p:sldLayoutId id="2147485917" r:id="rId11"/>
  </p:sldLayoutIdLst>
  <p:hf hdr="0" ftr="0" dt="0"/>
  <p:txStyles>
    <p:titleStyle>
      <a:lvl1pPr algn="ctr" defTabSz="456498" rtl="0" eaLnBrk="0" fontAlgn="base" hangingPunct="0">
        <a:spcBef>
          <a:spcPct val="0"/>
        </a:spcBef>
        <a:spcAft>
          <a:spcPct val="0"/>
        </a:spcAft>
        <a:defRPr sz="4400" kern="1200">
          <a:solidFill>
            <a:schemeClr val="tx1"/>
          </a:solidFill>
          <a:latin typeface="+mj-lt"/>
          <a:ea typeface="ＭＳ Ｐゴシック" pitchFamily="-106" charset="-128"/>
          <a:cs typeface="+mj-cs"/>
        </a:defRPr>
      </a:lvl1pPr>
      <a:lvl2pPr algn="ctr" defTabSz="456498" rtl="0" eaLnBrk="0" fontAlgn="base" hangingPunct="0">
        <a:spcBef>
          <a:spcPct val="0"/>
        </a:spcBef>
        <a:spcAft>
          <a:spcPct val="0"/>
        </a:spcAft>
        <a:defRPr sz="4400">
          <a:solidFill>
            <a:schemeClr val="tx1"/>
          </a:solidFill>
          <a:latin typeface="Calibri" pitchFamily="34" charset="0"/>
          <a:ea typeface="ＭＳ Ｐゴシック" pitchFamily="-106" charset="-128"/>
        </a:defRPr>
      </a:lvl2pPr>
      <a:lvl3pPr algn="ctr" defTabSz="456498" rtl="0" eaLnBrk="0" fontAlgn="base" hangingPunct="0">
        <a:spcBef>
          <a:spcPct val="0"/>
        </a:spcBef>
        <a:spcAft>
          <a:spcPct val="0"/>
        </a:spcAft>
        <a:defRPr sz="4400">
          <a:solidFill>
            <a:schemeClr val="tx1"/>
          </a:solidFill>
          <a:latin typeface="Calibri" pitchFamily="34" charset="0"/>
          <a:ea typeface="ＭＳ Ｐゴシック" pitchFamily="-106" charset="-128"/>
        </a:defRPr>
      </a:lvl3pPr>
      <a:lvl4pPr algn="ctr" defTabSz="456498" rtl="0" eaLnBrk="0" fontAlgn="base" hangingPunct="0">
        <a:spcBef>
          <a:spcPct val="0"/>
        </a:spcBef>
        <a:spcAft>
          <a:spcPct val="0"/>
        </a:spcAft>
        <a:defRPr sz="4400">
          <a:solidFill>
            <a:schemeClr val="tx1"/>
          </a:solidFill>
          <a:latin typeface="Calibri" pitchFamily="34" charset="0"/>
          <a:ea typeface="ＭＳ Ｐゴシック" pitchFamily="-106" charset="-128"/>
        </a:defRPr>
      </a:lvl4pPr>
      <a:lvl5pPr algn="ctr" defTabSz="456498" rtl="0" eaLnBrk="0" fontAlgn="base" hangingPunct="0">
        <a:spcBef>
          <a:spcPct val="0"/>
        </a:spcBef>
        <a:spcAft>
          <a:spcPct val="0"/>
        </a:spcAft>
        <a:defRPr sz="4400">
          <a:solidFill>
            <a:schemeClr val="tx1"/>
          </a:solidFill>
          <a:latin typeface="Calibri" pitchFamily="34" charset="0"/>
          <a:ea typeface="ＭＳ Ｐゴシック" pitchFamily="-106" charset="-128"/>
        </a:defRPr>
      </a:lvl5pPr>
      <a:lvl6pPr marL="400827" algn="ctr" defTabSz="456498" rtl="0" fontAlgn="base">
        <a:spcBef>
          <a:spcPct val="0"/>
        </a:spcBef>
        <a:spcAft>
          <a:spcPct val="0"/>
        </a:spcAft>
        <a:defRPr sz="4400">
          <a:solidFill>
            <a:schemeClr val="tx1"/>
          </a:solidFill>
          <a:latin typeface="Calibri" pitchFamily="34" charset="0"/>
          <a:ea typeface="ＭＳ Ｐゴシック" pitchFamily="-106" charset="-128"/>
        </a:defRPr>
      </a:lvl6pPr>
      <a:lvl7pPr marL="801654" algn="ctr" defTabSz="456498" rtl="0" fontAlgn="base">
        <a:spcBef>
          <a:spcPct val="0"/>
        </a:spcBef>
        <a:spcAft>
          <a:spcPct val="0"/>
        </a:spcAft>
        <a:defRPr sz="4400">
          <a:solidFill>
            <a:schemeClr val="tx1"/>
          </a:solidFill>
          <a:latin typeface="Calibri" pitchFamily="34" charset="0"/>
          <a:ea typeface="ＭＳ Ｐゴシック" pitchFamily="-106" charset="-128"/>
        </a:defRPr>
      </a:lvl7pPr>
      <a:lvl8pPr marL="1202482" algn="ctr" defTabSz="456498" rtl="0" fontAlgn="base">
        <a:spcBef>
          <a:spcPct val="0"/>
        </a:spcBef>
        <a:spcAft>
          <a:spcPct val="0"/>
        </a:spcAft>
        <a:defRPr sz="4400">
          <a:solidFill>
            <a:schemeClr val="tx1"/>
          </a:solidFill>
          <a:latin typeface="Calibri" pitchFamily="34" charset="0"/>
          <a:ea typeface="ＭＳ Ｐゴシック" pitchFamily="-106" charset="-128"/>
        </a:defRPr>
      </a:lvl8pPr>
      <a:lvl9pPr marL="1603309" algn="ctr" defTabSz="456498" rtl="0" fontAlgn="base">
        <a:spcBef>
          <a:spcPct val="0"/>
        </a:spcBef>
        <a:spcAft>
          <a:spcPct val="0"/>
        </a:spcAft>
        <a:defRPr sz="4400">
          <a:solidFill>
            <a:schemeClr val="tx1"/>
          </a:solidFill>
          <a:latin typeface="Calibri" pitchFamily="34" charset="0"/>
          <a:ea typeface="ＭＳ Ｐゴシック" pitchFamily="-106" charset="-128"/>
        </a:defRPr>
      </a:lvl9pPr>
    </p:titleStyle>
    <p:bodyStyle>
      <a:lvl1pPr marL="342373" indent="-342373" algn="l" defTabSz="456498" rtl="0" eaLnBrk="0" fontAlgn="base" hangingPunct="0">
        <a:spcBef>
          <a:spcPct val="20000"/>
        </a:spcBef>
        <a:spcAft>
          <a:spcPct val="0"/>
        </a:spcAft>
        <a:buFont typeface="Arial Unicode MS" pitchFamily="34" charset="-128"/>
        <a:buChar char="•"/>
        <a:defRPr sz="3200" kern="1200">
          <a:solidFill>
            <a:schemeClr val="tx1"/>
          </a:solidFill>
          <a:latin typeface="+mn-lt"/>
          <a:ea typeface="ＭＳ Ｐゴシック" pitchFamily="-106" charset="-128"/>
          <a:cs typeface="+mn-cs"/>
        </a:defRPr>
      </a:lvl1pPr>
      <a:lvl2pPr marL="741809" indent="-285311" algn="l" defTabSz="456498" rtl="0" eaLnBrk="0" fontAlgn="base" hangingPunct="0">
        <a:spcBef>
          <a:spcPct val="20000"/>
        </a:spcBef>
        <a:spcAft>
          <a:spcPct val="0"/>
        </a:spcAft>
        <a:buFont typeface="Arial Unicode MS" pitchFamily="34" charset="-128"/>
        <a:buChar char="–"/>
        <a:defRPr sz="2800" kern="1200">
          <a:solidFill>
            <a:schemeClr val="tx1"/>
          </a:solidFill>
          <a:latin typeface="+mn-lt"/>
          <a:ea typeface="ＭＳ Ｐゴシック" pitchFamily="-106" charset="-128"/>
          <a:cs typeface="+mn-cs"/>
        </a:defRPr>
      </a:lvl2pPr>
      <a:lvl3pPr marL="1142636" indent="-228249" algn="l" defTabSz="456498" rtl="0" eaLnBrk="0" fontAlgn="base" hangingPunct="0">
        <a:spcBef>
          <a:spcPct val="20000"/>
        </a:spcBef>
        <a:spcAft>
          <a:spcPct val="0"/>
        </a:spcAft>
        <a:buFont typeface="Arial Unicode MS" pitchFamily="34" charset="-128"/>
        <a:buChar char="•"/>
        <a:defRPr sz="2400" kern="1200">
          <a:solidFill>
            <a:schemeClr val="tx1"/>
          </a:solidFill>
          <a:latin typeface="+mn-lt"/>
          <a:ea typeface="ＭＳ Ｐゴシック" pitchFamily="-106" charset="-128"/>
          <a:cs typeface="+mn-cs"/>
        </a:defRPr>
      </a:lvl3pPr>
      <a:lvl4pPr marL="1599134" indent="-228249" algn="l" defTabSz="456498" rtl="0" eaLnBrk="0" fontAlgn="base" hangingPunct="0">
        <a:spcBef>
          <a:spcPct val="20000"/>
        </a:spcBef>
        <a:spcAft>
          <a:spcPct val="0"/>
        </a:spcAft>
        <a:buFont typeface="Arial Unicode MS" pitchFamily="34" charset="-128"/>
        <a:buChar char="–"/>
        <a:defRPr sz="2000" kern="1200">
          <a:solidFill>
            <a:schemeClr val="tx1"/>
          </a:solidFill>
          <a:latin typeface="+mn-lt"/>
          <a:ea typeface="ＭＳ Ｐゴシック" pitchFamily="-106" charset="-128"/>
          <a:cs typeface="+mn-cs"/>
        </a:defRPr>
      </a:lvl4pPr>
      <a:lvl5pPr marL="2057023" indent="-228249" algn="l" defTabSz="456498" rtl="0" eaLnBrk="0" fontAlgn="base" hangingPunct="0">
        <a:spcBef>
          <a:spcPct val="20000"/>
        </a:spcBef>
        <a:spcAft>
          <a:spcPct val="0"/>
        </a:spcAft>
        <a:buFont typeface="Arial Unicode MS" pitchFamily="34" charset="-128"/>
        <a:buChar char="»"/>
        <a:defRPr sz="2000" kern="1200">
          <a:solidFill>
            <a:schemeClr val="tx1"/>
          </a:solidFill>
          <a:latin typeface="+mn-lt"/>
          <a:ea typeface="ＭＳ Ｐゴシック" pitchFamily="-106" charset="-128"/>
          <a:cs typeface="+mn-cs"/>
        </a:defRPr>
      </a:lvl5pPr>
      <a:lvl6pPr marL="2514289" indent="-228571"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3" indent="-228571"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6" indent="-228571"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19" indent="-228571"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7" algn="l" defTabSz="457144" rtl="0" eaLnBrk="1" latinLnBrk="0" hangingPunct="1">
        <a:defRPr sz="1800" kern="1200">
          <a:solidFill>
            <a:schemeClr val="tx1"/>
          </a:solidFill>
          <a:latin typeface="+mn-lt"/>
          <a:ea typeface="+mn-ea"/>
          <a:cs typeface="+mn-cs"/>
        </a:defRPr>
      </a:lvl3pPr>
      <a:lvl4pPr marL="1371431" algn="l" defTabSz="457144" rtl="0" eaLnBrk="1" latinLnBrk="0" hangingPunct="1">
        <a:defRPr sz="1800" kern="1200">
          <a:solidFill>
            <a:schemeClr val="tx1"/>
          </a:solidFill>
          <a:latin typeface="+mn-lt"/>
          <a:ea typeface="+mn-ea"/>
          <a:cs typeface="+mn-cs"/>
        </a:defRPr>
      </a:lvl4pPr>
      <a:lvl5pPr marL="1828574" algn="l" defTabSz="457144" rtl="0" eaLnBrk="1" latinLnBrk="0" hangingPunct="1">
        <a:defRPr sz="1800" kern="1200">
          <a:solidFill>
            <a:schemeClr val="tx1"/>
          </a:solidFill>
          <a:latin typeface="+mn-lt"/>
          <a:ea typeface="+mn-ea"/>
          <a:cs typeface="+mn-cs"/>
        </a:defRPr>
      </a:lvl5pPr>
      <a:lvl6pPr marL="2285717" algn="l" defTabSz="457144" rtl="0" eaLnBrk="1" latinLnBrk="0" hangingPunct="1">
        <a:defRPr sz="1800" kern="1200">
          <a:solidFill>
            <a:schemeClr val="tx1"/>
          </a:solidFill>
          <a:latin typeface="+mn-lt"/>
          <a:ea typeface="+mn-ea"/>
          <a:cs typeface="+mn-cs"/>
        </a:defRPr>
      </a:lvl6pPr>
      <a:lvl7pPr marL="2742861" algn="l" defTabSz="457144" rtl="0" eaLnBrk="1" latinLnBrk="0" hangingPunct="1">
        <a:defRPr sz="1800" kern="1200">
          <a:solidFill>
            <a:schemeClr val="tx1"/>
          </a:solidFill>
          <a:latin typeface="+mn-lt"/>
          <a:ea typeface="+mn-ea"/>
          <a:cs typeface="+mn-cs"/>
        </a:defRPr>
      </a:lvl7pPr>
      <a:lvl8pPr marL="3200004" algn="l" defTabSz="457144" rtl="0" eaLnBrk="1" latinLnBrk="0" hangingPunct="1">
        <a:defRPr sz="1800" kern="1200">
          <a:solidFill>
            <a:schemeClr val="tx1"/>
          </a:solidFill>
          <a:latin typeface="+mn-lt"/>
          <a:ea typeface="+mn-ea"/>
          <a:cs typeface="+mn-cs"/>
        </a:defRPr>
      </a:lvl8pPr>
      <a:lvl9pPr marL="3657148" algn="l" defTabSz="4571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buildnet.co.za/akani/2005/mar/05.html"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buildnet.co.za/akani/2005/mar/05.html" TargetMode="Externa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buildnet.co.za/akani/2005/mar/05.html" TargetMode="Externa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buildnet.co.za/akani/2005/mar/05.html" TargetMode="Externa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buildnet.co.za/akani/2005/mar/05.html" TargetMode="Externa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buildnet.co.za/akani/2005/mar/05.html"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buildnet.co.za/akani/2005/mar/05.html"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buildnet.co.za/akani/2005/mar/05.html" TargetMode="Externa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buildnet.co.za/akani/2005/mar/05.html"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buildnet.co.za/akani/2005/mar/05.html"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620688"/>
            <a:ext cx="8229600" cy="796950"/>
          </a:xfrm>
        </p:spPr>
        <p:txBody>
          <a:bodyPr/>
          <a:lstStyle/>
          <a:p>
            <a:pPr eaLnBrk="1" hangingPunct="1"/>
            <a:r>
              <a:rPr lang="en-US" b="1" dirty="0" smtClean="0">
                <a:solidFill>
                  <a:srgbClr val="669900"/>
                </a:solidFill>
                <a:latin typeface="Calibri" pitchFamily="34" charset="0"/>
                <a:cs typeface="Calibri" pitchFamily="34" charset="0"/>
              </a:rPr>
              <a:t>Agrément South Africa</a:t>
            </a:r>
            <a:endParaRPr lang="fr-FR" b="1" dirty="0" smtClean="0">
              <a:solidFill>
                <a:srgbClr val="669900"/>
              </a:solidFill>
              <a:latin typeface="Calibri" pitchFamily="34" charset="0"/>
              <a:cs typeface="Calibri" pitchFamily="34" charset="0"/>
            </a:endParaRPr>
          </a:p>
        </p:txBody>
      </p:sp>
      <p:sp>
        <p:nvSpPr>
          <p:cNvPr id="67587" name="Espace réservé du contenu 2"/>
          <p:cNvSpPr>
            <a:spLocks noGrp="1"/>
          </p:cNvSpPr>
          <p:nvPr>
            <p:ph type="body" idx="1"/>
          </p:nvPr>
        </p:nvSpPr>
        <p:spPr>
          <a:xfrm>
            <a:off x="323850" y="1600200"/>
            <a:ext cx="8640763" cy="4276725"/>
          </a:xfrm>
        </p:spPr>
        <p:txBody>
          <a:bodyPr/>
          <a:lstStyle/>
          <a:p>
            <a:pPr algn="ctr">
              <a:buFontTx/>
              <a:buNone/>
            </a:pPr>
            <a:r>
              <a:rPr lang="en-GB" sz="1800" b="1" dirty="0" smtClean="0">
                <a:latin typeface="Calibri" pitchFamily="34" charset="0"/>
                <a:cs typeface="Calibri" pitchFamily="34" charset="0"/>
              </a:rPr>
              <a:t>PRESENTATION TO THE PARLIAMENTARY PORTFOLIO COMMITTEE</a:t>
            </a:r>
          </a:p>
          <a:p>
            <a:pPr algn="ctr">
              <a:buFontTx/>
              <a:buNone/>
            </a:pPr>
            <a:endParaRPr lang="en-GB" sz="1800" b="1" dirty="0" smtClean="0">
              <a:latin typeface="Calibri" pitchFamily="34" charset="0"/>
              <a:cs typeface="Calibri" pitchFamily="34" charset="0"/>
            </a:endParaRPr>
          </a:p>
          <a:p>
            <a:pPr algn="ctr">
              <a:buFontTx/>
              <a:buNone/>
            </a:pPr>
            <a:r>
              <a:rPr lang="en-GB" sz="1800" b="1" dirty="0" smtClean="0">
                <a:latin typeface="Calibri" pitchFamily="34" charset="0"/>
                <a:cs typeface="Calibri" pitchFamily="34" charset="0"/>
              </a:rPr>
              <a:t>FOR </a:t>
            </a:r>
          </a:p>
          <a:p>
            <a:pPr algn="ctr">
              <a:buFontTx/>
              <a:buNone/>
            </a:pPr>
            <a:endParaRPr lang="en-GB" sz="1800" b="1" dirty="0" smtClean="0">
              <a:latin typeface="Calibri" pitchFamily="34" charset="0"/>
              <a:cs typeface="Calibri" pitchFamily="34" charset="0"/>
            </a:endParaRPr>
          </a:p>
          <a:p>
            <a:pPr algn="ctr">
              <a:buFontTx/>
              <a:buNone/>
            </a:pPr>
            <a:r>
              <a:rPr lang="en-GB" sz="1800" b="1" dirty="0" smtClean="0">
                <a:latin typeface="Calibri" pitchFamily="34" charset="0"/>
                <a:cs typeface="Calibri" pitchFamily="34" charset="0"/>
              </a:rPr>
              <a:t>THE DEPARTMENT OF PUBLIC WORKS</a:t>
            </a:r>
          </a:p>
          <a:p>
            <a:pPr algn="ctr">
              <a:buFontTx/>
              <a:buNone/>
            </a:pPr>
            <a:endParaRPr lang="en-GB" sz="1800" b="1" dirty="0" smtClean="0">
              <a:latin typeface="Calibri" pitchFamily="34" charset="0"/>
              <a:cs typeface="Calibri" pitchFamily="34" charset="0"/>
            </a:endParaRPr>
          </a:p>
          <a:p>
            <a:pPr algn="ctr">
              <a:buFontTx/>
              <a:buNone/>
            </a:pPr>
            <a:r>
              <a:rPr lang="en-GB" sz="1800" dirty="0" smtClean="0">
                <a:latin typeface="Calibri" pitchFamily="34" charset="0"/>
                <a:cs typeface="Calibri" pitchFamily="34" charset="0"/>
              </a:rPr>
              <a:t> </a:t>
            </a:r>
            <a:r>
              <a:rPr lang="en-ZA" sz="1800" b="1" dirty="0">
                <a:latin typeface="Calibri" pitchFamily="34" charset="0"/>
                <a:cs typeface="Calibri" pitchFamily="34" charset="0"/>
              </a:rPr>
              <a:t>Strategic Plans, Annual Performance Plans and Budgets for the </a:t>
            </a:r>
            <a:r>
              <a:rPr lang="en-ZA" sz="1800" b="1" dirty="0" smtClean="0">
                <a:latin typeface="Calibri" pitchFamily="34" charset="0"/>
                <a:cs typeface="Calibri" pitchFamily="34" charset="0"/>
              </a:rPr>
              <a:t>2018/19 Financial Year</a:t>
            </a:r>
            <a:endParaRPr lang="en-GB" sz="1800" b="1" dirty="0" smtClean="0">
              <a:latin typeface="Calibri" pitchFamily="34" charset="0"/>
              <a:cs typeface="Calibri" pitchFamily="34" charset="0"/>
            </a:endParaRPr>
          </a:p>
          <a:p>
            <a:pPr algn="ctr">
              <a:buFontTx/>
              <a:buNone/>
            </a:pPr>
            <a:r>
              <a:rPr lang="en-GB" sz="1800" b="1" dirty="0" smtClean="0">
                <a:latin typeface="Calibri" pitchFamily="34" charset="0"/>
                <a:cs typeface="Calibri" pitchFamily="34" charset="0"/>
              </a:rPr>
              <a:t>24 April 2018</a:t>
            </a:r>
          </a:p>
          <a:p>
            <a:pPr algn="ctr">
              <a:buFontTx/>
              <a:buNone/>
            </a:pPr>
            <a:endParaRPr lang="en-GB" sz="1400" b="1" dirty="0" smtClean="0">
              <a:latin typeface="Calibri" pitchFamily="34" charset="0"/>
              <a:cs typeface="Calibri" pitchFamily="34" charset="0"/>
            </a:endParaRPr>
          </a:p>
        </p:txBody>
      </p:sp>
      <p:pic>
        <p:nvPicPr>
          <p:cNvPr id="675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94400"/>
            <a:ext cx="22002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4" descr="Wfta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3928" y="5993508"/>
            <a:ext cx="12239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91" descr="thumb05">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6860" y="6027983"/>
            <a:ext cx="9159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2" name="Date Placeholder 3"/>
          <p:cNvSpPr txBox="1">
            <a:spLocks noGrp="1"/>
          </p:cNvSpPr>
          <p:nvPr/>
        </p:nvSpPr>
        <p:spPr bwMode="auto">
          <a:xfrm>
            <a:off x="285750" y="142875"/>
            <a:ext cx="228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ZA" sz="1400" b="1" dirty="0" smtClean="0">
                <a:solidFill>
                  <a:srgbClr val="C00000"/>
                </a:solidFill>
                <a:latin typeface="Calibri" pitchFamily="34" charset="0"/>
              </a:rPr>
              <a:t>www.agrement.co.za</a:t>
            </a:r>
            <a:endParaRPr lang="en-ZA" sz="1400" b="1" dirty="0">
              <a:solidFill>
                <a:srgbClr val="C00000"/>
              </a:solidFill>
              <a:latin typeface="Calibri" pitchFamily="34" charset="0"/>
            </a:endParaRPr>
          </a:p>
          <a:p>
            <a:pPr eaLnBrk="1" hangingPunct="1"/>
            <a:endParaRPr lang="en-GB" sz="1400" dirty="0">
              <a:solidFill>
                <a:srgbClr val="5F5F5F"/>
              </a:solidFill>
              <a:latin typeface="Calibri" pitchFamily="34" charset="0"/>
            </a:endParaRPr>
          </a:p>
        </p:txBody>
      </p:sp>
      <p:sp>
        <p:nvSpPr>
          <p:cNvPr id="67593" name="Rectangle 11"/>
          <p:cNvSpPr>
            <a:spLocks noChangeArrowheads="1"/>
          </p:cNvSpPr>
          <p:nvPr/>
        </p:nvSpPr>
        <p:spPr bwMode="auto">
          <a:xfrm>
            <a:off x="7358063" y="142875"/>
            <a:ext cx="6655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dirty="0">
                <a:solidFill>
                  <a:srgbClr val="5F5F5F"/>
                </a:solidFill>
                <a:latin typeface="Calibri" pitchFamily="34" charset="0"/>
              </a:rPr>
              <a:t>Slide </a:t>
            </a:r>
            <a:fld id="{A1E4DE43-175D-40DF-A305-E62B19A68DB8}" type="slidenum">
              <a:rPr lang="en-GB" sz="1400" smtClean="0">
                <a:solidFill>
                  <a:srgbClr val="5F5F5F"/>
                </a:solidFill>
                <a:latin typeface="Calibri" pitchFamily="34" charset="0"/>
              </a:rPr>
              <a:pPr/>
              <a:t>1</a:t>
            </a:fld>
            <a:endParaRPr lang="en-GB" sz="1400" dirty="0">
              <a:solidFill>
                <a:srgbClr val="5F5F5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800" decel="100000"/>
                                        <p:tgtEl>
                                          <p:spTgt spid="4098"/>
                                        </p:tgtEl>
                                      </p:cBhvr>
                                    </p:animEffect>
                                    <p:anim calcmode="lin" valueType="num">
                                      <p:cBhvr>
                                        <p:cTn id="8" dur="800" decel="100000" fill="hold"/>
                                        <p:tgtEl>
                                          <p:spTgt spid="4098"/>
                                        </p:tgtEl>
                                        <p:attrNameLst>
                                          <p:attrName>style.rotation</p:attrName>
                                        </p:attrNameLst>
                                      </p:cBhvr>
                                      <p:tavLst>
                                        <p:tav tm="0">
                                          <p:val>
                                            <p:fltVal val="-90"/>
                                          </p:val>
                                        </p:tav>
                                        <p:tav tm="100000">
                                          <p:val>
                                            <p:fltVal val="0"/>
                                          </p:val>
                                        </p:tav>
                                      </p:tavLst>
                                    </p:anim>
                                    <p:anim calcmode="lin" valueType="num">
                                      <p:cBhvr>
                                        <p:cTn id="9" dur="800" decel="100000" fill="hold"/>
                                        <p:tgtEl>
                                          <p:spTgt spid="4098"/>
                                        </p:tgtEl>
                                        <p:attrNameLst>
                                          <p:attrName>ppt_x</p:attrName>
                                        </p:attrNameLst>
                                      </p:cBhvr>
                                      <p:tavLst>
                                        <p:tav tm="0">
                                          <p:val>
                                            <p:strVal val="#ppt_x+0.4"/>
                                          </p:val>
                                        </p:tav>
                                        <p:tav tm="100000">
                                          <p:val>
                                            <p:strVal val="#ppt_x-0.05"/>
                                          </p:val>
                                        </p:tav>
                                      </p:tavLst>
                                    </p:anim>
                                    <p:anim calcmode="lin" valueType="num">
                                      <p:cBhvr>
                                        <p:cTn id="10" dur="800" decel="100000" fill="hold"/>
                                        <p:tgtEl>
                                          <p:spTgt spid="40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descr="Dark horizontal"/>
          <p:cNvSpPr>
            <a:spLocks noGrp="1" noChangeArrowheads="1"/>
          </p:cNvSpPr>
          <p:nvPr>
            <p:ph type="title"/>
          </p:nvPr>
        </p:nvSpPr>
        <p:spPr>
          <a:xfrm>
            <a:off x="463401" y="347543"/>
            <a:ext cx="8001000" cy="576064"/>
          </a:xfrm>
        </p:spPr>
        <p:txBody>
          <a:bodyPr/>
          <a:lstStyle/>
          <a:p>
            <a:pPr eaLnBrk="1" hangingPunct="1"/>
            <a:r>
              <a:rPr lang="en-ZA" sz="2800" dirty="0" smtClean="0">
                <a:solidFill>
                  <a:srgbClr val="00B050"/>
                </a:solidFill>
                <a:latin typeface="Calibri" panose="020F0502020204030204" pitchFamily="34" charset="0"/>
              </a:rPr>
              <a:t>Values</a:t>
            </a:r>
            <a:endParaRPr lang="en-GB" sz="2800" dirty="0" smtClean="0">
              <a:solidFill>
                <a:srgbClr val="00B050"/>
              </a:solidFill>
              <a:latin typeface="Calibri" pitchFamily="34" charset="0"/>
            </a:endParaRPr>
          </a:p>
        </p:txBody>
      </p:sp>
      <p:sp>
        <p:nvSpPr>
          <p:cNvPr id="68611" name="Rectangle 3"/>
          <p:cNvSpPr>
            <a:spLocks noGrp="1" noChangeArrowheads="1"/>
          </p:cNvSpPr>
          <p:nvPr>
            <p:ph type="body" idx="1"/>
          </p:nvPr>
        </p:nvSpPr>
        <p:spPr>
          <a:xfrm>
            <a:off x="340589" y="803895"/>
            <a:ext cx="8415635" cy="3993257"/>
          </a:xfrm>
        </p:spPr>
        <p:txBody>
          <a:bodyPr/>
          <a:lstStyle/>
          <a:p>
            <a:pPr marL="0" indent="0" algn="just">
              <a:lnSpc>
                <a:spcPct val="150000"/>
              </a:lnSpc>
              <a:spcAft>
                <a:spcPts val="0"/>
              </a:spcAft>
              <a:buNone/>
            </a:pPr>
            <a:r>
              <a:rPr lang="en-ZA" sz="24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Aligned </a:t>
            </a:r>
            <a:r>
              <a:rPr lang="en-ZA"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with the values espoused in the Constitution. </a:t>
            </a:r>
            <a:r>
              <a:rPr lang="en-ZA" sz="24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ZA" sz="16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GB" sz="2400" b="1" dirty="0">
                <a:solidFill>
                  <a:srgbClr val="00B050"/>
                </a:solidFill>
                <a:latin typeface="Calibri" panose="020F0502020204030204" pitchFamily="34" charset="0"/>
                <a:ea typeface="Times New Roman" panose="02020603050405020304" pitchFamily="18" charset="0"/>
                <a:cs typeface="Calibri" panose="020F0502020204030204" pitchFamily="34" charset="0"/>
              </a:rPr>
              <a:t>P</a:t>
            </a:r>
            <a:r>
              <a:rPr lang="en-GB" sz="2400" b="1" dirty="0">
                <a:latin typeface="Calibri" panose="020F0502020204030204" pitchFamily="34" charset="0"/>
                <a:ea typeface="Times New Roman" panose="02020603050405020304" pitchFamily="18" charset="0"/>
                <a:cs typeface="Calibri" panose="020F0502020204030204" pitchFamily="34" charset="0"/>
              </a:rPr>
              <a:t>eople</a:t>
            </a:r>
            <a:r>
              <a:rPr lang="en-GB" sz="2400" dirty="0">
                <a:latin typeface="Calibri" panose="020F0502020204030204" pitchFamily="34" charset="0"/>
                <a:ea typeface="Times New Roman" panose="02020603050405020304" pitchFamily="18" charset="0"/>
                <a:cs typeface="Calibri" panose="020F0502020204030204" pitchFamily="34" charset="0"/>
              </a:rPr>
              <a:t> – striving to attain full potential in support of </a:t>
            </a:r>
            <a:r>
              <a:rPr lang="en-GB" sz="2400" dirty="0" smtClean="0">
                <a:latin typeface="Calibri" panose="020F0502020204030204" pitchFamily="34" charset="0"/>
                <a:ea typeface="Times New Roman" panose="02020603050405020304" pitchFamily="18" charset="0"/>
                <a:cs typeface="Calibri" panose="020F0502020204030204" pitchFamily="34" charset="0"/>
              </a:rPr>
              <a:t>science.</a:t>
            </a:r>
          </a:p>
          <a:p>
            <a:pPr>
              <a:lnSpc>
                <a:spcPct val="150000"/>
              </a:lnSpc>
              <a:buFont typeface="Wingdings" panose="05000000000000000000" pitchFamily="2" charset="2"/>
              <a:buChar char="Ø"/>
            </a:pPr>
            <a:r>
              <a:rPr lang="en-GB" sz="2400" b="1"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R</a:t>
            </a:r>
            <a:r>
              <a:rPr lang="en-GB" sz="2400" b="1" dirty="0" smtClean="0">
                <a:latin typeface="Calibri" panose="020F0502020204030204" pitchFamily="34" charset="0"/>
                <a:ea typeface="Times New Roman" panose="02020603050405020304" pitchFamily="18" charset="0"/>
                <a:cs typeface="Calibri" panose="020F0502020204030204" pitchFamily="34" charset="0"/>
              </a:rPr>
              <a:t>eputation</a:t>
            </a:r>
            <a:r>
              <a:rPr lang="en-GB" sz="2400" dirty="0" smtClean="0">
                <a:latin typeface="Calibri" panose="020F0502020204030204" pitchFamily="34" charset="0"/>
                <a:ea typeface="Times New Roman" panose="02020603050405020304" pitchFamily="18" charset="0"/>
                <a:cs typeface="Calibri" panose="020F0502020204030204" pitchFamily="34" charset="0"/>
              </a:rPr>
              <a:t> </a:t>
            </a:r>
            <a:r>
              <a:rPr lang="en-GB" sz="2400" dirty="0">
                <a:latin typeface="Calibri" panose="020F0502020204030204" pitchFamily="34" charset="0"/>
                <a:ea typeface="Times New Roman" panose="02020603050405020304" pitchFamily="18" charset="0"/>
                <a:cs typeface="Calibri" panose="020F0502020204030204" pitchFamily="34" charset="0"/>
              </a:rPr>
              <a:t>– enhancing relevance, integrity, quality </a:t>
            </a:r>
            <a:r>
              <a:rPr lang="en-GB" sz="2400" dirty="0" smtClean="0">
                <a:latin typeface="Calibri" panose="020F0502020204030204" pitchFamily="34" charset="0"/>
                <a:ea typeface="Times New Roman" panose="02020603050405020304" pitchFamily="18" charset="0"/>
                <a:cs typeface="Calibri" panose="020F0502020204030204" pitchFamily="34" charset="0"/>
              </a:rPr>
              <a:t>&amp; delivery.</a:t>
            </a:r>
          </a:p>
          <a:p>
            <a:pPr>
              <a:lnSpc>
                <a:spcPct val="150000"/>
              </a:lnSpc>
              <a:buFont typeface="Wingdings" panose="05000000000000000000" pitchFamily="2" charset="2"/>
              <a:buChar char="Ø"/>
            </a:pPr>
            <a:r>
              <a:rPr lang="en-GB" sz="2400" b="1"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I</a:t>
            </a:r>
            <a:r>
              <a:rPr lang="en-GB" sz="2400" b="1" dirty="0" smtClean="0">
                <a:latin typeface="Calibri" panose="020F0502020204030204" pitchFamily="34" charset="0"/>
                <a:ea typeface="Times New Roman" panose="02020603050405020304" pitchFamily="18" charset="0"/>
                <a:cs typeface="Calibri" panose="020F0502020204030204" pitchFamily="34" charset="0"/>
              </a:rPr>
              <a:t>ngenuity</a:t>
            </a:r>
            <a:r>
              <a:rPr lang="en-GB" sz="2400" dirty="0" smtClean="0">
                <a:latin typeface="Calibri" panose="020F0502020204030204" pitchFamily="34" charset="0"/>
                <a:ea typeface="Times New Roman" panose="02020603050405020304" pitchFamily="18" charset="0"/>
                <a:cs typeface="Calibri" panose="020F0502020204030204" pitchFamily="34" charset="0"/>
              </a:rPr>
              <a:t> </a:t>
            </a:r>
            <a:r>
              <a:rPr lang="en-GB" sz="2400" dirty="0">
                <a:latin typeface="Calibri" panose="020F0502020204030204" pitchFamily="34" charset="0"/>
                <a:ea typeface="Times New Roman" panose="02020603050405020304" pitchFamily="18" charset="0"/>
                <a:cs typeface="Calibri" panose="020F0502020204030204" pitchFamily="34" charset="0"/>
              </a:rPr>
              <a:t>– realising </a:t>
            </a:r>
            <a:r>
              <a:rPr lang="en-GB" sz="2400" dirty="0" smtClean="0">
                <a:latin typeface="Calibri" panose="020F0502020204030204" pitchFamily="34" charset="0"/>
                <a:ea typeface="Times New Roman" panose="02020603050405020304" pitchFamily="18" charset="0"/>
                <a:cs typeface="Calibri" panose="020F0502020204030204" pitchFamily="34" charset="0"/>
              </a:rPr>
              <a:t>full </a:t>
            </a:r>
            <a:r>
              <a:rPr lang="en-GB" sz="2400" dirty="0">
                <a:latin typeface="Calibri" panose="020F0502020204030204" pitchFamily="34" charset="0"/>
                <a:ea typeface="Times New Roman" panose="02020603050405020304" pitchFamily="18" charset="0"/>
                <a:cs typeface="Calibri" panose="020F0502020204030204" pitchFamily="34" charset="0"/>
              </a:rPr>
              <a:t>intellect </a:t>
            </a:r>
            <a:r>
              <a:rPr lang="en-GB" sz="2400" dirty="0" smtClean="0">
                <a:latin typeface="Calibri" panose="020F0502020204030204" pitchFamily="34" charset="0"/>
                <a:ea typeface="Times New Roman" panose="02020603050405020304" pitchFamily="18" charset="0"/>
                <a:cs typeface="Calibri" panose="020F0502020204030204" pitchFamily="34" charset="0"/>
              </a:rPr>
              <a:t>of </a:t>
            </a:r>
            <a:r>
              <a:rPr lang="en-GB" sz="2400" dirty="0">
                <a:latin typeface="Calibri" panose="020F0502020204030204" pitchFamily="34" charset="0"/>
                <a:ea typeface="Times New Roman" panose="02020603050405020304" pitchFamily="18" charset="0"/>
                <a:cs typeface="Calibri" panose="020F0502020204030204" pitchFamily="34" charset="0"/>
              </a:rPr>
              <a:t>people </a:t>
            </a:r>
            <a:r>
              <a:rPr lang="en-GB" sz="2400" dirty="0" smtClean="0">
                <a:latin typeface="Calibri" panose="020F0502020204030204" pitchFamily="34" charset="0"/>
                <a:ea typeface="Times New Roman" panose="02020603050405020304" pitchFamily="18" charset="0"/>
                <a:cs typeface="Calibri" panose="020F0502020204030204" pitchFamily="34" charset="0"/>
              </a:rPr>
              <a:t>creating </a:t>
            </a:r>
            <a:r>
              <a:rPr lang="en-GB" sz="2400" dirty="0">
                <a:latin typeface="Calibri" panose="020F0502020204030204" pitchFamily="34" charset="0"/>
                <a:ea typeface="Times New Roman" panose="02020603050405020304" pitchFamily="18" charset="0"/>
                <a:cs typeface="Calibri" panose="020F0502020204030204" pitchFamily="34" charset="0"/>
              </a:rPr>
              <a:t>solutions.</a:t>
            </a:r>
            <a:endParaRPr lang="en-ZA"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GB" sz="2400" b="1" dirty="0">
                <a:solidFill>
                  <a:srgbClr val="00B050"/>
                </a:solidFill>
                <a:latin typeface="Calibri" panose="020F0502020204030204" pitchFamily="34" charset="0"/>
                <a:ea typeface="Times New Roman" panose="02020603050405020304" pitchFamily="18" charset="0"/>
                <a:cs typeface="Calibri" panose="020F0502020204030204" pitchFamily="34" charset="0"/>
              </a:rPr>
              <a:t>D</a:t>
            </a:r>
            <a:r>
              <a:rPr lang="en-GB" sz="2400" b="1" dirty="0">
                <a:latin typeface="Calibri" panose="020F0502020204030204" pitchFamily="34" charset="0"/>
                <a:ea typeface="Times New Roman" panose="02020603050405020304" pitchFamily="18" charset="0"/>
                <a:cs typeface="Calibri" panose="020F0502020204030204" pitchFamily="34" charset="0"/>
              </a:rPr>
              <a:t>iversity</a:t>
            </a:r>
            <a:r>
              <a:rPr lang="en-GB" sz="2400" dirty="0">
                <a:latin typeface="Calibri" panose="020F0502020204030204" pitchFamily="34" charset="0"/>
                <a:ea typeface="Times New Roman" panose="02020603050405020304" pitchFamily="18" charset="0"/>
                <a:cs typeface="Calibri" panose="020F0502020204030204" pitchFamily="34" charset="0"/>
              </a:rPr>
              <a:t> </a:t>
            </a:r>
            <a:r>
              <a:rPr lang="en-GB" sz="2400" dirty="0" smtClean="0">
                <a:latin typeface="Calibri" panose="020F0502020204030204" pitchFamily="34" charset="0"/>
                <a:ea typeface="Times New Roman" panose="02020603050405020304" pitchFamily="18" charset="0"/>
                <a:cs typeface="Calibri" panose="020F0502020204030204" pitchFamily="34" charset="0"/>
              </a:rPr>
              <a:t>–respects </a:t>
            </a:r>
            <a:r>
              <a:rPr lang="en-GB" sz="2400" dirty="0">
                <a:latin typeface="Calibri" panose="020F0502020204030204" pitchFamily="34" charset="0"/>
                <a:ea typeface="Times New Roman" panose="02020603050405020304" pitchFamily="18" charset="0"/>
                <a:cs typeface="Calibri" panose="020F0502020204030204" pitchFamily="34" charset="0"/>
              </a:rPr>
              <a:t>the individual and multi-cultural heritage.</a:t>
            </a:r>
            <a:endParaRPr lang="en-ZA" sz="2400" dirty="0">
              <a:latin typeface="Calibri" panose="020F0502020204030204"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sz="2400" b="1" dirty="0">
                <a:solidFill>
                  <a:srgbClr val="00B050"/>
                </a:solidFill>
                <a:latin typeface="Calibri" panose="020F0502020204030204" pitchFamily="34" charset="0"/>
                <a:ea typeface="Times New Roman" panose="02020603050405020304" pitchFamily="18" charset="0"/>
                <a:cs typeface="Calibri" panose="020F0502020204030204" pitchFamily="34" charset="0"/>
              </a:rPr>
              <a:t>E</a:t>
            </a:r>
            <a:r>
              <a:rPr lang="en-GB" sz="2400" b="1" dirty="0">
                <a:latin typeface="Calibri" panose="020F0502020204030204" pitchFamily="34" charset="0"/>
                <a:ea typeface="Times New Roman" panose="02020603050405020304" pitchFamily="18" charset="0"/>
                <a:cs typeface="Calibri" panose="020F0502020204030204" pitchFamily="34" charset="0"/>
              </a:rPr>
              <a:t>nergy</a:t>
            </a:r>
            <a:r>
              <a:rPr lang="en-GB" sz="2400" dirty="0">
                <a:latin typeface="Calibri" panose="020F0502020204030204" pitchFamily="34" charset="0"/>
                <a:ea typeface="Times New Roman" panose="02020603050405020304" pitchFamily="18" charset="0"/>
                <a:cs typeface="Calibri" panose="020F0502020204030204" pitchFamily="34" charset="0"/>
              </a:rPr>
              <a:t> – working together to achieve impact through passion, drive and agility</a:t>
            </a:r>
            <a:r>
              <a:rPr lang="en-GB" sz="2400" dirty="0" smtClean="0">
                <a:latin typeface="Calibri" panose="020F0502020204030204" pitchFamily="34" charset="0"/>
                <a:ea typeface="Times New Roman" panose="02020603050405020304" pitchFamily="18" charset="0"/>
                <a:cs typeface="Calibri" panose="020F0502020204030204" pitchFamily="34" charset="0"/>
              </a:rPr>
              <a:t>.</a:t>
            </a:r>
            <a:endParaRPr lang="en-ZA" sz="24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86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00750"/>
            <a:ext cx="22002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4" descr="Wfta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1920" y="6094589"/>
            <a:ext cx="12239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91" descr="thumb05">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8013" y="6043788"/>
            <a:ext cx="9159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Date Placeholder 3"/>
          <p:cNvSpPr txBox="1">
            <a:spLocks noGrp="1"/>
          </p:cNvSpPr>
          <p:nvPr/>
        </p:nvSpPr>
        <p:spPr bwMode="auto">
          <a:xfrm>
            <a:off x="285750" y="142875"/>
            <a:ext cx="228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D2F370C-7D57-4A28-94B9-676F4726F111}" type="datetime2">
              <a:rPr lang="en-GB" sz="1400">
                <a:solidFill>
                  <a:srgbClr val="5F5F5F"/>
                </a:solidFill>
                <a:latin typeface="Calibri" pitchFamily="34" charset="0"/>
              </a:rPr>
              <a:pPr eaLnBrk="1" hangingPunct="1"/>
              <a:t>Thursday, 19 April 2018</a:t>
            </a:fld>
            <a:endParaRPr lang="en-GB" sz="1400" dirty="0">
              <a:solidFill>
                <a:srgbClr val="5F5F5F"/>
              </a:solidFill>
              <a:latin typeface="Calibri" pitchFamily="34" charset="0"/>
            </a:endParaRPr>
          </a:p>
          <a:p>
            <a:pPr eaLnBrk="1" hangingPunct="1"/>
            <a:r>
              <a:rPr lang="en-ZA" sz="1400" b="1" dirty="0">
                <a:solidFill>
                  <a:srgbClr val="C00000"/>
                </a:solidFill>
                <a:latin typeface="Calibri" pitchFamily="34" charset="0"/>
              </a:rPr>
              <a:t>www.agrement.co.za</a:t>
            </a:r>
          </a:p>
          <a:p>
            <a:pPr eaLnBrk="1" hangingPunct="1"/>
            <a:endParaRPr lang="en-GB" sz="1400" dirty="0">
              <a:solidFill>
                <a:srgbClr val="5F5F5F"/>
              </a:solidFill>
              <a:latin typeface="Calibri" pitchFamily="34" charset="0"/>
            </a:endParaRPr>
          </a:p>
        </p:txBody>
      </p:sp>
      <p:sp>
        <p:nvSpPr>
          <p:cNvPr id="68617" name="Rectangle 11"/>
          <p:cNvSpPr>
            <a:spLocks noChangeArrowheads="1"/>
          </p:cNvSpPr>
          <p:nvPr/>
        </p:nvSpPr>
        <p:spPr bwMode="auto">
          <a:xfrm>
            <a:off x="7358063" y="142875"/>
            <a:ext cx="6655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dirty="0">
                <a:solidFill>
                  <a:srgbClr val="5F5F5F"/>
                </a:solidFill>
                <a:latin typeface="Calibri" pitchFamily="34" charset="0"/>
              </a:rPr>
              <a:t>Slide </a:t>
            </a:r>
            <a:fld id="{08B00224-2389-461A-B7F9-646AEFB95CFB}" type="slidenum">
              <a:rPr lang="en-GB" sz="1400" smtClean="0">
                <a:solidFill>
                  <a:srgbClr val="5F5F5F"/>
                </a:solidFill>
                <a:latin typeface="Calibri" pitchFamily="34" charset="0"/>
              </a:rPr>
              <a:pPr/>
              <a:t>10</a:t>
            </a:fld>
            <a:endParaRPr lang="en-GB" sz="1400" dirty="0">
              <a:solidFill>
                <a:srgbClr val="5F5F5F"/>
              </a:solidFill>
              <a:latin typeface="Calibri" pitchFamily="34" charset="0"/>
            </a:endParaRPr>
          </a:p>
        </p:txBody>
      </p:sp>
      <p:sp>
        <p:nvSpPr>
          <p:cNvPr id="3" name="Rectangle 2"/>
          <p:cNvSpPr/>
          <p:nvPr/>
        </p:nvSpPr>
        <p:spPr>
          <a:xfrm>
            <a:off x="285750" y="4841438"/>
            <a:ext cx="8392362" cy="1015663"/>
          </a:xfrm>
          <a:prstGeom prst="rect">
            <a:avLst/>
          </a:prstGeom>
          <a:solidFill>
            <a:srgbClr val="92D050"/>
          </a:solidFill>
        </p:spPr>
        <p:txBody>
          <a:bodyPr wrap="none">
            <a:spAutoFit/>
          </a:bodyPr>
          <a:lstStyle/>
          <a:p>
            <a:r>
              <a:rPr lang="en-ZA" sz="2000" b="1" dirty="0" smtClean="0">
                <a:latin typeface="Calibri" panose="020F0502020204030204" pitchFamily="34" charset="0"/>
              </a:rPr>
              <a:t>Values are people cantered and follow the people first principles </a:t>
            </a:r>
            <a:r>
              <a:rPr lang="en-ZA" sz="2000" b="1" dirty="0" err="1" smtClean="0">
                <a:latin typeface="Calibri" panose="020F0502020204030204" pitchFamily="34" charset="0"/>
              </a:rPr>
              <a:t>Batho-pele</a:t>
            </a:r>
            <a:r>
              <a:rPr lang="en-ZA" sz="2000" b="1" dirty="0" smtClean="0">
                <a:latin typeface="Calibri" panose="020F0502020204030204" pitchFamily="34" charset="0"/>
              </a:rPr>
              <a:t>. </a:t>
            </a:r>
          </a:p>
          <a:p>
            <a:r>
              <a:rPr lang="en-ZA" sz="2000" b="1" dirty="0" smtClean="0">
                <a:latin typeface="Calibri" panose="020F0502020204030204" pitchFamily="34" charset="0"/>
              </a:rPr>
              <a:t>Create </a:t>
            </a:r>
            <a:r>
              <a:rPr lang="en-ZA" sz="2000" b="1" dirty="0" smtClean="0">
                <a:latin typeface="Calibri" panose="020F0502020204030204" pitchFamily="34" charset="0"/>
              </a:rPr>
              <a:t>organisational moral standards, code of professional conduct</a:t>
            </a:r>
          </a:p>
          <a:p>
            <a:r>
              <a:rPr lang="en-ZA" sz="2000" b="1" dirty="0" smtClean="0">
                <a:latin typeface="Calibri" panose="020F0502020204030204" pitchFamily="34" charset="0"/>
              </a:rPr>
              <a:t>Acceptable standards of behaviour.</a:t>
            </a:r>
            <a:endParaRPr lang="en-ZA" b="1" dirty="0"/>
          </a:p>
        </p:txBody>
      </p:sp>
    </p:spTree>
    <p:extLst>
      <p:ext uri="{BB962C8B-B14F-4D97-AF65-F5344CB8AC3E}">
        <p14:creationId xmlns:p14="http://schemas.microsoft.com/office/powerpoint/2010/main" val="3883772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205617" y="1196752"/>
            <a:ext cx="8707543"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Ø"/>
            </a:pPr>
            <a:r>
              <a:rPr lang="en-ZA" sz="2400" dirty="0">
                <a:latin typeface="Calibri" panose="020F0502020204030204" pitchFamily="34" charset="0"/>
              </a:rPr>
              <a:t>To promote introduction of innovative non-standard construction related products &amp; systems for which there are no South African national standards.</a:t>
            </a:r>
          </a:p>
          <a:p>
            <a:pPr lvl="1">
              <a:buFont typeface="Wingdings" panose="05000000000000000000" pitchFamily="2" charset="2"/>
              <a:buChar char="Ø"/>
            </a:pPr>
            <a:r>
              <a:rPr lang="en-ZA" sz="2000" dirty="0">
                <a:latin typeface="Calibri" panose="020F0502020204030204" pitchFamily="34" charset="0"/>
                <a:ea typeface="Arial Unicode MS" pitchFamily="34" charset="-128"/>
                <a:cs typeface="Arial Unicode MS" pitchFamily="34" charset="-128"/>
              </a:rPr>
              <a:t>Increase in certificated innovative construction products may increase uptake of innovation, which promotes and enhances the use of innovative and non-standard construction related products &amp; systems. </a:t>
            </a:r>
          </a:p>
          <a:p>
            <a:pPr lvl="1">
              <a:buFont typeface="Wingdings" panose="05000000000000000000" pitchFamily="2" charset="2"/>
              <a:buChar char="Ø"/>
            </a:pPr>
            <a:r>
              <a:rPr lang="en-ZA" sz="2000" dirty="0">
                <a:latin typeface="Calibri" panose="020F0502020204030204" pitchFamily="34" charset="0"/>
                <a:ea typeface="Arial Unicode MS" pitchFamily="34" charset="-128"/>
                <a:cs typeface="Arial Unicode MS" pitchFamily="34" charset="-128"/>
              </a:rPr>
              <a:t>Once non-standardised construction products are successfully assessed, certification is provided to meet accepted global standards within accepted global time frames.  This is done using excellent project management principles to meet stakeholder expectations.</a:t>
            </a:r>
          </a:p>
        </p:txBody>
      </p:sp>
      <p:sp>
        <p:nvSpPr>
          <p:cNvPr id="73731" name="Rectangle 3">
            <a:hlinkClick r:id="" action="ppaction://noaction" highlightClick="1"/>
          </p:cNvPr>
          <p:cNvSpPr>
            <a:spLocks noChangeArrowheads="1"/>
          </p:cNvSpPr>
          <p:nvPr/>
        </p:nvSpPr>
        <p:spPr bwMode="auto">
          <a:xfrm>
            <a:off x="205617" y="4548902"/>
            <a:ext cx="8424863" cy="1200329"/>
          </a:xfrm>
          <a:prstGeom prst="rect">
            <a:avLst/>
          </a:prstGeom>
          <a:solidFill>
            <a:srgbClr val="92D050"/>
          </a:solidFill>
          <a:ln w="9525">
            <a:solidFill>
              <a:srgbClr val="000000"/>
            </a:solidFill>
            <a:miter lim="800000"/>
            <a:headEnd/>
            <a:tailEnd/>
          </a:ln>
          <a:extLst/>
        </p:spPr>
        <p:txBody>
          <a:bodyPr>
            <a:spAutoFit/>
          </a:bodyPr>
          <a:lstStyle/>
          <a:p>
            <a:pPr algn="ctr"/>
            <a:r>
              <a:rPr lang="en-US" sz="2400" b="1" dirty="0">
                <a:latin typeface="Calibri" panose="020F0502020204030204" pitchFamily="34" charset="0"/>
                <a:ea typeface="Arial Unicode MS" pitchFamily="34" charset="-128"/>
                <a:cs typeface="Arial Unicode MS" pitchFamily="34" charset="-128"/>
              </a:rPr>
              <a:t>Uptake needs to be driven from the top-down to ensure holistic uptake due to the perceived high capital outlay in supply chain and other construction </a:t>
            </a:r>
            <a:r>
              <a:rPr lang="en-US" sz="2400" b="1" dirty="0" smtClean="0">
                <a:latin typeface="Calibri" panose="020F0502020204030204" pitchFamily="34" charset="0"/>
                <a:ea typeface="Arial Unicode MS" pitchFamily="34" charset="-128"/>
                <a:cs typeface="Arial Unicode MS" pitchFamily="34" charset="-128"/>
              </a:rPr>
              <a:t>related activities</a:t>
            </a:r>
            <a:r>
              <a:rPr lang="en-ZA" sz="2400" b="1" i="1" dirty="0" smtClean="0">
                <a:solidFill>
                  <a:srgbClr val="000000"/>
                </a:solidFill>
                <a:latin typeface="Calibri" panose="020F0502020204030204" pitchFamily="34" charset="0"/>
              </a:rPr>
              <a:t>.</a:t>
            </a:r>
            <a:endParaRPr lang="en-ZA" sz="2400" b="1" i="1" dirty="0">
              <a:solidFill>
                <a:srgbClr val="000000"/>
              </a:solidFill>
              <a:latin typeface="Calibri" panose="020F0502020204030204" pitchFamily="34" charset="0"/>
            </a:endParaRPr>
          </a:p>
        </p:txBody>
      </p:sp>
      <p:sp>
        <p:nvSpPr>
          <p:cNvPr id="6" name="Title 1"/>
          <p:cNvSpPr txBox="1">
            <a:spLocks/>
          </p:cNvSpPr>
          <p:nvPr/>
        </p:nvSpPr>
        <p:spPr bwMode="auto">
          <a:xfrm>
            <a:off x="899592" y="549275"/>
            <a:ext cx="6624637" cy="431800"/>
          </a:xfrm>
          <a:prstGeom prst="rect">
            <a:avLst/>
          </a:prstGeom>
          <a:noFill/>
          <a:ln w="9525">
            <a:noFill/>
            <a:miter lim="800000"/>
            <a:headEnd/>
            <a:tailEnd/>
          </a:ln>
        </p:spPr>
        <p:txBody>
          <a:bodyPr anchor="ctr"/>
          <a:lstStyle/>
          <a:p>
            <a:pPr algn="ctr">
              <a:defRPr/>
            </a:pPr>
            <a:r>
              <a:rPr lang="en-GB" sz="1050" kern="0" dirty="0" smtClean="0">
                <a:solidFill>
                  <a:srgbClr val="000000"/>
                </a:solidFill>
                <a:latin typeface="ITC Avant Garde Std Bk"/>
              </a:rPr>
              <a:t> </a:t>
            </a:r>
            <a:r>
              <a:rPr lang="en-ZA" sz="2400" dirty="0">
                <a:solidFill>
                  <a:srgbClr val="00B050"/>
                </a:solidFill>
              </a:rPr>
              <a:t>Strategic </a:t>
            </a:r>
            <a:r>
              <a:rPr lang="en-ZA" sz="2400" dirty="0" smtClean="0">
                <a:solidFill>
                  <a:srgbClr val="00B050"/>
                </a:solidFill>
              </a:rPr>
              <a:t>Outcome-Orientated </a:t>
            </a:r>
            <a:r>
              <a:rPr lang="en-ZA" sz="2400" dirty="0">
                <a:solidFill>
                  <a:srgbClr val="00B050"/>
                </a:solidFill>
              </a:rPr>
              <a:t>goals </a:t>
            </a:r>
            <a:endParaRPr lang="en-GB" sz="2400" b="1" kern="0" dirty="0">
              <a:solidFill>
                <a:srgbClr val="669900"/>
              </a:solidFill>
              <a:latin typeface="Calibri" pitchFamily="34" charset="0"/>
            </a:endParaRPr>
          </a:p>
        </p:txBody>
      </p:sp>
    </p:spTree>
    <p:extLst>
      <p:ext uri="{BB962C8B-B14F-4D97-AF65-F5344CB8AC3E}">
        <p14:creationId xmlns:p14="http://schemas.microsoft.com/office/powerpoint/2010/main" val="161986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mph" presetSubtype="0" fill="hold" nodeType="clickEffect">
                                  <p:stCondLst>
                                    <p:cond delay="0"/>
                                  </p:stCondLst>
                                  <p:childTnLst>
                                    <p:anim calcmode="discrete" valueType="str">
                                      <p:cBhvr override="childStyle">
                                        <p:cTn id="14" dur="2000" fill="hold"/>
                                        <p:tgtEl>
                                          <p:spTgt spid="73731">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1" nodeType="clickEffect">
                                  <p:stCondLst>
                                    <p:cond delay="0"/>
                                  </p:stCondLst>
                                  <p:childTnLst>
                                    <p:set>
                                      <p:cBhvr>
                                        <p:cTn id="18" dur="1" fill="hold">
                                          <p:stCondLst>
                                            <p:cond delay="0"/>
                                          </p:stCondLst>
                                        </p:cTn>
                                        <p:tgtEl>
                                          <p:spTgt spid="73731">
                                            <p:bg/>
                                          </p:spTgt>
                                        </p:tgtEl>
                                        <p:attrNameLst>
                                          <p:attrName>style.visibility</p:attrName>
                                        </p:attrNameLst>
                                      </p:cBhvr>
                                      <p:to>
                                        <p:strVal val="visible"/>
                                      </p:to>
                                    </p:set>
                                    <p:anim calcmode="lin" valueType="num">
                                      <p:cBhvr>
                                        <p:cTn id="19" dur="1000" fill="hold"/>
                                        <p:tgtEl>
                                          <p:spTgt spid="73731">
                                            <p:bg/>
                                          </p:spTgt>
                                        </p:tgtEl>
                                        <p:attrNameLst>
                                          <p:attrName>ppt_w</p:attrName>
                                        </p:attrNameLst>
                                      </p:cBhvr>
                                      <p:tavLst>
                                        <p:tav tm="0">
                                          <p:val>
                                            <p:strVal val="#ppt_w*0.70"/>
                                          </p:val>
                                        </p:tav>
                                        <p:tav tm="100000">
                                          <p:val>
                                            <p:strVal val="#ppt_w"/>
                                          </p:val>
                                        </p:tav>
                                      </p:tavLst>
                                    </p:anim>
                                    <p:anim calcmode="lin" valueType="num">
                                      <p:cBhvr>
                                        <p:cTn id="20" dur="1000" fill="hold"/>
                                        <p:tgtEl>
                                          <p:spTgt spid="73731">
                                            <p:bg/>
                                          </p:spTgt>
                                        </p:tgtEl>
                                        <p:attrNameLst>
                                          <p:attrName>ppt_h</p:attrName>
                                        </p:attrNameLst>
                                      </p:cBhvr>
                                      <p:tavLst>
                                        <p:tav tm="0">
                                          <p:val>
                                            <p:strVal val="#ppt_h"/>
                                          </p:val>
                                        </p:tav>
                                        <p:tav tm="100000">
                                          <p:val>
                                            <p:strVal val="#ppt_h"/>
                                          </p:val>
                                        </p:tav>
                                      </p:tavLst>
                                    </p:anim>
                                    <p:animEffect transition="in" filter="fade">
                                      <p:cBhvr>
                                        <p:cTn id="21" dur="1000"/>
                                        <p:tgtEl>
                                          <p:spTgt spid="73731">
                                            <p:bg/>
                                          </p:spTgt>
                                        </p:tgtEl>
                                      </p:cBhvr>
                                    </p:animEffect>
                                  </p:childTnLst>
                                </p:cTn>
                              </p:par>
                              <p:par>
                                <p:cTn id="22" presetID="55" presetClass="entr" presetSubtype="0" fill="hold" grpId="1" nodeType="withEffect">
                                  <p:stCondLst>
                                    <p:cond delay="0"/>
                                  </p:stCondLst>
                                  <p:childTnLst>
                                    <p:set>
                                      <p:cBhvr>
                                        <p:cTn id="23" dur="1" fill="hold">
                                          <p:stCondLst>
                                            <p:cond delay="0"/>
                                          </p:stCondLst>
                                        </p:cTn>
                                        <p:tgtEl>
                                          <p:spTgt spid="73731">
                                            <p:txEl>
                                              <p:pRg st="0" end="0"/>
                                            </p:txEl>
                                          </p:spTgt>
                                        </p:tgtEl>
                                        <p:attrNameLst>
                                          <p:attrName>style.visibility</p:attrName>
                                        </p:attrNameLst>
                                      </p:cBhvr>
                                      <p:to>
                                        <p:strVal val="visible"/>
                                      </p:to>
                                    </p:set>
                                    <p:anim calcmode="lin" valueType="num">
                                      <p:cBhvr>
                                        <p:cTn id="24" dur="1000" fill="hold"/>
                                        <p:tgtEl>
                                          <p:spTgt spid="73731">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73731">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7373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73731">
                                            <p:bg/>
                                          </p:spTgt>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3" nodeType="clickEffect">
                                  <p:stCondLst>
                                    <p:cond delay="0"/>
                                  </p:stCondLst>
                                  <p:childTnLst>
                                    <p:set>
                                      <p:cBhvr>
                                        <p:cTn id="36" dur="1" fill="hold">
                                          <p:stCondLst>
                                            <p:cond delay="0"/>
                                          </p:stCondLst>
                                        </p:cTn>
                                        <p:tgtEl>
                                          <p:spTgt spid="73731">
                                            <p:bg/>
                                          </p:spTgt>
                                        </p:tgtEl>
                                        <p:attrNameLst>
                                          <p:attrName>style.visibility</p:attrName>
                                        </p:attrNameLst>
                                      </p:cBhvr>
                                      <p:to>
                                        <p:strVal val="visible"/>
                                      </p:to>
                                    </p:set>
                                    <p:anim calcmode="lin" valueType="num">
                                      <p:cBhvr>
                                        <p:cTn id="37" dur="1000" fill="hold"/>
                                        <p:tgtEl>
                                          <p:spTgt spid="73731">
                                            <p:bg/>
                                          </p:spTgt>
                                        </p:tgtEl>
                                        <p:attrNameLst>
                                          <p:attrName>ppt_w</p:attrName>
                                        </p:attrNameLst>
                                      </p:cBhvr>
                                      <p:tavLst>
                                        <p:tav tm="0">
                                          <p:val>
                                            <p:fltVal val="0"/>
                                          </p:val>
                                        </p:tav>
                                        <p:tav tm="100000">
                                          <p:val>
                                            <p:strVal val="#ppt_w"/>
                                          </p:val>
                                        </p:tav>
                                      </p:tavLst>
                                    </p:anim>
                                    <p:anim calcmode="lin" valueType="num">
                                      <p:cBhvr>
                                        <p:cTn id="38" dur="1000" fill="hold"/>
                                        <p:tgtEl>
                                          <p:spTgt spid="73731">
                                            <p:bg/>
                                          </p:spTgt>
                                        </p:tgtEl>
                                        <p:attrNameLst>
                                          <p:attrName>ppt_h</p:attrName>
                                        </p:attrNameLst>
                                      </p:cBhvr>
                                      <p:tavLst>
                                        <p:tav tm="0">
                                          <p:val>
                                            <p:fltVal val="0"/>
                                          </p:val>
                                        </p:tav>
                                        <p:tav tm="100000">
                                          <p:val>
                                            <p:strVal val="#ppt_h"/>
                                          </p:val>
                                        </p:tav>
                                      </p:tavLst>
                                    </p:anim>
                                    <p:anim calcmode="lin" valueType="num">
                                      <p:cBhvr>
                                        <p:cTn id="39" dur="1000" fill="hold"/>
                                        <p:tgtEl>
                                          <p:spTgt spid="73731">
                                            <p:bg/>
                                          </p:spTgt>
                                        </p:tgtEl>
                                        <p:attrNameLst>
                                          <p:attrName>style.rotation</p:attrName>
                                        </p:attrNameLst>
                                      </p:cBhvr>
                                      <p:tavLst>
                                        <p:tav tm="0">
                                          <p:val>
                                            <p:fltVal val="90"/>
                                          </p:val>
                                        </p:tav>
                                        <p:tav tm="100000">
                                          <p:val>
                                            <p:fltVal val="0"/>
                                          </p:val>
                                        </p:tav>
                                      </p:tavLst>
                                    </p:anim>
                                    <p:animEffect transition="in" filter="fade">
                                      <p:cBhvr>
                                        <p:cTn id="40" dur="1000"/>
                                        <p:tgtEl>
                                          <p:spTgt spid="73731">
                                            <p:bg/>
                                          </p:spTgt>
                                        </p:tgtEl>
                                      </p:cBhvr>
                                    </p:animEffect>
                                  </p:childTnLst>
                                </p:cTn>
                              </p:par>
                              <p:par>
                                <p:cTn id="41" presetID="31" presetClass="entr" presetSubtype="0" fill="hold" grpId="3" nodeType="withEffect">
                                  <p:stCondLst>
                                    <p:cond delay="0"/>
                                  </p:stCondLst>
                                  <p:childTnLst>
                                    <p:set>
                                      <p:cBhvr>
                                        <p:cTn id="42" dur="1" fill="hold">
                                          <p:stCondLst>
                                            <p:cond delay="0"/>
                                          </p:stCondLst>
                                        </p:cTn>
                                        <p:tgtEl>
                                          <p:spTgt spid="73731">
                                            <p:txEl>
                                              <p:pRg st="0" end="0"/>
                                            </p:txEl>
                                          </p:spTgt>
                                        </p:tgtEl>
                                        <p:attrNameLst>
                                          <p:attrName>style.visibility</p:attrName>
                                        </p:attrNameLst>
                                      </p:cBhvr>
                                      <p:to>
                                        <p:strVal val="visible"/>
                                      </p:to>
                                    </p:set>
                                    <p:anim calcmode="lin" valueType="num">
                                      <p:cBhvr>
                                        <p:cTn id="43" dur="1000" fill="hold"/>
                                        <p:tgtEl>
                                          <p:spTgt spid="73731">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73731">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73731">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73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nimBg="1"/>
      <p:bldP spid="73731" grpId="1" build="allAtOnce" animBg="1"/>
      <p:bldP spid="73731" grpId="2" build="allAtOnce" animBg="1"/>
      <p:bldP spid="73731" grpId="3"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descr="Dark horizontal"/>
          <p:cNvSpPr>
            <a:spLocks noGrp="1" noChangeArrowheads="1"/>
          </p:cNvSpPr>
          <p:nvPr>
            <p:ph type="title"/>
          </p:nvPr>
        </p:nvSpPr>
        <p:spPr>
          <a:xfrm>
            <a:off x="107504" y="620688"/>
            <a:ext cx="8640960" cy="455020"/>
          </a:xfrm>
        </p:spPr>
        <p:txBody>
          <a:bodyPr/>
          <a:lstStyle/>
          <a:p>
            <a:pPr eaLnBrk="1" hangingPunct="1"/>
            <a:r>
              <a:rPr lang="en-ZA" sz="2800" dirty="0">
                <a:solidFill>
                  <a:srgbClr val="00B050"/>
                </a:solidFill>
                <a:latin typeface="Calibri" panose="020F0502020204030204" pitchFamily="34" charset="0"/>
              </a:rPr>
              <a:t>Alignment between Strategic Goals </a:t>
            </a:r>
            <a:r>
              <a:rPr lang="en-ZA" sz="2800" dirty="0" smtClean="0">
                <a:solidFill>
                  <a:srgbClr val="00B050"/>
                </a:solidFill>
                <a:latin typeface="Calibri" panose="020F0502020204030204" pitchFamily="34" charset="0"/>
              </a:rPr>
              <a:t>&amp; </a:t>
            </a:r>
            <a:r>
              <a:rPr lang="en-ZA" sz="2800" dirty="0">
                <a:solidFill>
                  <a:srgbClr val="00B050"/>
                </a:solidFill>
                <a:latin typeface="Calibri" panose="020F0502020204030204" pitchFamily="34" charset="0"/>
              </a:rPr>
              <a:t>National Outcomes</a:t>
            </a:r>
          </a:p>
        </p:txBody>
      </p:sp>
      <p:sp>
        <p:nvSpPr>
          <p:cNvPr id="68611" name="Rectangle 3"/>
          <p:cNvSpPr>
            <a:spLocks noGrp="1" noChangeArrowheads="1"/>
          </p:cNvSpPr>
          <p:nvPr>
            <p:ph type="body" idx="1"/>
          </p:nvPr>
        </p:nvSpPr>
        <p:spPr>
          <a:xfrm>
            <a:off x="404837" y="1268760"/>
            <a:ext cx="8343627" cy="4464496"/>
          </a:xfrm>
        </p:spPr>
        <p:txBody>
          <a:bodyPr/>
          <a:lstStyle/>
          <a:p>
            <a:pPr marL="457200" lvl="1" indent="0">
              <a:buNone/>
            </a:pPr>
            <a:endParaRPr lang="en-ZA" sz="2400" dirty="0">
              <a:latin typeface="Calibri" panose="020F0502020204030204" pitchFamily="34" charset="0"/>
            </a:endParaRPr>
          </a:p>
        </p:txBody>
      </p:sp>
      <p:pic>
        <p:nvPicPr>
          <p:cNvPr id="686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00750"/>
            <a:ext cx="22002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4" descr="Wfta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1920" y="6094589"/>
            <a:ext cx="12239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91" descr="thumb05">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8013" y="6043788"/>
            <a:ext cx="9159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Date Placeholder 3"/>
          <p:cNvSpPr txBox="1">
            <a:spLocks noGrp="1"/>
          </p:cNvSpPr>
          <p:nvPr/>
        </p:nvSpPr>
        <p:spPr bwMode="auto">
          <a:xfrm>
            <a:off x="285750" y="142875"/>
            <a:ext cx="228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ZA" sz="1400" b="1" dirty="0" smtClean="0">
                <a:solidFill>
                  <a:srgbClr val="C00000"/>
                </a:solidFill>
                <a:latin typeface="Calibri" pitchFamily="34" charset="0"/>
              </a:rPr>
              <a:t>www.agrement.co.za</a:t>
            </a:r>
            <a:endParaRPr lang="en-ZA" sz="1400" b="1" dirty="0">
              <a:solidFill>
                <a:srgbClr val="C00000"/>
              </a:solidFill>
              <a:latin typeface="Calibri" pitchFamily="34" charset="0"/>
            </a:endParaRPr>
          </a:p>
          <a:p>
            <a:pPr eaLnBrk="1" hangingPunct="1"/>
            <a:endParaRPr lang="en-GB" sz="1400" dirty="0">
              <a:solidFill>
                <a:srgbClr val="5F5F5F"/>
              </a:solidFill>
              <a:latin typeface="Calibri" pitchFamily="34" charset="0"/>
            </a:endParaRPr>
          </a:p>
        </p:txBody>
      </p:sp>
      <p:sp>
        <p:nvSpPr>
          <p:cNvPr id="68617" name="Rectangle 11"/>
          <p:cNvSpPr>
            <a:spLocks noChangeArrowheads="1"/>
          </p:cNvSpPr>
          <p:nvPr/>
        </p:nvSpPr>
        <p:spPr bwMode="auto">
          <a:xfrm>
            <a:off x="7358063" y="142875"/>
            <a:ext cx="6655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dirty="0">
                <a:solidFill>
                  <a:srgbClr val="5F5F5F"/>
                </a:solidFill>
                <a:latin typeface="Calibri" pitchFamily="34" charset="0"/>
              </a:rPr>
              <a:t>Slide </a:t>
            </a:r>
            <a:fld id="{08B00224-2389-461A-B7F9-646AEFB95CFB}" type="slidenum">
              <a:rPr lang="en-GB" sz="1400" smtClean="0">
                <a:solidFill>
                  <a:srgbClr val="5F5F5F"/>
                </a:solidFill>
                <a:latin typeface="Calibri" pitchFamily="34" charset="0"/>
              </a:rPr>
              <a:pPr/>
              <a:t>12</a:t>
            </a:fld>
            <a:endParaRPr lang="en-GB" sz="1400" dirty="0">
              <a:solidFill>
                <a:srgbClr val="5F5F5F"/>
              </a:solidFill>
              <a:latin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21696450"/>
              </p:ext>
            </p:extLst>
          </p:nvPr>
        </p:nvGraphicFramePr>
        <p:xfrm>
          <a:off x="179512" y="1082135"/>
          <a:ext cx="8229600" cy="4708779"/>
        </p:xfrm>
        <a:graphic>
          <a:graphicData uri="http://schemas.openxmlformats.org/drawingml/2006/table">
            <a:tbl>
              <a:tblPr firstRow="1" firstCol="1" bandRow="1">
                <a:tableStyleId>{5C22544A-7EE6-4342-B048-85BDC9FD1C3A}</a:tableStyleId>
              </a:tblPr>
              <a:tblGrid>
                <a:gridCol w="4114800"/>
                <a:gridCol w="4114800"/>
              </a:tblGrid>
              <a:tr h="1565275">
                <a:tc>
                  <a:txBody>
                    <a:bodyPr/>
                    <a:lstStyle/>
                    <a:p>
                      <a:pPr>
                        <a:lnSpc>
                          <a:spcPct val="130000"/>
                        </a:lnSpc>
                        <a:spcBef>
                          <a:spcPts val="500"/>
                        </a:spcBef>
                        <a:spcAft>
                          <a:spcPts val="300"/>
                        </a:spcAft>
                      </a:pPr>
                      <a:r>
                        <a:rPr lang="en-ZA" sz="1800" b="1" dirty="0">
                          <a:solidFill>
                            <a:schemeClr val="tx1"/>
                          </a:solidFill>
                          <a:effectLst/>
                          <a:latin typeface="Calibri" panose="020F0502020204030204" pitchFamily="34" charset="0"/>
                        </a:rPr>
                        <a:t>Maintenance,</a:t>
                      </a:r>
                      <a:r>
                        <a:rPr lang="en-ZA" sz="1800" b="0" dirty="0">
                          <a:solidFill>
                            <a:schemeClr val="tx1"/>
                          </a:solidFill>
                          <a:effectLst/>
                          <a:latin typeface="Calibri" panose="020F0502020204030204" pitchFamily="34" charset="0"/>
                        </a:rPr>
                        <a:t> </a:t>
                      </a:r>
                      <a:r>
                        <a:rPr lang="en-ZA" sz="1800" b="1" dirty="0">
                          <a:solidFill>
                            <a:schemeClr val="tx1"/>
                          </a:solidFill>
                          <a:effectLst/>
                          <a:latin typeface="Calibri" panose="020F0502020204030204" pitchFamily="34" charset="0"/>
                        </a:rPr>
                        <a:t>strategic expansion, operational efficiency, capacity and competitiveness of our transport infrastructure.</a:t>
                      </a:r>
                    </a:p>
                    <a:p>
                      <a:pPr>
                        <a:lnSpc>
                          <a:spcPct val="130000"/>
                        </a:lnSpc>
                        <a:spcBef>
                          <a:spcPts val="500"/>
                        </a:spcBef>
                        <a:spcAft>
                          <a:spcPts val="300"/>
                        </a:spcAft>
                      </a:pPr>
                      <a:r>
                        <a:rPr lang="en-ZA" sz="1800" b="0" dirty="0">
                          <a:solidFill>
                            <a:schemeClr val="tx1"/>
                          </a:solidFill>
                          <a:effectLst/>
                          <a:latin typeface="Calibri" panose="020F0502020204030204" pitchFamily="34" charset="0"/>
                        </a:rPr>
                        <a:t> </a:t>
                      </a:r>
                      <a:endParaRPr lang="en-ZA"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30000"/>
                        </a:lnSpc>
                        <a:spcBef>
                          <a:spcPts val="500"/>
                        </a:spcBef>
                        <a:spcAft>
                          <a:spcPts val="300"/>
                        </a:spcAft>
                      </a:pPr>
                      <a:r>
                        <a:rPr lang="en-ZA" sz="1800" b="0" dirty="0">
                          <a:solidFill>
                            <a:schemeClr val="tx1"/>
                          </a:solidFill>
                          <a:effectLst/>
                          <a:latin typeface="Calibri" panose="020F0502020204030204" pitchFamily="34" charset="0"/>
                        </a:rPr>
                        <a:t>Outcome 6: Efficient, competitive and responsive economic infrastructure network (NDP Chapter 4).</a:t>
                      </a:r>
                    </a:p>
                    <a:p>
                      <a:pPr>
                        <a:lnSpc>
                          <a:spcPct val="130000"/>
                        </a:lnSpc>
                        <a:spcBef>
                          <a:spcPts val="500"/>
                        </a:spcBef>
                        <a:spcAft>
                          <a:spcPts val="300"/>
                        </a:spcAft>
                      </a:pPr>
                      <a:r>
                        <a:rPr lang="en-ZA" sz="1800" b="0" dirty="0">
                          <a:solidFill>
                            <a:schemeClr val="tx1"/>
                          </a:solidFill>
                          <a:effectLst/>
                          <a:latin typeface="Calibri" panose="020F0502020204030204" pitchFamily="34" charset="0"/>
                        </a:rPr>
                        <a:t> </a:t>
                      </a:r>
                      <a:endParaRPr lang="en-ZA"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202055">
                <a:tc>
                  <a:txBody>
                    <a:bodyPr/>
                    <a:lstStyle/>
                    <a:p>
                      <a:pPr>
                        <a:lnSpc>
                          <a:spcPct val="130000"/>
                        </a:lnSpc>
                        <a:spcBef>
                          <a:spcPts val="500"/>
                        </a:spcBef>
                        <a:spcAft>
                          <a:spcPts val="300"/>
                        </a:spcAft>
                      </a:pPr>
                      <a:r>
                        <a:rPr lang="en-ZA" sz="1800" b="0" dirty="0">
                          <a:solidFill>
                            <a:schemeClr val="tx1"/>
                          </a:solidFill>
                          <a:effectLst/>
                          <a:latin typeface="Calibri" panose="020F0502020204030204" pitchFamily="34" charset="0"/>
                        </a:rPr>
                        <a:t>Assess products that contribute to the </a:t>
                      </a:r>
                      <a:r>
                        <a:rPr lang="en-ZA" sz="1800" b="1" dirty="0">
                          <a:solidFill>
                            <a:schemeClr val="tx1"/>
                          </a:solidFill>
                          <a:effectLst/>
                          <a:latin typeface="Calibri" panose="020F0502020204030204" pitchFamily="34" charset="0"/>
                        </a:rPr>
                        <a:t>upgrading of accommodation within informal settlements </a:t>
                      </a:r>
                      <a:r>
                        <a:rPr lang="en-ZA" sz="1800" b="0" dirty="0">
                          <a:solidFill>
                            <a:schemeClr val="tx1"/>
                          </a:solidFill>
                          <a:effectLst/>
                          <a:latin typeface="Calibri" panose="020F0502020204030204" pitchFamily="34" charset="0"/>
                        </a:rPr>
                        <a:t>and accommodation units within the gap market.</a:t>
                      </a:r>
                      <a:endParaRPr lang="en-ZA"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500"/>
                        </a:spcBef>
                        <a:spcAft>
                          <a:spcPts val="300"/>
                        </a:spcAft>
                      </a:pPr>
                      <a:r>
                        <a:rPr lang="en-ZA" sz="1800" b="0">
                          <a:solidFill>
                            <a:schemeClr val="tx1"/>
                          </a:solidFill>
                          <a:effectLst/>
                          <a:latin typeface="Calibri" panose="020F0502020204030204" pitchFamily="34" charset="0"/>
                        </a:rPr>
                        <a:t>Outcome 8: Sustainable human settlements and an improved quality of household life.</a:t>
                      </a:r>
                      <a:endParaRPr lang="en-ZA" sz="18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164590">
                <a:tc>
                  <a:txBody>
                    <a:bodyPr/>
                    <a:lstStyle/>
                    <a:p>
                      <a:pPr>
                        <a:lnSpc>
                          <a:spcPct val="130000"/>
                        </a:lnSpc>
                        <a:spcBef>
                          <a:spcPts val="500"/>
                        </a:spcBef>
                        <a:spcAft>
                          <a:spcPts val="300"/>
                        </a:spcAft>
                      </a:pPr>
                      <a:r>
                        <a:rPr lang="en-ZA" sz="1800" b="0" dirty="0">
                          <a:solidFill>
                            <a:schemeClr val="tx1"/>
                          </a:solidFill>
                          <a:effectLst/>
                          <a:latin typeface="Calibri" panose="020F0502020204030204" pitchFamily="34" charset="0"/>
                        </a:rPr>
                        <a:t>Assess products that contribute to effective </a:t>
                      </a:r>
                      <a:r>
                        <a:rPr lang="en-ZA" sz="1800" b="1" dirty="0">
                          <a:solidFill>
                            <a:schemeClr val="tx1"/>
                          </a:solidFill>
                          <a:effectLst/>
                          <a:latin typeface="Calibri" panose="020F0502020204030204" pitchFamily="34" charset="0"/>
                        </a:rPr>
                        <a:t>climate change mitigation </a:t>
                      </a:r>
                      <a:r>
                        <a:rPr lang="en-ZA" sz="1800" b="0" dirty="0">
                          <a:solidFill>
                            <a:schemeClr val="tx1"/>
                          </a:solidFill>
                          <a:effectLst/>
                          <a:latin typeface="Calibri" panose="020F0502020204030204" pitchFamily="34" charset="0"/>
                        </a:rPr>
                        <a:t>and adaptation response and environmentally sustainable.</a:t>
                      </a:r>
                      <a:endParaRPr lang="en-ZA"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30000"/>
                        </a:lnSpc>
                        <a:spcBef>
                          <a:spcPts val="500"/>
                        </a:spcBef>
                        <a:spcAft>
                          <a:spcPts val="300"/>
                        </a:spcAft>
                      </a:pPr>
                      <a:r>
                        <a:rPr lang="en-ZA" sz="1800" b="0" dirty="0">
                          <a:solidFill>
                            <a:schemeClr val="tx1"/>
                          </a:solidFill>
                          <a:effectLst/>
                          <a:latin typeface="Calibri" panose="020F0502020204030204" pitchFamily="34" charset="0"/>
                        </a:rPr>
                        <a:t>Outcome 10: Protected and enhanced environmental assets and natural resources.</a:t>
                      </a:r>
                      <a:endParaRPr lang="en-ZA"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85207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descr="Dark horizontal"/>
          <p:cNvSpPr>
            <a:spLocks noGrp="1" noChangeArrowheads="1"/>
          </p:cNvSpPr>
          <p:nvPr>
            <p:ph type="title"/>
          </p:nvPr>
        </p:nvSpPr>
        <p:spPr>
          <a:xfrm>
            <a:off x="285750" y="473152"/>
            <a:ext cx="8462714" cy="576064"/>
          </a:xfrm>
        </p:spPr>
        <p:txBody>
          <a:bodyPr/>
          <a:lstStyle/>
          <a:p>
            <a:pPr eaLnBrk="1" hangingPunct="1"/>
            <a:r>
              <a:rPr lang="en-ZA" sz="2800" dirty="0">
                <a:solidFill>
                  <a:srgbClr val="00B050"/>
                </a:solidFill>
                <a:latin typeface="Calibri" panose="020F0502020204030204" pitchFamily="34" charset="0"/>
              </a:rPr>
              <a:t>Alignment between Strategic Goals &amp; National Outcomes</a:t>
            </a:r>
          </a:p>
        </p:txBody>
      </p:sp>
      <p:sp>
        <p:nvSpPr>
          <p:cNvPr id="68611" name="Rectangle 3"/>
          <p:cNvSpPr>
            <a:spLocks noGrp="1" noChangeArrowheads="1"/>
          </p:cNvSpPr>
          <p:nvPr>
            <p:ph type="body" idx="1"/>
          </p:nvPr>
        </p:nvSpPr>
        <p:spPr>
          <a:xfrm>
            <a:off x="404837" y="996732"/>
            <a:ext cx="8343627" cy="4880540"/>
          </a:xfrm>
        </p:spPr>
        <p:txBody>
          <a:bodyPr/>
          <a:lstStyle/>
          <a:p>
            <a:pPr>
              <a:buFont typeface="Wingdings" panose="05000000000000000000" pitchFamily="2" charset="2"/>
              <a:buChar char="Ø"/>
            </a:pPr>
            <a:r>
              <a:rPr lang="en-ZA" sz="2400" dirty="0">
                <a:latin typeface="Calibri" panose="020F0502020204030204" pitchFamily="34" charset="0"/>
              </a:rPr>
              <a:t>Agrément South Africa will </a:t>
            </a:r>
            <a:r>
              <a:rPr lang="en-ZA" sz="2400" dirty="0" smtClean="0">
                <a:latin typeface="Calibri" panose="020F0502020204030204" pitchFamily="34" charset="0"/>
              </a:rPr>
              <a:t>develop </a:t>
            </a:r>
            <a:r>
              <a:rPr lang="en-ZA" sz="2400" dirty="0">
                <a:latin typeface="Calibri" panose="020F0502020204030204" pitchFamily="34" charset="0"/>
              </a:rPr>
              <a:t>criteria </a:t>
            </a:r>
            <a:r>
              <a:rPr lang="en-ZA" sz="2400" dirty="0" smtClean="0">
                <a:latin typeface="Calibri" panose="020F0502020204030204" pitchFamily="34" charset="0"/>
              </a:rPr>
              <a:t>&amp; </a:t>
            </a:r>
            <a:r>
              <a:rPr lang="en-ZA" sz="2400" dirty="0">
                <a:latin typeface="Calibri" panose="020F0502020204030204" pitchFamily="34" charset="0"/>
              </a:rPr>
              <a:t>identify suitable experts to conduct </a:t>
            </a:r>
            <a:r>
              <a:rPr lang="en-ZA" sz="2400" dirty="0" smtClean="0">
                <a:latin typeface="Calibri" panose="020F0502020204030204" pitchFamily="34" charset="0"/>
              </a:rPr>
              <a:t>assessment </a:t>
            </a:r>
            <a:r>
              <a:rPr lang="en-ZA" sz="2400" dirty="0">
                <a:latin typeface="Calibri" panose="020F0502020204030204" pitchFamily="34" charset="0"/>
              </a:rPr>
              <a:t>of construction products which may be used on </a:t>
            </a:r>
            <a:r>
              <a:rPr lang="en-ZA" sz="2400" b="1" dirty="0">
                <a:latin typeface="Calibri" panose="020F0502020204030204" pitchFamily="34" charset="0"/>
              </a:rPr>
              <a:t>roads and bridges</a:t>
            </a:r>
            <a:r>
              <a:rPr lang="en-ZA" sz="2400" dirty="0">
                <a:latin typeface="Calibri" panose="020F0502020204030204" pitchFamily="34" charset="0"/>
              </a:rPr>
              <a:t>. </a:t>
            </a:r>
            <a:endParaRPr lang="en-ZA" sz="2400" dirty="0" smtClean="0">
              <a:latin typeface="Calibri" panose="020F0502020204030204" pitchFamily="34" charset="0"/>
            </a:endParaRPr>
          </a:p>
          <a:p>
            <a:pPr lvl="1">
              <a:buFont typeface="Wingdings" panose="05000000000000000000" pitchFamily="2" charset="2"/>
              <a:buChar char="Ø"/>
            </a:pPr>
            <a:r>
              <a:rPr lang="en-ZA" sz="2000" dirty="0" smtClean="0">
                <a:latin typeface="Calibri" panose="020F0502020204030204" pitchFamily="34" charset="0"/>
              </a:rPr>
              <a:t>Agrément </a:t>
            </a:r>
            <a:r>
              <a:rPr lang="en-ZA" sz="2000" dirty="0">
                <a:latin typeface="Calibri" panose="020F0502020204030204" pitchFamily="34" charset="0"/>
              </a:rPr>
              <a:t>South Africa is likely to experience an increase in application for certification of innovative appliances</a:t>
            </a:r>
            <a:r>
              <a:rPr lang="en-ZA" sz="2000" dirty="0" smtClean="0">
                <a:latin typeface="Calibri" panose="020F0502020204030204" pitchFamily="34" charset="0"/>
              </a:rPr>
              <a:t>.</a:t>
            </a:r>
            <a:endParaRPr lang="en-ZA" sz="2000" dirty="0">
              <a:latin typeface="Calibri" panose="020F0502020204030204" pitchFamily="34" charset="0"/>
            </a:endParaRPr>
          </a:p>
          <a:p>
            <a:pPr marL="400050">
              <a:buFont typeface="Wingdings" panose="05000000000000000000" pitchFamily="2" charset="2"/>
              <a:buChar char="Ø"/>
            </a:pPr>
            <a:r>
              <a:rPr lang="en-ZA" sz="2400" dirty="0" smtClean="0">
                <a:latin typeface="Calibri" panose="020F0502020204030204" pitchFamily="34" charset="0"/>
              </a:rPr>
              <a:t>Agrément </a:t>
            </a:r>
            <a:r>
              <a:rPr lang="en-ZA" sz="2400" dirty="0">
                <a:latin typeface="Calibri" panose="020F0502020204030204" pitchFamily="34" charset="0"/>
              </a:rPr>
              <a:t>South Africa will contribute towards the evaluation, assessments and approving of existing infrastructure development technologies to better direct housing and human settlement investments, </a:t>
            </a:r>
            <a:endParaRPr lang="en-ZA" sz="2400" dirty="0" smtClean="0">
              <a:latin typeface="Calibri" panose="020F0502020204030204" pitchFamily="34" charset="0"/>
            </a:endParaRPr>
          </a:p>
          <a:p>
            <a:pPr marL="800100" lvl="1">
              <a:buFont typeface="Wingdings" panose="05000000000000000000" pitchFamily="2" charset="2"/>
              <a:buChar char="Ø"/>
            </a:pPr>
            <a:r>
              <a:rPr lang="en-ZA" sz="2000" dirty="0" smtClean="0">
                <a:latin typeface="Calibri" panose="020F0502020204030204" pitchFamily="34" charset="0"/>
              </a:rPr>
              <a:t>fast </a:t>
            </a:r>
            <a:r>
              <a:rPr lang="en-ZA" sz="2000" dirty="0">
                <a:latin typeface="Calibri" panose="020F0502020204030204" pitchFamily="34" charset="0"/>
              </a:rPr>
              <a:t>track </a:t>
            </a:r>
            <a:r>
              <a:rPr lang="en-ZA" sz="2000" dirty="0" smtClean="0">
                <a:latin typeface="Calibri" panose="020F0502020204030204" pitchFamily="34" charset="0"/>
              </a:rPr>
              <a:t>delivery, </a:t>
            </a:r>
          </a:p>
          <a:p>
            <a:pPr marL="800100" lvl="1">
              <a:buFont typeface="Wingdings" panose="05000000000000000000" pitchFamily="2" charset="2"/>
              <a:buChar char="Ø"/>
            </a:pPr>
            <a:r>
              <a:rPr lang="en-ZA" sz="2000" dirty="0" smtClean="0">
                <a:latin typeface="Calibri" panose="020F0502020204030204" pitchFamily="34" charset="0"/>
              </a:rPr>
              <a:t>ensure </a:t>
            </a:r>
            <a:r>
              <a:rPr lang="en-ZA" sz="2000" dirty="0">
                <a:latin typeface="Calibri" panose="020F0502020204030204" pitchFamily="34" charset="0"/>
              </a:rPr>
              <a:t>affordability and diversity of the products available in the </a:t>
            </a:r>
            <a:r>
              <a:rPr lang="en-ZA" sz="2000" dirty="0" smtClean="0">
                <a:latin typeface="Calibri" panose="020F0502020204030204" pitchFamily="34" charset="0"/>
              </a:rPr>
              <a:t>market, </a:t>
            </a:r>
            <a:endParaRPr lang="en-ZA" sz="2000" dirty="0" smtClean="0">
              <a:latin typeface="Calibri" panose="020F0502020204030204" pitchFamily="34" charset="0"/>
            </a:endParaRPr>
          </a:p>
          <a:p>
            <a:pPr marL="800100" lvl="1">
              <a:buFont typeface="Wingdings" panose="05000000000000000000" pitchFamily="2" charset="2"/>
              <a:buChar char="Ø"/>
            </a:pPr>
            <a:r>
              <a:rPr lang="en-ZA" sz="2000" dirty="0" smtClean="0">
                <a:latin typeface="Calibri" panose="020F0502020204030204" pitchFamily="34" charset="0"/>
              </a:rPr>
              <a:t> </a:t>
            </a:r>
            <a:r>
              <a:rPr lang="en-ZA" sz="2000" dirty="0">
                <a:latin typeface="Calibri" panose="020F0502020204030204" pitchFamily="34" charset="0"/>
              </a:rPr>
              <a:t>enhanced quality </a:t>
            </a:r>
            <a:r>
              <a:rPr lang="en-ZA" sz="2000" dirty="0" smtClean="0">
                <a:latin typeface="Calibri" panose="020F0502020204030204" pitchFamily="34" charset="0"/>
              </a:rPr>
              <a:t>&amp; quantity </a:t>
            </a:r>
            <a:r>
              <a:rPr lang="en-ZA" sz="2000" dirty="0">
                <a:latin typeface="Calibri" panose="020F0502020204030204" pitchFamily="34" charset="0"/>
              </a:rPr>
              <a:t>of innovative construction </a:t>
            </a:r>
            <a:r>
              <a:rPr lang="en-ZA" sz="2000" dirty="0"/>
              <a:t>technologies.</a:t>
            </a:r>
            <a:endParaRPr lang="en-ZA" sz="2000" dirty="0">
              <a:latin typeface="Calibri" panose="020F0502020204030204" pitchFamily="34" charset="0"/>
            </a:endParaRPr>
          </a:p>
          <a:p>
            <a:pPr marL="457200" lvl="1" indent="0">
              <a:buNone/>
            </a:pPr>
            <a:endParaRPr lang="en-ZA" sz="2000" dirty="0" smtClean="0">
              <a:latin typeface="Calibri" panose="020F0502020204030204" pitchFamily="34" charset="0"/>
            </a:endParaRPr>
          </a:p>
        </p:txBody>
      </p:sp>
      <p:pic>
        <p:nvPicPr>
          <p:cNvPr id="686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00750"/>
            <a:ext cx="22002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4" descr="Wfta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1920" y="6094589"/>
            <a:ext cx="12239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91" descr="thumb05">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8013" y="6043788"/>
            <a:ext cx="9159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Date Placeholder 3"/>
          <p:cNvSpPr txBox="1">
            <a:spLocks noGrp="1"/>
          </p:cNvSpPr>
          <p:nvPr/>
        </p:nvSpPr>
        <p:spPr bwMode="auto">
          <a:xfrm>
            <a:off x="285750" y="142875"/>
            <a:ext cx="228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ZA" sz="1400" b="1" dirty="0" smtClean="0">
                <a:solidFill>
                  <a:srgbClr val="C00000"/>
                </a:solidFill>
                <a:latin typeface="Calibri" pitchFamily="34" charset="0"/>
              </a:rPr>
              <a:t>www.agrement.co.za</a:t>
            </a:r>
            <a:endParaRPr lang="en-ZA" sz="1400" b="1" dirty="0">
              <a:solidFill>
                <a:srgbClr val="C00000"/>
              </a:solidFill>
              <a:latin typeface="Calibri" pitchFamily="34" charset="0"/>
            </a:endParaRPr>
          </a:p>
          <a:p>
            <a:pPr eaLnBrk="1" hangingPunct="1"/>
            <a:endParaRPr lang="en-GB" sz="1400" dirty="0">
              <a:solidFill>
                <a:srgbClr val="5F5F5F"/>
              </a:solidFill>
              <a:latin typeface="Calibri" pitchFamily="34" charset="0"/>
            </a:endParaRPr>
          </a:p>
        </p:txBody>
      </p:sp>
      <p:sp>
        <p:nvSpPr>
          <p:cNvPr id="68617" name="Rectangle 11"/>
          <p:cNvSpPr>
            <a:spLocks noChangeArrowheads="1"/>
          </p:cNvSpPr>
          <p:nvPr/>
        </p:nvSpPr>
        <p:spPr bwMode="auto">
          <a:xfrm>
            <a:off x="7358063" y="142875"/>
            <a:ext cx="6655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dirty="0">
                <a:solidFill>
                  <a:srgbClr val="5F5F5F"/>
                </a:solidFill>
                <a:latin typeface="Calibri" pitchFamily="34" charset="0"/>
              </a:rPr>
              <a:t>Slide </a:t>
            </a:r>
            <a:fld id="{08B00224-2389-461A-B7F9-646AEFB95CFB}" type="slidenum">
              <a:rPr lang="en-GB" sz="1400" smtClean="0">
                <a:solidFill>
                  <a:srgbClr val="5F5F5F"/>
                </a:solidFill>
                <a:latin typeface="Calibri" pitchFamily="34" charset="0"/>
              </a:rPr>
              <a:pPr/>
              <a:t>13</a:t>
            </a:fld>
            <a:endParaRPr lang="en-GB" sz="1400" dirty="0">
              <a:solidFill>
                <a:srgbClr val="5F5F5F"/>
              </a:solidFill>
              <a:latin typeface="Calibri" pitchFamily="34" charset="0"/>
            </a:endParaRPr>
          </a:p>
        </p:txBody>
      </p:sp>
    </p:spTree>
    <p:extLst>
      <p:ext uri="{BB962C8B-B14F-4D97-AF65-F5344CB8AC3E}">
        <p14:creationId xmlns:p14="http://schemas.microsoft.com/office/powerpoint/2010/main" val="1533597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descr="Dark horizontal"/>
          <p:cNvSpPr>
            <a:spLocks noGrp="1" noChangeArrowheads="1"/>
          </p:cNvSpPr>
          <p:nvPr>
            <p:ph type="title"/>
          </p:nvPr>
        </p:nvSpPr>
        <p:spPr>
          <a:xfrm>
            <a:off x="285750" y="473152"/>
            <a:ext cx="8462714" cy="576064"/>
          </a:xfrm>
        </p:spPr>
        <p:txBody>
          <a:bodyPr/>
          <a:lstStyle/>
          <a:p>
            <a:pPr eaLnBrk="1" hangingPunct="1"/>
            <a:r>
              <a:rPr lang="en-ZA" sz="2800" dirty="0">
                <a:solidFill>
                  <a:srgbClr val="00B050"/>
                </a:solidFill>
                <a:latin typeface="Calibri" panose="020F0502020204030204" pitchFamily="34" charset="0"/>
              </a:rPr>
              <a:t>Alignment between Strategic Goals &amp; National Outcomes</a:t>
            </a:r>
          </a:p>
        </p:txBody>
      </p:sp>
      <p:sp>
        <p:nvSpPr>
          <p:cNvPr id="68611" name="Rectangle 3"/>
          <p:cNvSpPr>
            <a:spLocks noGrp="1" noChangeArrowheads="1"/>
          </p:cNvSpPr>
          <p:nvPr>
            <p:ph type="body" idx="1"/>
          </p:nvPr>
        </p:nvSpPr>
        <p:spPr>
          <a:xfrm>
            <a:off x="342379" y="1214049"/>
            <a:ext cx="8343627" cy="3079047"/>
          </a:xfrm>
        </p:spPr>
        <p:txBody>
          <a:bodyPr/>
          <a:lstStyle/>
          <a:p>
            <a:pPr>
              <a:buFont typeface="Wingdings" panose="05000000000000000000" pitchFamily="2" charset="2"/>
              <a:buChar char="Ø"/>
            </a:pPr>
            <a:r>
              <a:rPr lang="en-ZA" sz="2400" dirty="0">
                <a:latin typeface="Calibri" panose="020F0502020204030204" pitchFamily="34" charset="0"/>
              </a:rPr>
              <a:t>Agrément South Africa will </a:t>
            </a:r>
            <a:r>
              <a:rPr lang="en-ZA" sz="2400" dirty="0" smtClean="0">
                <a:latin typeface="Calibri" panose="020F0502020204030204" pitchFamily="34" charset="0"/>
              </a:rPr>
              <a:t>support &amp; encourage </a:t>
            </a:r>
            <a:r>
              <a:rPr lang="en-ZA" sz="2400" dirty="0">
                <a:latin typeface="Calibri" panose="020F0502020204030204" pitchFamily="34" charset="0"/>
              </a:rPr>
              <a:t>certification of products that utilise </a:t>
            </a:r>
            <a:r>
              <a:rPr lang="en-ZA" sz="2400" b="1" dirty="0">
                <a:latin typeface="Calibri" panose="020F0502020204030204" pitchFamily="34" charset="0"/>
              </a:rPr>
              <a:t>waste materials </a:t>
            </a:r>
            <a:r>
              <a:rPr lang="en-ZA" sz="2400" dirty="0">
                <a:latin typeface="Calibri" panose="020F0502020204030204" pitchFamily="34" charset="0"/>
              </a:rPr>
              <a:t>through development of criteria and identifying suitable experts to conduct the assessment of such products.</a:t>
            </a:r>
          </a:p>
          <a:p>
            <a:pPr lvl="1">
              <a:buFont typeface="Wingdings" panose="05000000000000000000" pitchFamily="2" charset="2"/>
              <a:buChar char="Ø"/>
            </a:pPr>
            <a:r>
              <a:rPr lang="en-ZA" sz="2000" dirty="0">
                <a:latin typeface="Calibri" panose="020F0502020204030204" pitchFamily="34" charset="0"/>
              </a:rPr>
              <a:t>Reduced greenhouse gas emissions, climate change impacts and improved air/atmospheric quality.</a:t>
            </a:r>
          </a:p>
          <a:p>
            <a:pPr lvl="1">
              <a:buFont typeface="Wingdings" panose="05000000000000000000" pitchFamily="2" charset="2"/>
              <a:buChar char="Ø"/>
            </a:pPr>
            <a:r>
              <a:rPr lang="en-ZA" sz="2000" dirty="0" smtClean="0">
                <a:latin typeface="Calibri" panose="020F0502020204030204" pitchFamily="34" charset="0"/>
              </a:rPr>
              <a:t>Sustainable </a:t>
            </a:r>
            <a:r>
              <a:rPr lang="en-ZA" sz="2000" dirty="0">
                <a:latin typeface="Calibri" panose="020F0502020204030204" pitchFamily="34" charset="0"/>
              </a:rPr>
              <a:t>environmental management.</a:t>
            </a:r>
          </a:p>
          <a:p>
            <a:pPr marL="971550" lvl="2" indent="0">
              <a:buNone/>
            </a:pPr>
            <a:endParaRPr lang="en-ZA" sz="1600" dirty="0" smtClean="0">
              <a:latin typeface="Calibri" panose="020F0502020204030204" pitchFamily="34" charset="0"/>
            </a:endParaRPr>
          </a:p>
          <a:p>
            <a:pPr marL="457200" lvl="1" indent="0">
              <a:buNone/>
            </a:pPr>
            <a:endParaRPr lang="en-ZA" sz="2000" dirty="0" smtClean="0">
              <a:latin typeface="Calibri" panose="020F0502020204030204" pitchFamily="34" charset="0"/>
            </a:endParaRPr>
          </a:p>
        </p:txBody>
      </p:sp>
      <p:pic>
        <p:nvPicPr>
          <p:cNvPr id="686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00750"/>
            <a:ext cx="22002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4" descr="Wfta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1920" y="6094589"/>
            <a:ext cx="12239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91" descr="thumb05">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8013" y="6043788"/>
            <a:ext cx="9159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Date Placeholder 3"/>
          <p:cNvSpPr txBox="1">
            <a:spLocks noGrp="1"/>
          </p:cNvSpPr>
          <p:nvPr/>
        </p:nvSpPr>
        <p:spPr bwMode="auto">
          <a:xfrm>
            <a:off x="285750" y="142875"/>
            <a:ext cx="228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ZA" sz="1400" b="1" dirty="0" smtClean="0">
                <a:solidFill>
                  <a:srgbClr val="C00000"/>
                </a:solidFill>
                <a:latin typeface="Calibri" pitchFamily="34" charset="0"/>
              </a:rPr>
              <a:t>www.agrement.co.za</a:t>
            </a:r>
            <a:endParaRPr lang="en-ZA" sz="1400" b="1" dirty="0">
              <a:solidFill>
                <a:srgbClr val="C00000"/>
              </a:solidFill>
              <a:latin typeface="Calibri" pitchFamily="34" charset="0"/>
            </a:endParaRPr>
          </a:p>
          <a:p>
            <a:pPr eaLnBrk="1" hangingPunct="1"/>
            <a:endParaRPr lang="en-GB" sz="1400" dirty="0">
              <a:solidFill>
                <a:srgbClr val="5F5F5F"/>
              </a:solidFill>
              <a:latin typeface="Calibri" pitchFamily="34" charset="0"/>
            </a:endParaRPr>
          </a:p>
        </p:txBody>
      </p:sp>
      <p:sp>
        <p:nvSpPr>
          <p:cNvPr id="68617" name="Rectangle 11"/>
          <p:cNvSpPr>
            <a:spLocks noChangeArrowheads="1"/>
          </p:cNvSpPr>
          <p:nvPr/>
        </p:nvSpPr>
        <p:spPr bwMode="auto">
          <a:xfrm>
            <a:off x="7358063" y="142875"/>
            <a:ext cx="6655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dirty="0">
                <a:solidFill>
                  <a:srgbClr val="5F5F5F"/>
                </a:solidFill>
                <a:latin typeface="Calibri" pitchFamily="34" charset="0"/>
              </a:rPr>
              <a:t>Slide </a:t>
            </a:r>
            <a:fld id="{08B00224-2389-461A-B7F9-646AEFB95CFB}" type="slidenum">
              <a:rPr lang="en-GB" sz="1400" smtClean="0">
                <a:solidFill>
                  <a:srgbClr val="5F5F5F"/>
                </a:solidFill>
                <a:latin typeface="Calibri" pitchFamily="34" charset="0"/>
              </a:rPr>
              <a:pPr/>
              <a:t>14</a:t>
            </a:fld>
            <a:endParaRPr lang="en-GB" sz="1400" dirty="0">
              <a:solidFill>
                <a:srgbClr val="5F5F5F"/>
              </a:solidFill>
              <a:latin typeface="Calibri" pitchFamily="34" charset="0"/>
            </a:endParaRPr>
          </a:p>
        </p:txBody>
      </p:sp>
      <p:pic>
        <p:nvPicPr>
          <p:cNvPr id="2" name="Picture 1"/>
          <p:cNvPicPr>
            <a:picLocks noChangeAspect="1"/>
          </p:cNvPicPr>
          <p:nvPr/>
        </p:nvPicPr>
        <p:blipFill>
          <a:blip r:embed="rId7"/>
          <a:stretch>
            <a:fillRect/>
          </a:stretch>
        </p:blipFill>
        <p:spPr>
          <a:xfrm>
            <a:off x="923925" y="4005064"/>
            <a:ext cx="2552700" cy="1790700"/>
          </a:xfrm>
          <a:prstGeom prst="rect">
            <a:avLst/>
          </a:prstGeom>
        </p:spPr>
      </p:pic>
      <p:pic>
        <p:nvPicPr>
          <p:cNvPr id="3" name="Picture 2"/>
          <p:cNvPicPr>
            <a:picLocks noChangeAspect="1"/>
          </p:cNvPicPr>
          <p:nvPr/>
        </p:nvPicPr>
        <p:blipFill>
          <a:blip r:embed="rId8"/>
          <a:stretch>
            <a:fillRect/>
          </a:stretch>
        </p:blipFill>
        <p:spPr>
          <a:xfrm>
            <a:off x="5652120" y="3686919"/>
            <a:ext cx="2143125" cy="2143125"/>
          </a:xfrm>
          <a:prstGeom prst="rect">
            <a:avLst/>
          </a:prstGeom>
        </p:spPr>
      </p:pic>
    </p:spTree>
    <p:extLst>
      <p:ext uri="{BB962C8B-B14F-4D97-AF65-F5344CB8AC3E}">
        <p14:creationId xmlns:p14="http://schemas.microsoft.com/office/powerpoint/2010/main" val="1296243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Unicode MS" pitchFamily="34" charset="-128"/>
                <a:ea typeface="Arial Unicode MS" pitchFamily="34" charset="-128"/>
                <a:cs typeface="Arial Unicode MS" pitchFamily="34" charset="-128"/>
              </a:defRPr>
            </a:lvl1pPr>
            <a:lvl2pPr marL="651264" indent="-250486" eaLnBrk="0" hangingPunct="0">
              <a:defRPr sz="2800" b="1">
                <a:solidFill>
                  <a:schemeClr val="tx1"/>
                </a:solidFill>
                <a:latin typeface="Arial Unicode MS" pitchFamily="34" charset="-128"/>
                <a:ea typeface="Arial Unicode MS" pitchFamily="34" charset="-128"/>
                <a:cs typeface="Arial Unicode MS" pitchFamily="34" charset="-128"/>
              </a:defRPr>
            </a:lvl2pPr>
            <a:lvl3pPr marL="1001944" indent="-200389" eaLnBrk="0" hangingPunct="0">
              <a:defRPr sz="2800" b="1">
                <a:solidFill>
                  <a:schemeClr val="tx1"/>
                </a:solidFill>
                <a:latin typeface="Arial Unicode MS" pitchFamily="34" charset="-128"/>
                <a:ea typeface="Arial Unicode MS" pitchFamily="34" charset="-128"/>
                <a:cs typeface="Arial Unicode MS" pitchFamily="34" charset="-128"/>
              </a:defRPr>
            </a:lvl3pPr>
            <a:lvl4pPr marL="1402722" indent="-200389" eaLnBrk="0" hangingPunct="0">
              <a:defRPr sz="2800" b="1">
                <a:solidFill>
                  <a:schemeClr val="tx1"/>
                </a:solidFill>
                <a:latin typeface="Arial Unicode MS" pitchFamily="34" charset="-128"/>
                <a:ea typeface="Arial Unicode MS" pitchFamily="34" charset="-128"/>
                <a:cs typeface="Arial Unicode MS" pitchFamily="34" charset="-128"/>
              </a:defRPr>
            </a:lvl4pPr>
            <a:lvl5pPr marL="1803500" indent="-200389" eaLnBrk="0" hangingPunct="0">
              <a:defRPr sz="2800" b="1">
                <a:solidFill>
                  <a:schemeClr val="tx1"/>
                </a:solidFill>
                <a:latin typeface="Arial Unicode MS" pitchFamily="34" charset="-128"/>
                <a:ea typeface="Arial Unicode MS" pitchFamily="34" charset="-128"/>
                <a:cs typeface="Arial Unicode MS" pitchFamily="34" charset="-128"/>
              </a:defRPr>
            </a:lvl5pPr>
            <a:lvl6pPr marL="2204277" indent="-200389" algn="ctr" defTabSz="456442" eaLnBrk="0" fontAlgn="base" hangingPunct="0">
              <a:spcBef>
                <a:spcPct val="0"/>
              </a:spcBef>
              <a:spcAft>
                <a:spcPct val="0"/>
              </a:spcAft>
              <a:defRPr sz="2800" b="1">
                <a:solidFill>
                  <a:schemeClr val="tx1"/>
                </a:solidFill>
                <a:latin typeface="Arial Unicode MS" pitchFamily="34" charset="-128"/>
                <a:ea typeface="Arial Unicode MS" pitchFamily="34" charset="-128"/>
                <a:cs typeface="Arial Unicode MS" pitchFamily="34" charset="-128"/>
              </a:defRPr>
            </a:lvl6pPr>
            <a:lvl7pPr marL="2605054" indent="-200389" algn="ctr" defTabSz="456442" eaLnBrk="0" fontAlgn="base" hangingPunct="0">
              <a:spcBef>
                <a:spcPct val="0"/>
              </a:spcBef>
              <a:spcAft>
                <a:spcPct val="0"/>
              </a:spcAft>
              <a:defRPr sz="2800" b="1">
                <a:solidFill>
                  <a:schemeClr val="tx1"/>
                </a:solidFill>
                <a:latin typeface="Arial Unicode MS" pitchFamily="34" charset="-128"/>
                <a:ea typeface="Arial Unicode MS" pitchFamily="34" charset="-128"/>
                <a:cs typeface="Arial Unicode MS" pitchFamily="34" charset="-128"/>
              </a:defRPr>
            </a:lvl7pPr>
            <a:lvl8pPr marL="3005833" indent="-200389" algn="ctr" defTabSz="456442" eaLnBrk="0" fontAlgn="base" hangingPunct="0">
              <a:spcBef>
                <a:spcPct val="0"/>
              </a:spcBef>
              <a:spcAft>
                <a:spcPct val="0"/>
              </a:spcAft>
              <a:defRPr sz="2800" b="1">
                <a:solidFill>
                  <a:schemeClr val="tx1"/>
                </a:solidFill>
                <a:latin typeface="Arial Unicode MS" pitchFamily="34" charset="-128"/>
                <a:ea typeface="Arial Unicode MS" pitchFamily="34" charset="-128"/>
                <a:cs typeface="Arial Unicode MS" pitchFamily="34" charset="-128"/>
              </a:defRPr>
            </a:lvl8pPr>
            <a:lvl9pPr marL="3406611" indent="-200389" algn="ctr" defTabSz="456442" eaLnBrk="0" fontAlgn="base" hangingPunct="0">
              <a:spcBef>
                <a:spcPct val="0"/>
              </a:spcBef>
              <a:spcAft>
                <a:spcPct val="0"/>
              </a:spcAft>
              <a:defRPr sz="2800" b="1">
                <a:solidFill>
                  <a:schemeClr val="tx1"/>
                </a:solidFill>
                <a:latin typeface="Arial Unicode MS" pitchFamily="34" charset="-128"/>
                <a:ea typeface="Arial Unicode MS" pitchFamily="34" charset="-128"/>
                <a:cs typeface="Arial Unicode MS" pitchFamily="34" charset="-128"/>
              </a:defRPr>
            </a:lvl9pPr>
          </a:lstStyle>
          <a:p>
            <a:pPr eaLnBrk="1" hangingPunct="1"/>
            <a:r>
              <a:rPr lang="en-US" sz="1200" b="0" dirty="0" smtClean="0">
                <a:solidFill>
                  <a:srgbClr val="898989"/>
                </a:solidFill>
                <a:latin typeface="Calibri" pitchFamily="34" charset="0"/>
                <a:ea typeface="ＭＳ Ｐゴシック" pitchFamily="34" charset="-128"/>
              </a:rPr>
              <a:t>     </a:t>
            </a:r>
            <a:r>
              <a:rPr lang="en-GB" sz="1200" dirty="0" smtClean="0">
                <a:solidFill>
                  <a:prstClr val="black"/>
                </a:solidFill>
              </a:rPr>
              <a:t>Courtesy of NRCS    </a:t>
            </a:r>
            <a:fld id="{71928F26-B562-4415-A297-63ECFB36633F}" type="slidenum">
              <a:rPr lang="en-US" sz="1200" b="0" smtClean="0">
                <a:solidFill>
                  <a:srgbClr val="898989"/>
                </a:solidFill>
                <a:latin typeface="Calibri" pitchFamily="34" charset="0"/>
                <a:ea typeface="ＭＳ Ｐゴシック" pitchFamily="34" charset="-128"/>
              </a:rPr>
              <a:pPr eaLnBrk="1" hangingPunct="1"/>
              <a:t>15</a:t>
            </a:fld>
            <a:endParaRPr lang="en-US" sz="1200" b="0" dirty="0">
              <a:solidFill>
                <a:srgbClr val="898989"/>
              </a:solidFill>
              <a:latin typeface="Calibri" pitchFamily="34" charset="0"/>
              <a:ea typeface="ＭＳ Ｐゴシック" pitchFamily="34" charset="-128"/>
            </a:endParaRPr>
          </a:p>
        </p:txBody>
      </p:sp>
      <p:sp>
        <p:nvSpPr>
          <p:cNvPr id="7171" name="Text Box 2"/>
          <p:cNvSpPr txBox="1">
            <a:spLocks noChangeArrowheads="1"/>
          </p:cNvSpPr>
          <p:nvPr/>
        </p:nvSpPr>
        <p:spPr bwMode="auto">
          <a:xfrm>
            <a:off x="145316" y="1068145"/>
            <a:ext cx="3995492" cy="5497806"/>
          </a:xfrm>
          <a:prstGeom prst="rect">
            <a:avLst/>
          </a:prstGeom>
          <a:solidFill>
            <a:srgbClr val="FF99CC">
              <a:alpha val="20000"/>
            </a:srgbClr>
          </a:solidFill>
          <a:ln w="9525" algn="ctr">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endParaRPr lang="en-ZA" sz="1600">
              <a:solidFill>
                <a:prstClr val="black"/>
              </a:solidFill>
            </a:endParaRPr>
          </a:p>
          <a:p>
            <a:pPr algn="ctr" defTabSz="456442" eaLnBrk="1" hangingPunct="1"/>
            <a:endParaRPr lang="en-ZA" sz="1600">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p:txBody>
      </p:sp>
      <p:sp>
        <p:nvSpPr>
          <p:cNvPr id="7172" name="Text Box 3"/>
          <p:cNvSpPr txBox="1">
            <a:spLocks noChangeArrowheads="1"/>
          </p:cNvSpPr>
          <p:nvPr/>
        </p:nvSpPr>
        <p:spPr bwMode="auto">
          <a:xfrm>
            <a:off x="4386621" y="1068145"/>
            <a:ext cx="4497984" cy="5497806"/>
          </a:xfrm>
          <a:prstGeom prst="rect">
            <a:avLst/>
          </a:prstGeom>
          <a:solidFill>
            <a:srgbClr val="EAEAEA">
              <a:alpha val="20000"/>
            </a:srgbClr>
          </a:solidFill>
          <a:ln w="9525" algn="ctr">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endParaRPr lang="en-ZA" sz="1600">
              <a:solidFill>
                <a:prstClr val="black"/>
              </a:solidFill>
            </a:endParaRPr>
          </a:p>
          <a:p>
            <a:pPr algn="ctr" defTabSz="456442" eaLnBrk="1" hangingPunct="1"/>
            <a:endParaRPr lang="en-ZA" sz="1600">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p:txBody>
      </p:sp>
      <p:sp>
        <p:nvSpPr>
          <p:cNvPr id="7173" name="Rectangle 2"/>
          <p:cNvSpPr>
            <a:spLocks noChangeArrowheads="1"/>
          </p:cNvSpPr>
          <p:nvPr/>
        </p:nvSpPr>
        <p:spPr bwMode="auto">
          <a:xfrm>
            <a:off x="1188328" y="0"/>
            <a:ext cx="7203293" cy="55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nchor="ctr"/>
          <a:lstStyle/>
          <a:p>
            <a:pPr defTabSz="456442"/>
            <a:r>
              <a:rPr lang="en-US" sz="2100" b="1" dirty="0">
                <a:solidFill>
                  <a:srgbClr val="00B050"/>
                </a:solidFill>
                <a:latin typeface="Arial Unicode MS" pitchFamily="34" charset="-128"/>
                <a:ea typeface="Arial Unicode MS" pitchFamily="34" charset="-128"/>
                <a:cs typeface="Arial Unicode MS" pitchFamily="34" charset="-128"/>
              </a:rPr>
              <a:t>The Building Industry's  </a:t>
            </a:r>
            <a:r>
              <a:rPr lang="en-US" sz="3200" b="1" dirty="0">
                <a:solidFill>
                  <a:srgbClr val="00B050"/>
                </a:solidFill>
                <a:latin typeface="Arial Black" pitchFamily="34" charset="0"/>
                <a:ea typeface="Arial Unicode MS" pitchFamily="34" charset="-128"/>
                <a:cs typeface="Arial Unicode MS" pitchFamily="34" charset="-128"/>
              </a:rPr>
              <a:t>4</a:t>
            </a:r>
            <a:r>
              <a:rPr lang="en-US" sz="2100" b="1" dirty="0">
                <a:solidFill>
                  <a:srgbClr val="00B050"/>
                </a:solidFill>
                <a:latin typeface="Arial Unicode MS" pitchFamily="34" charset="-128"/>
                <a:ea typeface="Arial Unicode MS" pitchFamily="34" charset="-128"/>
                <a:cs typeface="Arial Unicode MS" pitchFamily="34" charset="-128"/>
              </a:rPr>
              <a:t> Levels of legislation + 1</a:t>
            </a:r>
          </a:p>
        </p:txBody>
      </p:sp>
      <p:sp>
        <p:nvSpPr>
          <p:cNvPr id="7174" name="Text Box 5"/>
          <p:cNvSpPr txBox="1">
            <a:spLocks noChangeArrowheads="1"/>
          </p:cNvSpPr>
          <p:nvPr/>
        </p:nvSpPr>
        <p:spPr bwMode="auto">
          <a:xfrm>
            <a:off x="4511566" y="1907401"/>
            <a:ext cx="4249455" cy="4512921"/>
          </a:xfrm>
          <a:prstGeom prst="rect">
            <a:avLst/>
          </a:prstGeom>
          <a:solidFill>
            <a:srgbClr val="000080">
              <a:alpha val="20000"/>
            </a:srgbClr>
          </a:solidFill>
          <a:ln w="127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p:txBody>
      </p:sp>
      <p:sp>
        <p:nvSpPr>
          <p:cNvPr id="7175" name="Text Box 6"/>
          <p:cNvSpPr txBox="1">
            <a:spLocks noChangeArrowheads="1"/>
          </p:cNvSpPr>
          <p:nvPr/>
        </p:nvSpPr>
        <p:spPr bwMode="auto">
          <a:xfrm>
            <a:off x="4973151" y="4976514"/>
            <a:ext cx="161940" cy="265605"/>
          </a:xfrm>
          <a:prstGeom prst="rect">
            <a:avLst/>
          </a:prstGeom>
          <a:noFill/>
          <a:ln w="4699" algn="ctr">
            <a:solidFill>
              <a:srgbClr val="0000FF"/>
            </a:solidFill>
            <a:miter lim="800000"/>
            <a:headEnd/>
            <a:tailEnd/>
          </a:ln>
          <a:effectLst/>
          <a:extLst>
            <a:ext uri="{909E8E84-426E-40DD-AFC4-6F175D3DCCD1}">
              <a14:hiddenFill xmlns:a14="http://schemas.microsoft.com/office/drawing/2010/main">
                <a:solidFill>
                  <a:srgbClr val="FF6600">
                    <a:alpha val="2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endParaRPr lang="en-ZA" sz="1200">
              <a:solidFill>
                <a:prstClr val="black"/>
              </a:solidFill>
            </a:endParaRPr>
          </a:p>
        </p:txBody>
      </p:sp>
      <p:sp>
        <p:nvSpPr>
          <p:cNvPr id="7176" name="Text Box 7"/>
          <p:cNvSpPr txBox="1">
            <a:spLocks noChangeArrowheads="1"/>
          </p:cNvSpPr>
          <p:nvPr/>
        </p:nvSpPr>
        <p:spPr bwMode="auto">
          <a:xfrm>
            <a:off x="5155300" y="2049915"/>
            <a:ext cx="3198295" cy="26560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defTabSz="456442" eaLnBrk="1" hangingPunct="1">
              <a:spcBef>
                <a:spcPct val="50000"/>
              </a:spcBef>
            </a:pPr>
            <a:r>
              <a:rPr lang="en-US" sz="1200">
                <a:solidFill>
                  <a:prstClr val="black"/>
                </a:solidFill>
                <a:latin typeface="Arial" pitchFamily="34" charset="0"/>
                <a:ea typeface="ＭＳ Ｐゴシック" pitchFamily="34" charset="-128"/>
                <a:cs typeface="Arial" pitchFamily="34" charset="0"/>
              </a:rPr>
              <a:t>P</a:t>
            </a:r>
            <a:r>
              <a:rPr lang="en-GB" sz="1200">
                <a:solidFill>
                  <a:prstClr val="black"/>
                </a:solidFill>
                <a:latin typeface="Arial" pitchFamily="34" charset="0"/>
                <a:ea typeface="ＭＳ Ｐゴシック" pitchFamily="34" charset="-128"/>
                <a:cs typeface="Arial" pitchFamily="34" charset="0"/>
              </a:rPr>
              <a:t>ERFORMANCE BASED</a:t>
            </a:r>
            <a:r>
              <a:rPr lang="en-US" sz="1200">
                <a:solidFill>
                  <a:prstClr val="black"/>
                </a:solidFill>
                <a:latin typeface="Arial" pitchFamily="34" charset="0"/>
                <a:ea typeface="ＭＳ Ｐゴシック" pitchFamily="34" charset="-128"/>
                <a:cs typeface="Arial" pitchFamily="34" charset="0"/>
              </a:rPr>
              <a:t> REGULATIONS</a:t>
            </a:r>
            <a:endParaRPr lang="en-GB" sz="1200">
              <a:solidFill>
                <a:prstClr val="black"/>
              </a:solidFill>
              <a:latin typeface="Arial" pitchFamily="34" charset="0"/>
              <a:ea typeface="ＭＳ Ｐゴシック" pitchFamily="34" charset="-128"/>
              <a:cs typeface="Times New Roman" pitchFamily="18" charset="0"/>
            </a:endParaRPr>
          </a:p>
        </p:txBody>
      </p:sp>
      <p:sp>
        <p:nvSpPr>
          <p:cNvPr id="7177" name="Line 8"/>
          <p:cNvSpPr>
            <a:spLocks noChangeShapeType="1"/>
          </p:cNvSpPr>
          <p:nvPr/>
        </p:nvSpPr>
        <p:spPr bwMode="auto">
          <a:xfrm flipH="1">
            <a:off x="6324611" y="3696757"/>
            <a:ext cx="0" cy="482249"/>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55" tIns="40078" rIns="80155" bIns="40078"/>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sp>
        <p:nvSpPr>
          <p:cNvPr id="7178" name="Text Box 9"/>
          <p:cNvSpPr txBox="1">
            <a:spLocks noChangeArrowheads="1"/>
          </p:cNvSpPr>
          <p:nvPr/>
        </p:nvSpPr>
        <p:spPr bwMode="auto">
          <a:xfrm>
            <a:off x="4557740" y="2504811"/>
            <a:ext cx="689908" cy="274954"/>
          </a:xfrm>
          <a:prstGeom prst="rect">
            <a:avLst/>
          </a:prstGeom>
          <a:solidFill>
            <a:srgbClr val="FFFFFF"/>
          </a:solidFill>
          <a:ln w="9525">
            <a:solidFill>
              <a:srgbClr val="0000FF"/>
            </a:solidFill>
            <a:miter lim="800000"/>
            <a:headEnd/>
            <a:tailEnd/>
          </a:ln>
        </p:spPr>
        <p:txBody>
          <a:bodyPr lIns="80155" tIns="40078" rIns="80155" bIns="40078"/>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defTabSz="456442"/>
            <a:r>
              <a:rPr lang="en-US" sz="1200">
                <a:solidFill>
                  <a:prstClr val="black"/>
                </a:solidFill>
                <a:latin typeface="Arial" pitchFamily="34" charset="0"/>
                <a:ea typeface="ＭＳ Ｐゴシック" pitchFamily="34" charset="-128"/>
                <a:cs typeface="Times New Roman" pitchFamily="18" charset="0"/>
              </a:rPr>
              <a:t>Level 1</a:t>
            </a:r>
          </a:p>
        </p:txBody>
      </p:sp>
      <p:sp>
        <p:nvSpPr>
          <p:cNvPr id="7179" name="Text Box 10"/>
          <p:cNvSpPr txBox="1">
            <a:spLocks noChangeArrowheads="1"/>
          </p:cNvSpPr>
          <p:nvPr/>
        </p:nvSpPr>
        <p:spPr bwMode="auto">
          <a:xfrm>
            <a:off x="4601200" y="2952510"/>
            <a:ext cx="646449" cy="264877"/>
          </a:xfrm>
          <a:prstGeom prst="rect">
            <a:avLst/>
          </a:prstGeom>
          <a:solidFill>
            <a:srgbClr val="FFFFFF"/>
          </a:solidFill>
          <a:ln w="9525">
            <a:solidFill>
              <a:srgbClr val="0000FF"/>
            </a:solidFill>
            <a:miter lim="800000"/>
            <a:headEnd/>
            <a:tailEnd/>
          </a:ln>
        </p:spPr>
        <p:txBody>
          <a:bodyPr lIns="80155" tIns="40078" rIns="80155" bIns="40078"/>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defTabSz="456442"/>
            <a:r>
              <a:rPr lang="en-US" sz="1100">
                <a:solidFill>
                  <a:prstClr val="black"/>
                </a:solidFill>
                <a:latin typeface="Arial" pitchFamily="34" charset="0"/>
                <a:ea typeface="ＭＳ Ｐゴシック" pitchFamily="34" charset="-128"/>
                <a:cs typeface="Times New Roman" pitchFamily="18" charset="0"/>
              </a:rPr>
              <a:t>Level 2</a:t>
            </a:r>
          </a:p>
        </p:txBody>
      </p:sp>
      <p:sp>
        <p:nvSpPr>
          <p:cNvPr id="7180" name="Text Box 11"/>
          <p:cNvSpPr txBox="1">
            <a:spLocks noChangeArrowheads="1"/>
          </p:cNvSpPr>
          <p:nvPr/>
        </p:nvSpPr>
        <p:spPr bwMode="auto">
          <a:xfrm>
            <a:off x="4601200" y="3440518"/>
            <a:ext cx="646449" cy="257679"/>
          </a:xfrm>
          <a:prstGeom prst="rect">
            <a:avLst/>
          </a:prstGeom>
          <a:solidFill>
            <a:srgbClr val="FFFFFF"/>
          </a:solidFill>
          <a:ln w="9525">
            <a:solidFill>
              <a:srgbClr val="0000FF"/>
            </a:solidFill>
            <a:miter lim="800000"/>
            <a:headEnd/>
            <a:tailEnd/>
          </a:ln>
        </p:spPr>
        <p:txBody>
          <a:bodyPr lIns="80155" tIns="40078" rIns="80155" bIns="40078"/>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defTabSz="456442"/>
            <a:r>
              <a:rPr lang="en-US" sz="1100">
                <a:solidFill>
                  <a:prstClr val="black"/>
                </a:solidFill>
                <a:latin typeface="Arial" pitchFamily="34" charset="0"/>
                <a:ea typeface="ＭＳ Ｐゴシック" pitchFamily="34" charset="-128"/>
                <a:cs typeface="Times New Roman" pitchFamily="18" charset="0"/>
              </a:rPr>
              <a:t>Level 3</a:t>
            </a:r>
          </a:p>
        </p:txBody>
      </p:sp>
      <p:sp>
        <p:nvSpPr>
          <p:cNvPr id="7181" name="Text Box 12"/>
          <p:cNvSpPr txBox="1">
            <a:spLocks noChangeArrowheads="1"/>
          </p:cNvSpPr>
          <p:nvPr/>
        </p:nvSpPr>
        <p:spPr bwMode="auto">
          <a:xfrm>
            <a:off x="4568605" y="3938600"/>
            <a:ext cx="717070" cy="413150"/>
          </a:xfrm>
          <a:prstGeom prst="rect">
            <a:avLst/>
          </a:prstGeom>
          <a:solidFill>
            <a:srgbClr val="FFFFFF"/>
          </a:solidFill>
          <a:ln w="38100">
            <a:solidFill>
              <a:srgbClr val="006600"/>
            </a:solidFill>
            <a:miter lim="800000"/>
            <a:headEnd/>
            <a:tailEnd/>
          </a:ln>
        </p:spPr>
        <p:txBody>
          <a:bodyPr lIns="80155" tIns="40078" rIns="80155" bIns="40078"/>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a:r>
              <a:rPr lang="en-US" sz="1100">
                <a:solidFill>
                  <a:prstClr val="black"/>
                </a:solidFill>
                <a:latin typeface="Arial" pitchFamily="34" charset="0"/>
                <a:ea typeface="ＭＳ Ｐゴシック" pitchFamily="34" charset="-128"/>
                <a:cs typeface="Times New Roman" pitchFamily="18" charset="0"/>
              </a:rPr>
              <a:t>Process Level </a:t>
            </a:r>
          </a:p>
        </p:txBody>
      </p:sp>
      <p:sp>
        <p:nvSpPr>
          <p:cNvPr id="7182" name="Text Box 13"/>
          <p:cNvSpPr txBox="1">
            <a:spLocks noChangeArrowheads="1"/>
          </p:cNvSpPr>
          <p:nvPr/>
        </p:nvSpPr>
        <p:spPr bwMode="auto">
          <a:xfrm>
            <a:off x="5523342" y="2504812"/>
            <a:ext cx="1603900" cy="240405"/>
          </a:xfrm>
          <a:prstGeom prst="rect">
            <a:avLst/>
          </a:prstGeom>
          <a:solidFill>
            <a:srgbClr val="FFFF00">
              <a:alpha val="70195"/>
            </a:srgbClr>
          </a:solidFill>
          <a:ln w="9525">
            <a:solidFill>
              <a:srgbClr val="0000FF"/>
            </a:solidFill>
            <a:miter lim="800000"/>
            <a:headEnd/>
            <a:tailEnd/>
          </a:ln>
        </p:spPr>
        <p:txBody>
          <a:bodyPr lIns="80155" tIns="40078" rIns="80155" bIns="40078"/>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a:r>
              <a:rPr lang="en-US" sz="1200">
                <a:solidFill>
                  <a:prstClr val="black"/>
                </a:solidFill>
                <a:latin typeface="Arial" pitchFamily="34" charset="0"/>
                <a:ea typeface="ＭＳ Ｐゴシック" pitchFamily="34" charset="-128"/>
                <a:cs typeface="Times New Roman" pitchFamily="18" charset="0"/>
              </a:rPr>
              <a:t>GOAL</a:t>
            </a:r>
          </a:p>
        </p:txBody>
      </p:sp>
      <p:sp>
        <p:nvSpPr>
          <p:cNvPr id="7183" name="Text Box 14"/>
          <p:cNvSpPr txBox="1">
            <a:spLocks noChangeArrowheads="1"/>
          </p:cNvSpPr>
          <p:nvPr/>
        </p:nvSpPr>
        <p:spPr bwMode="auto">
          <a:xfrm>
            <a:off x="5399755" y="2942433"/>
            <a:ext cx="1973301" cy="253360"/>
          </a:xfrm>
          <a:prstGeom prst="rect">
            <a:avLst/>
          </a:prstGeom>
          <a:solidFill>
            <a:srgbClr val="FF99FF"/>
          </a:solidFill>
          <a:ln w="9525">
            <a:solidFill>
              <a:srgbClr val="0000FF"/>
            </a:solidFill>
            <a:miter lim="800000"/>
            <a:headEnd/>
            <a:tailEnd/>
          </a:ln>
        </p:spPr>
        <p:txBody>
          <a:bodyPr lIns="80155" tIns="40078" rIns="80155" bIns="40078"/>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a:r>
              <a:rPr lang="en-US" sz="900">
                <a:solidFill>
                  <a:prstClr val="black"/>
                </a:solidFill>
                <a:latin typeface="Arial" pitchFamily="34" charset="0"/>
                <a:ea typeface="ＭＳ Ｐゴシック" pitchFamily="34" charset="-128"/>
                <a:cs typeface="Times New Roman" pitchFamily="18" charset="0"/>
              </a:rPr>
              <a:t>FUNCTIONAL REQUIREMENTS</a:t>
            </a:r>
          </a:p>
        </p:txBody>
      </p:sp>
      <p:sp>
        <p:nvSpPr>
          <p:cNvPr id="7184" name="Text Box 15"/>
          <p:cNvSpPr txBox="1">
            <a:spLocks noChangeArrowheads="1"/>
          </p:cNvSpPr>
          <p:nvPr/>
        </p:nvSpPr>
        <p:spPr bwMode="auto">
          <a:xfrm>
            <a:off x="5458152" y="3440518"/>
            <a:ext cx="2031698" cy="256239"/>
          </a:xfrm>
          <a:prstGeom prst="rect">
            <a:avLst/>
          </a:prstGeom>
          <a:solidFill>
            <a:srgbClr val="DDDDDD">
              <a:alpha val="70195"/>
            </a:srgbClr>
          </a:solidFill>
          <a:ln w="9525">
            <a:solidFill>
              <a:srgbClr val="0000FF"/>
            </a:solidFill>
            <a:miter lim="800000"/>
            <a:headEnd/>
            <a:tailEnd/>
          </a:ln>
        </p:spPr>
        <p:txBody>
          <a:bodyPr lIns="15779" tIns="40078" rIns="15779" bIns="40078"/>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a:r>
              <a:rPr lang="en-US" sz="900">
                <a:solidFill>
                  <a:prstClr val="black"/>
                </a:solidFill>
                <a:latin typeface="Arial" pitchFamily="34" charset="0"/>
                <a:ea typeface="ＭＳ Ｐゴシック" pitchFamily="34" charset="-128"/>
                <a:cs typeface="Times New Roman" pitchFamily="18" charset="0"/>
              </a:rPr>
              <a:t>PERFORMANCE REQUIREMENTS</a:t>
            </a:r>
          </a:p>
        </p:txBody>
      </p:sp>
      <p:sp>
        <p:nvSpPr>
          <p:cNvPr id="7185" name="Text Box 16"/>
          <p:cNvSpPr txBox="1">
            <a:spLocks noChangeArrowheads="1"/>
          </p:cNvSpPr>
          <p:nvPr/>
        </p:nvSpPr>
        <p:spPr bwMode="auto">
          <a:xfrm>
            <a:off x="5405186" y="3938601"/>
            <a:ext cx="2177014" cy="240405"/>
          </a:xfrm>
          <a:prstGeom prst="rect">
            <a:avLst/>
          </a:prstGeom>
          <a:solidFill>
            <a:srgbClr val="FFFFFF"/>
          </a:solidFill>
          <a:ln w="9525">
            <a:solidFill>
              <a:srgbClr val="0000FF"/>
            </a:solidFill>
            <a:miter lim="800000"/>
            <a:headEnd/>
            <a:tailEnd/>
          </a:ln>
        </p:spPr>
        <p:txBody>
          <a:bodyPr lIns="80155" tIns="40078" rIns="80155" bIns="40078"/>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a:r>
              <a:rPr lang="en-US" sz="1200">
                <a:solidFill>
                  <a:prstClr val="black"/>
                </a:solidFill>
                <a:latin typeface="Arial" pitchFamily="34" charset="0"/>
                <a:ea typeface="ＭＳ Ｐゴシック" pitchFamily="34" charset="-128"/>
                <a:cs typeface="Times New Roman" pitchFamily="18" charset="0"/>
              </a:rPr>
              <a:t>EVALUATION</a:t>
            </a:r>
          </a:p>
        </p:txBody>
      </p:sp>
      <p:sp>
        <p:nvSpPr>
          <p:cNvPr id="7186" name="Line 17"/>
          <p:cNvSpPr>
            <a:spLocks noChangeShapeType="1"/>
          </p:cNvSpPr>
          <p:nvPr/>
        </p:nvSpPr>
        <p:spPr bwMode="auto">
          <a:xfrm>
            <a:off x="6325969" y="2749535"/>
            <a:ext cx="0" cy="207295"/>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55" tIns="40078" rIns="80155" bIns="40078"/>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sp>
        <p:nvSpPr>
          <p:cNvPr id="7187" name="Line 18"/>
          <p:cNvSpPr>
            <a:spLocks noChangeShapeType="1"/>
          </p:cNvSpPr>
          <p:nvPr/>
        </p:nvSpPr>
        <p:spPr bwMode="auto">
          <a:xfrm>
            <a:off x="6325969" y="3195793"/>
            <a:ext cx="0" cy="208735"/>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55" tIns="40078" rIns="80155" bIns="40078"/>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sp>
        <p:nvSpPr>
          <p:cNvPr id="7188" name="Line 19"/>
          <p:cNvSpPr>
            <a:spLocks noChangeShapeType="1"/>
          </p:cNvSpPr>
          <p:nvPr/>
        </p:nvSpPr>
        <p:spPr bwMode="auto">
          <a:xfrm>
            <a:off x="7967897" y="4223630"/>
            <a:ext cx="0" cy="207295"/>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55" tIns="40078" rIns="80155" bIns="40078"/>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sp>
        <p:nvSpPr>
          <p:cNvPr id="7189" name="Line 20"/>
          <p:cNvSpPr>
            <a:spLocks noChangeShapeType="1"/>
          </p:cNvSpPr>
          <p:nvPr/>
        </p:nvSpPr>
        <p:spPr bwMode="auto">
          <a:xfrm>
            <a:off x="6331401" y="4223630"/>
            <a:ext cx="0" cy="207295"/>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55" tIns="40078" rIns="80155" bIns="40078"/>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sp>
        <p:nvSpPr>
          <p:cNvPr id="7190" name="Line 21"/>
          <p:cNvSpPr>
            <a:spLocks noChangeShapeType="1"/>
          </p:cNvSpPr>
          <p:nvPr/>
        </p:nvSpPr>
        <p:spPr bwMode="auto">
          <a:xfrm>
            <a:off x="7132673" y="4223630"/>
            <a:ext cx="0" cy="207295"/>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55" tIns="40078" rIns="80155" bIns="40078"/>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sp>
        <p:nvSpPr>
          <p:cNvPr id="7191" name="Line 22"/>
          <p:cNvSpPr>
            <a:spLocks noChangeShapeType="1"/>
          </p:cNvSpPr>
          <p:nvPr/>
        </p:nvSpPr>
        <p:spPr bwMode="auto">
          <a:xfrm>
            <a:off x="5464942" y="4223630"/>
            <a:ext cx="0" cy="207295"/>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55" tIns="40078" rIns="80155" bIns="40078"/>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sp>
        <p:nvSpPr>
          <p:cNvPr id="7192" name="Line 23"/>
          <p:cNvSpPr>
            <a:spLocks noChangeShapeType="1"/>
          </p:cNvSpPr>
          <p:nvPr/>
        </p:nvSpPr>
        <p:spPr bwMode="auto">
          <a:xfrm>
            <a:off x="5464943" y="4223630"/>
            <a:ext cx="2502955" cy="144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155" tIns="40078" rIns="80155" bIns="40078"/>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grpSp>
        <p:nvGrpSpPr>
          <p:cNvPr id="7193" name="Group 24"/>
          <p:cNvGrpSpPr>
            <a:grpSpLocks/>
          </p:cNvGrpSpPr>
          <p:nvPr/>
        </p:nvGrpSpPr>
        <p:grpSpPr bwMode="auto">
          <a:xfrm>
            <a:off x="7533782" y="2526409"/>
            <a:ext cx="1235726" cy="1174671"/>
            <a:chOff x="5590" y="2571"/>
            <a:chExt cx="1035" cy="816"/>
          </a:xfrm>
        </p:grpSpPr>
        <p:sp>
          <p:nvSpPr>
            <p:cNvPr id="7233" name="Text Box 25"/>
            <p:cNvSpPr txBox="1">
              <a:spLocks noChangeArrowheads="1"/>
            </p:cNvSpPr>
            <p:nvPr/>
          </p:nvSpPr>
          <p:spPr bwMode="auto">
            <a:xfrm>
              <a:off x="5590" y="2571"/>
              <a:ext cx="971" cy="184"/>
            </a:xfrm>
            <a:prstGeom prst="rect">
              <a:avLst/>
            </a:prstGeom>
            <a:solidFill>
              <a:srgbClr val="FF9900">
                <a:alpha val="39999"/>
              </a:srgbClr>
            </a:solidFill>
            <a:ln w="4699"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ZA" sz="1100">
                  <a:solidFill>
                    <a:prstClr val="black"/>
                  </a:solidFill>
                </a:rPr>
                <a:t>Act 103 of 1977</a:t>
              </a:r>
            </a:p>
          </p:txBody>
        </p:sp>
        <p:sp>
          <p:nvSpPr>
            <p:cNvPr id="7234" name="Text Box 26"/>
            <p:cNvSpPr txBox="1">
              <a:spLocks noChangeArrowheads="1"/>
            </p:cNvSpPr>
            <p:nvPr/>
          </p:nvSpPr>
          <p:spPr bwMode="auto">
            <a:xfrm>
              <a:off x="5606" y="2875"/>
              <a:ext cx="968" cy="182"/>
            </a:xfrm>
            <a:prstGeom prst="rect">
              <a:avLst/>
            </a:prstGeom>
            <a:solidFill>
              <a:srgbClr val="99CC00">
                <a:alpha val="70195"/>
              </a:srgbClr>
            </a:solidFill>
            <a:ln w="4699"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ZA" sz="1100">
                  <a:solidFill>
                    <a:prstClr val="black"/>
                  </a:solidFill>
                </a:rPr>
                <a:t>Regulation </a:t>
              </a:r>
              <a:r>
                <a:rPr lang="en-ZA" sz="900">
                  <a:solidFill>
                    <a:prstClr val="black"/>
                  </a:solidFill>
                </a:rPr>
                <a:t>2008</a:t>
              </a:r>
            </a:p>
          </p:txBody>
        </p:sp>
        <p:sp>
          <p:nvSpPr>
            <p:cNvPr id="7235" name="Text Box 27"/>
            <p:cNvSpPr txBox="1">
              <a:spLocks noChangeArrowheads="1"/>
            </p:cNvSpPr>
            <p:nvPr/>
          </p:nvSpPr>
          <p:spPr bwMode="auto">
            <a:xfrm>
              <a:off x="5670" y="3227"/>
              <a:ext cx="955" cy="160"/>
            </a:xfrm>
            <a:prstGeom prst="rect">
              <a:avLst/>
            </a:prstGeom>
            <a:solidFill>
              <a:srgbClr val="FFFF00">
                <a:alpha val="70195"/>
              </a:srgbClr>
            </a:solidFill>
            <a:ln w="4699"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ZA" sz="900">
                  <a:solidFill>
                    <a:prstClr val="black"/>
                  </a:solidFill>
                </a:rPr>
                <a:t>SANS 10400 2010</a:t>
              </a:r>
            </a:p>
          </p:txBody>
        </p:sp>
      </p:grpSp>
      <p:sp>
        <p:nvSpPr>
          <p:cNvPr id="7194" name="AutoShape 28"/>
          <p:cNvSpPr>
            <a:spLocks/>
          </p:cNvSpPr>
          <p:nvPr/>
        </p:nvSpPr>
        <p:spPr bwMode="auto">
          <a:xfrm rot="-5400000">
            <a:off x="6459255" y="4383109"/>
            <a:ext cx="161229" cy="1405620"/>
          </a:xfrm>
          <a:prstGeom prst="leftBrace">
            <a:avLst>
              <a:gd name="adj1" fmla="val 46377"/>
              <a:gd name="adj2" fmla="val 50000"/>
            </a:avLst>
          </a:prstGeom>
          <a:solidFill>
            <a:srgbClr val="FF9900">
              <a:alpha val="59999"/>
            </a:srgbClr>
          </a:solidFill>
          <a:ln w="4699">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sp>
        <p:nvSpPr>
          <p:cNvPr id="7195" name="Text Box 29"/>
          <p:cNvSpPr txBox="1">
            <a:spLocks noChangeArrowheads="1"/>
          </p:cNvSpPr>
          <p:nvPr/>
        </p:nvSpPr>
        <p:spPr bwMode="auto">
          <a:xfrm>
            <a:off x="5689482" y="4507222"/>
            <a:ext cx="998643" cy="450271"/>
          </a:xfrm>
          <a:prstGeom prst="rect">
            <a:avLst/>
          </a:prstGeom>
          <a:solidFill>
            <a:srgbClr val="FF00FF">
              <a:alpha val="20000"/>
            </a:srgbClr>
          </a:solidFill>
          <a:ln w="4699"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ZA" sz="1200">
                <a:solidFill>
                  <a:prstClr val="black"/>
                </a:solidFill>
              </a:rPr>
              <a:t>Rational </a:t>
            </a:r>
          </a:p>
          <a:p>
            <a:pPr algn="ctr" defTabSz="456442" eaLnBrk="1" hangingPunct="1"/>
            <a:r>
              <a:rPr lang="en-ZA" sz="1200">
                <a:solidFill>
                  <a:prstClr val="black"/>
                </a:solidFill>
              </a:rPr>
              <a:t>Assessment</a:t>
            </a:r>
          </a:p>
        </p:txBody>
      </p:sp>
      <p:sp>
        <p:nvSpPr>
          <p:cNvPr id="7196" name="Text Box 30"/>
          <p:cNvSpPr txBox="1">
            <a:spLocks noChangeArrowheads="1"/>
          </p:cNvSpPr>
          <p:nvPr/>
        </p:nvSpPr>
        <p:spPr bwMode="auto">
          <a:xfrm>
            <a:off x="6684504" y="4507222"/>
            <a:ext cx="897696" cy="450271"/>
          </a:xfrm>
          <a:prstGeom prst="rect">
            <a:avLst/>
          </a:prstGeom>
          <a:solidFill>
            <a:srgbClr val="FF00FF">
              <a:alpha val="20000"/>
            </a:srgbClr>
          </a:solidFill>
          <a:ln w="4699"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ZA" sz="1200">
                <a:solidFill>
                  <a:prstClr val="black"/>
                </a:solidFill>
              </a:rPr>
              <a:t>Rational </a:t>
            </a:r>
          </a:p>
          <a:p>
            <a:pPr algn="ctr" defTabSz="456442" eaLnBrk="1" hangingPunct="1"/>
            <a:r>
              <a:rPr lang="en-ZA" sz="1200">
                <a:solidFill>
                  <a:prstClr val="black"/>
                </a:solidFill>
              </a:rPr>
              <a:t>Design</a:t>
            </a:r>
          </a:p>
        </p:txBody>
      </p:sp>
      <p:sp>
        <p:nvSpPr>
          <p:cNvPr id="7197" name="Text Box 31"/>
          <p:cNvSpPr txBox="1">
            <a:spLocks noChangeArrowheads="1"/>
          </p:cNvSpPr>
          <p:nvPr/>
        </p:nvSpPr>
        <p:spPr bwMode="auto">
          <a:xfrm>
            <a:off x="6073365" y="5166534"/>
            <a:ext cx="1025356" cy="450271"/>
          </a:xfrm>
          <a:prstGeom prst="rect">
            <a:avLst/>
          </a:prstGeom>
          <a:solidFill>
            <a:srgbClr val="FF9999"/>
          </a:solidFill>
          <a:ln w="4699"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ZA" sz="1200">
                <a:solidFill>
                  <a:prstClr val="black"/>
                </a:solidFill>
              </a:rPr>
              <a:t>Competent Person</a:t>
            </a:r>
          </a:p>
        </p:txBody>
      </p:sp>
      <p:sp>
        <p:nvSpPr>
          <p:cNvPr id="7198" name="Text Box 32"/>
          <p:cNvSpPr txBox="1">
            <a:spLocks noChangeArrowheads="1"/>
          </p:cNvSpPr>
          <p:nvPr/>
        </p:nvSpPr>
        <p:spPr bwMode="auto">
          <a:xfrm>
            <a:off x="4621571" y="4466915"/>
            <a:ext cx="1025355" cy="819603"/>
          </a:xfrm>
          <a:prstGeom prst="rect">
            <a:avLst/>
          </a:prstGeom>
          <a:solidFill>
            <a:srgbClr val="00CCFF"/>
          </a:solidFill>
          <a:ln w="4699"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ZA" sz="1200">
                <a:solidFill>
                  <a:prstClr val="black"/>
                </a:solidFill>
              </a:rPr>
              <a:t>“Deemed to Satisfy”</a:t>
            </a:r>
          </a:p>
          <a:p>
            <a:pPr algn="ctr" defTabSz="456442" eaLnBrk="1" hangingPunct="1"/>
            <a:r>
              <a:rPr lang="en-ZA" sz="1200">
                <a:solidFill>
                  <a:prstClr val="black"/>
                </a:solidFill>
              </a:rPr>
              <a:t>the regulations</a:t>
            </a:r>
          </a:p>
        </p:txBody>
      </p:sp>
      <p:sp>
        <p:nvSpPr>
          <p:cNvPr id="7199" name="Text Box 33"/>
          <p:cNvSpPr txBox="1">
            <a:spLocks noChangeArrowheads="1"/>
          </p:cNvSpPr>
          <p:nvPr/>
        </p:nvSpPr>
        <p:spPr bwMode="auto">
          <a:xfrm>
            <a:off x="7628376" y="4466913"/>
            <a:ext cx="1025355" cy="1219712"/>
          </a:xfrm>
          <a:prstGeom prst="rect">
            <a:avLst/>
          </a:prstGeom>
          <a:solidFill>
            <a:srgbClr val="92D050"/>
          </a:solidFill>
          <a:ln w="4699" algn="ctr">
            <a:solidFill>
              <a:srgbClr val="0000FF"/>
            </a:solidFill>
            <a:miter lim="800000"/>
            <a:headEnd/>
            <a:tailEnd/>
          </a:ln>
          <a:effectLs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endParaRPr lang="en-ZA" sz="700" dirty="0">
              <a:solidFill>
                <a:prstClr val="black"/>
              </a:solidFill>
            </a:endParaRPr>
          </a:p>
          <a:p>
            <a:pPr algn="ctr" defTabSz="456442" eaLnBrk="1" hangingPunct="1"/>
            <a:r>
              <a:rPr lang="en-ZA" sz="1200" dirty="0">
                <a:solidFill>
                  <a:prstClr val="white"/>
                </a:solidFill>
              </a:rPr>
              <a:t>Agr</a:t>
            </a:r>
            <a:r>
              <a:rPr lang="en-US" sz="1200" dirty="0">
                <a:solidFill>
                  <a:prstClr val="white"/>
                </a:solidFill>
              </a:rPr>
              <a:t>ément </a:t>
            </a:r>
            <a:r>
              <a:rPr lang="en-US" sz="1200" dirty="0" smtClean="0">
                <a:solidFill>
                  <a:prstClr val="white"/>
                </a:solidFill>
              </a:rPr>
              <a:t>South Africa certificate. Act 11 of 2015 </a:t>
            </a:r>
            <a:endParaRPr lang="en-US" sz="1200" dirty="0">
              <a:solidFill>
                <a:prstClr val="white"/>
              </a:solidFill>
            </a:endParaRPr>
          </a:p>
          <a:p>
            <a:pPr algn="ctr" defTabSz="456442" eaLnBrk="1" hangingPunct="1"/>
            <a:endParaRPr lang="en-US" sz="700" dirty="0">
              <a:solidFill>
                <a:prstClr val="black"/>
              </a:solidFill>
            </a:endParaRPr>
          </a:p>
        </p:txBody>
      </p:sp>
      <p:sp>
        <p:nvSpPr>
          <p:cNvPr id="7200" name="AutoShape 34"/>
          <p:cNvSpPr>
            <a:spLocks noChangeArrowheads="1"/>
          </p:cNvSpPr>
          <p:nvPr/>
        </p:nvSpPr>
        <p:spPr bwMode="auto">
          <a:xfrm rot="5400000">
            <a:off x="1698975" y="1140442"/>
            <a:ext cx="791751" cy="3730664"/>
          </a:xfrm>
          <a:prstGeom prst="roundRect">
            <a:avLst>
              <a:gd name="adj" fmla="val 16667"/>
            </a:avLst>
          </a:prstGeom>
          <a:solidFill>
            <a:srgbClr val="FF9933">
              <a:alpha val="10196"/>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defTabSz="456442"/>
            <a:endParaRPr lang="en-US" sz="900">
              <a:solidFill>
                <a:prstClr val="black"/>
              </a:solidFill>
              <a:latin typeface="Arial Unicode MS" pitchFamily="34" charset="-128"/>
              <a:ea typeface="Arial Unicode MS" pitchFamily="34" charset="-128"/>
              <a:cs typeface="Arial Unicode MS" pitchFamily="34" charset="-128"/>
            </a:endParaRPr>
          </a:p>
          <a:p>
            <a:pPr defTabSz="456442"/>
            <a:endParaRPr lang="en-GB" sz="700">
              <a:solidFill>
                <a:prstClr val="black"/>
              </a:solidFill>
              <a:latin typeface="Arial Unicode MS" pitchFamily="34" charset="-128"/>
              <a:ea typeface="Arial Unicode MS" pitchFamily="34" charset="-128"/>
              <a:cs typeface="Arial Unicode MS" pitchFamily="34" charset="-128"/>
            </a:endParaRPr>
          </a:p>
        </p:txBody>
      </p:sp>
      <p:sp>
        <p:nvSpPr>
          <p:cNvPr id="7201" name="AutoShape 35"/>
          <p:cNvSpPr>
            <a:spLocks noChangeArrowheads="1"/>
          </p:cNvSpPr>
          <p:nvPr/>
        </p:nvSpPr>
        <p:spPr bwMode="auto">
          <a:xfrm rot="5400000">
            <a:off x="1636355" y="180984"/>
            <a:ext cx="916991" cy="3730664"/>
          </a:xfrm>
          <a:prstGeom prst="roundRect">
            <a:avLst>
              <a:gd name="adj" fmla="val 16667"/>
            </a:avLst>
          </a:prstGeom>
          <a:solidFill>
            <a:srgbClr val="FFFF00">
              <a:alpha val="549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defTabSz="456442"/>
            <a:endParaRPr lang="en-US" sz="900">
              <a:solidFill>
                <a:prstClr val="black"/>
              </a:solidFill>
              <a:latin typeface="Arial Unicode MS" pitchFamily="34" charset="-128"/>
              <a:ea typeface="Arial Unicode MS" pitchFamily="34" charset="-128"/>
              <a:cs typeface="Arial Unicode MS" pitchFamily="34" charset="-128"/>
            </a:endParaRPr>
          </a:p>
          <a:p>
            <a:pPr defTabSz="456442"/>
            <a:endParaRPr lang="en-GB" sz="700">
              <a:solidFill>
                <a:prstClr val="black"/>
              </a:solidFill>
              <a:latin typeface="Arial Unicode MS" pitchFamily="34" charset="-128"/>
              <a:ea typeface="Arial Unicode MS" pitchFamily="34" charset="-128"/>
              <a:cs typeface="Arial Unicode MS" pitchFamily="34" charset="-128"/>
            </a:endParaRPr>
          </a:p>
        </p:txBody>
      </p:sp>
      <p:sp>
        <p:nvSpPr>
          <p:cNvPr id="7202" name="AutoShape 36"/>
          <p:cNvSpPr>
            <a:spLocks noChangeArrowheads="1"/>
          </p:cNvSpPr>
          <p:nvPr/>
        </p:nvSpPr>
        <p:spPr bwMode="auto">
          <a:xfrm>
            <a:off x="1105484" y="1947708"/>
            <a:ext cx="2694445" cy="476489"/>
          </a:xfrm>
          <a:prstGeom prst="roundRect">
            <a:avLst>
              <a:gd name="adj" fmla="val 16667"/>
            </a:avLst>
          </a:prstGeom>
          <a:solidFill>
            <a:srgbClr val="993366">
              <a:alpha val="59999"/>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defTabSz="456442"/>
            <a:endParaRPr lang="en-GB" sz="1200" b="1">
              <a:solidFill>
                <a:prstClr val="black"/>
              </a:solidFill>
              <a:latin typeface="Arial Unicode MS" pitchFamily="34" charset="-128"/>
              <a:ea typeface="Arial Unicode MS" pitchFamily="34" charset="-128"/>
              <a:cs typeface="Arial Unicode MS" pitchFamily="34" charset="-128"/>
            </a:endParaRPr>
          </a:p>
        </p:txBody>
      </p:sp>
      <p:sp>
        <p:nvSpPr>
          <p:cNvPr id="7203" name="Text Box 37"/>
          <p:cNvSpPr txBox="1">
            <a:spLocks noChangeArrowheads="1"/>
          </p:cNvSpPr>
          <p:nvPr/>
        </p:nvSpPr>
        <p:spPr bwMode="auto">
          <a:xfrm>
            <a:off x="1140794" y="1587822"/>
            <a:ext cx="2251708" cy="359850"/>
          </a:xfrm>
          <a:prstGeom prst="rect">
            <a:avLst/>
          </a:prstGeom>
          <a:noFill/>
          <a:ln>
            <a:noFill/>
          </a:ln>
          <a:effectLst/>
          <a:extLst>
            <a:ext uri="{909E8E84-426E-40DD-AFC4-6F175D3DCCD1}">
              <a14:hiddenFill xmlns:a14="http://schemas.microsoft.com/office/drawing/2010/main">
                <a:solidFill>
                  <a:srgbClr val="FF6600">
                    <a:alpha val="54901"/>
                  </a:srgbClr>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893" tIns="41025" rIns="78893" bIns="41025">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1800" dirty="0">
                <a:solidFill>
                  <a:prstClr val="black"/>
                </a:solidFill>
              </a:rPr>
              <a:t>Act 103 0f 1977</a:t>
            </a:r>
            <a:endParaRPr lang="en-ZA" sz="1800" dirty="0">
              <a:solidFill>
                <a:prstClr val="black"/>
              </a:solidFill>
            </a:endParaRPr>
          </a:p>
        </p:txBody>
      </p:sp>
      <p:sp>
        <p:nvSpPr>
          <p:cNvPr id="7204" name="AutoShape 38"/>
          <p:cNvSpPr>
            <a:spLocks noChangeArrowheads="1"/>
          </p:cNvSpPr>
          <p:nvPr/>
        </p:nvSpPr>
        <p:spPr bwMode="auto">
          <a:xfrm>
            <a:off x="1049803" y="2714986"/>
            <a:ext cx="2890009" cy="333975"/>
          </a:xfrm>
          <a:prstGeom prst="roundRect">
            <a:avLst>
              <a:gd name="adj" fmla="val 16667"/>
            </a:avLst>
          </a:prstGeom>
          <a:solidFill>
            <a:srgbClr val="FF99FF">
              <a:alpha val="50195"/>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defTabSz="456442"/>
            <a:endParaRPr lang="en-GB" sz="1200" b="1">
              <a:solidFill>
                <a:prstClr val="black"/>
              </a:solidFill>
              <a:latin typeface="Arial Unicode MS" pitchFamily="34" charset="-128"/>
              <a:ea typeface="Arial Unicode MS" pitchFamily="34" charset="-128"/>
              <a:cs typeface="Arial Unicode MS" pitchFamily="34" charset="-128"/>
            </a:endParaRPr>
          </a:p>
        </p:txBody>
      </p:sp>
      <p:sp>
        <p:nvSpPr>
          <p:cNvPr id="7205" name="Rectangle 39"/>
          <p:cNvSpPr>
            <a:spLocks noChangeArrowheads="1"/>
          </p:cNvSpPr>
          <p:nvPr/>
        </p:nvSpPr>
        <p:spPr bwMode="auto">
          <a:xfrm>
            <a:off x="1071531" y="2725062"/>
            <a:ext cx="2845192" cy="573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p>
            <a:pPr defTabSz="456442"/>
            <a:r>
              <a:rPr lang="en-US" b="1" dirty="0">
                <a:solidFill>
                  <a:prstClr val="black"/>
                </a:solidFill>
                <a:latin typeface="Arial Unicode MS" pitchFamily="34" charset="-128"/>
                <a:ea typeface="Arial Unicode MS" pitchFamily="34" charset="-128"/>
                <a:cs typeface="Arial Unicode MS" pitchFamily="34" charset="-128"/>
              </a:rPr>
              <a:t>NRCS: </a:t>
            </a:r>
            <a:r>
              <a:rPr lang="en-US" sz="1400" b="1" dirty="0">
                <a:solidFill>
                  <a:prstClr val="white"/>
                </a:solidFill>
                <a:latin typeface="Arial Unicode MS" pitchFamily="34" charset="-128"/>
                <a:ea typeface="Arial Unicode MS" pitchFamily="34" charset="-128"/>
                <a:cs typeface="Arial Unicode MS" pitchFamily="34" charset="-128"/>
              </a:rPr>
              <a:t>REGULATION</a:t>
            </a:r>
            <a:r>
              <a:rPr lang="en-US" sz="1400" b="1" dirty="0">
                <a:solidFill>
                  <a:prstClr val="black"/>
                </a:solidFill>
                <a:latin typeface="Arial Unicode MS" pitchFamily="34" charset="-128"/>
                <a:ea typeface="Arial Unicode MS" pitchFamily="34" charset="-128"/>
                <a:cs typeface="Arial Unicode MS" pitchFamily="34" charset="-128"/>
              </a:rPr>
              <a:t> KEEPER</a:t>
            </a:r>
            <a:endParaRPr lang="en-US" sz="900" b="1" dirty="0">
              <a:solidFill>
                <a:prstClr val="black"/>
              </a:solidFill>
              <a:latin typeface="Arial Unicode MS" pitchFamily="34" charset="-128"/>
              <a:ea typeface="Arial Unicode MS" pitchFamily="34" charset="-128"/>
              <a:cs typeface="Arial Unicode MS" pitchFamily="34" charset="-128"/>
            </a:endParaRPr>
          </a:p>
        </p:txBody>
      </p:sp>
      <p:sp>
        <p:nvSpPr>
          <p:cNvPr id="7206" name="Text Box 40"/>
          <p:cNvSpPr txBox="1">
            <a:spLocks noChangeArrowheads="1"/>
          </p:cNvSpPr>
          <p:nvPr/>
        </p:nvSpPr>
        <p:spPr bwMode="auto">
          <a:xfrm>
            <a:off x="1140794" y="1897323"/>
            <a:ext cx="2376652" cy="532243"/>
          </a:xfrm>
          <a:prstGeom prst="rect">
            <a:avLst/>
          </a:prstGeom>
          <a:noFill/>
          <a:ln>
            <a:noFill/>
          </a:ln>
          <a:effectLst/>
          <a:extLst>
            <a:ext uri="{909E8E84-426E-40DD-AFC4-6F175D3DCCD1}">
              <a14:hiddenFill xmlns:a14="http://schemas.microsoft.com/office/drawing/2010/main">
                <a:solidFill>
                  <a:srgbClr val="FF6600">
                    <a:alpha val="54901"/>
                  </a:srgbClr>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893" tIns="41025" rIns="78893" bIns="41025">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1400">
                <a:solidFill>
                  <a:prstClr val="white"/>
                </a:solidFill>
                <a:latin typeface="Arial Narrow" pitchFamily="34" charset="0"/>
              </a:rPr>
              <a:t>Building Industry is to be REGULATED</a:t>
            </a:r>
            <a:endParaRPr lang="en-ZA" sz="1400">
              <a:solidFill>
                <a:prstClr val="white"/>
              </a:solidFill>
              <a:latin typeface="Arial Narrow" pitchFamily="34" charset="0"/>
            </a:endParaRPr>
          </a:p>
        </p:txBody>
      </p:sp>
      <p:sp>
        <p:nvSpPr>
          <p:cNvPr id="7207" name="Text Box 41"/>
          <p:cNvSpPr txBox="1">
            <a:spLocks noChangeArrowheads="1"/>
          </p:cNvSpPr>
          <p:nvPr/>
        </p:nvSpPr>
        <p:spPr bwMode="auto">
          <a:xfrm>
            <a:off x="555647" y="1679951"/>
            <a:ext cx="575451" cy="973491"/>
          </a:xfrm>
          <a:prstGeom prst="rect">
            <a:avLst/>
          </a:prstGeom>
          <a:noFill/>
          <a:ln>
            <a:noFill/>
          </a:ln>
          <a:effectLst/>
          <a:extLst>
            <a:ext uri="{909E8E84-426E-40DD-AFC4-6F175D3DCCD1}">
              <a14:hiddenFill xmlns:a14="http://schemas.microsoft.com/office/drawing/2010/main">
                <a:solidFill>
                  <a:srgbClr val="FF9900">
                    <a:alpha val="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5800">
                <a:solidFill>
                  <a:srgbClr val="FF0000"/>
                </a:solidFill>
              </a:rPr>
              <a:t>1</a:t>
            </a:r>
          </a:p>
        </p:txBody>
      </p:sp>
      <p:sp>
        <p:nvSpPr>
          <p:cNvPr id="7208" name="Text Box 42"/>
          <p:cNvSpPr txBox="1">
            <a:spLocks noChangeArrowheads="1"/>
          </p:cNvSpPr>
          <p:nvPr/>
        </p:nvSpPr>
        <p:spPr bwMode="auto">
          <a:xfrm>
            <a:off x="555647" y="2484658"/>
            <a:ext cx="575451" cy="973491"/>
          </a:xfrm>
          <a:prstGeom prst="rect">
            <a:avLst/>
          </a:prstGeom>
          <a:noFill/>
          <a:ln>
            <a:noFill/>
          </a:ln>
          <a:effectLst/>
          <a:extLst>
            <a:ext uri="{909E8E84-426E-40DD-AFC4-6F175D3DCCD1}">
              <a14:hiddenFill xmlns:a14="http://schemas.microsoft.com/office/drawing/2010/main">
                <a:solidFill>
                  <a:srgbClr val="FF9900">
                    <a:alpha val="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5800">
                <a:solidFill>
                  <a:srgbClr val="FF0000"/>
                </a:solidFill>
              </a:rPr>
              <a:t>2</a:t>
            </a:r>
          </a:p>
        </p:txBody>
      </p:sp>
      <p:sp>
        <p:nvSpPr>
          <p:cNvPr id="7209" name="AutoShape 43"/>
          <p:cNvSpPr>
            <a:spLocks noChangeAspect="1" noChangeArrowheads="1"/>
          </p:cNvSpPr>
          <p:nvPr/>
        </p:nvSpPr>
        <p:spPr bwMode="auto">
          <a:xfrm>
            <a:off x="266185" y="1600776"/>
            <a:ext cx="537802" cy="1681390"/>
          </a:xfrm>
          <a:prstGeom prst="upDownArrow">
            <a:avLst>
              <a:gd name="adj1" fmla="val 50000"/>
              <a:gd name="adj2" fmla="val 58990"/>
            </a:avLst>
          </a:prstGeom>
          <a:solidFill>
            <a:srgbClr val="FF0000">
              <a:alpha val="50195"/>
            </a:srgbClr>
          </a:solidFill>
          <a:ln w="4699"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sp>
        <p:nvSpPr>
          <p:cNvPr id="7210" name="AutoShape 44"/>
          <p:cNvSpPr>
            <a:spLocks noChangeArrowheads="1"/>
          </p:cNvSpPr>
          <p:nvPr/>
        </p:nvSpPr>
        <p:spPr bwMode="auto">
          <a:xfrm rot="5400000">
            <a:off x="1581420" y="2185065"/>
            <a:ext cx="866607" cy="3570410"/>
          </a:xfrm>
          <a:prstGeom prst="roundRect">
            <a:avLst>
              <a:gd name="adj" fmla="val 16667"/>
            </a:avLst>
          </a:prstGeom>
          <a:solidFill>
            <a:srgbClr val="DDDDDD">
              <a:alpha val="10196"/>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defTabSz="456442"/>
            <a:endParaRPr lang="en-US" sz="900">
              <a:solidFill>
                <a:prstClr val="black"/>
              </a:solidFill>
              <a:latin typeface="Arial Unicode MS" pitchFamily="34" charset="-128"/>
              <a:ea typeface="Arial Unicode MS" pitchFamily="34" charset="-128"/>
              <a:cs typeface="Arial Unicode MS" pitchFamily="34" charset="-128"/>
            </a:endParaRPr>
          </a:p>
          <a:p>
            <a:pPr defTabSz="456442"/>
            <a:endParaRPr lang="en-GB" sz="700">
              <a:solidFill>
                <a:prstClr val="black"/>
              </a:solidFill>
              <a:latin typeface="Arial Unicode MS" pitchFamily="34" charset="-128"/>
              <a:ea typeface="Arial Unicode MS" pitchFamily="34" charset="-128"/>
              <a:cs typeface="Arial Unicode MS" pitchFamily="34" charset="-128"/>
            </a:endParaRPr>
          </a:p>
        </p:txBody>
      </p:sp>
      <p:sp>
        <p:nvSpPr>
          <p:cNvPr id="7211" name="AutoShape 45"/>
          <p:cNvSpPr>
            <a:spLocks noChangeArrowheads="1"/>
          </p:cNvSpPr>
          <p:nvPr/>
        </p:nvSpPr>
        <p:spPr bwMode="auto">
          <a:xfrm>
            <a:off x="332732" y="3603186"/>
            <a:ext cx="2470360" cy="631961"/>
          </a:xfrm>
          <a:prstGeom prst="roundRect">
            <a:avLst>
              <a:gd name="adj" fmla="val 16667"/>
            </a:avLst>
          </a:prstGeom>
          <a:solidFill>
            <a:srgbClr val="CC99FF">
              <a:alpha val="39999"/>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defTabSz="456442"/>
            <a:endParaRPr lang="en-GB" sz="1200" b="1">
              <a:solidFill>
                <a:prstClr val="black"/>
              </a:solidFill>
              <a:latin typeface="Arial Unicode MS" pitchFamily="34" charset="-128"/>
              <a:ea typeface="Arial Unicode MS" pitchFamily="34" charset="-128"/>
              <a:cs typeface="Arial Unicode MS" pitchFamily="34" charset="-128"/>
            </a:endParaRPr>
          </a:p>
        </p:txBody>
      </p:sp>
      <p:sp>
        <p:nvSpPr>
          <p:cNvPr id="7212" name="Rectangle 46"/>
          <p:cNvSpPr>
            <a:spLocks noChangeArrowheads="1"/>
          </p:cNvSpPr>
          <p:nvPr/>
        </p:nvSpPr>
        <p:spPr bwMode="auto">
          <a:xfrm>
            <a:off x="332732" y="3603187"/>
            <a:ext cx="2470360" cy="6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p>
            <a:pPr defTabSz="456442"/>
            <a:r>
              <a:rPr lang="en-US" b="1" dirty="0">
                <a:solidFill>
                  <a:prstClr val="black"/>
                </a:solidFill>
                <a:latin typeface="Arial Unicode MS" pitchFamily="34" charset="-128"/>
                <a:ea typeface="Arial Unicode MS" pitchFamily="34" charset="-128"/>
                <a:cs typeface="Arial Unicode MS" pitchFamily="34" charset="-128"/>
              </a:rPr>
              <a:t>South African National </a:t>
            </a:r>
            <a:r>
              <a:rPr lang="en-US" b="1" dirty="0">
                <a:solidFill>
                  <a:prstClr val="white"/>
                </a:solidFill>
                <a:latin typeface="Arial Unicode MS" pitchFamily="34" charset="-128"/>
                <a:ea typeface="Arial Unicode MS" pitchFamily="34" charset="-128"/>
                <a:cs typeface="Arial Unicode MS" pitchFamily="34" charset="-128"/>
              </a:rPr>
              <a:t>Standards</a:t>
            </a:r>
            <a:r>
              <a:rPr lang="en-US" b="1" dirty="0">
                <a:solidFill>
                  <a:prstClr val="black"/>
                </a:solidFill>
                <a:latin typeface="Arial Unicode MS" pitchFamily="34" charset="-128"/>
                <a:ea typeface="Arial Unicode MS" pitchFamily="34" charset="-128"/>
                <a:cs typeface="Arial Unicode MS" pitchFamily="34" charset="-128"/>
              </a:rPr>
              <a:t>: </a:t>
            </a:r>
            <a:r>
              <a:rPr lang="en-US" sz="1100" dirty="0">
                <a:solidFill>
                  <a:prstClr val="black"/>
                </a:solidFill>
                <a:latin typeface="Arial Unicode MS" pitchFamily="34" charset="-128"/>
                <a:ea typeface="Arial Unicode MS" pitchFamily="34" charset="-128"/>
                <a:cs typeface="Arial Unicode MS" pitchFamily="34" charset="-128"/>
              </a:rPr>
              <a:t> </a:t>
            </a:r>
            <a:r>
              <a:rPr lang="en-US" sz="1200" dirty="0">
                <a:solidFill>
                  <a:prstClr val="black"/>
                </a:solidFill>
                <a:latin typeface="Arial Unicode MS" pitchFamily="34" charset="-128"/>
                <a:ea typeface="Arial Unicode MS" pitchFamily="34" charset="-128"/>
                <a:cs typeface="Arial Unicode MS" pitchFamily="34" charset="-128"/>
              </a:rPr>
              <a:t>SANS 10400</a:t>
            </a:r>
            <a:endParaRPr lang="en-ZA" sz="1200" dirty="0">
              <a:solidFill>
                <a:prstClr val="black"/>
              </a:solidFill>
              <a:latin typeface="Arial Unicode MS" pitchFamily="34" charset="-128"/>
              <a:ea typeface="Arial Unicode MS" pitchFamily="34" charset="-128"/>
              <a:cs typeface="Arial Unicode MS" pitchFamily="34" charset="-128"/>
            </a:endParaRPr>
          </a:p>
        </p:txBody>
      </p:sp>
      <p:sp>
        <p:nvSpPr>
          <p:cNvPr id="7213" name="AutoShape 47"/>
          <p:cNvSpPr>
            <a:spLocks noChangeArrowheads="1"/>
          </p:cNvSpPr>
          <p:nvPr/>
        </p:nvSpPr>
        <p:spPr bwMode="auto">
          <a:xfrm rot="5400000">
            <a:off x="1671392" y="3091261"/>
            <a:ext cx="686663" cy="3570410"/>
          </a:xfrm>
          <a:prstGeom prst="roundRect">
            <a:avLst>
              <a:gd name="adj" fmla="val 16667"/>
            </a:avLst>
          </a:prstGeom>
          <a:solidFill>
            <a:srgbClr val="DDDDDD">
              <a:alpha val="10196"/>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7337" tIns="9467" rIns="47337" bIns="9467" anchor="ctr"/>
          <a:lstStyle/>
          <a:p>
            <a:pPr defTabSz="456442"/>
            <a:endParaRPr lang="en-US" sz="900">
              <a:solidFill>
                <a:prstClr val="black"/>
              </a:solidFill>
              <a:latin typeface="Arial Unicode MS" pitchFamily="34" charset="-128"/>
              <a:ea typeface="Arial Unicode MS" pitchFamily="34" charset="-128"/>
              <a:cs typeface="Arial Unicode MS" pitchFamily="34" charset="-128"/>
            </a:endParaRPr>
          </a:p>
          <a:p>
            <a:pPr defTabSz="456442"/>
            <a:endParaRPr lang="en-GB" sz="700">
              <a:solidFill>
                <a:prstClr val="black"/>
              </a:solidFill>
              <a:latin typeface="Arial Unicode MS" pitchFamily="34" charset="-128"/>
              <a:ea typeface="Arial Unicode MS" pitchFamily="34" charset="-128"/>
              <a:cs typeface="Arial Unicode MS" pitchFamily="34" charset="-128"/>
            </a:endParaRPr>
          </a:p>
        </p:txBody>
      </p:sp>
      <p:sp>
        <p:nvSpPr>
          <p:cNvPr id="7214" name="AutoShape 48"/>
          <p:cNvSpPr>
            <a:spLocks noChangeArrowheads="1"/>
          </p:cNvSpPr>
          <p:nvPr/>
        </p:nvSpPr>
        <p:spPr bwMode="auto">
          <a:xfrm>
            <a:off x="332733" y="4619505"/>
            <a:ext cx="2162074" cy="522555"/>
          </a:xfrm>
          <a:prstGeom prst="roundRect">
            <a:avLst>
              <a:gd name="adj" fmla="val 16667"/>
            </a:avLst>
          </a:prstGeom>
          <a:solidFill>
            <a:srgbClr val="CC99FF">
              <a:alpha val="30196"/>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defTabSz="456442"/>
            <a:endParaRPr lang="en-GB" sz="1200" b="1">
              <a:solidFill>
                <a:prstClr val="black"/>
              </a:solidFill>
              <a:latin typeface="Arial Unicode MS" pitchFamily="34" charset="-128"/>
              <a:ea typeface="Arial Unicode MS" pitchFamily="34" charset="-128"/>
              <a:cs typeface="Arial Unicode MS" pitchFamily="34" charset="-128"/>
            </a:endParaRPr>
          </a:p>
        </p:txBody>
      </p:sp>
      <p:sp>
        <p:nvSpPr>
          <p:cNvPr id="7215" name="Rectangle 49"/>
          <p:cNvSpPr>
            <a:spLocks noChangeArrowheads="1"/>
          </p:cNvSpPr>
          <p:nvPr/>
        </p:nvSpPr>
        <p:spPr bwMode="auto">
          <a:xfrm>
            <a:off x="323226" y="4703000"/>
            <a:ext cx="2163433" cy="4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p>
            <a:pPr defTabSz="456442">
              <a:lnSpc>
                <a:spcPct val="90000"/>
              </a:lnSpc>
            </a:pPr>
            <a:r>
              <a:rPr lang="en-US" sz="1200" b="1">
                <a:solidFill>
                  <a:prstClr val="black"/>
                </a:solidFill>
                <a:latin typeface="Arial Unicode MS" pitchFamily="34" charset="-128"/>
                <a:ea typeface="Arial Unicode MS" pitchFamily="34" charset="-128"/>
                <a:cs typeface="Arial Unicode MS" pitchFamily="34" charset="-128"/>
              </a:rPr>
              <a:t>Other SANS documents:</a:t>
            </a:r>
            <a:r>
              <a:rPr lang="en-US" sz="1100" b="1">
                <a:solidFill>
                  <a:prstClr val="black"/>
                </a:solidFill>
                <a:latin typeface="Arial Unicode MS" pitchFamily="34" charset="-128"/>
                <a:ea typeface="Arial Unicode MS" pitchFamily="34" charset="-128"/>
                <a:cs typeface="Arial Unicode MS" pitchFamily="34" charset="-128"/>
              </a:rPr>
              <a:t> </a:t>
            </a:r>
            <a:r>
              <a:rPr lang="en-US" sz="1200" b="1">
                <a:solidFill>
                  <a:prstClr val="black"/>
                </a:solidFill>
                <a:latin typeface="Arial Unicode MS" pitchFamily="34" charset="-128"/>
                <a:ea typeface="Arial Unicode MS" pitchFamily="34" charset="-128"/>
                <a:cs typeface="Arial Unicode MS" pitchFamily="34" charset="-128"/>
              </a:rPr>
              <a:t>SANS 204, SANS 10252</a:t>
            </a:r>
            <a:endParaRPr lang="en-ZA" sz="1200" b="1">
              <a:solidFill>
                <a:prstClr val="black"/>
              </a:solidFill>
              <a:latin typeface="Arial Unicode MS" pitchFamily="34" charset="-128"/>
              <a:ea typeface="Arial Unicode MS" pitchFamily="34" charset="-128"/>
              <a:cs typeface="Arial Unicode MS" pitchFamily="34" charset="-128"/>
            </a:endParaRPr>
          </a:p>
        </p:txBody>
      </p:sp>
      <p:sp>
        <p:nvSpPr>
          <p:cNvPr id="7216" name="Text Box 50"/>
          <p:cNvSpPr txBox="1">
            <a:spLocks noChangeArrowheads="1"/>
          </p:cNvSpPr>
          <p:nvPr/>
        </p:nvSpPr>
        <p:spPr bwMode="auto">
          <a:xfrm>
            <a:off x="2655062" y="3542725"/>
            <a:ext cx="497060" cy="996166"/>
          </a:xfrm>
          <a:prstGeom prst="rect">
            <a:avLst/>
          </a:prstGeom>
          <a:noFill/>
          <a:ln>
            <a:noFill/>
          </a:ln>
          <a:effectLst/>
          <a:extLst>
            <a:ext uri="{909E8E84-426E-40DD-AFC4-6F175D3DCCD1}">
              <a14:hiddenFill xmlns:a14="http://schemas.microsoft.com/office/drawing/2010/main">
                <a:solidFill>
                  <a:srgbClr val="FF9900">
                    <a:alpha val="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5800">
                <a:solidFill>
                  <a:srgbClr val="FF0000"/>
                </a:solidFill>
              </a:rPr>
              <a:t>3</a:t>
            </a:r>
          </a:p>
        </p:txBody>
      </p:sp>
      <p:sp>
        <p:nvSpPr>
          <p:cNvPr id="7217" name="AutoShape 51"/>
          <p:cNvSpPr>
            <a:spLocks noChangeArrowheads="1"/>
          </p:cNvSpPr>
          <p:nvPr/>
        </p:nvSpPr>
        <p:spPr bwMode="auto">
          <a:xfrm>
            <a:off x="3152121" y="3737064"/>
            <a:ext cx="482120" cy="1482733"/>
          </a:xfrm>
          <a:prstGeom prst="upDownArrow">
            <a:avLst>
              <a:gd name="adj1" fmla="val 50000"/>
              <a:gd name="adj2" fmla="val 58028"/>
            </a:avLst>
          </a:prstGeom>
          <a:solidFill>
            <a:srgbClr val="008000">
              <a:alpha val="39999"/>
            </a:srgbClr>
          </a:solidFill>
          <a:ln w="4699"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0" rIns="80155" bIns="0" anchor="ctr"/>
          <a:lstStyle/>
          <a:p>
            <a:pPr algn="ctr" defTabSz="456442"/>
            <a:endParaRPr lang="en-ZA" sz="1200" b="1">
              <a:solidFill>
                <a:prstClr val="black"/>
              </a:solidFill>
              <a:latin typeface="Arial Unicode MS" pitchFamily="34" charset="-128"/>
              <a:ea typeface="Arial Unicode MS" pitchFamily="34" charset="-128"/>
              <a:cs typeface="Arial Unicode MS" pitchFamily="34" charset="-128"/>
            </a:endParaRPr>
          </a:p>
        </p:txBody>
      </p:sp>
      <p:sp>
        <p:nvSpPr>
          <p:cNvPr id="7218" name="Text Box 52"/>
          <p:cNvSpPr txBox="1">
            <a:spLocks noChangeArrowheads="1"/>
          </p:cNvSpPr>
          <p:nvPr/>
        </p:nvSpPr>
        <p:spPr bwMode="auto">
          <a:xfrm rot="-5400000">
            <a:off x="2763026" y="4333386"/>
            <a:ext cx="1248086" cy="265615"/>
          </a:xfrm>
          <a:prstGeom prst="rect">
            <a:avLst/>
          </a:prstGeom>
          <a:noFill/>
          <a:ln>
            <a:noFill/>
          </a:ln>
          <a:effectLst/>
          <a:extLst>
            <a:ext uri="{909E8E84-426E-40DD-AFC4-6F175D3DCCD1}">
              <a14:hiddenFill xmlns:a14="http://schemas.microsoft.com/office/drawing/2010/main">
                <a:solidFill>
                  <a:srgbClr val="FF6600">
                    <a:alpha val="20000"/>
                  </a:srgbClr>
                </a:solidFill>
              </a14:hiddenFill>
            </a:ext>
            <a:ext uri="{91240B29-F687-4F45-9708-019B960494DF}">
              <a14:hiddenLine xmlns:a14="http://schemas.microsoft.com/office/drawing/2010/main" w="4699"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1200">
                <a:solidFill>
                  <a:srgbClr val="FFFF00"/>
                </a:solidFill>
              </a:rPr>
              <a:t>Voluntary</a:t>
            </a:r>
          </a:p>
        </p:txBody>
      </p:sp>
      <p:sp>
        <p:nvSpPr>
          <p:cNvPr id="7219" name="Text Box 53"/>
          <p:cNvSpPr txBox="1">
            <a:spLocks noChangeArrowheads="1"/>
          </p:cNvSpPr>
          <p:nvPr/>
        </p:nvSpPr>
        <p:spPr bwMode="auto">
          <a:xfrm rot="-5400000">
            <a:off x="-257764" y="2243164"/>
            <a:ext cx="1550392" cy="265615"/>
          </a:xfrm>
          <a:prstGeom prst="rect">
            <a:avLst/>
          </a:prstGeom>
          <a:noFill/>
          <a:ln>
            <a:noFill/>
          </a:ln>
          <a:effectLst/>
          <a:extLst>
            <a:ext uri="{909E8E84-426E-40DD-AFC4-6F175D3DCCD1}">
              <a14:hiddenFill xmlns:a14="http://schemas.microsoft.com/office/drawing/2010/main">
                <a:solidFill>
                  <a:srgbClr val="FF6600">
                    <a:alpha val="20000"/>
                  </a:srgbClr>
                </a:solidFill>
              </a14:hiddenFill>
            </a:ext>
            <a:ext uri="{91240B29-F687-4F45-9708-019B960494DF}">
              <a14:hiddenLine xmlns:a14="http://schemas.microsoft.com/office/drawing/2010/main" w="4699"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1200">
                <a:solidFill>
                  <a:prstClr val="black"/>
                </a:solidFill>
              </a:rPr>
              <a:t>Mandatory</a:t>
            </a:r>
          </a:p>
        </p:txBody>
      </p:sp>
      <p:sp>
        <p:nvSpPr>
          <p:cNvPr id="7220" name="AutoShape 54"/>
          <p:cNvSpPr>
            <a:spLocks noChangeArrowheads="1"/>
          </p:cNvSpPr>
          <p:nvPr/>
        </p:nvSpPr>
        <p:spPr bwMode="auto">
          <a:xfrm rot="5400000">
            <a:off x="1748502" y="3909546"/>
            <a:ext cx="577258" cy="3615228"/>
          </a:xfrm>
          <a:prstGeom prst="roundRect">
            <a:avLst>
              <a:gd name="adj" fmla="val 16667"/>
            </a:avLst>
          </a:prstGeom>
          <a:solidFill>
            <a:srgbClr val="00CC66">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7337" tIns="9467" rIns="47337" bIns="9467" anchor="ctr"/>
          <a:lstStyle/>
          <a:p>
            <a:pPr defTabSz="456442"/>
            <a:endParaRPr lang="en-US" sz="900">
              <a:solidFill>
                <a:prstClr val="black"/>
              </a:solidFill>
              <a:latin typeface="Arial Unicode MS" pitchFamily="34" charset="-128"/>
              <a:ea typeface="Arial Unicode MS" pitchFamily="34" charset="-128"/>
              <a:cs typeface="Arial Unicode MS" pitchFamily="34" charset="-128"/>
            </a:endParaRPr>
          </a:p>
          <a:p>
            <a:pPr defTabSz="456442"/>
            <a:endParaRPr lang="en-GB" sz="700">
              <a:solidFill>
                <a:prstClr val="black"/>
              </a:solidFill>
              <a:latin typeface="Arial Unicode MS" pitchFamily="34" charset="-128"/>
              <a:ea typeface="Arial Unicode MS" pitchFamily="34" charset="-128"/>
              <a:cs typeface="Arial Unicode MS" pitchFamily="34" charset="-128"/>
            </a:endParaRPr>
          </a:p>
        </p:txBody>
      </p:sp>
      <p:sp>
        <p:nvSpPr>
          <p:cNvPr id="7221" name="AutoShape 55"/>
          <p:cNvSpPr>
            <a:spLocks noChangeArrowheads="1"/>
          </p:cNvSpPr>
          <p:nvPr/>
        </p:nvSpPr>
        <p:spPr bwMode="auto">
          <a:xfrm>
            <a:off x="270261" y="5473156"/>
            <a:ext cx="2799017" cy="506720"/>
          </a:xfrm>
          <a:prstGeom prst="roundRect">
            <a:avLst>
              <a:gd name="adj" fmla="val 16667"/>
            </a:avLst>
          </a:prstGeom>
          <a:solidFill>
            <a:srgbClr val="33CC33">
              <a:alpha val="50195"/>
            </a:srgb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nchor="ctr"/>
          <a:lstStyle/>
          <a:p>
            <a:pPr algn="ctr" defTabSz="456442"/>
            <a:endParaRPr lang="en-GB" sz="1200" b="1">
              <a:solidFill>
                <a:prstClr val="black"/>
              </a:solidFill>
              <a:latin typeface="Arial Unicode MS" pitchFamily="34" charset="-128"/>
              <a:ea typeface="Arial Unicode MS" pitchFamily="34" charset="-128"/>
              <a:cs typeface="Arial Unicode MS" pitchFamily="34" charset="-128"/>
            </a:endParaRPr>
          </a:p>
        </p:txBody>
      </p:sp>
      <p:sp>
        <p:nvSpPr>
          <p:cNvPr id="57" name="Rectangle 56"/>
          <p:cNvSpPr>
            <a:spLocks noChangeArrowheads="1"/>
          </p:cNvSpPr>
          <p:nvPr/>
        </p:nvSpPr>
        <p:spPr bwMode="auto">
          <a:xfrm>
            <a:off x="266185" y="5473158"/>
            <a:ext cx="2527400" cy="82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p>
            <a:pPr defTabSz="456442">
              <a:lnSpc>
                <a:spcPct val="90000"/>
              </a:lnSpc>
              <a:defRPr/>
            </a:pPr>
            <a:r>
              <a:rPr lang="en-US" b="1">
                <a:solidFill>
                  <a:prstClr val="black"/>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Local Authority: Enforcer of </a:t>
            </a:r>
            <a:r>
              <a:rPr lang="en-US" b="1">
                <a:solidFill>
                  <a:prstClr val="white"/>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REGULATIONS</a:t>
            </a:r>
            <a:endParaRPr lang="en-ZA" sz="1100" b="1">
              <a:solidFill>
                <a:prstClr val="white"/>
              </a:solidFill>
              <a:latin typeface="Arial Unicode MS" pitchFamily="34" charset="-128"/>
              <a:ea typeface="Arial Unicode MS" pitchFamily="34" charset="-128"/>
              <a:cs typeface="Arial Unicode MS" pitchFamily="34" charset="-128"/>
            </a:endParaRPr>
          </a:p>
        </p:txBody>
      </p:sp>
      <p:sp>
        <p:nvSpPr>
          <p:cNvPr id="7223" name="Text Box 57"/>
          <p:cNvSpPr txBox="1">
            <a:spLocks noChangeArrowheads="1"/>
          </p:cNvSpPr>
          <p:nvPr/>
        </p:nvSpPr>
        <p:spPr bwMode="auto">
          <a:xfrm>
            <a:off x="229517" y="1187627"/>
            <a:ext cx="3737455" cy="265605"/>
          </a:xfrm>
          <a:prstGeom prst="rect">
            <a:avLst/>
          </a:prstGeom>
          <a:solidFill>
            <a:schemeClr val="bg1"/>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spcBef>
                <a:spcPct val="50000"/>
              </a:spcBef>
            </a:pPr>
            <a:r>
              <a:rPr lang="en-US" sz="1200">
                <a:solidFill>
                  <a:prstClr val="black"/>
                </a:solidFill>
                <a:latin typeface="Arial" pitchFamily="34" charset="0"/>
                <a:ea typeface="ＭＳ Ｐゴシック" pitchFamily="34" charset="-128"/>
                <a:cs typeface="Arial" pitchFamily="34" charset="0"/>
              </a:rPr>
              <a:t>LEVELS OF LEGISLATION</a:t>
            </a:r>
            <a:endParaRPr lang="en-GB" sz="1200">
              <a:solidFill>
                <a:prstClr val="black"/>
              </a:solidFill>
              <a:latin typeface="Arial" pitchFamily="34" charset="0"/>
              <a:ea typeface="ＭＳ Ｐゴシック" pitchFamily="34" charset="-128"/>
              <a:cs typeface="Times New Roman" pitchFamily="18" charset="0"/>
            </a:endParaRPr>
          </a:p>
        </p:txBody>
      </p:sp>
      <p:sp>
        <p:nvSpPr>
          <p:cNvPr id="7224" name="Text Box 58"/>
          <p:cNvSpPr txBox="1">
            <a:spLocks noChangeArrowheads="1"/>
          </p:cNvSpPr>
          <p:nvPr/>
        </p:nvSpPr>
        <p:spPr bwMode="auto">
          <a:xfrm>
            <a:off x="4990970" y="1187627"/>
            <a:ext cx="3198294" cy="450271"/>
          </a:xfrm>
          <a:prstGeom prst="rect">
            <a:avLst/>
          </a:prstGeom>
          <a:solidFill>
            <a:srgbClr val="FFCC99">
              <a:alpha val="23137"/>
            </a:srgbClr>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spcBef>
                <a:spcPct val="50000"/>
              </a:spcBef>
            </a:pPr>
            <a:r>
              <a:rPr lang="en-US" sz="1200">
                <a:solidFill>
                  <a:prstClr val="black"/>
                </a:solidFill>
                <a:latin typeface="Arial" pitchFamily="34" charset="0"/>
                <a:ea typeface="ＭＳ Ｐゴシック" pitchFamily="34" charset="-128"/>
                <a:cs typeface="Arial" pitchFamily="34" charset="0"/>
              </a:rPr>
              <a:t>SOLUTIONS TO SATISFY THE REGULATIONS </a:t>
            </a:r>
            <a:endParaRPr lang="en-GB" sz="1200">
              <a:solidFill>
                <a:prstClr val="black"/>
              </a:solidFill>
              <a:latin typeface="Arial" pitchFamily="34" charset="0"/>
              <a:ea typeface="ＭＳ Ｐゴシック" pitchFamily="34" charset="-128"/>
              <a:cs typeface="Times New Roman" pitchFamily="18" charset="0"/>
            </a:endParaRPr>
          </a:p>
        </p:txBody>
      </p:sp>
      <p:sp>
        <p:nvSpPr>
          <p:cNvPr id="7225" name="Text Box 59"/>
          <p:cNvSpPr txBox="1">
            <a:spLocks noChangeArrowheads="1"/>
          </p:cNvSpPr>
          <p:nvPr/>
        </p:nvSpPr>
        <p:spPr bwMode="auto">
          <a:xfrm>
            <a:off x="3338178" y="5405499"/>
            <a:ext cx="461750" cy="787031"/>
          </a:xfrm>
          <a:prstGeom prst="rect">
            <a:avLst/>
          </a:prstGeom>
          <a:noFill/>
          <a:ln>
            <a:noFill/>
          </a:ln>
          <a:effectLst/>
          <a:extLst>
            <a:ext uri="{909E8E84-426E-40DD-AFC4-6F175D3DCCD1}">
              <a14:hiddenFill xmlns:a14="http://schemas.microsoft.com/office/drawing/2010/main">
                <a:solidFill>
                  <a:srgbClr val="FF9900">
                    <a:alpha val="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lnSpc>
                <a:spcPct val="80000"/>
              </a:lnSpc>
            </a:pPr>
            <a:r>
              <a:rPr lang="en-US" sz="5500">
                <a:solidFill>
                  <a:prstClr val="white"/>
                </a:solidFill>
              </a:rPr>
              <a:t>5</a:t>
            </a:r>
          </a:p>
        </p:txBody>
      </p:sp>
      <p:sp>
        <p:nvSpPr>
          <p:cNvPr id="7226" name="Text Box 60"/>
          <p:cNvSpPr txBox="1">
            <a:spLocks noChangeArrowheads="1"/>
          </p:cNvSpPr>
          <p:nvPr/>
        </p:nvSpPr>
        <p:spPr bwMode="auto">
          <a:xfrm>
            <a:off x="2503144" y="4415091"/>
            <a:ext cx="575451" cy="973491"/>
          </a:xfrm>
          <a:prstGeom prst="rect">
            <a:avLst/>
          </a:prstGeom>
          <a:noFill/>
          <a:ln>
            <a:noFill/>
          </a:ln>
          <a:effectLst/>
          <a:extLst>
            <a:ext uri="{909E8E84-426E-40DD-AFC4-6F175D3DCCD1}">
              <a14:hiddenFill xmlns:a14="http://schemas.microsoft.com/office/drawing/2010/main">
                <a:solidFill>
                  <a:srgbClr val="FF9900">
                    <a:alpha val="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5800">
                <a:solidFill>
                  <a:srgbClr val="FF0000"/>
                </a:solidFill>
              </a:rPr>
              <a:t>4</a:t>
            </a:r>
          </a:p>
        </p:txBody>
      </p:sp>
      <p:sp>
        <p:nvSpPr>
          <p:cNvPr id="7227" name="Text Box 61"/>
          <p:cNvSpPr txBox="1">
            <a:spLocks noChangeArrowheads="1"/>
          </p:cNvSpPr>
          <p:nvPr/>
        </p:nvSpPr>
        <p:spPr bwMode="auto">
          <a:xfrm>
            <a:off x="4967462" y="5352235"/>
            <a:ext cx="290116" cy="357938"/>
          </a:xfrm>
          <a:prstGeom prst="rect">
            <a:avLst/>
          </a:prstGeom>
          <a:noFill/>
          <a:ln>
            <a:noFill/>
          </a:ln>
          <a:effectLst/>
          <a:extLst>
            <a:ext uri="{909E8E84-426E-40DD-AFC4-6F175D3DCCD1}">
              <a14:hiddenFill xmlns:a14="http://schemas.microsoft.com/office/drawing/2010/main">
                <a:solidFill>
                  <a:srgbClr val="FF9900">
                    <a:alpha val="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1800">
                <a:solidFill>
                  <a:srgbClr val="FF0000"/>
                </a:solidFill>
              </a:rPr>
              <a:t>1</a:t>
            </a:r>
          </a:p>
        </p:txBody>
      </p:sp>
      <p:sp>
        <p:nvSpPr>
          <p:cNvPr id="7228" name="Text Box 62"/>
          <p:cNvSpPr txBox="1">
            <a:spLocks noChangeArrowheads="1"/>
          </p:cNvSpPr>
          <p:nvPr/>
        </p:nvSpPr>
        <p:spPr bwMode="auto">
          <a:xfrm>
            <a:off x="6476296" y="5645902"/>
            <a:ext cx="290116" cy="357938"/>
          </a:xfrm>
          <a:prstGeom prst="rect">
            <a:avLst/>
          </a:prstGeom>
          <a:noFill/>
          <a:ln>
            <a:noFill/>
          </a:ln>
          <a:effectLst/>
          <a:extLst>
            <a:ext uri="{909E8E84-426E-40DD-AFC4-6F175D3DCCD1}">
              <a14:hiddenFill xmlns:a14="http://schemas.microsoft.com/office/drawing/2010/main">
                <a:solidFill>
                  <a:srgbClr val="FF9900">
                    <a:alpha val="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1800">
                <a:solidFill>
                  <a:srgbClr val="FF0000"/>
                </a:solidFill>
              </a:rPr>
              <a:t>2</a:t>
            </a:r>
          </a:p>
        </p:txBody>
      </p:sp>
      <p:sp>
        <p:nvSpPr>
          <p:cNvPr id="7229" name="Text Box 63"/>
          <p:cNvSpPr txBox="1">
            <a:spLocks noChangeArrowheads="1"/>
          </p:cNvSpPr>
          <p:nvPr/>
        </p:nvSpPr>
        <p:spPr bwMode="auto">
          <a:xfrm>
            <a:off x="8044206" y="5777159"/>
            <a:ext cx="290116" cy="357938"/>
          </a:xfrm>
          <a:prstGeom prst="rect">
            <a:avLst/>
          </a:prstGeom>
          <a:noFill/>
          <a:ln>
            <a:noFill/>
          </a:ln>
          <a:effectLst/>
          <a:extLst>
            <a:ext uri="{909E8E84-426E-40DD-AFC4-6F175D3DCCD1}">
              <a14:hiddenFill xmlns:a14="http://schemas.microsoft.com/office/drawing/2010/main">
                <a:solidFill>
                  <a:srgbClr val="FF9900">
                    <a:alpha val="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1800" dirty="0">
                <a:solidFill>
                  <a:srgbClr val="FF0000"/>
                </a:solidFill>
              </a:rPr>
              <a:t>3</a:t>
            </a:r>
          </a:p>
        </p:txBody>
      </p:sp>
      <p:pic>
        <p:nvPicPr>
          <p:cNvPr id="7230" name="Picture 6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0267" y="3151168"/>
            <a:ext cx="2074477" cy="348364"/>
          </a:xfrm>
          <a:prstGeom prst="rect">
            <a:avLst/>
          </a:prstGeom>
          <a:noFill/>
          <a:ln>
            <a:noFill/>
          </a:ln>
          <a:effectLst/>
          <a:extLst>
            <a:ext uri="{909E8E84-426E-40DD-AFC4-6F175D3DCCD1}">
              <a14:hiddenFill xmlns:a14="http://schemas.microsoft.com/office/drawing/2010/main">
                <a:solidFill>
                  <a:srgbClr val="FF6600">
                    <a:alpha val="20000"/>
                  </a:srgbClr>
                </a:solidFill>
              </a14:hiddenFill>
            </a:ext>
            <a:ext uri="{91240B29-F687-4F45-9708-019B960494DF}">
              <a14:hiddenLine xmlns:a14="http://schemas.microsoft.com/office/drawing/2010/main" w="4699"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31" name="Picture 6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151" y="4207796"/>
            <a:ext cx="1878235" cy="237525"/>
          </a:xfrm>
          <a:prstGeom prst="rect">
            <a:avLst/>
          </a:prstGeom>
          <a:noFill/>
          <a:ln>
            <a:noFill/>
          </a:ln>
          <a:effectLst/>
          <a:extLst>
            <a:ext uri="{909E8E84-426E-40DD-AFC4-6F175D3DCCD1}">
              <a14:hiddenFill xmlns:a14="http://schemas.microsoft.com/office/drawing/2010/main">
                <a:solidFill>
                  <a:srgbClr val="FF6600">
                    <a:alpha val="20000"/>
                  </a:srgbClr>
                </a:solidFill>
              </a14:hiddenFill>
            </a:ext>
            <a:ext uri="{91240B29-F687-4F45-9708-019B960494DF}">
              <a14:hiddenLine xmlns:a14="http://schemas.microsoft.com/office/drawing/2010/main" w="4699"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4496626" y="3826315"/>
            <a:ext cx="4264393" cy="12956"/>
          </a:xfrm>
          <a:prstGeom prst="line">
            <a:avLst/>
          </a:prstGeom>
          <a:ln w="57150">
            <a:solidFill>
              <a:srgbClr val="CC6600"/>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438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536" y="-531440"/>
            <a:ext cx="9505056" cy="7302805"/>
          </a:xfrm>
          <a:prstGeom prst="rect">
            <a:avLst/>
          </a:prstGeom>
        </p:spPr>
      </p:pic>
      <p:pic>
        <p:nvPicPr>
          <p:cNvPr id="5" name="Picture 4"/>
          <p:cNvPicPr>
            <a:picLocks noChangeAspect="1"/>
          </p:cNvPicPr>
          <p:nvPr/>
        </p:nvPicPr>
        <p:blipFill>
          <a:blip r:embed="rId3"/>
          <a:stretch>
            <a:fillRect/>
          </a:stretch>
        </p:blipFill>
        <p:spPr>
          <a:xfrm>
            <a:off x="-612576" y="404664"/>
            <a:ext cx="6120680" cy="755970"/>
          </a:xfrm>
          <a:prstGeom prst="rect">
            <a:avLst/>
          </a:prstGeom>
        </p:spPr>
      </p:pic>
    </p:spTree>
    <p:extLst>
      <p:ext uri="{BB962C8B-B14F-4D97-AF65-F5344CB8AC3E}">
        <p14:creationId xmlns:p14="http://schemas.microsoft.com/office/powerpoint/2010/main" val="367373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3"/>
          <p:cNvGrpSpPr>
            <a:grpSpLocks/>
          </p:cNvGrpSpPr>
          <p:nvPr/>
        </p:nvGrpSpPr>
        <p:grpSpPr bwMode="auto">
          <a:xfrm>
            <a:off x="539750" y="1341438"/>
            <a:ext cx="7993063" cy="4824412"/>
            <a:chOff x="1053" y="1223"/>
            <a:chExt cx="2548" cy="2585"/>
          </a:xfrm>
        </p:grpSpPr>
        <p:sp>
          <p:nvSpPr>
            <p:cNvPr id="3" name="AutoShape 4" descr="Green marble"/>
            <p:cNvSpPr>
              <a:spLocks noChangeAspect="1" noChangeArrowheads="1" noTextEdit="1"/>
            </p:cNvSpPr>
            <p:nvPr/>
          </p:nvSpPr>
          <p:spPr bwMode="auto">
            <a:xfrm>
              <a:off x="1053" y="1223"/>
              <a:ext cx="2548" cy="2585"/>
            </a:xfrm>
            <a:prstGeom prst="rect">
              <a:avLst/>
            </a:prstGeom>
            <a:blipFill dpi="0" rotWithShape="0">
              <a:blip r:embed="rId3" cstate="print"/>
              <a:srcRect/>
              <a:tile tx="0" ty="0" sx="100000" sy="100000" flip="none" algn="tl"/>
            </a:blipFill>
            <a:ln w="9525" algn="ctr">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cxnSp>
          <p:nvCxnSpPr>
            <p:cNvPr id="1028" name="_s1028"/>
            <p:cNvCxnSpPr>
              <a:cxnSpLocks noChangeShapeType="1"/>
              <a:stCxn id="8" idx="0"/>
              <a:endCxn id="7" idx="2"/>
            </p:cNvCxnSpPr>
            <p:nvPr/>
          </p:nvCxnSpPr>
          <p:spPr bwMode="auto">
            <a:xfrm rot="16200000">
              <a:off x="2411" y="3028"/>
              <a:ext cx="100" cy="1"/>
            </a:xfrm>
            <a:prstGeom prst="bentConnector3">
              <a:avLst>
                <a:gd name="adj1" fmla="val 50000"/>
              </a:avLst>
            </a:prstGeom>
            <a:noFill/>
            <a:ln w="12700">
              <a:solidFill>
                <a:srgbClr val="000000"/>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7" idx="0"/>
              <a:endCxn id="5" idx="2"/>
            </p:cNvCxnSpPr>
            <p:nvPr/>
          </p:nvCxnSpPr>
          <p:spPr bwMode="auto">
            <a:xfrm rot="16200000">
              <a:off x="2145" y="2229"/>
              <a:ext cx="633" cy="1"/>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6" idx="3"/>
              <a:endCxn id="5" idx="2"/>
            </p:cNvCxnSpPr>
            <p:nvPr/>
          </p:nvCxnSpPr>
          <p:spPr bwMode="auto">
            <a:xfrm flipV="1">
              <a:off x="2360" y="1913"/>
              <a:ext cx="101" cy="317"/>
            </a:xfrm>
            <a:prstGeom prst="bentConnector2">
              <a:avLst/>
            </a:prstGeom>
            <a:noFill/>
            <a:ln w="12700">
              <a:solidFill>
                <a:srgbClr val="000000"/>
              </a:solidFill>
              <a:miter lim="800000"/>
              <a:headEnd/>
              <a:tailEnd/>
            </a:ln>
            <a:extLst>
              <a:ext uri="{909E8E84-426E-40DD-AFC4-6F175D3DCCD1}">
                <a14:hiddenFill xmlns:a14="http://schemas.microsoft.com/office/drawing/2010/main">
                  <a:noFill/>
                </a14:hiddenFill>
              </a:ext>
            </a:extLst>
          </p:spPr>
        </p:cxnSp>
        <p:sp>
          <p:nvSpPr>
            <p:cNvPr id="4" name="Rectangle 8"/>
            <p:cNvSpPr>
              <a:spLocks noChangeArrowheads="1"/>
            </p:cNvSpPr>
            <p:nvPr/>
          </p:nvSpPr>
          <p:spPr bwMode="auto">
            <a:xfrm>
              <a:off x="1203" y="1223"/>
              <a:ext cx="1489" cy="267"/>
            </a:xfrm>
            <a:prstGeom prst="rect">
              <a:avLst/>
            </a:prstGeom>
            <a:noFill/>
            <a:ln w="228600">
              <a:solidFill>
                <a:srgbClr val="008000">
                  <a:alpha val="0"/>
                </a:srgb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4343" tIns="92172" rIns="184343" bIns="92172" numCol="1" anchor="t" anchorCtr="0" compatLnSpc="1">
              <a:prstTxWarp prst="textNoShape">
                <a:avLst/>
              </a:prstTxWarp>
            </a:bodyPr>
            <a:lstStyle/>
            <a:p>
              <a:pPr algn="ctr"/>
              <a:endParaRPr lang="en-US" sz="3500" smtClean="0">
                <a:solidFill>
                  <a:srgbClr val="000000"/>
                </a:solidFill>
                <a:latin typeface="Times New Roman" pitchFamily="18" charset="0"/>
              </a:endParaRPr>
            </a:p>
          </p:txBody>
        </p:sp>
        <p:sp>
          <p:nvSpPr>
            <p:cNvPr id="5" name="_s1032"/>
            <p:cNvSpPr>
              <a:spLocks noChangeArrowheads="1"/>
            </p:cNvSpPr>
            <p:nvPr/>
          </p:nvSpPr>
          <p:spPr bwMode="auto">
            <a:xfrm>
              <a:off x="2161" y="1653"/>
              <a:ext cx="599" cy="260"/>
            </a:xfrm>
            <a:prstGeom prst="rect">
              <a:avLst/>
            </a:prstGeom>
            <a:solidFill>
              <a:srgbClr val="00FF00"/>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none" lIns="123878" tIns="61939" rIns="123878" bIns="61939" numCol="1" anchor="ctr" anchorCtr="0" compatLnSpc="1">
              <a:prstTxWarp prst="textNoShape">
                <a:avLst/>
              </a:prstTxWarp>
            </a:bodyPr>
            <a:lstStyle/>
            <a:p>
              <a:pPr algn="ctr"/>
              <a:r>
                <a:rPr lang="en-GB" smtClean="0">
                  <a:solidFill>
                    <a:srgbClr val="000000"/>
                  </a:solidFill>
                </a:rPr>
                <a:t>Board</a:t>
              </a:r>
            </a:p>
          </p:txBody>
        </p:sp>
        <p:sp>
          <p:nvSpPr>
            <p:cNvPr id="6" name="_s1033"/>
            <p:cNvSpPr>
              <a:spLocks noChangeArrowheads="1"/>
            </p:cNvSpPr>
            <p:nvPr/>
          </p:nvSpPr>
          <p:spPr bwMode="auto">
            <a:xfrm>
              <a:off x="1289" y="2013"/>
              <a:ext cx="1071" cy="433"/>
            </a:xfrm>
            <a:prstGeom prst="rect">
              <a:avLst/>
            </a:prstGeom>
            <a:solidFill>
              <a:srgbClr val="00FF00"/>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none" lIns="123878" tIns="61939" rIns="123878" bIns="61939" numCol="1" anchor="ctr" anchorCtr="0" compatLnSpc="1">
              <a:prstTxWarp prst="textNoShape">
                <a:avLst/>
              </a:prstTxWarp>
            </a:bodyPr>
            <a:lstStyle/>
            <a:p>
              <a:pPr algn="ctr"/>
              <a:r>
                <a:rPr lang="en-GB" smtClean="0">
                  <a:solidFill>
                    <a:srgbClr val="000000"/>
                  </a:solidFill>
                </a:rPr>
                <a:t>Technical Committee</a:t>
              </a:r>
              <a:endParaRPr lang="en-GB" smtClean="0">
                <a:solidFill>
                  <a:srgbClr val="000000"/>
                </a:solidFill>
                <a:latin typeface="Times New Roman" pitchFamily="18" charset="0"/>
              </a:endParaRPr>
            </a:p>
          </p:txBody>
        </p:sp>
        <p:sp>
          <p:nvSpPr>
            <p:cNvPr id="7" name="_s1034"/>
            <p:cNvSpPr>
              <a:spLocks noChangeArrowheads="1"/>
            </p:cNvSpPr>
            <p:nvPr/>
          </p:nvSpPr>
          <p:spPr bwMode="auto">
            <a:xfrm>
              <a:off x="1925" y="2546"/>
              <a:ext cx="1071" cy="433"/>
            </a:xfrm>
            <a:prstGeom prst="rect">
              <a:avLst/>
            </a:prstGeom>
            <a:solidFill>
              <a:srgbClr val="00FF00"/>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none" lIns="123878" tIns="61939" rIns="123878" bIns="61939" numCol="1" anchor="ctr" anchorCtr="0" compatLnSpc="1">
              <a:prstTxWarp prst="textNoShape">
                <a:avLst/>
              </a:prstTxWarp>
            </a:bodyPr>
            <a:lstStyle/>
            <a:p>
              <a:pPr algn="ctr"/>
              <a:r>
                <a:rPr lang="en-GB" dirty="0" smtClean="0">
                  <a:solidFill>
                    <a:srgbClr val="000000"/>
                  </a:solidFill>
                </a:rPr>
                <a:t>Technical Agency</a:t>
              </a:r>
            </a:p>
            <a:p>
              <a:pPr algn="ctr"/>
              <a:r>
                <a:rPr lang="en-GB" dirty="0" smtClean="0">
                  <a:solidFill>
                    <a:srgbClr val="000000"/>
                  </a:solidFill>
                </a:rPr>
                <a:t> Agrément South Africa</a:t>
              </a:r>
              <a:endParaRPr lang="en-GB" dirty="0" smtClean="0">
                <a:solidFill>
                  <a:srgbClr val="000000"/>
                </a:solidFill>
                <a:latin typeface="Times New Roman" pitchFamily="18" charset="0"/>
              </a:endParaRPr>
            </a:p>
          </p:txBody>
        </p:sp>
        <p:sp>
          <p:nvSpPr>
            <p:cNvPr id="8" name="_s1035"/>
            <p:cNvSpPr>
              <a:spLocks noChangeArrowheads="1"/>
            </p:cNvSpPr>
            <p:nvPr/>
          </p:nvSpPr>
          <p:spPr bwMode="auto">
            <a:xfrm>
              <a:off x="1555" y="3079"/>
              <a:ext cx="1810" cy="259"/>
            </a:xfrm>
            <a:prstGeom prst="rect">
              <a:avLst/>
            </a:prstGeom>
            <a:solidFill>
              <a:srgbClr val="00FF00"/>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none" lIns="123878" tIns="61939" rIns="123878" bIns="61939" numCol="1" anchor="ctr" anchorCtr="0" compatLnSpc="1">
              <a:prstTxWarp prst="textNoShape">
                <a:avLst/>
              </a:prstTxWarp>
            </a:bodyPr>
            <a:lstStyle/>
            <a:p>
              <a:pPr algn="ctr"/>
              <a:r>
                <a:rPr lang="en-GB" b="1" dirty="0" smtClean="0">
                  <a:solidFill>
                    <a:srgbClr val="333399"/>
                  </a:solidFill>
                </a:rPr>
                <a:t>Industry Technical Experts</a:t>
              </a:r>
              <a:endParaRPr lang="en-GB" b="1" dirty="0" smtClean="0">
                <a:solidFill>
                  <a:srgbClr val="333399"/>
                </a:solidFill>
                <a:latin typeface="Times New Roman" pitchFamily="18" charset="0"/>
              </a:endParaRPr>
            </a:p>
          </p:txBody>
        </p:sp>
      </p:grpSp>
      <p:sp>
        <p:nvSpPr>
          <p:cNvPr id="1036" name="Title 2"/>
          <p:cNvSpPr>
            <a:spLocks noGrp="1"/>
          </p:cNvSpPr>
          <p:nvPr>
            <p:ph type="title"/>
          </p:nvPr>
        </p:nvSpPr>
        <p:spPr>
          <a:xfrm>
            <a:off x="661194" y="714374"/>
            <a:ext cx="8025606" cy="482377"/>
          </a:xfrm>
        </p:spPr>
        <p:txBody>
          <a:bodyPr/>
          <a:lstStyle/>
          <a:p>
            <a:r>
              <a:rPr lang="en-US" dirty="0" smtClean="0">
                <a:solidFill>
                  <a:srgbClr val="00B050"/>
                </a:solidFill>
                <a:latin typeface="Calibri" pitchFamily="34" charset="0"/>
                <a:cs typeface="Calibri" pitchFamily="34" charset="0"/>
              </a:rPr>
              <a:t>Industry structure</a:t>
            </a:r>
            <a:endParaRPr lang="en-GB" dirty="0" smtClean="0">
              <a:solidFill>
                <a:srgbClr val="00B050"/>
              </a:solidFill>
              <a:latin typeface="Calibri" pitchFamily="34" charset="0"/>
              <a:cs typeface="Calibri" pitchFamily="34" charset="0"/>
            </a:endParaRPr>
          </a:p>
        </p:txBody>
      </p:sp>
      <p:pic>
        <p:nvPicPr>
          <p:cNvPr id="103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85813"/>
            <a:ext cx="22002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 descr="Wftao"/>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8088" y="6143764"/>
            <a:ext cx="12239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Date Placeholder 3"/>
          <p:cNvSpPr txBox="1">
            <a:spLocks noGrp="1"/>
          </p:cNvSpPr>
          <p:nvPr/>
        </p:nvSpPr>
        <p:spPr bwMode="auto">
          <a:xfrm>
            <a:off x="285750" y="142875"/>
            <a:ext cx="228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3CF17AC-B252-445E-8F6C-7E3AF51D5CC9}" type="datetime2">
              <a:rPr lang="en-GB" sz="1400">
                <a:solidFill>
                  <a:srgbClr val="5F5F5F"/>
                </a:solidFill>
                <a:latin typeface="Calibri" pitchFamily="34" charset="0"/>
              </a:rPr>
              <a:pPr eaLnBrk="1" hangingPunct="1"/>
              <a:t>Thursday, 19 April 2018</a:t>
            </a:fld>
            <a:endParaRPr lang="en-GB" sz="1400" dirty="0">
              <a:solidFill>
                <a:srgbClr val="5F5F5F"/>
              </a:solidFill>
              <a:latin typeface="Calibri" pitchFamily="34" charset="0"/>
            </a:endParaRPr>
          </a:p>
          <a:p>
            <a:pPr eaLnBrk="1" hangingPunct="1"/>
            <a:r>
              <a:rPr lang="en-ZA" sz="1400" b="1" dirty="0">
                <a:solidFill>
                  <a:srgbClr val="C00000"/>
                </a:solidFill>
                <a:latin typeface="Calibri" pitchFamily="34" charset="0"/>
              </a:rPr>
              <a:t>www.agrement.co.za</a:t>
            </a:r>
          </a:p>
          <a:p>
            <a:pPr eaLnBrk="1" hangingPunct="1"/>
            <a:endParaRPr lang="en-GB" sz="1400" dirty="0">
              <a:solidFill>
                <a:srgbClr val="5F5F5F"/>
              </a:solidFill>
              <a:latin typeface="Calibri" pitchFamily="34" charset="0"/>
            </a:endParaRPr>
          </a:p>
        </p:txBody>
      </p:sp>
      <p:sp>
        <p:nvSpPr>
          <p:cNvPr id="1041" name="Rectangle 11"/>
          <p:cNvSpPr>
            <a:spLocks noChangeArrowheads="1"/>
          </p:cNvSpPr>
          <p:nvPr/>
        </p:nvSpPr>
        <p:spPr bwMode="auto">
          <a:xfrm>
            <a:off x="7358063" y="142875"/>
            <a:ext cx="7569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dirty="0">
                <a:solidFill>
                  <a:srgbClr val="5F5F5F"/>
                </a:solidFill>
                <a:latin typeface="Calibri" pitchFamily="34" charset="0"/>
              </a:rPr>
              <a:t>Slide </a:t>
            </a:r>
            <a:fld id="{63DCEC4F-859F-4D4D-B2A4-3C46876B544B}" type="slidenum">
              <a:rPr lang="en-GB" sz="1400" smtClean="0">
                <a:solidFill>
                  <a:srgbClr val="5F5F5F"/>
                </a:solidFill>
                <a:latin typeface="Calibri" pitchFamily="34" charset="0"/>
              </a:rPr>
              <a:pPr/>
              <a:t>17</a:t>
            </a:fld>
            <a:endParaRPr lang="en-GB" sz="1400" dirty="0">
              <a:solidFill>
                <a:srgbClr val="5F5F5F"/>
              </a:solidFill>
              <a:latin typeface="Calibri" pitchFamily="34" charset="0"/>
            </a:endParaRPr>
          </a:p>
        </p:txBody>
      </p:sp>
      <p:pic>
        <p:nvPicPr>
          <p:cNvPr id="1042" name="Picture 91" descr="thumb05">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28013" y="6065837"/>
            <a:ext cx="9159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472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116013" y="549275"/>
            <a:ext cx="770445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fr-FR" sz="2400" kern="0" dirty="0">
                <a:solidFill>
                  <a:srgbClr val="00B050"/>
                </a:solidFill>
                <a:latin typeface="Calibri" pitchFamily="34" charset="0"/>
              </a:rPr>
              <a:t>Programme 1: Financial management 2018/19 – 2020/21</a:t>
            </a:r>
            <a:endParaRPr lang="en-GB" sz="2400" kern="0" dirty="0">
              <a:solidFill>
                <a:srgbClr val="00B050"/>
              </a:solidFill>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9596735"/>
              </p:ext>
            </p:extLst>
          </p:nvPr>
        </p:nvGraphicFramePr>
        <p:xfrm>
          <a:off x="467544" y="1052736"/>
          <a:ext cx="8208912" cy="3808464"/>
        </p:xfrm>
        <a:graphic>
          <a:graphicData uri="http://schemas.openxmlformats.org/drawingml/2006/table">
            <a:tbl>
              <a:tblPr firstRow="1" firstCol="1" lastRow="1" lastCol="1" bandRow="1" bandCol="1"/>
              <a:tblGrid>
                <a:gridCol w="166719"/>
                <a:gridCol w="4634087"/>
                <a:gridCol w="1181737"/>
                <a:gridCol w="1181737"/>
                <a:gridCol w="1044632"/>
              </a:tblGrid>
              <a:tr h="175237">
                <a:tc rowSpan="2" gridSpan="2">
                  <a:txBody>
                    <a:bodyPr/>
                    <a:lstStyle/>
                    <a:p>
                      <a:pPr algn="ctr">
                        <a:lnSpc>
                          <a:spcPct val="115000"/>
                        </a:lnSpc>
                        <a:spcBef>
                          <a:spcPts val="500"/>
                        </a:spcBef>
                        <a:spcAft>
                          <a:spcPts val="0"/>
                        </a:spcAft>
                      </a:pPr>
                      <a:r>
                        <a:rPr lang="en-ZA" sz="2400" b="1" dirty="0">
                          <a:effectLst/>
                          <a:latin typeface="Calibri" panose="020F0502020204030204" pitchFamily="34" charset="0"/>
                          <a:ea typeface="Times New Roman" panose="02020603050405020304" pitchFamily="18" charset="0"/>
                          <a:cs typeface="Arial" panose="020B0604020202020204" pitchFamily="34" charset="0"/>
                        </a:rPr>
                        <a:t>Programme performance indicators</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FA0"/>
                    </a:solidFill>
                  </a:tcPr>
                </a:tc>
                <a:tc rowSpan="2" hMerge="1">
                  <a:txBody>
                    <a:bodyPr/>
                    <a:lstStyle/>
                    <a:p>
                      <a:endParaRPr lang="en-ZA"/>
                    </a:p>
                  </a:txBody>
                  <a:tcPr/>
                </a:tc>
                <a:tc gridSpan="3">
                  <a:txBody>
                    <a:bodyPr/>
                    <a:lstStyle/>
                    <a:p>
                      <a:pPr algn="ctr">
                        <a:lnSpc>
                          <a:spcPct val="115000"/>
                        </a:lnSpc>
                        <a:spcBef>
                          <a:spcPts val="500"/>
                        </a:spcBef>
                        <a:spcAft>
                          <a:spcPts val="0"/>
                        </a:spcAft>
                      </a:pPr>
                      <a:r>
                        <a:rPr lang="en-ZA" sz="2400" b="1" dirty="0">
                          <a:effectLst/>
                          <a:latin typeface="Calibri" panose="020F0502020204030204" pitchFamily="34" charset="0"/>
                          <a:ea typeface="Times New Roman" panose="02020603050405020304" pitchFamily="18" charset="0"/>
                          <a:cs typeface="Arial" panose="020B0604020202020204" pitchFamily="34" charset="0"/>
                        </a:rPr>
                        <a:t>Medium Term Targets</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FA0"/>
                    </a:solidFill>
                  </a:tcPr>
                </a:tc>
                <a:tc hMerge="1">
                  <a:txBody>
                    <a:bodyPr/>
                    <a:lstStyle/>
                    <a:p>
                      <a:endParaRPr lang="en-ZA"/>
                    </a:p>
                  </a:txBody>
                  <a:tcPr/>
                </a:tc>
                <a:tc hMerge="1">
                  <a:txBody>
                    <a:bodyPr/>
                    <a:lstStyle/>
                    <a:p>
                      <a:endParaRPr lang="en-ZA"/>
                    </a:p>
                  </a:txBody>
                  <a:tcPr/>
                </a:tc>
              </a:tr>
              <a:tr h="443472">
                <a:tc gridSpan="2" vMerge="1">
                  <a:txBody>
                    <a:bodyPr/>
                    <a:lstStyle/>
                    <a:p>
                      <a:endParaRPr lang="en-ZA"/>
                    </a:p>
                  </a:txBody>
                  <a:tcPr/>
                </a:tc>
                <a:tc hMerge="1" vMerge="1">
                  <a:txBody>
                    <a:bodyPr/>
                    <a:lstStyle/>
                    <a:p>
                      <a:endParaRPr lang="en-ZA"/>
                    </a:p>
                  </a:txBody>
                  <a:tcPr/>
                </a:tc>
                <a:tc>
                  <a:txBody>
                    <a:bodyPr/>
                    <a:lstStyle/>
                    <a:p>
                      <a:pPr algn="ctr">
                        <a:lnSpc>
                          <a:spcPct val="115000"/>
                        </a:lnSpc>
                        <a:spcBef>
                          <a:spcPts val="500"/>
                        </a:spcBef>
                        <a:spcAft>
                          <a:spcPts val="0"/>
                        </a:spcAft>
                      </a:pPr>
                      <a:r>
                        <a:rPr lang="en-ZA" sz="2000" b="1" dirty="0">
                          <a:effectLst/>
                          <a:latin typeface="Calibri" panose="020F0502020204030204" pitchFamily="34" charset="0"/>
                          <a:ea typeface="Times New Roman" panose="02020603050405020304" pitchFamily="18" charset="0"/>
                          <a:cs typeface="Arial" panose="020B0604020202020204" pitchFamily="34" charset="0"/>
                        </a:rPr>
                        <a:t>2018/19</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FA0"/>
                    </a:solidFill>
                  </a:tcPr>
                </a:tc>
                <a:tc>
                  <a:txBody>
                    <a:bodyPr/>
                    <a:lstStyle/>
                    <a:p>
                      <a:pPr algn="ctr">
                        <a:lnSpc>
                          <a:spcPct val="115000"/>
                        </a:lnSpc>
                        <a:spcBef>
                          <a:spcPts val="500"/>
                        </a:spcBef>
                        <a:spcAft>
                          <a:spcPts val="0"/>
                        </a:spcAft>
                      </a:pPr>
                      <a:r>
                        <a:rPr lang="en-ZA" sz="2000" b="1" dirty="0">
                          <a:effectLst/>
                          <a:latin typeface="Calibri" panose="020F0502020204030204" pitchFamily="34" charset="0"/>
                          <a:ea typeface="Times New Roman" panose="02020603050405020304" pitchFamily="18" charset="0"/>
                          <a:cs typeface="Arial" panose="020B0604020202020204" pitchFamily="34" charset="0"/>
                        </a:rPr>
                        <a:t>2019/20</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FA0"/>
                    </a:solidFill>
                  </a:tcPr>
                </a:tc>
                <a:tc>
                  <a:txBody>
                    <a:bodyPr/>
                    <a:lstStyle/>
                    <a:p>
                      <a:pPr algn="ctr">
                        <a:lnSpc>
                          <a:spcPct val="115000"/>
                        </a:lnSpc>
                        <a:spcBef>
                          <a:spcPts val="500"/>
                        </a:spcBef>
                        <a:spcAft>
                          <a:spcPts val="0"/>
                        </a:spcAft>
                      </a:pPr>
                      <a:r>
                        <a:rPr lang="en-ZA" sz="2000" b="1" dirty="0">
                          <a:effectLst/>
                          <a:latin typeface="Calibri" panose="020F0502020204030204" pitchFamily="34" charset="0"/>
                          <a:ea typeface="Times New Roman" panose="02020603050405020304" pitchFamily="18" charset="0"/>
                          <a:cs typeface="Arial" panose="020B0604020202020204" pitchFamily="34" charset="0"/>
                        </a:rPr>
                        <a:t>2020/21</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FA0"/>
                    </a:solidFill>
                  </a:tcPr>
                </a:tc>
              </a:tr>
              <a:tr h="350475">
                <a:tc>
                  <a:txBody>
                    <a:bodyPr/>
                    <a:lstStyle/>
                    <a:p>
                      <a:pPr>
                        <a:lnSpc>
                          <a:spcPct val="115000"/>
                        </a:lnSpc>
                        <a:spcBef>
                          <a:spcPts val="500"/>
                        </a:spcBef>
                        <a:spcAft>
                          <a:spcPts val="0"/>
                        </a:spcAft>
                      </a:pPr>
                      <a:r>
                        <a:rPr lang="en-GB" sz="1600" dirty="0" smtClean="0">
                          <a:effectLst/>
                          <a:latin typeface="Calibri" panose="020F0502020204030204" pitchFamily="34" charset="0"/>
                          <a:ea typeface="Times New Roman" panose="02020603050405020304" pitchFamily="18" charset="0"/>
                          <a:cs typeface="Arial" panose="020B0604020202020204" pitchFamily="34" charset="0"/>
                        </a:rPr>
                        <a:t>1</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Bef>
                          <a:spcPts val="500"/>
                        </a:spcBef>
                        <a:spcAft>
                          <a:spcPts val="0"/>
                        </a:spcAft>
                      </a:pPr>
                      <a:r>
                        <a:rPr lang="en-US" sz="2400">
                          <a:effectLst/>
                          <a:latin typeface="Calibri" panose="020F0502020204030204" pitchFamily="34" charset="0"/>
                          <a:ea typeface="Times New Roman" panose="02020603050405020304" pitchFamily="18" charset="0"/>
                          <a:cs typeface="Arial" panose="020B0604020202020204" pitchFamily="34" charset="0"/>
                        </a:rPr>
                        <a:t>% of irregular expenditure/budget</a:t>
                      </a:r>
                      <a:endParaRPr lang="en-ZA"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dirty="0">
                          <a:effectLst/>
                          <a:latin typeface="Calibri" panose="020F0502020204030204" pitchFamily="34" charset="0"/>
                          <a:ea typeface="Times New Roman" panose="02020603050405020304" pitchFamily="18" charset="0"/>
                          <a:cs typeface="Arial" panose="020B0604020202020204" pitchFamily="34" charset="0"/>
                        </a:rPr>
                        <a:t>0%</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dirty="0">
                          <a:effectLst/>
                          <a:latin typeface="Calibri" panose="020F0502020204030204" pitchFamily="34" charset="0"/>
                          <a:ea typeface="Times New Roman" panose="02020603050405020304" pitchFamily="18" charset="0"/>
                          <a:cs typeface="Arial" panose="020B0604020202020204" pitchFamily="34" charset="0"/>
                        </a:rPr>
                        <a:t>0%</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dirty="0">
                          <a:effectLst/>
                          <a:latin typeface="Calibri" panose="020F0502020204030204" pitchFamily="34" charset="0"/>
                          <a:ea typeface="Times New Roman" panose="02020603050405020304" pitchFamily="18" charset="0"/>
                          <a:cs typeface="Arial" panose="020B0604020202020204" pitchFamily="34" charset="0"/>
                        </a:rPr>
                        <a:t>0%</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950">
                <a:tc>
                  <a:txBody>
                    <a:bodyPr/>
                    <a:lstStyle/>
                    <a:p>
                      <a:pPr marL="457200" algn="just">
                        <a:lnSpc>
                          <a:spcPct val="115000"/>
                        </a:lnSpc>
                        <a:spcBef>
                          <a:spcPts val="500"/>
                        </a:spcBef>
                        <a:spcAft>
                          <a:spcPts val="0"/>
                        </a:spcAft>
                      </a:pP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Bef>
                          <a:spcPts val="500"/>
                        </a:spcBef>
                        <a:spcAft>
                          <a:spcPts val="0"/>
                        </a:spcAft>
                      </a:pPr>
                      <a:r>
                        <a:rPr lang="en-US" sz="2400">
                          <a:effectLst/>
                          <a:latin typeface="Calibri" panose="020F0502020204030204" pitchFamily="34" charset="0"/>
                          <a:ea typeface="Times New Roman" panose="02020603050405020304" pitchFamily="18" charset="0"/>
                          <a:cs typeface="Arial" panose="020B0604020202020204" pitchFamily="34" charset="0"/>
                        </a:rPr>
                        <a:t>% of service providers paid within 30 days, after submission of all relevant documentation</a:t>
                      </a:r>
                      <a:endParaRPr lang="en-ZA"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dirty="0">
                          <a:effectLst/>
                          <a:latin typeface="Calibri" panose="020F0502020204030204" pitchFamily="34" charset="0"/>
                          <a:ea typeface="Times New Roman" panose="02020603050405020304" pitchFamily="18" charset="0"/>
                          <a:cs typeface="Arial" panose="020B0604020202020204" pitchFamily="34" charset="0"/>
                        </a:rPr>
                        <a:t>100%</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dirty="0">
                          <a:effectLst/>
                          <a:latin typeface="Calibri" panose="020F0502020204030204" pitchFamily="34" charset="0"/>
                          <a:ea typeface="Times New Roman" panose="02020603050405020304" pitchFamily="18" charset="0"/>
                          <a:cs typeface="Arial" panose="020B0604020202020204" pitchFamily="34" charset="0"/>
                        </a:rPr>
                        <a:t>100%</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a:effectLst/>
                          <a:latin typeface="Calibri" panose="020F0502020204030204" pitchFamily="34" charset="0"/>
                          <a:ea typeface="Times New Roman" panose="02020603050405020304" pitchFamily="18" charset="0"/>
                          <a:cs typeface="Arial" panose="020B0604020202020204" pitchFamily="34" charset="0"/>
                        </a:rPr>
                        <a:t>100%</a:t>
                      </a:r>
                      <a:endParaRPr lang="en-ZA"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950">
                <a:tc>
                  <a:txBody>
                    <a:bodyPr/>
                    <a:lstStyle/>
                    <a:p>
                      <a:pPr marL="457200" algn="just">
                        <a:lnSpc>
                          <a:spcPct val="115000"/>
                        </a:lnSpc>
                        <a:spcBef>
                          <a:spcPts val="500"/>
                        </a:spcBef>
                        <a:spcAft>
                          <a:spcPts val="0"/>
                        </a:spcAft>
                      </a:pPr>
                      <a:r>
                        <a:rPr lang="en-GB" sz="1600">
                          <a:effectLst/>
                          <a:latin typeface="Calibri" panose="020F0502020204030204" pitchFamily="34" charset="0"/>
                          <a:ea typeface="Times New Roman" panose="02020603050405020304" pitchFamily="18" charset="0"/>
                          <a:cs typeface="Arial" panose="020B0604020202020204" pitchFamily="34" charset="0"/>
                        </a:rPr>
                        <a:t>3.</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Bef>
                          <a:spcPts val="500"/>
                        </a:spcBef>
                        <a:spcAft>
                          <a:spcPts val="0"/>
                        </a:spcAft>
                      </a:pPr>
                      <a:r>
                        <a:rPr lang="en-US" sz="2400">
                          <a:effectLst/>
                          <a:latin typeface="Calibri" panose="020F0502020204030204" pitchFamily="34" charset="0"/>
                          <a:ea typeface="Times New Roman" panose="02020603050405020304" pitchFamily="18" charset="0"/>
                          <a:cs typeface="Arial" panose="020B0604020202020204" pitchFamily="34" charset="0"/>
                        </a:rPr>
                        <a:t>Response and implementation of audit findings on financial management</a:t>
                      </a:r>
                      <a:endParaRPr lang="en-ZA"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a:effectLst/>
                          <a:latin typeface="Calibri" panose="020F0502020204030204" pitchFamily="34" charset="0"/>
                          <a:ea typeface="Times New Roman" panose="02020603050405020304" pitchFamily="18" charset="0"/>
                          <a:cs typeface="Arial" panose="020B0604020202020204" pitchFamily="34" charset="0"/>
                        </a:rPr>
                        <a:t>100%</a:t>
                      </a:r>
                      <a:endParaRPr lang="en-ZA"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dirty="0">
                          <a:effectLst/>
                          <a:latin typeface="Calibri" panose="020F0502020204030204" pitchFamily="34" charset="0"/>
                          <a:ea typeface="Times New Roman" panose="02020603050405020304" pitchFamily="18" charset="0"/>
                          <a:cs typeface="Arial" panose="020B0604020202020204" pitchFamily="34" charset="0"/>
                        </a:rPr>
                        <a:t>100%</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dirty="0">
                          <a:effectLst/>
                          <a:latin typeface="Calibri" panose="020F0502020204030204" pitchFamily="34" charset="0"/>
                          <a:ea typeface="Times New Roman" panose="02020603050405020304" pitchFamily="18" charset="0"/>
                          <a:cs typeface="Arial" panose="020B0604020202020204" pitchFamily="34" charset="0"/>
                        </a:rPr>
                        <a:t>100%</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11509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7560563"/>
              </p:ext>
            </p:extLst>
          </p:nvPr>
        </p:nvGraphicFramePr>
        <p:xfrm>
          <a:off x="323528" y="816854"/>
          <a:ext cx="8301608" cy="4952811"/>
        </p:xfrm>
        <a:graphic>
          <a:graphicData uri="http://schemas.openxmlformats.org/drawingml/2006/table">
            <a:tbl>
              <a:tblPr firstRow="1" firstCol="1" bandRow="1"/>
              <a:tblGrid>
                <a:gridCol w="8301608"/>
              </a:tblGrid>
              <a:tr h="385649">
                <a:tc>
                  <a:txBody>
                    <a:bodyPr/>
                    <a:lstStyle/>
                    <a:p>
                      <a:pPr marL="342900" indent="-342900">
                        <a:lnSpc>
                          <a:spcPct val="115000"/>
                        </a:lnSpc>
                        <a:spcBef>
                          <a:spcPts val="500"/>
                        </a:spcBef>
                        <a:spcAft>
                          <a:spcPts val="1000"/>
                        </a:spcAft>
                        <a:buFont typeface="Wingdings" panose="05000000000000000000" pitchFamily="2" charset="2"/>
                        <a:buChar char="Ø"/>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Short-term (2017/18 – 2018/19)</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569" marR="6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2381">
                <a:tc>
                  <a:txBody>
                    <a:bodyPr/>
                    <a:lstStyle/>
                    <a:p>
                      <a:pPr marL="800100" lvl="1" indent="-342900">
                        <a:lnSpc>
                          <a:spcPct val="115000"/>
                        </a:lnSpc>
                        <a:spcBef>
                          <a:spcPts val="500"/>
                        </a:spcBef>
                        <a:spcAft>
                          <a:spcPts val="0"/>
                        </a:spcAft>
                        <a:buFont typeface="Wingdings" panose="05000000000000000000" pitchFamily="2" charset="2"/>
                        <a:buChar char="Ø"/>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Test and implement practical budget and analysis tools, systems and </a:t>
                      </a: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procedures</a:t>
                      </a:r>
                      <a:r>
                        <a:rPr lang="en-ZA" sz="20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15000"/>
                        </a:lnSpc>
                        <a:spcAft>
                          <a:spcPts val="0"/>
                        </a:spcAft>
                        <a:buFont typeface="Wingdings" panose="05000000000000000000" pitchFamily="2" charset="2"/>
                        <a:buChar char="Ø"/>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Develop a mechanism of evaluating and reporting financial performance </a:t>
                      </a: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monthly</a:t>
                      </a:r>
                      <a:r>
                        <a:rPr lang="en-ZA" sz="20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15000"/>
                        </a:lnSpc>
                        <a:spcAft>
                          <a:spcPts val="1000"/>
                        </a:spcAft>
                        <a:buFont typeface="Wingdings" panose="05000000000000000000" pitchFamily="2" charset="2"/>
                        <a:buChar char="Ø"/>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Develop standard operating procedures with turn-around times to </a:t>
                      </a: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ensure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accurate measurement of supplier performance and SCM unit.</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569" marR="6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649">
                <a:tc>
                  <a:txBody>
                    <a:bodyPr/>
                    <a:lstStyle/>
                    <a:p>
                      <a:pPr marL="342900" indent="-342900">
                        <a:lnSpc>
                          <a:spcPct val="115000"/>
                        </a:lnSpc>
                        <a:spcBef>
                          <a:spcPts val="500"/>
                        </a:spcBef>
                        <a:spcAft>
                          <a:spcPts val="1000"/>
                        </a:spcAft>
                        <a:buFont typeface="Wingdings" panose="05000000000000000000" pitchFamily="2" charset="2"/>
                        <a:buChar char="Ø"/>
                      </a:pP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Medium/Long-term (2019/20 – 2021/22)</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569" marR="6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6698">
                <a:tc>
                  <a:txBody>
                    <a:bodyPr/>
                    <a:lstStyle/>
                    <a:p>
                      <a:pPr marL="800100" lvl="1" indent="-342900">
                        <a:lnSpc>
                          <a:spcPct val="115000"/>
                        </a:lnSpc>
                        <a:spcBef>
                          <a:spcPts val="500"/>
                        </a:spcBef>
                        <a:spcAft>
                          <a:spcPts val="0"/>
                        </a:spcAft>
                        <a:buFont typeface="Wingdings" panose="05000000000000000000" pitchFamily="2" charset="2"/>
                        <a:buChar char="Ø"/>
                      </a:pP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Raise awareness to Agrément South Africa staff of SCM process and standard operating procedures with continuous training including Bid Committee members and other role </a:t>
                      </a: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players</a:t>
                      </a:r>
                      <a:r>
                        <a:rPr lang="en-ZA" sz="24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15000"/>
                        </a:lnSpc>
                        <a:spcAft>
                          <a:spcPts val="1000"/>
                        </a:spcAft>
                        <a:buFont typeface="Wingdings" panose="05000000000000000000" pitchFamily="2" charset="2"/>
                        <a:buChar char="Ø"/>
                      </a:pP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Develop Agrément South Africa suitable financial plan.</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569" marR="6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13581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descr="Dark horizontal"/>
          <p:cNvSpPr>
            <a:spLocks noGrp="1" noChangeArrowheads="1"/>
          </p:cNvSpPr>
          <p:nvPr>
            <p:ph type="title"/>
          </p:nvPr>
        </p:nvSpPr>
        <p:spPr>
          <a:xfrm>
            <a:off x="539552" y="296763"/>
            <a:ext cx="8001000" cy="576064"/>
          </a:xfrm>
        </p:spPr>
        <p:txBody>
          <a:bodyPr/>
          <a:lstStyle/>
          <a:p>
            <a:pPr eaLnBrk="1" hangingPunct="1"/>
            <a:r>
              <a:rPr lang="en-ZA" sz="3600" dirty="0">
                <a:solidFill>
                  <a:srgbClr val="669900"/>
                </a:solidFill>
                <a:latin typeface="Calibri" panose="020F0502020204030204" pitchFamily="34" charset="0"/>
              </a:rPr>
              <a:t>Presentation </a:t>
            </a:r>
            <a:r>
              <a:rPr lang="en-ZA" sz="3600" dirty="0" smtClean="0">
                <a:solidFill>
                  <a:srgbClr val="669900"/>
                </a:solidFill>
                <a:latin typeface="Calibri" panose="020F0502020204030204" pitchFamily="34" charset="0"/>
              </a:rPr>
              <a:t>Outline</a:t>
            </a:r>
            <a:endParaRPr lang="en-GB" sz="3600" dirty="0" smtClean="0">
              <a:solidFill>
                <a:srgbClr val="00B050"/>
              </a:solidFill>
              <a:latin typeface="Calibri" pitchFamily="34" charset="0"/>
            </a:endParaRPr>
          </a:p>
        </p:txBody>
      </p:sp>
      <p:sp>
        <p:nvSpPr>
          <p:cNvPr id="68611" name="Rectangle 3"/>
          <p:cNvSpPr>
            <a:spLocks noGrp="1" noChangeArrowheads="1"/>
          </p:cNvSpPr>
          <p:nvPr>
            <p:ph type="body" idx="1"/>
          </p:nvPr>
        </p:nvSpPr>
        <p:spPr>
          <a:xfrm>
            <a:off x="435405" y="915751"/>
            <a:ext cx="8280400" cy="4948237"/>
          </a:xfrm>
        </p:spPr>
        <p:txBody>
          <a:bodyPr/>
          <a:lstStyle/>
          <a:p>
            <a:pPr eaLnBrk="1" hangingPunct="1">
              <a:buFont typeface="Wingdings" pitchFamily="2" charset="2"/>
              <a:buChar char="Ø"/>
            </a:pPr>
            <a:r>
              <a:rPr lang="en-US" sz="2200" dirty="0" smtClean="0">
                <a:latin typeface="Calibri" pitchFamily="34" charset="0"/>
              </a:rPr>
              <a:t>Treasury </a:t>
            </a:r>
            <a:r>
              <a:rPr lang="en-US" sz="2200" dirty="0" smtClean="0">
                <a:latin typeface="Calibri" pitchFamily="34" charset="0"/>
              </a:rPr>
              <a:t>regulations.</a:t>
            </a:r>
            <a:endParaRPr lang="en-US" sz="2200" dirty="0" smtClean="0">
              <a:latin typeface="Calibri" pitchFamily="34" charset="0"/>
            </a:endParaRPr>
          </a:p>
          <a:p>
            <a:pPr eaLnBrk="1" hangingPunct="1">
              <a:buFont typeface="Wingdings" pitchFamily="2" charset="2"/>
              <a:buChar char="Ø"/>
            </a:pPr>
            <a:r>
              <a:rPr lang="en-US" sz="2200" dirty="0" smtClean="0">
                <a:latin typeface="Calibri" pitchFamily="34" charset="0"/>
              </a:rPr>
              <a:t>Annual </a:t>
            </a:r>
            <a:r>
              <a:rPr lang="en-US" sz="2200" dirty="0">
                <a:latin typeface="Calibri" pitchFamily="34" charset="0"/>
              </a:rPr>
              <a:t>Performance </a:t>
            </a:r>
            <a:r>
              <a:rPr lang="en-US" sz="2200" dirty="0" smtClean="0">
                <a:latin typeface="Calibri" pitchFamily="34" charset="0"/>
              </a:rPr>
              <a:t>Plan </a:t>
            </a:r>
            <a:r>
              <a:rPr lang="en-US" sz="2200" dirty="0" smtClean="0">
                <a:latin typeface="Calibri" pitchFamily="34" charset="0"/>
              </a:rPr>
              <a:t>overview.</a:t>
            </a:r>
            <a:endParaRPr lang="en-US" sz="2200" dirty="0" smtClean="0">
              <a:latin typeface="Calibri" pitchFamily="34" charset="0"/>
            </a:endParaRPr>
          </a:p>
          <a:p>
            <a:pPr eaLnBrk="1" hangingPunct="1">
              <a:buFont typeface="Wingdings" pitchFamily="2" charset="2"/>
              <a:buChar char="Ø"/>
            </a:pPr>
            <a:r>
              <a:rPr lang="en-US" sz="2200" dirty="0" smtClean="0">
                <a:latin typeface="Calibri" pitchFamily="34" charset="0"/>
              </a:rPr>
              <a:t>Vision, Mission &amp; </a:t>
            </a:r>
            <a:r>
              <a:rPr lang="en-US" sz="2200" dirty="0" smtClean="0">
                <a:latin typeface="Calibri" pitchFamily="34" charset="0"/>
              </a:rPr>
              <a:t>Values.</a:t>
            </a:r>
            <a:endParaRPr lang="en-US" sz="2200" dirty="0" smtClean="0">
              <a:latin typeface="Calibri" pitchFamily="34" charset="0"/>
            </a:endParaRPr>
          </a:p>
          <a:p>
            <a:pPr eaLnBrk="1" hangingPunct="1">
              <a:buFont typeface="Wingdings" pitchFamily="2" charset="2"/>
              <a:buChar char="Ø"/>
            </a:pPr>
            <a:r>
              <a:rPr lang="en-US" sz="2200" dirty="0">
                <a:latin typeface="Calibri" pitchFamily="34" charset="0"/>
              </a:rPr>
              <a:t>Strategic O</a:t>
            </a:r>
            <a:r>
              <a:rPr lang="en-US" sz="2200" dirty="0" smtClean="0">
                <a:latin typeface="Calibri" pitchFamily="34" charset="0"/>
              </a:rPr>
              <a:t>riented Outcomes </a:t>
            </a:r>
            <a:r>
              <a:rPr lang="en-US" sz="2200" dirty="0" smtClean="0">
                <a:latin typeface="Calibri" pitchFamily="34" charset="0"/>
              </a:rPr>
              <a:t>Goals.</a:t>
            </a:r>
            <a:endParaRPr lang="en-US" sz="2200" dirty="0">
              <a:latin typeface="Calibri" panose="020F0502020204030204" pitchFamily="34" charset="0"/>
              <a:ea typeface="Arial Unicode MS" pitchFamily="34" charset="-128"/>
              <a:cs typeface="Arial Unicode MS" pitchFamily="34" charset="-128"/>
            </a:endParaRPr>
          </a:p>
          <a:p>
            <a:pPr eaLnBrk="1" hangingPunct="1">
              <a:buFont typeface="Wingdings" pitchFamily="2" charset="2"/>
              <a:buChar char="Ø"/>
            </a:pPr>
            <a:r>
              <a:rPr lang="en-ZA" sz="2200" dirty="0">
                <a:latin typeface="Calibri" pitchFamily="34" charset="0"/>
              </a:rPr>
              <a:t>Alignment between Strategic Goals &amp; National </a:t>
            </a:r>
            <a:r>
              <a:rPr lang="en-ZA" sz="2200" dirty="0" smtClean="0">
                <a:latin typeface="Calibri" pitchFamily="34" charset="0"/>
              </a:rPr>
              <a:t>Outcomes.</a:t>
            </a:r>
            <a:endParaRPr lang="en-ZA" sz="2200" dirty="0" smtClean="0">
              <a:latin typeface="Calibri" pitchFamily="34" charset="0"/>
            </a:endParaRPr>
          </a:p>
          <a:p>
            <a:pPr eaLnBrk="1" hangingPunct="1">
              <a:buFont typeface="Wingdings" pitchFamily="2" charset="2"/>
              <a:buChar char="Ø"/>
            </a:pPr>
            <a:r>
              <a:rPr lang="en-US" sz="2200" dirty="0" smtClean="0">
                <a:latin typeface="Calibri" panose="020F0502020204030204" pitchFamily="34" charset="0"/>
                <a:ea typeface="Arial Unicode MS" pitchFamily="34" charset="-128"/>
                <a:cs typeface="Arial Unicode MS" pitchFamily="34" charset="-128"/>
              </a:rPr>
              <a:t>The </a:t>
            </a:r>
            <a:r>
              <a:rPr lang="en-US" sz="2200" dirty="0">
                <a:latin typeface="Calibri" panose="020F0502020204030204" pitchFamily="34" charset="0"/>
                <a:ea typeface="Arial Unicode MS" pitchFamily="34" charset="-128"/>
                <a:cs typeface="Arial Unicode MS" pitchFamily="34" charset="-128"/>
              </a:rPr>
              <a:t>Building Industry's  4 Levels of </a:t>
            </a:r>
            <a:r>
              <a:rPr lang="en-ZA" sz="2200" dirty="0" smtClean="0">
                <a:latin typeface="Calibri" panose="020F0502020204030204" pitchFamily="34" charset="0"/>
                <a:ea typeface="Arial Unicode MS" pitchFamily="34" charset="-128"/>
                <a:cs typeface="Arial Unicode MS" pitchFamily="34" charset="-128"/>
              </a:rPr>
              <a:t>legislation.</a:t>
            </a:r>
            <a:endParaRPr lang="en-ZA" sz="2200" dirty="0" smtClean="0">
              <a:latin typeface="Calibri" panose="020F0502020204030204" pitchFamily="34" charset="0"/>
              <a:ea typeface="Arial Unicode MS" pitchFamily="34" charset="-128"/>
              <a:cs typeface="Arial Unicode MS" pitchFamily="34" charset="-128"/>
            </a:endParaRPr>
          </a:p>
          <a:p>
            <a:pPr eaLnBrk="1" hangingPunct="1">
              <a:buFont typeface="Wingdings" pitchFamily="2" charset="2"/>
              <a:buChar char="Ø"/>
            </a:pPr>
            <a:r>
              <a:rPr lang="en-US" sz="2200" dirty="0" err="1" smtClean="0">
                <a:latin typeface="Calibri" panose="020F0502020204030204" pitchFamily="34" charset="0"/>
                <a:ea typeface="Arial Unicode MS" pitchFamily="34" charset="-128"/>
                <a:cs typeface="Arial Unicode MS" pitchFamily="34" charset="-128"/>
              </a:rPr>
              <a:t>Organisational</a:t>
            </a:r>
            <a:r>
              <a:rPr lang="en-US" sz="2200" dirty="0" smtClean="0">
                <a:latin typeface="Calibri" panose="020F0502020204030204" pitchFamily="34" charset="0"/>
                <a:ea typeface="Arial Unicode MS" pitchFamily="34" charset="-128"/>
                <a:cs typeface="Arial Unicode MS" pitchFamily="34" charset="-128"/>
              </a:rPr>
              <a:t> </a:t>
            </a:r>
            <a:r>
              <a:rPr lang="en-US" sz="2200" dirty="0" smtClean="0">
                <a:latin typeface="Calibri" panose="020F0502020204030204" pitchFamily="34" charset="0"/>
                <a:ea typeface="Arial Unicode MS" pitchFamily="34" charset="-128"/>
                <a:cs typeface="Arial Unicode MS" pitchFamily="34" charset="-128"/>
              </a:rPr>
              <a:t>environment.</a:t>
            </a:r>
            <a:endParaRPr lang="en-US" sz="2200" dirty="0" smtClean="0">
              <a:latin typeface="Calibri" panose="020F0502020204030204" pitchFamily="34" charset="0"/>
              <a:ea typeface="Arial Unicode MS" pitchFamily="34" charset="-128"/>
              <a:cs typeface="Arial Unicode MS" pitchFamily="34" charset="-128"/>
            </a:endParaRPr>
          </a:p>
          <a:p>
            <a:pPr eaLnBrk="1" hangingPunct="1">
              <a:buFont typeface="Wingdings" pitchFamily="2" charset="2"/>
              <a:buChar char="Ø"/>
            </a:pPr>
            <a:r>
              <a:rPr lang="en-US" sz="2200" dirty="0">
                <a:latin typeface="Calibri" panose="020F0502020204030204" pitchFamily="34" charset="0"/>
                <a:ea typeface="Arial Unicode MS" pitchFamily="34" charset="-128"/>
                <a:cs typeface="Arial Unicode MS" pitchFamily="34" charset="-128"/>
              </a:rPr>
              <a:t>Programme performance </a:t>
            </a:r>
            <a:r>
              <a:rPr lang="en-US" sz="2200" dirty="0" smtClean="0">
                <a:latin typeface="Calibri" panose="020F0502020204030204" pitchFamily="34" charset="0"/>
                <a:ea typeface="Arial Unicode MS" pitchFamily="34" charset="-128"/>
                <a:cs typeface="Arial Unicode MS" pitchFamily="34" charset="-128"/>
              </a:rPr>
              <a:t>indicators.</a:t>
            </a:r>
            <a:endParaRPr lang="en-US" sz="2200" dirty="0">
              <a:latin typeface="Calibri" panose="020F0502020204030204" pitchFamily="34" charset="0"/>
              <a:ea typeface="Arial Unicode MS" pitchFamily="34" charset="-128"/>
              <a:cs typeface="Arial Unicode MS" pitchFamily="34" charset="-128"/>
            </a:endParaRPr>
          </a:p>
          <a:p>
            <a:pPr eaLnBrk="1" hangingPunct="1">
              <a:buFont typeface="Wingdings" pitchFamily="2" charset="2"/>
              <a:buChar char="Ø"/>
            </a:pPr>
            <a:r>
              <a:rPr lang="en-US" sz="2200" dirty="0">
                <a:latin typeface="Calibri" panose="020F0502020204030204" pitchFamily="34" charset="0"/>
                <a:ea typeface="Arial Unicode MS" pitchFamily="34" charset="-128"/>
                <a:cs typeface="Arial Unicode MS" pitchFamily="34" charset="-128"/>
              </a:rPr>
              <a:t>Technical Assessments </a:t>
            </a:r>
            <a:r>
              <a:rPr lang="en-US" sz="2200" dirty="0" smtClean="0">
                <a:latin typeface="Calibri" panose="020F0502020204030204" pitchFamily="34" charset="0"/>
                <a:ea typeface="Arial Unicode MS" pitchFamily="34" charset="-128"/>
                <a:cs typeface="Arial Unicode MS" pitchFamily="34" charset="-128"/>
              </a:rPr>
              <a:t>Targets.</a:t>
            </a:r>
            <a:endParaRPr lang="en-US" sz="2200" dirty="0">
              <a:latin typeface="Calibri" panose="020F0502020204030204" pitchFamily="34" charset="0"/>
              <a:ea typeface="Arial Unicode MS" pitchFamily="34" charset="-128"/>
              <a:cs typeface="Arial Unicode MS" pitchFamily="34" charset="-128"/>
            </a:endParaRPr>
          </a:p>
          <a:p>
            <a:pPr eaLnBrk="1" hangingPunct="1">
              <a:buFont typeface="Wingdings" pitchFamily="2" charset="2"/>
              <a:buChar char="Ø"/>
            </a:pPr>
            <a:r>
              <a:rPr lang="en-US" sz="2200" dirty="0" smtClean="0">
                <a:latin typeface="Calibri" panose="020F0502020204030204" pitchFamily="34" charset="0"/>
                <a:ea typeface="Arial Unicode MS" pitchFamily="34" charset="-128"/>
                <a:cs typeface="Arial Unicode MS" pitchFamily="34" charset="-128"/>
              </a:rPr>
              <a:t>Certification and Approval </a:t>
            </a:r>
            <a:r>
              <a:rPr lang="en-US" sz="2200" dirty="0" smtClean="0">
                <a:latin typeface="Calibri" panose="020F0502020204030204" pitchFamily="34" charset="0"/>
                <a:ea typeface="Arial Unicode MS" pitchFamily="34" charset="-128"/>
                <a:cs typeface="Arial Unicode MS" pitchFamily="34" charset="-128"/>
              </a:rPr>
              <a:t>Targets.</a:t>
            </a:r>
            <a:endParaRPr lang="en-US" sz="2200" dirty="0">
              <a:latin typeface="Calibri" panose="020F0502020204030204" pitchFamily="34" charset="0"/>
              <a:ea typeface="Arial Unicode MS" pitchFamily="34" charset="-128"/>
              <a:cs typeface="Arial Unicode MS" pitchFamily="34" charset="-128"/>
            </a:endParaRPr>
          </a:p>
          <a:p>
            <a:pPr eaLnBrk="1" hangingPunct="1">
              <a:buFont typeface="Wingdings" pitchFamily="2" charset="2"/>
              <a:buChar char="Ø"/>
            </a:pPr>
            <a:r>
              <a:rPr lang="en-US" sz="2200" dirty="0" smtClean="0">
                <a:latin typeface="Calibri" panose="020F0502020204030204" pitchFamily="34" charset="0"/>
                <a:ea typeface="Arial Unicode MS" pitchFamily="34" charset="-128"/>
                <a:cs typeface="Arial Unicode MS" pitchFamily="34" charset="-128"/>
              </a:rPr>
              <a:t>Quality Assurance </a:t>
            </a:r>
            <a:r>
              <a:rPr lang="en-US" sz="2200" dirty="0" smtClean="0">
                <a:latin typeface="Calibri" panose="020F0502020204030204" pitchFamily="34" charset="0"/>
                <a:ea typeface="Arial Unicode MS" pitchFamily="34" charset="-128"/>
                <a:cs typeface="Arial Unicode MS" pitchFamily="34" charset="-128"/>
              </a:rPr>
              <a:t>Targets.</a:t>
            </a:r>
            <a:endParaRPr lang="en-US" sz="2200" dirty="0" smtClean="0">
              <a:latin typeface="Calibri" panose="020F0502020204030204" pitchFamily="34" charset="0"/>
              <a:ea typeface="Arial Unicode MS" pitchFamily="34" charset="-128"/>
              <a:cs typeface="Arial Unicode MS" pitchFamily="34" charset="-128"/>
            </a:endParaRPr>
          </a:p>
          <a:p>
            <a:pPr eaLnBrk="1" hangingPunct="1">
              <a:buFont typeface="Wingdings" pitchFamily="2" charset="2"/>
              <a:buChar char="Ø"/>
            </a:pPr>
            <a:r>
              <a:rPr lang="en-US" sz="2200" dirty="0" smtClean="0">
                <a:latin typeface="Calibri" panose="020F0502020204030204" pitchFamily="34" charset="0"/>
                <a:ea typeface="Arial Unicode MS" pitchFamily="34" charset="-128"/>
                <a:cs typeface="Arial Unicode MS" pitchFamily="34" charset="-128"/>
              </a:rPr>
              <a:t>Governance &amp; Financial Performance Targets.</a:t>
            </a:r>
            <a:endParaRPr lang="en-US" sz="2400" dirty="0" smtClean="0">
              <a:latin typeface="Calibri" panose="020F0502020204030204" pitchFamily="34" charset="0"/>
              <a:ea typeface="Arial Unicode MS" pitchFamily="34" charset="-128"/>
              <a:cs typeface="Arial Unicode MS" pitchFamily="34" charset="-128"/>
            </a:endParaRPr>
          </a:p>
        </p:txBody>
      </p:sp>
      <p:pic>
        <p:nvPicPr>
          <p:cNvPr id="686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00750"/>
            <a:ext cx="22002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4" descr="Wfta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1920" y="6094589"/>
            <a:ext cx="12239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91" descr="thumb05">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8013" y="6043788"/>
            <a:ext cx="9159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Date Placeholder 3"/>
          <p:cNvSpPr txBox="1">
            <a:spLocks noGrp="1"/>
          </p:cNvSpPr>
          <p:nvPr/>
        </p:nvSpPr>
        <p:spPr bwMode="auto">
          <a:xfrm>
            <a:off x="285750" y="142875"/>
            <a:ext cx="228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ZA" sz="1400" b="1" dirty="0" smtClean="0">
                <a:solidFill>
                  <a:srgbClr val="C00000"/>
                </a:solidFill>
                <a:latin typeface="Calibri" pitchFamily="34" charset="0"/>
              </a:rPr>
              <a:t>www.agrement.co.za</a:t>
            </a:r>
            <a:endParaRPr lang="en-ZA" sz="1400" b="1" dirty="0">
              <a:solidFill>
                <a:srgbClr val="C00000"/>
              </a:solidFill>
              <a:latin typeface="Calibri" pitchFamily="34" charset="0"/>
            </a:endParaRPr>
          </a:p>
          <a:p>
            <a:pPr eaLnBrk="1" hangingPunct="1"/>
            <a:endParaRPr lang="en-GB" sz="1400" dirty="0">
              <a:solidFill>
                <a:srgbClr val="5F5F5F"/>
              </a:solidFill>
              <a:latin typeface="Calibri" pitchFamily="34" charset="0"/>
            </a:endParaRPr>
          </a:p>
        </p:txBody>
      </p:sp>
      <p:sp>
        <p:nvSpPr>
          <p:cNvPr id="68617" name="Rectangle 11"/>
          <p:cNvSpPr>
            <a:spLocks noChangeArrowheads="1"/>
          </p:cNvSpPr>
          <p:nvPr/>
        </p:nvSpPr>
        <p:spPr bwMode="auto">
          <a:xfrm>
            <a:off x="7358063" y="142875"/>
            <a:ext cx="6655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dirty="0">
                <a:solidFill>
                  <a:srgbClr val="5F5F5F"/>
                </a:solidFill>
                <a:latin typeface="Calibri" pitchFamily="34" charset="0"/>
              </a:rPr>
              <a:t>Slide </a:t>
            </a:r>
            <a:fld id="{08B00224-2389-461A-B7F9-646AEFB95CFB}" type="slidenum">
              <a:rPr lang="en-GB" sz="1400" smtClean="0">
                <a:solidFill>
                  <a:srgbClr val="5F5F5F"/>
                </a:solidFill>
                <a:latin typeface="Calibri" pitchFamily="34" charset="0"/>
              </a:rPr>
              <a:pPr/>
              <a:t>2</a:t>
            </a:fld>
            <a:endParaRPr lang="en-GB" sz="1400" dirty="0">
              <a:solidFill>
                <a:srgbClr val="5F5F5F"/>
              </a:solidFill>
              <a:latin typeface="Calibri" pitchFamily="34" charset="0"/>
            </a:endParaRPr>
          </a:p>
        </p:txBody>
      </p:sp>
    </p:spTree>
    <p:extLst>
      <p:ext uri="{BB962C8B-B14F-4D97-AF65-F5344CB8AC3E}">
        <p14:creationId xmlns:p14="http://schemas.microsoft.com/office/powerpoint/2010/main" val="3668290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116013" y="549275"/>
            <a:ext cx="770445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fr-FR" sz="2400" kern="0" dirty="0" err="1">
                <a:solidFill>
                  <a:srgbClr val="00B050"/>
                </a:solidFill>
                <a:latin typeface="Calibri" pitchFamily="34" charset="0"/>
              </a:rPr>
              <a:t>Corporate</a:t>
            </a:r>
            <a:r>
              <a:rPr lang="fr-FR" sz="2400" kern="0" dirty="0">
                <a:solidFill>
                  <a:srgbClr val="00B050"/>
                </a:solidFill>
                <a:latin typeface="Calibri" pitchFamily="34" charset="0"/>
              </a:rPr>
              <a:t> Services 2018/19 – 2020/21</a:t>
            </a:r>
            <a:endParaRPr lang="en-GB" sz="2400" kern="0" dirty="0">
              <a:solidFill>
                <a:srgbClr val="00B050"/>
              </a:solidFill>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90101622"/>
              </p:ext>
            </p:extLst>
          </p:nvPr>
        </p:nvGraphicFramePr>
        <p:xfrm>
          <a:off x="107504" y="1124744"/>
          <a:ext cx="8836560" cy="3198140"/>
        </p:xfrm>
        <a:graphic>
          <a:graphicData uri="http://schemas.openxmlformats.org/drawingml/2006/table">
            <a:tbl>
              <a:tblPr firstRow="1" firstCol="1" lastRow="1" lastCol="1" bandRow="1" bandCol="1"/>
              <a:tblGrid>
                <a:gridCol w="162542"/>
                <a:gridCol w="5265912"/>
                <a:gridCol w="1181737"/>
                <a:gridCol w="1181737"/>
                <a:gridCol w="1044632"/>
              </a:tblGrid>
              <a:tr h="175237">
                <a:tc rowSpan="2" gridSpan="2">
                  <a:txBody>
                    <a:bodyPr/>
                    <a:lstStyle/>
                    <a:p>
                      <a:pPr algn="ctr">
                        <a:lnSpc>
                          <a:spcPct val="115000"/>
                        </a:lnSpc>
                        <a:spcBef>
                          <a:spcPts val="500"/>
                        </a:spcBef>
                        <a:spcAft>
                          <a:spcPts val="0"/>
                        </a:spcAft>
                      </a:pPr>
                      <a:r>
                        <a:rPr lang="en-ZA" sz="2400" b="1" dirty="0">
                          <a:effectLst/>
                          <a:latin typeface="Calibri" panose="020F0502020204030204" pitchFamily="34" charset="0"/>
                          <a:ea typeface="Times New Roman" panose="02020603050405020304" pitchFamily="18" charset="0"/>
                          <a:cs typeface="Arial" panose="020B0604020202020204" pitchFamily="34" charset="0"/>
                        </a:rPr>
                        <a:t>Programme performance indicators</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FA0"/>
                    </a:solidFill>
                  </a:tcPr>
                </a:tc>
                <a:tc rowSpan="2" hMerge="1">
                  <a:txBody>
                    <a:bodyPr/>
                    <a:lstStyle/>
                    <a:p>
                      <a:endParaRPr lang="en-ZA"/>
                    </a:p>
                  </a:txBody>
                  <a:tcPr/>
                </a:tc>
                <a:tc gridSpan="3">
                  <a:txBody>
                    <a:bodyPr/>
                    <a:lstStyle/>
                    <a:p>
                      <a:pPr algn="ctr">
                        <a:lnSpc>
                          <a:spcPct val="115000"/>
                        </a:lnSpc>
                        <a:spcBef>
                          <a:spcPts val="500"/>
                        </a:spcBef>
                        <a:spcAft>
                          <a:spcPts val="0"/>
                        </a:spcAft>
                      </a:pPr>
                      <a:r>
                        <a:rPr lang="en-ZA" sz="2400" b="1" dirty="0">
                          <a:effectLst/>
                          <a:latin typeface="Calibri" panose="020F0502020204030204" pitchFamily="34" charset="0"/>
                          <a:ea typeface="Times New Roman" panose="02020603050405020304" pitchFamily="18" charset="0"/>
                          <a:cs typeface="Arial" panose="020B0604020202020204" pitchFamily="34" charset="0"/>
                        </a:rPr>
                        <a:t>Medium Term Targets</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FA0"/>
                    </a:solidFill>
                  </a:tcPr>
                </a:tc>
                <a:tc hMerge="1">
                  <a:txBody>
                    <a:bodyPr/>
                    <a:lstStyle/>
                    <a:p>
                      <a:endParaRPr lang="en-ZA"/>
                    </a:p>
                  </a:txBody>
                  <a:tcPr/>
                </a:tc>
                <a:tc hMerge="1">
                  <a:txBody>
                    <a:bodyPr/>
                    <a:lstStyle/>
                    <a:p>
                      <a:endParaRPr lang="en-ZA"/>
                    </a:p>
                  </a:txBody>
                  <a:tcPr/>
                </a:tc>
              </a:tr>
              <a:tr h="443472">
                <a:tc gridSpan="2" vMerge="1">
                  <a:txBody>
                    <a:bodyPr/>
                    <a:lstStyle/>
                    <a:p>
                      <a:endParaRPr lang="en-ZA"/>
                    </a:p>
                  </a:txBody>
                  <a:tcPr/>
                </a:tc>
                <a:tc hMerge="1" vMerge="1">
                  <a:txBody>
                    <a:bodyPr/>
                    <a:lstStyle/>
                    <a:p>
                      <a:endParaRPr lang="en-ZA"/>
                    </a:p>
                  </a:txBody>
                  <a:tcPr/>
                </a:tc>
                <a:tc>
                  <a:txBody>
                    <a:bodyPr/>
                    <a:lstStyle/>
                    <a:p>
                      <a:pPr algn="ctr">
                        <a:lnSpc>
                          <a:spcPct val="115000"/>
                        </a:lnSpc>
                        <a:spcBef>
                          <a:spcPts val="500"/>
                        </a:spcBef>
                        <a:spcAft>
                          <a:spcPts val="0"/>
                        </a:spcAft>
                      </a:pPr>
                      <a:r>
                        <a:rPr lang="en-ZA" sz="2000" b="1" dirty="0">
                          <a:effectLst/>
                          <a:latin typeface="Calibri" panose="020F0502020204030204" pitchFamily="34" charset="0"/>
                          <a:ea typeface="Times New Roman" panose="02020603050405020304" pitchFamily="18" charset="0"/>
                          <a:cs typeface="Arial" panose="020B0604020202020204" pitchFamily="34" charset="0"/>
                        </a:rPr>
                        <a:t>2018/19</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FA0"/>
                    </a:solidFill>
                  </a:tcPr>
                </a:tc>
                <a:tc>
                  <a:txBody>
                    <a:bodyPr/>
                    <a:lstStyle/>
                    <a:p>
                      <a:pPr algn="ctr">
                        <a:lnSpc>
                          <a:spcPct val="115000"/>
                        </a:lnSpc>
                        <a:spcBef>
                          <a:spcPts val="500"/>
                        </a:spcBef>
                        <a:spcAft>
                          <a:spcPts val="0"/>
                        </a:spcAft>
                      </a:pPr>
                      <a:r>
                        <a:rPr lang="en-ZA" sz="2000" b="1" dirty="0">
                          <a:effectLst/>
                          <a:latin typeface="Calibri" panose="020F0502020204030204" pitchFamily="34" charset="0"/>
                          <a:ea typeface="Times New Roman" panose="02020603050405020304" pitchFamily="18" charset="0"/>
                          <a:cs typeface="Arial" panose="020B0604020202020204" pitchFamily="34" charset="0"/>
                        </a:rPr>
                        <a:t>2019/20</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FA0"/>
                    </a:solidFill>
                  </a:tcPr>
                </a:tc>
                <a:tc>
                  <a:txBody>
                    <a:bodyPr/>
                    <a:lstStyle/>
                    <a:p>
                      <a:pPr algn="ctr">
                        <a:lnSpc>
                          <a:spcPct val="115000"/>
                        </a:lnSpc>
                        <a:spcBef>
                          <a:spcPts val="500"/>
                        </a:spcBef>
                        <a:spcAft>
                          <a:spcPts val="0"/>
                        </a:spcAft>
                      </a:pPr>
                      <a:r>
                        <a:rPr lang="en-ZA" sz="2000" b="1" dirty="0">
                          <a:effectLst/>
                          <a:latin typeface="Calibri" panose="020F0502020204030204" pitchFamily="34" charset="0"/>
                          <a:ea typeface="Times New Roman" panose="02020603050405020304" pitchFamily="18" charset="0"/>
                          <a:cs typeface="Arial" panose="020B0604020202020204" pitchFamily="34" charset="0"/>
                        </a:rPr>
                        <a:t>2020/21</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FA0"/>
                    </a:solidFill>
                  </a:tcPr>
                </a:tc>
              </a:tr>
              <a:tr h="350475">
                <a:tc>
                  <a:txBody>
                    <a:bodyPr/>
                    <a:lstStyle/>
                    <a:p>
                      <a:endParaRPr lang="en-ZA"/>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Bef>
                          <a:spcPts val="500"/>
                        </a:spcBef>
                        <a:spcAft>
                          <a:spcPts val="0"/>
                        </a:spcAft>
                      </a:pPr>
                      <a:r>
                        <a:rPr lang="en-US" sz="2400" dirty="0">
                          <a:effectLst/>
                          <a:latin typeface="Calibri" panose="020F0502020204030204" pitchFamily="34" charset="0"/>
                          <a:ea typeface="Times New Roman" panose="02020603050405020304" pitchFamily="18" charset="0"/>
                          <a:cs typeface="Arial" panose="020B0604020202020204" pitchFamily="34" charset="0"/>
                        </a:rPr>
                        <a:t>Development of relevant policies and </a:t>
                      </a:r>
                      <a:r>
                        <a:rPr lang="en-US" sz="2400" dirty="0" smtClean="0">
                          <a:effectLst/>
                          <a:latin typeface="Calibri" panose="020F0502020204030204" pitchFamily="34" charset="0"/>
                          <a:ea typeface="Times New Roman" panose="02020603050405020304" pitchFamily="18" charset="0"/>
                          <a:cs typeface="Arial" panose="020B0604020202020204" pitchFamily="34" charset="0"/>
                        </a:rPr>
                        <a:t>procedures.</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dirty="0" smtClean="0">
                          <a:effectLst/>
                          <a:latin typeface="Calibri" panose="020F0502020204030204" pitchFamily="34" charset="0"/>
                          <a:ea typeface="Times New Roman" panose="02020603050405020304" pitchFamily="18" charset="0"/>
                          <a:cs typeface="Arial" panose="020B0604020202020204" pitchFamily="34" charset="0"/>
                        </a:rPr>
                        <a:t>100</a:t>
                      </a:r>
                      <a:r>
                        <a:rPr lang="en-US" sz="2400" dirty="0">
                          <a:effectLst/>
                          <a:latin typeface="Calibri" panose="020F0502020204030204" pitchFamily="34" charset="0"/>
                          <a:ea typeface="Times New Roman" panose="02020603050405020304" pitchFamily="18" charset="0"/>
                          <a:cs typeface="Arial" panose="020B0604020202020204" pitchFamily="34" charset="0"/>
                        </a:rPr>
                        <a:t>%</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dirty="0" smtClean="0">
                          <a:effectLst/>
                          <a:latin typeface="Calibri" panose="020F0502020204030204" pitchFamily="34" charset="0"/>
                          <a:ea typeface="Times New Roman" panose="02020603050405020304" pitchFamily="18" charset="0"/>
                          <a:cs typeface="Arial" panose="020B0604020202020204" pitchFamily="34" charset="0"/>
                        </a:rPr>
                        <a:t>100</a:t>
                      </a:r>
                      <a:r>
                        <a:rPr lang="en-US" sz="2400" dirty="0">
                          <a:effectLst/>
                          <a:latin typeface="Calibri" panose="020F0502020204030204" pitchFamily="34" charset="0"/>
                          <a:ea typeface="Times New Roman" panose="02020603050405020304" pitchFamily="18" charset="0"/>
                          <a:cs typeface="Arial" panose="020B0604020202020204" pitchFamily="34" charset="0"/>
                        </a:rPr>
                        <a:t>%</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dirty="0" smtClean="0">
                          <a:effectLst/>
                          <a:latin typeface="Calibri" panose="020F0502020204030204" pitchFamily="34" charset="0"/>
                          <a:ea typeface="Times New Roman" panose="02020603050405020304" pitchFamily="18" charset="0"/>
                          <a:cs typeface="Arial" panose="020B0604020202020204" pitchFamily="34" charset="0"/>
                        </a:rPr>
                        <a:t>100</a:t>
                      </a:r>
                      <a:r>
                        <a:rPr lang="en-US" sz="2400" dirty="0">
                          <a:effectLst/>
                          <a:latin typeface="Calibri" panose="020F0502020204030204" pitchFamily="34" charset="0"/>
                          <a:ea typeface="Times New Roman" panose="02020603050405020304" pitchFamily="18" charset="0"/>
                          <a:cs typeface="Arial" panose="020B0604020202020204" pitchFamily="34" charset="0"/>
                        </a:rPr>
                        <a:t>%</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950">
                <a:tc>
                  <a:txBody>
                    <a:bodyPr/>
                    <a:lstStyle/>
                    <a:p>
                      <a:endParaRPr lang="en-ZA"/>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Bef>
                          <a:spcPts val="500"/>
                        </a:spcBef>
                        <a:spcAft>
                          <a:spcPts val="0"/>
                        </a:spcAft>
                      </a:pPr>
                      <a:r>
                        <a:rPr lang="en-US" sz="2400" dirty="0">
                          <a:effectLst/>
                          <a:latin typeface="Calibri" panose="020F0502020204030204" pitchFamily="34" charset="0"/>
                          <a:ea typeface="Times New Roman" panose="02020603050405020304" pitchFamily="18" charset="0"/>
                          <a:cs typeface="Arial" panose="020B0604020202020204" pitchFamily="34" charset="0"/>
                        </a:rPr>
                        <a:t>Salary </a:t>
                      </a:r>
                      <a:r>
                        <a:rPr lang="en-US" sz="2400" dirty="0" smtClean="0">
                          <a:effectLst/>
                          <a:latin typeface="Calibri" panose="020F0502020204030204" pitchFamily="34" charset="0"/>
                          <a:ea typeface="Times New Roman" panose="02020603050405020304" pitchFamily="18" charset="0"/>
                          <a:cs typeface="Arial" panose="020B0604020202020204" pitchFamily="34" charset="0"/>
                        </a:rPr>
                        <a:t>benchmarking.</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dirty="0">
                          <a:effectLst/>
                          <a:latin typeface="Calibri" panose="020F0502020204030204" pitchFamily="34" charset="0"/>
                          <a:ea typeface="Times New Roman" panose="02020603050405020304" pitchFamily="18" charset="0"/>
                          <a:cs typeface="Arial" panose="020B0604020202020204" pitchFamily="34" charset="0"/>
                        </a:rPr>
                        <a:t>100%</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dirty="0">
                          <a:effectLst/>
                          <a:latin typeface="Calibri" panose="020F0502020204030204" pitchFamily="34" charset="0"/>
                          <a:ea typeface="Times New Roman" panose="02020603050405020304" pitchFamily="18" charset="0"/>
                          <a:cs typeface="Arial" panose="020B0604020202020204" pitchFamily="34" charset="0"/>
                        </a:rPr>
                        <a:t>100%</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a:effectLst/>
                          <a:latin typeface="Calibri" panose="020F0502020204030204" pitchFamily="34" charset="0"/>
                          <a:ea typeface="Times New Roman" panose="02020603050405020304" pitchFamily="18" charset="0"/>
                          <a:cs typeface="Arial" panose="020B0604020202020204" pitchFamily="34" charset="0"/>
                        </a:rPr>
                        <a:t>100%</a:t>
                      </a:r>
                      <a:endParaRPr lang="en-ZA"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950">
                <a:tc>
                  <a:txBody>
                    <a:bodyPr/>
                    <a:lstStyle/>
                    <a:p>
                      <a:endParaRPr lang="en-ZA" dirty="0"/>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Bef>
                          <a:spcPts val="500"/>
                        </a:spcBef>
                        <a:spcAft>
                          <a:spcPts val="0"/>
                        </a:spcAft>
                      </a:pPr>
                      <a:r>
                        <a:rPr lang="en-US" sz="2400" dirty="0">
                          <a:effectLst/>
                          <a:latin typeface="Calibri" panose="020F0502020204030204" pitchFamily="34" charset="0"/>
                          <a:ea typeface="Times New Roman" panose="02020603050405020304" pitchFamily="18" charset="0"/>
                          <a:cs typeface="Arial" panose="020B0604020202020204" pitchFamily="34" charset="0"/>
                        </a:rPr>
                        <a:t>Implement job descriptions linked to </a:t>
                      </a:r>
                      <a:r>
                        <a:rPr lang="en-US" sz="2400" dirty="0" smtClean="0">
                          <a:effectLst/>
                          <a:latin typeface="Calibri" panose="020F0502020204030204" pitchFamily="34" charset="0"/>
                          <a:ea typeface="Times New Roman" panose="02020603050405020304" pitchFamily="18" charset="0"/>
                          <a:cs typeface="Arial" panose="020B0604020202020204" pitchFamily="34" charset="0"/>
                        </a:rPr>
                        <a:t>Key Performance Indicator’s.</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a:effectLst/>
                          <a:latin typeface="Calibri" panose="020F0502020204030204" pitchFamily="34" charset="0"/>
                          <a:ea typeface="Times New Roman" panose="02020603050405020304" pitchFamily="18" charset="0"/>
                          <a:cs typeface="Arial" panose="020B0604020202020204" pitchFamily="34" charset="0"/>
                        </a:rPr>
                        <a:t>100%</a:t>
                      </a:r>
                      <a:endParaRPr lang="en-ZA"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dirty="0">
                          <a:effectLst/>
                          <a:latin typeface="Calibri" panose="020F0502020204030204" pitchFamily="34" charset="0"/>
                          <a:ea typeface="Times New Roman" panose="02020603050405020304" pitchFamily="18" charset="0"/>
                          <a:cs typeface="Arial" panose="020B0604020202020204" pitchFamily="34" charset="0"/>
                        </a:rPr>
                        <a:t>100%</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dirty="0">
                          <a:effectLst/>
                          <a:latin typeface="Calibri" panose="020F0502020204030204" pitchFamily="34" charset="0"/>
                          <a:ea typeface="Times New Roman" panose="02020603050405020304" pitchFamily="18" charset="0"/>
                          <a:cs typeface="Arial" panose="020B0604020202020204" pitchFamily="34" charset="0"/>
                        </a:rPr>
                        <a:t>100%</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1514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78020649"/>
              </p:ext>
            </p:extLst>
          </p:nvPr>
        </p:nvGraphicFramePr>
        <p:xfrm>
          <a:off x="251520" y="764704"/>
          <a:ext cx="8229600" cy="5047488"/>
        </p:xfrm>
        <a:graphic>
          <a:graphicData uri="http://schemas.openxmlformats.org/drawingml/2006/table">
            <a:tbl>
              <a:tblPr firstRow="1" firstCol="1" bandRow="1"/>
              <a:tblGrid>
                <a:gridCol w="8229600"/>
              </a:tblGrid>
              <a:tr h="154789">
                <a:tc>
                  <a:txBody>
                    <a:bodyPr/>
                    <a:lstStyle/>
                    <a:p>
                      <a:pPr>
                        <a:lnSpc>
                          <a:spcPct val="115000"/>
                        </a:lnSpc>
                        <a:spcBef>
                          <a:spcPts val="500"/>
                        </a:spcBef>
                        <a:spcAft>
                          <a:spcPts val="1000"/>
                        </a:spcAft>
                      </a:pPr>
                      <a:r>
                        <a:rPr lang="en-US" sz="1800" dirty="0" smtClean="0">
                          <a:effectLst/>
                          <a:latin typeface="Calibri" panose="020F0502020204030204" pitchFamily="34" charset="0"/>
                          <a:ea typeface="Times New Roman" panose="02020603050405020304" pitchFamily="18" charset="0"/>
                          <a:cs typeface="Times New Roman" panose="02020603050405020304" pitchFamily="18" charset="0"/>
                        </a:rPr>
                        <a:t>Medium/Long-term (2019/20 – 2021/22)</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569" marR="6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7042">
                <a:tc>
                  <a:txBody>
                    <a:bodyPr/>
                    <a:lstStyle/>
                    <a:p>
                      <a:pPr marL="342900" lvl="0" indent="-342900">
                        <a:lnSpc>
                          <a:spcPct val="115000"/>
                        </a:lnSpc>
                        <a:spcBef>
                          <a:spcPts val="500"/>
                        </a:spcBef>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HR manager should find the right talent and create the right environment in which people can </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perform</a:t>
                      </a:r>
                      <a:r>
                        <a:rPr lang="en-ZA" sz="16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Cascading of employee performance to more levels within Agrément South Africa;</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Annually conduct customer satisfaction </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surveys</a:t>
                      </a:r>
                      <a:r>
                        <a:rPr lang="en-ZA" sz="16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Build capacity within Agrément South Africa to be able to conduct customer satisfaction surveys </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in-house</a:t>
                      </a:r>
                      <a:r>
                        <a:rPr lang="en-ZA" sz="16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Ø"/>
                      </a:pP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Implement communication and customer relation </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plans</a:t>
                      </a:r>
                      <a:r>
                        <a:rPr lang="en-ZA" sz="16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Ø"/>
                      </a:pP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Conduct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awareness surveys annually to determine whether initiative are improving the image and brand of Agrément South </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Africa</a:t>
                      </a:r>
                      <a:r>
                        <a:rPr lang="en-ZA" sz="16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Measure progress, review and implementation communication and customer relations </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plans</a:t>
                      </a:r>
                      <a:r>
                        <a:rPr lang="en-ZA" sz="16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Build internal capacity to conduct awareness surveys and compile </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reports</a:t>
                      </a:r>
                      <a:r>
                        <a:rPr lang="en-ZA" sz="16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Implementation of brand awareness campaigns and communication </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strategies</a:t>
                      </a:r>
                      <a:r>
                        <a:rPr lang="en-ZA" sz="16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Cascading of employee performance to all employees within Agrément South </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Africa</a:t>
                      </a:r>
                      <a:r>
                        <a:rPr lang="en-ZA" sz="16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Develop a custom/tailored people strategy to the specific business requirements. This will allow Agrément South Africa to be more competitive in attracting scarce </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expertise, </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Concentrate on developing talent management skills in-house. These skills are needed all the time.</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569" marR="6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18721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84529408"/>
              </p:ext>
            </p:extLst>
          </p:nvPr>
        </p:nvGraphicFramePr>
        <p:xfrm>
          <a:off x="251520" y="764704"/>
          <a:ext cx="8229600" cy="4849114"/>
        </p:xfrm>
        <a:graphic>
          <a:graphicData uri="http://schemas.openxmlformats.org/drawingml/2006/table">
            <a:tbl>
              <a:tblPr firstRow="1" firstCol="1" bandRow="1"/>
              <a:tblGrid>
                <a:gridCol w="8229600"/>
              </a:tblGrid>
              <a:tr h="154789">
                <a:tc>
                  <a:txBody>
                    <a:bodyPr/>
                    <a:lstStyle/>
                    <a:p>
                      <a:pPr>
                        <a:lnSpc>
                          <a:spcPct val="115000"/>
                        </a:lnSpc>
                        <a:spcBef>
                          <a:spcPts val="5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Short-term (2017/18 – 2018/19)</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569" marR="6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7465">
                <a:tc>
                  <a:txBody>
                    <a:bodyPr/>
                    <a:lstStyle/>
                    <a:p>
                      <a:pPr marL="342900" lvl="0" indent="-342900">
                        <a:lnSpc>
                          <a:spcPct val="115000"/>
                        </a:lnSpc>
                        <a:spcBef>
                          <a:spcPts val="500"/>
                        </a:spcBef>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Assess gaps in the talent section, engagement and retention approach for Agrément South </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Africa,</a:t>
                      </a:r>
                    </a:p>
                    <a:p>
                      <a:pPr marL="342900" lvl="0" indent="-342900">
                        <a:lnSpc>
                          <a:spcPct val="115000"/>
                        </a:lnSpc>
                        <a:spcBef>
                          <a:spcPts val="500"/>
                        </a:spcBef>
                        <a:spcAft>
                          <a:spcPts val="0"/>
                        </a:spcAft>
                        <a:buFont typeface="Wingdings" panose="05000000000000000000" pitchFamily="2" charset="2"/>
                        <a:buChar char="Ø"/>
                      </a:pP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Outsource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 services that Agrément South Africa needs only occasionally (e.g. targeted talent recruitment, selection program and process development, recruitment, assessments, employee surveys etc</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en-ZA" sz="16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Implementation of automated employee performance management </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system,</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HR manager should have a clear understanding of what each piece of legislation requires for compliance, regardless of whether this entails the actions an entity must take or information it needs to </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provide</a:t>
                      </a:r>
                      <a:r>
                        <a:rPr lang="en-ZA" sz="16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To develop teams through an integrated employee assessment </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system,</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Expand scope of current service providers or appoint service provider to conduct customer satisfaction </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survey,</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Develop communication and customer relations strategy information </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dissemination</a:t>
                      </a:r>
                      <a:r>
                        <a:rPr lang="en-ZA" sz="16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Develop of communications strategy whereby the effective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utilisation</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of different communication and information sharing platforms are identified and action plans </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developed</a:t>
                      </a:r>
                      <a:r>
                        <a:rPr lang="en-ZA" sz="16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Implement communication and customer relations </a:t>
                      </a:r>
                      <a:r>
                        <a:rPr lang="en-US" sz="1600" dirty="0" smtClean="0">
                          <a:effectLst/>
                          <a:latin typeface="Calibri" panose="020F0502020204030204" pitchFamily="34" charset="0"/>
                          <a:ea typeface="Times New Roman" panose="02020603050405020304" pitchFamily="18" charset="0"/>
                          <a:cs typeface="Times New Roman" panose="02020603050405020304" pitchFamily="18" charset="0"/>
                        </a:rPr>
                        <a:t>plans.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569" marR="6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89099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23529" y="549275"/>
            <a:ext cx="8496944"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fr-FR" sz="2400" kern="0" dirty="0">
                <a:solidFill>
                  <a:srgbClr val="00B050"/>
                </a:solidFill>
                <a:latin typeface="Calibri" pitchFamily="34" charset="0"/>
              </a:rPr>
              <a:t>Information and communication </a:t>
            </a:r>
            <a:r>
              <a:rPr lang="fr-FR" sz="2400" kern="0" dirty="0" err="1">
                <a:solidFill>
                  <a:srgbClr val="00B050"/>
                </a:solidFill>
                <a:latin typeface="Calibri" pitchFamily="34" charset="0"/>
              </a:rPr>
              <a:t>technology</a:t>
            </a:r>
            <a:r>
              <a:rPr lang="fr-FR" sz="2400" kern="0" dirty="0">
                <a:solidFill>
                  <a:srgbClr val="00B050"/>
                </a:solidFill>
                <a:latin typeface="Calibri" pitchFamily="34" charset="0"/>
              </a:rPr>
              <a:t> </a:t>
            </a:r>
            <a:r>
              <a:rPr lang="fr-FR" sz="2400" kern="0" dirty="0" smtClean="0">
                <a:solidFill>
                  <a:srgbClr val="00B050"/>
                </a:solidFill>
                <a:latin typeface="Calibri" pitchFamily="34" charset="0"/>
              </a:rPr>
              <a:t> </a:t>
            </a:r>
            <a:r>
              <a:rPr lang="fr-FR" sz="2400" kern="0" dirty="0">
                <a:solidFill>
                  <a:srgbClr val="00B050"/>
                </a:solidFill>
                <a:latin typeface="Calibri" pitchFamily="34" charset="0"/>
              </a:rPr>
              <a:t>2018/19 – 2020/21</a:t>
            </a:r>
            <a:endParaRPr lang="en-GB" sz="2400" kern="0" dirty="0">
              <a:solidFill>
                <a:srgbClr val="00B050"/>
              </a:solidFill>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72626544"/>
              </p:ext>
            </p:extLst>
          </p:nvPr>
        </p:nvGraphicFramePr>
        <p:xfrm>
          <a:off x="179512" y="1124744"/>
          <a:ext cx="8836560" cy="1633336"/>
        </p:xfrm>
        <a:graphic>
          <a:graphicData uri="http://schemas.openxmlformats.org/drawingml/2006/table">
            <a:tbl>
              <a:tblPr firstRow="1" firstCol="1" lastRow="1" lastCol="1" bandRow="1" bandCol="1"/>
              <a:tblGrid>
                <a:gridCol w="162542"/>
                <a:gridCol w="5265912"/>
                <a:gridCol w="1181737"/>
                <a:gridCol w="1181737"/>
                <a:gridCol w="1044632"/>
              </a:tblGrid>
              <a:tr h="175237">
                <a:tc rowSpan="2" gridSpan="2">
                  <a:txBody>
                    <a:bodyPr/>
                    <a:lstStyle/>
                    <a:p>
                      <a:pPr algn="ctr">
                        <a:lnSpc>
                          <a:spcPct val="115000"/>
                        </a:lnSpc>
                        <a:spcBef>
                          <a:spcPts val="500"/>
                        </a:spcBef>
                        <a:spcAft>
                          <a:spcPts val="0"/>
                        </a:spcAft>
                      </a:pPr>
                      <a:r>
                        <a:rPr lang="en-ZA" sz="2400" b="1" dirty="0">
                          <a:effectLst/>
                          <a:latin typeface="Calibri" panose="020F0502020204030204" pitchFamily="34" charset="0"/>
                          <a:ea typeface="Times New Roman" panose="02020603050405020304" pitchFamily="18" charset="0"/>
                          <a:cs typeface="Arial" panose="020B0604020202020204" pitchFamily="34" charset="0"/>
                        </a:rPr>
                        <a:t>Programme performance indicators</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FA0"/>
                    </a:solidFill>
                  </a:tcPr>
                </a:tc>
                <a:tc rowSpan="2" hMerge="1">
                  <a:txBody>
                    <a:bodyPr/>
                    <a:lstStyle/>
                    <a:p>
                      <a:endParaRPr lang="en-ZA"/>
                    </a:p>
                  </a:txBody>
                  <a:tcPr/>
                </a:tc>
                <a:tc gridSpan="3">
                  <a:txBody>
                    <a:bodyPr/>
                    <a:lstStyle/>
                    <a:p>
                      <a:pPr algn="ctr">
                        <a:lnSpc>
                          <a:spcPct val="115000"/>
                        </a:lnSpc>
                        <a:spcBef>
                          <a:spcPts val="500"/>
                        </a:spcBef>
                        <a:spcAft>
                          <a:spcPts val="0"/>
                        </a:spcAft>
                      </a:pPr>
                      <a:r>
                        <a:rPr lang="en-ZA" sz="2400" b="1" dirty="0">
                          <a:effectLst/>
                          <a:latin typeface="Calibri" panose="020F0502020204030204" pitchFamily="34" charset="0"/>
                          <a:ea typeface="Times New Roman" panose="02020603050405020304" pitchFamily="18" charset="0"/>
                          <a:cs typeface="Arial" panose="020B0604020202020204" pitchFamily="34" charset="0"/>
                        </a:rPr>
                        <a:t>Medium Term Targets</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FA0"/>
                    </a:solidFill>
                  </a:tcPr>
                </a:tc>
                <a:tc hMerge="1">
                  <a:txBody>
                    <a:bodyPr/>
                    <a:lstStyle/>
                    <a:p>
                      <a:endParaRPr lang="en-ZA"/>
                    </a:p>
                  </a:txBody>
                  <a:tcPr/>
                </a:tc>
                <a:tc hMerge="1">
                  <a:txBody>
                    <a:bodyPr/>
                    <a:lstStyle/>
                    <a:p>
                      <a:endParaRPr lang="en-ZA"/>
                    </a:p>
                  </a:txBody>
                  <a:tcPr/>
                </a:tc>
              </a:tr>
              <a:tr h="371464">
                <a:tc gridSpan="2" vMerge="1">
                  <a:txBody>
                    <a:bodyPr/>
                    <a:lstStyle/>
                    <a:p>
                      <a:endParaRPr lang="en-ZA"/>
                    </a:p>
                  </a:txBody>
                  <a:tcPr/>
                </a:tc>
                <a:tc hMerge="1" vMerge="1">
                  <a:txBody>
                    <a:bodyPr/>
                    <a:lstStyle/>
                    <a:p>
                      <a:endParaRPr lang="en-ZA"/>
                    </a:p>
                  </a:txBody>
                  <a:tcPr/>
                </a:tc>
                <a:tc>
                  <a:txBody>
                    <a:bodyPr/>
                    <a:lstStyle/>
                    <a:p>
                      <a:pPr algn="ctr">
                        <a:lnSpc>
                          <a:spcPct val="115000"/>
                        </a:lnSpc>
                        <a:spcBef>
                          <a:spcPts val="500"/>
                        </a:spcBef>
                        <a:spcAft>
                          <a:spcPts val="0"/>
                        </a:spcAft>
                      </a:pPr>
                      <a:r>
                        <a:rPr lang="en-ZA" sz="2000" b="1" dirty="0">
                          <a:effectLst/>
                          <a:latin typeface="Calibri" panose="020F0502020204030204" pitchFamily="34" charset="0"/>
                          <a:ea typeface="Times New Roman" panose="02020603050405020304" pitchFamily="18" charset="0"/>
                          <a:cs typeface="Arial" panose="020B0604020202020204" pitchFamily="34" charset="0"/>
                        </a:rPr>
                        <a:t>2018/19</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FA0"/>
                    </a:solidFill>
                  </a:tcPr>
                </a:tc>
                <a:tc>
                  <a:txBody>
                    <a:bodyPr/>
                    <a:lstStyle/>
                    <a:p>
                      <a:pPr algn="ctr">
                        <a:lnSpc>
                          <a:spcPct val="115000"/>
                        </a:lnSpc>
                        <a:spcBef>
                          <a:spcPts val="500"/>
                        </a:spcBef>
                        <a:spcAft>
                          <a:spcPts val="0"/>
                        </a:spcAft>
                      </a:pPr>
                      <a:r>
                        <a:rPr lang="en-ZA" sz="2000" b="1" dirty="0">
                          <a:effectLst/>
                          <a:latin typeface="Calibri" panose="020F0502020204030204" pitchFamily="34" charset="0"/>
                          <a:ea typeface="Times New Roman" panose="02020603050405020304" pitchFamily="18" charset="0"/>
                          <a:cs typeface="Arial" panose="020B0604020202020204" pitchFamily="34" charset="0"/>
                        </a:rPr>
                        <a:t>2019/20</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FA0"/>
                    </a:solidFill>
                  </a:tcPr>
                </a:tc>
                <a:tc>
                  <a:txBody>
                    <a:bodyPr/>
                    <a:lstStyle/>
                    <a:p>
                      <a:pPr algn="ctr">
                        <a:lnSpc>
                          <a:spcPct val="115000"/>
                        </a:lnSpc>
                        <a:spcBef>
                          <a:spcPts val="500"/>
                        </a:spcBef>
                        <a:spcAft>
                          <a:spcPts val="0"/>
                        </a:spcAft>
                      </a:pPr>
                      <a:r>
                        <a:rPr lang="en-ZA" sz="2000" b="1" dirty="0">
                          <a:effectLst/>
                          <a:latin typeface="Calibri" panose="020F0502020204030204" pitchFamily="34" charset="0"/>
                          <a:ea typeface="Times New Roman" panose="02020603050405020304" pitchFamily="18" charset="0"/>
                          <a:cs typeface="Arial" panose="020B0604020202020204" pitchFamily="34" charset="0"/>
                        </a:rPr>
                        <a:t>2020/21</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FA0"/>
                    </a:solidFill>
                  </a:tcPr>
                </a:tc>
              </a:tr>
              <a:tr h="350475">
                <a:tc>
                  <a:txBody>
                    <a:bodyPr/>
                    <a:lstStyle/>
                    <a:p>
                      <a:endParaRPr lang="en-ZA"/>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Bef>
                          <a:spcPts val="500"/>
                        </a:spcBef>
                        <a:spcAft>
                          <a:spcPts val="0"/>
                        </a:spcAft>
                      </a:pPr>
                      <a:r>
                        <a:rPr lang="en-US" sz="2400" dirty="0" smtClean="0">
                          <a:effectLst/>
                          <a:latin typeface="Calibri" panose="020F0502020204030204" pitchFamily="34" charset="0"/>
                          <a:ea typeface="Times New Roman" panose="02020603050405020304" pitchFamily="18" charset="0"/>
                          <a:cs typeface="Arial" panose="020B0604020202020204" pitchFamily="34" charset="0"/>
                        </a:rPr>
                        <a:t>Information and communication technology (ICT) 2018/19 – 2020/21</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dirty="0" smtClean="0">
                          <a:effectLst/>
                          <a:latin typeface="Calibri" panose="020F0502020204030204" pitchFamily="34" charset="0"/>
                          <a:ea typeface="Times New Roman" panose="02020603050405020304" pitchFamily="18" charset="0"/>
                          <a:cs typeface="Arial" panose="020B0604020202020204" pitchFamily="34" charset="0"/>
                        </a:rPr>
                        <a:t>100</a:t>
                      </a:r>
                      <a:r>
                        <a:rPr lang="en-US" sz="2400" dirty="0">
                          <a:effectLst/>
                          <a:latin typeface="Calibri" panose="020F0502020204030204" pitchFamily="34" charset="0"/>
                          <a:ea typeface="Times New Roman" panose="02020603050405020304" pitchFamily="18" charset="0"/>
                          <a:cs typeface="Arial" panose="020B0604020202020204" pitchFamily="34" charset="0"/>
                        </a:rPr>
                        <a:t>%</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dirty="0" smtClean="0">
                          <a:effectLst/>
                          <a:latin typeface="Calibri" panose="020F0502020204030204" pitchFamily="34" charset="0"/>
                          <a:ea typeface="Times New Roman" panose="02020603050405020304" pitchFamily="18" charset="0"/>
                          <a:cs typeface="Arial" panose="020B0604020202020204" pitchFamily="34" charset="0"/>
                        </a:rPr>
                        <a:t>100</a:t>
                      </a:r>
                      <a:r>
                        <a:rPr lang="en-US" sz="2400" dirty="0">
                          <a:effectLst/>
                          <a:latin typeface="Calibri" panose="020F0502020204030204" pitchFamily="34" charset="0"/>
                          <a:ea typeface="Times New Roman" panose="02020603050405020304" pitchFamily="18" charset="0"/>
                          <a:cs typeface="Arial" panose="020B0604020202020204" pitchFamily="34" charset="0"/>
                        </a:rPr>
                        <a:t>%</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2400" dirty="0" smtClean="0">
                          <a:effectLst/>
                          <a:latin typeface="Calibri" panose="020F0502020204030204" pitchFamily="34" charset="0"/>
                          <a:ea typeface="Times New Roman" panose="02020603050405020304" pitchFamily="18" charset="0"/>
                          <a:cs typeface="Arial" panose="020B0604020202020204" pitchFamily="34" charset="0"/>
                        </a:rPr>
                        <a:t>100</a:t>
                      </a:r>
                      <a:r>
                        <a:rPr lang="en-US" sz="2400" dirty="0">
                          <a:effectLst/>
                          <a:latin typeface="Calibri" panose="020F0502020204030204" pitchFamily="34" charset="0"/>
                          <a:ea typeface="Times New Roman" panose="02020603050405020304" pitchFamily="18" charset="0"/>
                          <a:cs typeface="Arial" panose="020B0604020202020204" pitchFamily="34" charset="0"/>
                        </a:rPr>
                        <a:t>%</a:t>
                      </a:r>
                      <a:endParaRPr lang="en-ZA"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740512296"/>
              </p:ext>
            </p:extLst>
          </p:nvPr>
        </p:nvGraphicFramePr>
        <p:xfrm>
          <a:off x="179512" y="2852936"/>
          <a:ext cx="8507288" cy="3101173"/>
        </p:xfrm>
        <a:graphic>
          <a:graphicData uri="http://schemas.openxmlformats.org/drawingml/2006/table">
            <a:tbl>
              <a:tblPr firstRow="1" firstCol="1" bandRow="1"/>
              <a:tblGrid>
                <a:gridCol w="8507288"/>
              </a:tblGrid>
              <a:tr h="375926">
                <a:tc>
                  <a:txBody>
                    <a:bodyPr/>
                    <a:lstStyle/>
                    <a:p>
                      <a:pPr>
                        <a:lnSpc>
                          <a:spcPct val="115000"/>
                        </a:lnSpc>
                        <a:spcBef>
                          <a:spcPts val="50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Short-term (2017/18 – 2018/19)</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569" marR="6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4028">
                <a:tc>
                  <a:txBody>
                    <a:bodyPr/>
                    <a:lstStyle/>
                    <a:p>
                      <a:pPr marL="342900" lvl="0" indent="-342900">
                        <a:lnSpc>
                          <a:spcPct val="115000"/>
                        </a:lnSpc>
                        <a:spcBef>
                          <a:spcPts val="500"/>
                        </a:spcBef>
                        <a:spcAft>
                          <a:spcPts val="0"/>
                        </a:spcAft>
                        <a:buFont typeface="Wingdings" panose="05000000000000000000" pitchFamily="2" charset="2"/>
                        <a:buChar char="Ø"/>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Develop integrated data migration </a:t>
                      </a: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system,</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Ø"/>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To conduct business process review on a continuous </a:t>
                      </a: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basis,</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Ø"/>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To upgrade and maintain cost-effective ICT infrastructure and </a:t>
                      </a: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capability,</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Ø"/>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To guide and control responsible ICT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utilisation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of users.</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569" marR="6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926">
                <a:tc>
                  <a:txBody>
                    <a:bodyPr/>
                    <a:lstStyle/>
                    <a:p>
                      <a:pPr>
                        <a:lnSpc>
                          <a:spcPct val="115000"/>
                        </a:lnSpc>
                        <a:spcBef>
                          <a:spcPts val="500"/>
                        </a:spcBef>
                        <a:spcAft>
                          <a:spcPts val="1000"/>
                        </a:spcAft>
                      </a:pPr>
                      <a:r>
                        <a:rPr lang="en-US" sz="2000">
                          <a:effectLst/>
                          <a:latin typeface="Calibri" panose="020F0502020204030204" pitchFamily="34" charset="0"/>
                          <a:ea typeface="Times New Roman" panose="02020603050405020304" pitchFamily="18" charset="0"/>
                          <a:cs typeface="Times New Roman" panose="02020603050405020304" pitchFamily="18" charset="0"/>
                        </a:rPr>
                        <a:t>Medium/Long-term (2019/20 – 2021/22)</a:t>
                      </a:r>
                      <a:endParaRPr lang="en-ZA"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0569" marR="6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5293">
                <a:tc>
                  <a:txBody>
                    <a:bodyPr/>
                    <a:lstStyle/>
                    <a:p>
                      <a:pPr marL="342900" lvl="0" indent="-342900">
                        <a:lnSpc>
                          <a:spcPct val="115000"/>
                        </a:lnSpc>
                        <a:spcBef>
                          <a:spcPts val="50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To upgrade and maintain cost-effective ICT infrastructure  and </a:t>
                      </a:r>
                      <a:r>
                        <a:rPr lang="en-US" sz="2000" dirty="0" smtClean="0">
                          <a:effectLst/>
                          <a:latin typeface="Calibri" panose="020F0502020204030204" pitchFamily="34" charset="0"/>
                          <a:ea typeface="Times New Roman" panose="02020603050405020304" pitchFamily="18" charset="0"/>
                          <a:cs typeface="Times New Roman" panose="02020603050405020304" pitchFamily="18" charset="0"/>
                        </a:rPr>
                        <a:t>capability,</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To guide and control responsible ICT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utilisation</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of users.</a:t>
                      </a:r>
                      <a:endParaRPr lang="en-ZA"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569" marR="6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05070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77892417"/>
              </p:ext>
            </p:extLst>
          </p:nvPr>
        </p:nvGraphicFramePr>
        <p:xfrm>
          <a:off x="0" y="836712"/>
          <a:ext cx="9108504" cy="5964370"/>
        </p:xfrm>
        <a:graphic>
          <a:graphicData uri="http://schemas.openxmlformats.org/presentationml/2006/ole">
            <mc:AlternateContent xmlns:mc="http://schemas.openxmlformats.org/markup-compatibility/2006">
              <mc:Choice xmlns:v="urn:schemas-microsoft-com:vml" Requires="v">
                <p:oleObj spid="_x0000_s12298" name="Document" r:id="rId3" imgW="6215651" imgH="8083352" progId="Word.Document.12">
                  <p:embed/>
                </p:oleObj>
              </mc:Choice>
              <mc:Fallback>
                <p:oleObj name="Document" r:id="rId3" imgW="6215651" imgH="8083352" progId="Word.Document.12">
                  <p:embed/>
                  <p:pic>
                    <p:nvPicPr>
                      <p:cNvPr id="0" name=""/>
                      <p:cNvPicPr/>
                      <p:nvPr/>
                    </p:nvPicPr>
                    <p:blipFill>
                      <a:blip r:embed="rId4"/>
                      <a:stretch>
                        <a:fillRect/>
                      </a:stretch>
                    </p:blipFill>
                    <p:spPr>
                      <a:xfrm>
                        <a:off x="0" y="836712"/>
                        <a:ext cx="9108504" cy="5964370"/>
                      </a:xfrm>
                      <a:prstGeom prst="rect">
                        <a:avLst/>
                      </a:prstGeom>
                    </p:spPr>
                  </p:pic>
                </p:oleObj>
              </mc:Fallback>
            </mc:AlternateContent>
          </a:graphicData>
        </a:graphic>
      </p:graphicFrame>
      <p:sp>
        <p:nvSpPr>
          <p:cNvPr id="3" name="Rectangle 2"/>
          <p:cNvSpPr/>
          <p:nvPr/>
        </p:nvSpPr>
        <p:spPr>
          <a:xfrm>
            <a:off x="179512" y="260648"/>
            <a:ext cx="8928992" cy="338554"/>
          </a:xfrm>
          <a:prstGeom prst="rect">
            <a:avLst/>
          </a:prstGeom>
        </p:spPr>
        <p:txBody>
          <a:bodyPr wrap="square">
            <a:spAutoFit/>
          </a:bodyPr>
          <a:lstStyle/>
          <a:p>
            <a:r>
              <a:rPr lang="en-ZA" sz="16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Technical Assessment Evaluations: Performance indicators and medium term targets </a:t>
            </a:r>
            <a:r>
              <a:rPr lang="en-ZA" sz="16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2018/19 </a:t>
            </a:r>
            <a:r>
              <a:rPr lang="en-ZA" sz="16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2020/21</a:t>
            </a:r>
            <a:endParaRPr lang="en-ZA" sz="3600" dirty="0">
              <a:solidFill>
                <a:srgbClr val="00B050"/>
              </a:solidFill>
            </a:endParaRPr>
          </a:p>
        </p:txBody>
      </p:sp>
    </p:spTree>
    <p:extLst>
      <p:ext uri="{BB962C8B-B14F-4D97-AF65-F5344CB8AC3E}">
        <p14:creationId xmlns:p14="http://schemas.microsoft.com/office/powerpoint/2010/main" val="2064577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581756987"/>
              </p:ext>
            </p:extLst>
          </p:nvPr>
        </p:nvGraphicFramePr>
        <p:xfrm>
          <a:off x="33597" y="476672"/>
          <a:ext cx="8996872" cy="5904656"/>
        </p:xfrm>
        <a:graphic>
          <a:graphicData uri="http://schemas.openxmlformats.org/presentationml/2006/ole">
            <mc:AlternateContent xmlns:mc="http://schemas.openxmlformats.org/markup-compatibility/2006">
              <mc:Choice xmlns:v="urn:schemas-microsoft-com:vml" Requires="v">
                <p:oleObj spid="_x0000_s13322" name="Document" r:id="rId3" imgW="6118475" imgH="3183509" progId="Word.Document.12">
                  <p:embed/>
                </p:oleObj>
              </mc:Choice>
              <mc:Fallback>
                <p:oleObj name="Document" r:id="rId3" imgW="6118475" imgH="3183509" progId="Word.Document.12">
                  <p:embed/>
                  <p:pic>
                    <p:nvPicPr>
                      <p:cNvPr id="0" name=""/>
                      <p:cNvPicPr/>
                      <p:nvPr/>
                    </p:nvPicPr>
                    <p:blipFill>
                      <a:blip r:embed="rId4"/>
                      <a:stretch>
                        <a:fillRect/>
                      </a:stretch>
                    </p:blipFill>
                    <p:spPr>
                      <a:xfrm>
                        <a:off x="33597" y="476672"/>
                        <a:ext cx="8996872" cy="5904656"/>
                      </a:xfrm>
                      <a:prstGeom prst="rect">
                        <a:avLst/>
                      </a:prstGeom>
                    </p:spPr>
                  </p:pic>
                </p:oleObj>
              </mc:Fallback>
            </mc:AlternateContent>
          </a:graphicData>
        </a:graphic>
      </p:graphicFrame>
      <p:sp>
        <p:nvSpPr>
          <p:cNvPr id="4" name="Rectangle 3"/>
          <p:cNvSpPr/>
          <p:nvPr/>
        </p:nvSpPr>
        <p:spPr>
          <a:xfrm>
            <a:off x="137989" y="0"/>
            <a:ext cx="8892480" cy="375487"/>
          </a:xfrm>
          <a:prstGeom prst="rect">
            <a:avLst/>
          </a:prstGeom>
        </p:spPr>
        <p:txBody>
          <a:bodyPr wrap="square">
            <a:spAutoFit/>
          </a:bodyPr>
          <a:lstStyle/>
          <a:p>
            <a:pPr>
              <a:lnSpc>
                <a:spcPct val="115000"/>
              </a:lnSpc>
              <a:spcBef>
                <a:spcPts val="500"/>
              </a:spcBef>
              <a:spcAft>
                <a:spcPts val="1000"/>
              </a:spcAft>
            </a:pPr>
            <a:r>
              <a:rPr lang="en-ZA" sz="16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Products or Systems Certification: Performance indicators and medium term targets </a:t>
            </a:r>
            <a:r>
              <a:rPr lang="en-ZA" sz="1600" b="1"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2018/19 </a:t>
            </a:r>
            <a:r>
              <a:rPr lang="en-ZA" sz="16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2020/21</a:t>
            </a:r>
            <a:endParaRPr lang="en-ZA" sz="16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60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150562084"/>
              </p:ext>
            </p:extLst>
          </p:nvPr>
        </p:nvGraphicFramePr>
        <p:xfrm>
          <a:off x="19955" y="464478"/>
          <a:ext cx="8988425" cy="6495097"/>
        </p:xfrm>
        <a:graphic>
          <a:graphicData uri="http://schemas.openxmlformats.org/presentationml/2006/ole">
            <mc:AlternateContent xmlns:mc="http://schemas.openxmlformats.org/markup-compatibility/2006">
              <mc:Choice xmlns:v="urn:schemas-microsoft-com:vml" Requires="v">
                <p:oleObj spid="_x0000_s11274" name="Document" r:id="rId3" imgW="7324955" imgH="5184648" progId="Word.Document.12">
                  <p:embed/>
                </p:oleObj>
              </mc:Choice>
              <mc:Fallback>
                <p:oleObj name="Document" r:id="rId3" imgW="7324955" imgH="5184648" progId="Word.Document.12">
                  <p:embed/>
                  <p:pic>
                    <p:nvPicPr>
                      <p:cNvPr id="0" name=""/>
                      <p:cNvPicPr/>
                      <p:nvPr/>
                    </p:nvPicPr>
                    <p:blipFill>
                      <a:blip r:embed="rId4"/>
                      <a:stretch>
                        <a:fillRect/>
                      </a:stretch>
                    </p:blipFill>
                    <p:spPr>
                      <a:xfrm>
                        <a:off x="19955" y="464478"/>
                        <a:ext cx="8988425" cy="6495097"/>
                      </a:xfrm>
                      <a:prstGeom prst="rect">
                        <a:avLst/>
                      </a:prstGeom>
                    </p:spPr>
                  </p:pic>
                </p:oleObj>
              </mc:Fallback>
            </mc:AlternateContent>
          </a:graphicData>
        </a:graphic>
      </p:graphicFrame>
      <p:sp>
        <p:nvSpPr>
          <p:cNvPr id="4" name="Rectangle 3"/>
          <p:cNvSpPr/>
          <p:nvPr/>
        </p:nvSpPr>
        <p:spPr>
          <a:xfrm>
            <a:off x="179512" y="-243408"/>
            <a:ext cx="8828868" cy="707886"/>
          </a:xfrm>
          <a:prstGeom prst="rect">
            <a:avLst/>
          </a:prstGeom>
        </p:spPr>
        <p:txBody>
          <a:bodyPr wrap="square">
            <a:spAutoFit/>
          </a:bodyPr>
          <a:lstStyle/>
          <a:p>
            <a:r>
              <a:rPr lang="en-ZA"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Quality Assurance: Strategic objective and medium term targets for 2018/19 – 2020/21</a:t>
            </a:r>
            <a:endParaRPr lang="en-ZA" sz="4000" b="1" dirty="0">
              <a:solidFill>
                <a:srgbClr val="00B050"/>
              </a:solidFill>
            </a:endParaRPr>
          </a:p>
        </p:txBody>
      </p:sp>
    </p:spTree>
    <p:extLst>
      <p:ext uri="{BB962C8B-B14F-4D97-AF65-F5344CB8AC3E}">
        <p14:creationId xmlns:p14="http://schemas.microsoft.com/office/powerpoint/2010/main" val="2839539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191953" y="1115207"/>
            <a:ext cx="85686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buFont typeface="Wingdings" pitchFamily="2" charset="2"/>
              <a:buChar char="Ø"/>
            </a:pPr>
            <a:r>
              <a:rPr lang="en-ZA" sz="2400" dirty="0" smtClean="0">
                <a:solidFill>
                  <a:srgbClr val="00B050"/>
                </a:solidFill>
                <a:latin typeface="Calibri" pitchFamily="34" charset="0"/>
              </a:rPr>
              <a:t>The </a:t>
            </a:r>
            <a:r>
              <a:rPr lang="en-ZA" sz="2400" dirty="0">
                <a:solidFill>
                  <a:srgbClr val="00B050"/>
                </a:solidFill>
                <a:latin typeface="Calibri" pitchFamily="34" charset="0"/>
              </a:rPr>
              <a:t>Minister of </a:t>
            </a:r>
            <a:r>
              <a:rPr lang="en-ZA" sz="2400" dirty="0" smtClean="0">
                <a:solidFill>
                  <a:srgbClr val="00B050"/>
                </a:solidFill>
                <a:latin typeface="Calibri" pitchFamily="34" charset="0"/>
              </a:rPr>
              <a:t>Public </a:t>
            </a:r>
            <a:r>
              <a:rPr lang="en-ZA" sz="2400" dirty="0">
                <a:solidFill>
                  <a:srgbClr val="00B050"/>
                </a:solidFill>
                <a:latin typeface="Calibri" pitchFamily="34" charset="0"/>
              </a:rPr>
              <a:t>Works approved the Agrément South Africa’s </a:t>
            </a:r>
            <a:r>
              <a:rPr lang="en-ZA" sz="2400" dirty="0" smtClean="0">
                <a:solidFill>
                  <a:srgbClr val="00B050"/>
                </a:solidFill>
                <a:latin typeface="Calibri" pitchFamily="34" charset="0"/>
              </a:rPr>
              <a:t>2018/19 Annual performance plan</a:t>
            </a:r>
            <a:r>
              <a:rPr lang="en-ZA" sz="2400" dirty="0">
                <a:solidFill>
                  <a:srgbClr val="00B050"/>
                </a:solidFill>
                <a:latin typeface="Calibri" pitchFamily="34" charset="0"/>
              </a:rPr>
              <a:t>.</a:t>
            </a:r>
          </a:p>
          <a:p>
            <a:pPr algn="just">
              <a:buFont typeface="Wingdings" pitchFamily="2" charset="2"/>
              <a:buChar char="Ø"/>
            </a:pPr>
            <a:endParaRPr lang="en-ZA" sz="2400" dirty="0">
              <a:solidFill>
                <a:srgbClr val="00B050"/>
              </a:solidFill>
              <a:latin typeface="Calibri" pitchFamily="34" charset="0"/>
            </a:endParaRPr>
          </a:p>
          <a:p>
            <a:pPr algn="just">
              <a:buFont typeface="Wingdings" pitchFamily="2" charset="2"/>
              <a:buChar char="Ø"/>
            </a:pPr>
            <a:r>
              <a:rPr lang="en-ZA" sz="2400" dirty="0">
                <a:solidFill>
                  <a:srgbClr val="000000"/>
                </a:solidFill>
                <a:latin typeface="Calibri" pitchFamily="34" charset="0"/>
              </a:rPr>
              <a:t>By undertaking technical assessments of innovative systems for and on behalf of the Government, Agrément South Africa has </a:t>
            </a:r>
            <a:r>
              <a:rPr lang="en-ZA" sz="2400" dirty="0">
                <a:solidFill>
                  <a:srgbClr val="0070C0"/>
                </a:solidFill>
                <a:latin typeface="Calibri" pitchFamily="34" charset="0"/>
              </a:rPr>
              <a:t>made a great contribution in the safe introduction of innovative technologies in the country with commensurate benefits.</a:t>
            </a:r>
          </a:p>
        </p:txBody>
      </p:sp>
      <p:sp>
        <p:nvSpPr>
          <p:cNvPr id="73731" name="Rectangle 3">
            <a:hlinkClick r:id="" action="ppaction://noaction" highlightClick="1"/>
          </p:cNvPr>
          <p:cNvSpPr>
            <a:spLocks noChangeArrowheads="1"/>
          </p:cNvSpPr>
          <p:nvPr/>
        </p:nvSpPr>
        <p:spPr bwMode="auto">
          <a:xfrm>
            <a:off x="191953" y="3988660"/>
            <a:ext cx="8844543" cy="1569660"/>
          </a:xfrm>
          <a:prstGeom prst="rect">
            <a:avLst/>
          </a:prstGeom>
          <a:solidFill>
            <a:srgbClr val="92D050"/>
          </a:solidFill>
          <a:ln w="9525">
            <a:solidFill>
              <a:srgbClr val="000000"/>
            </a:solidFill>
            <a:miter lim="800000"/>
            <a:headEnd/>
            <a:tailEnd/>
          </a:ln>
          <a:extLst/>
        </p:spPr>
        <p:txBody>
          <a:bodyPr wrap="square">
            <a:spAutoFit/>
          </a:bodyPr>
          <a:lstStyle/>
          <a:p>
            <a:pPr algn="ctr"/>
            <a:r>
              <a:rPr lang="en-ZA" sz="2400" i="1" dirty="0">
                <a:latin typeface="Calibri" panose="020F0502020204030204" pitchFamily="34" charset="0"/>
              </a:rPr>
              <a:t>Innovative systems have potential to teach people to take control over their </a:t>
            </a:r>
            <a:r>
              <a:rPr lang="en-ZA" sz="2400" i="1" dirty="0" smtClean="0">
                <a:latin typeface="Calibri" panose="020F0502020204030204" pitchFamily="34" charset="0"/>
              </a:rPr>
              <a:t>future by giving them </a:t>
            </a:r>
            <a:r>
              <a:rPr lang="en-ZA" sz="2400" i="1" dirty="0">
                <a:latin typeface="Calibri" panose="020F0502020204030204" pitchFamily="34" charset="0"/>
              </a:rPr>
              <a:t>the </a:t>
            </a:r>
            <a:r>
              <a:rPr lang="en-ZA" sz="2400" i="1" dirty="0" smtClean="0">
                <a:latin typeface="Calibri" panose="020F0502020204030204" pitchFamily="34" charset="0"/>
              </a:rPr>
              <a:t>means to create their own sustainable world class fit-for purpose </a:t>
            </a:r>
            <a:r>
              <a:rPr lang="en-ZA" sz="2400" i="1" dirty="0" smtClean="0">
                <a:latin typeface="Calibri" panose="020F0502020204030204" pitchFamily="34" charset="0"/>
              </a:rPr>
              <a:t>accommodation </a:t>
            </a:r>
            <a:r>
              <a:rPr lang="en-ZA" sz="2400" i="1" dirty="0">
                <a:latin typeface="Calibri" panose="020F0502020204030204" pitchFamily="34" charset="0"/>
              </a:rPr>
              <a:t>by allowing them to build their own </a:t>
            </a:r>
            <a:r>
              <a:rPr lang="en-ZA" sz="2400" i="1" dirty="0" smtClean="0">
                <a:latin typeface="Calibri" panose="020F0502020204030204" pitchFamily="34" charset="0"/>
              </a:rPr>
              <a:t>houses using modern advanced methodologies.</a:t>
            </a:r>
            <a:endParaRPr lang="en-ZA" sz="2400" i="1" dirty="0">
              <a:latin typeface="Calibri" panose="020F0502020204030204" pitchFamily="34" charset="0"/>
            </a:endParaRPr>
          </a:p>
        </p:txBody>
      </p:sp>
      <p:sp>
        <p:nvSpPr>
          <p:cNvPr id="6" name="Title 1"/>
          <p:cNvSpPr txBox="1">
            <a:spLocks/>
          </p:cNvSpPr>
          <p:nvPr/>
        </p:nvSpPr>
        <p:spPr bwMode="auto">
          <a:xfrm>
            <a:off x="1116011" y="549275"/>
            <a:ext cx="6624637" cy="431800"/>
          </a:xfrm>
          <a:prstGeom prst="rect">
            <a:avLst/>
          </a:prstGeom>
          <a:noFill/>
          <a:ln w="9525">
            <a:noFill/>
            <a:miter lim="800000"/>
            <a:headEnd/>
            <a:tailEnd/>
          </a:ln>
        </p:spPr>
        <p:txBody>
          <a:bodyPr anchor="ctr"/>
          <a:lstStyle/>
          <a:p>
            <a:pPr algn="ctr" eaLnBrk="0" hangingPunct="0">
              <a:defRPr/>
            </a:pPr>
            <a:r>
              <a:rPr lang="en-GB" sz="1050" kern="0" dirty="0" smtClean="0">
                <a:solidFill>
                  <a:srgbClr val="000000"/>
                </a:solidFill>
                <a:latin typeface="ITC Avant Garde Std Bk"/>
              </a:rPr>
              <a:t> </a:t>
            </a:r>
            <a:r>
              <a:rPr lang="en-GB" sz="3600" kern="0" dirty="0" smtClean="0">
                <a:solidFill>
                  <a:srgbClr val="00B050"/>
                </a:solidFill>
                <a:latin typeface="Calibri" pitchFamily="34" charset="0"/>
              </a:rPr>
              <a:t>Governance</a:t>
            </a:r>
            <a:endParaRPr lang="en-GB" sz="2400" kern="0" dirty="0">
              <a:solidFill>
                <a:srgbClr val="00B050"/>
              </a:solidFill>
              <a:latin typeface="Calibri" pitchFamily="34" charset="0"/>
            </a:endParaRPr>
          </a:p>
        </p:txBody>
      </p:sp>
    </p:spTree>
    <p:extLst>
      <p:ext uri="{BB962C8B-B14F-4D97-AF65-F5344CB8AC3E}">
        <p14:creationId xmlns:p14="http://schemas.microsoft.com/office/powerpoint/2010/main" val="374788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mph" presetSubtype="0" fill="hold" nodeType="clickEffect">
                                  <p:stCondLst>
                                    <p:cond delay="0"/>
                                  </p:stCondLst>
                                  <p:childTnLst>
                                    <p:anim calcmode="discrete" valueType="str">
                                      <p:cBhvr override="childStyle">
                                        <p:cTn id="14" dur="2000" fill="hold"/>
                                        <p:tgtEl>
                                          <p:spTgt spid="73731">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1" nodeType="clickEffect">
                                  <p:stCondLst>
                                    <p:cond delay="0"/>
                                  </p:stCondLst>
                                  <p:childTnLst>
                                    <p:set>
                                      <p:cBhvr>
                                        <p:cTn id="18" dur="1" fill="hold">
                                          <p:stCondLst>
                                            <p:cond delay="0"/>
                                          </p:stCondLst>
                                        </p:cTn>
                                        <p:tgtEl>
                                          <p:spTgt spid="73731">
                                            <p:bg/>
                                          </p:spTgt>
                                        </p:tgtEl>
                                        <p:attrNameLst>
                                          <p:attrName>style.visibility</p:attrName>
                                        </p:attrNameLst>
                                      </p:cBhvr>
                                      <p:to>
                                        <p:strVal val="visible"/>
                                      </p:to>
                                    </p:set>
                                    <p:anim calcmode="lin" valueType="num">
                                      <p:cBhvr>
                                        <p:cTn id="19" dur="1000" fill="hold"/>
                                        <p:tgtEl>
                                          <p:spTgt spid="73731">
                                            <p:bg/>
                                          </p:spTgt>
                                        </p:tgtEl>
                                        <p:attrNameLst>
                                          <p:attrName>ppt_w</p:attrName>
                                        </p:attrNameLst>
                                      </p:cBhvr>
                                      <p:tavLst>
                                        <p:tav tm="0">
                                          <p:val>
                                            <p:strVal val="#ppt_w*0.70"/>
                                          </p:val>
                                        </p:tav>
                                        <p:tav tm="100000">
                                          <p:val>
                                            <p:strVal val="#ppt_w"/>
                                          </p:val>
                                        </p:tav>
                                      </p:tavLst>
                                    </p:anim>
                                    <p:anim calcmode="lin" valueType="num">
                                      <p:cBhvr>
                                        <p:cTn id="20" dur="1000" fill="hold"/>
                                        <p:tgtEl>
                                          <p:spTgt spid="73731">
                                            <p:bg/>
                                          </p:spTgt>
                                        </p:tgtEl>
                                        <p:attrNameLst>
                                          <p:attrName>ppt_h</p:attrName>
                                        </p:attrNameLst>
                                      </p:cBhvr>
                                      <p:tavLst>
                                        <p:tav tm="0">
                                          <p:val>
                                            <p:strVal val="#ppt_h"/>
                                          </p:val>
                                        </p:tav>
                                        <p:tav tm="100000">
                                          <p:val>
                                            <p:strVal val="#ppt_h"/>
                                          </p:val>
                                        </p:tav>
                                      </p:tavLst>
                                    </p:anim>
                                    <p:animEffect transition="in" filter="fade">
                                      <p:cBhvr>
                                        <p:cTn id="21" dur="1000"/>
                                        <p:tgtEl>
                                          <p:spTgt spid="73731">
                                            <p:bg/>
                                          </p:spTgt>
                                        </p:tgtEl>
                                      </p:cBhvr>
                                    </p:animEffect>
                                  </p:childTnLst>
                                </p:cTn>
                              </p:par>
                              <p:par>
                                <p:cTn id="22" presetID="55" presetClass="entr" presetSubtype="0" fill="hold" grpId="1" nodeType="withEffect">
                                  <p:stCondLst>
                                    <p:cond delay="0"/>
                                  </p:stCondLst>
                                  <p:childTnLst>
                                    <p:set>
                                      <p:cBhvr>
                                        <p:cTn id="23" dur="1" fill="hold">
                                          <p:stCondLst>
                                            <p:cond delay="0"/>
                                          </p:stCondLst>
                                        </p:cTn>
                                        <p:tgtEl>
                                          <p:spTgt spid="73731">
                                            <p:txEl>
                                              <p:pRg st="0" end="0"/>
                                            </p:txEl>
                                          </p:spTgt>
                                        </p:tgtEl>
                                        <p:attrNameLst>
                                          <p:attrName>style.visibility</p:attrName>
                                        </p:attrNameLst>
                                      </p:cBhvr>
                                      <p:to>
                                        <p:strVal val="visible"/>
                                      </p:to>
                                    </p:set>
                                    <p:anim calcmode="lin" valueType="num">
                                      <p:cBhvr>
                                        <p:cTn id="24" dur="1000" fill="hold"/>
                                        <p:tgtEl>
                                          <p:spTgt spid="73731">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73731">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7373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73731">
                                            <p:bg/>
                                          </p:spTgt>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3" nodeType="clickEffect">
                                  <p:stCondLst>
                                    <p:cond delay="0"/>
                                  </p:stCondLst>
                                  <p:childTnLst>
                                    <p:set>
                                      <p:cBhvr>
                                        <p:cTn id="36" dur="1" fill="hold">
                                          <p:stCondLst>
                                            <p:cond delay="0"/>
                                          </p:stCondLst>
                                        </p:cTn>
                                        <p:tgtEl>
                                          <p:spTgt spid="73731">
                                            <p:bg/>
                                          </p:spTgt>
                                        </p:tgtEl>
                                        <p:attrNameLst>
                                          <p:attrName>style.visibility</p:attrName>
                                        </p:attrNameLst>
                                      </p:cBhvr>
                                      <p:to>
                                        <p:strVal val="visible"/>
                                      </p:to>
                                    </p:set>
                                    <p:anim calcmode="lin" valueType="num">
                                      <p:cBhvr>
                                        <p:cTn id="37" dur="1000" fill="hold"/>
                                        <p:tgtEl>
                                          <p:spTgt spid="73731">
                                            <p:bg/>
                                          </p:spTgt>
                                        </p:tgtEl>
                                        <p:attrNameLst>
                                          <p:attrName>ppt_w</p:attrName>
                                        </p:attrNameLst>
                                      </p:cBhvr>
                                      <p:tavLst>
                                        <p:tav tm="0">
                                          <p:val>
                                            <p:fltVal val="0"/>
                                          </p:val>
                                        </p:tav>
                                        <p:tav tm="100000">
                                          <p:val>
                                            <p:strVal val="#ppt_w"/>
                                          </p:val>
                                        </p:tav>
                                      </p:tavLst>
                                    </p:anim>
                                    <p:anim calcmode="lin" valueType="num">
                                      <p:cBhvr>
                                        <p:cTn id="38" dur="1000" fill="hold"/>
                                        <p:tgtEl>
                                          <p:spTgt spid="73731">
                                            <p:bg/>
                                          </p:spTgt>
                                        </p:tgtEl>
                                        <p:attrNameLst>
                                          <p:attrName>ppt_h</p:attrName>
                                        </p:attrNameLst>
                                      </p:cBhvr>
                                      <p:tavLst>
                                        <p:tav tm="0">
                                          <p:val>
                                            <p:fltVal val="0"/>
                                          </p:val>
                                        </p:tav>
                                        <p:tav tm="100000">
                                          <p:val>
                                            <p:strVal val="#ppt_h"/>
                                          </p:val>
                                        </p:tav>
                                      </p:tavLst>
                                    </p:anim>
                                    <p:anim calcmode="lin" valueType="num">
                                      <p:cBhvr>
                                        <p:cTn id="39" dur="1000" fill="hold"/>
                                        <p:tgtEl>
                                          <p:spTgt spid="73731">
                                            <p:bg/>
                                          </p:spTgt>
                                        </p:tgtEl>
                                        <p:attrNameLst>
                                          <p:attrName>style.rotation</p:attrName>
                                        </p:attrNameLst>
                                      </p:cBhvr>
                                      <p:tavLst>
                                        <p:tav tm="0">
                                          <p:val>
                                            <p:fltVal val="90"/>
                                          </p:val>
                                        </p:tav>
                                        <p:tav tm="100000">
                                          <p:val>
                                            <p:fltVal val="0"/>
                                          </p:val>
                                        </p:tav>
                                      </p:tavLst>
                                    </p:anim>
                                    <p:animEffect transition="in" filter="fade">
                                      <p:cBhvr>
                                        <p:cTn id="40" dur="1000"/>
                                        <p:tgtEl>
                                          <p:spTgt spid="73731">
                                            <p:bg/>
                                          </p:spTgt>
                                        </p:tgtEl>
                                      </p:cBhvr>
                                    </p:animEffect>
                                  </p:childTnLst>
                                </p:cTn>
                              </p:par>
                              <p:par>
                                <p:cTn id="41" presetID="31" presetClass="entr" presetSubtype="0" fill="hold" grpId="3" nodeType="withEffect">
                                  <p:stCondLst>
                                    <p:cond delay="0"/>
                                  </p:stCondLst>
                                  <p:childTnLst>
                                    <p:set>
                                      <p:cBhvr>
                                        <p:cTn id="42" dur="1" fill="hold">
                                          <p:stCondLst>
                                            <p:cond delay="0"/>
                                          </p:stCondLst>
                                        </p:cTn>
                                        <p:tgtEl>
                                          <p:spTgt spid="73731">
                                            <p:txEl>
                                              <p:pRg st="0" end="0"/>
                                            </p:txEl>
                                          </p:spTgt>
                                        </p:tgtEl>
                                        <p:attrNameLst>
                                          <p:attrName>style.visibility</p:attrName>
                                        </p:attrNameLst>
                                      </p:cBhvr>
                                      <p:to>
                                        <p:strVal val="visible"/>
                                      </p:to>
                                    </p:set>
                                    <p:anim calcmode="lin" valueType="num">
                                      <p:cBhvr>
                                        <p:cTn id="43" dur="1000" fill="hold"/>
                                        <p:tgtEl>
                                          <p:spTgt spid="73731">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73731">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73731">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73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nimBg="1"/>
      <p:bldP spid="73731" grpId="1" build="allAtOnce" animBg="1"/>
      <p:bldP spid="73731" grpId="2" build="allAtOnce" animBg="1"/>
      <p:bldP spid="73731" grpId="3"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208808" y="876339"/>
            <a:ext cx="858557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buFont typeface="Wingdings" pitchFamily="2" charset="2"/>
              <a:buChar char="Ø"/>
            </a:pPr>
            <a:r>
              <a:rPr lang="en-US" sz="2400" dirty="0">
                <a:solidFill>
                  <a:srgbClr val="002060"/>
                </a:solidFill>
                <a:latin typeface="Calibri" pitchFamily="34" charset="0"/>
              </a:rPr>
              <a:t>Agrément South Africa has excellent support systems, business enterprise processes &amp; very strong linkages with global best practice organizations, processes and individuals.</a:t>
            </a:r>
          </a:p>
          <a:p>
            <a:pPr algn="just">
              <a:buFont typeface="Wingdings" pitchFamily="2" charset="2"/>
              <a:buChar char="Ø"/>
            </a:pPr>
            <a:r>
              <a:rPr lang="en-US" sz="2400" dirty="0">
                <a:solidFill>
                  <a:srgbClr val="002060"/>
                </a:solidFill>
                <a:latin typeface="Calibri" pitchFamily="34" charset="0"/>
              </a:rPr>
              <a:t>Agrément South Africa is very well governed with strong internal control processes and systems. </a:t>
            </a:r>
          </a:p>
          <a:p>
            <a:pPr algn="just">
              <a:buFont typeface="Wingdings" pitchFamily="2" charset="2"/>
              <a:buChar char="Ø"/>
            </a:pPr>
            <a:r>
              <a:rPr lang="en-ZA" sz="2400" dirty="0">
                <a:solidFill>
                  <a:srgbClr val="002060"/>
                </a:solidFill>
                <a:latin typeface="Calibri" pitchFamily="34" charset="0"/>
              </a:rPr>
              <a:t>The Board addresses issues of corporate governance to ensure compliance with treasury &amp; national requirements.</a:t>
            </a:r>
          </a:p>
          <a:p>
            <a:pPr algn="just">
              <a:buFont typeface="Wingdings" pitchFamily="2" charset="2"/>
              <a:buChar char="Ø"/>
            </a:pPr>
            <a:r>
              <a:rPr lang="en-ZA" sz="2400" dirty="0">
                <a:solidFill>
                  <a:srgbClr val="002060"/>
                </a:solidFill>
                <a:latin typeface="Calibri" pitchFamily="34" charset="0"/>
              </a:rPr>
              <a:t> This ensures proper fiduciary management within the Agrément South Africa.</a:t>
            </a:r>
          </a:p>
        </p:txBody>
      </p:sp>
      <p:sp>
        <p:nvSpPr>
          <p:cNvPr id="73731" name="Rectangle 3">
            <a:hlinkClick r:id="" action="ppaction://noaction" highlightClick="1"/>
          </p:cNvPr>
          <p:cNvSpPr>
            <a:spLocks noChangeArrowheads="1"/>
          </p:cNvSpPr>
          <p:nvPr/>
        </p:nvSpPr>
        <p:spPr bwMode="auto">
          <a:xfrm>
            <a:off x="191953" y="4437141"/>
            <a:ext cx="8424863" cy="1938992"/>
          </a:xfrm>
          <a:prstGeom prst="rect">
            <a:avLst/>
          </a:prstGeom>
          <a:solidFill>
            <a:srgbClr val="92D050"/>
          </a:solidFill>
          <a:ln w="9525">
            <a:solidFill>
              <a:srgbClr val="000000"/>
            </a:solidFill>
            <a:miter lim="800000"/>
            <a:headEnd/>
            <a:tailEnd/>
          </a:ln>
          <a:extLst/>
        </p:spPr>
        <p:txBody>
          <a:bodyPr>
            <a:spAutoFit/>
          </a:bodyPr>
          <a:lstStyle/>
          <a:p>
            <a:pPr algn="ctr"/>
            <a:r>
              <a:rPr lang="en-ZA" sz="2400" dirty="0" smtClean="0">
                <a:solidFill>
                  <a:srgbClr val="002060"/>
                </a:solidFill>
                <a:latin typeface="Calibri" pitchFamily="34" charset="0"/>
              </a:rPr>
              <a:t>Making </a:t>
            </a:r>
            <a:r>
              <a:rPr lang="en-ZA" sz="2400" dirty="0">
                <a:solidFill>
                  <a:srgbClr val="002060"/>
                </a:solidFill>
                <a:latin typeface="Calibri" pitchFamily="34" charset="0"/>
              </a:rPr>
              <a:t>a contribution to build a better South </a:t>
            </a:r>
            <a:r>
              <a:rPr lang="en-ZA" sz="2400" dirty="0" smtClean="0">
                <a:solidFill>
                  <a:srgbClr val="002060"/>
                </a:solidFill>
                <a:latin typeface="Calibri" pitchFamily="34" charset="0"/>
              </a:rPr>
              <a:t>Africa by allowing the safe introduction of sustainable construction contributing towards global sustainability and mitigating green house gasses emissions and therefore mitigating the effects of global warming and climate change.</a:t>
            </a:r>
            <a:endParaRPr lang="en-US" sz="2400" dirty="0">
              <a:solidFill>
                <a:srgbClr val="002060"/>
              </a:solidFill>
              <a:latin typeface="Calibri" pitchFamily="34" charset="0"/>
            </a:endParaRPr>
          </a:p>
        </p:txBody>
      </p:sp>
      <p:sp>
        <p:nvSpPr>
          <p:cNvPr id="6" name="Title 1"/>
          <p:cNvSpPr txBox="1">
            <a:spLocks/>
          </p:cNvSpPr>
          <p:nvPr/>
        </p:nvSpPr>
        <p:spPr bwMode="auto">
          <a:xfrm>
            <a:off x="1172419" y="260648"/>
            <a:ext cx="6624637" cy="431800"/>
          </a:xfrm>
          <a:prstGeom prst="rect">
            <a:avLst/>
          </a:prstGeom>
          <a:noFill/>
          <a:ln w="9525">
            <a:noFill/>
            <a:miter lim="800000"/>
            <a:headEnd/>
            <a:tailEnd/>
          </a:ln>
        </p:spPr>
        <p:txBody>
          <a:bodyPr anchor="ctr"/>
          <a:lstStyle/>
          <a:p>
            <a:pPr algn="ctr" eaLnBrk="0" hangingPunct="0">
              <a:defRPr/>
            </a:pPr>
            <a:r>
              <a:rPr lang="en-GB" sz="1050" kern="0" dirty="0" smtClean="0">
                <a:solidFill>
                  <a:srgbClr val="000000"/>
                </a:solidFill>
                <a:latin typeface="ITC Avant Garde Std Bk"/>
              </a:rPr>
              <a:t> </a:t>
            </a:r>
            <a:r>
              <a:rPr lang="en-GB" sz="3600" kern="0" dirty="0" smtClean="0">
                <a:solidFill>
                  <a:srgbClr val="00B050"/>
                </a:solidFill>
                <a:latin typeface="Calibri" pitchFamily="34" charset="0"/>
              </a:rPr>
              <a:t>Governance</a:t>
            </a:r>
            <a:endParaRPr lang="en-GB" sz="2400" kern="0" dirty="0">
              <a:solidFill>
                <a:srgbClr val="00B050"/>
              </a:solidFill>
              <a:latin typeface="Calibri" pitchFamily="34" charset="0"/>
            </a:endParaRPr>
          </a:p>
        </p:txBody>
      </p:sp>
    </p:spTree>
    <p:extLst>
      <p:ext uri="{BB962C8B-B14F-4D97-AF65-F5344CB8AC3E}">
        <p14:creationId xmlns:p14="http://schemas.microsoft.com/office/powerpoint/2010/main" val="316148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mph" presetSubtype="0" fill="hold" nodeType="clickEffect">
                                  <p:stCondLst>
                                    <p:cond delay="0"/>
                                  </p:stCondLst>
                                  <p:childTnLst>
                                    <p:anim calcmode="discrete" valueType="str">
                                      <p:cBhvr override="childStyle">
                                        <p:cTn id="14" dur="2000" fill="hold"/>
                                        <p:tgtEl>
                                          <p:spTgt spid="73731">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1" nodeType="clickEffect">
                                  <p:stCondLst>
                                    <p:cond delay="0"/>
                                  </p:stCondLst>
                                  <p:childTnLst>
                                    <p:set>
                                      <p:cBhvr>
                                        <p:cTn id="18" dur="1" fill="hold">
                                          <p:stCondLst>
                                            <p:cond delay="0"/>
                                          </p:stCondLst>
                                        </p:cTn>
                                        <p:tgtEl>
                                          <p:spTgt spid="73731">
                                            <p:bg/>
                                          </p:spTgt>
                                        </p:tgtEl>
                                        <p:attrNameLst>
                                          <p:attrName>style.visibility</p:attrName>
                                        </p:attrNameLst>
                                      </p:cBhvr>
                                      <p:to>
                                        <p:strVal val="visible"/>
                                      </p:to>
                                    </p:set>
                                    <p:anim calcmode="lin" valueType="num">
                                      <p:cBhvr>
                                        <p:cTn id="19" dur="1000" fill="hold"/>
                                        <p:tgtEl>
                                          <p:spTgt spid="73731">
                                            <p:bg/>
                                          </p:spTgt>
                                        </p:tgtEl>
                                        <p:attrNameLst>
                                          <p:attrName>ppt_w</p:attrName>
                                        </p:attrNameLst>
                                      </p:cBhvr>
                                      <p:tavLst>
                                        <p:tav tm="0">
                                          <p:val>
                                            <p:strVal val="#ppt_w*0.70"/>
                                          </p:val>
                                        </p:tav>
                                        <p:tav tm="100000">
                                          <p:val>
                                            <p:strVal val="#ppt_w"/>
                                          </p:val>
                                        </p:tav>
                                      </p:tavLst>
                                    </p:anim>
                                    <p:anim calcmode="lin" valueType="num">
                                      <p:cBhvr>
                                        <p:cTn id="20" dur="1000" fill="hold"/>
                                        <p:tgtEl>
                                          <p:spTgt spid="73731">
                                            <p:bg/>
                                          </p:spTgt>
                                        </p:tgtEl>
                                        <p:attrNameLst>
                                          <p:attrName>ppt_h</p:attrName>
                                        </p:attrNameLst>
                                      </p:cBhvr>
                                      <p:tavLst>
                                        <p:tav tm="0">
                                          <p:val>
                                            <p:strVal val="#ppt_h"/>
                                          </p:val>
                                        </p:tav>
                                        <p:tav tm="100000">
                                          <p:val>
                                            <p:strVal val="#ppt_h"/>
                                          </p:val>
                                        </p:tav>
                                      </p:tavLst>
                                    </p:anim>
                                    <p:animEffect transition="in" filter="fade">
                                      <p:cBhvr>
                                        <p:cTn id="21" dur="1000"/>
                                        <p:tgtEl>
                                          <p:spTgt spid="73731">
                                            <p:bg/>
                                          </p:spTgt>
                                        </p:tgtEl>
                                      </p:cBhvr>
                                    </p:animEffect>
                                  </p:childTnLst>
                                </p:cTn>
                              </p:par>
                              <p:par>
                                <p:cTn id="22" presetID="55" presetClass="entr" presetSubtype="0" fill="hold" grpId="1" nodeType="withEffect">
                                  <p:stCondLst>
                                    <p:cond delay="0"/>
                                  </p:stCondLst>
                                  <p:childTnLst>
                                    <p:set>
                                      <p:cBhvr>
                                        <p:cTn id="23" dur="1" fill="hold">
                                          <p:stCondLst>
                                            <p:cond delay="0"/>
                                          </p:stCondLst>
                                        </p:cTn>
                                        <p:tgtEl>
                                          <p:spTgt spid="73731">
                                            <p:txEl>
                                              <p:pRg st="0" end="0"/>
                                            </p:txEl>
                                          </p:spTgt>
                                        </p:tgtEl>
                                        <p:attrNameLst>
                                          <p:attrName>style.visibility</p:attrName>
                                        </p:attrNameLst>
                                      </p:cBhvr>
                                      <p:to>
                                        <p:strVal val="visible"/>
                                      </p:to>
                                    </p:set>
                                    <p:anim calcmode="lin" valueType="num">
                                      <p:cBhvr>
                                        <p:cTn id="24" dur="1000" fill="hold"/>
                                        <p:tgtEl>
                                          <p:spTgt spid="73731">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73731">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7373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73731">
                                            <p:bg/>
                                          </p:spTgt>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3" nodeType="clickEffect">
                                  <p:stCondLst>
                                    <p:cond delay="0"/>
                                  </p:stCondLst>
                                  <p:childTnLst>
                                    <p:set>
                                      <p:cBhvr>
                                        <p:cTn id="36" dur="1" fill="hold">
                                          <p:stCondLst>
                                            <p:cond delay="0"/>
                                          </p:stCondLst>
                                        </p:cTn>
                                        <p:tgtEl>
                                          <p:spTgt spid="73731">
                                            <p:bg/>
                                          </p:spTgt>
                                        </p:tgtEl>
                                        <p:attrNameLst>
                                          <p:attrName>style.visibility</p:attrName>
                                        </p:attrNameLst>
                                      </p:cBhvr>
                                      <p:to>
                                        <p:strVal val="visible"/>
                                      </p:to>
                                    </p:set>
                                    <p:anim calcmode="lin" valueType="num">
                                      <p:cBhvr>
                                        <p:cTn id="37" dur="1000" fill="hold"/>
                                        <p:tgtEl>
                                          <p:spTgt spid="73731">
                                            <p:bg/>
                                          </p:spTgt>
                                        </p:tgtEl>
                                        <p:attrNameLst>
                                          <p:attrName>ppt_w</p:attrName>
                                        </p:attrNameLst>
                                      </p:cBhvr>
                                      <p:tavLst>
                                        <p:tav tm="0">
                                          <p:val>
                                            <p:fltVal val="0"/>
                                          </p:val>
                                        </p:tav>
                                        <p:tav tm="100000">
                                          <p:val>
                                            <p:strVal val="#ppt_w"/>
                                          </p:val>
                                        </p:tav>
                                      </p:tavLst>
                                    </p:anim>
                                    <p:anim calcmode="lin" valueType="num">
                                      <p:cBhvr>
                                        <p:cTn id="38" dur="1000" fill="hold"/>
                                        <p:tgtEl>
                                          <p:spTgt spid="73731">
                                            <p:bg/>
                                          </p:spTgt>
                                        </p:tgtEl>
                                        <p:attrNameLst>
                                          <p:attrName>ppt_h</p:attrName>
                                        </p:attrNameLst>
                                      </p:cBhvr>
                                      <p:tavLst>
                                        <p:tav tm="0">
                                          <p:val>
                                            <p:fltVal val="0"/>
                                          </p:val>
                                        </p:tav>
                                        <p:tav tm="100000">
                                          <p:val>
                                            <p:strVal val="#ppt_h"/>
                                          </p:val>
                                        </p:tav>
                                      </p:tavLst>
                                    </p:anim>
                                    <p:anim calcmode="lin" valueType="num">
                                      <p:cBhvr>
                                        <p:cTn id="39" dur="1000" fill="hold"/>
                                        <p:tgtEl>
                                          <p:spTgt spid="73731">
                                            <p:bg/>
                                          </p:spTgt>
                                        </p:tgtEl>
                                        <p:attrNameLst>
                                          <p:attrName>style.rotation</p:attrName>
                                        </p:attrNameLst>
                                      </p:cBhvr>
                                      <p:tavLst>
                                        <p:tav tm="0">
                                          <p:val>
                                            <p:fltVal val="90"/>
                                          </p:val>
                                        </p:tav>
                                        <p:tav tm="100000">
                                          <p:val>
                                            <p:fltVal val="0"/>
                                          </p:val>
                                        </p:tav>
                                      </p:tavLst>
                                    </p:anim>
                                    <p:animEffect transition="in" filter="fade">
                                      <p:cBhvr>
                                        <p:cTn id="40" dur="1000"/>
                                        <p:tgtEl>
                                          <p:spTgt spid="73731">
                                            <p:bg/>
                                          </p:spTgt>
                                        </p:tgtEl>
                                      </p:cBhvr>
                                    </p:animEffect>
                                  </p:childTnLst>
                                </p:cTn>
                              </p:par>
                              <p:par>
                                <p:cTn id="41" presetID="31" presetClass="entr" presetSubtype="0" fill="hold" grpId="3" nodeType="withEffect">
                                  <p:stCondLst>
                                    <p:cond delay="0"/>
                                  </p:stCondLst>
                                  <p:childTnLst>
                                    <p:set>
                                      <p:cBhvr>
                                        <p:cTn id="42" dur="1" fill="hold">
                                          <p:stCondLst>
                                            <p:cond delay="0"/>
                                          </p:stCondLst>
                                        </p:cTn>
                                        <p:tgtEl>
                                          <p:spTgt spid="73731">
                                            <p:txEl>
                                              <p:pRg st="0" end="0"/>
                                            </p:txEl>
                                          </p:spTgt>
                                        </p:tgtEl>
                                        <p:attrNameLst>
                                          <p:attrName>style.visibility</p:attrName>
                                        </p:attrNameLst>
                                      </p:cBhvr>
                                      <p:to>
                                        <p:strVal val="visible"/>
                                      </p:to>
                                    </p:set>
                                    <p:anim calcmode="lin" valueType="num">
                                      <p:cBhvr>
                                        <p:cTn id="43" dur="1000" fill="hold"/>
                                        <p:tgtEl>
                                          <p:spTgt spid="73731">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73731">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73731">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73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nimBg="1"/>
      <p:bldP spid="73731" grpId="1" build="allAtOnce" animBg="1"/>
      <p:bldP spid="73731" grpId="2" build="allAtOnce" animBg="1"/>
      <p:bldP spid="73731" grpId="3"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10033"/>
            <a:ext cx="9143999" cy="6437934"/>
          </a:xfrm>
          <a:prstGeom prst="rect">
            <a:avLst/>
          </a:prstGeom>
        </p:spPr>
      </p:pic>
    </p:spTree>
    <p:extLst>
      <p:ext uri="{BB962C8B-B14F-4D97-AF65-F5344CB8AC3E}">
        <p14:creationId xmlns:p14="http://schemas.microsoft.com/office/powerpoint/2010/main" val="1784914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descr="Dark horizontal"/>
          <p:cNvSpPr>
            <a:spLocks noGrp="1" noChangeArrowheads="1"/>
          </p:cNvSpPr>
          <p:nvPr>
            <p:ph type="title"/>
          </p:nvPr>
        </p:nvSpPr>
        <p:spPr>
          <a:xfrm>
            <a:off x="468313" y="620688"/>
            <a:ext cx="8001000" cy="576064"/>
          </a:xfrm>
        </p:spPr>
        <p:txBody>
          <a:bodyPr/>
          <a:lstStyle/>
          <a:p>
            <a:pPr eaLnBrk="1" hangingPunct="1"/>
            <a:r>
              <a:rPr lang="en-ZA" sz="2800" dirty="0" smtClean="0">
                <a:solidFill>
                  <a:srgbClr val="00B050"/>
                </a:solidFill>
                <a:latin typeface="Calibri" panose="020F0502020204030204" pitchFamily="34" charset="0"/>
              </a:rPr>
              <a:t>Treasury Regulations</a:t>
            </a:r>
            <a:endParaRPr lang="en-GB" sz="2800" dirty="0" smtClean="0">
              <a:solidFill>
                <a:srgbClr val="00B050"/>
              </a:solidFill>
              <a:latin typeface="Calibri" pitchFamily="34" charset="0"/>
            </a:endParaRPr>
          </a:p>
        </p:txBody>
      </p:sp>
      <p:sp>
        <p:nvSpPr>
          <p:cNvPr id="68611" name="Rectangle 3"/>
          <p:cNvSpPr>
            <a:spLocks noGrp="1" noChangeArrowheads="1"/>
          </p:cNvSpPr>
          <p:nvPr>
            <p:ph type="body" idx="1"/>
          </p:nvPr>
        </p:nvSpPr>
        <p:spPr>
          <a:xfrm>
            <a:off x="404837" y="1268760"/>
            <a:ext cx="8343627" cy="4464496"/>
          </a:xfrm>
        </p:spPr>
        <p:txBody>
          <a:bodyPr/>
          <a:lstStyle/>
          <a:p>
            <a:pPr>
              <a:buFont typeface="Wingdings" panose="05000000000000000000" pitchFamily="2" charset="2"/>
              <a:buChar char="Ø"/>
            </a:pPr>
            <a:r>
              <a:rPr lang="en-ZA" sz="2400" dirty="0">
                <a:latin typeface="Calibri" panose="020F0502020204030204" pitchFamily="34" charset="0"/>
              </a:rPr>
              <a:t>Agrément South Africa’s corporate governance practices commit the organisation to sound management </a:t>
            </a:r>
            <a:r>
              <a:rPr lang="en-ZA" sz="2400" dirty="0" smtClean="0">
                <a:latin typeface="Calibri" panose="020F0502020204030204" pitchFamily="34" charset="0"/>
              </a:rPr>
              <a:t>principles.</a:t>
            </a:r>
          </a:p>
          <a:p>
            <a:pPr lvl="1">
              <a:buFont typeface="Wingdings" panose="05000000000000000000" pitchFamily="2" charset="2"/>
              <a:buChar char="Ø"/>
            </a:pPr>
            <a:r>
              <a:rPr lang="en-ZA" sz="2000" dirty="0" smtClean="0">
                <a:latin typeface="Calibri" panose="020F0502020204030204" pitchFamily="34" charset="0"/>
              </a:rPr>
              <a:t>integrity </a:t>
            </a:r>
            <a:r>
              <a:rPr lang="en-ZA" sz="2000" dirty="0">
                <a:latin typeface="Calibri" panose="020F0502020204030204" pitchFamily="34" charset="0"/>
              </a:rPr>
              <a:t>and </a:t>
            </a:r>
            <a:r>
              <a:rPr lang="en-ZA" sz="2000" dirty="0" smtClean="0">
                <a:latin typeface="Calibri" panose="020F0502020204030204" pitchFamily="34" charset="0"/>
              </a:rPr>
              <a:t>efficiency.</a:t>
            </a:r>
          </a:p>
          <a:p>
            <a:pPr>
              <a:buFont typeface="Wingdings" panose="05000000000000000000" pitchFamily="2" charset="2"/>
              <a:buChar char="Ø"/>
            </a:pPr>
            <a:r>
              <a:rPr lang="en-ZA" sz="2400" dirty="0" smtClean="0">
                <a:latin typeface="Calibri" panose="020F0502020204030204" pitchFamily="34" charset="0"/>
              </a:rPr>
              <a:t>Section </a:t>
            </a:r>
            <a:r>
              <a:rPr lang="en-ZA" sz="2400" dirty="0">
                <a:latin typeface="Calibri" panose="020F0502020204030204" pitchFamily="34" charset="0"/>
              </a:rPr>
              <a:t>29.1 of the Treasury Regulations, 2005, promulgated in terms of the Public Finance Management Act (PFMA), 1999, requires the Agrément South Africa Board to prepare and submit </a:t>
            </a:r>
            <a:r>
              <a:rPr lang="en-ZA" sz="2400" dirty="0" smtClean="0">
                <a:latin typeface="Calibri" panose="020F0502020204030204" pitchFamily="34" charset="0"/>
              </a:rPr>
              <a:t>an </a:t>
            </a:r>
            <a:r>
              <a:rPr lang="en-ZA" sz="2400" dirty="0">
                <a:latin typeface="Calibri" panose="020F0502020204030204" pitchFamily="34" charset="0"/>
              </a:rPr>
              <a:t>Annual Performance Plan for the forthcoming Medium Term Expenditure Framework (MTEF) for approval by the Executive </a:t>
            </a:r>
            <a:r>
              <a:rPr lang="en-ZA" sz="2400" dirty="0" smtClean="0">
                <a:latin typeface="Calibri" panose="020F0502020204030204" pitchFamily="34" charset="0"/>
              </a:rPr>
              <a:t>Authority, the </a:t>
            </a:r>
            <a:r>
              <a:rPr lang="en-ZA" sz="2400" dirty="0" smtClean="0">
                <a:latin typeface="Calibri" panose="020F0502020204030204" pitchFamily="34" charset="0"/>
              </a:rPr>
              <a:t>Minister </a:t>
            </a:r>
            <a:r>
              <a:rPr lang="en-ZA" sz="2400" dirty="0" smtClean="0">
                <a:latin typeface="Calibri" panose="020F0502020204030204" pitchFamily="34" charset="0"/>
              </a:rPr>
              <a:t>of Public Works. </a:t>
            </a:r>
          </a:p>
          <a:p>
            <a:pPr>
              <a:buFont typeface="Wingdings" panose="05000000000000000000" pitchFamily="2" charset="2"/>
              <a:buChar char="Ø"/>
            </a:pPr>
            <a:r>
              <a:rPr lang="en-ZA" sz="2400" dirty="0" smtClean="0">
                <a:latin typeface="Calibri" panose="020F0502020204030204" pitchFamily="34" charset="0"/>
              </a:rPr>
              <a:t>The </a:t>
            </a:r>
            <a:r>
              <a:rPr lang="en-ZA" sz="2400" dirty="0">
                <a:latin typeface="Calibri" panose="020F0502020204030204" pitchFamily="34" charset="0"/>
              </a:rPr>
              <a:t>approved Annual Performance Plan must be submitted to the </a:t>
            </a:r>
            <a:r>
              <a:rPr lang="en-ZA" sz="2400" dirty="0" smtClean="0">
                <a:latin typeface="Calibri" panose="020F0502020204030204" pitchFamily="34" charset="0"/>
              </a:rPr>
              <a:t>National Treasury </a:t>
            </a:r>
            <a:r>
              <a:rPr lang="en-ZA" sz="2400" dirty="0">
                <a:latin typeface="Calibri" panose="020F0502020204030204" pitchFamily="34" charset="0"/>
              </a:rPr>
              <a:t>annually not later than 30 </a:t>
            </a:r>
            <a:r>
              <a:rPr lang="en-ZA" sz="2400" dirty="0" smtClean="0">
                <a:latin typeface="Calibri" panose="020F0502020204030204" pitchFamily="34" charset="0"/>
              </a:rPr>
              <a:t>September</a:t>
            </a:r>
            <a:r>
              <a:rPr lang="en-ZA" sz="2400" dirty="0" smtClean="0">
                <a:latin typeface="Calibri" panose="020F0502020204030204" pitchFamily="34" charset="0"/>
              </a:rPr>
              <a:t>.</a:t>
            </a:r>
            <a:endParaRPr lang="en-US" sz="2400" dirty="0" smtClean="0">
              <a:latin typeface="Calibri" panose="020F0502020204030204" pitchFamily="34" charset="0"/>
              <a:ea typeface="Arial Unicode MS" pitchFamily="34" charset="-128"/>
              <a:cs typeface="Arial Unicode MS" pitchFamily="34" charset="-128"/>
            </a:endParaRPr>
          </a:p>
        </p:txBody>
      </p:sp>
      <p:pic>
        <p:nvPicPr>
          <p:cNvPr id="686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00750"/>
            <a:ext cx="22002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4" descr="Wfta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1920" y="6094589"/>
            <a:ext cx="12239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91" descr="thumb05">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8013" y="6043788"/>
            <a:ext cx="9159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Date Placeholder 3"/>
          <p:cNvSpPr txBox="1">
            <a:spLocks noGrp="1"/>
          </p:cNvSpPr>
          <p:nvPr/>
        </p:nvSpPr>
        <p:spPr bwMode="auto">
          <a:xfrm>
            <a:off x="285750" y="142875"/>
            <a:ext cx="228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D2F370C-7D57-4A28-94B9-676F4726F111}" type="datetime2">
              <a:rPr lang="en-GB" sz="1400">
                <a:solidFill>
                  <a:srgbClr val="5F5F5F"/>
                </a:solidFill>
                <a:latin typeface="Calibri" pitchFamily="34" charset="0"/>
              </a:rPr>
              <a:pPr eaLnBrk="1" hangingPunct="1"/>
              <a:t>Thursday, 19 April 2018</a:t>
            </a:fld>
            <a:endParaRPr lang="en-GB" sz="1400" dirty="0">
              <a:solidFill>
                <a:srgbClr val="5F5F5F"/>
              </a:solidFill>
              <a:latin typeface="Calibri" pitchFamily="34" charset="0"/>
            </a:endParaRPr>
          </a:p>
          <a:p>
            <a:pPr eaLnBrk="1" hangingPunct="1"/>
            <a:r>
              <a:rPr lang="en-ZA" sz="1400" b="1" dirty="0">
                <a:solidFill>
                  <a:srgbClr val="C00000"/>
                </a:solidFill>
                <a:latin typeface="Calibri" pitchFamily="34" charset="0"/>
              </a:rPr>
              <a:t>www.agrement.co.za</a:t>
            </a:r>
          </a:p>
          <a:p>
            <a:pPr eaLnBrk="1" hangingPunct="1"/>
            <a:endParaRPr lang="en-GB" sz="1400" dirty="0">
              <a:solidFill>
                <a:srgbClr val="5F5F5F"/>
              </a:solidFill>
              <a:latin typeface="Calibri" pitchFamily="34" charset="0"/>
            </a:endParaRPr>
          </a:p>
        </p:txBody>
      </p:sp>
      <p:sp>
        <p:nvSpPr>
          <p:cNvPr id="68617" name="Rectangle 11"/>
          <p:cNvSpPr>
            <a:spLocks noChangeArrowheads="1"/>
          </p:cNvSpPr>
          <p:nvPr/>
        </p:nvSpPr>
        <p:spPr bwMode="auto">
          <a:xfrm>
            <a:off x="7358063" y="142875"/>
            <a:ext cx="6655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dirty="0">
                <a:solidFill>
                  <a:srgbClr val="5F5F5F"/>
                </a:solidFill>
                <a:latin typeface="Calibri" pitchFamily="34" charset="0"/>
              </a:rPr>
              <a:t>Slide </a:t>
            </a:r>
            <a:fld id="{08B00224-2389-461A-B7F9-646AEFB95CFB}" type="slidenum">
              <a:rPr lang="en-GB" sz="1400" smtClean="0">
                <a:solidFill>
                  <a:srgbClr val="5F5F5F"/>
                </a:solidFill>
                <a:latin typeface="Calibri" pitchFamily="34" charset="0"/>
              </a:rPr>
              <a:pPr/>
              <a:t>3</a:t>
            </a:fld>
            <a:endParaRPr lang="en-GB" sz="1400" dirty="0">
              <a:solidFill>
                <a:srgbClr val="5F5F5F"/>
              </a:solidFill>
              <a:latin typeface="Calibri" pitchFamily="34" charset="0"/>
            </a:endParaRPr>
          </a:p>
        </p:txBody>
      </p:sp>
    </p:spTree>
    <p:extLst>
      <p:ext uri="{BB962C8B-B14F-4D97-AF65-F5344CB8AC3E}">
        <p14:creationId xmlns:p14="http://schemas.microsoft.com/office/powerpoint/2010/main" val="3909016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205617" y="1196752"/>
            <a:ext cx="87075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Ø"/>
            </a:pPr>
            <a:r>
              <a:rPr lang="en-US" sz="2400" dirty="0">
                <a:latin typeface="Calibri" pitchFamily="34" charset="0"/>
              </a:rPr>
              <a:t>Agrément South Africa </a:t>
            </a:r>
            <a:r>
              <a:rPr lang="en-US" sz="2400" dirty="0" smtClean="0">
                <a:latin typeface="Calibri" pitchFamily="34" charset="0"/>
              </a:rPr>
              <a:t>has operated for 49 years </a:t>
            </a:r>
            <a:r>
              <a:rPr lang="en-US" sz="2400" dirty="0">
                <a:latin typeface="Calibri" pitchFamily="34" charset="0"/>
              </a:rPr>
              <a:t>under ministerial delegation of authority from the Minister of Public </a:t>
            </a:r>
            <a:r>
              <a:rPr lang="en-US" sz="2400" dirty="0" smtClean="0">
                <a:latin typeface="Calibri" pitchFamily="34" charset="0"/>
              </a:rPr>
              <a:t>Works.</a:t>
            </a:r>
            <a:endParaRPr lang="en-US" sz="2400" dirty="0">
              <a:latin typeface="Calibri" pitchFamily="34" charset="0"/>
            </a:endParaRPr>
          </a:p>
          <a:p>
            <a:pPr>
              <a:buFont typeface="Wingdings" pitchFamily="2" charset="2"/>
              <a:buChar char="Ø"/>
            </a:pPr>
            <a:r>
              <a:rPr lang="en-US" sz="2400" dirty="0">
                <a:latin typeface="Calibri" pitchFamily="34" charset="0"/>
              </a:rPr>
              <a:t>The </a:t>
            </a:r>
            <a:r>
              <a:rPr lang="en-US" sz="2400" dirty="0" smtClean="0">
                <a:latin typeface="Calibri" pitchFamily="34" charset="0"/>
              </a:rPr>
              <a:t>annual grant </a:t>
            </a:r>
            <a:r>
              <a:rPr lang="en-US" sz="2400" dirty="0">
                <a:latin typeface="Calibri" pitchFamily="34" charset="0"/>
              </a:rPr>
              <a:t>funding </a:t>
            </a:r>
            <a:r>
              <a:rPr lang="en-US" sz="2400" dirty="0" smtClean="0">
                <a:latin typeface="Calibri" pitchFamily="34" charset="0"/>
              </a:rPr>
              <a:t>is </a:t>
            </a:r>
            <a:r>
              <a:rPr lang="en-US" sz="2400" dirty="0">
                <a:latin typeface="Calibri" pitchFamily="34" charset="0"/>
              </a:rPr>
              <a:t>channeled from </a:t>
            </a:r>
            <a:r>
              <a:rPr lang="en-US" sz="2400" dirty="0" smtClean="0">
                <a:latin typeface="Calibri" pitchFamily="34" charset="0"/>
              </a:rPr>
              <a:t>the National treasury through the </a:t>
            </a:r>
            <a:r>
              <a:rPr lang="en-US" sz="2400" dirty="0">
                <a:latin typeface="Calibri" pitchFamily="34" charset="0"/>
              </a:rPr>
              <a:t>Department of Public Works (DPW</a:t>
            </a:r>
            <a:r>
              <a:rPr lang="en-US" sz="2400" dirty="0" smtClean="0">
                <a:latin typeface="Calibri" pitchFamily="34" charset="0"/>
              </a:rPr>
              <a:t>).</a:t>
            </a:r>
            <a:endParaRPr lang="en-US" sz="2400" dirty="0">
              <a:latin typeface="Calibri" pitchFamily="34" charset="0"/>
            </a:endParaRPr>
          </a:p>
          <a:p>
            <a:pPr>
              <a:buFont typeface="Wingdings" pitchFamily="2" charset="2"/>
              <a:buChar char="Ø"/>
            </a:pPr>
            <a:r>
              <a:rPr lang="en-US" sz="2400" dirty="0">
                <a:latin typeface="Calibri" pitchFamily="34" charset="0"/>
              </a:rPr>
              <a:t>The funds are ring </a:t>
            </a:r>
            <a:r>
              <a:rPr lang="en-US" sz="2400" dirty="0" smtClean="0">
                <a:latin typeface="Calibri" pitchFamily="34" charset="0"/>
              </a:rPr>
              <a:t>fenced &amp; only used for Agrément South Africa.</a:t>
            </a:r>
            <a:endParaRPr lang="en-US" sz="2400" dirty="0">
              <a:latin typeface="Calibri" pitchFamily="34" charset="0"/>
            </a:endParaRPr>
          </a:p>
          <a:p>
            <a:pPr>
              <a:buFont typeface="Wingdings" pitchFamily="2" charset="2"/>
              <a:buChar char="Ø"/>
            </a:pPr>
            <a:r>
              <a:rPr lang="en-US" sz="2400" dirty="0">
                <a:latin typeface="Calibri" pitchFamily="34" charset="0"/>
              </a:rPr>
              <a:t>The </a:t>
            </a:r>
            <a:r>
              <a:rPr lang="en-US" sz="2400" dirty="0" smtClean="0">
                <a:latin typeface="Calibri" pitchFamily="34" charset="0"/>
              </a:rPr>
              <a:t>transactions </a:t>
            </a:r>
            <a:r>
              <a:rPr lang="en-US" sz="2400" dirty="0">
                <a:latin typeface="Calibri" pitchFamily="34" charset="0"/>
              </a:rPr>
              <a:t>are subject to the policies, procedures and governance processes </a:t>
            </a:r>
            <a:r>
              <a:rPr lang="en-US" sz="2400" dirty="0" smtClean="0">
                <a:latin typeface="Calibri" pitchFamily="34" charset="0"/>
              </a:rPr>
              <a:t>as per national treasury regulations.</a:t>
            </a:r>
            <a:endParaRPr lang="en-US" sz="2400" dirty="0">
              <a:latin typeface="Calibri" pitchFamily="34" charset="0"/>
            </a:endParaRPr>
          </a:p>
          <a:p>
            <a:pPr>
              <a:buFont typeface="Wingdings" pitchFamily="2" charset="2"/>
              <a:buChar char="Ø"/>
            </a:pPr>
            <a:r>
              <a:rPr lang="en-US" sz="2400" dirty="0" smtClean="0">
                <a:latin typeface="Calibri" pitchFamily="34" charset="0"/>
              </a:rPr>
              <a:t>Finances are audited </a:t>
            </a:r>
            <a:r>
              <a:rPr lang="en-US" sz="2400" dirty="0">
                <a:latin typeface="Calibri" pitchFamily="34" charset="0"/>
              </a:rPr>
              <a:t>as </a:t>
            </a:r>
            <a:r>
              <a:rPr lang="en-US" sz="2400" dirty="0" smtClean="0">
                <a:latin typeface="Calibri" pitchFamily="34" charset="0"/>
              </a:rPr>
              <a:t>required by national treasury regulations.  </a:t>
            </a:r>
            <a:endParaRPr lang="en-US" sz="2400" dirty="0">
              <a:latin typeface="Calibri" pitchFamily="34" charset="0"/>
            </a:endParaRPr>
          </a:p>
        </p:txBody>
      </p:sp>
      <p:sp>
        <p:nvSpPr>
          <p:cNvPr id="73731" name="Rectangle 3">
            <a:hlinkClick r:id="" action="ppaction://noaction" highlightClick="1"/>
          </p:cNvPr>
          <p:cNvSpPr>
            <a:spLocks noChangeArrowheads="1"/>
          </p:cNvSpPr>
          <p:nvPr/>
        </p:nvSpPr>
        <p:spPr bwMode="auto">
          <a:xfrm>
            <a:off x="205617" y="4293096"/>
            <a:ext cx="8424863" cy="1200329"/>
          </a:xfrm>
          <a:prstGeom prst="rect">
            <a:avLst/>
          </a:prstGeom>
          <a:solidFill>
            <a:srgbClr val="92D050"/>
          </a:solidFill>
          <a:ln w="9525">
            <a:solidFill>
              <a:srgbClr val="000000"/>
            </a:solidFill>
            <a:miter lim="800000"/>
            <a:headEnd/>
            <a:tailEnd/>
          </a:ln>
          <a:extLst/>
        </p:spPr>
        <p:txBody>
          <a:bodyPr>
            <a:spAutoFit/>
          </a:bodyPr>
          <a:lstStyle/>
          <a:p>
            <a:pPr algn="ctr"/>
            <a:r>
              <a:rPr lang="en-ZA" sz="2400" b="1" i="1" dirty="0" smtClean="0">
                <a:latin typeface="Calibri" panose="020F0502020204030204" pitchFamily="34" charset="0"/>
              </a:rPr>
              <a:t>Agrément South Africa has </a:t>
            </a:r>
            <a:r>
              <a:rPr lang="en-ZA" sz="2400" b="1" i="1" dirty="0">
                <a:latin typeface="Calibri" panose="020F0502020204030204" pitchFamily="34" charset="0"/>
              </a:rPr>
              <a:t>received an unqualified audit report for the last few years and has been hailed as an example of good financial management.</a:t>
            </a:r>
          </a:p>
        </p:txBody>
      </p:sp>
      <p:sp>
        <p:nvSpPr>
          <p:cNvPr id="6" name="Title 1"/>
          <p:cNvSpPr txBox="1">
            <a:spLocks/>
          </p:cNvSpPr>
          <p:nvPr/>
        </p:nvSpPr>
        <p:spPr bwMode="auto">
          <a:xfrm>
            <a:off x="899592" y="549275"/>
            <a:ext cx="6624637" cy="431800"/>
          </a:xfrm>
          <a:prstGeom prst="rect">
            <a:avLst/>
          </a:prstGeom>
          <a:noFill/>
          <a:ln w="9525">
            <a:noFill/>
            <a:miter lim="800000"/>
            <a:headEnd/>
            <a:tailEnd/>
          </a:ln>
        </p:spPr>
        <p:txBody>
          <a:bodyPr anchor="ctr"/>
          <a:lstStyle/>
          <a:p>
            <a:pPr algn="ctr">
              <a:defRPr/>
            </a:pPr>
            <a:r>
              <a:rPr lang="en-GB" sz="1050" kern="0" dirty="0" smtClean="0">
                <a:solidFill>
                  <a:srgbClr val="000000"/>
                </a:solidFill>
                <a:latin typeface="ITC Avant Garde Std Bk"/>
              </a:rPr>
              <a:t> </a:t>
            </a:r>
            <a:r>
              <a:rPr lang="en-US" sz="2400" b="1" kern="0" dirty="0">
                <a:solidFill>
                  <a:srgbClr val="669900"/>
                </a:solidFill>
                <a:latin typeface="Calibri" pitchFamily="34" charset="0"/>
              </a:rPr>
              <a:t>Financial </a:t>
            </a:r>
            <a:r>
              <a:rPr lang="en-US" sz="2400" b="1" kern="0" dirty="0" smtClean="0">
                <a:solidFill>
                  <a:srgbClr val="669900"/>
                </a:solidFill>
                <a:latin typeface="Calibri" pitchFamily="34" charset="0"/>
              </a:rPr>
              <a:t>Comments </a:t>
            </a:r>
            <a:endParaRPr lang="en-GB" sz="2400" b="1" kern="0" dirty="0">
              <a:solidFill>
                <a:srgbClr val="669900"/>
              </a:solidFill>
              <a:latin typeface="Calibri" pitchFamily="34" charset="0"/>
            </a:endParaRPr>
          </a:p>
        </p:txBody>
      </p:sp>
    </p:spTree>
    <p:extLst>
      <p:ext uri="{BB962C8B-B14F-4D97-AF65-F5344CB8AC3E}">
        <p14:creationId xmlns:p14="http://schemas.microsoft.com/office/powerpoint/2010/main" val="388251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mph" presetSubtype="0" fill="hold" nodeType="clickEffect">
                                  <p:stCondLst>
                                    <p:cond delay="0"/>
                                  </p:stCondLst>
                                  <p:childTnLst>
                                    <p:anim calcmode="discrete" valueType="str">
                                      <p:cBhvr override="childStyle">
                                        <p:cTn id="14" dur="2000" fill="hold"/>
                                        <p:tgtEl>
                                          <p:spTgt spid="73731">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1" nodeType="clickEffect">
                                  <p:stCondLst>
                                    <p:cond delay="0"/>
                                  </p:stCondLst>
                                  <p:childTnLst>
                                    <p:set>
                                      <p:cBhvr>
                                        <p:cTn id="18" dur="1" fill="hold">
                                          <p:stCondLst>
                                            <p:cond delay="0"/>
                                          </p:stCondLst>
                                        </p:cTn>
                                        <p:tgtEl>
                                          <p:spTgt spid="73731">
                                            <p:bg/>
                                          </p:spTgt>
                                        </p:tgtEl>
                                        <p:attrNameLst>
                                          <p:attrName>style.visibility</p:attrName>
                                        </p:attrNameLst>
                                      </p:cBhvr>
                                      <p:to>
                                        <p:strVal val="visible"/>
                                      </p:to>
                                    </p:set>
                                    <p:anim calcmode="lin" valueType="num">
                                      <p:cBhvr>
                                        <p:cTn id="19" dur="1000" fill="hold"/>
                                        <p:tgtEl>
                                          <p:spTgt spid="73731">
                                            <p:bg/>
                                          </p:spTgt>
                                        </p:tgtEl>
                                        <p:attrNameLst>
                                          <p:attrName>ppt_w</p:attrName>
                                        </p:attrNameLst>
                                      </p:cBhvr>
                                      <p:tavLst>
                                        <p:tav tm="0">
                                          <p:val>
                                            <p:strVal val="#ppt_w*0.70"/>
                                          </p:val>
                                        </p:tav>
                                        <p:tav tm="100000">
                                          <p:val>
                                            <p:strVal val="#ppt_w"/>
                                          </p:val>
                                        </p:tav>
                                      </p:tavLst>
                                    </p:anim>
                                    <p:anim calcmode="lin" valueType="num">
                                      <p:cBhvr>
                                        <p:cTn id="20" dur="1000" fill="hold"/>
                                        <p:tgtEl>
                                          <p:spTgt spid="73731">
                                            <p:bg/>
                                          </p:spTgt>
                                        </p:tgtEl>
                                        <p:attrNameLst>
                                          <p:attrName>ppt_h</p:attrName>
                                        </p:attrNameLst>
                                      </p:cBhvr>
                                      <p:tavLst>
                                        <p:tav tm="0">
                                          <p:val>
                                            <p:strVal val="#ppt_h"/>
                                          </p:val>
                                        </p:tav>
                                        <p:tav tm="100000">
                                          <p:val>
                                            <p:strVal val="#ppt_h"/>
                                          </p:val>
                                        </p:tav>
                                      </p:tavLst>
                                    </p:anim>
                                    <p:animEffect transition="in" filter="fade">
                                      <p:cBhvr>
                                        <p:cTn id="21" dur="1000"/>
                                        <p:tgtEl>
                                          <p:spTgt spid="73731">
                                            <p:bg/>
                                          </p:spTgt>
                                        </p:tgtEl>
                                      </p:cBhvr>
                                    </p:animEffect>
                                  </p:childTnLst>
                                </p:cTn>
                              </p:par>
                              <p:par>
                                <p:cTn id="22" presetID="55" presetClass="entr" presetSubtype="0" fill="hold" grpId="1" nodeType="withEffect">
                                  <p:stCondLst>
                                    <p:cond delay="0"/>
                                  </p:stCondLst>
                                  <p:childTnLst>
                                    <p:set>
                                      <p:cBhvr>
                                        <p:cTn id="23" dur="1" fill="hold">
                                          <p:stCondLst>
                                            <p:cond delay="0"/>
                                          </p:stCondLst>
                                        </p:cTn>
                                        <p:tgtEl>
                                          <p:spTgt spid="73731">
                                            <p:txEl>
                                              <p:pRg st="0" end="0"/>
                                            </p:txEl>
                                          </p:spTgt>
                                        </p:tgtEl>
                                        <p:attrNameLst>
                                          <p:attrName>style.visibility</p:attrName>
                                        </p:attrNameLst>
                                      </p:cBhvr>
                                      <p:to>
                                        <p:strVal val="visible"/>
                                      </p:to>
                                    </p:set>
                                    <p:anim calcmode="lin" valueType="num">
                                      <p:cBhvr>
                                        <p:cTn id="24" dur="1000" fill="hold"/>
                                        <p:tgtEl>
                                          <p:spTgt spid="73731">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73731">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7373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73731">
                                            <p:bg/>
                                          </p:spTgt>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3" nodeType="clickEffect">
                                  <p:stCondLst>
                                    <p:cond delay="0"/>
                                  </p:stCondLst>
                                  <p:childTnLst>
                                    <p:set>
                                      <p:cBhvr>
                                        <p:cTn id="36" dur="1" fill="hold">
                                          <p:stCondLst>
                                            <p:cond delay="0"/>
                                          </p:stCondLst>
                                        </p:cTn>
                                        <p:tgtEl>
                                          <p:spTgt spid="73731">
                                            <p:bg/>
                                          </p:spTgt>
                                        </p:tgtEl>
                                        <p:attrNameLst>
                                          <p:attrName>style.visibility</p:attrName>
                                        </p:attrNameLst>
                                      </p:cBhvr>
                                      <p:to>
                                        <p:strVal val="visible"/>
                                      </p:to>
                                    </p:set>
                                    <p:anim calcmode="lin" valueType="num">
                                      <p:cBhvr>
                                        <p:cTn id="37" dur="1000" fill="hold"/>
                                        <p:tgtEl>
                                          <p:spTgt spid="73731">
                                            <p:bg/>
                                          </p:spTgt>
                                        </p:tgtEl>
                                        <p:attrNameLst>
                                          <p:attrName>ppt_w</p:attrName>
                                        </p:attrNameLst>
                                      </p:cBhvr>
                                      <p:tavLst>
                                        <p:tav tm="0">
                                          <p:val>
                                            <p:fltVal val="0"/>
                                          </p:val>
                                        </p:tav>
                                        <p:tav tm="100000">
                                          <p:val>
                                            <p:strVal val="#ppt_w"/>
                                          </p:val>
                                        </p:tav>
                                      </p:tavLst>
                                    </p:anim>
                                    <p:anim calcmode="lin" valueType="num">
                                      <p:cBhvr>
                                        <p:cTn id="38" dur="1000" fill="hold"/>
                                        <p:tgtEl>
                                          <p:spTgt spid="73731">
                                            <p:bg/>
                                          </p:spTgt>
                                        </p:tgtEl>
                                        <p:attrNameLst>
                                          <p:attrName>ppt_h</p:attrName>
                                        </p:attrNameLst>
                                      </p:cBhvr>
                                      <p:tavLst>
                                        <p:tav tm="0">
                                          <p:val>
                                            <p:fltVal val="0"/>
                                          </p:val>
                                        </p:tav>
                                        <p:tav tm="100000">
                                          <p:val>
                                            <p:strVal val="#ppt_h"/>
                                          </p:val>
                                        </p:tav>
                                      </p:tavLst>
                                    </p:anim>
                                    <p:anim calcmode="lin" valueType="num">
                                      <p:cBhvr>
                                        <p:cTn id="39" dur="1000" fill="hold"/>
                                        <p:tgtEl>
                                          <p:spTgt spid="73731">
                                            <p:bg/>
                                          </p:spTgt>
                                        </p:tgtEl>
                                        <p:attrNameLst>
                                          <p:attrName>style.rotation</p:attrName>
                                        </p:attrNameLst>
                                      </p:cBhvr>
                                      <p:tavLst>
                                        <p:tav tm="0">
                                          <p:val>
                                            <p:fltVal val="90"/>
                                          </p:val>
                                        </p:tav>
                                        <p:tav tm="100000">
                                          <p:val>
                                            <p:fltVal val="0"/>
                                          </p:val>
                                        </p:tav>
                                      </p:tavLst>
                                    </p:anim>
                                    <p:animEffect transition="in" filter="fade">
                                      <p:cBhvr>
                                        <p:cTn id="40" dur="1000"/>
                                        <p:tgtEl>
                                          <p:spTgt spid="73731">
                                            <p:bg/>
                                          </p:spTgt>
                                        </p:tgtEl>
                                      </p:cBhvr>
                                    </p:animEffect>
                                  </p:childTnLst>
                                </p:cTn>
                              </p:par>
                              <p:par>
                                <p:cTn id="41" presetID="31" presetClass="entr" presetSubtype="0" fill="hold" grpId="3" nodeType="withEffect">
                                  <p:stCondLst>
                                    <p:cond delay="0"/>
                                  </p:stCondLst>
                                  <p:childTnLst>
                                    <p:set>
                                      <p:cBhvr>
                                        <p:cTn id="42" dur="1" fill="hold">
                                          <p:stCondLst>
                                            <p:cond delay="0"/>
                                          </p:stCondLst>
                                        </p:cTn>
                                        <p:tgtEl>
                                          <p:spTgt spid="73731">
                                            <p:txEl>
                                              <p:pRg st="0" end="0"/>
                                            </p:txEl>
                                          </p:spTgt>
                                        </p:tgtEl>
                                        <p:attrNameLst>
                                          <p:attrName>style.visibility</p:attrName>
                                        </p:attrNameLst>
                                      </p:cBhvr>
                                      <p:to>
                                        <p:strVal val="visible"/>
                                      </p:to>
                                    </p:set>
                                    <p:anim calcmode="lin" valueType="num">
                                      <p:cBhvr>
                                        <p:cTn id="43" dur="1000" fill="hold"/>
                                        <p:tgtEl>
                                          <p:spTgt spid="73731">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73731">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73731">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73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nimBg="1"/>
      <p:bldP spid="73731" grpId="1" build="allAtOnce" animBg="1"/>
      <p:bldP spid="73731" grpId="2" build="allAtOnce" animBg="1"/>
      <p:bldP spid="73731" grpId="3"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2"/>
          <p:cNvSpPr>
            <a:spLocks noGrp="1"/>
          </p:cNvSpPr>
          <p:nvPr>
            <p:ph type="title"/>
          </p:nvPr>
        </p:nvSpPr>
        <p:spPr>
          <a:xfrm>
            <a:off x="525973" y="1124744"/>
            <a:ext cx="8001000" cy="1143000"/>
          </a:xfrm>
        </p:spPr>
        <p:txBody>
          <a:bodyPr/>
          <a:lstStyle/>
          <a:p>
            <a:r>
              <a:rPr lang="en-US" sz="3200" dirty="0">
                <a:solidFill>
                  <a:srgbClr val="00B050"/>
                </a:solidFill>
                <a:latin typeface="Calibri" pitchFamily="34" charset="0"/>
              </a:rPr>
              <a:t>Thank you… for Achieving excellent results</a:t>
            </a:r>
            <a:br>
              <a:rPr lang="en-US" sz="3200" dirty="0">
                <a:solidFill>
                  <a:srgbClr val="00B050"/>
                </a:solidFill>
                <a:latin typeface="Calibri" pitchFamily="34" charset="0"/>
              </a:rPr>
            </a:br>
            <a:r>
              <a:rPr lang="en-US" sz="3200" dirty="0">
                <a:solidFill>
                  <a:srgbClr val="00B050"/>
                </a:solidFill>
                <a:latin typeface="Calibri" pitchFamily="34" charset="0"/>
              </a:rPr>
              <a:t>TEAM</a:t>
            </a:r>
            <a:r>
              <a:rPr lang="en-US" sz="3200" dirty="0">
                <a:solidFill>
                  <a:srgbClr val="0070C0"/>
                </a:solidFill>
                <a:latin typeface="Calibri" pitchFamily="34" charset="0"/>
              </a:rPr>
              <a:t>: </a:t>
            </a:r>
            <a:r>
              <a:rPr lang="en-US" sz="3200" dirty="0">
                <a:solidFill>
                  <a:srgbClr val="00B050"/>
                </a:solidFill>
                <a:latin typeface="Calibri" pitchFamily="34" charset="0"/>
              </a:rPr>
              <a:t>T</a:t>
            </a:r>
            <a:r>
              <a:rPr lang="en-US" sz="3200" dirty="0">
                <a:solidFill>
                  <a:srgbClr val="0070C0"/>
                </a:solidFill>
                <a:latin typeface="Calibri" pitchFamily="34" charset="0"/>
              </a:rPr>
              <a:t>ogether </a:t>
            </a:r>
            <a:r>
              <a:rPr lang="en-US" sz="3200" dirty="0">
                <a:solidFill>
                  <a:srgbClr val="00B050"/>
                </a:solidFill>
                <a:latin typeface="Calibri" pitchFamily="34" charset="0"/>
              </a:rPr>
              <a:t>E</a:t>
            </a:r>
            <a:r>
              <a:rPr lang="en-US" sz="3200" dirty="0">
                <a:solidFill>
                  <a:srgbClr val="0070C0"/>
                </a:solidFill>
                <a:latin typeface="Calibri" pitchFamily="34" charset="0"/>
              </a:rPr>
              <a:t>veryone </a:t>
            </a:r>
            <a:r>
              <a:rPr lang="en-US" sz="3200" dirty="0">
                <a:solidFill>
                  <a:srgbClr val="00B050"/>
                </a:solidFill>
                <a:latin typeface="Calibri" pitchFamily="34" charset="0"/>
              </a:rPr>
              <a:t>A</a:t>
            </a:r>
            <a:r>
              <a:rPr lang="en-US" sz="3200" dirty="0">
                <a:solidFill>
                  <a:srgbClr val="0070C0"/>
                </a:solidFill>
                <a:latin typeface="Calibri" pitchFamily="34" charset="0"/>
              </a:rPr>
              <a:t>chieves </a:t>
            </a:r>
            <a:r>
              <a:rPr lang="en-US" sz="3200" dirty="0" smtClean="0">
                <a:solidFill>
                  <a:srgbClr val="00B050"/>
                </a:solidFill>
                <a:latin typeface="Calibri" pitchFamily="34" charset="0"/>
              </a:rPr>
              <a:t>M</a:t>
            </a:r>
            <a:r>
              <a:rPr lang="en-US" sz="3200" dirty="0" smtClean="0">
                <a:solidFill>
                  <a:srgbClr val="0070C0"/>
                </a:solidFill>
                <a:latin typeface="Calibri" pitchFamily="34" charset="0"/>
              </a:rPr>
              <a:t>ore.</a:t>
            </a:r>
            <a:endParaRPr lang="en-GB" sz="3200" dirty="0" smtClean="0">
              <a:solidFill>
                <a:srgbClr val="00B050"/>
              </a:solidFill>
            </a:endParaRPr>
          </a:p>
        </p:txBody>
      </p:sp>
      <p:grpSp>
        <p:nvGrpSpPr>
          <p:cNvPr id="2" name="Diagram 2"/>
          <p:cNvGrpSpPr>
            <a:grpSpLocks/>
          </p:cNvGrpSpPr>
          <p:nvPr/>
        </p:nvGrpSpPr>
        <p:grpSpPr bwMode="auto">
          <a:xfrm>
            <a:off x="683569" y="2561130"/>
            <a:ext cx="7416824" cy="3504708"/>
            <a:chOff x="431" y="1223"/>
            <a:chExt cx="4853" cy="2585"/>
          </a:xfrm>
        </p:grpSpPr>
        <p:sp>
          <p:nvSpPr>
            <p:cNvPr id="3" name="_s2052"/>
            <p:cNvSpPr>
              <a:spLocks noChangeArrowheads="1" noTextEdit="1"/>
            </p:cNvSpPr>
            <p:nvPr/>
          </p:nvSpPr>
          <p:spPr bwMode="auto">
            <a:xfrm>
              <a:off x="1860" y="1825"/>
              <a:ext cx="1380" cy="1380"/>
            </a:xfrm>
            <a:custGeom>
              <a:avLst/>
              <a:gdLst>
                <a:gd name="G0" fmla="+- 3600 0 0"/>
                <a:gd name="G1" fmla="+- 21600 0 3600"/>
                <a:gd name="G2" fmla="+- 21600 0 36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solidFill>
              <a:srgbClr val="0000FF"/>
            </a:solidFill>
            <a:ln w="9525">
              <a:solidFill>
                <a:schemeClr val="tx1"/>
              </a:solidFill>
              <a:round/>
              <a:headEnd/>
              <a:tailEnd/>
            </a:ln>
          </p:spPr>
          <p:txBody>
            <a:bodyPr vert="horz" wrap="square" lIns="0" tIns="0" rIns="0" bIns="0" numCol="1" anchor="t" anchorCtr="0" compatLnSpc="1">
              <a:prstTxWarp prst="textNoShape">
                <a:avLst/>
              </a:prstTxWarp>
            </a:bodyPr>
            <a:lstStyle/>
            <a:p>
              <a:endParaRPr lang="en-GB"/>
            </a:p>
          </p:txBody>
        </p:sp>
        <p:sp>
          <p:nvSpPr>
            <p:cNvPr id="4" name="_s2053"/>
            <p:cNvSpPr>
              <a:spLocks/>
            </p:cNvSpPr>
            <p:nvPr/>
          </p:nvSpPr>
          <p:spPr bwMode="auto">
            <a:xfrm>
              <a:off x="3718" y="1901"/>
              <a:ext cx="368" cy="307"/>
            </a:xfrm>
            <a:prstGeom prst="callout2">
              <a:avLst>
                <a:gd name="adj1" fmla="val 23454"/>
                <a:gd name="adj2" fmla="val -13042"/>
                <a:gd name="adj3" fmla="val 23454"/>
                <a:gd name="adj4" fmla="val -21194"/>
                <a:gd name="adj5" fmla="val 200000"/>
                <a:gd name="adj6" fmla="val -16114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accent2"/>
                  </a:solidFill>
                  <a:effectLst/>
                  <a:latin typeface="Times New Roman" pitchFamily="18" charset="0"/>
                </a:rPr>
                <a:t>SUPPORT.</a:t>
              </a:r>
              <a:endParaRPr kumimoji="0" lang="en-GB" sz="2400" b="1" i="0" u="none" strike="noStrike" cap="none" normalizeH="0" baseline="0" dirty="0" smtClean="0">
                <a:ln>
                  <a:noFill/>
                </a:ln>
                <a:solidFill>
                  <a:schemeClr val="accent2"/>
                </a:solidFill>
                <a:effectLst/>
                <a:latin typeface="Times New Roman" pitchFamily="18" charset="0"/>
              </a:endParaRPr>
            </a:p>
          </p:txBody>
        </p:sp>
        <p:sp>
          <p:nvSpPr>
            <p:cNvPr id="5" name="_s2054"/>
            <p:cNvSpPr>
              <a:spLocks noChangeArrowheads="1" noTextEdit="1"/>
            </p:cNvSpPr>
            <p:nvPr/>
          </p:nvSpPr>
          <p:spPr bwMode="auto">
            <a:xfrm>
              <a:off x="2090" y="2055"/>
              <a:ext cx="920" cy="9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vert="horz" wrap="square" lIns="0" tIns="0" rIns="0" bIns="0" numCol="1" anchor="t" anchorCtr="0" compatLnSpc="1">
              <a:prstTxWarp prst="textNoShape">
                <a:avLst/>
              </a:prstTxWarp>
            </a:bodyPr>
            <a:lstStyle/>
            <a:p>
              <a:endParaRPr lang="en-GB"/>
            </a:p>
          </p:txBody>
        </p:sp>
        <p:sp>
          <p:nvSpPr>
            <p:cNvPr id="6" name="_s2055"/>
            <p:cNvSpPr>
              <a:spLocks/>
            </p:cNvSpPr>
            <p:nvPr/>
          </p:nvSpPr>
          <p:spPr bwMode="auto">
            <a:xfrm>
              <a:off x="3718" y="1594"/>
              <a:ext cx="368" cy="307"/>
            </a:xfrm>
            <a:prstGeom prst="callout2">
              <a:avLst>
                <a:gd name="adj1" fmla="val 23454"/>
                <a:gd name="adj2" fmla="val -13042"/>
                <a:gd name="adj3" fmla="val 23454"/>
                <a:gd name="adj4" fmla="val -21194"/>
                <a:gd name="adj5" fmla="val 300000"/>
                <a:gd name="adj6" fmla="val -22364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1E7B0B"/>
                  </a:solidFill>
                  <a:effectLst/>
                  <a:latin typeface="Times New Roman" pitchFamily="18" charset="0"/>
                </a:rPr>
                <a:t>EFFORT.</a:t>
              </a:r>
              <a:endParaRPr kumimoji="0" lang="en-GB" sz="2400" b="1" i="0" u="none" strike="noStrike" cap="none" normalizeH="0" baseline="0" dirty="0" smtClean="0">
                <a:ln>
                  <a:noFill/>
                </a:ln>
                <a:solidFill>
                  <a:srgbClr val="1E7B0B"/>
                </a:solidFill>
                <a:effectLst/>
                <a:latin typeface="Times New Roman" pitchFamily="18" charset="0"/>
              </a:endParaRPr>
            </a:p>
          </p:txBody>
        </p:sp>
        <p:sp>
          <p:nvSpPr>
            <p:cNvPr id="7" name="_s2056"/>
            <p:cNvSpPr>
              <a:spLocks noChangeArrowheads="1" noTextEdit="1"/>
            </p:cNvSpPr>
            <p:nvPr/>
          </p:nvSpPr>
          <p:spPr bwMode="auto">
            <a:xfrm>
              <a:off x="2320" y="2285"/>
              <a:ext cx="460" cy="460"/>
            </a:xfrm>
            <a:prstGeom prst="ellipse">
              <a:avLst/>
            </a:prstGeom>
            <a:solidFill>
              <a:srgbClr val="FF0000"/>
            </a:solidFill>
            <a:ln w="9525">
              <a:solidFill>
                <a:schemeClr val="tx1"/>
              </a:solidFill>
              <a:round/>
              <a:headEnd/>
              <a:tailEnd/>
            </a:ln>
          </p:spPr>
          <p:txBody>
            <a:bodyPr vert="horz" wrap="square" lIns="0" tIns="0" rIns="0" bIns="0" numCol="1" anchor="t" anchorCtr="0" compatLnSpc="1">
              <a:prstTxWarp prst="textNoShape">
                <a:avLst/>
              </a:prstTxWarp>
            </a:bodyPr>
            <a:lstStyle/>
            <a:p>
              <a:endParaRPr lang="en-GB"/>
            </a:p>
          </p:txBody>
        </p:sp>
        <p:sp>
          <p:nvSpPr>
            <p:cNvPr id="8" name="_s2057"/>
            <p:cNvSpPr>
              <a:spLocks/>
            </p:cNvSpPr>
            <p:nvPr/>
          </p:nvSpPr>
          <p:spPr bwMode="auto">
            <a:xfrm>
              <a:off x="3718" y="1287"/>
              <a:ext cx="368" cy="307"/>
            </a:xfrm>
            <a:prstGeom prst="callout2">
              <a:avLst>
                <a:gd name="adj1" fmla="val 23454"/>
                <a:gd name="adj2" fmla="val -13042"/>
                <a:gd name="adj3" fmla="val 23454"/>
                <a:gd name="adj4" fmla="val -21194"/>
                <a:gd name="adj5" fmla="val 400000"/>
                <a:gd name="adj6" fmla="val -31739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CC0000"/>
                  </a:solidFill>
                  <a:effectLst/>
                  <a:latin typeface="Times New Roman" pitchFamily="18" charset="0"/>
                </a:rPr>
                <a:t>GOAL.</a:t>
              </a:r>
              <a:endParaRPr kumimoji="0" lang="en-GB" sz="2400" b="1" i="0" u="none" strike="noStrike" cap="none" normalizeH="0" baseline="0" dirty="0" smtClean="0">
                <a:ln>
                  <a:noFill/>
                </a:ln>
                <a:solidFill>
                  <a:srgbClr val="CC0000"/>
                </a:solidFill>
                <a:effectLst/>
                <a:latin typeface="Times New Roman" pitchFamily="18" charset="0"/>
              </a:endParaRPr>
            </a:p>
          </p:txBody>
        </p:sp>
      </p:grpSp>
      <p:pic>
        <p:nvPicPr>
          <p:cNvPr id="206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3" y="5997575"/>
            <a:ext cx="22002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4" descr="Wfta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8125" y="5974253"/>
            <a:ext cx="12239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91" descr="thumb05">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8013" y="6065837"/>
            <a:ext cx="9159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Date Placeholder 3"/>
          <p:cNvSpPr txBox="1">
            <a:spLocks noGrp="1"/>
          </p:cNvSpPr>
          <p:nvPr/>
        </p:nvSpPr>
        <p:spPr bwMode="auto">
          <a:xfrm>
            <a:off x="285750" y="142875"/>
            <a:ext cx="228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28BE078-3871-41D7-A5D2-67622330F4D8}" type="datetime2">
              <a:rPr lang="en-GB" sz="1400">
                <a:solidFill>
                  <a:srgbClr val="5F5F5F"/>
                </a:solidFill>
                <a:latin typeface="Calibri" pitchFamily="34" charset="0"/>
              </a:rPr>
              <a:pPr eaLnBrk="1" hangingPunct="1"/>
              <a:t>Thursday, 19 April 2018</a:t>
            </a:fld>
            <a:endParaRPr lang="en-GB" sz="1400" dirty="0">
              <a:solidFill>
                <a:srgbClr val="5F5F5F"/>
              </a:solidFill>
              <a:latin typeface="Calibri" pitchFamily="34" charset="0"/>
            </a:endParaRPr>
          </a:p>
          <a:p>
            <a:pPr eaLnBrk="1" hangingPunct="1"/>
            <a:r>
              <a:rPr lang="en-ZA" sz="1400" b="1" dirty="0">
                <a:solidFill>
                  <a:srgbClr val="C00000"/>
                </a:solidFill>
                <a:latin typeface="Calibri" pitchFamily="34" charset="0"/>
              </a:rPr>
              <a:t>www.agrement.co.za</a:t>
            </a:r>
          </a:p>
          <a:p>
            <a:pPr eaLnBrk="1" hangingPunct="1"/>
            <a:endParaRPr lang="en-GB" sz="1400" dirty="0">
              <a:solidFill>
                <a:srgbClr val="5F5F5F"/>
              </a:solidFill>
              <a:latin typeface="Calibri" pitchFamily="34" charset="0"/>
            </a:endParaRPr>
          </a:p>
        </p:txBody>
      </p:sp>
      <p:sp>
        <p:nvSpPr>
          <p:cNvPr id="2064" name="Rectangle 9"/>
          <p:cNvSpPr>
            <a:spLocks noChangeArrowheads="1"/>
          </p:cNvSpPr>
          <p:nvPr/>
        </p:nvSpPr>
        <p:spPr bwMode="auto">
          <a:xfrm>
            <a:off x="7358063" y="142875"/>
            <a:ext cx="7569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dirty="0">
                <a:solidFill>
                  <a:srgbClr val="5F5F5F"/>
                </a:solidFill>
                <a:latin typeface="Calibri" pitchFamily="34" charset="0"/>
              </a:rPr>
              <a:t>Slide </a:t>
            </a:r>
            <a:fld id="{29BF3DFE-763F-408E-A631-1C1BB20A0E63}" type="slidenum">
              <a:rPr lang="en-GB" sz="1400" smtClean="0">
                <a:solidFill>
                  <a:srgbClr val="5F5F5F"/>
                </a:solidFill>
                <a:latin typeface="Calibri" pitchFamily="34" charset="0"/>
              </a:rPr>
              <a:pPr/>
              <a:t>31</a:t>
            </a:fld>
            <a:endParaRPr lang="en-GB" sz="1400" dirty="0" smtClean="0">
              <a:solidFill>
                <a:srgbClr val="5F5F5F"/>
              </a:solidFill>
              <a:latin typeface="Calibri" pitchFamily="34" charset="0"/>
            </a:endParaRPr>
          </a:p>
        </p:txBody>
      </p:sp>
      <p:sp>
        <p:nvSpPr>
          <p:cNvPr id="9" name="Rectangle 8"/>
          <p:cNvSpPr/>
          <p:nvPr/>
        </p:nvSpPr>
        <p:spPr>
          <a:xfrm>
            <a:off x="6269493" y="4151638"/>
            <a:ext cx="1845508" cy="1569660"/>
          </a:xfrm>
          <a:prstGeom prst="rect">
            <a:avLst/>
          </a:prstGeom>
        </p:spPr>
        <p:txBody>
          <a:bodyPr wrap="square">
            <a:spAutoFit/>
          </a:bodyPr>
          <a:lstStyle/>
          <a:p>
            <a:r>
              <a:rPr lang="en-US" sz="3200" kern="0" dirty="0" smtClean="0">
                <a:latin typeface="Calibri" pitchFamily="34" charset="0"/>
              </a:rPr>
              <a:t>CREATE A WINNING TEAM</a:t>
            </a:r>
            <a:endParaRPr lang="en-ZA"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7624" y="260648"/>
            <a:ext cx="7344816" cy="561975"/>
          </a:xfrm>
        </p:spPr>
        <p:txBody>
          <a:bodyPr>
            <a:noAutofit/>
          </a:bodyPr>
          <a:lstStyle/>
          <a:p>
            <a:r>
              <a:rPr lang="en-ZA" sz="2800" dirty="0" smtClean="0">
                <a:solidFill>
                  <a:srgbClr val="00B050"/>
                </a:solidFill>
                <a:latin typeface="Calibri" panose="020F0502020204030204" pitchFamily="34" charset="0"/>
              </a:rPr>
              <a:t>Annual Performance Plan</a:t>
            </a:r>
            <a:endParaRPr lang="en-ZA" sz="2800" dirty="0">
              <a:solidFill>
                <a:srgbClr val="00B050"/>
              </a:solidFill>
              <a:latin typeface="Calibri" panose="020F0502020204030204" pitchFamily="34" charset="0"/>
            </a:endParaRPr>
          </a:p>
        </p:txBody>
      </p:sp>
      <p:sp>
        <p:nvSpPr>
          <p:cNvPr id="3" name="Content Placeholder 2"/>
          <p:cNvSpPr>
            <a:spLocks noGrp="1"/>
          </p:cNvSpPr>
          <p:nvPr>
            <p:ph idx="4294967295"/>
          </p:nvPr>
        </p:nvSpPr>
        <p:spPr>
          <a:xfrm>
            <a:off x="539552" y="908720"/>
            <a:ext cx="8229600" cy="4896544"/>
          </a:xfrm>
        </p:spPr>
        <p:txBody>
          <a:bodyPr>
            <a:normAutofit lnSpcReduction="10000"/>
          </a:bodyPr>
          <a:lstStyle/>
          <a:p>
            <a:pPr>
              <a:buFont typeface="Wingdings" panose="05000000000000000000" pitchFamily="2" charset="2"/>
              <a:buChar char="Ø"/>
            </a:pPr>
            <a:r>
              <a:rPr lang="en-ZA" sz="2400" dirty="0">
                <a:latin typeface="Calibri" panose="020F0502020204030204" pitchFamily="34" charset="0"/>
              </a:rPr>
              <a:t>The Annual Performance Plan </a:t>
            </a:r>
            <a:r>
              <a:rPr lang="en-ZA" sz="2400" dirty="0" smtClean="0">
                <a:latin typeface="Calibri" panose="020F0502020204030204" pitchFamily="34" charset="0"/>
              </a:rPr>
              <a:t>of </a:t>
            </a:r>
            <a:r>
              <a:rPr lang="en-ZA" sz="2400" dirty="0">
                <a:latin typeface="Calibri" panose="020F0502020204030204" pitchFamily="34" charset="0"/>
              </a:rPr>
              <a:t>Agrément South </a:t>
            </a:r>
            <a:r>
              <a:rPr lang="en-ZA" sz="2400" dirty="0" smtClean="0">
                <a:latin typeface="Calibri" panose="020F0502020204030204" pitchFamily="34" charset="0"/>
              </a:rPr>
              <a:t>Africa, a schedule 3A entity in terms of the Public Finance Management Act sets </a:t>
            </a:r>
            <a:r>
              <a:rPr lang="en-ZA" sz="2400" dirty="0">
                <a:latin typeface="Calibri" panose="020F0502020204030204" pitchFamily="34" charset="0"/>
              </a:rPr>
              <a:t>out the strategic </a:t>
            </a:r>
            <a:r>
              <a:rPr lang="en-ZA" sz="2400" dirty="0" smtClean="0">
                <a:latin typeface="Calibri" panose="020F0502020204030204" pitchFamily="34" charset="0"/>
              </a:rPr>
              <a:t>outcomes </a:t>
            </a:r>
            <a:r>
              <a:rPr lang="en-ZA" sz="2400" dirty="0">
                <a:latin typeface="Calibri" panose="020F0502020204030204" pitchFamily="34" charset="0"/>
              </a:rPr>
              <a:t>for the period </a:t>
            </a:r>
            <a:r>
              <a:rPr lang="en-ZA" sz="2400" dirty="0" smtClean="0">
                <a:latin typeface="Calibri" panose="020F0502020204030204" pitchFamily="34" charset="0"/>
              </a:rPr>
              <a:t>2018/2019.</a:t>
            </a:r>
          </a:p>
          <a:p>
            <a:pPr>
              <a:buFont typeface="Wingdings" panose="05000000000000000000" pitchFamily="2" charset="2"/>
              <a:buChar char="Ø"/>
            </a:pPr>
            <a:r>
              <a:rPr lang="en-ZA" sz="2400" dirty="0" smtClean="0">
                <a:latin typeface="Calibri" panose="020F0502020204030204" pitchFamily="34" charset="0"/>
              </a:rPr>
              <a:t>Plans based on strategic planning done and approved by the Board of Agrément South Africa.</a:t>
            </a:r>
          </a:p>
          <a:p>
            <a:pPr>
              <a:buFont typeface="Wingdings" panose="05000000000000000000" pitchFamily="2" charset="2"/>
              <a:buChar char="Ø"/>
            </a:pPr>
            <a:r>
              <a:rPr lang="en-ZA" sz="2400" dirty="0" smtClean="0">
                <a:latin typeface="Calibri" panose="020F0502020204030204" pitchFamily="34" charset="0"/>
              </a:rPr>
              <a:t>The </a:t>
            </a:r>
            <a:r>
              <a:rPr lang="en-ZA" sz="2400" dirty="0">
                <a:latin typeface="Calibri" panose="020F0502020204030204" pitchFamily="34" charset="0"/>
              </a:rPr>
              <a:t>strategic outcomes are goal oriented and are aligned to the Annual Performance Plan of the </a:t>
            </a:r>
            <a:r>
              <a:rPr lang="en-ZA" sz="2400" dirty="0" smtClean="0">
                <a:latin typeface="Calibri" panose="020F0502020204030204" pitchFamily="34" charset="0"/>
              </a:rPr>
              <a:t>Department of Public Works, </a:t>
            </a:r>
            <a:r>
              <a:rPr lang="en-ZA" sz="2400" dirty="0">
                <a:latin typeface="Calibri" panose="020F0502020204030204" pitchFamily="34" charset="0"/>
              </a:rPr>
              <a:t>which in turn </a:t>
            </a:r>
            <a:r>
              <a:rPr lang="en-ZA" sz="2400" dirty="0" smtClean="0">
                <a:latin typeface="Calibri" panose="020F0502020204030204" pitchFamily="34" charset="0"/>
              </a:rPr>
              <a:t>is </a:t>
            </a:r>
            <a:r>
              <a:rPr lang="en-ZA" sz="2400" dirty="0">
                <a:latin typeface="Calibri" panose="020F0502020204030204" pitchFamily="34" charset="0"/>
              </a:rPr>
              <a:t>aligned </a:t>
            </a:r>
            <a:r>
              <a:rPr lang="en-ZA" sz="2400" dirty="0" smtClean="0">
                <a:latin typeface="Calibri" panose="020F0502020204030204" pitchFamily="34" charset="0"/>
              </a:rPr>
              <a:t>to </a:t>
            </a:r>
            <a:r>
              <a:rPr lang="en-ZA" sz="2400" dirty="0">
                <a:latin typeface="Calibri" panose="020F0502020204030204" pitchFamily="34" charset="0"/>
              </a:rPr>
              <a:t>the National Treasury requirements and </a:t>
            </a:r>
            <a:r>
              <a:rPr lang="en-ZA" sz="2400" dirty="0" smtClean="0">
                <a:latin typeface="Calibri" panose="020F0502020204030204" pitchFamily="34" charset="0"/>
              </a:rPr>
              <a:t>the Medium </a:t>
            </a:r>
            <a:r>
              <a:rPr lang="en-ZA" sz="2400" dirty="0">
                <a:latin typeface="Calibri" panose="020F0502020204030204" pitchFamily="34" charset="0"/>
              </a:rPr>
              <a:t>Term Strategic Framework of </a:t>
            </a:r>
            <a:r>
              <a:rPr lang="en-ZA" sz="2400" dirty="0" smtClean="0">
                <a:latin typeface="Calibri" panose="020F0502020204030204" pitchFamily="34" charset="0"/>
              </a:rPr>
              <a:t>Government, the National </a:t>
            </a:r>
            <a:r>
              <a:rPr lang="en-ZA" sz="2400" dirty="0">
                <a:latin typeface="Calibri" panose="020F0502020204030204" pitchFamily="34" charset="0"/>
              </a:rPr>
              <a:t>Development </a:t>
            </a:r>
            <a:r>
              <a:rPr lang="en-ZA" sz="2400" dirty="0" smtClean="0">
                <a:latin typeface="Calibri" panose="020F0502020204030204" pitchFamily="34" charset="0"/>
              </a:rPr>
              <a:t>Plan and </a:t>
            </a:r>
            <a:r>
              <a:rPr lang="en-ZA" sz="2400" dirty="0">
                <a:latin typeface="Calibri" panose="020F0502020204030204" pitchFamily="34" charset="0"/>
              </a:rPr>
              <a:t>the Minister of Public Work’s </a:t>
            </a:r>
            <a:r>
              <a:rPr lang="en-ZA" sz="2400" dirty="0" smtClean="0">
                <a:latin typeface="Calibri" panose="020F0502020204030204" pitchFamily="34" charset="0"/>
              </a:rPr>
              <a:t>annual policy </a:t>
            </a:r>
            <a:r>
              <a:rPr lang="en-ZA" sz="2400" dirty="0" smtClean="0">
                <a:latin typeface="Calibri" panose="020F0502020204030204" pitchFamily="34" charset="0"/>
              </a:rPr>
              <a:t>statement which is </a:t>
            </a:r>
            <a:r>
              <a:rPr lang="en-ZA" sz="2400" dirty="0" smtClean="0">
                <a:latin typeface="Calibri" panose="020F0502020204030204" pitchFamily="34" charset="0"/>
              </a:rPr>
              <a:t>the road map for the financial year</a:t>
            </a:r>
            <a:r>
              <a:rPr lang="en-GB" sz="2400" dirty="0" smtClean="0">
                <a:latin typeface="Calibri" panose="020F0502020204030204" pitchFamily="34" charset="0"/>
              </a:rPr>
              <a:t>.</a:t>
            </a:r>
            <a:endParaRPr lang="en-GB" sz="2400" dirty="0" smtClean="0"/>
          </a:p>
          <a:p>
            <a:pPr algn="just">
              <a:lnSpc>
                <a:spcPct val="150000"/>
              </a:lnSpc>
              <a:spcAft>
                <a:spcPts val="1000"/>
              </a:spcAft>
            </a:pPr>
            <a:endParaRPr lang="en-GB" sz="2400" dirty="0" smtClean="0">
              <a:ea typeface="Calibri"/>
              <a:cs typeface="Calibri"/>
            </a:endParaRPr>
          </a:p>
          <a:p>
            <a:pPr algn="just">
              <a:lnSpc>
                <a:spcPct val="150000"/>
              </a:lnSpc>
              <a:spcAft>
                <a:spcPts val="1000"/>
              </a:spcAft>
            </a:pPr>
            <a:endParaRPr lang="en-GB" sz="2400" dirty="0" smtClean="0">
              <a:ea typeface="Calibri"/>
              <a:cs typeface="Times New Roman"/>
            </a:endParaRPr>
          </a:p>
          <a:p>
            <a:endParaRPr lang="en-GB" dirty="0"/>
          </a:p>
        </p:txBody>
      </p:sp>
    </p:spTree>
    <p:extLst>
      <p:ext uri="{BB962C8B-B14F-4D97-AF65-F5344CB8AC3E}">
        <p14:creationId xmlns:p14="http://schemas.microsoft.com/office/powerpoint/2010/main" val="1061002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7624" y="260648"/>
            <a:ext cx="7344816" cy="561975"/>
          </a:xfrm>
        </p:spPr>
        <p:txBody>
          <a:bodyPr>
            <a:noAutofit/>
          </a:bodyPr>
          <a:lstStyle/>
          <a:p>
            <a:r>
              <a:rPr lang="en-ZA" sz="2800" dirty="0" smtClean="0">
                <a:solidFill>
                  <a:srgbClr val="00B050"/>
                </a:solidFill>
                <a:latin typeface="Calibri" panose="020F0502020204030204" pitchFamily="34" charset="0"/>
              </a:rPr>
              <a:t>Annual Performance Plan</a:t>
            </a:r>
            <a:endParaRPr lang="en-ZA" sz="2800" dirty="0">
              <a:solidFill>
                <a:srgbClr val="00B050"/>
              </a:solidFill>
              <a:latin typeface="Calibri" panose="020F0502020204030204" pitchFamily="34" charset="0"/>
            </a:endParaRPr>
          </a:p>
        </p:txBody>
      </p:sp>
      <p:sp>
        <p:nvSpPr>
          <p:cNvPr id="3" name="Content Placeholder 2"/>
          <p:cNvSpPr>
            <a:spLocks noGrp="1"/>
          </p:cNvSpPr>
          <p:nvPr>
            <p:ph idx="4294967295"/>
          </p:nvPr>
        </p:nvSpPr>
        <p:spPr>
          <a:xfrm>
            <a:off x="539552" y="980728"/>
            <a:ext cx="8229600" cy="4824536"/>
          </a:xfrm>
        </p:spPr>
        <p:txBody>
          <a:bodyPr>
            <a:normAutofit/>
          </a:bodyPr>
          <a:lstStyle/>
          <a:p>
            <a:pPr>
              <a:buFont typeface="Wingdings" panose="05000000000000000000" pitchFamily="2" charset="2"/>
              <a:buChar char="Ø"/>
            </a:pPr>
            <a:r>
              <a:rPr lang="en-ZA" sz="2400" dirty="0" smtClean="0">
                <a:latin typeface="Calibri" panose="020F0502020204030204" pitchFamily="34" charset="0"/>
              </a:rPr>
              <a:t>The </a:t>
            </a:r>
            <a:r>
              <a:rPr lang="en-ZA" sz="2400" dirty="0">
                <a:latin typeface="Calibri" panose="020F0502020204030204" pitchFamily="34" charset="0"/>
              </a:rPr>
              <a:t>Annual Performance Plan </a:t>
            </a:r>
            <a:r>
              <a:rPr lang="en-ZA" sz="2400" dirty="0" smtClean="0">
                <a:latin typeface="Calibri" panose="020F0502020204030204" pitchFamily="34" charset="0"/>
              </a:rPr>
              <a:t> is outcomes-based  and incorporates short</a:t>
            </a:r>
            <a:r>
              <a:rPr lang="en-ZA" sz="2400" dirty="0">
                <a:latin typeface="Calibri" panose="020F0502020204030204" pitchFamily="34" charset="0"/>
              </a:rPr>
              <a:t>, medium and long-term planning </a:t>
            </a:r>
            <a:r>
              <a:rPr lang="en-ZA" sz="2400" dirty="0" smtClean="0">
                <a:latin typeface="Calibri" panose="020F0502020204030204" pitchFamily="34" charset="0"/>
              </a:rPr>
              <a:t>initiatives. </a:t>
            </a:r>
            <a:endParaRPr lang="en-ZA" sz="2400" dirty="0">
              <a:latin typeface="Calibri" panose="020F0502020204030204" pitchFamily="34" charset="0"/>
            </a:endParaRPr>
          </a:p>
          <a:p>
            <a:pPr>
              <a:buFont typeface="Wingdings" panose="05000000000000000000" pitchFamily="2" charset="2"/>
              <a:buChar char="Ø"/>
            </a:pPr>
            <a:r>
              <a:rPr lang="en-ZA" sz="2400" dirty="0">
                <a:latin typeface="Calibri" panose="020F0502020204030204" pitchFamily="34" charset="0"/>
              </a:rPr>
              <a:t>The </a:t>
            </a:r>
            <a:r>
              <a:rPr lang="en-ZA" sz="2400" dirty="0" smtClean="0">
                <a:latin typeface="Calibri" panose="020F0502020204030204" pitchFamily="34" charset="0"/>
              </a:rPr>
              <a:t>mandate of Agrément </a:t>
            </a:r>
            <a:r>
              <a:rPr lang="en-ZA" sz="2400" dirty="0">
                <a:latin typeface="Calibri" panose="020F0502020204030204" pitchFamily="34" charset="0"/>
              </a:rPr>
              <a:t>South Africa are also reflected in its day to day operational plans.</a:t>
            </a:r>
            <a:r>
              <a:rPr lang="en-GB" sz="2400" dirty="0">
                <a:latin typeface="Calibri" panose="020F0502020204030204" pitchFamily="34" charset="0"/>
              </a:rPr>
              <a:t> </a:t>
            </a:r>
          </a:p>
          <a:p>
            <a:pPr>
              <a:buFont typeface="Wingdings" panose="05000000000000000000" pitchFamily="2" charset="2"/>
              <a:buChar char="Ø"/>
            </a:pPr>
            <a:r>
              <a:rPr lang="en-ZA" sz="2400" dirty="0" smtClean="0">
                <a:latin typeface="Calibri" panose="020F0502020204030204" pitchFamily="34" charset="0"/>
              </a:rPr>
              <a:t>In preparation </a:t>
            </a:r>
            <a:r>
              <a:rPr lang="en-ZA" sz="2400" dirty="0">
                <a:latin typeface="Calibri" panose="020F0502020204030204" pitchFamily="34" charset="0"/>
              </a:rPr>
              <a:t>of the Annual Performance Plan Agrément South Africa carefully </a:t>
            </a:r>
            <a:r>
              <a:rPr lang="en-ZA" sz="2400" dirty="0" smtClean="0">
                <a:latin typeface="Calibri" panose="020F0502020204030204" pitchFamily="34" charset="0"/>
              </a:rPr>
              <a:t>analysed </a:t>
            </a:r>
            <a:r>
              <a:rPr lang="en-ZA" sz="2400" dirty="0">
                <a:latin typeface="Calibri" panose="020F0502020204030204" pitchFamily="34" charset="0"/>
              </a:rPr>
              <a:t>what had changed in the last </a:t>
            </a:r>
            <a:r>
              <a:rPr lang="en-ZA" sz="2400" dirty="0" smtClean="0">
                <a:latin typeface="Calibri" panose="020F0502020204030204" pitchFamily="34" charset="0"/>
              </a:rPr>
              <a:t>financial year </a:t>
            </a:r>
            <a:r>
              <a:rPr lang="en-ZA" sz="2400" dirty="0">
                <a:latin typeface="Calibri" panose="020F0502020204030204" pitchFamily="34" charset="0"/>
              </a:rPr>
              <a:t>and incorporated what needs to be done </a:t>
            </a:r>
            <a:r>
              <a:rPr lang="en-ZA" sz="2400" dirty="0" smtClean="0">
                <a:latin typeface="Calibri" panose="020F0502020204030204" pitchFamily="34" charset="0"/>
              </a:rPr>
              <a:t>differently while ensuring alignment with national priorities.</a:t>
            </a:r>
          </a:p>
          <a:p>
            <a:pPr>
              <a:buFont typeface="Wingdings" panose="05000000000000000000" pitchFamily="2" charset="2"/>
              <a:buChar char="Ø"/>
            </a:pPr>
            <a:r>
              <a:rPr lang="en-ZA" sz="2400" dirty="0" smtClean="0">
                <a:latin typeface="Calibri" panose="020F0502020204030204" pitchFamily="34" charset="0"/>
              </a:rPr>
              <a:t>The </a:t>
            </a:r>
            <a:r>
              <a:rPr lang="en-ZA" sz="2400" dirty="0">
                <a:latin typeface="Calibri" panose="020F0502020204030204" pitchFamily="34" charset="0"/>
              </a:rPr>
              <a:t>Annual Performance </a:t>
            </a:r>
            <a:r>
              <a:rPr lang="en-ZA" sz="2400" dirty="0" smtClean="0">
                <a:latin typeface="Calibri" panose="020F0502020204030204" pitchFamily="34" charset="0"/>
              </a:rPr>
              <a:t>Plan sets out annual targets which incorporates quarterly targets for each of the four quarters of the year. </a:t>
            </a:r>
            <a:endParaRPr lang="en-GB" sz="2400" dirty="0" smtClean="0"/>
          </a:p>
          <a:p>
            <a:pPr marL="0" indent="0" algn="just">
              <a:lnSpc>
                <a:spcPct val="150000"/>
              </a:lnSpc>
              <a:spcAft>
                <a:spcPts val="1000"/>
              </a:spcAft>
              <a:buNone/>
            </a:pPr>
            <a:endParaRPr lang="en-GB" sz="2400" dirty="0" smtClean="0">
              <a:ea typeface="Calibri"/>
              <a:cs typeface="Calibri"/>
            </a:endParaRPr>
          </a:p>
        </p:txBody>
      </p:sp>
    </p:spTree>
    <p:extLst>
      <p:ext uri="{BB962C8B-B14F-4D97-AF65-F5344CB8AC3E}">
        <p14:creationId xmlns:p14="http://schemas.microsoft.com/office/powerpoint/2010/main" val="3040305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7624" y="260648"/>
            <a:ext cx="7344816" cy="561975"/>
          </a:xfrm>
        </p:spPr>
        <p:txBody>
          <a:bodyPr>
            <a:noAutofit/>
          </a:bodyPr>
          <a:lstStyle/>
          <a:p>
            <a:r>
              <a:rPr lang="en-ZA" sz="2800" dirty="0" smtClean="0">
                <a:solidFill>
                  <a:srgbClr val="00B050"/>
                </a:solidFill>
                <a:latin typeface="Calibri" panose="020F0502020204030204" pitchFamily="34" charset="0"/>
              </a:rPr>
              <a:t>Annual Performance Plan</a:t>
            </a:r>
            <a:endParaRPr lang="en-ZA" sz="2800" dirty="0">
              <a:solidFill>
                <a:srgbClr val="00B050"/>
              </a:solidFill>
              <a:latin typeface="Calibri" panose="020F0502020204030204" pitchFamily="34" charset="0"/>
            </a:endParaRPr>
          </a:p>
        </p:txBody>
      </p:sp>
      <p:sp>
        <p:nvSpPr>
          <p:cNvPr id="3" name="Content Placeholder 2"/>
          <p:cNvSpPr>
            <a:spLocks noGrp="1"/>
          </p:cNvSpPr>
          <p:nvPr>
            <p:ph idx="4294967295"/>
          </p:nvPr>
        </p:nvSpPr>
        <p:spPr>
          <a:xfrm>
            <a:off x="539552" y="980728"/>
            <a:ext cx="8229600" cy="5256212"/>
          </a:xfrm>
        </p:spPr>
        <p:txBody>
          <a:bodyPr>
            <a:normAutofit/>
          </a:bodyPr>
          <a:lstStyle/>
          <a:p>
            <a:pPr>
              <a:buFont typeface="Wingdings" panose="05000000000000000000" pitchFamily="2" charset="2"/>
              <a:buChar char="Ø"/>
            </a:pPr>
            <a:r>
              <a:rPr lang="en-ZA" sz="2400" dirty="0" smtClean="0">
                <a:latin typeface="Calibri" panose="020F0502020204030204" pitchFamily="34" charset="0"/>
              </a:rPr>
              <a:t>The </a:t>
            </a:r>
            <a:r>
              <a:rPr lang="en-ZA" sz="2400" dirty="0">
                <a:latin typeface="Calibri" panose="020F0502020204030204" pitchFamily="34" charset="0"/>
              </a:rPr>
              <a:t>Board of Agrément South </a:t>
            </a:r>
            <a:r>
              <a:rPr lang="en-ZA" sz="2400" dirty="0" smtClean="0">
                <a:latin typeface="Calibri" panose="020F0502020204030204" pitchFamily="34" charset="0"/>
              </a:rPr>
              <a:t>Africa’s mandate is to</a:t>
            </a:r>
            <a:r>
              <a:rPr lang="en-ZA" sz="2400" dirty="0">
                <a:latin typeface="Calibri" panose="020F0502020204030204" pitchFamily="34" charset="0"/>
              </a:rPr>
              <a:t>, among others, assess the fitness-for-purpose of non-standardised construction related products or systems for use in the construction industry, and for which </a:t>
            </a:r>
            <a:r>
              <a:rPr lang="en-ZA" sz="2400" dirty="0" smtClean="0">
                <a:latin typeface="Calibri" panose="020F0502020204030204" pitchFamily="34" charset="0"/>
              </a:rPr>
              <a:t>no </a:t>
            </a:r>
            <a:r>
              <a:rPr lang="en-ZA" sz="2400" dirty="0">
                <a:latin typeface="Calibri" panose="020F0502020204030204" pitchFamily="34" charset="0"/>
              </a:rPr>
              <a:t>national standards </a:t>
            </a:r>
            <a:r>
              <a:rPr lang="en-ZA" sz="2400" dirty="0" smtClean="0">
                <a:latin typeface="Calibri" panose="020F0502020204030204" pitchFamily="34" charset="0"/>
              </a:rPr>
              <a:t>exist.</a:t>
            </a:r>
          </a:p>
          <a:p>
            <a:pPr>
              <a:buFont typeface="Wingdings" panose="05000000000000000000" pitchFamily="2" charset="2"/>
              <a:buChar char="Ø"/>
            </a:pPr>
            <a:r>
              <a:rPr lang="en-ZA" sz="2400" dirty="0">
                <a:latin typeface="Calibri" panose="020F0502020204030204" pitchFamily="34" charset="0"/>
              </a:rPr>
              <a:t>Certification of products and </a:t>
            </a:r>
            <a:r>
              <a:rPr lang="en-ZA" sz="2400" dirty="0" smtClean="0">
                <a:latin typeface="Calibri" panose="020F0502020204030204" pitchFamily="34" charset="0"/>
              </a:rPr>
              <a:t>systems contribute </a:t>
            </a:r>
            <a:r>
              <a:rPr lang="en-ZA" sz="2400" dirty="0">
                <a:latin typeface="Calibri" panose="020F0502020204030204" pitchFamily="34" charset="0"/>
              </a:rPr>
              <a:t>to their acceptance and </a:t>
            </a:r>
            <a:r>
              <a:rPr lang="en-ZA" sz="2400" dirty="0" smtClean="0">
                <a:latin typeface="Calibri" panose="020F0502020204030204" pitchFamily="34" charset="0"/>
              </a:rPr>
              <a:t>the </a:t>
            </a:r>
            <a:r>
              <a:rPr lang="en-ZA" sz="2400" dirty="0">
                <a:latin typeface="Calibri" panose="020F0502020204030204" pitchFamily="34" charset="0"/>
              </a:rPr>
              <a:t>creation of a dynamic and innovative </a:t>
            </a:r>
            <a:r>
              <a:rPr lang="en-ZA" sz="2400" dirty="0" smtClean="0">
                <a:latin typeface="Calibri" panose="020F0502020204030204" pitchFamily="34" charset="0"/>
              </a:rPr>
              <a:t>sustainable construction industry that contributes towards lowering green houses gasses emissions thus mitigating climate change and global warming</a:t>
            </a:r>
            <a:r>
              <a:rPr lang="en-ZA" sz="2400" dirty="0" smtClean="0">
                <a:latin typeface="Calibri" panose="020F0502020204030204" pitchFamily="34" charset="0"/>
                <a:ea typeface="Calibri"/>
                <a:cs typeface="Calibri"/>
              </a:rPr>
              <a:t>. This will assist the country in meeting its global sustainability targets set by the United Nations.</a:t>
            </a:r>
          </a:p>
        </p:txBody>
      </p:sp>
    </p:spTree>
    <p:extLst>
      <p:ext uri="{BB962C8B-B14F-4D97-AF65-F5344CB8AC3E}">
        <p14:creationId xmlns:p14="http://schemas.microsoft.com/office/powerpoint/2010/main" val="1847953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re 1"/>
          <p:cNvSpPr>
            <a:spLocks noGrp="1"/>
          </p:cNvSpPr>
          <p:nvPr>
            <p:ph type="title" idx="4294967295"/>
          </p:nvPr>
        </p:nvSpPr>
        <p:spPr>
          <a:xfrm>
            <a:off x="0" y="549275"/>
            <a:ext cx="8229600" cy="576263"/>
          </a:xfrm>
        </p:spPr>
        <p:txBody>
          <a:bodyPr/>
          <a:lstStyle/>
          <a:p>
            <a:pPr eaLnBrk="1" hangingPunct="1"/>
            <a:r>
              <a:rPr lang="en-US" sz="3600" dirty="0" smtClean="0">
                <a:solidFill>
                  <a:srgbClr val="669900"/>
                </a:solidFill>
                <a:latin typeface="Calibri" pitchFamily="34" charset="0"/>
              </a:rPr>
              <a:t>Typical Product Development Cycle</a:t>
            </a:r>
            <a:endParaRPr lang="fr-FR" sz="3600" dirty="0" smtClean="0">
              <a:solidFill>
                <a:srgbClr val="669900"/>
              </a:solidFill>
              <a:latin typeface="Calibri" pitchFamily="34" charset="0"/>
            </a:endParaRPr>
          </a:p>
        </p:txBody>
      </p:sp>
      <p:sp>
        <p:nvSpPr>
          <p:cNvPr id="83971" name="Espace réservé du contenu 2"/>
          <p:cNvSpPr>
            <a:spLocks noGrp="1"/>
          </p:cNvSpPr>
          <p:nvPr>
            <p:ph idx="4294967295"/>
          </p:nvPr>
        </p:nvSpPr>
        <p:spPr>
          <a:xfrm>
            <a:off x="0" y="1341438"/>
            <a:ext cx="8713788" cy="4392612"/>
          </a:xfrm>
        </p:spPr>
        <p:txBody>
          <a:bodyPr/>
          <a:lstStyle/>
          <a:p>
            <a:pPr algn="just" eaLnBrk="1" hangingPunct="1">
              <a:buFontTx/>
              <a:buNone/>
            </a:pPr>
            <a:r>
              <a:rPr lang="en-ZA" sz="2000" smtClean="0">
                <a:latin typeface="Arial Narrow" pitchFamily="34" charset="0"/>
              </a:rPr>
              <a:t>      </a:t>
            </a:r>
            <a:endParaRPr lang="en-GB" sz="2400" smtClean="0">
              <a:latin typeface="Arial Narrow" pitchFamily="34" charset="0"/>
            </a:endParaRPr>
          </a:p>
        </p:txBody>
      </p:sp>
      <p:sp>
        <p:nvSpPr>
          <p:cNvPr id="83972" name="Date Placeholder 3"/>
          <p:cNvSpPr txBox="1">
            <a:spLocks noGrp="1"/>
          </p:cNvSpPr>
          <p:nvPr/>
        </p:nvSpPr>
        <p:spPr bwMode="auto">
          <a:xfrm>
            <a:off x="3779838" y="6092825"/>
            <a:ext cx="1655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B7AE756-D980-4C12-A111-C797DA4FB820}" type="datetime2">
              <a:rPr lang="en-GB" sz="1200">
                <a:solidFill>
                  <a:srgbClr val="5F5F5F"/>
                </a:solidFill>
              </a:rPr>
              <a:pPr eaLnBrk="1" hangingPunct="1"/>
              <a:t>Thursday, 19 April 2018</a:t>
            </a:fld>
            <a:endParaRPr lang="en-GB" sz="1200">
              <a:solidFill>
                <a:srgbClr val="5F5F5F"/>
              </a:solidFill>
            </a:endParaRPr>
          </a:p>
        </p:txBody>
      </p:sp>
      <p:pic>
        <p:nvPicPr>
          <p:cNvPr id="83973" name="Picture 3" descr="pd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052513"/>
            <a:ext cx="8351838"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Text Box 5"/>
          <p:cNvSpPr txBox="1">
            <a:spLocks noChangeArrowheads="1"/>
          </p:cNvSpPr>
          <p:nvPr/>
        </p:nvSpPr>
        <p:spPr bwMode="auto">
          <a:xfrm>
            <a:off x="1115616" y="5516563"/>
            <a:ext cx="7344816" cy="457200"/>
          </a:xfrm>
          <a:prstGeom prst="rect">
            <a:avLst/>
          </a:prstGeom>
          <a:solidFill>
            <a:schemeClr val="bg1"/>
          </a:solidFill>
          <a:ln w="44450">
            <a:solidFill>
              <a:srgbClr val="FF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400" dirty="0" smtClean="0">
                <a:solidFill>
                  <a:srgbClr val="000000"/>
                </a:solidFill>
                <a:latin typeface="Times New Roman" pitchFamily="18" charset="0"/>
              </a:rPr>
              <a:t>No Duplication of roles.  Only Collaborative Synergies</a:t>
            </a:r>
            <a:endParaRPr lang="en-GB" sz="2400" dirty="0">
              <a:solidFill>
                <a:srgbClr val="000000"/>
              </a:solidFill>
              <a:latin typeface="Times New Roman" pitchFamily="18" charset="0"/>
            </a:endParaRPr>
          </a:p>
        </p:txBody>
      </p:sp>
    </p:spTree>
    <p:extLst>
      <p:ext uri="{BB962C8B-B14F-4D97-AF65-F5344CB8AC3E}">
        <p14:creationId xmlns:p14="http://schemas.microsoft.com/office/powerpoint/2010/main" val="35118473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800" decel="100000"/>
                                        <p:tgtEl>
                                          <p:spTgt spid="24578"/>
                                        </p:tgtEl>
                                      </p:cBhvr>
                                    </p:animEffect>
                                    <p:anim calcmode="lin" valueType="num">
                                      <p:cBhvr>
                                        <p:cTn id="8" dur="800" decel="100000" fill="hold"/>
                                        <p:tgtEl>
                                          <p:spTgt spid="24578"/>
                                        </p:tgtEl>
                                        <p:attrNameLst>
                                          <p:attrName>style.rotation</p:attrName>
                                        </p:attrNameLst>
                                      </p:cBhvr>
                                      <p:tavLst>
                                        <p:tav tm="0">
                                          <p:val>
                                            <p:fltVal val="-90"/>
                                          </p:val>
                                        </p:tav>
                                        <p:tav tm="100000">
                                          <p:val>
                                            <p:fltVal val="0"/>
                                          </p:val>
                                        </p:tav>
                                      </p:tavLst>
                                    </p:anim>
                                    <p:anim calcmode="lin" valueType="num">
                                      <p:cBhvr>
                                        <p:cTn id="9" dur="800" decel="100000" fill="hold"/>
                                        <p:tgtEl>
                                          <p:spTgt spid="24578"/>
                                        </p:tgtEl>
                                        <p:attrNameLst>
                                          <p:attrName>ppt_x</p:attrName>
                                        </p:attrNameLst>
                                      </p:cBhvr>
                                      <p:tavLst>
                                        <p:tav tm="0">
                                          <p:val>
                                            <p:strVal val="#ppt_x+0.4"/>
                                          </p:val>
                                        </p:tav>
                                        <p:tav tm="100000">
                                          <p:val>
                                            <p:strVal val="#ppt_x-0.05"/>
                                          </p:val>
                                        </p:tav>
                                      </p:tavLst>
                                    </p:anim>
                                    <p:anim calcmode="lin" valueType="num">
                                      <p:cBhvr>
                                        <p:cTn id="10" dur="800" decel="100000" fill="hold"/>
                                        <p:tgtEl>
                                          <p:spTgt spid="2457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57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57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descr="Dark horizontal"/>
          <p:cNvSpPr>
            <a:spLocks noGrp="1" noChangeArrowheads="1"/>
          </p:cNvSpPr>
          <p:nvPr>
            <p:ph type="title"/>
          </p:nvPr>
        </p:nvSpPr>
        <p:spPr>
          <a:xfrm>
            <a:off x="539552" y="620688"/>
            <a:ext cx="8001000" cy="576064"/>
          </a:xfrm>
        </p:spPr>
        <p:txBody>
          <a:bodyPr/>
          <a:lstStyle/>
          <a:p>
            <a:pPr eaLnBrk="1" hangingPunct="1"/>
            <a:r>
              <a:rPr lang="en-ZA" sz="2800" dirty="0" smtClean="0">
                <a:solidFill>
                  <a:srgbClr val="00B050"/>
                </a:solidFill>
                <a:latin typeface="Calibri" panose="020F0502020204030204" pitchFamily="34" charset="0"/>
              </a:rPr>
              <a:t>Vision &amp; Mission</a:t>
            </a:r>
            <a:endParaRPr lang="en-GB" sz="2800" dirty="0" smtClean="0">
              <a:solidFill>
                <a:srgbClr val="00B050"/>
              </a:solidFill>
              <a:latin typeface="Calibri" pitchFamily="34" charset="0"/>
            </a:endParaRPr>
          </a:p>
        </p:txBody>
      </p:sp>
      <p:sp>
        <p:nvSpPr>
          <p:cNvPr id="68611" name="Rectangle 3"/>
          <p:cNvSpPr>
            <a:spLocks noGrp="1" noChangeArrowheads="1"/>
          </p:cNvSpPr>
          <p:nvPr>
            <p:ph type="body" idx="1"/>
          </p:nvPr>
        </p:nvSpPr>
        <p:spPr>
          <a:xfrm>
            <a:off x="467544" y="1412776"/>
            <a:ext cx="8343627" cy="3456384"/>
          </a:xfrm>
        </p:spPr>
        <p:txBody>
          <a:bodyPr/>
          <a:lstStyle/>
          <a:p>
            <a:pPr lvl="0">
              <a:buFont typeface="Wingdings" panose="05000000000000000000" pitchFamily="2" charset="2"/>
              <a:buChar char="Ø"/>
            </a:pPr>
            <a:r>
              <a:rPr lang="en-ZA" sz="2400" b="1" dirty="0" smtClean="0">
                <a:latin typeface="Calibri" panose="020F0502020204030204" pitchFamily="34" charset="0"/>
              </a:rPr>
              <a:t>VISION: </a:t>
            </a:r>
            <a:r>
              <a:rPr lang="en-ZA" sz="2400" dirty="0" smtClean="0">
                <a:latin typeface="Calibri" panose="020F0502020204030204" pitchFamily="34" charset="0"/>
              </a:rPr>
              <a:t>Agrément </a:t>
            </a:r>
            <a:r>
              <a:rPr lang="en-ZA" sz="2400" dirty="0">
                <a:latin typeface="Calibri" panose="020F0502020204030204" pitchFamily="34" charset="0"/>
              </a:rPr>
              <a:t>South Africa`s vision is to be a world-class </a:t>
            </a:r>
            <a:r>
              <a:rPr lang="en-ZA" sz="2400" dirty="0" smtClean="0">
                <a:latin typeface="Calibri" panose="020F0502020204030204" pitchFamily="34" charset="0"/>
              </a:rPr>
              <a:t>centre </a:t>
            </a:r>
            <a:r>
              <a:rPr lang="en-ZA" sz="2400" dirty="0">
                <a:latin typeface="Calibri" panose="020F0502020204030204" pitchFamily="34" charset="0"/>
              </a:rPr>
              <a:t>for technical </a:t>
            </a:r>
            <a:r>
              <a:rPr lang="en-ZA" sz="2400" dirty="0" smtClean="0">
                <a:latin typeface="Calibri" panose="020F0502020204030204" pitchFamily="34" charset="0"/>
              </a:rPr>
              <a:t>assessment.</a:t>
            </a:r>
            <a:endParaRPr lang="en-GB" sz="2400" dirty="0">
              <a:latin typeface="Calibri" panose="020F0502020204030204" pitchFamily="34" charset="0"/>
            </a:endParaRPr>
          </a:p>
          <a:p>
            <a:pPr lvl="0">
              <a:buFont typeface="Wingdings" panose="05000000000000000000" pitchFamily="2" charset="2"/>
              <a:buChar char="Ø"/>
            </a:pPr>
            <a:r>
              <a:rPr lang="en-ZA" sz="2400" b="1" dirty="0" smtClean="0">
                <a:latin typeface="Calibri" panose="020F0502020204030204" pitchFamily="34" charset="0"/>
              </a:rPr>
              <a:t>MISSION</a:t>
            </a:r>
            <a:r>
              <a:rPr lang="en-GB" sz="2400" b="1" dirty="0" smtClean="0">
                <a:latin typeface="Calibri" panose="020F0502020204030204" pitchFamily="34" charset="0"/>
              </a:rPr>
              <a:t>: </a:t>
            </a:r>
            <a:r>
              <a:rPr lang="en-ZA" sz="2400" dirty="0">
                <a:latin typeface="Calibri" panose="020F0502020204030204" pitchFamily="34" charset="0"/>
              </a:rPr>
              <a:t>E</a:t>
            </a:r>
            <a:r>
              <a:rPr lang="en-ZA" sz="2400" dirty="0" smtClean="0">
                <a:latin typeface="Calibri" panose="020F0502020204030204" pitchFamily="34" charset="0"/>
              </a:rPr>
              <a:t>nhance </a:t>
            </a:r>
            <a:r>
              <a:rPr lang="en-ZA" sz="2400" dirty="0">
                <a:latin typeface="Calibri" panose="020F0502020204030204" pitchFamily="34" charset="0"/>
              </a:rPr>
              <a:t>Agrément South Africa’s position as </a:t>
            </a:r>
            <a:r>
              <a:rPr lang="en-ZA" sz="2400" dirty="0" smtClean="0">
                <a:latin typeface="Calibri" panose="020F0502020204030204" pitchFamily="34" charset="0"/>
              </a:rPr>
              <a:t>the:</a:t>
            </a:r>
          </a:p>
          <a:p>
            <a:pPr lvl="1">
              <a:buFont typeface="Wingdings" panose="05000000000000000000" pitchFamily="2" charset="2"/>
              <a:buChar char="Ø"/>
            </a:pPr>
            <a:r>
              <a:rPr lang="en-ZA" sz="2400" dirty="0" smtClean="0">
                <a:latin typeface="Calibri" panose="020F0502020204030204" pitchFamily="34" charset="0"/>
              </a:rPr>
              <a:t>acknowledged, </a:t>
            </a:r>
          </a:p>
          <a:p>
            <a:pPr lvl="1">
              <a:buFont typeface="Wingdings" panose="05000000000000000000" pitchFamily="2" charset="2"/>
              <a:buChar char="Ø"/>
            </a:pPr>
            <a:r>
              <a:rPr lang="en-ZA" sz="2400" dirty="0" smtClean="0">
                <a:latin typeface="Calibri" panose="020F0502020204030204" pitchFamily="34" charset="0"/>
              </a:rPr>
              <a:t>objective </a:t>
            </a:r>
            <a:r>
              <a:rPr lang="en-ZA" sz="2400" dirty="0">
                <a:latin typeface="Calibri" panose="020F0502020204030204" pitchFamily="34" charset="0"/>
              </a:rPr>
              <a:t>South African </a:t>
            </a:r>
            <a:r>
              <a:rPr lang="en-ZA" sz="2400" dirty="0" smtClean="0">
                <a:latin typeface="Calibri" panose="020F0502020204030204" pitchFamily="34" charset="0"/>
              </a:rPr>
              <a:t>centre, </a:t>
            </a:r>
          </a:p>
          <a:p>
            <a:pPr lvl="1">
              <a:buFont typeface="Wingdings" panose="05000000000000000000" pitchFamily="2" charset="2"/>
              <a:buChar char="Ø"/>
            </a:pPr>
            <a:r>
              <a:rPr lang="en-ZA" sz="2400" dirty="0" smtClean="0">
                <a:latin typeface="Calibri" panose="020F0502020204030204" pitchFamily="34" charset="0"/>
              </a:rPr>
              <a:t>for </a:t>
            </a:r>
            <a:r>
              <a:rPr lang="en-ZA" sz="2400" dirty="0">
                <a:latin typeface="Calibri" panose="020F0502020204030204" pitchFamily="34" charset="0"/>
              </a:rPr>
              <a:t>the assessment and certification of non-standardised construction related products and </a:t>
            </a:r>
            <a:r>
              <a:rPr lang="en-ZA" sz="2400" dirty="0" smtClean="0">
                <a:latin typeface="Calibri" panose="020F0502020204030204" pitchFamily="34" charset="0"/>
              </a:rPr>
              <a:t>systems,</a:t>
            </a:r>
          </a:p>
          <a:p>
            <a:pPr lvl="1">
              <a:buFont typeface="Wingdings" panose="05000000000000000000" pitchFamily="2" charset="2"/>
              <a:buChar char="Ø"/>
            </a:pPr>
            <a:r>
              <a:rPr lang="en-ZA" sz="2400" dirty="0" smtClean="0">
                <a:latin typeface="Calibri" panose="020F0502020204030204" pitchFamily="34" charset="0"/>
              </a:rPr>
              <a:t>for </a:t>
            </a:r>
            <a:r>
              <a:rPr lang="en-ZA" sz="2400" dirty="0">
                <a:latin typeface="Calibri" panose="020F0502020204030204" pitchFamily="34" charset="0"/>
              </a:rPr>
              <a:t>which there are no South African National Standards</a:t>
            </a:r>
            <a:r>
              <a:rPr lang="en-GB" sz="2400" dirty="0" smtClean="0">
                <a:latin typeface="Calibri" panose="020F0502020204030204" pitchFamily="34" charset="0"/>
              </a:rPr>
              <a:t>.</a:t>
            </a:r>
          </a:p>
          <a:p>
            <a:pPr lvl="0">
              <a:buFont typeface="Wingdings" panose="05000000000000000000" pitchFamily="2" charset="2"/>
              <a:buChar char="Ø"/>
            </a:pPr>
            <a:endParaRPr lang="en-GB" sz="2400" dirty="0">
              <a:latin typeface="Calibri" panose="020F0502020204030204" pitchFamily="34" charset="0"/>
            </a:endParaRPr>
          </a:p>
        </p:txBody>
      </p:sp>
      <p:pic>
        <p:nvPicPr>
          <p:cNvPr id="686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00750"/>
            <a:ext cx="22002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4" descr="Wfta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1920" y="6094589"/>
            <a:ext cx="12239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91" descr="thumb05">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8013" y="6043788"/>
            <a:ext cx="9159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Date Placeholder 3"/>
          <p:cNvSpPr txBox="1">
            <a:spLocks noGrp="1"/>
          </p:cNvSpPr>
          <p:nvPr/>
        </p:nvSpPr>
        <p:spPr bwMode="auto">
          <a:xfrm>
            <a:off x="285750" y="142875"/>
            <a:ext cx="228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ZA" sz="1400" b="1" dirty="0" smtClean="0">
                <a:solidFill>
                  <a:srgbClr val="C00000"/>
                </a:solidFill>
                <a:latin typeface="Calibri" pitchFamily="34" charset="0"/>
              </a:rPr>
              <a:t>www.agrement.co.za</a:t>
            </a:r>
            <a:endParaRPr lang="en-ZA" sz="1400" b="1" dirty="0">
              <a:solidFill>
                <a:srgbClr val="C00000"/>
              </a:solidFill>
              <a:latin typeface="Calibri" pitchFamily="34" charset="0"/>
            </a:endParaRPr>
          </a:p>
          <a:p>
            <a:pPr eaLnBrk="1" hangingPunct="1"/>
            <a:endParaRPr lang="en-GB" sz="1400" dirty="0">
              <a:solidFill>
                <a:srgbClr val="5F5F5F"/>
              </a:solidFill>
              <a:latin typeface="Calibri" pitchFamily="34" charset="0"/>
            </a:endParaRPr>
          </a:p>
        </p:txBody>
      </p:sp>
      <p:sp>
        <p:nvSpPr>
          <p:cNvPr id="68617" name="Rectangle 11"/>
          <p:cNvSpPr>
            <a:spLocks noChangeArrowheads="1"/>
          </p:cNvSpPr>
          <p:nvPr/>
        </p:nvSpPr>
        <p:spPr bwMode="auto">
          <a:xfrm>
            <a:off x="7358063" y="142875"/>
            <a:ext cx="6655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400" dirty="0">
                <a:solidFill>
                  <a:srgbClr val="5F5F5F"/>
                </a:solidFill>
                <a:latin typeface="Calibri" pitchFamily="34" charset="0"/>
              </a:rPr>
              <a:t>Slide </a:t>
            </a:r>
            <a:fld id="{08B00224-2389-461A-B7F9-646AEFB95CFB}" type="slidenum">
              <a:rPr lang="en-GB" sz="1400" smtClean="0">
                <a:solidFill>
                  <a:srgbClr val="5F5F5F"/>
                </a:solidFill>
                <a:latin typeface="Calibri" pitchFamily="34" charset="0"/>
              </a:rPr>
              <a:pPr/>
              <a:t>8</a:t>
            </a:fld>
            <a:endParaRPr lang="en-GB" sz="1400" dirty="0">
              <a:solidFill>
                <a:srgbClr val="5F5F5F"/>
              </a:solidFill>
              <a:latin typeface="Calibri" pitchFamily="34" charset="0"/>
            </a:endParaRPr>
          </a:p>
        </p:txBody>
      </p:sp>
    </p:spTree>
    <p:extLst>
      <p:ext uri="{BB962C8B-B14F-4D97-AF65-F5344CB8AC3E}">
        <p14:creationId xmlns:p14="http://schemas.microsoft.com/office/powerpoint/2010/main" val="3719420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205617" y="765175"/>
            <a:ext cx="870754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Char char="Ø"/>
            </a:pPr>
            <a:r>
              <a:rPr lang="en-ZA" sz="2400" dirty="0">
                <a:latin typeface="Calibri" panose="020F0502020204030204" pitchFamily="34" charset="0"/>
              </a:rPr>
              <a:t>Agrément certificates demonstrate compliance with national building regulations, as specified in the certificate and enjoy deemed-to satisfy status in the National Building Regulations.</a:t>
            </a:r>
          </a:p>
          <a:p>
            <a:pPr>
              <a:buFont typeface="Wingdings" pitchFamily="2" charset="2"/>
              <a:buChar char="Ø"/>
            </a:pPr>
            <a:r>
              <a:rPr lang="en-ZA" sz="2400" dirty="0">
                <a:latin typeface="Calibri" panose="020F0502020204030204" pitchFamily="34" charset="0"/>
              </a:rPr>
              <a:t>The key strategic objectives of Agrément South Africa outlined in the Annual Performance Plan are to:</a:t>
            </a:r>
          </a:p>
          <a:p>
            <a:pPr lvl="1">
              <a:buFont typeface="Wingdings" panose="05000000000000000000" pitchFamily="2" charset="2"/>
              <a:buChar char="Ø"/>
            </a:pPr>
            <a:r>
              <a:rPr lang="en-ZA" sz="2400" dirty="0">
                <a:latin typeface="Calibri" panose="020F0502020204030204" pitchFamily="34" charset="0"/>
              </a:rPr>
              <a:t>support and promote the process of integrated socio-economic development in South </a:t>
            </a:r>
            <a:r>
              <a:rPr lang="en-ZA" sz="2400" dirty="0" smtClean="0">
                <a:latin typeface="Calibri" panose="020F0502020204030204" pitchFamily="34" charset="0"/>
              </a:rPr>
              <a:t>Africa,</a:t>
            </a:r>
            <a:endParaRPr lang="en-ZA" sz="2400" dirty="0">
              <a:latin typeface="Calibri" panose="020F0502020204030204" pitchFamily="34" charset="0"/>
            </a:endParaRPr>
          </a:p>
          <a:p>
            <a:pPr lvl="1">
              <a:buFont typeface="Wingdings" panose="05000000000000000000" pitchFamily="2" charset="2"/>
              <a:buChar char="Ø"/>
            </a:pPr>
            <a:r>
              <a:rPr lang="en-ZA" sz="2400" dirty="0">
                <a:latin typeface="Calibri" panose="020F0502020204030204" pitchFamily="34" charset="0"/>
              </a:rPr>
              <a:t>facilitate the introduction, application and utilisation of satisfactory innovation and technology development and at the same time minimising associated </a:t>
            </a:r>
            <a:r>
              <a:rPr lang="en-ZA" sz="2400" dirty="0" smtClean="0">
                <a:latin typeface="Calibri" panose="020F0502020204030204" pitchFamily="34" charset="0"/>
              </a:rPr>
              <a:t>risks.</a:t>
            </a:r>
            <a:endParaRPr lang="en-ZA" sz="2400" dirty="0">
              <a:latin typeface="Calibri" panose="020F0502020204030204" pitchFamily="34" charset="0"/>
            </a:endParaRPr>
          </a:p>
        </p:txBody>
      </p:sp>
      <p:sp>
        <p:nvSpPr>
          <p:cNvPr id="73731" name="Rectangle 3">
            <a:hlinkClick r:id="" action="ppaction://noaction" highlightClick="1"/>
          </p:cNvPr>
          <p:cNvSpPr>
            <a:spLocks noChangeArrowheads="1"/>
          </p:cNvSpPr>
          <p:nvPr/>
        </p:nvSpPr>
        <p:spPr bwMode="auto">
          <a:xfrm>
            <a:off x="205617" y="4548902"/>
            <a:ext cx="8424863" cy="1200329"/>
          </a:xfrm>
          <a:prstGeom prst="rect">
            <a:avLst/>
          </a:prstGeom>
          <a:solidFill>
            <a:srgbClr val="92D050"/>
          </a:solidFill>
          <a:ln w="9525">
            <a:solidFill>
              <a:srgbClr val="000000"/>
            </a:solidFill>
            <a:miter lim="800000"/>
            <a:headEnd/>
            <a:tailEnd/>
          </a:ln>
          <a:extLst/>
        </p:spPr>
        <p:txBody>
          <a:bodyPr>
            <a:spAutoFit/>
          </a:bodyPr>
          <a:lstStyle/>
          <a:p>
            <a:pPr marL="57150" indent="0">
              <a:buNone/>
            </a:pPr>
            <a:r>
              <a:rPr lang="en-ZA" sz="2400" dirty="0">
                <a:latin typeface="Calibri" panose="020F0502020204030204" pitchFamily="34" charset="0"/>
              </a:rPr>
              <a:t>Products are scientifically tested in a controlled environment and after satisfactory performance there is ongoing quality management </a:t>
            </a:r>
            <a:r>
              <a:rPr lang="en-ZA" sz="2400" dirty="0" smtClean="0">
                <a:latin typeface="Calibri" panose="020F0502020204030204" pitchFamily="34" charset="0"/>
              </a:rPr>
              <a:t>control and surveillance carried out: ISO9001</a:t>
            </a:r>
            <a:endParaRPr lang="en-ZA" sz="2400" dirty="0">
              <a:latin typeface="Calibri" panose="020F0502020204030204" pitchFamily="34" charset="0"/>
            </a:endParaRPr>
          </a:p>
        </p:txBody>
      </p:sp>
      <p:sp>
        <p:nvSpPr>
          <p:cNvPr id="6" name="Title 1"/>
          <p:cNvSpPr txBox="1">
            <a:spLocks/>
          </p:cNvSpPr>
          <p:nvPr/>
        </p:nvSpPr>
        <p:spPr bwMode="auto">
          <a:xfrm>
            <a:off x="899592" y="549275"/>
            <a:ext cx="6624637" cy="431800"/>
          </a:xfrm>
          <a:prstGeom prst="rect">
            <a:avLst/>
          </a:prstGeom>
          <a:noFill/>
          <a:ln w="9525">
            <a:noFill/>
            <a:miter lim="800000"/>
            <a:headEnd/>
            <a:tailEnd/>
          </a:ln>
        </p:spPr>
        <p:txBody>
          <a:bodyPr anchor="ctr"/>
          <a:lstStyle/>
          <a:p>
            <a:pPr algn="ctr">
              <a:defRPr/>
            </a:pPr>
            <a:r>
              <a:rPr lang="en-GB" sz="1050" kern="0" dirty="0" smtClean="0">
                <a:solidFill>
                  <a:srgbClr val="000000"/>
                </a:solidFill>
                <a:latin typeface="ITC Avant Garde Std Bk"/>
              </a:rPr>
              <a:t> </a:t>
            </a:r>
            <a:r>
              <a:rPr lang="en-ZA" sz="2400" dirty="0" smtClean="0">
                <a:solidFill>
                  <a:srgbClr val="00B050"/>
                </a:solidFill>
              </a:rPr>
              <a:t>Mission</a:t>
            </a:r>
            <a:endParaRPr lang="en-GB" sz="2400" b="1" kern="0" dirty="0">
              <a:solidFill>
                <a:srgbClr val="669900"/>
              </a:solidFill>
              <a:latin typeface="Calibri" pitchFamily="34" charset="0"/>
            </a:endParaRPr>
          </a:p>
        </p:txBody>
      </p:sp>
    </p:spTree>
    <p:extLst>
      <p:ext uri="{BB962C8B-B14F-4D97-AF65-F5344CB8AC3E}">
        <p14:creationId xmlns:p14="http://schemas.microsoft.com/office/powerpoint/2010/main" val="299524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mph" presetSubtype="0" fill="hold" nodeType="clickEffect">
                                  <p:stCondLst>
                                    <p:cond delay="0"/>
                                  </p:stCondLst>
                                  <p:childTnLst>
                                    <p:anim calcmode="discrete" valueType="str">
                                      <p:cBhvr override="childStyle">
                                        <p:cTn id="14" dur="2000" fill="hold"/>
                                        <p:tgtEl>
                                          <p:spTgt spid="73731">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1" nodeType="clickEffect">
                                  <p:stCondLst>
                                    <p:cond delay="0"/>
                                  </p:stCondLst>
                                  <p:childTnLst>
                                    <p:set>
                                      <p:cBhvr>
                                        <p:cTn id="18" dur="1" fill="hold">
                                          <p:stCondLst>
                                            <p:cond delay="0"/>
                                          </p:stCondLst>
                                        </p:cTn>
                                        <p:tgtEl>
                                          <p:spTgt spid="73731">
                                            <p:bg/>
                                          </p:spTgt>
                                        </p:tgtEl>
                                        <p:attrNameLst>
                                          <p:attrName>style.visibility</p:attrName>
                                        </p:attrNameLst>
                                      </p:cBhvr>
                                      <p:to>
                                        <p:strVal val="visible"/>
                                      </p:to>
                                    </p:set>
                                    <p:anim calcmode="lin" valueType="num">
                                      <p:cBhvr>
                                        <p:cTn id="19" dur="1000" fill="hold"/>
                                        <p:tgtEl>
                                          <p:spTgt spid="73731">
                                            <p:bg/>
                                          </p:spTgt>
                                        </p:tgtEl>
                                        <p:attrNameLst>
                                          <p:attrName>ppt_w</p:attrName>
                                        </p:attrNameLst>
                                      </p:cBhvr>
                                      <p:tavLst>
                                        <p:tav tm="0">
                                          <p:val>
                                            <p:strVal val="#ppt_w*0.70"/>
                                          </p:val>
                                        </p:tav>
                                        <p:tav tm="100000">
                                          <p:val>
                                            <p:strVal val="#ppt_w"/>
                                          </p:val>
                                        </p:tav>
                                      </p:tavLst>
                                    </p:anim>
                                    <p:anim calcmode="lin" valueType="num">
                                      <p:cBhvr>
                                        <p:cTn id="20" dur="1000" fill="hold"/>
                                        <p:tgtEl>
                                          <p:spTgt spid="73731">
                                            <p:bg/>
                                          </p:spTgt>
                                        </p:tgtEl>
                                        <p:attrNameLst>
                                          <p:attrName>ppt_h</p:attrName>
                                        </p:attrNameLst>
                                      </p:cBhvr>
                                      <p:tavLst>
                                        <p:tav tm="0">
                                          <p:val>
                                            <p:strVal val="#ppt_h"/>
                                          </p:val>
                                        </p:tav>
                                        <p:tav tm="100000">
                                          <p:val>
                                            <p:strVal val="#ppt_h"/>
                                          </p:val>
                                        </p:tav>
                                      </p:tavLst>
                                    </p:anim>
                                    <p:animEffect transition="in" filter="fade">
                                      <p:cBhvr>
                                        <p:cTn id="21" dur="1000"/>
                                        <p:tgtEl>
                                          <p:spTgt spid="73731">
                                            <p:bg/>
                                          </p:spTgt>
                                        </p:tgtEl>
                                      </p:cBhvr>
                                    </p:animEffect>
                                  </p:childTnLst>
                                </p:cTn>
                              </p:par>
                              <p:par>
                                <p:cTn id="22" presetID="55" presetClass="entr" presetSubtype="0" fill="hold" grpId="1" nodeType="withEffect">
                                  <p:stCondLst>
                                    <p:cond delay="0"/>
                                  </p:stCondLst>
                                  <p:childTnLst>
                                    <p:set>
                                      <p:cBhvr>
                                        <p:cTn id="23" dur="1" fill="hold">
                                          <p:stCondLst>
                                            <p:cond delay="0"/>
                                          </p:stCondLst>
                                        </p:cTn>
                                        <p:tgtEl>
                                          <p:spTgt spid="73731">
                                            <p:txEl>
                                              <p:pRg st="0" end="0"/>
                                            </p:txEl>
                                          </p:spTgt>
                                        </p:tgtEl>
                                        <p:attrNameLst>
                                          <p:attrName>style.visibility</p:attrName>
                                        </p:attrNameLst>
                                      </p:cBhvr>
                                      <p:to>
                                        <p:strVal val="visible"/>
                                      </p:to>
                                    </p:set>
                                    <p:anim calcmode="lin" valueType="num">
                                      <p:cBhvr>
                                        <p:cTn id="24" dur="1000" fill="hold"/>
                                        <p:tgtEl>
                                          <p:spTgt spid="73731">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73731">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7373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73731">
                                            <p:bg/>
                                          </p:spTgt>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3" nodeType="clickEffect">
                                  <p:stCondLst>
                                    <p:cond delay="0"/>
                                  </p:stCondLst>
                                  <p:childTnLst>
                                    <p:set>
                                      <p:cBhvr>
                                        <p:cTn id="36" dur="1" fill="hold">
                                          <p:stCondLst>
                                            <p:cond delay="0"/>
                                          </p:stCondLst>
                                        </p:cTn>
                                        <p:tgtEl>
                                          <p:spTgt spid="73731">
                                            <p:bg/>
                                          </p:spTgt>
                                        </p:tgtEl>
                                        <p:attrNameLst>
                                          <p:attrName>style.visibility</p:attrName>
                                        </p:attrNameLst>
                                      </p:cBhvr>
                                      <p:to>
                                        <p:strVal val="visible"/>
                                      </p:to>
                                    </p:set>
                                    <p:anim calcmode="lin" valueType="num">
                                      <p:cBhvr>
                                        <p:cTn id="37" dur="1000" fill="hold"/>
                                        <p:tgtEl>
                                          <p:spTgt spid="73731">
                                            <p:bg/>
                                          </p:spTgt>
                                        </p:tgtEl>
                                        <p:attrNameLst>
                                          <p:attrName>ppt_w</p:attrName>
                                        </p:attrNameLst>
                                      </p:cBhvr>
                                      <p:tavLst>
                                        <p:tav tm="0">
                                          <p:val>
                                            <p:fltVal val="0"/>
                                          </p:val>
                                        </p:tav>
                                        <p:tav tm="100000">
                                          <p:val>
                                            <p:strVal val="#ppt_w"/>
                                          </p:val>
                                        </p:tav>
                                      </p:tavLst>
                                    </p:anim>
                                    <p:anim calcmode="lin" valueType="num">
                                      <p:cBhvr>
                                        <p:cTn id="38" dur="1000" fill="hold"/>
                                        <p:tgtEl>
                                          <p:spTgt spid="73731">
                                            <p:bg/>
                                          </p:spTgt>
                                        </p:tgtEl>
                                        <p:attrNameLst>
                                          <p:attrName>ppt_h</p:attrName>
                                        </p:attrNameLst>
                                      </p:cBhvr>
                                      <p:tavLst>
                                        <p:tav tm="0">
                                          <p:val>
                                            <p:fltVal val="0"/>
                                          </p:val>
                                        </p:tav>
                                        <p:tav tm="100000">
                                          <p:val>
                                            <p:strVal val="#ppt_h"/>
                                          </p:val>
                                        </p:tav>
                                      </p:tavLst>
                                    </p:anim>
                                    <p:anim calcmode="lin" valueType="num">
                                      <p:cBhvr>
                                        <p:cTn id="39" dur="1000" fill="hold"/>
                                        <p:tgtEl>
                                          <p:spTgt spid="73731">
                                            <p:bg/>
                                          </p:spTgt>
                                        </p:tgtEl>
                                        <p:attrNameLst>
                                          <p:attrName>style.rotation</p:attrName>
                                        </p:attrNameLst>
                                      </p:cBhvr>
                                      <p:tavLst>
                                        <p:tav tm="0">
                                          <p:val>
                                            <p:fltVal val="90"/>
                                          </p:val>
                                        </p:tav>
                                        <p:tav tm="100000">
                                          <p:val>
                                            <p:fltVal val="0"/>
                                          </p:val>
                                        </p:tav>
                                      </p:tavLst>
                                    </p:anim>
                                    <p:animEffect transition="in" filter="fade">
                                      <p:cBhvr>
                                        <p:cTn id="40" dur="1000"/>
                                        <p:tgtEl>
                                          <p:spTgt spid="73731">
                                            <p:bg/>
                                          </p:spTgt>
                                        </p:tgtEl>
                                      </p:cBhvr>
                                    </p:animEffect>
                                  </p:childTnLst>
                                </p:cTn>
                              </p:par>
                              <p:par>
                                <p:cTn id="41" presetID="31" presetClass="entr" presetSubtype="0" fill="hold" grpId="3" nodeType="withEffect">
                                  <p:stCondLst>
                                    <p:cond delay="0"/>
                                  </p:stCondLst>
                                  <p:childTnLst>
                                    <p:set>
                                      <p:cBhvr>
                                        <p:cTn id="42" dur="1" fill="hold">
                                          <p:stCondLst>
                                            <p:cond delay="0"/>
                                          </p:stCondLst>
                                        </p:cTn>
                                        <p:tgtEl>
                                          <p:spTgt spid="73731">
                                            <p:txEl>
                                              <p:pRg st="0" end="0"/>
                                            </p:txEl>
                                          </p:spTgt>
                                        </p:tgtEl>
                                        <p:attrNameLst>
                                          <p:attrName>style.visibility</p:attrName>
                                        </p:attrNameLst>
                                      </p:cBhvr>
                                      <p:to>
                                        <p:strVal val="visible"/>
                                      </p:to>
                                    </p:set>
                                    <p:anim calcmode="lin" valueType="num">
                                      <p:cBhvr>
                                        <p:cTn id="43" dur="1000" fill="hold"/>
                                        <p:tgtEl>
                                          <p:spTgt spid="73731">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73731">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73731">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73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nimBg="1"/>
      <p:bldP spid="73731" grpId="1" build="allAtOnce" animBg="1"/>
      <p:bldP spid="73731" grpId="2" build="allAtOnce" animBg="1"/>
      <p:bldP spid="73731" grpId="3" build="allAtOnce"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7362</TotalTime>
  <Words>2328</Words>
  <Application>Microsoft Office PowerPoint</Application>
  <PresentationFormat>On-screen Show (4:3)</PresentationFormat>
  <Paragraphs>323</Paragraphs>
  <Slides>31</Slides>
  <Notes>22</Notes>
  <HiddenSlides>0</HiddenSlides>
  <MMClips>0</MMClips>
  <ScaleCrop>false</ScaleCrop>
  <HeadingPairs>
    <vt:vector size="8" baseType="variant">
      <vt:variant>
        <vt:lpstr>Fonts Used</vt:lpstr>
      </vt:variant>
      <vt:variant>
        <vt:i4>10</vt:i4>
      </vt:variant>
      <vt:variant>
        <vt:lpstr>Theme</vt:lpstr>
      </vt:variant>
      <vt:variant>
        <vt:i4>7</vt:i4>
      </vt:variant>
      <vt:variant>
        <vt:lpstr>Embedded OLE Servers</vt:lpstr>
      </vt:variant>
      <vt:variant>
        <vt:i4>1</vt:i4>
      </vt:variant>
      <vt:variant>
        <vt:lpstr>Slide Titles</vt:lpstr>
      </vt:variant>
      <vt:variant>
        <vt:i4>31</vt:i4>
      </vt:variant>
    </vt:vector>
  </HeadingPairs>
  <TitlesOfParts>
    <vt:vector size="49" baseType="lpstr">
      <vt:lpstr>Arial Unicode MS</vt:lpstr>
      <vt:lpstr>ＭＳ Ｐゴシック</vt:lpstr>
      <vt:lpstr>Arial</vt:lpstr>
      <vt:lpstr>Arial Black</vt:lpstr>
      <vt:lpstr>Arial Narrow</vt:lpstr>
      <vt:lpstr>Calibri</vt:lpstr>
      <vt:lpstr>ITC Avant Garde Std Bk</vt:lpstr>
      <vt:lpstr>Symbol</vt:lpstr>
      <vt:lpstr>Times New Roman</vt:lpstr>
      <vt:lpstr>Wingdings</vt:lpstr>
      <vt:lpstr>Default Design</vt:lpstr>
      <vt:lpstr>2_Custom Design</vt:lpstr>
      <vt:lpstr>Custom Design</vt:lpstr>
      <vt:lpstr>1_Custom Design</vt:lpstr>
      <vt:lpstr>3_Custom Design</vt:lpstr>
      <vt:lpstr>2_Default Design</vt:lpstr>
      <vt:lpstr>Office Theme</vt:lpstr>
      <vt:lpstr>Document</vt:lpstr>
      <vt:lpstr>Agrément South Africa</vt:lpstr>
      <vt:lpstr>Presentation Outline</vt:lpstr>
      <vt:lpstr>Treasury Regulations</vt:lpstr>
      <vt:lpstr>Annual Performance Plan</vt:lpstr>
      <vt:lpstr>Annual Performance Plan</vt:lpstr>
      <vt:lpstr>Annual Performance Plan</vt:lpstr>
      <vt:lpstr>Typical Product Development Cycle</vt:lpstr>
      <vt:lpstr>Vision &amp; Mission</vt:lpstr>
      <vt:lpstr>PowerPoint Presentation</vt:lpstr>
      <vt:lpstr>Values</vt:lpstr>
      <vt:lpstr>PowerPoint Presentation</vt:lpstr>
      <vt:lpstr>Alignment between Strategic Goals &amp; National Outcomes</vt:lpstr>
      <vt:lpstr>Alignment between Strategic Goals &amp; National Outcomes</vt:lpstr>
      <vt:lpstr>Alignment between Strategic Goals &amp; National Outcomes</vt:lpstr>
      <vt:lpstr>PowerPoint Presentation</vt:lpstr>
      <vt:lpstr>PowerPoint Presentation</vt:lpstr>
      <vt:lpstr>Industry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Achieving excellent results TEAM: Together Everyone Achieves More.</vt:lpstr>
    </vt:vector>
  </TitlesOfParts>
  <Company>CSIR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Odhiambo</dc:creator>
  <cp:lastModifiedBy>Joe Odhiambo</cp:lastModifiedBy>
  <cp:revision>401</cp:revision>
  <cp:lastPrinted>2015-03-11T14:10:10Z</cp:lastPrinted>
  <dcterms:created xsi:type="dcterms:W3CDTF">2009-07-09T10:24:56Z</dcterms:created>
  <dcterms:modified xsi:type="dcterms:W3CDTF">2018-04-19T10:25:47Z</dcterms:modified>
</cp:coreProperties>
</file>