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5"/>
    <p:sldMasterId id="2147483660" r:id="rId6"/>
    <p:sldMasterId id="2147483672" r:id="rId7"/>
    <p:sldMasterId id="2147483684" r:id="rId8"/>
  </p:sldMasterIdLst>
  <p:notesMasterIdLst>
    <p:notesMasterId r:id="rId68"/>
  </p:notesMasterIdLst>
  <p:sldIdLst>
    <p:sldId id="256" r:id="rId9"/>
    <p:sldId id="470" r:id="rId10"/>
    <p:sldId id="414" r:id="rId11"/>
    <p:sldId id="417" r:id="rId12"/>
    <p:sldId id="419" r:id="rId13"/>
    <p:sldId id="418" r:id="rId14"/>
    <p:sldId id="380" r:id="rId15"/>
    <p:sldId id="358" r:id="rId16"/>
    <p:sldId id="360" r:id="rId17"/>
    <p:sldId id="359" r:id="rId18"/>
    <p:sldId id="368" r:id="rId19"/>
    <p:sldId id="451" r:id="rId20"/>
    <p:sldId id="452" r:id="rId21"/>
    <p:sldId id="453" r:id="rId22"/>
    <p:sldId id="454" r:id="rId23"/>
    <p:sldId id="420" r:id="rId24"/>
    <p:sldId id="421" r:id="rId25"/>
    <p:sldId id="422" r:id="rId26"/>
    <p:sldId id="423" r:id="rId27"/>
    <p:sldId id="455" r:id="rId28"/>
    <p:sldId id="456" r:id="rId29"/>
    <p:sldId id="457" r:id="rId30"/>
    <p:sldId id="458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361" r:id="rId55"/>
    <p:sldId id="362" r:id="rId56"/>
    <p:sldId id="413" r:id="rId57"/>
    <p:sldId id="463" r:id="rId58"/>
    <p:sldId id="464" r:id="rId59"/>
    <p:sldId id="460" r:id="rId60"/>
    <p:sldId id="462" r:id="rId61"/>
    <p:sldId id="461" r:id="rId62"/>
    <p:sldId id="469" r:id="rId63"/>
    <p:sldId id="466" r:id="rId64"/>
    <p:sldId id="467" r:id="rId65"/>
    <p:sldId id="468" r:id="rId66"/>
    <p:sldId id="465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F6F0"/>
    <a:srgbClr val="F0ECF4"/>
    <a:srgbClr val="993366"/>
    <a:srgbClr val="E9EDF4"/>
    <a:srgbClr val="39A1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 snapToObjects="1">
      <p:cViewPr>
        <p:scale>
          <a:sx n="73" d="100"/>
          <a:sy n="73" d="100"/>
        </p:scale>
        <p:origin x="-273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DE8A8-D750-482F-BF43-8C08DDC192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54BED2C-04A4-4304-B7E4-08528F584195}">
      <dgm:prSet phldrT="[Text]"/>
      <dgm:spPr/>
      <dgm:t>
        <a:bodyPr/>
        <a:lstStyle/>
        <a:p>
          <a:r>
            <a:rPr lang="en-ZA" dirty="0" smtClean="0"/>
            <a:t>The need to ensure that that the </a:t>
          </a:r>
          <a:r>
            <a:rPr lang="en-ZA" b="1" dirty="0" smtClean="0">
              <a:solidFill>
                <a:srgbClr val="036AB2"/>
              </a:solidFill>
            </a:rPr>
            <a:t>Policy cohesion </a:t>
          </a:r>
          <a:r>
            <a:rPr lang="en-ZA" dirty="0" smtClean="0"/>
            <a:t>amongst the spheres of government.</a:t>
          </a:r>
          <a:endParaRPr lang="en-ZA" dirty="0"/>
        </a:p>
      </dgm:t>
    </dgm:pt>
    <dgm:pt modelId="{64FBE72B-FDEF-409B-8F85-5E1D4824CAAC}" type="parTrans" cxnId="{B1F02282-4849-4BC3-A547-01D58C03BC63}">
      <dgm:prSet/>
      <dgm:spPr/>
      <dgm:t>
        <a:bodyPr/>
        <a:lstStyle/>
        <a:p>
          <a:endParaRPr lang="en-ZA"/>
        </a:p>
      </dgm:t>
    </dgm:pt>
    <dgm:pt modelId="{1DE43EAB-7161-4FA9-9DF3-362D6A1B3E4C}" type="sibTrans" cxnId="{B1F02282-4849-4BC3-A547-01D58C03BC63}">
      <dgm:prSet/>
      <dgm:spPr/>
      <dgm:t>
        <a:bodyPr/>
        <a:lstStyle/>
        <a:p>
          <a:endParaRPr lang="en-ZA"/>
        </a:p>
      </dgm:t>
    </dgm:pt>
    <dgm:pt modelId="{97AFC809-5680-4A5E-95A5-2C4F18E36F30}">
      <dgm:prSet phldrT="[Text]"/>
      <dgm:spPr/>
      <dgm:t>
        <a:bodyPr/>
        <a:lstStyle/>
        <a:p>
          <a:r>
            <a:rPr lang="en-ZA" b="1" dirty="0" smtClean="0">
              <a:solidFill>
                <a:srgbClr val="FF0000"/>
              </a:solidFill>
            </a:rPr>
            <a:t>Strengthen internal capacity </a:t>
          </a:r>
          <a:r>
            <a:rPr lang="en-ZA" dirty="0" smtClean="0"/>
            <a:t>of the Agency – HDA Resourcing Framework</a:t>
          </a:r>
          <a:endParaRPr lang="en-ZA" dirty="0"/>
        </a:p>
      </dgm:t>
    </dgm:pt>
    <dgm:pt modelId="{3D87D91C-D176-495E-B7A9-F344039113AD}" type="parTrans" cxnId="{31DA2078-832E-44C4-8334-4D5C8E4BF7C5}">
      <dgm:prSet/>
      <dgm:spPr/>
      <dgm:t>
        <a:bodyPr/>
        <a:lstStyle/>
        <a:p>
          <a:endParaRPr lang="en-ZA"/>
        </a:p>
      </dgm:t>
    </dgm:pt>
    <dgm:pt modelId="{1D968230-1D30-446B-96AF-769521175640}" type="sibTrans" cxnId="{31DA2078-832E-44C4-8334-4D5C8E4BF7C5}">
      <dgm:prSet/>
      <dgm:spPr/>
      <dgm:t>
        <a:bodyPr/>
        <a:lstStyle/>
        <a:p>
          <a:endParaRPr lang="en-ZA"/>
        </a:p>
      </dgm:t>
    </dgm:pt>
    <dgm:pt modelId="{C899BDEF-F737-4070-8D84-8C675D9C90DA}">
      <dgm:prSet phldrT="[Text]"/>
      <dgm:spPr/>
      <dgm:t>
        <a:bodyPr/>
        <a:lstStyle/>
        <a:p>
          <a:r>
            <a:rPr lang="en-ZA" b="1" dirty="0" smtClean="0">
              <a:solidFill>
                <a:srgbClr val="39A13A"/>
              </a:solidFill>
            </a:rPr>
            <a:t>The resourcing of the HDA </a:t>
          </a:r>
          <a:r>
            <a:rPr lang="en-ZA" dirty="0" smtClean="0"/>
            <a:t>financially is very central to it in order to give effect to its Mandate.</a:t>
          </a:r>
          <a:endParaRPr lang="en-ZA" dirty="0"/>
        </a:p>
      </dgm:t>
    </dgm:pt>
    <dgm:pt modelId="{99613FB5-21BC-4035-B36B-E8FCBEDAA585}" type="parTrans" cxnId="{053A02AC-EFCF-49BF-B9CB-828692F18559}">
      <dgm:prSet/>
      <dgm:spPr/>
      <dgm:t>
        <a:bodyPr/>
        <a:lstStyle/>
        <a:p>
          <a:endParaRPr lang="en-ZA"/>
        </a:p>
      </dgm:t>
    </dgm:pt>
    <dgm:pt modelId="{631C557C-F52C-4A6A-A6CC-BF83002EFBD8}" type="sibTrans" cxnId="{053A02AC-EFCF-49BF-B9CB-828692F18559}">
      <dgm:prSet/>
      <dgm:spPr/>
      <dgm:t>
        <a:bodyPr/>
        <a:lstStyle/>
        <a:p>
          <a:endParaRPr lang="en-ZA"/>
        </a:p>
      </dgm:t>
    </dgm:pt>
    <dgm:pt modelId="{54AB7178-DC59-42AC-A623-DF056BAEB301}">
      <dgm:prSet phldrT="[Text]"/>
      <dgm:spPr/>
      <dgm:t>
        <a:bodyPr/>
        <a:lstStyle/>
        <a:p>
          <a:r>
            <a:rPr lang="en-ZA" dirty="0" smtClean="0"/>
            <a:t>Further engage as part of the Human Settlement’s sector funding 	 framework, the need to </a:t>
          </a:r>
          <a:r>
            <a:rPr lang="en-ZA" b="1" dirty="0" smtClean="0">
              <a:solidFill>
                <a:srgbClr val="036AB2"/>
              </a:solidFill>
            </a:rPr>
            <a:t>ensure that there is direct funding</a:t>
          </a:r>
          <a:r>
            <a:rPr lang="en-ZA" dirty="0" smtClean="0"/>
            <a:t> targeted at National Priority Projects</a:t>
          </a:r>
          <a:endParaRPr lang="en-ZA" dirty="0"/>
        </a:p>
      </dgm:t>
    </dgm:pt>
    <dgm:pt modelId="{E4A2CD5B-97A7-4049-A60B-22F964C8F62B}" type="parTrans" cxnId="{75C33EEA-9EED-49F6-8EBB-F7FA37AC5B30}">
      <dgm:prSet/>
      <dgm:spPr/>
      <dgm:t>
        <a:bodyPr/>
        <a:lstStyle/>
        <a:p>
          <a:endParaRPr lang="en-ZA"/>
        </a:p>
      </dgm:t>
    </dgm:pt>
    <dgm:pt modelId="{FE15C888-09FD-4207-9924-3E0A0C5CB8E3}" type="sibTrans" cxnId="{75C33EEA-9EED-49F6-8EBB-F7FA37AC5B30}">
      <dgm:prSet/>
      <dgm:spPr/>
      <dgm:t>
        <a:bodyPr/>
        <a:lstStyle/>
        <a:p>
          <a:endParaRPr lang="en-ZA"/>
        </a:p>
      </dgm:t>
    </dgm:pt>
    <dgm:pt modelId="{979D7EA9-D619-46AC-AA81-1C6A0E225B77}">
      <dgm:prSet phldrT="[Text]"/>
      <dgm:spPr/>
      <dgm:t>
        <a:bodyPr/>
        <a:lstStyle/>
        <a:p>
          <a:r>
            <a:rPr lang="en-US" b="1" dirty="0" smtClean="0">
              <a:solidFill>
                <a:srgbClr val="F8811F"/>
              </a:solidFill>
            </a:rPr>
            <a:t>Accelerate land assembly programme and rezoning</a:t>
          </a:r>
          <a:r>
            <a:rPr lang="en-US" dirty="0" smtClean="0"/>
            <a:t>. An intergovernmental platform for contracting is </a:t>
          </a:r>
        </a:p>
        <a:p>
          <a:r>
            <a:rPr lang="en-US" dirty="0" smtClean="0"/>
            <a:t>required – DHS, DLRD, DPW, Municipalities and Provinces and State owned entities</a:t>
          </a:r>
          <a:endParaRPr lang="en-ZA" dirty="0"/>
        </a:p>
      </dgm:t>
    </dgm:pt>
    <dgm:pt modelId="{290C3664-B2B8-423E-AA58-4767DCAFE01D}" type="parTrans" cxnId="{E9524720-325B-423C-8F3F-52EB20725054}">
      <dgm:prSet/>
      <dgm:spPr/>
      <dgm:t>
        <a:bodyPr/>
        <a:lstStyle/>
        <a:p>
          <a:endParaRPr lang="en-ZA"/>
        </a:p>
      </dgm:t>
    </dgm:pt>
    <dgm:pt modelId="{5D79AA78-8177-4FEB-944C-EE8B828E1805}" type="sibTrans" cxnId="{E9524720-325B-423C-8F3F-52EB20725054}">
      <dgm:prSet/>
      <dgm:spPr/>
      <dgm:t>
        <a:bodyPr/>
        <a:lstStyle/>
        <a:p>
          <a:endParaRPr lang="en-ZA"/>
        </a:p>
      </dgm:t>
    </dgm:pt>
    <dgm:pt modelId="{3FEAB4FB-12F7-4E66-AAC2-9F59CDD14B35}" type="pres">
      <dgm:prSet presAssocID="{B60DE8A8-D750-482F-BF43-8C08DDC192CD}" presName="arrowDiagram" presStyleCnt="0">
        <dgm:presLayoutVars>
          <dgm:chMax val="5"/>
          <dgm:dir/>
          <dgm:resizeHandles val="exact"/>
        </dgm:presLayoutVars>
      </dgm:prSet>
      <dgm:spPr/>
    </dgm:pt>
    <dgm:pt modelId="{5856D87E-2F90-4DBD-BC8B-073D9D04B0BD}" type="pres">
      <dgm:prSet presAssocID="{B60DE8A8-D750-482F-BF43-8C08DDC192CD}" presName="arrow" presStyleLbl="bgShp" presStyleIdx="0" presStyleCnt="1"/>
      <dgm:spPr/>
    </dgm:pt>
    <dgm:pt modelId="{4B5681FE-ED5F-48D6-A3D4-DE5023C88AF4}" type="pres">
      <dgm:prSet presAssocID="{B60DE8A8-D750-482F-BF43-8C08DDC192CD}" presName="arrowDiagram5" presStyleCnt="0"/>
      <dgm:spPr/>
    </dgm:pt>
    <dgm:pt modelId="{73807A70-2B1E-485D-943E-0B2F2A94FB14}" type="pres">
      <dgm:prSet presAssocID="{C54BED2C-04A4-4304-B7E4-08528F584195}" presName="bullet5a" presStyleLbl="node1" presStyleIdx="0" presStyleCnt="5"/>
      <dgm:spPr>
        <a:solidFill>
          <a:srgbClr val="036AB2"/>
        </a:solidFill>
      </dgm:spPr>
    </dgm:pt>
    <dgm:pt modelId="{C6365965-05B3-4DF8-A480-7A2A7F95CBC1}" type="pres">
      <dgm:prSet presAssocID="{C54BED2C-04A4-4304-B7E4-08528F58419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0C932B-CE78-4386-B3EC-11358F2FE11C}" type="pres">
      <dgm:prSet presAssocID="{97AFC809-5680-4A5E-95A5-2C4F18E36F30}" presName="bullet5b" presStyleLbl="node1" presStyleIdx="1" presStyleCnt="5"/>
      <dgm:spPr>
        <a:solidFill>
          <a:srgbClr val="F8811F"/>
        </a:solidFill>
      </dgm:spPr>
    </dgm:pt>
    <dgm:pt modelId="{450F11FC-F52F-427D-B344-4A2161811A78}" type="pres">
      <dgm:prSet presAssocID="{97AFC809-5680-4A5E-95A5-2C4F18E36F3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11DE17-A807-4931-AEA0-CE9B5131AC66}" type="pres">
      <dgm:prSet presAssocID="{C899BDEF-F737-4070-8D84-8C675D9C90DA}" presName="bullet5c" presStyleLbl="node1" presStyleIdx="2" presStyleCnt="5"/>
      <dgm:spPr>
        <a:solidFill>
          <a:srgbClr val="48B04D"/>
        </a:solidFill>
      </dgm:spPr>
    </dgm:pt>
    <dgm:pt modelId="{C19CFD09-0043-4BAC-8935-16B1BD547729}" type="pres">
      <dgm:prSet presAssocID="{C899BDEF-F737-4070-8D84-8C675D9C90D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813C3F-A3BE-40C9-8C4D-4042F5BA7779}" type="pres">
      <dgm:prSet presAssocID="{54AB7178-DC59-42AC-A623-DF056BAEB301}" presName="bullet5d" presStyleLbl="node1" presStyleIdx="3" presStyleCnt="5"/>
      <dgm:spPr>
        <a:solidFill>
          <a:srgbClr val="036AB2"/>
        </a:solidFill>
      </dgm:spPr>
    </dgm:pt>
    <dgm:pt modelId="{6F58BF8D-45DF-4DB2-8A63-6CCC0EDA6406}" type="pres">
      <dgm:prSet presAssocID="{54AB7178-DC59-42AC-A623-DF056BAEB30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919176-965F-4E1E-9687-BE95A58A077A}" type="pres">
      <dgm:prSet presAssocID="{979D7EA9-D619-46AC-AA81-1C6A0E225B77}" presName="bullet5e" presStyleLbl="node1" presStyleIdx="4" presStyleCnt="5"/>
      <dgm:spPr>
        <a:solidFill>
          <a:srgbClr val="F8811F"/>
        </a:solidFill>
      </dgm:spPr>
    </dgm:pt>
    <dgm:pt modelId="{99421453-BE20-44D0-9442-A7C273FC3959}" type="pres">
      <dgm:prSet presAssocID="{979D7EA9-D619-46AC-AA81-1C6A0E225B77}" presName="textBox5e" presStyleLbl="revTx" presStyleIdx="4" presStyleCnt="5" custScaleX="118167" custLinFactNeighborX="1115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1DA2078-832E-44C4-8334-4D5C8E4BF7C5}" srcId="{B60DE8A8-D750-482F-BF43-8C08DDC192CD}" destId="{97AFC809-5680-4A5E-95A5-2C4F18E36F30}" srcOrd="1" destOrd="0" parTransId="{3D87D91C-D176-495E-B7A9-F344039113AD}" sibTransId="{1D968230-1D30-446B-96AF-769521175640}"/>
    <dgm:cxn modelId="{79B921C3-D3FE-4BB8-A2AB-63C5F858EAD0}" type="presOf" srcId="{B60DE8A8-D750-482F-BF43-8C08DDC192CD}" destId="{3FEAB4FB-12F7-4E66-AAC2-9F59CDD14B35}" srcOrd="0" destOrd="0" presId="urn:microsoft.com/office/officeart/2005/8/layout/arrow2"/>
    <dgm:cxn modelId="{E9524720-325B-423C-8F3F-52EB20725054}" srcId="{B60DE8A8-D750-482F-BF43-8C08DDC192CD}" destId="{979D7EA9-D619-46AC-AA81-1C6A0E225B77}" srcOrd="4" destOrd="0" parTransId="{290C3664-B2B8-423E-AA58-4767DCAFE01D}" sibTransId="{5D79AA78-8177-4FEB-944C-EE8B828E1805}"/>
    <dgm:cxn modelId="{053A02AC-EFCF-49BF-B9CB-828692F18559}" srcId="{B60DE8A8-D750-482F-BF43-8C08DDC192CD}" destId="{C899BDEF-F737-4070-8D84-8C675D9C90DA}" srcOrd="2" destOrd="0" parTransId="{99613FB5-21BC-4035-B36B-E8FCBEDAA585}" sibTransId="{631C557C-F52C-4A6A-A6CC-BF83002EFBD8}"/>
    <dgm:cxn modelId="{467B1E91-0E64-4321-B2CB-DF372570679E}" type="presOf" srcId="{54AB7178-DC59-42AC-A623-DF056BAEB301}" destId="{6F58BF8D-45DF-4DB2-8A63-6CCC0EDA6406}" srcOrd="0" destOrd="0" presId="urn:microsoft.com/office/officeart/2005/8/layout/arrow2"/>
    <dgm:cxn modelId="{5FDA9482-099F-4BB2-B5C8-376590720B53}" type="presOf" srcId="{979D7EA9-D619-46AC-AA81-1C6A0E225B77}" destId="{99421453-BE20-44D0-9442-A7C273FC3959}" srcOrd="0" destOrd="0" presId="urn:microsoft.com/office/officeart/2005/8/layout/arrow2"/>
    <dgm:cxn modelId="{B1F02282-4849-4BC3-A547-01D58C03BC63}" srcId="{B60DE8A8-D750-482F-BF43-8C08DDC192CD}" destId="{C54BED2C-04A4-4304-B7E4-08528F584195}" srcOrd="0" destOrd="0" parTransId="{64FBE72B-FDEF-409B-8F85-5E1D4824CAAC}" sibTransId="{1DE43EAB-7161-4FA9-9DF3-362D6A1B3E4C}"/>
    <dgm:cxn modelId="{537C4D59-130F-43FA-9313-006BC6FD2B4B}" type="presOf" srcId="{C899BDEF-F737-4070-8D84-8C675D9C90DA}" destId="{C19CFD09-0043-4BAC-8935-16B1BD547729}" srcOrd="0" destOrd="0" presId="urn:microsoft.com/office/officeart/2005/8/layout/arrow2"/>
    <dgm:cxn modelId="{A91C311B-F755-4BCE-8176-95CA3EBE9A68}" type="presOf" srcId="{C54BED2C-04A4-4304-B7E4-08528F584195}" destId="{C6365965-05B3-4DF8-A480-7A2A7F95CBC1}" srcOrd="0" destOrd="0" presId="urn:microsoft.com/office/officeart/2005/8/layout/arrow2"/>
    <dgm:cxn modelId="{75C33EEA-9EED-49F6-8EBB-F7FA37AC5B30}" srcId="{B60DE8A8-D750-482F-BF43-8C08DDC192CD}" destId="{54AB7178-DC59-42AC-A623-DF056BAEB301}" srcOrd="3" destOrd="0" parTransId="{E4A2CD5B-97A7-4049-A60B-22F964C8F62B}" sibTransId="{FE15C888-09FD-4207-9924-3E0A0C5CB8E3}"/>
    <dgm:cxn modelId="{B120B5A1-F362-41B6-B5FE-D78E248CD595}" type="presOf" srcId="{97AFC809-5680-4A5E-95A5-2C4F18E36F30}" destId="{450F11FC-F52F-427D-B344-4A2161811A78}" srcOrd="0" destOrd="0" presId="urn:microsoft.com/office/officeart/2005/8/layout/arrow2"/>
    <dgm:cxn modelId="{41EC609D-6D43-4C05-8530-2A751F0D25FD}" type="presParOf" srcId="{3FEAB4FB-12F7-4E66-AAC2-9F59CDD14B35}" destId="{5856D87E-2F90-4DBD-BC8B-073D9D04B0BD}" srcOrd="0" destOrd="0" presId="urn:microsoft.com/office/officeart/2005/8/layout/arrow2"/>
    <dgm:cxn modelId="{0E9C3B81-0195-4D06-95AC-489020B05FD3}" type="presParOf" srcId="{3FEAB4FB-12F7-4E66-AAC2-9F59CDD14B35}" destId="{4B5681FE-ED5F-48D6-A3D4-DE5023C88AF4}" srcOrd="1" destOrd="0" presId="urn:microsoft.com/office/officeart/2005/8/layout/arrow2"/>
    <dgm:cxn modelId="{DD30536F-E99A-4321-B8AB-3AAFE57D1C3B}" type="presParOf" srcId="{4B5681FE-ED5F-48D6-A3D4-DE5023C88AF4}" destId="{73807A70-2B1E-485D-943E-0B2F2A94FB14}" srcOrd="0" destOrd="0" presId="urn:microsoft.com/office/officeart/2005/8/layout/arrow2"/>
    <dgm:cxn modelId="{6DB90DE2-0F06-4247-A049-27B68174B7D4}" type="presParOf" srcId="{4B5681FE-ED5F-48D6-A3D4-DE5023C88AF4}" destId="{C6365965-05B3-4DF8-A480-7A2A7F95CBC1}" srcOrd="1" destOrd="0" presId="urn:microsoft.com/office/officeart/2005/8/layout/arrow2"/>
    <dgm:cxn modelId="{A10753EC-27CD-41CB-BDE0-41E1467057EF}" type="presParOf" srcId="{4B5681FE-ED5F-48D6-A3D4-DE5023C88AF4}" destId="{5B0C932B-CE78-4386-B3EC-11358F2FE11C}" srcOrd="2" destOrd="0" presId="urn:microsoft.com/office/officeart/2005/8/layout/arrow2"/>
    <dgm:cxn modelId="{16C0AF23-3B18-44B2-B093-9B5F12B95C39}" type="presParOf" srcId="{4B5681FE-ED5F-48D6-A3D4-DE5023C88AF4}" destId="{450F11FC-F52F-427D-B344-4A2161811A78}" srcOrd="3" destOrd="0" presId="urn:microsoft.com/office/officeart/2005/8/layout/arrow2"/>
    <dgm:cxn modelId="{F17290F0-6285-4A92-982A-E249E492BC3F}" type="presParOf" srcId="{4B5681FE-ED5F-48D6-A3D4-DE5023C88AF4}" destId="{2011DE17-A807-4931-AEA0-CE9B5131AC66}" srcOrd="4" destOrd="0" presId="urn:microsoft.com/office/officeart/2005/8/layout/arrow2"/>
    <dgm:cxn modelId="{B976DD7D-9099-478B-9108-1A3E405EA27F}" type="presParOf" srcId="{4B5681FE-ED5F-48D6-A3D4-DE5023C88AF4}" destId="{C19CFD09-0043-4BAC-8935-16B1BD547729}" srcOrd="5" destOrd="0" presId="urn:microsoft.com/office/officeart/2005/8/layout/arrow2"/>
    <dgm:cxn modelId="{1128C5FF-B7FA-48D9-81AF-C9DF3051D52B}" type="presParOf" srcId="{4B5681FE-ED5F-48D6-A3D4-DE5023C88AF4}" destId="{50813C3F-A3BE-40C9-8C4D-4042F5BA7779}" srcOrd="6" destOrd="0" presId="urn:microsoft.com/office/officeart/2005/8/layout/arrow2"/>
    <dgm:cxn modelId="{C67C7B96-A450-4AC0-ACDD-F1F38345B3A3}" type="presParOf" srcId="{4B5681FE-ED5F-48D6-A3D4-DE5023C88AF4}" destId="{6F58BF8D-45DF-4DB2-8A63-6CCC0EDA6406}" srcOrd="7" destOrd="0" presId="urn:microsoft.com/office/officeart/2005/8/layout/arrow2"/>
    <dgm:cxn modelId="{2D1000A7-BF50-4DBD-9B76-6A53E5F411CC}" type="presParOf" srcId="{4B5681FE-ED5F-48D6-A3D4-DE5023C88AF4}" destId="{77919176-965F-4E1E-9687-BE95A58A077A}" srcOrd="8" destOrd="0" presId="urn:microsoft.com/office/officeart/2005/8/layout/arrow2"/>
    <dgm:cxn modelId="{A0BC3C73-AD92-44AD-9831-61C29B9B740F}" type="presParOf" srcId="{4B5681FE-ED5F-48D6-A3D4-DE5023C88AF4}" destId="{99421453-BE20-44D0-9442-A7C273FC395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DE8A8-D750-482F-BF43-8C08DDC192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54BED2C-04A4-4304-B7E4-08528F584195}">
      <dgm:prSet phldrT="[Text]" custT="1"/>
      <dgm:spPr/>
      <dgm:t>
        <a:bodyPr/>
        <a:lstStyle/>
        <a:p>
          <a:r>
            <a:rPr lang="en-ZA" sz="1200" dirty="0" smtClean="0"/>
            <a:t>Implementation of </a:t>
          </a:r>
          <a:r>
            <a:rPr lang="en-US" sz="1200" dirty="0" smtClean="0"/>
            <a:t>Informal settlements upgrading projects </a:t>
          </a:r>
          <a:endParaRPr lang="en-ZA" sz="1200" dirty="0"/>
        </a:p>
      </dgm:t>
    </dgm:pt>
    <dgm:pt modelId="{64FBE72B-FDEF-409B-8F85-5E1D4824CAAC}" type="parTrans" cxnId="{B1F02282-4849-4BC3-A547-01D58C03BC63}">
      <dgm:prSet/>
      <dgm:spPr/>
      <dgm:t>
        <a:bodyPr/>
        <a:lstStyle/>
        <a:p>
          <a:endParaRPr lang="en-ZA"/>
        </a:p>
      </dgm:t>
    </dgm:pt>
    <dgm:pt modelId="{1DE43EAB-7161-4FA9-9DF3-362D6A1B3E4C}" type="sibTrans" cxnId="{B1F02282-4849-4BC3-A547-01D58C03BC63}">
      <dgm:prSet/>
      <dgm:spPr/>
      <dgm:t>
        <a:bodyPr/>
        <a:lstStyle/>
        <a:p>
          <a:endParaRPr lang="en-ZA"/>
        </a:p>
      </dgm:t>
    </dgm:pt>
    <dgm:pt modelId="{97AFC809-5680-4A5E-95A5-2C4F18E36F30}">
      <dgm:prSet phldrT="[Text]" custT="1"/>
      <dgm:spPr/>
      <dgm:t>
        <a:bodyPr/>
        <a:lstStyle/>
        <a:p>
          <a:r>
            <a:rPr lang="en-US" sz="1200" dirty="0" smtClean="0"/>
            <a:t>More efforts to influence </a:t>
          </a:r>
          <a:r>
            <a:rPr lang="en-US" sz="1200" b="1" dirty="0" smtClean="0">
              <a:solidFill>
                <a:srgbClr val="F8811F"/>
              </a:solidFill>
            </a:rPr>
            <a:t>IGR planning and contracting </a:t>
          </a:r>
          <a:r>
            <a:rPr lang="en-US" sz="1200" dirty="0" smtClean="0"/>
            <a:t>(vertical and horizontal 	       alignment</a:t>
          </a:r>
          <a:endParaRPr lang="en-ZA" sz="1200" dirty="0"/>
        </a:p>
      </dgm:t>
    </dgm:pt>
    <dgm:pt modelId="{3D87D91C-D176-495E-B7A9-F344039113AD}" type="parTrans" cxnId="{31DA2078-832E-44C4-8334-4D5C8E4BF7C5}">
      <dgm:prSet/>
      <dgm:spPr/>
      <dgm:t>
        <a:bodyPr/>
        <a:lstStyle/>
        <a:p>
          <a:endParaRPr lang="en-ZA"/>
        </a:p>
      </dgm:t>
    </dgm:pt>
    <dgm:pt modelId="{1D968230-1D30-446B-96AF-769521175640}" type="sibTrans" cxnId="{31DA2078-832E-44C4-8334-4D5C8E4BF7C5}">
      <dgm:prSet/>
      <dgm:spPr/>
      <dgm:t>
        <a:bodyPr/>
        <a:lstStyle/>
        <a:p>
          <a:endParaRPr lang="en-ZA"/>
        </a:p>
      </dgm:t>
    </dgm:pt>
    <dgm:pt modelId="{C899BDEF-F737-4070-8D84-8C675D9C90DA}">
      <dgm:prSet phldrT="[Text]" custT="1"/>
      <dgm:spPr/>
      <dgm:t>
        <a:bodyPr/>
        <a:lstStyle/>
        <a:p>
          <a:r>
            <a:rPr lang="en-US" sz="1200" dirty="0" smtClean="0"/>
            <a:t>Leveraging on crowding in private sector investment to accelerate delivery.</a:t>
          </a:r>
          <a:endParaRPr lang="en-ZA" sz="1200" dirty="0"/>
        </a:p>
      </dgm:t>
    </dgm:pt>
    <dgm:pt modelId="{99613FB5-21BC-4035-B36B-E8FCBEDAA585}" type="parTrans" cxnId="{053A02AC-EFCF-49BF-B9CB-828692F18559}">
      <dgm:prSet/>
      <dgm:spPr/>
      <dgm:t>
        <a:bodyPr/>
        <a:lstStyle/>
        <a:p>
          <a:endParaRPr lang="en-ZA"/>
        </a:p>
      </dgm:t>
    </dgm:pt>
    <dgm:pt modelId="{631C557C-F52C-4A6A-A6CC-BF83002EFBD8}" type="sibTrans" cxnId="{053A02AC-EFCF-49BF-B9CB-828692F18559}">
      <dgm:prSet/>
      <dgm:spPr/>
      <dgm:t>
        <a:bodyPr/>
        <a:lstStyle/>
        <a:p>
          <a:endParaRPr lang="en-ZA"/>
        </a:p>
      </dgm:t>
    </dgm:pt>
    <dgm:pt modelId="{54AB7178-DC59-42AC-A623-DF056BAEB301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36AB2"/>
              </a:solidFill>
            </a:rPr>
            <a:t>Strengthen relationships </a:t>
          </a:r>
          <a:r>
            <a:rPr lang="en-US" sz="1200" dirty="0" smtClean="0"/>
            <a:t>and collaboration with other HS agencies</a:t>
          </a:r>
          <a:endParaRPr lang="en-ZA" sz="1200" dirty="0"/>
        </a:p>
      </dgm:t>
    </dgm:pt>
    <dgm:pt modelId="{E4A2CD5B-97A7-4049-A60B-22F964C8F62B}" type="parTrans" cxnId="{75C33EEA-9EED-49F6-8EBB-F7FA37AC5B30}">
      <dgm:prSet/>
      <dgm:spPr/>
      <dgm:t>
        <a:bodyPr/>
        <a:lstStyle/>
        <a:p>
          <a:endParaRPr lang="en-ZA"/>
        </a:p>
      </dgm:t>
    </dgm:pt>
    <dgm:pt modelId="{FE15C888-09FD-4207-9924-3E0A0C5CB8E3}" type="sibTrans" cxnId="{75C33EEA-9EED-49F6-8EBB-F7FA37AC5B30}">
      <dgm:prSet/>
      <dgm:spPr/>
      <dgm:t>
        <a:bodyPr/>
        <a:lstStyle/>
        <a:p>
          <a:endParaRPr lang="en-ZA"/>
        </a:p>
      </dgm:t>
    </dgm:pt>
    <dgm:pt modelId="{979D7EA9-D619-46AC-AA81-1C6A0E225B77}">
      <dgm:prSet phldrT="[Text]" custT="1"/>
      <dgm:spPr/>
      <dgm:t>
        <a:bodyPr/>
        <a:lstStyle/>
        <a:p>
          <a:r>
            <a:rPr lang="en-ZA" sz="1200" b="0" dirty="0" smtClean="0">
              <a:solidFill>
                <a:schemeClr val="tx1"/>
              </a:solidFill>
            </a:rPr>
            <a:t>As part of </a:t>
          </a:r>
          <a:r>
            <a:rPr lang="en-ZA" sz="1200" b="1" dirty="0" smtClean="0">
              <a:solidFill>
                <a:srgbClr val="F8811F"/>
              </a:solidFill>
            </a:rPr>
            <a:t>enhancing governance decision </a:t>
          </a:r>
          <a:r>
            <a:rPr lang="en-ZA" sz="1200" b="0" dirty="0" smtClean="0">
              <a:solidFill>
                <a:schemeClr val="tx1"/>
              </a:solidFill>
            </a:rPr>
            <a:t>making and cohesion) – the Minister and  Board to meet Quarterly and DG and CEO to engage on a regular basis</a:t>
          </a:r>
          <a:endParaRPr lang="en-ZA" sz="1200" b="0" dirty="0">
            <a:solidFill>
              <a:schemeClr val="tx1"/>
            </a:solidFill>
          </a:endParaRPr>
        </a:p>
      </dgm:t>
    </dgm:pt>
    <dgm:pt modelId="{290C3664-B2B8-423E-AA58-4767DCAFE01D}" type="parTrans" cxnId="{E9524720-325B-423C-8F3F-52EB20725054}">
      <dgm:prSet/>
      <dgm:spPr/>
      <dgm:t>
        <a:bodyPr/>
        <a:lstStyle/>
        <a:p>
          <a:endParaRPr lang="en-ZA"/>
        </a:p>
      </dgm:t>
    </dgm:pt>
    <dgm:pt modelId="{5D79AA78-8177-4FEB-944C-EE8B828E1805}" type="sibTrans" cxnId="{E9524720-325B-423C-8F3F-52EB20725054}">
      <dgm:prSet/>
      <dgm:spPr/>
      <dgm:t>
        <a:bodyPr/>
        <a:lstStyle/>
        <a:p>
          <a:endParaRPr lang="en-ZA"/>
        </a:p>
      </dgm:t>
    </dgm:pt>
    <dgm:pt modelId="{3FEAB4FB-12F7-4E66-AAC2-9F59CDD14B35}" type="pres">
      <dgm:prSet presAssocID="{B60DE8A8-D750-482F-BF43-8C08DDC192CD}" presName="arrowDiagram" presStyleCnt="0">
        <dgm:presLayoutVars>
          <dgm:chMax val="5"/>
          <dgm:dir/>
          <dgm:resizeHandles val="exact"/>
        </dgm:presLayoutVars>
      </dgm:prSet>
      <dgm:spPr/>
    </dgm:pt>
    <dgm:pt modelId="{5856D87E-2F90-4DBD-BC8B-073D9D04B0BD}" type="pres">
      <dgm:prSet presAssocID="{B60DE8A8-D750-482F-BF43-8C08DDC192CD}" presName="arrow" presStyleLbl="bgShp" presStyleIdx="0" presStyleCnt="1"/>
      <dgm:spPr/>
    </dgm:pt>
    <dgm:pt modelId="{4B5681FE-ED5F-48D6-A3D4-DE5023C88AF4}" type="pres">
      <dgm:prSet presAssocID="{B60DE8A8-D750-482F-BF43-8C08DDC192CD}" presName="arrowDiagram5" presStyleCnt="0"/>
      <dgm:spPr/>
    </dgm:pt>
    <dgm:pt modelId="{73807A70-2B1E-485D-943E-0B2F2A94FB14}" type="pres">
      <dgm:prSet presAssocID="{C54BED2C-04A4-4304-B7E4-08528F584195}" presName="bullet5a" presStyleLbl="node1" presStyleIdx="0" presStyleCnt="5"/>
      <dgm:spPr>
        <a:solidFill>
          <a:srgbClr val="036AB2"/>
        </a:solidFill>
      </dgm:spPr>
    </dgm:pt>
    <dgm:pt modelId="{C6365965-05B3-4DF8-A480-7A2A7F95CBC1}" type="pres">
      <dgm:prSet presAssocID="{C54BED2C-04A4-4304-B7E4-08528F584195}" presName="textBox5a" presStyleLbl="revTx" presStyleIdx="0" presStyleCnt="5" custScaleX="10861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0C932B-CE78-4386-B3EC-11358F2FE11C}" type="pres">
      <dgm:prSet presAssocID="{97AFC809-5680-4A5E-95A5-2C4F18E36F30}" presName="bullet5b" presStyleLbl="node1" presStyleIdx="1" presStyleCnt="5"/>
      <dgm:spPr>
        <a:solidFill>
          <a:srgbClr val="F8811F"/>
        </a:solidFill>
      </dgm:spPr>
    </dgm:pt>
    <dgm:pt modelId="{450F11FC-F52F-427D-B344-4A2161811A78}" type="pres">
      <dgm:prSet presAssocID="{97AFC809-5680-4A5E-95A5-2C4F18E36F3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11DE17-A807-4931-AEA0-CE9B5131AC66}" type="pres">
      <dgm:prSet presAssocID="{C899BDEF-F737-4070-8D84-8C675D9C90DA}" presName="bullet5c" presStyleLbl="node1" presStyleIdx="2" presStyleCnt="5"/>
      <dgm:spPr>
        <a:solidFill>
          <a:srgbClr val="48B04D"/>
        </a:solidFill>
      </dgm:spPr>
    </dgm:pt>
    <dgm:pt modelId="{C19CFD09-0043-4BAC-8935-16B1BD547729}" type="pres">
      <dgm:prSet presAssocID="{C899BDEF-F737-4070-8D84-8C675D9C90D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813C3F-A3BE-40C9-8C4D-4042F5BA7779}" type="pres">
      <dgm:prSet presAssocID="{54AB7178-DC59-42AC-A623-DF056BAEB301}" presName="bullet5d" presStyleLbl="node1" presStyleIdx="3" presStyleCnt="5"/>
      <dgm:spPr>
        <a:solidFill>
          <a:srgbClr val="036AB2"/>
        </a:solidFill>
      </dgm:spPr>
    </dgm:pt>
    <dgm:pt modelId="{6F58BF8D-45DF-4DB2-8A63-6CCC0EDA6406}" type="pres">
      <dgm:prSet presAssocID="{54AB7178-DC59-42AC-A623-DF056BAEB30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919176-965F-4E1E-9687-BE95A58A077A}" type="pres">
      <dgm:prSet presAssocID="{979D7EA9-D619-46AC-AA81-1C6A0E225B77}" presName="bullet5e" presStyleLbl="node1" presStyleIdx="4" presStyleCnt="5"/>
      <dgm:spPr>
        <a:solidFill>
          <a:srgbClr val="F8811F"/>
        </a:solidFill>
      </dgm:spPr>
    </dgm:pt>
    <dgm:pt modelId="{99421453-BE20-44D0-9442-A7C273FC3959}" type="pres">
      <dgm:prSet presAssocID="{979D7EA9-D619-46AC-AA81-1C6A0E225B77}" presName="textBox5e" presStyleLbl="revTx" presStyleIdx="4" presStyleCnt="5" custScaleX="118167" custLinFactNeighborX="12052" custLinFactNeighborY="74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2561018-FD52-4EE2-A662-1DE9B0F4F49D}" type="presOf" srcId="{54AB7178-DC59-42AC-A623-DF056BAEB301}" destId="{6F58BF8D-45DF-4DB2-8A63-6CCC0EDA6406}" srcOrd="0" destOrd="0" presId="urn:microsoft.com/office/officeart/2005/8/layout/arrow2"/>
    <dgm:cxn modelId="{31DA2078-832E-44C4-8334-4D5C8E4BF7C5}" srcId="{B60DE8A8-D750-482F-BF43-8C08DDC192CD}" destId="{97AFC809-5680-4A5E-95A5-2C4F18E36F30}" srcOrd="1" destOrd="0" parTransId="{3D87D91C-D176-495E-B7A9-F344039113AD}" sibTransId="{1D968230-1D30-446B-96AF-769521175640}"/>
    <dgm:cxn modelId="{1C23A268-B669-47B8-BC20-6C7AC62F5D73}" type="presOf" srcId="{C899BDEF-F737-4070-8D84-8C675D9C90DA}" destId="{C19CFD09-0043-4BAC-8935-16B1BD547729}" srcOrd="0" destOrd="0" presId="urn:microsoft.com/office/officeart/2005/8/layout/arrow2"/>
    <dgm:cxn modelId="{E9524720-325B-423C-8F3F-52EB20725054}" srcId="{B60DE8A8-D750-482F-BF43-8C08DDC192CD}" destId="{979D7EA9-D619-46AC-AA81-1C6A0E225B77}" srcOrd="4" destOrd="0" parTransId="{290C3664-B2B8-423E-AA58-4767DCAFE01D}" sibTransId="{5D79AA78-8177-4FEB-944C-EE8B828E1805}"/>
    <dgm:cxn modelId="{053A02AC-EFCF-49BF-B9CB-828692F18559}" srcId="{B60DE8A8-D750-482F-BF43-8C08DDC192CD}" destId="{C899BDEF-F737-4070-8D84-8C675D9C90DA}" srcOrd="2" destOrd="0" parTransId="{99613FB5-21BC-4035-B36B-E8FCBEDAA585}" sibTransId="{631C557C-F52C-4A6A-A6CC-BF83002EFBD8}"/>
    <dgm:cxn modelId="{2DC81D58-316A-4C81-A03B-752B804F1F33}" type="presOf" srcId="{979D7EA9-D619-46AC-AA81-1C6A0E225B77}" destId="{99421453-BE20-44D0-9442-A7C273FC3959}" srcOrd="0" destOrd="0" presId="urn:microsoft.com/office/officeart/2005/8/layout/arrow2"/>
    <dgm:cxn modelId="{4EEC155E-2ADF-4D97-A6F3-338D0CDF1530}" type="presOf" srcId="{97AFC809-5680-4A5E-95A5-2C4F18E36F30}" destId="{450F11FC-F52F-427D-B344-4A2161811A78}" srcOrd="0" destOrd="0" presId="urn:microsoft.com/office/officeart/2005/8/layout/arrow2"/>
    <dgm:cxn modelId="{B68AFE2E-BCA9-484A-AD9D-0D75516B552C}" type="presOf" srcId="{B60DE8A8-D750-482F-BF43-8C08DDC192CD}" destId="{3FEAB4FB-12F7-4E66-AAC2-9F59CDD14B35}" srcOrd="0" destOrd="0" presId="urn:microsoft.com/office/officeart/2005/8/layout/arrow2"/>
    <dgm:cxn modelId="{B1F02282-4849-4BC3-A547-01D58C03BC63}" srcId="{B60DE8A8-D750-482F-BF43-8C08DDC192CD}" destId="{C54BED2C-04A4-4304-B7E4-08528F584195}" srcOrd="0" destOrd="0" parTransId="{64FBE72B-FDEF-409B-8F85-5E1D4824CAAC}" sibTransId="{1DE43EAB-7161-4FA9-9DF3-362D6A1B3E4C}"/>
    <dgm:cxn modelId="{2FA0E4C0-5424-45D0-9B04-4ACD045D9B38}" type="presOf" srcId="{C54BED2C-04A4-4304-B7E4-08528F584195}" destId="{C6365965-05B3-4DF8-A480-7A2A7F95CBC1}" srcOrd="0" destOrd="0" presId="urn:microsoft.com/office/officeart/2005/8/layout/arrow2"/>
    <dgm:cxn modelId="{75C33EEA-9EED-49F6-8EBB-F7FA37AC5B30}" srcId="{B60DE8A8-D750-482F-BF43-8C08DDC192CD}" destId="{54AB7178-DC59-42AC-A623-DF056BAEB301}" srcOrd="3" destOrd="0" parTransId="{E4A2CD5B-97A7-4049-A60B-22F964C8F62B}" sibTransId="{FE15C888-09FD-4207-9924-3E0A0C5CB8E3}"/>
    <dgm:cxn modelId="{E2BE0CD1-BC16-415C-AB73-B8D8FB69BCE2}" type="presParOf" srcId="{3FEAB4FB-12F7-4E66-AAC2-9F59CDD14B35}" destId="{5856D87E-2F90-4DBD-BC8B-073D9D04B0BD}" srcOrd="0" destOrd="0" presId="urn:microsoft.com/office/officeart/2005/8/layout/arrow2"/>
    <dgm:cxn modelId="{CA6AD9D6-67EA-4BDF-B314-D5260EDC6BDE}" type="presParOf" srcId="{3FEAB4FB-12F7-4E66-AAC2-9F59CDD14B35}" destId="{4B5681FE-ED5F-48D6-A3D4-DE5023C88AF4}" srcOrd="1" destOrd="0" presId="urn:microsoft.com/office/officeart/2005/8/layout/arrow2"/>
    <dgm:cxn modelId="{631D47CA-5740-48A0-9A78-8A887F09FAEE}" type="presParOf" srcId="{4B5681FE-ED5F-48D6-A3D4-DE5023C88AF4}" destId="{73807A70-2B1E-485D-943E-0B2F2A94FB14}" srcOrd="0" destOrd="0" presId="urn:microsoft.com/office/officeart/2005/8/layout/arrow2"/>
    <dgm:cxn modelId="{6AFFFEF1-AF3E-4302-96FB-1D5DC60F73DD}" type="presParOf" srcId="{4B5681FE-ED5F-48D6-A3D4-DE5023C88AF4}" destId="{C6365965-05B3-4DF8-A480-7A2A7F95CBC1}" srcOrd="1" destOrd="0" presId="urn:microsoft.com/office/officeart/2005/8/layout/arrow2"/>
    <dgm:cxn modelId="{98302F84-9A9C-4156-8E60-8D7533CAF54E}" type="presParOf" srcId="{4B5681FE-ED5F-48D6-A3D4-DE5023C88AF4}" destId="{5B0C932B-CE78-4386-B3EC-11358F2FE11C}" srcOrd="2" destOrd="0" presId="urn:microsoft.com/office/officeart/2005/8/layout/arrow2"/>
    <dgm:cxn modelId="{C80061D7-6397-496B-BF3D-DE1AA0AA7BA3}" type="presParOf" srcId="{4B5681FE-ED5F-48D6-A3D4-DE5023C88AF4}" destId="{450F11FC-F52F-427D-B344-4A2161811A78}" srcOrd="3" destOrd="0" presId="urn:microsoft.com/office/officeart/2005/8/layout/arrow2"/>
    <dgm:cxn modelId="{0A31EEE2-126D-4847-857B-73E54473E26A}" type="presParOf" srcId="{4B5681FE-ED5F-48D6-A3D4-DE5023C88AF4}" destId="{2011DE17-A807-4931-AEA0-CE9B5131AC66}" srcOrd="4" destOrd="0" presId="urn:microsoft.com/office/officeart/2005/8/layout/arrow2"/>
    <dgm:cxn modelId="{A34961E9-65D2-4C0B-A884-E5321A397294}" type="presParOf" srcId="{4B5681FE-ED5F-48D6-A3D4-DE5023C88AF4}" destId="{C19CFD09-0043-4BAC-8935-16B1BD547729}" srcOrd="5" destOrd="0" presId="urn:microsoft.com/office/officeart/2005/8/layout/arrow2"/>
    <dgm:cxn modelId="{AC7F4C58-86C0-4919-A806-350C9B0E8052}" type="presParOf" srcId="{4B5681FE-ED5F-48D6-A3D4-DE5023C88AF4}" destId="{50813C3F-A3BE-40C9-8C4D-4042F5BA7779}" srcOrd="6" destOrd="0" presId="urn:microsoft.com/office/officeart/2005/8/layout/arrow2"/>
    <dgm:cxn modelId="{4C5A6D11-550C-4A39-A683-9F6AB79712CE}" type="presParOf" srcId="{4B5681FE-ED5F-48D6-A3D4-DE5023C88AF4}" destId="{6F58BF8D-45DF-4DB2-8A63-6CCC0EDA6406}" srcOrd="7" destOrd="0" presId="urn:microsoft.com/office/officeart/2005/8/layout/arrow2"/>
    <dgm:cxn modelId="{0F558D30-83F1-4F22-984E-C39B946C4170}" type="presParOf" srcId="{4B5681FE-ED5F-48D6-A3D4-DE5023C88AF4}" destId="{77919176-965F-4E1E-9687-BE95A58A077A}" srcOrd="8" destOrd="0" presId="urn:microsoft.com/office/officeart/2005/8/layout/arrow2"/>
    <dgm:cxn modelId="{DD08DAEC-D43A-408F-B1F3-E45768A572A3}" type="presParOf" srcId="{4B5681FE-ED5F-48D6-A3D4-DE5023C88AF4}" destId="{99421453-BE20-44D0-9442-A7C273FC395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6D87E-2F90-4DBD-BC8B-073D9D04B0BD}">
      <dsp:nvSpPr>
        <dsp:cNvPr id="0" name=""/>
        <dsp:cNvSpPr/>
      </dsp:nvSpPr>
      <dsp:spPr>
        <a:xfrm>
          <a:off x="360254" y="0"/>
          <a:ext cx="7951489" cy="49696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07A70-2B1E-485D-943E-0B2F2A94FB14}">
      <dsp:nvSpPr>
        <dsp:cNvPr id="0" name=""/>
        <dsp:cNvSpPr/>
      </dsp:nvSpPr>
      <dsp:spPr>
        <a:xfrm>
          <a:off x="1143476" y="3695454"/>
          <a:ext cx="182884" cy="182884"/>
        </a:xfrm>
        <a:prstGeom prst="ellipse">
          <a:avLst/>
        </a:prstGeom>
        <a:solidFill>
          <a:srgbClr val="036A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5965-05B3-4DF8-A480-7A2A7F95CBC1}">
      <dsp:nvSpPr>
        <dsp:cNvPr id="0" name=""/>
        <dsp:cNvSpPr/>
      </dsp:nvSpPr>
      <dsp:spPr>
        <a:xfrm>
          <a:off x="1234918" y="3786896"/>
          <a:ext cx="1041645" cy="118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The need to ensure that that the </a:t>
          </a:r>
          <a:r>
            <a:rPr lang="en-ZA" sz="1200" b="1" kern="1200" dirty="0" smtClean="0">
              <a:solidFill>
                <a:srgbClr val="036AB2"/>
              </a:solidFill>
            </a:rPr>
            <a:t>Policy cohesion </a:t>
          </a:r>
          <a:r>
            <a:rPr lang="en-ZA" sz="1200" kern="1200" dirty="0" smtClean="0"/>
            <a:t>amongst the spheres of government.</a:t>
          </a:r>
          <a:endParaRPr lang="en-ZA" sz="1200" kern="1200" dirty="0"/>
        </a:p>
      </dsp:txBody>
      <dsp:txXfrm>
        <a:off x="1234918" y="3786896"/>
        <a:ext cx="1041645" cy="1182784"/>
      </dsp:txXfrm>
    </dsp:sp>
    <dsp:sp modelId="{5B0C932B-CE78-4386-B3EC-11358F2FE11C}">
      <dsp:nvSpPr>
        <dsp:cNvPr id="0" name=""/>
        <dsp:cNvSpPr/>
      </dsp:nvSpPr>
      <dsp:spPr>
        <a:xfrm>
          <a:off x="2133437" y="2744257"/>
          <a:ext cx="286253" cy="286253"/>
        </a:xfrm>
        <a:prstGeom prst="ellipse">
          <a:avLst/>
        </a:prstGeom>
        <a:solidFill>
          <a:srgbClr val="F88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F11FC-F52F-427D-B344-4A2161811A78}">
      <dsp:nvSpPr>
        <dsp:cNvPr id="0" name=""/>
        <dsp:cNvSpPr/>
      </dsp:nvSpPr>
      <dsp:spPr>
        <a:xfrm>
          <a:off x="2276563" y="2887384"/>
          <a:ext cx="1319947" cy="208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8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rgbClr val="FF0000"/>
              </a:solidFill>
            </a:rPr>
            <a:t>Strengthen internal capacity </a:t>
          </a:r>
          <a:r>
            <a:rPr lang="en-ZA" sz="1200" kern="1200" dirty="0" smtClean="0"/>
            <a:t>of the Agency – HDA Resourcing Framework</a:t>
          </a:r>
          <a:endParaRPr lang="en-ZA" sz="1200" kern="1200" dirty="0"/>
        </a:p>
      </dsp:txBody>
      <dsp:txXfrm>
        <a:off x="2276563" y="2887384"/>
        <a:ext cx="1319947" cy="2082296"/>
      </dsp:txXfrm>
    </dsp:sp>
    <dsp:sp modelId="{2011DE17-A807-4931-AEA0-CE9B5131AC66}">
      <dsp:nvSpPr>
        <dsp:cNvPr id="0" name=""/>
        <dsp:cNvSpPr/>
      </dsp:nvSpPr>
      <dsp:spPr>
        <a:xfrm>
          <a:off x="3405675" y="1985884"/>
          <a:ext cx="381671" cy="381671"/>
        </a:xfrm>
        <a:prstGeom prst="ellipse">
          <a:avLst/>
        </a:prstGeom>
        <a:solidFill>
          <a:srgbClr val="48B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FD09-0043-4BAC-8935-16B1BD547729}">
      <dsp:nvSpPr>
        <dsp:cNvPr id="0" name=""/>
        <dsp:cNvSpPr/>
      </dsp:nvSpPr>
      <dsp:spPr>
        <a:xfrm>
          <a:off x="3596511" y="2176720"/>
          <a:ext cx="1534637" cy="27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4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rgbClr val="39A13A"/>
              </a:solidFill>
            </a:rPr>
            <a:t>The resourcing of the HDA </a:t>
          </a:r>
          <a:r>
            <a:rPr lang="en-ZA" sz="1200" kern="1200" dirty="0" smtClean="0"/>
            <a:t>financially is very central to it in order to give effect to its Mandate.</a:t>
          </a:r>
          <a:endParaRPr lang="en-ZA" sz="1200" kern="1200" dirty="0"/>
        </a:p>
      </dsp:txBody>
      <dsp:txXfrm>
        <a:off x="3596511" y="2176720"/>
        <a:ext cx="1534637" cy="2792960"/>
      </dsp:txXfrm>
    </dsp:sp>
    <dsp:sp modelId="{50813C3F-A3BE-40C9-8C4D-4042F5BA7779}">
      <dsp:nvSpPr>
        <dsp:cNvPr id="0" name=""/>
        <dsp:cNvSpPr/>
      </dsp:nvSpPr>
      <dsp:spPr>
        <a:xfrm>
          <a:off x="4884652" y="1393498"/>
          <a:ext cx="492992" cy="492992"/>
        </a:xfrm>
        <a:prstGeom prst="ellipse">
          <a:avLst/>
        </a:prstGeom>
        <a:solidFill>
          <a:srgbClr val="036A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8BF8D-45DF-4DB2-8A63-6CCC0EDA6406}">
      <dsp:nvSpPr>
        <dsp:cNvPr id="0" name=""/>
        <dsp:cNvSpPr/>
      </dsp:nvSpPr>
      <dsp:spPr>
        <a:xfrm>
          <a:off x="5131148" y="1639994"/>
          <a:ext cx="1590297" cy="332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Further engage as part of the Human Settlement’s sector funding 	 framework, the need to </a:t>
          </a:r>
          <a:r>
            <a:rPr lang="en-ZA" sz="1200" b="1" kern="1200" dirty="0" smtClean="0">
              <a:solidFill>
                <a:srgbClr val="036AB2"/>
              </a:solidFill>
            </a:rPr>
            <a:t>ensure that there is direct funding</a:t>
          </a:r>
          <a:r>
            <a:rPr lang="en-ZA" sz="1200" kern="1200" dirty="0" smtClean="0"/>
            <a:t> targeted at National Priority Projects</a:t>
          </a:r>
          <a:endParaRPr lang="en-ZA" sz="1200" kern="1200" dirty="0"/>
        </a:p>
      </dsp:txBody>
      <dsp:txXfrm>
        <a:off x="5131148" y="1639994"/>
        <a:ext cx="1590297" cy="3329686"/>
      </dsp:txXfrm>
    </dsp:sp>
    <dsp:sp modelId="{77919176-965F-4E1E-9687-BE95A58A077A}">
      <dsp:nvSpPr>
        <dsp:cNvPr id="0" name=""/>
        <dsp:cNvSpPr/>
      </dsp:nvSpPr>
      <dsp:spPr>
        <a:xfrm>
          <a:off x="6407362" y="997911"/>
          <a:ext cx="628167" cy="628167"/>
        </a:xfrm>
        <a:prstGeom prst="ellipse">
          <a:avLst/>
        </a:prstGeom>
        <a:solidFill>
          <a:srgbClr val="F88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21453-BE20-44D0-9442-A7C273FC3959}">
      <dsp:nvSpPr>
        <dsp:cNvPr id="0" name=""/>
        <dsp:cNvSpPr/>
      </dsp:nvSpPr>
      <dsp:spPr>
        <a:xfrm>
          <a:off x="6754373" y="1311995"/>
          <a:ext cx="1879207" cy="365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85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8811F"/>
              </a:solidFill>
            </a:rPr>
            <a:t>Accelerate land assembly programme and rezoning</a:t>
          </a:r>
          <a:r>
            <a:rPr lang="en-US" sz="1200" kern="1200" dirty="0" smtClean="0"/>
            <a:t>. An intergovernmental platform for contracting is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required – DHS, DLRD, DPW, Municipalities and Provinces and State owned entities</a:t>
          </a:r>
          <a:endParaRPr lang="en-ZA" sz="1200" kern="1200" dirty="0"/>
        </a:p>
      </dsp:txBody>
      <dsp:txXfrm>
        <a:off x="6754373" y="1311995"/>
        <a:ext cx="1879207" cy="3657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6D87E-2F90-4DBD-BC8B-073D9D04B0BD}">
      <dsp:nvSpPr>
        <dsp:cNvPr id="0" name=""/>
        <dsp:cNvSpPr/>
      </dsp:nvSpPr>
      <dsp:spPr>
        <a:xfrm>
          <a:off x="360254" y="0"/>
          <a:ext cx="7951489" cy="49696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07A70-2B1E-485D-943E-0B2F2A94FB14}">
      <dsp:nvSpPr>
        <dsp:cNvPr id="0" name=""/>
        <dsp:cNvSpPr/>
      </dsp:nvSpPr>
      <dsp:spPr>
        <a:xfrm>
          <a:off x="1143476" y="3695454"/>
          <a:ext cx="182884" cy="182884"/>
        </a:xfrm>
        <a:prstGeom prst="ellipse">
          <a:avLst/>
        </a:prstGeom>
        <a:solidFill>
          <a:srgbClr val="036A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5965-05B3-4DF8-A480-7A2A7F95CBC1}">
      <dsp:nvSpPr>
        <dsp:cNvPr id="0" name=""/>
        <dsp:cNvSpPr/>
      </dsp:nvSpPr>
      <dsp:spPr>
        <a:xfrm>
          <a:off x="1190070" y="3786896"/>
          <a:ext cx="1131341" cy="118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0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Implementation of </a:t>
          </a:r>
          <a:r>
            <a:rPr lang="en-US" sz="1200" kern="1200" dirty="0" smtClean="0"/>
            <a:t>Informal settlements upgrading projects </a:t>
          </a:r>
          <a:endParaRPr lang="en-ZA" sz="1200" kern="1200" dirty="0"/>
        </a:p>
      </dsp:txBody>
      <dsp:txXfrm>
        <a:off x="1190070" y="3786896"/>
        <a:ext cx="1131341" cy="1182784"/>
      </dsp:txXfrm>
    </dsp:sp>
    <dsp:sp modelId="{5B0C932B-CE78-4386-B3EC-11358F2FE11C}">
      <dsp:nvSpPr>
        <dsp:cNvPr id="0" name=""/>
        <dsp:cNvSpPr/>
      </dsp:nvSpPr>
      <dsp:spPr>
        <a:xfrm>
          <a:off x="2133437" y="2744257"/>
          <a:ext cx="286253" cy="286253"/>
        </a:xfrm>
        <a:prstGeom prst="ellipse">
          <a:avLst/>
        </a:prstGeom>
        <a:solidFill>
          <a:srgbClr val="F88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F11FC-F52F-427D-B344-4A2161811A78}">
      <dsp:nvSpPr>
        <dsp:cNvPr id="0" name=""/>
        <dsp:cNvSpPr/>
      </dsp:nvSpPr>
      <dsp:spPr>
        <a:xfrm>
          <a:off x="2276563" y="2887384"/>
          <a:ext cx="1319947" cy="208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8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More efforts to influence </a:t>
          </a:r>
          <a:r>
            <a:rPr lang="en-US" sz="1200" b="1" kern="1200" dirty="0" smtClean="0">
              <a:solidFill>
                <a:srgbClr val="F8811F"/>
              </a:solidFill>
            </a:rPr>
            <a:t>IGR planning and contracting </a:t>
          </a:r>
          <a:r>
            <a:rPr lang="en-US" sz="1200" kern="1200" dirty="0" smtClean="0"/>
            <a:t>(vertical and horizontal 	       alignment</a:t>
          </a:r>
          <a:endParaRPr lang="en-ZA" sz="1200" kern="1200" dirty="0"/>
        </a:p>
      </dsp:txBody>
      <dsp:txXfrm>
        <a:off x="2276563" y="2887384"/>
        <a:ext cx="1319947" cy="2082296"/>
      </dsp:txXfrm>
    </dsp:sp>
    <dsp:sp modelId="{2011DE17-A807-4931-AEA0-CE9B5131AC66}">
      <dsp:nvSpPr>
        <dsp:cNvPr id="0" name=""/>
        <dsp:cNvSpPr/>
      </dsp:nvSpPr>
      <dsp:spPr>
        <a:xfrm>
          <a:off x="3405675" y="1985884"/>
          <a:ext cx="381671" cy="381671"/>
        </a:xfrm>
        <a:prstGeom prst="ellipse">
          <a:avLst/>
        </a:prstGeom>
        <a:solidFill>
          <a:srgbClr val="48B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FD09-0043-4BAC-8935-16B1BD547729}">
      <dsp:nvSpPr>
        <dsp:cNvPr id="0" name=""/>
        <dsp:cNvSpPr/>
      </dsp:nvSpPr>
      <dsp:spPr>
        <a:xfrm>
          <a:off x="3596511" y="2176720"/>
          <a:ext cx="1534637" cy="27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4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Leveraging on crowding in private sector investment to accelerate delivery.</a:t>
          </a:r>
          <a:endParaRPr lang="en-ZA" sz="1200" kern="1200" dirty="0"/>
        </a:p>
      </dsp:txBody>
      <dsp:txXfrm>
        <a:off x="3596511" y="2176720"/>
        <a:ext cx="1534637" cy="2792960"/>
      </dsp:txXfrm>
    </dsp:sp>
    <dsp:sp modelId="{50813C3F-A3BE-40C9-8C4D-4042F5BA7779}">
      <dsp:nvSpPr>
        <dsp:cNvPr id="0" name=""/>
        <dsp:cNvSpPr/>
      </dsp:nvSpPr>
      <dsp:spPr>
        <a:xfrm>
          <a:off x="4884652" y="1393498"/>
          <a:ext cx="492992" cy="492992"/>
        </a:xfrm>
        <a:prstGeom prst="ellipse">
          <a:avLst/>
        </a:prstGeom>
        <a:solidFill>
          <a:srgbClr val="036A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8BF8D-45DF-4DB2-8A63-6CCC0EDA6406}">
      <dsp:nvSpPr>
        <dsp:cNvPr id="0" name=""/>
        <dsp:cNvSpPr/>
      </dsp:nvSpPr>
      <dsp:spPr>
        <a:xfrm>
          <a:off x="5131148" y="1639994"/>
          <a:ext cx="1590297" cy="332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36AB2"/>
              </a:solidFill>
            </a:rPr>
            <a:t>Strengthen relationships </a:t>
          </a:r>
          <a:r>
            <a:rPr lang="en-US" sz="1200" kern="1200" dirty="0" smtClean="0"/>
            <a:t>and collaboration with other HS agencies</a:t>
          </a:r>
          <a:endParaRPr lang="en-ZA" sz="1200" kern="1200" dirty="0"/>
        </a:p>
      </dsp:txBody>
      <dsp:txXfrm>
        <a:off x="5131148" y="1639994"/>
        <a:ext cx="1590297" cy="3329686"/>
      </dsp:txXfrm>
    </dsp:sp>
    <dsp:sp modelId="{77919176-965F-4E1E-9687-BE95A58A077A}">
      <dsp:nvSpPr>
        <dsp:cNvPr id="0" name=""/>
        <dsp:cNvSpPr/>
      </dsp:nvSpPr>
      <dsp:spPr>
        <a:xfrm>
          <a:off x="6407362" y="997911"/>
          <a:ext cx="628167" cy="628167"/>
        </a:xfrm>
        <a:prstGeom prst="ellipse">
          <a:avLst/>
        </a:prstGeom>
        <a:solidFill>
          <a:srgbClr val="F88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21453-BE20-44D0-9442-A7C273FC3959}">
      <dsp:nvSpPr>
        <dsp:cNvPr id="0" name=""/>
        <dsp:cNvSpPr/>
      </dsp:nvSpPr>
      <dsp:spPr>
        <a:xfrm>
          <a:off x="6768654" y="1311995"/>
          <a:ext cx="1879207" cy="365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85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0" kern="1200" dirty="0" smtClean="0">
              <a:solidFill>
                <a:schemeClr val="tx1"/>
              </a:solidFill>
            </a:rPr>
            <a:t>As part of </a:t>
          </a:r>
          <a:r>
            <a:rPr lang="en-ZA" sz="1200" b="1" kern="1200" dirty="0" smtClean="0">
              <a:solidFill>
                <a:srgbClr val="F8811F"/>
              </a:solidFill>
            </a:rPr>
            <a:t>enhancing governance decision </a:t>
          </a:r>
          <a:r>
            <a:rPr lang="en-ZA" sz="1200" b="0" kern="1200" dirty="0" smtClean="0">
              <a:solidFill>
                <a:schemeClr val="tx1"/>
              </a:solidFill>
            </a:rPr>
            <a:t>making and cohesion) – the Minister and  Board to meet Quarterly and DG and CEO to engage on a regular basis</a:t>
          </a:r>
          <a:endParaRPr lang="en-ZA" sz="1200" b="0" kern="1200" dirty="0">
            <a:solidFill>
              <a:schemeClr val="tx1"/>
            </a:solidFill>
          </a:endParaRPr>
        </a:p>
      </dsp:txBody>
      <dsp:txXfrm>
        <a:off x="6768654" y="1311995"/>
        <a:ext cx="1879207" cy="3657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96592-A46F-4586-B894-F8946538E96A}" type="datetimeFigureOut">
              <a:rPr lang="en-ZA" smtClean="0"/>
              <a:pPr/>
              <a:t>2018/04/20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FCC3D-C58B-4A34-88B0-297114D0CC6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3234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168" y="1143549"/>
            <a:ext cx="4503666" cy="30855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FB97-2CA5-4703-9509-FC9E13EB18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9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0F3B-D64A-4F8B-AA1E-16E670340326}" type="slidenum">
              <a:rPr lang="en-ZA" smtClean="0">
                <a:solidFill>
                  <a:prstClr val="black"/>
                </a:solidFill>
              </a:rPr>
              <a:pPr/>
              <a:t>56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52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0F3B-D64A-4F8B-AA1E-16E670340326}" type="slidenum">
              <a:rPr lang="en-ZA" smtClean="0">
                <a:solidFill>
                  <a:prstClr val="black"/>
                </a:solidFill>
              </a:rPr>
              <a:pPr/>
              <a:t>57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80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0F3B-D64A-4F8B-AA1E-16E670340326}" type="slidenum">
              <a:rPr lang="en-ZA" smtClean="0">
                <a:solidFill>
                  <a:prstClr val="black"/>
                </a:solidFill>
              </a:rPr>
              <a:pPr/>
              <a:t>58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2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CC3D-C58B-4A34-88B0-297114D0CC6B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1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7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04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44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23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a-thank-you-page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699" y="0"/>
            <a:ext cx="9321398" cy="502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32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2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8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74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15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934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876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219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5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51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55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a-thank-you-page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699" y="0"/>
            <a:ext cx="9321398" cy="502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32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062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48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15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9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10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a-thank-you-page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699" y="0"/>
            <a:ext cx="9321398" cy="502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32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757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43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236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353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62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3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608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a-thank-you-page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699" y="0"/>
            <a:ext cx="9321398" cy="502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1324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55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7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231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184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105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29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921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092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13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6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92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35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E012-8BDA-E44A-AB95-2C3DF8F00A6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AB5A-9401-5442-B54D-9E441F4DE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9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E012-8BDA-E44A-AB95-2C3DF8F00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AB5A-9401-5442-B54D-9E441F4DE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1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311328" y="3857104"/>
            <a:ext cx="6874025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ANNUAL PERFORMANCE PLAN 2018 / 2019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497" y="559099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11328" y="4665407"/>
            <a:ext cx="2601105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Prepared by: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11329" y="5727518"/>
            <a:ext cx="1551792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Date: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176641CA-C4AF-4C16-8D95-754278CCB6A8}"/>
              </a:ext>
            </a:extLst>
          </p:cNvPr>
          <p:cNvSpPr txBox="1">
            <a:spLocks/>
          </p:cNvSpPr>
          <p:nvPr/>
        </p:nvSpPr>
        <p:spPr>
          <a:xfrm>
            <a:off x="3167830" y="4595186"/>
            <a:ext cx="3083068" cy="914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Pascal Moloi</a:t>
            </a:r>
          </a:p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Chief Executive Officer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F4ACE21E-1DE0-4E01-91BA-72A39065360D}"/>
              </a:ext>
            </a:extLst>
          </p:cNvPr>
          <p:cNvSpPr txBox="1">
            <a:spLocks/>
          </p:cNvSpPr>
          <p:nvPr/>
        </p:nvSpPr>
        <p:spPr>
          <a:xfrm>
            <a:off x="3196548" y="5753303"/>
            <a:ext cx="2439753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18 April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2018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9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5024" y="643348"/>
            <a:ext cx="8229600" cy="43328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The HDA’s Expanded Developer Role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A6CB1D-7466-40D4-8C2A-DEB40CDD6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472" y="1247853"/>
            <a:ext cx="8908598" cy="33241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0AE61-AEB5-46B7-972D-D2A036634535}"/>
              </a:ext>
            </a:extLst>
          </p:cNvPr>
          <p:cNvSpPr/>
          <p:nvPr/>
        </p:nvSpPr>
        <p:spPr>
          <a:xfrm>
            <a:off x="117701" y="4734558"/>
            <a:ext cx="8908597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Developer role has been carefully framed and scoped to partner with and not crowd out the private sector.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Developer role, will incorporate </a:t>
            </a:r>
            <a:r>
              <a:rPr lang="en-ZW" sz="1400" dirty="0">
                <a:latin typeface="Arial" panose="020B0604020202020204" pitchFamily="34" charset="0"/>
                <a:cs typeface="Arial" panose="020B0604020202020204" pitchFamily="34" charset="0"/>
              </a:rPr>
              <a:t>some of the human settlements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functions currently undertaken by Provinces and Municipalities. Strengthened IGR thus becomes a key enabler.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1400" dirty="0">
                <a:latin typeface="Arial" panose="020B0604020202020204" pitchFamily="34" charset="0"/>
                <a:cs typeface="Arial" panose="020B0604020202020204" pitchFamily="34" charset="0"/>
              </a:rPr>
              <a:t>The developer role will be phased in incrementally, with the short-term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n-ZW" sz="1400" dirty="0">
                <a:latin typeface="Arial" panose="020B0604020202020204" pitchFamily="34" charset="0"/>
                <a:cs typeface="Arial" panose="020B0604020202020204" pitchFamily="34" charset="0"/>
              </a:rPr>
              <a:t> being on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achievable developments / projects with short-to-medium term delivery potential. </a:t>
            </a:r>
          </a:p>
        </p:txBody>
      </p:sp>
    </p:spTree>
    <p:extLst>
      <p:ext uri="{BB962C8B-B14F-4D97-AF65-F5344CB8AC3E}">
        <p14:creationId xmlns:p14="http://schemas.microsoft.com/office/powerpoint/2010/main" xmlns="" val="1086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38571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MACRO PERFORMANCE INDICATORS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49239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 /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8834283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833"/>
            <a:ext cx="9052560" cy="628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4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309717" y="0"/>
            <a:ext cx="8834283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 smtClean="0">
                <a:solidFill>
                  <a:prstClr val="black"/>
                </a:solidFill>
              </a:rPr>
              <a:t>MACRO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9144000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09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52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3955"/>
            <a:ext cx="9165720" cy="42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7664"/>
            <a:ext cx="9144000" cy="57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7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1943" y="519108"/>
            <a:ext cx="46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ALIGNMENT OF HDA PROGRAMMES TO HDA ACT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21746"/>
            <a:ext cx="9144000" cy="58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5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8457"/>
            <a:ext cx="9144000" cy="602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67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1943" y="770146"/>
            <a:ext cx="46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ALIGNMENT OF HDA PROGRAMMES TO HDA ACT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59429"/>
            <a:ext cx="9241549" cy="22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42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38571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MACRO PERFORMANCE INDICATORS</a:t>
            </a:r>
          </a:p>
          <a:p>
            <a:pPr algn="l"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49239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2018 / 2019</a:t>
            </a:r>
          </a:p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95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88124" y="6189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b="1" dirty="0" smtClean="0">
                <a:solidFill>
                  <a:prstClr val="black"/>
                </a:solidFill>
              </a:rPr>
              <a:t>HDA Act: Section 6</a:t>
            </a:r>
            <a:endParaRPr lang="en-ZA" alt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992" y="1366918"/>
            <a:ext cx="8723870" cy="19523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8811F"/>
                </a:solidFill>
              </a:rPr>
              <a:t>The Purpose of the Act is to provide for the:</a:t>
            </a: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Establishment of the Agency which will facilitate the acquisition of land and landed property;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Objects, roles, powers and duties of the agency; 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Fast tracking of land acquisition and housing development services for the purpose of creating sustainable human settlement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1214" y="3585584"/>
            <a:ext cx="469557" cy="469557"/>
          </a:xfrm>
          <a:prstGeom prst="ellipse">
            <a:avLst/>
          </a:prstGeom>
          <a:solidFill>
            <a:srgbClr val="036A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7271" y="3092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rgbClr val="036AB2"/>
                </a:solidFill>
              </a:rPr>
              <a:t>Section </a:t>
            </a:r>
            <a:r>
              <a:rPr lang="en-ZA" b="1" dirty="0" smtClean="0">
                <a:solidFill>
                  <a:srgbClr val="036AB2"/>
                </a:solidFill>
              </a:rPr>
              <a:t>6: Land which may be acquired</a:t>
            </a:r>
            <a:endParaRPr lang="en-US" b="1" dirty="0">
              <a:solidFill>
                <a:srgbClr val="036AB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481" y="3585584"/>
            <a:ext cx="3904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</a:rPr>
              <a:t>The </a:t>
            </a:r>
            <a:r>
              <a:rPr lang="en-ZA" sz="1200" dirty="0">
                <a:solidFill>
                  <a:prstClr val="black"/>
                </a:solidFill>
              </a:rPr>
              <a:t>Agency may, after </a:t>
            </a:r>
            <a:r>
              <a:rPr lang="en-ZA" sz="1200" b="1" dirty="0">
                <a:solidFill>
                  <a:prstClr val="black"/>
                </a:solidFill>
              </a:rPr>
              <a:t>consultation</a:t>
            </a:r>
            <a:r>
              <a:rPr lang="en-ZA" sz="1200" dirty="0">
                <a:solidFill>
                  <a:prstClr val="black"/>
                </a:solidFill>
              </a:rPr>
              <a:t> with the land owner, identify, acquire and hold </a:t>
            </a:r>
            <a:r>
              <a:rPr lang="en-ZA" sz="1200" dirty="0" smtClean="0">
                <a:solidFill>
                  <a:prstClr val="black"/>
                </a:solidFill>
              </a:rPr>
              <a:t>land: </a:t>
            </a:r>
            <a:endParaRPr lang="en-ZA" sz="12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lphaLcParenR"/>
            </a:pPr>
            <a:r>
              <a:rPr lang="en-ZA" sz="1200" dirty="0" smtClean="0">
                <a:solidFill>
                  <a:prstClr val="black"/>
                </a:solidFill>
              </a:rPr>
              <a:t>Registered or </a:t>
            </a:r>
            <a:r>
              <a:rPr lang="en-ZA" sz="1200" dirty="0">
                <a:solidFill>
                  <a:prstClr val="black"/>
                </a:solidFill>
              </a:rPr>
              <a:t>vested in the State or any organ of state and which it is prepared to dispose of;</a:t>
            </a:r>
          </a:p>
          <a:p>
            <a:pPr marL="228600" indent="-228600">
              <a:buFont typeface="+mj-lt"/>
              <a:buAutoNum type="alphaLcParenR"/>
            </a:pPr>
            <a:r>
              <a:rPr lang="en-ZA" sz="1200" dirty="0" smtClean="0">
                <a:solidFill>
                  <a:prstClr val="black"/>
                </a:solidFill>
              </a:rPr>
              <a:t>privately </a:t>
            </a:r>
            <a:r>
              <a:rPr lang="en-ZA" sz="1200" dirty="0">
                <a:solidFill>
                  <a:prstClr val="black"/>
                </a:solidFill>
              </a:rPr>
              <a:t>owned; or</a:t>
            </a:r>
          </a:p>
          <a:p>
            <a:pPr marL="228600" indent="-228600">
              <a:buFont typeface="+mj-lt"/>
              <a:buAutoNum type="alphaLcParenR"/>
            </a:pPr>
            <a:r>
              <a:rPr lang="en-ZA" sz="1200" dirty="0" smtClean="0">
                <a:solidFill>
                  <a:prstClr val="black"/>
                </a:solidFill>
              </a:rPr>
              <a:t>communal </a:t>
            </a:r>
            <a:r>
              <a:rPr lang="en-ZA" sz="1200" dirty="0">
                <a:solidFill>
                  <a:prstClr val="black"/>
                </a:solidFill>
              </a:rPr>
              <a:t>land for residential or community development purposes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6788" y="3585584"/>
            <a:ext cx="469557" cy="469557"/>
          </a:xfrm>
          <a:prstGeom prst="ellipse">
            <a:avLst/>
          </a:prstGeom>
          <a:solidFill>
            <a:srgbClr val="F881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1055" y="3585584"/>
            <a:ext cx="3744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solidFill>
                  <a:prstClr val="black"/>
                </a:solidFill>
              </a:rPr>
              <a:t>Subject to section 25 of the Constitution of the Republic of South Africa, 1996, the Minister may </a:t>
            </a:r>
            <a:r>
              <a:rPr lang="en-ZA" sz="1200" b="1" dirty="0">
                <a:solidFill>
                  <a:prstClr val="black"/>
                </a:solidFill>
              </a:rPr>
              <a:t>expropriate</a:t>
            </a:r>
            <a:r>
              <a:rPr lang="en-ZA" sz="1200" dirty="0">
                <a:solidFill>
                  <a:prstClr val="black"/>
                </a:solidFill>
              </a:rPr>
              <a:t> land for the purposes of creating sustainable human </a:t>
            </a:r>
            <a:r>
              <a:rPr lang="en-ZA" sz="1200" dirty="0" smtClean="0">
                <a:solidFill>
                  <a:prstClr val="black"/>
                </a:solidFill>
              </a:rPr>
              <a:t>settlements</a:t>
            </a:r>
          </a:p>
          <a:p>
            <a:endParaRPr lang="en-ZA" sz="1200" dirty="0">
              <a:solidFill>
                <a:prstClr val="black"/>
              </a:solidFill>
            </a:endParaRPr>
          </a:p>
          <a:p>
            <a:r>
              <a:rPr lang="en-US" sz="1200" b="1" i="1" dirty="0">
                <a:solidFill>
                  <a:prstClr val="black"/>
                </a:solidFill>
              </a:rPr>
              <a:t>Sections 6 to 23 of the Expropriation Act</a:t>
            </a:r>
            <a:r>
              <a:rPr lang="en-US" sz="1200" dirty="0">
                <a:solidFill>
                  <a:prstClr val="black"/>
                </a:solidFill>
              </a:rPr>
              <a:t>, 1975 (Act No. 63 of 1975), apply with the changes required by the context to the expropriation of land, and a reference in that Act to –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 smtClean="0">
                <a:solidFill>
                  <a:prstClr val="black"/>
                </a:solidFill>
              </a:rPr>
              <a:t>Minister </a:t>
            </a:r>
            <a:r>
              <a:rPr lang="en-US" sz="1200" dirty="0">
                <a:solidFill>
                  <a:prstClr val="black"/>
                </a:solidFill>
              </a:rPr>
              <a:t>must be construed as a reference to the </a:t>
            </a:r>
            <a:r>
              <a:rPr lang="en-US" sz="1200" dirty="0" smtClean="0">
                <a:solidFill>
                  <a:prstClr val="black"/>
                </a:solidFill>
              </a:rPr>
              <a:t>Minister responsible </a:t>
            </a:r>
            <a:r>
              <a:rPr lang="en-US" sz="1200" dirty="0">
                <a:solidFill>
                  <a:prstClr val="black"/>
                </a:solidFill>
              </a:rPr>
              <a:t>for housing; and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prstClr val="black"/>
                </a:solidFill>
              </a:rPr>
              <a:t>s</a:t>
            </a:r>
            <a:r>
              <a:rPr lang="en-US" sz="1200" dirty="0" smtClean="0">
                <a:solidFill>
                  <a:prstClr val="black"/>
                </a:solidFill>
              </a:rPr>
              <a:t>ection </a:t>
            </a:r>
            <a:r>
              <a:rPr lang="en-US" sz="1200" dirty="0">
                <a:solidFill>
                  <a:prstClr val="black"/>
                </a:solidFill>
              </a:rPr>
              <a:t>2 must be construed as a reference to subsection (2).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1214" y="5929601"/>
            <a:ext cx="469557" cy="469557"/>
          </a:xfrm>
          <a:prstGeom prst="ellipse">
            <a:avLst/>
          </a:prstGeom>
          <a:solidFill>
            <a:srgbClr val="39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0771" y="5929601"/>
            <a:ext cx="390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Any consultation between organs of state in terms of this Act must be done in terms of Chapter 3 of the </a:t>
            </a:r>
            <a:r>
              <a:rPr lang="en-US" sz="1200" b="1" i="1" dirty="0">
                <a:solidFill>
                  <a:prstClr val="black"/>
                </a:solidFill>
              </a:rPr>
              <a:t>Intergovernmental Relations Framework Act</a:t>
            </a:r>
            <a:r>
              <a:rPr lang="en-US" sz="1200" dirty="0">
                <a:solidFill>
                  <a:prstClr val="black"/>
                </a:solidFill>
              </a:rPr>
              <a:t>, 2005 (Act No. 13 of 2005).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888" y="4426808"/>
            <a:ext cx="2239662" cy="1570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075" y="2992249"/>
            <a:ext cx="502844" cy="4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3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8834283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832"/>
            <a:ext cx="9144000" cy="60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192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1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 smtClean="0">
                <a:solidFill>
                  <a:prstClr val="black"/>
                </a:solidFill>
              </a:rPr>
              <a:t>MACRO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3326"/>
            <a:ext cx="9144001" cy="589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42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74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2013"/>
            <a:ext cx="9144000" cy="44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6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W" b="1" dirty="0">
                <a:solidFill>
                  <a:prstClr val="black"/>
                </a:solidFill>
              </a:rPr>
              <a:t>MACRO PERFORMANCE INDICATORS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1073"/>
            <a:ext cx="9015413" cy="61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085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4271158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PROGRAMME 1: ADMINISTRATION</a:t>
            </a: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CEO’S OFFICE, FINANCE, CORPORATE SUPPORT, ORGANISATIONAL PERFRMANCE, COMMUNICATIONS AND MARKETING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5583471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8358"/>
            <a:ext cx="91440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445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79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-30802"/>
            <a:ext cx="9144000" cy="308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1" y="362870"/>
            <a:ext cx="9095559" cy="64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250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2" y="617664"/>
            <a:ext cx="9078457" cy="489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56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101"/>
            <a:ext cx="9144000" cy="481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302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HDA Act: Functions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0327" y="1569001"/>
            <a:ext cx="5032713" cy="5165130"/>
          </a:xfrm>
          <a:solidFill>
            <a:schemeClr val="bg1">
              <a:lumMod val="95000"/>
            </a:schemeClr>
          </a:solidFill>
          <a:ln>
            <a:solidFill>
              <a:srgbClr val="004790"/>
            </a:solidFill>
          </a:ln>
        </p:spPr>
        <p:txBody>
          <a:bodyPr/>
          <a:lstStyle/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Develop </a:t>
            </a:r>
            <a:r>
              <a:rPr lang="en-ZA" sz="1100" i="0" dirty="0"/>
              <a:t>a development plan to be approved by the </a:t>
            </a:r>
            <a:r>
              <a:rPr lang="en-ZA" sz="1100" i="0" dirty="0" smtClean="0"/>
              <a:t>Minister in </a:t>
            </a:r>
            <a:r>
              <a:rPr lang="en-ZA" sz="1100" i="0" dirty="0"/>
              <a:t>consultation with the relevant authorities in the </a:t>
            </a:r>
            <a:r>
              <a:rPr lang="en-ZA" sz="1100" i="0" dirty="0" smtClean="0"/>
              <a:t>provinces </a:t>
            </a:r>
            <a:r>
              <a:rPr lang="en-GB" sz="1100" i="0" dirty="0" smtClean="0"/>
              <a:t>and </a:t>
            </a:r>
            <a:r>
              <a:rPr lang="en-GB" sz="1100" i="0" dirty="0"/>
              <a:t>municipalities;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Develop </a:t>
            </a:r>
            <a:r>
              <a:rPr lang="en-ZA" sz="1100" i="0" dirty="0"/>
              <a:t>strategic plans with regard to the identification </a:t>
            </a:r>
            <a:r>
              <a:rPr lang="en-ZA" sz="1100" i="0" dirty="0" smtClean="0"/>
              <a:t>and acquisition </a:t>
            </a:r>
            <a:r>
              <a:rPr lang="en-ZA" sz="1100" i="0" dirty="0"/>
              <a:t>of state, privately and communal owned </a:t>
            </a:r>
            <a:r>
              <a:rPr lang="en-ZA" sz="1100" i="0" dirty="0" smtClean="0"/>
              <a:t>land which </a:t>
            </a:r>
            <a:r>
              <a:rPr lang="en-ZA" sz="1100" i="0" dirty="0"/>
              <a:t>is suitable for residential and community development;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Prepare </a:t>
            </a:r>
            <a:r>
              <a:rPr lang="en-ZA" sz="1100" i="0" dirty="0"/>
              <a:t>necessary documentation for consideration </a:t>
            </a:r>
            <a:r>
              <a:rPr lang="en-ZA" sz="1100" i="0" dirty="0" smtClean="0"/>
              <a:t>and approval </a:t>
            </a:r>
            <a:r>
              <a:rPr lang="en-ZA" sz="1100" i="0" dirty="0"/>
              <a:t>by the relevant authorities as may be required </a:t>
            </a:r>
            <a:r>
              <a:rPr lang="en-ZA" sz="1100" i="0" dirty="0" smtClean="0"/>
              <a:t>in terms </a:t>
            </a:r>
            <a:r>
              <a:rPr lang="en-ZA" sz="1100" i="0" dirty="0"/>
              <a:t>of any other applicable law;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Monitor </a:t>
            </a:r>
            <a:r>
              <a:rPr lang="en-ZA" sz="1100" i="0" dirty="0"/>
              <a:t>progress of the development of land and </a:t>
            </a:r>
            <a:r>
              <a:rPr lang="en-ZA" sz="1100" i="0" dirty="0" smtClean="0"/>
              <a:t>landed property </a:t>
            </a:r>
            <a:r>
              <a:rPr lang="en-ZA" sz="1100" i="0" dirty="0"/>
              <a:t>acquired for the purposes of creating </a:t>
            </a:r>
            <a:r>
              <a:rPr lang="en-ZA" sz="1100" i="0" dirty="0" smtClean="0"/>
              <a:t>sustainable </a:t>
            </a:r>
            <a:r>
              <a:rPr lang="en-GB" sz="1100" i="0" dirty="0" smtClean="0"/>
              <a:t>human </a:t>
            </a:r>
            <a:r>
              <a:rPr lang="en-GB" sz="1100" i="0" dirty="0"/>
              <a:t>settlements;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Enhance </a:t>
            </a:r>
            <a:r>
              <a:rPr lang="en-ZA" sz="1100" i="0" dirty="0"/>
              <a:t>the capacity of organs of state including </a:t>
            </a:r>
            <a:r>
              <a:rPr lang="en-ZA" sz="1100" i="0" dirty="0" smtClean="0"/>
              <a:t>skills transfer </a:t>
            </a:r>
            <a:r>
              <a:rPr lang="en-ZA" sz="1100" i="0" dirty="0"/>
              <a:t>to enable them to meet the demand for </a:t>
            </a:r>
            <a:r>
              <a:rPr lang="en-ZA" sz="1100" i="0" dirty="0" smtClean="0"/>
              <a:t>housing </a:t>
            </a:r>
            <a:r>
              <a:rPr lang="en-GB" sz="1100" i="0" dirty="0" smtClean="0"/>
              <a:t>delivery</a:t>
            </a:r>
            <a:r>
              <a:rPr lang="en-GB" sz="1100" i="0" dirty="0"/>
              <a:t>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Ensure </a:t>
            </a:r>
            <a:r>
              <a:rPr lang="en-ZA" sz="1100" i="0" dirty="0"/>
              <a:t>that there is collaboration and intergovernmental </a:t>
            </a:r>
            <a:r>
              <a:rPr lang="en-ZA" sz="1100" i="0" dirty="0" smtClean="0"/>
              <a:t>and integrated </a:t>
            </a:r>
            <a:r>
              <a:rPr lang="en-ZA" sz="1100" i="0" dirty="0"/>
              <a:t>alignment for housing development services;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Identify</a:t>
            </a:r>
            <a:r>
              <a:rPr lang="en-ZA" sz="1100" i="0" dirty="0"/>
              <a:t>, acquire, hold, develop and release state, </a:t>
            </a:r>
            <a:r>
              <a:rPr lang="en-ZA" sz="1100" i="0" dirty="0" smtClean="0"/>
              <a:t>privately and </a:t>
            </a:r>
            <a:r>
              <a:rPr lang="en-ZA" sz="1100" i="0" dirty="0"/>
              <a:t>communal owned land for residential and </a:t>
            </a:r>
            <a:r>
              <a:rPr lang="en-ZA" sz="1100" i="0" dirty="0" smtClean="0"/>
              <a:t>community </a:t>
            </a:r>
            <a:r>
              <a:rPr lang="en-GB" sz="1100" i="0" dirty="0" smtClean="0"/>
              <a:t>development</a:t>
            </a:r>
            <a:r>
              <a:rPr lang="en-GB" sz="1100" i="0" dirty="0"/>
              <a:t>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Undertake </a:t>
            </a:r>
            <a:r>
              <a:rPr lang="en-ZA" sz="1100" i="0" dirty="0"/>
              <a:t>such project management services as may </a:t>
            </a:r>
            <a:r>
              <a:rPr lang="en-ZA" sz="1100" i="0" dirty="0" smtClean="0"/>
              <a:t>be necessary</a:t>
            </a:r>
            <a:r>
              <a:rPr lang="en-ZA" sz="1100" i="0" dirty="0"/>
              <a:t>, including assistance relating to approvals </a:t>
            </a:r>
            <a:r>
              <a:rPr lang="en-ZA" sz="1100" i="0" dirty="0" smtClean="0"/>
              <a:t>required </a:t>
            </a:r>
            <a:r>
              <a:rPr lang="en-GB" sz="1100" i="0" dirty="0" smtClean="0"/>
              <a:t>for </a:t>
            </a:r>
            <a:r>
              <a:rPr lang="en-GB" sz="1100" i="0" dirty="0"/>
              <a:t>housing development;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Contract </a:t>
            </a:r>
            <a:r>
              <a:rPr lang="en-ZA" sz="1100" i="0" dirty="0"/>
              <a:t>with any organ of state for the purpose of </a:t>
            </a:r>
            <a:r>
              <a:rPr lang="en-ZA" sz="1100" i="0" dirty="0" smtClean="0"/>
              <a:t>acquiring available </a:t>
            </a:r>
            <a:r>
              <a:rPr lang="en-ZA" sz="1100" i="0" dirty="0"/>
              <a:t>land for residential housing and </a:t>
            </a:r>
            <a:r>
              <a:rPr lang="en-ZA" sz="1100" i="0" dirty="0" smtClean="0"/>
              <a:t>community development </a:t>
            </a:r>
            <a:r>
              <a:rPr lang="en-ZA" sz="1100" i="0" dirty="0"/>
              <a:t>for the creation of sustainable </a:t>
            </a:r>
            <a:r>
              <a:rPr lang="en-ZA" sz="1100" i="0" dirty="0" smtClean="0"/>
              <a:t>human </a:t>
            </a:r>
            <a:r>
              <a:rPr lang="en-GB" sz="1100" i="0" dirty="0" smtClean="0"/>
              <a:t>settlement;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Assist </a:t>
            </a:r>
            <a:r>
              <a:rPr lang="en-ZA" sz="1100" i="0" dirty="0"/>
              <a:t>organs of state in dealing with housing </a:t>
            </a:r>
            <a:r>
              <a:rPr lang="en-ZA" sz="1100" i="0" dirty="0" smtClean="0"/>
              <a:t>developments that </a:t>
            </a:r>
            <a:r>
              <a:rPr lang="en-ZA" sz="1100" i="0" dirty="0"/>
              <a:t>have not been completed within the anticipated </a:t>
            </a:r>
            <a:r>
              <a:rPr lang="en-ZA" sz="1100" i="0" dirty="0" smtClean="0"/>
              <a:t>project </a:t>
            </a:r>
            <a:r>
              <a:rPr lang="en-GB" sz="1100" i="0" dirty="0" smtClean="0"/>
              <a:t>period</a:t>
            </a:r>
            <a:r>
              <a:rPr lang="en-GB" sz="1100" i="0" dirty="0"/>
              <a:t>;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Assist </a:t>
            </a:r>
            <a:r>
              <a:rPr lang="en-ZA" sz="1100" i="0" dirty="0"/>
              <a:t>organs of state with the upgrading of </a:t>
            </a:r>
            <a:r>
              <a:rPr lang="en-ZA" sz="1100" i="0" dirty="0" smtClean="0"/>
              <a:t>informal </a:t>
            </a:r>
            <a:r>
              <a:rPr lang="en-GB" sz="1100" i="0" dirty="0" smtClean="0"/>
              <a:t>settlements</a:t>
            </a:r>
            <a:r>
              <a:rPr lang="en-GB" sz="1100" i="0" dirty="0"/>
              <a:t>; and</a:t>
            </a:r>
          </a:p>
          <a:p>
            <a:pPr marL="269875" lvl="1" indent="-269875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ZA" sz="1100" i="0" dirty="0" smtClean="0"/>
              <a:t>Assist </a:t>
            </a:r>
            <a:r>
              <a:rPr lang="en-ZA" sz="1100" i="0" dirty="0"/>
              <a:t>organs of state in respect of emergency </a:t>
            </a:r>
            <a:r>
              <a:rPr lang="en-ZA" sz="1100" i="0" dirty="0" smtClean="0"/>
              <a:t>housing </a:t>
            </a:r>
            <a:r>
              <a:rPr lang="en-GB" sz="1100" i="0" dirty="0" smtClean="0"/>
              <a:t>solutions</a:t>
            </a:r>
            <a:r>
              <a:rPr lang="en-GB" sz="1100" i="0" dirty="0"/>
              <a:t>.</a:t>
            </a:r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280327" y="1259695"/>
            <a:ext cx="5032713" cy="307777"/>
          </a:xfrm>
          <a:prstGeom prst="rect">
            <a:avLst/>
          </a:prstGeom>
          <a:solidFill>
            <a:srgbClr val="00479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684213" eaLnBrk="0" hangingPunct="0">
              <a:spcBef>
                <a:spcPts val="600"/>
              </a:spcBef>
              <a:spcAft>
                <a:spcPts val="600"/>
              </a:spcAft>
              <a:buSzPct val="25000"/>
            </a:pPr>
            <a:r>
              <a:rPr lang="en-GB" sz="1400" b="1" dirty="0" smtClean="0">
                <a:solidFill>
                  <a:schemeClr val="bg1"/>
                </a:solidFill>
              </a:rPr>
              <a:t>Functions of the HDA  </a:t>
            </a:r>
            <a:r>
              <a:rPr lang="en-GB" sz="1400" b="1" dirty="0">
                <a:solidFill>
                  <a:schemeClr val="bg1"/>
                </a:solidFill>
              </a:rPr>
              <a:t>(</a:t>
            </a:r>
            <a:r>
              <a:rPr lang="en-GB" sz="1400" b="1" dirty="0" smtClean="0">
                <a:solidFill>
                  <a:schemeClr val="bg1"/>
                </a:solidFill>
              </a:rPr>
              <a:t>S.7)</a:t>
            </a:r>
            <a:endParaRPr lang="en-GB" sz="14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144" y="1401868"/>
            <a:ext cx="2736304" cy="46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1. </a:t>
            </a:r>
            <a:br>
              <a:rPr lang="en-GB" sz="1100" b="1" dirty="0" smtClean="0">
                <a:solidFill>
                  <a:schemeClr val="bg1"/>
                </a:solidFill>
              </a:rPr>
            </a:br>
            <a:r>
              <a:rPr lang="en-GB" sz="1100" b="1" dirty="0" smtClean="0">
                <a:solidFill>
                  <a:schemeClr val="bg1"/>
                </a:solidFill>
              </a:rPr>
              <a:t>Development Planning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672" y="2076072"/>
            <a:ext cx="2736304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2. Land Acquisition, Holding, </a:t>
            </a:r>
            <a:r>
              <a:rPr lang="en-GB" sz="1100" b="1" u="sng" dirty="0" smtClean="0">
                <a:solidFill>
                  <a:schemeClr val="bg1"/>
                </a:solidFill>
              </a:rPr>
              <a:t>Development </a:t>
            </a:r>
            <a:r>
              <a:rPr lang="en-GB" sz="1100" b="1" dirty="0" smtClean="0">
                <a:solidFill>
                  <a:schemeClr val="bg1"/>
                </a:solidFill>
              </a:rPr>
              <a:t>and Monitoring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9144" y="2750276"/>
            <a:ext cx="2736304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3. </a:t>
            </a:r>
            <a:br>
              <a:rPr lang="en-GB" sz="1100" b="1" dirty="0" smtClean="0">
                <a:solidFill>
                  <a:schemeClr val="bg1"/>
                </a:solidFill>
              </a:rPr>
            </a:br>
            <a:r>
              <a:rPr lang="en-GB" sz="1100" b="1" dirty="0" smtClean="0">
                <a:solidFill>
                  <a:schemeClr val="bg1"/>
                </a:solidFill>
              </a:rPr>
              <a:t>Capacity Support to Organs of State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144" y="3424480"/>
            <a:ext cx="2736304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4. </a:t>
            </a:r>
            <a:br>
              <a:rPr lang="en-GB" sz="1100" b="1" dirty="0" smtClean="0">
                <a:solidFill>
                  <a:schemeClr val="bg1"/>
                </a:solidFill>
              </a:rPr>
            </a:br>
            <a:r>
              <a:rPr lang="en-GB" sz="1100" b="1" dirty="0" smtClean="0">
                <a:solidFill>
                  <a:schemeClr val="bg1"/>
                </a:solidFill>
              </a:rPr>
              <a:t>Collaboration &amp; IGR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9144" y="4098684"/>
            <a:ext cx="2736304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5. </a:t>
            </a:r>
            <a:br>
              <a:rPr lang="en-GB" sz="1100" b="1" dirty="0" smtClean="0">
                <a:solidFill>
                  <a:schemeClr val="bg1"/>
                </a:solidFill>
              </a:rPr>
            </a:br>
            <a:r>
              <a:rPr lang="en-GB" sz="1100" b="1" dirty="0" smtClean="0">
                <a:solidFill>
                  <a:schemeClr val="bg1"/>
                </a:solidFill>
              </a:rPr>
              <a:t>Project/Programme  Management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144" y="4772888"/>
            <a:ext cx="2736304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</a:rPr>
              <a:t>6. </a:t>
            </a:r>
            <a:br>
              <a:rPr lang="en-GB" sz="1100" b="1" dirty="0" smtClean="0">
                <a:solidFill>
                  <a:schemeClr val="bg1"/>
                </a:solidFill>
              </a:rPr>
            </a:br>
            <a:r>
              <a:rPr lang="en-GB" sz="1100" b="1" dirty="0" smtClean="0">
                <a:solidFill>
                  <a:schemeClr val="bg1"/>
                </a:solidFill>
              </a:rPr>
              <a:t>Unblocking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9144" y="5447092"/>
            <a:ext cx="2736304" cy="46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000" b="1" i="1" dirty="0" smtClean="0">
                <a:solidFill>
                  <a:schemeClr val="bg1"/>
                </a:solidFill>
              </a:rPr>
              <a:t>7. Informal Settlement Upgrading Support</a:t>
            </a:r>
            <a:endParaRPr lang="en-GB" sz="1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9144" y="6121298"/>
            <a:ext cx="2736304" cy="46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GB" sz="1000" b="1" i="1" dirty="0" smtClean="0">
                <a:solidFill>
                  <a:schemeClr val="bg1"/>
                </a:solidFill>
              </a:rPr>
              <a:t>8. Emergency Housing Solutions Support</a:t>
            </a:r>
            <a:endParaRPr lang="en-GB" sz="1000" b="1" i="1" dirty="0">
              <a:solidFill>
                <a:schemeClr val="bg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3115447" y="3527612"/>
            <a:ext cx="5329604" cy="79377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2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8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3874"/>
            <a:ext cx="9004300" cy="553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5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4271158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LAND MANAGEMENT AND BUILT ENVIRONMENT IMPLEMENTATION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5583471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99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379413"/>
            <a:ext cx="905351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50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28021"/>
              </p:ext>
            </p:extLst>
          </p:nvPr>
        </p:nvGraphicFramePr>
        <p:xfrm>
          <a:off x="-2" y="716462"/>
          <a:ext cx="8948056" cy="51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756"/>
                <a:gridCol w="973048"/>
                <a:gridCol w="537258"/>
                <a:gridCol w="537258"/>
                <a:gridCol w="537258"/>
                <a:gridCol w="787354"/>
                <a:gridCol w="787354"/>
                <a:gridCol w="787354"/>
                <a:gridCol w="787354"/>
                <a:gridCol w="787354"/>
                <a:gridCol w="787354"/>
                <a:gridCol w="787354"/>
              </a:tblGrid>
              <a:tr h="491600">
                <a:tc rowSpan="5">
                  <a:txBody>
                    <a:bodyPr/>
                    <a:lstStyle/>
                    <a:p>
                      <a:pPr marL="381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 rowSpan="5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1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Packaging Identified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1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Projects for development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Programme</a:t>
                      </a: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 2A : Land Management</a:t>
                      </a: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Strategic Goal: Promote integrated spatial planning and sustainable land development</a:t>
                      </a: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MTEF Targets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91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Strategic Objective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Key Activities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Numbering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Performance Measure/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Indicator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2017/18 Target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(Baseline)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2018/19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Target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2019/20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Target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2020/21 Target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2021/22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Arial"/>
                        </a:rPr>
                        <a:t>Target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2022/23</a:t>
                      </a: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Target</a:t>
                      </a: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1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2A.4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Number of Parcels of land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New baseline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 5 Parcels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Parcels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Parcels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Parcels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Parcels facilitated for rezoning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1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       2A.5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Number of projects packaged for development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New Baseline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Projects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Projects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Projects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Projects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5 Projects 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16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2A.6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Date of approval of inter-ministerial agreement on release of state land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New Baseline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Approved inter-ministerial agreement on the release of state land by 31st March 2019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N/a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N/a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8105" marR="78105" marT="36195" marB="36195"/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Arial"/>
                          <a:ea typeface="Calibri"/>
                          <a:cs typeface="Arial"/>
                        </a:rPr>
                        <a:t>N/a</a:t>
                      </a:r>
                      <a:endParaRPr lang="en-ZA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latin typeface="Arial"/>
                          <a:ea typeface="Calibri"/>
                          <a:cs typeface="Arial"/>
                        </a:rPr>
                        <a:t>N/a</a:t>
                      </a:r>
                      <a:endParaRPr lang="en-ZA" sz="11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783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4271158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NATIONAL PROGRAMME DESIGN MANAGEMENT AND REGIONAL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COORDINATION AND HUMAN SETTLEMENTS IMPLEMENTATION SUPPORT SERVICES</a:t>
            </a:r>
          </a:p>
          <a:p>
            <a:pPr algn="l"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5583471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2018 / 2019</a:t>
            </a:r>
          </a:p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15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12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975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8859"/>
            <a:ext cx="905351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27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7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0264"/>
            <a:ext cx="9144000" cy="58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39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8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9144000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1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4137"/>
            <a:ext cx="9144000" cy="59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349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9423">
            <a:off x="262062" y="2180231"/>
            <a:ext cx="1513973" cy="1513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8124" y="6189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0524" y="757730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3200" b="1" dirty="0">
                <a:solidFill>
                  <a:prstClr val="black"/>
                </a:solidFill>
              </a:rPr>
              <a:t>Summary of short to medium term priorities </a:t>
            </a:r>
            <a:r>
              <a:rPr lang="en-ZA" sz="3200" b="1" dirty="0" smtClean="0">
                <a:solidFill>
                  <a:prstClr val="black"/>
                </a:solidFill>
              </a:rPr>
              <a:t>(1/2)</a:t>
            </a:r>
            <a:endParaRPr lang="en-ZA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10385050"/>
              </p:ext>
            </p:extLst>
          </p:nvPr>
        </p:nvGraphicFramePr>
        <p:xfrm>
          <a:off x="0" y="1692322"/>
          <a:ext cx="8816454" cy="496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97954" y="1590980"/>
            <a:ext cx="3682476" cy="1152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1200" dirty="0">
                <a:solidFill>
                  <a:schemeClr val="tx1"/>
                </a:solidFill>
              </a:rPr>
              <a:t>The Board reaffirms its commitment to give effect to the mandate of the HDA working with the CEO and the entire Executive Management of the HDA.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748" y="1243241"/>
            <a:ext cx="2981325" cy="294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2000" b="1" dirty="0" smtClean="0">
                <a:solidFill>
                  <a:srgbClr val="F8811F"/>
                </a:solidFill>
              </a:rPr>
              <a:t>HDA’s Commitment</a:t>
            </a:r>
            <a:endParaRPr lang="en-ZA" sz="2000" b="1" dirty="0">
              <a:solidFill>
                <a:srgbClr val="F881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7363" y="2292141"/>
            <a:ext cx="1588476" cy="792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1200" dirty="0">
                <a:solidFill>
                  <a:schemeClr val="tx1"/>
                </a:solidFill>
              </a:rPr>
              <a:t> </a:t>
            </a:r>
            <a:r>
              <a:rPr lang="en-ZA" sz="1200" b="1" dirty="0">
                <a:solidFill>
                  <a:schemeClr val="tx1"/>
                </a:solidFill>
              </a:rPr>
              <a:t>The HDA to </a:t>
            </a:r>
            <a:r>
              <a:rPr lang="en-ZA" sz="1200" b="1" dirty="0">
                <a:solidFill>
                  <a:srgbClr val="036AB2"/>
                </a:solidFill>
              </a:rPr>
              <a:t>invest in development projects </a:t>
            </a:r>
            <a:r>
              <a:rPr lang="en-ZA" sz="1200" dirty="0">
                <a:solidFill>
                  <a:schemeClr val="tx1"/>
                </a:solidFill>
              </a:rPr>
              <a:t>using HDA owned 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7087" y="1661439"/>
            <a:ext cx="1588476" cy="792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1200" dirty="0">
                <a:solidFill>
                  <a:schemeClr val="tx1"/>
                </a:solidFill>
              </a:rPr>
              <a:t>More focus on programmes and projects on regeneration of Mining Towns.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8267" y="2540752"/>
            <a:ext cx="1588476" cy="792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1200" dirty="0">
                <a:solidFill>
                  <a:schemeClr val="tx1"/>
                </a:solidFill>
              </a:rPr>
              <a:t>Declare the number of catalytic projects and other </a:t>
            </a:r>
            <a:r>
              <a:rPr lang="en-ZA" sz="1200" b="1" dirty="0">
                <a:solidFill>
                  <a:srgbClr val="39A13A"/>
                </a:solidFill>
              </a:rPr>
              <a:t>national priority projects  </a:t>
            </a:r>
            <a:r>
              <a:rPr lang="en-ZA" sz="1200" dirty="0">
                <a:solidFill>
                  <a:schemeClr val="tx1"/>
                </a:solidFill>
              </a:rPr>
              <a:t>as National Priority Development Areas (NPDA) i.e. Knysna, Duncan Village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49047" y="4968376"/>
            <a:ext cx="4591444" cy="1944216"/>
            <a:chOff x="-4167" y="-5705"/>
            <a:chExt cx="4591444" cy="19442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0698" y="345331"/>
              <a:ext cx="968401" cy="679326"/>
            </a:xfrm>
            <a:prstGeom prst="rect">
              <a:avLst/>
            </a:prstGeom>
          </p:spPr>
        </p:pic>
        <p:sp>
          <p:nvSpPr>
            <p:cNvPr id="15" name="Flowchart: Delay 14"/>
            <p:cNvSpPr/>
            <p:nvPr/>
          </p:nvSpPr>
          <p:spPr>
            <a:xfrm>
              <a:off x="3222897" y="243855"/>
              <a:ext cx="1354855" cy="288032"/>
            </a:xfrm>
            <a:prstGeom prst="flowChartDelay">
              <a:avLst/>
            </a:prstGeom>
            <a:gradFill>
              <a:gsLst>
                <a:gs pos="0">
                  <a:srgbClr val="E46B09"/>
                </a:gs>
                <a:gs pos="27000">
                  <a:srgbClr val="E46B09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6" name="Flowchart: Delay 15"/>
            <p:cNvSpPr/>
            <p:nvPr/>
          </p:nvSpPr>
          <p:spPr>
            <a:xfrm>
              <a:off x="3222897" y="658249"/>
              <a:ext cx="1153674" cy="288032"/>
            </a:xfrm>
            <a:prstGeom prst="flowChartDelay">
              <a:avLst/>
            </a:prstGeom>
            <a:gradFill>
              <a:gsLst>
                <a:gs pos="0">
                  <a:srgbClr val="00B050"/>
                </a:gs>
                <a:gs pos="27000">
                  <a:srgbClr val="00B050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7" name="Flowchart: Delay 16"/>
            <p:cNvSpPr/>
            <p:nvPr/>
          </p:nvSpPr>
          <p:spPr>
            <a:xfrm rot="10800000">
              <a:off x="67842" y="268412"/>
              <a:ext cx="1354855" cy="288032"/>
            </a:xfrm>
            <a:prstGeom prst="flowChartDelay">
              <a:avLst/>
            </a:prstGeom>
            <a:gradFill>
              <a:gsLst>
                <a:gs pos="0">
                  <a:srgbClr val="E46B09"/>
                </a:gs>
                <a:gs pos="27000">
                  <a:srgbClr val="E46B09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0800000">
              <a:off x="269023" y="658249"/>
              <a:ext cx="1153674" cy="288032"/>
            </a:xfrm>
            <a:prstGeom prst="flowChartDelay">
              <a:avLst/>
            </a:prstGeom>
            <a:gradFill>
              <a:gsLst>
                <a:gs pos="0">
                  <a:srgbClr val="00B050"/>
                </a:gs>
                <a:gs pos="27000">
                  <a:srgbClr val="00B050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0649" y="849387"/>
              <a:ext cx="260843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ZA" sz="1000" dirty="0">
                  <a:solidFill>
                    <a:prstClr val="black"/>
                  </a:solidFill>
                </a:rPr>
                <a:t>Build capable and developmental Agency geared to transform the sector and lead in the development of resilient, integrated and sustainable human settlements.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0649" y="-5705"/>
              <a:ext cx="2608436" cy="46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ZA" sz="1000" dirty="0">
                  <a:solidFill>
                    <a:prstClr val="black"/>
                  </a:solidFill>
                </a:rPr>
                <a:t>Resilient, integrated and sustainable human settlement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4167" y="253753"/>
              <a:ext cx="1224136" cy="316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ZA" sz="1000" b="1" dirty="0">
                  <a:solidFill>
                    <a:prstClr val="black"/>
                  </a:solidFill>
                </a:rPr>
                <a:t>Performance-oriented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3616" y="219844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r>
                <a:rPr lang="en-ZA" sz="1000" b="1" dirty="0">
                  <a:solidFill>
                    <a:prstClr val="black"/>
                  </a:solidFill>
                </a:rPr>
                <a:t>Teamwork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4167" y="668022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ZA" sz="1000" b="1" dirty="0">
                  <a:solidFill>
                    <a:prstClr val="black"/>
                  </a:solidFill>
                </a:rPr>
                <a:t>Excellence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63141" y="642367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r>
                <a:rPr lang="en-ZA" sz="1000" b="1" dirty="0">
                  <a:solidFill>
                    <a:prstClr val="black"/>
                  </a:solidFill>
                </a:rPr>
                <a:t>Accountability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61092" y="1616942"/>
              <a:ext cx="1661097" cy="321569"/>
              <a:chOff x="1730075" y="2429792"/>
              <a:chExt cx="1661097" cy="32156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730075" y="2478063"/>
                <a:ext cx="1661097" cy="225028"/>
                <a:chOff x="1730075" y="2478063"/>
                <a:chExt cx="1661097" cy="225028"/>
              </a:xfrm>
            </p:grpSpPr>
            <p:sp>
              <p:nvSpPr>
                <p:cNvPr id="28" name="Flowchart: Delay 27"/>
                <p:cNvSpPr/>
                <p:nvPr/>
              </p:nvSpPr>
              <p:spPr>
                <a:xfrm>
                  <a:off x="2484424" y="2478063"/>
                  <a:ext cx="906748" cy="225028"/>
                </a:xfrm>
                <a:prstGeom prst="flowChartDelay">
                  <a:avLst/>
                </a:prstGeom>
                <a:gradFill>
                  <a:gsLst>
                    <a:gs pos="0">
                      <a:srgbClr val="2355AA"/>
                    </a:gs>
                    <a:gs pos="27000">
                      <a:srgbClr val="2355AA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ZA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lowchart: Delay 28"/>
                <p:cNvSpPr/>
                <p:nvPr/>
              </p:nvSpPr>
              <p:spPr>
                <a:xfrm rot="10800000">
                  <a:off x="1730075" y="2478063"/>
                  <a:ext cx="906748" cy="225028"/>
                </a:xfrm>
                <a:prstGeom prst="flowChartDelay">
                  <a:avLst/>
                </a:prstGeom>
                <a:gradFill>
                  <a:gsLst>
                    <a:gs pos="0">
                      <a:srgbClr val="2355AA"/>
                    </a:gs>
                    <a:gs pos="27000">
                      <a:srgbClr val="2355AA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ZA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2014079" y="2429792"/>
                <a:ext cx="1224136" cy="321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ZA" sz="1000" b="1" dirty="0">
                    <a:solidFill>
                      <a:prstClr val="black"/>
                    </a:solidFill>
                  </a:rPr>
                  <a:t>Integrity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786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91440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31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8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3326"/>
            <a:ext cx="9144000" cy="55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0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61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832"/>
            <a:ext cx="9143999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30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4271158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STAKEHOLDER AND INTERGOVERNMENTAL RELATIONS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6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8011"/>
            <a:ext cx="9143999" cy="48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912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4271158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				SPATIONAL </a:t>
            </a: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INFORMATION ANALYSIS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5583471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2018 / 2019</a:t>
            </a:r>
          </a:p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5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b="1" dirty="0" smtClean="0">
                <a:solidFill>
                  <a:prstClr val="black"/>
                </a:solidFill>
              </a:rPr>
              <a:t>MTEF</a:t>
            </a:r>
            <a:endParaRPr lang="en-ZA" b="1" dirty="0">
              <a:solidFill>
                <a:prstClr val="black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18011"/>
            <a:ext cx="9144000" cy="523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38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B4C6F6-4160-4CE1-9BD9-8967BA87DE34}"/>
              </a:ext>
            </a:extLst>
          </p:cNvPr>
          <p:cNvSpPr/>
          <p:nvPr/>
        </p:nvSpPr>
        <p:spPr>
          <a:xfrm>
            <a:off x="0" y="1"/>
            <a:ext cx="9144000" cy="418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 PERFORMANCE INDICATORS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8011"/>
            <a:ext cx="9235440" cy="58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51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901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 PERFORMANCE INDICATORS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92238"/>
            <a:ext cx="912018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93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B4C6F6-4160-4CE1-9BD9-8967BA87DE34}"/>
              </a:ext>
            </a:extLst>
          </p:cNvPr>
          <p:cNvSpPr/>
          <p:nvPr/>
        </p:nvSpPr>
        <p:spPr>
          <a:xfrm>
            <a:off x="0" y="0"/>
            <a:ext cx="9144000" cy="742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 PERFORMANCE INDICATORS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2013"/>
            <a:ext cx="9102725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70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9423">
            <a:off x="262062" y="2180231"/>
            <a:ext cx="1513973" cy="1513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8124" y="6189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0524" y="7713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3200" b="1" dirty="0">
                <a:solidFill>
                  <a:prstClr val="black"/>
                </a:solidFill>
              </a:rPr>
              <a:t>Summary of short to medium term priorities </a:t>
            </a:r>
            <a:r>
              <a:rPr lang="en-ZA" sz="3200" b="1" dirty="0" smtClean="0">
                <a:solidFill>
                  <a:prstClr val="black"/>
                </a:solidFill>
              </a:rPr>
              <a:t>(2/2)</a:t>
            </a:r>
            <a:endParaRPr lang="en-ZA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04764850"/>
              </p:ext>
            </p:extLst>
          </p:nvPr>
        </p:nvGraphicFramePr>
        <p:xfrm>
          <a:off x="0" y="1692322"/>
          <a:ext cx="8816454" cy="496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97954" y="1590980"/>
            <a:ext cx="3682476" cy="1152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1200" dirty="0">
                <a:solidFill>
                  <a:schemeClr val="tx1"/>
                </a:solidFill>
              </a:rPr>
              <a:t>The Board reaffirms its commitment to give effect to the mandate of the HDA working with the CEO and the entire Executive Management of the HDA.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748" y="1243241"/>
            <a:ext cx="2981325" cy="294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ZA" sz="2000" b="1" dirty="0" smtClean="0">
                <a:solidFill>
                  <a:srgbClr val="F8811F"/>
                </a:solidFill>
              </a:rPr>
              <a:t>HDA’s Commitment</a:t>
            </a:r>
            <a:endParaRPr lang="en-ZA" sz="2000" b="1" dirty="0">
              <a:solidFill>
                <a:srgbClr val="F8811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49047" y="4968376"/>
            <a:ext cx="4591444" cy="1944216"/>
            <a:chOff x="-4167" y="-5705"/>
            <a:chExt cx="4591444" cy="19442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0698" y="345331"/>
              <a:ext cx="968401" cy="679326"/>
            </a:xfrm>
            <a:prstGeom prst="rect">
              <a:avLst/>
            </a:prstGeom>
          </p:spPr>
        </p:pic>
        <p:sp>
          <p:nvSpPr>
            <p:cNvPr id="12" name="Flowchart: Delay 11"/>
            <p:cNvSpPr/>
            <p:nvPr/>
          </p:nvSpPr>
          <p:spPr>
            <a:xfrm>
              <a:off x="3222897" y="243855"/>
              <a:ext cx="1354855" cy="288032"/>
            </a:xfrm>
            <a:prstGeom prst="flowChartDelay">
              <a:avLst/>
            </a:prstGeom>
            <a:gradFill>
              <a:gsLst>
                <a:gs pos="0">
                  <a:srgbClr val="E46B09"/>
                </a:gs>
                <a:gs pos="27000">
                  <a:srgbClr val="E46B09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3" name="Flowchart: Delay 12"/>
            <p:cNvSpPr/>
            <p:nvPr/>
          </p:nvSpPr>
          <p:spPr>
            <a:xfrm>
              <a:off x="3222897" y="658249"/>
              <a:ext cx="1153674" cy="288032"/>
            </a:xfrm>
            <a:prstGeom prst="flowChartDelay">
              <a:avLst/>
            </a:prstGeom>
            <a:gradFill>
              <a:gsLst>
                <a:gs pos="0">
                  <a:srgbClr val="00B050"/>
                </a:gs>
                <a:gs pos="27000">
                  <a:srgbClr val="00B050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4" name="Flowchart: Delay 13"/>
            <p:cNvSpPr/>
            <p:nvPr/>
          </p:nvSpPr>
          <p:spPr>
            <a:xfrm rot="10800000">
              <a:off x="67842" y="268412"/>
              <a:ext cx="1354855" cy="288032"/>
            </a:xfrm>
            <a:prstGeom prst="flowChartDelay">
              <a:avLst/>
            </a:prstGeom>
            <a:gradFill>
              <a:gsLst>
                <a:gs pos="0">
                  <a:srgbClr val="E46B09"/>
                </a:gs>
                <a:gs pos="27000">
                  <a:srgbClr val="E46B09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5" name="Flowchart: Delay 14"/>
            <p:cNvSpPr/>
            <p:nvPr/>
          </p:nvSpPr>
          <p:spPr>
            <a:xfrm rot="10800000">
              <a:off x="269023" y="658249"/>
              <a:ext cx="1153674" cy="288032"/>
            </a:xfrm>
            <a:prstGeom prst="flowChartDelay">
              <a:avLst/>
            </a:prstGeom>
            <a:gradFill>
              <a:gsLst>
                <a:gs pos="0">
                  <a:srgbClr val="00B050"/>
                </a:gs>
                <a:gs pos="27000">
                  <a:srgbClr val="00B050"/>
                </a:gs>
                <a:gs pos="81000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0649" y="849387"/>
              <a:ext cx="260843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ZA" sz="1000" dirty="0">
                  <a:solidFill>
                    <a:prstClr val="black"/>
                  </a:solidFill>
                </a:rPr>
                <a:t>Build capable and developmental Agency geared to transform the sector and lead in the development of resilient, integrated and sustainable human settlements.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49" y="-5705"/>
              <a:ext cx="2608436" cy="465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ZA" sz="1000" dirty="0">
                  <a:solidFill>
                    <a:prstClr val="black"/>
                  </a:solidFill>
                </a:rPr>
                <a:t>Resilient, integrated and sustainable human settlement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4167" y="253753"/>
              <a:ext cx="1224136" cy="316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ZA" sz="1000" b="1" dirty="0">
                  <a:solidFill>
                    <a:prstClr val="black"/>
                  </a:solidFill>
                </a:rPr>
                <a:t>Performance-oriented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3616" y="219844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r>
                <a:rPr lang="en-ZA" sz="1000" b="1" dirty="0">
                  <a:solidFill>
                    <a:prstClr val="black"/>
                  </a:solidFill>
                </a:rPr>
                <a:t>Teamwork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4167" y="668022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00"/>
              <a:r>
                <a:rPr lang="en-ZA" sz="1000" b="1" dirty="0">
                  <a:solidFill>
                    <a:prstClr val="black"/>
                  </a:solidFill>
                </a:rPr>
                <a:t>Excellence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63141" y="642367"/>
              <a:ext cx="1224136" cy="321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r>
                <a:rPr lang="en-ZA" sz="1000" b="1" dirty="0">
                  <a:solidFill>
                    <a:prstClr val="black"/>
                  </a:solidFill>
                </a:rPr>
                <a:t>Accountability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461092" y="1616942"/>
              <a:ext cx="1661097" cy="321569"/>
              <a:chOff x="1730075" y="2429792"/>
              <a:chExt cx="1661097" cy="32156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730075" y="2478063"/>
                <a:ext cx="1661097" cy="225028"/>
                <a:chOff x="1730075" y="2478063"/>
                <a:chExt cx="1661097" cy="225028"/>
              </a:xfrm>
            </p:grpSpPr>
            <p:sp>
              <p:nvSpPr>
                <p:cNvPr id="25" name="Flowchart: Delay 24"/>
                <p:cNvSpPr/>
                <p:nvPr/>
              </p:nvSpPr>
              <p:spPr>
                <a:xfrm>
                  <a:off x="2484424" y="2478063"/>
                  <a:ext cx="906748" cy="225028"/>
                </a:xfrm>
                <a:prstGeom prst="flowChartDelay">
                  <a:avLst/>
                </a:prstGeom>
                <a:gradFill>
                  <a:gsLst>
                    <a:gs pos="0">
                      <a:srgbClr val="2355AA"/>
                    </a:gs>
                    <a:gs pos="27000">
                      <a:srgbClr val="2355AA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ZA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Flowchart: Delay 25"/>
                <p:cNvSpPr/>
                <p:nvPr/>
              </p:nvSpPr>
              <p:spPr>
                <a:xfrm rot="10800000">
                  <a:off x="1730075" y="2478063"/>
                  <a:ext cx="906748" cy="225028"/>
                </a:xfrm>
                <a:prstGeom prst="flowChartDelay">
                  <a:avLst/>
                </a:prstGeom>
                <a:gradFill>
                  <a:gsLst>
                    <a:gs pos="0">
                      <a:srgbClr val="2355AA"/>
                    </a:gs>
                    <a:gs pos="27000">
                      <a:srgbClr val="2355AA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ZA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014079" y="2429792"/>
                <a:ext cx="1224136" cy="321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ZA" sz="1000" b="1" dirty="0">
                    <a:solidFill>
                      <a:prstClr val="black"/>
                    </a:solidFill>
                  </a:rPr>
                  <a:t>Integrity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651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38571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HDA BUDGET</a:t>
            </a:r>
          </a:p>
          <a:p>
            <a:pPr algn="l"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49239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2018 / 2019</a:t>
            </a:r>
          </a:p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0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38571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HDA BUDGET</a:t>
            </a:r>
          </a:p>
          <a:p>
            <a:pPr algn="l">
              <a:defRPr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E0DAD1D8-A0CB-4DA9-8B91-16CF1772AD46}"/>
              </a:ext>
            </a:extLst>
          </p:cNvPr>
          <p:cNvSpPr txBox="1">
            <a:spLocks/>
          </p:cNvSpPr>
          <p:nvPr/>
        </p:nvSpPr>
        <p:spPr>
          <a:xfrm>
            <a:off x="0" y="4923904"/>
            <a:ext cx="9144000" cy="4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2018 / 2019</a:t>
            </a:r>
          </a:p>
          <a:p>
            <a:pPr algn="l"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HDA Budget 2018-2019</a:t>
            </a:r>
            <a:endParaRPr lang="en-US" sz="3200" b="1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3223"/>
            <a:ext cx="9143999" cy="39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9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HDA Budget 2018-2019</a:t>
            </a:r>
            <a:endParaRPr lang="en-US" sz="3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67097"/>
            <a:ext cx="914399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3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HDA Budget 2018-2019</a:t>
            </a:r>
            <a:endParaRPr lang="en-US" sz="32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7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1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HDA Budget 2018-2019 – Provincial Transfers</a:t>
            </a:r>
            <a:endParaRPr lang="en-US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277383"/>
              </p:ext>
            </p:extLst>
          </p:nvPr>
        </p:nvGraphicFramePr>
        <p:xfrm>
          <a:off x="34834" y="1306287"/>
          <a:ext cx="9017726" cy="546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863"/>
                <a:gridCol w="4508863"/>
              </a:tblGrid>
              <a:tr h="682534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Provincial Transfers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dirty="0" smtClean="0"/>
                        <a:t>Limpopo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R240 988 000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Kwa-zulu</a:t>
                      </a:r>
                      <a:r>
                        <a:rPr lang="en-ZA" dirty="0" smtClean="0"/>
                        <a:t> Natal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R53 218 437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dirty="0" smtClean="0"/>
                        <a:t>Northern Cape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R114 473 700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dirty="0" smtClean="0"/>
                        <a:t>Free</a:t>
                      </a:r>
                      <a:r>
                        <a:rPr lang="en-ZA" baseline="0" dirty="0" smtClean="0"/>
                        <a:t> State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R102 683 278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dirty="0" smtClean="0"/>
                        <a:t>Northwest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R715</a:t>
                      </a:r>
                      <a:r>
                        <a:rPr lang="en-ZA" baseline="0" dirty="0" smtClean="0"/>
                        <a:t> 355 759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Gauteng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R858 400 000</a:t>
                      </a:r>
                      <a:endParaRPr lang="en-ZA" dirty="0"/>
                    </a:p>
                  </a:txBody>
                  <a:tcPr/>
                </a:tc>
              </a:tr>
              <a:tr h="682534">
                <a:tc>
                  <a:txBody>
                    <a:bodyPr/>
                    <a:lstStyle/>
                    <a:p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 smtClean="0"/>
                        <a:t>R2 085 119 174</a:t>
                      </a:r>
                      <a:endParaRPr lang="en-Z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16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2234172"/>
              </p:ext>
            </p:extLst>
          </p:nvPr>
        </p:nvGraphicFramePr>
        <p:xfrm>
          <a:off x="400050" y="1209673"/>
          <a:ext cx="8229600" cy="2669058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PROJECTS-ESTIMATED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Province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Limpopo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invoiced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received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PMU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1st &amp; 2nd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Tranches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29 988 000,00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29 988 000,00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Disaster Housing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37 040 000,00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37 040 000,00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Rural Housing Programme 5000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- First tranche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150 000 000,00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150 000 000,00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- Second tranche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23 960 000,00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23 960 000,00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240 988 000,00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240 988 000,00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674294"/>
              </p:ext>
            </p:extLst>
          </p:nvPr>
        </p:nvGraphicFramePr>
        <p:xfrm>
          <a:off x="400050" y="4211636"/>
          <a:ext cx="8229600" cy="1779372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87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</a:t>
                      </a:r>
                    </a:p>
                  </a:txBody>
                  <a:tcPr marL="11706" marR="11706" marT="11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invoiced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received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Kwa Zulu Natal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Wembezi B Serviced Sites Housing P K18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19 218 437,31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19 218 437,31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CATALYTIC PROJECTS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- HSDG Catalytic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8 606 845,00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8 606 845,03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- HSDG Catalytic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8 606 845,00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8 606 845,00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- HSDG Catalytic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8 181 310,00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8 181 310,00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- HSDG Catalytic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8 605 000,00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8 605 000,00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53 218 437,31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53 218 437,34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40524" y="7713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2400" b="1" dirty="0" smtClean="0">
                <a:solidFill>
                  <a:prstClr val="black"/>
                </a:solidFill>
              </a:rPr>
              <a:t>2018/2019</a:t>
            </a:r>
            <a:endParaRPr lang="en-ZA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5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2912375"/>
              </p:ext>
            </p:extLst>
          </p:nvPr>
        </p:nvGraphicFramePr>
        <p:xfrm>
          <a:off x="271463" y="1361244"/>
          <a:ext cx="8229600" cy="3486830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7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</a:t>
                      </a:r>
                    </a:p>
                  </a:txBody>
                  <a:tcPr marL="11706" marR="11706" marT="11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invoiced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received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Northern Cape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SNAKE PARK - 1660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First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11 250 000,00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11 250 000,00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Second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7 971 860,00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7 971 860,00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- Third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13 526 868,00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13 526 868,00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- Fourth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37 246 843,20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37 246 843,20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HEUNINGVLEI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Fifth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1 593 056,00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1 593 056,00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Sixth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7 056 964,31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7 056 964,31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GAMAGARA SESHENG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First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5 072 769,50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5 072 769,50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Second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10 753 851,85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10 753 851,85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- Third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15 377 488,00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15 377 488,00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LAND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Managent Fee - Gamagara(Khatu)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2 720 000,00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2 720 000,00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Managent Fee - De Aar - Erf 635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204 000,00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204 000,00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Managent Fee - Portion 12 Farm Pensfontein 449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1 700 000,00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1 700 000,00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9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114 473 700,86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114 473 700,86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3686635"/>
              </p:ext>
            </p:extLst>
          </p:nvPr>
        </p:nvGraphicFramePr>
        <p:xfrm>
          <a:off x="271463" y="4848074"/>
          <a:ext cx="8229600" cy="1954968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87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</a:t>
                      </a:r>
                    </a:p>
                  </a:txBody>
                  <a:tcPr marL="11706" marR="11706" marT="11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invoiced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received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Free State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Accreditation Support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Catalytic Projects - Baken Park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9 500 000,00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9 500 000,00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Sasolburg 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Sasolburg 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10 426 111,79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10 426 111,79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 -Baken Park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15 601 000,00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15 601 000,00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Estoire Properties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11 145 416,00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11 145 416,00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Tittle deed restoration project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52 010 750,00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52 010 750,00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102 683 277,79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102 683 277,79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40524" y="7713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2400" b="1" dirty="0" smtClean="0">
                <a:solidFill>
                  <a:prstClr val="black"/>
                </a:solidFill>
              </a:rPr>
              <a:t>2018/2019</a:t>
            </a:r>
            <a:endParaRPr lang="en-ZA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740364"/>
              </p:ext>
            </p:extLst>
          </p:nvPr>
        </p:nvGraphicFramePr>
        <p:xfrm>
          <a:off x="276978" y="1361241"/>
          <a:ext cx="8229600" cy="2107864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72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Project</a:t>
                      </a:r>
                    </a:p>
                  </a:txBody>
                  <a:tcPr marL="11706" marR="11706" marT="11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invoiced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Amount received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Northwest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atalytic Projects    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 Matlosana &amp; Flamwood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99 008 000,00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99 008 000,00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Matlosana &amp; Flamwood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44 185 327,00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44 185 327,00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Rustenburg Bokamoso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184 800 000,00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184 800 000,00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Madibeng Bulk Services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26 250 000,00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26 250 000,00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Naledi Stella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32 065 110,00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32 065 110,00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Ditsobotla - Colligny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69 993 554,40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69 993 554,40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Rustenburg Bokamoso - 2nd Tranche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35 503 040,00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35 503 040,00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                         - Marikana Extension 13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223 550 728,00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223 550 728,00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715 355 759,40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715 355 759,40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555830"/>
              </p:ext>
            </p:extLst>
          </p:nvPr>
        </p:nvGraphicFramePr>
        <p:xfrm>
          <a:off x="276978" y="3322777"/>
          <a:ext cx="8229600" cy="2868066"/>
        </p:xfrm>
        <a:graphic>
          <a:graphicData uri="http://schemas.openxmlformats.org/drawingml/2006/table">
            <a:tbl>
              <a:tblPr/>
              <a:tblGrid>
                <a:gridCol w="3219897"/>
                <a:gridCol w="1438864"/>
                <a:gridCol w="1087922"/>
                <a:gridCol w="1228298"/>
                <a:gridCol w="1254619"/>
              </a:tblGrid>
              <a:tr h="175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Gauteng Province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LAND AQUSITION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Acquisition of 2 Properties in JHB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15 000 000,00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-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Transfer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of Funding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Acquisition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Daggafontein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90 400 000,00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90 400 000,00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MEGA PROJECTS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Implementation of Catalytic Mega projects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550 000 000,00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550 000 000,00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CITY OF JOBURG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Ennerdale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Ext 9 Installation of Services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MOGALE CITY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- Munsieville South Construction of services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48 000 000,00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48 000 000,00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CITY OF TSHWANE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- NWHC/MAWIGA Project - Title Deeds registration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24 000 000,00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24 000 000,00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VARIOUS MUNICIPALITIES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  - Hlano Portfolio - Transfer of properties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100 000 000,00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873 400 000,00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858 400 000,00 </a:t>
                      </a:r>
                    </a:p>
                  </a:txBody>
                  <a:tcPr marL="11706" marR="11706" marT="117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1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052560" cy="50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54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24" y="666478"/>
            <a:ext cx="6682154" cy="5898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3200" b="1" dirty="0" smtClean="0">
                <a:solidFill>
                  <a:prstClr val="black"/>
                </a:solidFill>
              </a:rPr>
              <a:t>Proposed  Priorities: </a:t>
            </a:r>
          </a:p>
          <a:p>
            <a:pPr algn="ctr" defTabSz="685800"/>
            <a:r>
              <a:rPr lang="en-GB" altLang="en-US" sz="3200" b="1" dirty="0">
                <a:solidFill>
                  <a:prstClr val="black"/>
                </a:solidFill>
              </a:rPr>
              <a:t>	</a:t>
            </a:r>
            <a:r>
              <a:rPr lang="en-GB" altLang="en-US" sz="3200" b="1" dirty="0" smtClean="0">
                <a:solidFill>
                  <a:prstClr val="black"/>
                </a:solidFill>
              </a:rPr>
              <a:t>Recommendations </a:t>
            </a:r>
            <a:endParaRPr lang="en-ZA" alt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1" y="3587736"/>
            <a:ext cx="3116006" cy="18852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ZA" sz="1600" b="1" dirty="0" smtClean="0">
              <a:solidFill>
                <a:schemeClr val="tx1"/>
              </a:solidFill>
            </a:endParaRPr>
          </a:p>
          <a:p>
            <a:pPr lvl="0"/>
            <a:endParaRPr lang="en-ZA" sz="1600" b="1" dirty="0">
              <a:solidFill>
                <a:schemeClr val="tx1"/>
              </a:solidFill>
            </a:endParaRPr>
          </a:p>
          <a:p>
            <a:pPr lvl="0"/>
            <a:endParaRPr lang="en-ZA" sz="1600" b="1" dirty="0" smtClean="0">
              <a:solidFill>
                <a:schemeClr val="tx1"/>
              </a:solidFill>
            </a:endParaRPr>
          </a:p>
          <a:p>
            <a:pPr lvl="0"/>
            <a:endParaRPr lang="en-ZA" sz="1600" b="1" dirty="0">
              <a:solidFill>
                <a:schemeClr val="tx1"/>
              </a:solidFill>
            </a:endParaRPr>
          </a:p>
          <a:p>
            <a:pPr lvl="0"/>
            <a:endParaRPr lang="en-ZA" sz="1600" b="1" dirty="0" smtClean="0">
              <a:solidFill>
                <a:schemeClr val="tx1"/>
              </a:solidFill>
            </a:endParaRPr>
          </a:p>
          <a:p>
            <a:pPr lvl="0"/>
            <a:endParaRPr lang="en-ZA" sz="1600" b="1" dirty="0">
              <a:solidFill>
                <a:schemeClr val="tx1"/>
              </a:solidFill>
            </a:endParaRPr>
          </a:p>
          <a:p>
            <a:pPr lvl="0"/>
            <a:endParaRPr lang="en-ZA" sz="1600" b="1" dirty="0" smtClean="0">
              <a:solidFill>
                <a:schemeClr val="tx1"/>
              </a:solidFill>
            </a:endParaRPr>
          </a:p>
          <a:p>
            <a:pPr lvl="0"/>
            <a:endParaRPr lang="en-ZA" sz="1600" b="1" dirty="0" smtClean="0">
              <a:solidFill>
                <a:schemeClr val="tx1"/>
              </a:solidFill>
            </a:endParaRPr>
          </a:p>
          <a:p>
            <a:pPr lvl="0"/>
            <a:r>
              <a:rPr lang="en-ZA" sz="1600" b="1" dirty="0" smtClean="0">
                <a:solidFill>
                  <a:schemeClr val="tx1"/>
                </a:solidFill>
              </a:rPr>
              <a:t>Governance</a:t>
            </a:r>
            <a:endParaRPr lang="en-ZA" sz="1600" b="1" dirty="0">
              <a:solidFill>
                <a:schemeClr val="tx1"/>
              </a:solidFill>
            </a:endParaRPr>
          </a:p>
          <a:p>
            <a:pPr lvl="0"/>
            <a:endParaRPr lang="en-ZA" sz="16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Simplify and speed-up decision making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Use communication more effective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Guidance through Inter Governmental Relations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Develop a single planning and performance monitoring </a:t>
            </a:r>
            <a:r>
              <a:rPr lang="en-ZA" sz="1200" dirty="0" smtClean="0">
                <a:solidFill>
                  <a:schemeClr val="tx1"/>
                </a:solidFill>
              </a:rPr>
              <a:t>platform</a:t>
            </a:r>
          </a:p>
          <a:p>
            <a:pPr lvl="0"/>
            <a:endParaRPr lang="en-ZA" sz="1200" dirty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ZA" sz="1200" dirty="0">
              <a:solidFill>
                <a:schemeClr val="tx1"/>
              </a:solidFill>
            </a:endParaRPr>
          </a:p>
          <a:p>
            <a:pPr lvl="0"/>
            <a:endParaRPr lang="en-ZA" sz="1200" dirty="0">
              <a:solidFill>
                <a:schemeClr val="tx1"/>
              </a:solidFill>
            </a:endParaRPr>
          </a:p>
          <a:p>
            <a:pPr lvl="1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0761" y="3801343"/>
            <a:ext cx="3016696" cy="2066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tx1"/>
                </a:solidFill>
              </a:rPr>
              <a:t>Invest in Priority Projects (asset growth)</a:t>
            </a:r>
          </a:p>
          <a:p>
            <a:endParaRPr lang="en-ZA" sz="16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Programme / Project Investment: E.g. Duncan Village, Knysna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MSP / PHDA / SIPs / 9 Point Plan / Restructuring Zones	to guide investment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Investment Framework</a:t>
            </a:r>
          </a:p>
          <a:p>
            <a:endParaRPr lang="en-ZA" sz="1600" dirty="0">
              <a:solidFill>
                <a:schemeClr val="tx1"/>
              </a:solidFill>
            </a:endParaRPr>
          </a:p>
          <a:p>
            <a:endParaRPr lang="en-ZA" sz="1600" dirty="0">
              <a:solidFill>
                <a:schemeClr val="tx1"/>
              </a:solidFill>
            </a:endParaRPr>
          </a:p>
          <a:p>
            <a:pPr lvl="1"/>
            <a:endParaRPr lang="en-ZA" sz="1200" dirty="0">
              <a:solidFill>
                <a:schemeClr val="tx1"/>
              </a:solidFill>
            </a:endParaRPr>
          </a:p>
          <a:p>
            <a:pPr lvl="1"/>
            <a:endParaRPr lang="en-ZA" sz="12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17035" y="1385443"/>
            <a:ext cx="5065083" cy="4996403"/>
            <a:chOff x="1892930" y="838740"/>
            <a:chExt cx="5615310" cy="5657850"/>
          </a:xfrm>
          <a:effectLst/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92930" y="838740"/>
              <a:ext cx="5615310" cy="5657850"/>
            </a:xfrm>
            <a:prstGeom prst="ellipse">
              <a:avLst/>
            </a:prstGeom>
            <a:solidFill>
              <a:srgbClr val="48B04D">
                <a:alpha val="2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27755" y="1982163"/>
              <a:ext cx="3345660" cy="3371006"/>
            </a:xfrm>
            <a:prstGeom prst="ellipse">
              <a:avLst/>
            </a:prstGeom>
            <a:solidFill>
              <a:srgbClr val="036AB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371847" y="2328862"/>
              <a:ext cx="2657475" cy="2677607"/>
            </a:xfrm>
            <a:prstGeom prst="ellipse">
              <a:avLst/>
            </a:prstGeom>
            <a:solidFill>
              <a:srgbClr val="F8811F"/>
            </a:solidFill>
            <a:ln w="2063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n w="57150">
                  <a:solidFill>
                    <a:srgbClr val="FFC000"/>
                  </a:solidFill>
                </a:ln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26021" y="1874006"/>
            <a:ext cx="2543175" cy="0"/>
          </a:xfrm>
          <a:prstGeom prst="line">
            <a:avLst/>
          </a:prstGeom>
          <a:ln w="66675">
            <a:solidFill>
              <a:srgbClr val="F881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47821" y="2123719"/>
            <a:ext cx="2543175" cy="0"/>
          </a:xfrm>
          <a:prstGeom prst="line">
            <a:avLst/>
          </a:prstGeom>
          <a:ln w="66675">
            <a:solidFill>
              <a:srgbClr val="F881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573" y="4609658"/>
            <a:ext cx="2543175" cy="0"/>
          </a:xfrm>
          <a:prstGeom prst="line">
            <a:avLst/>
          </a:prstGeom>
          <a:ln w="66675">
            <a:solidFill>
              <a:srgbClr val="F881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6290" y="4058996"/>
            <a:ext cx="2543175" cy="0"/>
          </a:xfrm>
          <a:prstGeom prst="line">
            <a:avLst/>
          </a:prstGeom>
          <a:ln w="66675">
            <a:solidFill>
              <a:srgbClr val="F881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62816" y="5733332"/>
            <a:ext cx="2543175" cy="0"/>
          </a:xfrm>
          <a:prstGeom prst="line">
            <a:avLst/>
          </a:prstGeom>
          <a:ln w="66675">
            <a:solidFill>
              <a:srgbClr val="F881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55348" y="3295208"/>
            <a:ext cx="1843083" cy="13144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sz="1400" b="1" dirty="0">
                <a:latin typeface="Arial Black" pitchFamily="34" charset="0"/>
                <a:cs typeface="Aharoni" pitchFamily="2" charset="-79"/>
              </a:rPr>
              <a:t>Key Focus Areas and  Activities for 2018  and Beyond…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548" y="1737966"/>
            <a:ext cx="3643314" cy="13144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tx1"/>
                </a:solidFill>
              </a:rPr>
              <a:t>Policy, Regulation and Legislation</a:t>
            </a:r>
          </a:p>
          <a:p>
            <a:endParaRPr lang="en-ZA" sz="16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HSD Act (that supersede other services Acts)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sz="1200" dirty="0">
                <a:solidFill>
                  <a:schemeClr val="tx1"/>
                </a:solidFill>
              </a:rPr>
              <a:t>BNG forms the basis for  White Paper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sz="1200" dirty="0">
                <a:solidFill>
                  <a:schemeClr val="tx1"/>
                </a:solidFill>
              </a:rPr>
              <a:t>Establishing a HSDB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Cabinet to adopt a process to fast track policy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6" y="1874006"/>
            <a:ext cx="3200404" cy="1412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600" b="1" dirty="0" smtClean="0">
              <a:solidFill>
                <a:schemeClr val="tx1"/>
              </a:solidFill>
            </a:endParaRPr>
          </a:p>
          <a:p>
            <a:endParaRPr lang="en-ZA" sz="1600" b="1" dirty="0">
              <a:solidFill>
                <a:schemeClr val="tx1"/>
              </a:solidFill>
            </a:endParaRPr>
          </a:p>
          <a:p>
            <a:r>
              <a:rPr lang="en-ZA" sz="1600" b="1" dirty="0" smtClean="0">
                <a:solidFill>
                  <a:schemeClr val="tx1"/>
                </a:solidFill>
              </a:rPr>
              <a:t>Land</a:t>
            </a:r>
            <a:endParaRPr lang="en-ZA" sz="1600" b="1" dirty="0">
              <a:solidFill>
                <a:schemeClr val="tx1"/>
              </a:solidFill>
            </a:endParaRPr>
          </a:p>
          <a:p>
            <a:endParaRPr lang="en-ZA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tx1"/>
                </a:solidFill>
              </a:rPr>
              <a:t>Compensation framework to be finalised at Cabinet level.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tx1"/>
                </a:solidFill>
              </a:rPr>
              <a:t>Development of IGR Delivery Agreements to deal with land assembly and rezoning </a:t>
            </a:r>
            <a:r>
              <a:rPr lang="en-ZA" sz="1200" dirty="0">
                <a:solidFill>
                  <a:schemeClr val="tx1"/>
                </a:solidFill>
              </a:rPr>
              <a:t>(selected properties)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Unlocking: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sz="1200" dirty="0">
                <a:solidFill>
                  <a:schemeClr val="tx1"/>
                </a:solidFill>
              </a:rPr>
              <a:t>SOC land – based on selective approach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sz="1200" dirty="0">
                <a:solidFill>
                  <a:schemeClr val="tx1"/>
                </a:solidFill>
              </a:rPr>
              <a:t>Target specific portions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ZA" sz="1200" dirty="0">
                <a:solidFill>
                  <a:schemeClr val="tx1"/>
                </a:solidFill>
              </a:rPr>
              <a:t>Covert what we have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Expropriation with a </a:t>
            </a:r>
            <a:r>
              <a:rPr lang="en-ZA" sz="1200" dirty="0" smtClean="0">
                <a:solidFill>
                  <a:schemeClr val="tx1"/>
                </a:solidFill>
              </a:rPr>
              <a:t>conscience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tx1"/>
                </a:solidFill>
              </a:rPr>
              <a:t>Top-slice USDG and HSDG for land 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633" y="11331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47456" y="5500690"/>
            <a:ext cx="5365678" cy="10292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Funding </a:t>
            </a:r>
            <a:r>
              <a:rPr lang="en-ZA" sz="1600" b="1" dirty="0">
                <a:solidFill>
                  <a:schemeClr val="tx1"/>
                </a:solidFill>
              </a:rPr>
              <a:t>and Resourcing (fiscal gap)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Dora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Raising capital  (National , Foreign </a:t>
            </a:r>
            <a:r>
              <a:rPr lang="en-ZA" sz="1200" dirty="0" smtClean="0">
                <a:solidFill>
                  <a:schemeClr val="tx1"/>
                </a:solidFill>
              </a:rPr>
              <a:t>Direct  Investment</a:t>
            </a:r>
            <a:r>
              <a:rPr lang="en-ZA" sz="1200" dirty="0">
                <a:solidFill>
                  <a:schemeClr val="tx1"/>
                </a:solidFill>
              </a:rPr>
              <a:t>, BRICS)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Crowd-in Pty Investments (DFI Support, DBSA,  PIC, GPF</a:t>
            </a:r>
            <a:r>
              <a:rPr lang="en-ZA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tx1"/>
                </a:solidFill>
              </a:rPr>
              <a:t>Minister to approve exemption i.t.o S54 of PFMA to enable agency to source funding, retain surplus and generating revenue</a:t>
            </a:r>
            <a:endParaRPr lang="en-ZA" sz="1200" dirty="0">
              <a:solidFill>
                <a:schemeClr val="tx1"/>
              </a:solidFill>
            </a:endParaRPr>
          </a:p>
          <a:p>
            <a:pPr lvl="1" algn="ctr"/>
            <a:endParaRPr lang="en-Z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6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9896" y="748279"/>
            <a:ext cx="8229600" cy="43328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Additional Priority Interventions and Key </a:t>
            </a:r>
            <a:r>
              <a:rPr lang="en-US" sz="2400" b="1" dirty="0" smtClean="0"/>
              <a:t>Projects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03C78A-0E52-4156-8AAA-33B5F24C3330}"/>
              </a:ext>
            </a:extLst>
          </p:cNvPr>
          <p:cNvSpPr/>
          <p:nvPr/>
        </p:nvSpPr>
        <p:spPr>
          <a:xfrm>
            <a:off x="0" y="1366976"/>
            <a:ext cx="9019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Arial" panose="020B0604020202020204" pitchFamily="34" charset="0"/>
                <a:ea typeface="MS Mincho" panose="02020609040205080304" pitchFamily="49" charset="-128"/>
              </a:rPr>
              <a:t>Issues as raised by the Minister on the 3</a:t>
            </a:r>
            <a:r>
              <a:rPr lang="en-ZA" baseline="30000" dirty="0">
                <a:latin typeface="Arial" panose="020B0604020202020204" pitchFamily="34" charset="0"/>
                <a:ea typeface="MS Mincho" panose="02020609040205080304" pitchFamily="49" charset="-128"/>
              </a:rPr>
              <a:t>rd</a:t>
            </a:r>
            <a:r>
              <a:rPr lang="en-ZA" dirty="0">
                <a:latin typeface="Arial" panose="020B0604020202020204" pitchFamily="34" charset="0"/>
                <a:ea typeface="MS Mincho" panose="02020609040205080304" pitchFamily="49" charset="-128"/>
              </a:rPr>
              <a:t> February 2018.</a:t>
            </a:r>
            <a:endParaRPr lang="en-ZA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233E2FD-3DA5-473C-A2F0-D03E1F7E7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5109759"/>
              </p:ext>
            </p:extLst>
          </p:nvPr>
        </p:nvGraphicFramePr>
        <p:xfrm>
          <a:off x="60100" y="1914619"/>
          <a:ext cx="9053920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277">
                  <a:extLst>
                    <a:ext uri="{9D8B030D-6E8A-4147-A177-3AD203B41FA5}">
                      <a16:colId xmlns:a16="http://schemas.microsoft.com/office/drawing/2014/main" xmlns="" val="4220063929"/>
                    </a:ext>
                  </a:extLst>
                </a:gridCol>
                <a:gridCol w="2068643">
                  <a:extLst>
                    <a:ext uri="{9D8B030D-6E8A-4147-A177-3AD203B41FA5}">
                      <a16:colId xmlns:a16="http://schemas.microsoft.com/office/drawing/2014/main" xmlns="" val="507203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W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Intervention</a:t>
                      </a:r>
                      <a:endParaRPr lang="en-ZA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W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Number</a:t>
                      </a:r>
                      <a:endParaRPr lang="en-ZA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953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and Declaration of Priority Housing Development Areas (</a:t>
                      </a: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PHDA’s-39)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W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2C.3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476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W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packaging and housing developments: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Knysna Fire Rehabilitation Development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Southern Cape Development Corridor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Imizamo</a:t>
                      </a:r>
                      <a:r>
                        <a:rPr lang="en-ZW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W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Yethu</a:t>
                      </a:r>
                      <a:endParaRPr lang="en-ZW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W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Duncan Village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4A.6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610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Facilitation and completion of the Inter-Ministerial agreement on the release of state land 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4B.5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225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Establishment of a Project Management Office within the HDA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ZW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1A.2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297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Targets on transformation and empowerment 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1B.5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85491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0BCA6B-ACB4-4234-A054-A77511E2F144}"/>
              </a:ext>
            </a:extLst>
          </p:cNvPr>
          <p:cNvSpPr/>
          <p:nvPr/>
        </p:nvSpPr>
        <p:spPr>
          <a:xfrm>
            <a:off x="80920" y="1878235"/>
            <a:ext cx="9019496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chemeClr val="tx2"/>
                </a:solidFill>
              </a:rPr>
              <a:t>c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F81BF9-CB97-4323-816E-05A83E5DEDAA}"/>
              </a:ext>
            </a:extLst>
          </p:cNvPr>
          <p:cNvSpPr/>
          <p:nvPr/>
        </p:nvSpPr>
        <p:spPr>
          <a:xfrm>
            <a:off x="60100" y="6539739"/>
            <a:ext cx="9019496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chemeClr val="tx2"/>
                </a:solidFill>
              </a:rPr>
              <a:t>c</a:t>
            </a:r>
            <a:endParaRPr lang="en-Z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5024" y="643348"/>
            <a:ext cx="8229600" cy="43328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Medium Term Strategic Framework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B0565B-1E92-4257-9E17-532C0C628F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9840" y="1176876"/>
            <a:ext cx="8584783" cy="4159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DC583C-E6BA-4349-89B4-46F3CC0E94BB}"/>
              </a:ext>
            </a:extLst>
          </p:cNvPr>
          <p:cNvSpPr/>
          <p:nvPr/>
        </p:nvSpPr>
        <p:spPr>
          <a:xfrm>
            <a:off x="0" y="5483991"/>
            <a:ext cx="9099031" cy="139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Wingdings" panose="05000000000000000000" pitchFamily="2" charset="2"/>
              <a:buChar char=""/>
            </a:pPr>
            <a:r>
              <a:rPr lang="en-ZA" sz="1400" dirty="0"/>
              <a:t>Management of the N2 Gateway Project in the Western Cape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Wingdings" panose="05000000000000000000" pitchFamily="2" charset="2"/>
              <a:buChar char=""/>
            </a:pPr>
            <a:r>
              <a:rPr lang="en-ZA" sz="1400" dirty="0"/>
              <a:t>Management of the Zanemvula Project in the Eastern Cape</a:t>
            </a:r>
          </a:p>
          <a:p>
            <a:pPr marL="342900" indent="-34290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Wingdings" panose="05000000000000000000" pitchFamily="2" charset="2"/>
              <a:buChar char=""/>
            </a:pPr>
            <a:r>
              <a:rPr lang="en-GB" sz="1400" dirty="0"/>
              <a:t>build a credible housing database covering both housing and land needs to be established.</a:t>
            </a:r>
            <a:endParaRPr lang="en-ZA" sz="1400" dirty="0"/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Wingdings" panose="05000000000000000000" pitchFamily="2" charset="2"/>
              <a:buChar char=""/>
            </a:pPr>
            <a:r>
              <a:rPr lang="en-GB" sz="1400" dirty="0"/>
              <a:t>restructured to become a fully-fledged developer whose role goes beyond land assembly</a:t>
            </a:r>
            <a:r>
              <a:rPr lang="en-ZA" sz="1400" dirty="0"/>
              <a:t> </a:t>
            </a:r>
            <a:endParaRPr lang="en-ZA" sz="14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5024" y="643348"/>
            <a:ext cx="8229600" cy="43328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National Priority </a:t>
            </a:r>
            <a:r>
              <a:rPr lang="en-US" sz="2400" b="1" dirty="0" err="1"/>
              <a:t>Programmes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6076ED-D3F9-4610-8468-34E5C3A873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219" y="1308131"/>
            <a:ext cx="8920850" cy="3503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E4A8C-BCD0-4E9D-BAE8-3E49E0136C66}"/>
              </a:ext>
            </a:extLst>
          </p:cNvPr>
          <p:cNvSpPr txBox="1"/>
          <p:nvPr/>
        </p:nvSpPr>
        <p:spPr>
          <a:xfrm>
            <a:off x="154074" y="5022396"/>
            <a:ext cx="275401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W" sz="1600" dirty="0">
                <a:solidFill>
                  <a:schemeClr val="tx2"/>
                </a:solidFill>
              </a:rPr>
              <a:t>MTSF Target: 50 mega </a:t>
            </a:r>
            <a:r>
              <a:rPr lang="en-ZW" sz="1600" dirty="0" smtClean="0">
                <a:solidFill>
                  <a:schemeClr val="tx2"/>
                </a:solidFill>
              </a:rPr>
              <a:t>projects</a:t>
            </a:r>
            <a:endParaRPr lang="en-ZW" sz="16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E7FAA2-0E29-42CA-AE42-6ACDACCDCDD2}"/>
              </a:ext>
            </a:extLst>
          </p:cNvPr>
          <p:cNvSpPr txBox="1"/>
          <p:nvPr/>
        </p:nvSpPr>
        <p:spPr>
          <a:xfrm>
            <a:off x="3120040" y="5022397"/>
            <a:ext cx="289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W" sz="1600" dirty="0">
                <a:solidFill>
                  <a:schemeClr val="tx2"/>
                </a:solidFill>
              </a:rPr>
              <a:t>MTSF Target: </a:t>
            </a:r>
            <a:r>
              <a:rPr lang="en-ZW" sz="1600" dirty="0" smtClean="0">
                <a:solidFill>
                  <a:schemeClr val="tx2"/>
                </a:solidFill>
              </a:rPr>
              <a:t>276 ISU’s</a:t>
            </a:r>
            <a:endParaRPr lang="en-ZW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F3C350-F621-4541-9D43-6AEC53AD8B37}"/>
              </a:ext>
            </a:extLst>
          </p:cNvPr>
          <p:cNvSpPr txBox="1"/>
          <p:nvPr/>
        </p:nvSpPr>
        <p:spPr>
          <a:xfrm>
            <a:off x="6223004" y="5022397"/>
            <a:ext cx="289101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W" sz="1600" dirty="0">
                <a:solidFill>
                  <a:schemeClr val="tx2"/>
                </a:solidFill>
              </a:rPr>
              <a:t>MTSF Target: 22 mining </a:t>
            </a:r>
            <a:r>
              <a:rPr lang="en-ZW" sz="1600" dirty="0" smtClean="0">
                <a:solidFill>
                  <a:schemeClr val="tx2"/>
                </a:solidFill>
              </a:rPr>
              <a:t>towns</a:t>
            </a:r>
            <a:endParaRPr lang="en-ZW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29afa31-1cba-4290-9601-e3ef371b56cd">KUSM575TT5NU-12-18</_dlc_DocId>
    <_dlc_DocIdUrl xmlns="529afa31-1cba-4290-9601-e3ef371b56cd">
      <Url>http://hdajhbspprn:81/_layouts/15/DocIdRedir.aspx?ID=KUSM575TT5NU-12-18</Url>
      <Description>KUSM575TT5NU-12-18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069B200FEEC439D4457BBDAE9283A" ma:contentTypeVersion="3" ma:contentTypeDescription="Create a new document." ma:contentTypeScope="" ma:versionID="4ce6229de70485626981af9cb854bc21">
  <xsd:schema xmlns:xsd="http://www.w3.org/2001/XMLSchema" xmlns:xs="http://www.w3.org/2001/XMLSchema" xmlns:p="http://schemas.microsoft.com/office/2006/metadata/properties" xmlns:ns2="529afa31-1cba-4290-9601-e3ef371b56cd" targetNamespace="http://schemas.microsoft.com/office/2006/metadata/properties" ma:root="true" ma:fieldsID="35c45978490cf0ae16cdc392feeb63b4" ns2:_="">
    <xsd:import namespace="529afa31-1cba-4290-9601-e3ef371b56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afa31-1cba-4290-9601-e3ef371b56c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B9176-47F3-413C-BC10-B50E19B25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5A3AA-E642-4561-A281-3CBBAEC6B413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9afa31-1cba-4290-9601-e3ef371b56c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080FD3-DDD9-4A03-8904-F021B380C1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7A9F2B2-1717-455C-BD14-40E551C2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afa31-1cba-4290-9601-e3ef371b5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Theme5.thmx</Template>
  <TotalTime>3702</TotalTime>
  <Words>2162</Words>
  <Application>Microsoft Office PowerPoint</Application>
  <PresentationFormat>On-screen Show (4:3)</PresentationFormat>
  <Paragraphs>496</Paragraphs>
  <Slides>59</Slides>
  <Notes>17</Notes>
  <HiddenSlides>22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Theme5</vt:lpstr>
      <vt:lpstr>1_Theme5</vt:lpstr>
      <vt:lpstr>2_Theme5</vt:lpstr>
      <vt:lpstr>3_Theme5</vt:lpstr>
      <vt:lpstr>Slide 1</vt:lpstr>
      <vt:lpstr>Slide 2</vt:lpstr>
      <vt:lpstr>HDA Act: Functions</vt:lpstr>
      <vt:lpstr>Slide 4</vt:lpstr>
      <vt:lpstr>Slide 5</vt:lpstr>
      <vt:lpstr>Slide 6</vt:lpstr>
      <vt:lpstr>Additional Priority Interventions and Key Projects</vt:lpstr>
      <vt:lpstr>Medium Term Strategic Framework Targets</vt:lpstr>
      <vt:lpstr>National Priority Programmes</vt:lpstr>
      <vt:lpstr>The HDA’s Expanded Developer Role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HDA Budget 2018-2019</vt:lpstr>
      <vt:lpstr>HDA Budget 2018-2019</vt:lpstr>
      <vt:lpstr>HDA Budget 2018-2019</vt:lpstr>
      <vt:lpstr>HDA Budget 2018-2019 – Provincial Transfers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Tilana Snyman</dc:creator>
  <cp:lastModifiedBy>PUMZA</cp:lastModifiedBy>
  <cp:revision>290</cp:revision>
  <dcterms:created xsi:type="dcterms:W3CDTF">2017-01-20T09:38:14Z</dcterms:created>
  <dcterms:modified xsi:type="dcterms:W3CDTF">2018-04-20T11:47:43Z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0x0101002F7069B200FEEC439D4457BBDAE9283A</vt:lpwstr>
  </property>
  <property fmtid="{D5CDD505-2E9C-101B-9397-08002B2CF9AE}" pid="3" name="_dlc_DocIdItemGuid">
    <vt:lpwstr>5629569c-a913-4cd2-ad1e-bd4109e99d11</vt:lpwstr>
  </property>
</Properties>
</file>