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62" r:id="rId4"/>
    <p:sldId id="268" r:id="rId5"/>
    <p:sldId id="259" r:id="rId6"/>
    <p:sldId id="263" r:id="rId7"/>
    <p:sldId id="273" r:id="rId8"/>
    <p:sldId id="276" r:id="rId9"/>
    <p:sldId id="264" r:id="rId10"/>
    <p:sldId id="269" r:id="rId11"/>
    <p:sldId id="277" r:id="rId12"/>
    <p:sldId id="265" r:id="rId13"/>
    <p:sldId id="278" r:id="rId14"/>
    <p:sldId id="279" r:id="rId15"/>
  </p:sldIdLst>
  <p:sldSz cx="9906000" cy="6858000" type="A4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91" autoAdjust="0"/>
  </p:normalViewPr>
  <p:slideViewPr>
    <p:cSldViewPr>
      <p:cViewPr>
        <p:scale>
          <a:sx n="82" d="100"/>
          <a:sy n="82" d="100"/>
        </p:scale>
        <p:origin x="-2196" y="-4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1C310F8-3D16-40EF-8A53-9AFD0C4B0FBC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F024C80-3668-4481-8F33-69661AFA2B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3498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88C26A66-51A5-444D-92F3-F66BC0DFE791}" type="datetimeFigureOut">
              <a:rPr lang="en-ZA" smtClean="0"/>
              <a:pPr/>
              <a:t>2018/04/23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698500"/>
            <a:ext cx="504190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CACEFDB-CE89-42C9-BD23-FBFE12CC213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1382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DLR Powerpoint Presentation.jpg"/>
          <p:cNvPicPr>
            <a:picLocks noChangeAspect="1"/>
          </p:cNvPicPr>
          <p:nvPr userDrawn="1"/>
        </p:nvPicPr>
        <p:blipFill rotWithShape="1">
          <a:blip r:embed="rId2" cstate="print"/>
          <a:srcRect b="20133"/>
          <a:stretch/>
        </p:blipFill>
        <p:spPr>
          <a:xfrm>
            <a:off x="-6470" y="0"/>
            <a:ext cx="9912470" cy="57332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295400"/>
            <a:ext cx="84201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051174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440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398903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997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0385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6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44312"/>
            <a:ext cx="9906000" cy="131368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65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3944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938F2-5168-4B3A-8FCA-5A188010D1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0"/>
          <a:stretch/>
        </p:blipFill>
        <p:spPr>
          <a:xfrm>
            <a:off x="0" y="5544312"/>
            <a:ext cx="9906000" cy="1313688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B2938F2-5168-4B3A-8FCA-5A188010D12C}" type="slidenum">
              <a:rPr lang="en-US" sz="1200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47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9372600" cy="29718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ZA" altLang="en-US" sz="3800" b="1" dirty="0" smtClean="0">
                <a:solidFill>
                  <a:prstClr val="black"/>
                </a:solidFill>
                <a:latin typeface="Arial Black" pitchFamily="34" charset="0"/>
                <a:cs typeface="+mj-cs"/>
              </a:rPr>
              <a:t>ELECTRONIC </a:t>
            </a:r>
            <a:r>
              <a:rPr lang="en-ZA" altLang="en-US" sz="3800" b="1" dirty="0">
                <a:solidFill>
                  <a:prstClr val="black"/>
                </a:solidFill>
                <a:latin typeface="Arial Black" pitchFamily="34" charset="0"/>
                <a:cs typeface="+mj-cs"/>
              </a:rPr>
              <a:t>DEEDS REGISTRATION SYSTEMS BILL, </a:t>
            </a:r>
            <a:r>
              <a:rPr lang="en-ZA" altLang="en-US" sz="3800" b="1" dirty="0" smtClean="0">
                <a:solidFill>
                  <a:prstClr val="black"/>
                </a:solidFill>
                <a:latin typeface="Arial Black" pitchFamily="34" charset="0"/>
                <a:cs typeface="+mj-cs"/>
              </a:rPr>
              <a:t>2017</a:t>
            </a:r>
            <a:br>
              <a:rPr lang="en-ZA" altLang="en-US" sz="3800" b="1" dirty="0" smtClean="0">
                <a:solidFill>
                  <a:prstClr val="black"/>
                </a:solidFill>
                <a:latin typeface="Arial Black" pitchFamily="34" charset="0"/>
                <a:cs typeface="+mj-cs"/>
              </a:rPr>
            </a:br>
            <a:r>
              <a:rPr lang="en-ZA" sz="1800" dirty="0">
                <a:solidFill>
                  <a:prstClr val="white"/>
                </a:solidFill>
                <a:ea typeface="+mn-ea"/>
              </a:rPr>
              <a:t>PRESENTATION </a:t>
            </a:r>
            <a:r>
              <a:rPr lang="en-ZA" sz="1800" dirty="0" smtClean="0">
                <a:solidFill>
                  <a:prstClr val="white"/>
                </a:solidFill>
                <a:ea typeface="+mn-ea"/>
              </a:rPr>
              <a:t>TO THE PORTFOLIO COMMITTEE</a:t>
            </a:r>
            <a:r>
              <a:rPr lang="en-ZA" sz="1800" dirty="0">
                <a:solidFill>
                  <a:prstClr val="white"/>
                </a:solidFill>
                <a:ea typeface="+mn-ea"/>
              </a:rPr>
              <a:t/>
            </a:r>
            <a:br>
              <a:rPr lang="en-ZA" sz="1800" dirty="0">
                <a:solidFill>
                  <a:prstClr val="white"/>
                </a:solidFill>
                <a:ea typeface="+mn-ea"/>
              </a:rPr>
            </a:br>
            <a:r>
              <a:rPr lang="en-ZA" sz="1800" dirty="0">
                <a:solidFill>
                  <a:prstClr val="white"/>
                </a:solidFill>
                <a:ea typeface="+mn-ea"/>
              </a:rPr>
              <a:t/>
            </a:r>
            <a:br>
              <a:rPr lang="en-ZA" sz="1800" dirty="0">
                <a:solidFill>
                  <a:prstClr val="white"/>
                </a:solidFill>
                <a:ea typeface="+mn-ea"/>
              </a:rPr>
            </a:br>
            <a:r>
              <a:rPr lang="en-ZA" sz="1800" dirty="0" smtClean="0">
                <a:solidFill>
                  <a:prstClr val="white"/>
                </a:solidFill>
                <a:ea typeface="+mn-ea"/>
              </a:rPr>
              <a:t>17 APRIL  2018</a:t>
            </a:r>
            <a:r>
              <a:rPr lang="en-ZA" sz="1800" dirty="0">
                <a:solidFill>
                  <a:prstClr val="white"/>
                </a:solidFill>
                <a:ea typeface="+mn-ea"/>
              </a:rPr>
              <a:t/>
            </a:r>
            <a:br>
              <a:rPr lang="en-ZA" sz="1800" dirty="0">
                <a:solidFill>
                  <a:prstClr val="white"/>
                </a:solidFill>
                <a:ea typeface="+mn-ea"/>
              </a:rPr>
            </a:b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114800" y="-2"/>
            <a:ext cx="19812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endParaRPr lang="en-ZA" sz="1400" b="1" dirty="0">
              <a:solidFill>
                <a:schemeClr val="tx1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009900" y="5845175"/>
            <a:ext cx="41910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r>
              <a:rPr lang="en-ZA" sz="3600" dirty="0" smtClean="0"/>
              <a:t>SECRET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xmlns="" val="29289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915400" cy="838200"/>
          </a:xfrm>
        </p:spPr>
        <p:txBody>
          <a:bodyPr>
            <a:normAutofit/>
          </a:bodyPr>
          <a:lstStyle/>
          <a:p>
            <a: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Clause 6-traditional </a:t>
            </a:r>
            <a:r>
              <a:rPr lang="en-ZA" altLang="en-US" sz="3600" b="1" dirty="0">
                <a:solidFill>
                  <a:prstClr val="black"/>
                </a:solidFill>
                <a:latin typeface="Arial" charset="0"/>
                <a:cs typeface="Arial" charset="0"/>
              </a:rPr>
              <a:t>provisions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677400" cy="50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Clause 6 provides that </a:t>
            </a:r>
            <a:r>
              <a:rPr lang="en-ZA" altLang="en-US" sz="3000" dirty="0">
                <a:solidFill>
                  <a:prstClr val="black"/>
                </a:solidFill>
              </a:rPr>
              <a:t>the Registrar must continue with the registration, execution and filing of deeds as prescribed by the DRA / STA until the </a:t>
            </a:r>
            <a:r>
              <a:rPr lang="en-ZA" altLang="en-US" sz="3000" dirty="0"/>
              <a:t>e-DRS </a:t>
            </a:r>
            <a:r>
              <a:rPr lang="en-ZA" altLang="en-US" sz="3000" dirty="0" smtClean="0"/>
              <a:t>is </a:t>
            </a:r>
            <a:r>
              <a:rPr lang="en-ZA" altLang="en-US" sz="3000" dirty="0"/>
              <a:t>in place. It </a:t>
            </a:r>
            <a:r>
              <a:rPr lang="en-ZA" altLang="en-US" sz="3000" dirty="0" smtClean="0"/>
              <a:t>furthermore </a:t>
            </a:r>
            <a:r>
              <a:rPr lang="en-US" altLang="en-US" sz="3000" dirty="0" smtClean="0"/>
              <a:t>provides </a:t>
            </a:r>
            <a:r>
              <a:rPr lang="en-US" altLang="en-US" sz="3000" dirty="0"/>
              <a:t>for a dual </a:t>
            </a:r>
            <a:r>
              <a:rPr lang="en-US" altLang="en-US" sz="3000" dirty="0">
                <a:solidFill>
                  <a:srgbClr val="000000"/>
                </a:solidFill>
              </a:rPr>
              <a:t>system of registration in so far the </a:t>
            </a:r>
            <a:r>
              <a:rPr lang="en-US" sz="3000" dirty="0">
                <a:solidFill>
                  <a:prstClr val="black"/>
                </a:solidFill>
              </a:rPr>
              <a:t>CRD may issue directives for the continuation of the preparation, </a:t>
            </a:r>
            <a:r>
              <a:rPr lang="en-US" sz="3000" dirty="0" smtClean="0">
                <a:solidFill>
                  <a:prstClr val="black"/>
                </a:solidFill>
              </a:rPr>
              <a:t>lodgement and registration </a:t>
            </a:r>
            <a:r>
              <a:rPr lang="en-US" sz="3000" dirty="0">
                <a:solidFill>
                  <a:prstClr val="black"/>
                </a:solidFill>
              </a:rPr>
              <a:t>of deeds </a:t>
            </a:r>
            <a:r>
              <a:rPr lang="en-US" sz="3000" u="sng" dirty="0">
                <a:solidFill>
                  <a:prstClr val="black"/>
                </a:solidFill>
              </a:rPr>
              <a:t>manually</a:t>
            </a:r>
            <a:r>
              <a:rPr lang="en-US" sz="3000" dirty="0">
                <a:solidFill>
                  <a:prstClr val="black"/>
                </a:solidFill>
              </a:rPr>
              <a:t>, as prescribed by the DRA / STA, whereupon a conveyancer may either use the manual system or the e-DRS, until such period as may be determined by the </a:t>
            </a:r>
            <a:r>
              <a:rPr lang="en-US" sz="3000" dirty="0" smtClean="0">
                <a:solidFill>
                  <a:prstClr val="black"/>
                </a:solidFill>
              </a:rPr>
              <a:t>CRD.</a:t>
            </a:r>
            <a:endParaRPr lang="en-ZA" sz="3000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434310" y="-1524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648200" y="6173124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289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6200"/>
            <a:ext cx="8915400" cy="838200"/>
          </a:xfrm>
        </p:spPr>
        <p:txBody>
          <a:bodyPr>
            <a:normAutofit/>
          </a:bodyPr>
          <a:lstStyle/>
          <a:p>
            <a: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Clause 7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8298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en-US" sz="3000" dirty="0" smtClean="0">
                <a:solidFill>
                  <a:srgbClr val="000000"/>
                </a:solidFill>
              </a:rPr>
              <a:t>Clause 7 (1) provides for the EDRS Bill to come</a:t>
            </a:r>
            <a:r>
              <a:rPr lang="en-US" sz="3000" dirty="0" smtClean="0"/>
              <a:t> </a:t>
            </a:r>
            <a:r>
              <a:rPr lang="en-US" sz="3000" dirty="0"/>
              <a:t>into operation on a date to be fixed by the President by proclamation in the </a:t>
            </a:r>
            <a:r>
              <a:rPr lang="en-US" sz="3000" i="1" dirty="0"/>
              <a:t>Gazette</a:t>
            </a:r>
            <a:r>
              <a:rPr lang="en-US" sz="3000" dirty="0"/>
              <a:t>.</a:t>
            </a:r>
            <a:endParaRPr lang="en-ZA" sz="3000" dirty="0"/>
          </a:p>
          <a:p>
            <a:pPr marL="0" indent="0" algn="just">
              <a:buNone/>
            </a:pPr>
            <a:r>
              <a:rPr lang="en-US" sz="3000" dirty="0" smtClean="0"/>
              <a:t>Clause 7(2) provides for the </a:t>
            </a:r>
            <a:r>
              <a:rPr lang="en-US" sz="3000" dirty="0"/>
              <a:t>President </a:t>
            </a:r>
            <a:r>
              <a:rPr lang="en-US" sz="3000" dirty="0" smtClean="0"/>
              <a:t>to set </a:t>
            </a:r>
            <a:r>
              <a:rPr lang="en-US" sz="3000" dirty="0"/>
              <a:t>different dates for the coming into operation of the different provisions of </a:t>
            </a:r>
            <a:r>
              <a:rPr lang="en-US" sz="3000" dirty="0" smtClean="0"/>
              <a:t>the </a:t>
            </a:r>
            <a:r>
              <a:rPr lang="en-US" sz="3000" dirty="0"/>
              <a:t>Act.</a:t>
            </a:r>
            <a:endParaRPr lang="en-ZA" sz="3000" dirty="0"/>
          </a:p>
          <a:p>
            <a:pPr marL="0" indent="0" algn="just">
              <a:buNone/>
            </a:pPr>
            <a:r>
              <a:rPr lang="en-US" sz="3000" dirty="0" smtClean="0"/>
              <a:t>Clause 7(3) provides for the President to set </a:t>
            </a:r>
            <a:r>
              <a:rPr lang="en-US" sz="3000" dirty="0"/>
              <a:t>different dates for the coming into operation of any or certain of the provisions of this Act for the different deeds registries.</a:t>
            </a:r>
            <a:endParaRPr lang="en-ZA" sz="3000" dirty="0"/>
          </a:p>
          <a:p>
            <a:pPr marL="0" indent="0" algn="just">
              <a:buNone/>
            </a:pPr>
            <a:endParaRPr lang="en-ZA" sz="3000" dirty="0" smtClean="0"/>
          </a:p>
          <a:p>
            <a:endParaRPr lang="en-ZA" sz="30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434310" y="-1524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648200" y="6173124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14706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344"/>
            <a:ext cx="8915400" cy="944562"/>
          </a:xfrm>
        </p:spPr>
        <p:txBody>
          <a:bodyPr>
            <a:normAutofit/>
          </a:bodyPr>
          <a:lstStyle/>
          <a:p>
            <a: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Stakeholder consultation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9525000" cy="5029200"/>
          </a:xfrm>
        </p:spPr>
        <p:txBody>
          <a:bodyPr>
            <a:normAutofit fontScale="92500"/>
          </a:bodyPr>
          <a:lstStyle/>
          <a:p>
            <a:pPr marL="0" lvl="0" indent="0" algn="just" defTabSz="457200" eaLnBrk="0" fontAlgn="base" hangingPunct="0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altLang="en-US" dirty="0" smtClean="0">
              <a:solidFill>
                <a:prstClr val="black"/>
              </a:solidFill>
            </a:endParaRPr>
          </a:p>
          <a:p>
            <a:pPr marL="0" lvl="0" indent="0" algn="just" defTabSz="457200" eaLnBrk="0" fontAlgn="base" hangingPunct="0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ZA" altLang="en-US" dirty="0" smtClean="0">
                <a:solidFill>
                  <a:prstClr val="black"/>
                </a:solidFill>
              </a:rPr>
              <a:t>Deeds </a:t>
            </a:r>
            <a:r>
              <a:rPr lang="en-ZA" altLang="en-US" dirty="0">
                <a:solidFill>
                  <a:prstClr val="black"/>
                </a:solidFill>
              </a:rPr>
              <a:t>Registries Regulations Board; Law Society of South Africa; Registrars of Deeds; Banking Association South Africa.</a:t>
            </a:r>
          </a:p>
          <a:p>
            <a:pPr marL="0" lvl="0" indent="0" algn="just" defTabSz="457200" eaLnBrk="0" fontAlgn="base" hangingPunct="0">
              <a:spcAft>
                <a:spcPct val="0"/>
              </a:spcAft>
              <a:buNone/>
              <a:defRPr/>
            </a:pPr>
            <a:r>
              <a:rPr lang="en-ZA" altLang="en-US" dirty="0">
                <a:solidFill>
                  <a:prstClr val="black"/>
                </a:solidFill>
              </a:rPr>
              <a:t>South African Revenue Service; Departments of Home Affairs, </a:t>
            </a:r>
            <a:r>
              <a:rPr lang="en-US" dirty="0">
                <a:solidFill>
                  <a:prstClr val="black"/>
                </a:solidFill>
              </a:rPr>
              <a:t>Public Works, Cooperative Governance and Traditional Affairs, Human Settlements, Telecommunication and Postal Services;</a:t>
            </a:r>
            <a:r>
              <a:rPr lang="en-GB" dirty="0">
                <a:solidFill>
                  <a:prstClr val="black"/>
                </a:solidFill>
              </a:rPr>
              <a:t> </a:t>
            </a:r>
            <a:endParaRPr lang="en-GB" dirty="0" smtClean="0">
              <a:solidFill>
                <a:prstClr val="black"/>
              </a:solidFill>
            </a:endParaRPr>
          </a:p>
          <a:p>
            <a:pPr marL="0" lvl="0" indent="0" algn="just" defTabSz="457200" eaLnBrk="0" fontAlgn="base" hangingPunct="0">
              <a:spcAft>
                <a:spcPct val="0"/>
              </a:spcAft>
              <a:buNone/>
              <a:defRPr/>
            </a:pPr>
            <a:r>
              <a:rPr lang="en-ZA" altLang="en-US" dirty="0" smtClean="0">
                <a:solidFill>
                  <a:prstClr val="black"/>
                </a:solidFill>
              </a:rPr>
              <a:t>Published </a:t>
            </a:r>
            <a:r>
              <a:rPr lang="en-ZA" altLang="en-US" dirty="0">
                <a:solidFill>
                  <a:prstClr val="black"/>
                </a:solidFill>
              </a:rPr>
              <a:t>for comment on 15 March 2017 (Notice 216 of 2017 in GG 40686</a:t>
            </a:r>
            <a:r>
              <a:rPr lang="en-ZA" altLang="en-US" dirty="0" smtClean="0">
                <a:solidFill>
                  <a:prstClr val="black"/>
                </a:solidFill>
              </a:rPr>
              <a:t>).</a:t>
            </a:r>
            <a:endParaRPr lang="en-ZA" altLang="en-US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434310" y="-1524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724400" y="6196274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120685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83344"/>
            <a:ext cx="9753600" cy="1212056"/>
          </a:xfrm>
        </p:spPr>
        <p:txBody>
          <a:bodyPr>
            <a:noAutofit/>
          </a:bodyPr>
          <a:lstStyle/>
          <a:p>
            <a: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Socio-economic impact assessment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9448800" cy="47244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ZA" sz="96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n-ZA" sz="12000" dirty="0" smtClean="0"/>
              <a:t>DPME granted permission to proceed with submission of the EDRS Bill to cabinet on 8 September 2016.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2000" b="1" dirty="0" smtClean="0"/>
              <a:t>Summary </a:t>
            </a:r>
            <a:r>
              <a:rPr lang="en-US" sz="12000" b="1" dirty="0"/>
              <a:t>of the main findings of the SEIA </a:t>
            </a:r>
            <a:r>
              <a:rPr lang="en-US" sz="12000" b="1" dirty="0" smtClean="0"/>
              <a:t>Report:  </a:t>
            </a:r>
            <a:r>
              <a:rPr lang="en-GB" sz="12000" dirty="0" smtClean="0"/>
              <a:t>The </a:t>
            </a:r>
            <a:r>
              <a:rPr lang="en-GB" sz="12000" dirty="0"/>
              <a:t>options that were proposed for consideration </a:t>
            </a:r>
            <a:r>
              <a:rPr lang="en-GB" sz="12000" dirty="0" smtClean="0"/>
              <a:t>were: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12000" dirty="0" smtClean="0"/>
              <a:t>(a) Introduction </a:t>
            </a:r>
            <a:r>
              <a:rPr lang="en-GB" sz="12000" dirty="0"/>
              <a:t>of an </a:t>
            </a:r>
            <a:r>
              <a:rPr lang="en-GB" sz="12000" dirty="0" smtClean="0"/>
              <a:t>e-DRS;(</a:t>
            </a:r>
            <a:r>
              <a:rPr lang="en-GB" sz="12000" dirty="0"/>
              <a:t>b</a:t>
            </a:r>
            <a:r>
              <a:rPr lang="en-GB" sz="12000" dirty="0" smtClean="0"/>
              <a:t>) Do </a:t>
            </a:r>
            <a:r>
              <a:rPr lang="en-GB" sz="12000" dirty="0"/>
              <a:t>nothing; or</a:t>
            </a:r>
            <a:endParaRPr lang="en-ZA" sz="12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12000" dirty="0" smtClean="0"/>
              <a:t>(c) Introduction </a:t>
            </a:r>
            <a:r>
              <a:rPr lang="en-GB" sz="12000" dirty="0"/>
              <a:t>of a hybrid electronic-manual deeds system</a:t>
            </a:r>
            <a:r>
              <a:rPr lang="en-GB" sz="12800" dirty="0"/>
              <a:t>.</a:t>
            </a:r>
            <a:endParaRPr lang="en-ZA" sz="12800" dirty="0"/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ZA" b="1" dirty="0"/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ZA" b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434310" y="-1524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724400" y="6196274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30334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55624"/>
            <a:ext cx="9753600" cy="968376"/>
          </a:xfrm>
        </p:spPr>
        <p:txBody>
          <a:bodyPr>
            <a:noAutofit/>
          </a:bodyPr>
          <a:lstStyle/>
          <a:p>
            <a: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Socio-economic impact assessment </a:t>
            </a:r>
            <a:b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</a:br>
            <a: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cont.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9372600" cy="38100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2000" dirty="0" smtClean="0"/>
              <a:t>Based on the findings of the SEIAS, the DRDLR supports Option (a) in order to provide for a deeds registration system to be able to handle the registration of large volumes of deeds as required by the Government’s land reform initiatives.</a:t>
            </a:r>
            <a:endParaRPr lang="en-ZA" sz="12000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endParaRPr lang="en-ZA" b="1" dirty="0" smtClean="0"/>
          </a:p>
          <a:p>
            <a:pPr marL="0" indent="0" algn="ctr">
              <a:buNone/>
            </a:pPr>
            <a:r>
              <a:rPr lang="en-ZA" sz="12800" b="1" dirty="0" smtClean="0"/>
              <a:t>Thank you</a:t>
            </a:r>
            <a:endParaRPr lang="en-ZA" sz="12800" b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434310" y="-1524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724400" y="6196274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85525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915400" cy="1059064"/>
          </a:xfrm>
        </p:spPr>
        <p:txBody>
          <a:bodyPr>
            <a:noAutofit/>
          </a:bodyPr>
          <a:lstStyle/>
          <a:p>
            <a:r>
              <a:rPr lang="en-ZA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Introduction</a:t>
            </a:r>
            <a:endParaRPr lang="en-ZA" sz="3600" b="1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356658" y="34724"/>
            <a:ext cx="4191000" cy="1012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4648200" y="46299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800600" y="6149975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9372600" cy="4343400"/>
          </a:xfrm>
        </p:spPr>
        <p:txBody>
          <a:bodyPr>
            <a:noAutofit/>
          </a:bodyPr>
          <a:lstStyle/>
          <a:p>
            <a:pPr marL="0" lvl="0" indent="0" algn="just" defTabSz="4572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defTabSz="4572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Deeds </a:t>
            </a:r>
            <a:r>
              <a:rPr lang="en-GB" altLang="en-US" sz="3000" dirty="0">
                <a:solidFill>
                  <a:prstClr val="black"/>
                </a:solidFill>
                <a:latin typeface="Arial" charset="0"/>
                <a:cs typeface="Arial" charset="0"/>
              </a:rPr>
              <a:t>are currently registered in terms of the Deeds Registries Act, 1937 (Act 47 of 1937) and the Sectional Titles Act, 1986 (Act 95 of 1986).</a:t>
            </a:r>
          </a:p>
          <a:p>
            <a:pPr marL="0" lvl="0" indent="0" algn="just" defTabSz="4572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3000" dirty="0">
                <a:solidFill>
                  <a:prstClr val="black"/>
                </a:solidFill>
                <a:latin typeface="Arial" charset="0"/>
                <a:cs typeface="Arial" charset="0"/>
              </a:rPr>
              <a:t>All procedures relating to the preparation, lodgement, examination and registration of deeds in terms of the DRA and STA take place manually and is in paper format.	</a:t>
            </a:r>
          </a:p>
        </p:txBody>
      </p:sp>
    </p:spTree>
    <p:extLst>
      <p:ext uri="{BB962C8B-B14F-4D97-AF65-F5344CB8AC3E}">
        <p14:creationId xmlns:p14="http://schemas.microsoft.com/office/powerpoint/2010/main" xmlns="" val="66736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24"/>
            <a:ext cx="8915400" cy="11430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Introduction cont.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9525000" cy="4800600"/>
          </a:xfrm>
        </p:spPr>
        <p:txBody>
          <a:bodyPr>
            <a:normAutofit fontScale="92500" lnSpcReduction="10000"/>
          </a:bodyPr>
          <a:lstStyle/>
          <a:p>
            <a:pPr marL="0" lvl="0" indent="0" algn="just" defTabSz="4572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ZA" alt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The </a:t>
            </a:r>
            <a:r>
              <a:rPr lang="en-ZA" altLang="en-US" dirty="0">
                <a:solidFill>
                  <a:prstClr val="black"/>
                </a:solidFill>
                <a:latin typeface="Arial" charset="0"/>
                <a:cs typeface="Arial" charset="0"/>
              </a:rPr>
              <a:t>EDRS Bill </a:t>
            </a:r>
            <a:r>
              <a:rPr lang="en-ZA" alt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seeks to </a:t>
            </a:r>
            <a:r>
              <a:rPr lang="en-ZA" altLang="en-US" dirty="0">
                <a:solidFill>
                  <a:prstClr val="black"/>
                </a:solidFill>
                <a:latin typeface="Arial" charset="0"/>
                <a:cs typeface="Arial" charset="0"/>
              </a:rPr>
              <a:t>provide legislation that is required for the development of an electronic deeds registration </a:t>
            </a:r>
            <a:r>
              <a:rPr lang="en-ZA" alt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system (e-DRS).</a:t>
            </a:r>
          </a:p>
          <a:p>
            <a:pPr marL="0" lvl="0" indent="0" algn="just" defTabSz="45720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ZA" alt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The </a:t>
            </a:r>
            <a:r>
              <a:rPr lang="en-ZA" altLang="en-US" dirty="0">
                <a:solidFill>
                  <a:prstClr val="black"/>
                </a:solidFill>
                <a:latin typeface="Arial" charset="0"/>
                <a:cs typeface="Arial" charset="0"/>
              </a:rPr>
              <a:t>e-DRS will provide, amongst other things, for the registration of large volumes of deeds effectively; improved turn-around times for providing registered deeds and documents to clients; country wide access to deeds registration services; enhanced accuracy of examination and registration; and security features including confidentiality, </a:t>
            </a:r>
            <a:r>
              <a:rPr lang="en-ZA" altLang="en-US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non-repudiation, integrity </a:t>
            </a:r>
            <a:r>
              <a:rPr lang="en-ZA" altLang="en-US" dirty="0">
                <a:solidFill>
                  <a:prstClr val="black"/>
                </a:solidFill>
                <a:latin typeface="Arial" charset="0"/>
                <a:cs typeface="Arial" charset="0"/>
              </a:rPr>
              <a:t>and availability.</a:t>
            </a:r>
            <a:endParaRPr lang="en-ZA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648200" y="46299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00600" y="6163479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12268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7124"/>
            <a:ext cx="8915400" cy="9144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Objectives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9144000" cy="4953000"/>
          </a:xfrm>
        </p:spPr>
        <p:txBody>
          <a:bodyPr>
            <a:normAutofit/>
          </a:bodyPr>
          <a:lstStyle/>
          <a:p>
            <a:pPr marL="0" lvl="0" indent="0" algn="just" defTabSz="457200" eaLnBrk="0" fontAlgn="base" hangingPunct="0">
              <a:spcAft>
                <a:spcPct val="0"/>
              </a:spcAft>
              <a:buNone/>
              <a:defRPr/>
            </a:pPr>
            <a:endParaRPr lang="en-US" dirty="0" smtClean="0">
              <a:solidFill>
                <a:prstClr val="black"/>
              </a:solidFill>
            </a:endParaRPr>
          </a:p>
          <a:p>
            <a:pPr marL="0" lvl="0" indent="0" algn="just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Main </a:t>
            </a:r>
            <a:r>
              <a:rPr lang="en-US" sz="3000" dirty="0">
                <a:solidFill>
                  <a:prstClr val="black"/>
                </a:solidFill>
              </a:rPr>
              <a:t>objectives of the EDRS Bill are </a:t>
            </a:r>
            <a:r>
              <a:rPr lang="en-US" sz="3000" dirty="0" smtClean="0">
                <a:solidFill>
                  <a:prstClr val="black"/>
                </a:solidFill>
              </a:rPr>
              <a:t>to: facilitate </a:t>
            </a:r>
            <a:r>
              <a:rPr lang="en-US" sz="3000" dirty="0">
                <a:solidFill>
                  <a:prstClr val="black"/>
                </a:solidFill>
              </a:rPr>
              <a:t>the development of an electronic deeds registration system in order to promote the registration of large volumes of deeds as necessitated by government’s land reform initiatives; and </a:t>
            </a:r>
            <a:r>
              <a:rPr lang="en-US" sz="3000" dirty="0" smtClean="0">
                <a:solidFill>
                  <a:prstClr val="black"/>
                </a:solidFill>
              </a:rPr>
              <a:t>expedite </a:t>
            </a:r>
            <a:r>
              <a:rPr lang="en-US" sz="3000" dirty="0">
                <a:solidFill>
                  <a:prstClr val="black"/>
                </a:solidFill>
              </a:rPr>
              <a:t>the registration of deeds by decreasing the time required for the deeds registration process.</a:t>
            </a:r>
            <a:endParaRPr lang="en-ZA" sz="3000" dirty="0">
              <a:solidFill>
                <a:prstClr val="black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ZA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648200" y="46299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00600" y="6163479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371961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76200"/>
            <a:ext cx="9525000" cy="914400"/>
          </a:xfrm>
        </p:spPr>
        <p:txBody>
          <a:bodyPr>
            <a:noAutofit/>
          </a:bodyPr>
          <a:lstStyle/>
          <a:p>
            <a:r>
              <a:rPr lang="en-ZA" b="1" dirty="0" smtClean="0"/>
              <a:t> </a:t>
            </a:r>
            <a:r>
              <a:rPr lang="en-ZA" altLang="en-US" sz="36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Clause </a:t>
            </a:r>
            <a:r>
              <a:rPr lang="en-ZA" altLang="en-US" sz="3600" b="1" dirty="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  <a:endParaRPr lang="en-ZA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838200"/>
            <a:ext cx="9829800" cy="5105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n-ZA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ZA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Provides </a:t>
            </a:r>
            <a:r>
              <a:rPr lang="en-ZA" sz="3000" dirty="0">
                <a:solidFill>
                  <a:prstClr val="black"/>
                </a:solidFill>
                <a:latin typeface="Arial" charset="0"/>
                <a:cs typeface="Arial" charset="0"/>
              </a:rPr>
              <a:t>for </a:t>
            </a:r>
            <a:r>
              <a:rPr lang="en-ZA" sz="3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definitions</a:t>
            </a:r>
            <a:r>
              <a:rPr lang="en-ZA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ZA" sz="3000" dirty="0">
                <a:solidFill>
                  <a:prstClr val="black"/>
                </a:solidFill>
                <a:latin typeface="Arial" charset="0"/>
                <a:cs typeface="Arial" charset="0"/>
              </a:rPr>
              <a:t>which aim to align the provisions of the Act with that of the Electronic Communications and Transactions Act, 2002. </a:t>
            </a:r>
            <a:endParaRPr lang="en-ZA" sz="30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ZA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These </a:t>
            </a:r>
            <a:r>
              <a:rPr lang="en-ZA" sz="3000" dirty="0">
                <a:solidFill>
                  <a:prstClr val="black"/>
                </a:solidFill>
                <a:latin typeface="Arial" charset="0"/>
                <a:cs typeface="Arial" charset="0"/>
              </a:rPr>
              <a:t>include, amongst others, the following: </a:t>
            </a:r>
            <a:r>
              <a:rPr lang="en-ZA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ZA" sz="30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'Electronic Communications and Transactions Act, 2002</a:t>
            </a:r>
            <a:r>
              <a:rPr lang="en-ZA" sz="3000" dirty="0">
                <a:solidFill>
                  <a:prstClr val="black"/>
                </a:solidFill>
                <a:latin typeface="Arial" charset="0"/>
                <a:cs typeface="Arial" charset="0"/>
              </a:rPr>
              <a:t>'' means the Electronic Communications and Transactions Act, 2002 (Act No. 25 of 2002), as amended from time to </a:t>
            </a:r>
            <a:r>
              <a:rPr lang="en-ZA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time.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648200" y="-23149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800600" y="6149975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141590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58"/>
            <a:ext cx="8915400" cy="11430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Clause 1 cont</a:t>
            </a:r>
            <a:r>
              <a:rPr lang="en-ZA" sz="3600" b="1" dirty="0"/>
              <a:t>.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60426"/>
            <a:ext cx="9220200" cy="4625974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en-ZA" altLang="en-US" dirty="0" smtClean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ZA" altLang="en-US" dirty="0" smtClean="0">
                <a:solidFill>
                  <a:prstClr val="black"/>
                </a:solidFill>
              </a:rPr>
              <a:t>"</a:t>
            </a:r>
            <a:r>
              <a:rPr lang="en-ZA" altLang="en-US" sz="3000" b="1" i="1" dirty="0">
                <a:solidFill>
                  <a:prstClr val="black"/>
                </a:solidFill>
              </a:rPr>
              <a:t>signature</a:t>
            </a:r>
            <a:r>
              <a:rPr lang="en-ZA" altLang="en-US" sz="3000" dirty="0">
                <a:solidFill>
                  <a:prstClr val="black"/>
                </a:solidFill>
              </a:rPr>
              <a:t>" in respect of any act performed in </a:t>
            </a:r>
            <a:endParaRPr lang="en-ZA" sz="3000" dirty="0">
              <a:solidFill>
                <a:prstClr val="black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ZA" altLang="en-US" sz="3000" dirty="0" smtClean="0">
                <a:solidFill>
                  <a:prstClr val="black"/>
                </a:solidFill>
              </a:rPr>
              <a:t>terms </a:t>
            </a:r>
            <a:r>
              <a:rPr lang="en-ZA" altLang="en-US" sz="3000" dirty="0">
                <a:solidFill>
                  <a:prstClr val="black"/>
                </a:solidFill>
              </a:rPr>
              <a:t>of the DRA </a:t>
            </a:r>
            <a:r>
              <a:rPr lang="en-ZA" altLang="en-US" sz="3000" dirty="0" smtClean="0">
                <a:solidFill>
                  <a:prstClr val="black"/>
                </a:solidFill>
              </a:rPr>
              <a:t>and STA </a:t>
            </a:r>
            <a:r>
              <a:rPr lang="en-ZA" altLang="en-US" sz="3000" dirty="0">
                <a:solidFill>
                  <a:prstClr val="black"/>
                </a:solidFill>
              </a:rPr>
              <a:t>by a conveyancer, statutory officer or registrar in attesting his or her signature to a deed or document or a scanned image of a deed or document, means an advanced electronic signature as defined in section 1 of the Electronic Communications and Transactions Act, 2002.</a:t>
            </a:r>
            <a:endParaRPr lang="en-ZA" sz="30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800600" y="6149975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0" y="-762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11760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58"/>
            <a:ext cx="8915400" cy="11430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Clause 2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60426"/>
            <a:ext cx="9525000" cy="493077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en-ZA" altLang="en-US" sz="14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ZA" altLang="en-US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Clause </a:t>
            </a:r>
            <a:r>
              <a:rPr lang="en-ZA" altLang="en-US" sz="3000" dirty="0">
                <a:solidFill>
                  <a:prstClr val="black"/>
                </a:solidFill>
                <a:latin typeface="Arial" charset="0"/>
                <a:cs typeface="Arial" charset="0"/>
              </a:rPr>
              <a:t>2 </a:t>
            </a:r>
            <a:r>
              <a:rPr lang="en-ZA" altLang="en-US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provides for </a:t>
            </a:r>
            <a:r>
              <a:rPr lang="en-ZA" altLang="en-US" sz="3000" dirty="0">
                <a:solidFill>
                  <a:prstClr val="black"/>
                </a:solidFill>
                <a:latin typeface="Arial" charset="0"/>
                <a:cs typeface="Arial" charset="0"/>
              </a:rPr>
              <a:t>the development, establishment and maintenance of the e-DRS.  It provides for the Chief Registrar of Deeds (CRD) to develop, establish and maintain the e-DRS using information and communications technologies for the preparation, </a:t>
            </a:r>
            <a:r>
              <a:rPr lang="en-ZA" altLang="en-US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lodgement, execution, </a:t>
            </a:r>
            <a:r>
              <a:rPr lang="en-ZA" altLang="en-US" sz="3000" dirty="0">
                <a:solidFill>
                  <a:prstClr val="black"/>
                </a:solidFill>
                <a:latin typeface="Arial" charset="0"/>
                <a:cs typeface="Arial" charset="0"/>
              </a:rPr>
              <a:t>registration </a:t>
            </a:r>
            <a:r>
              <a:rPr lang="en-ZA" altLang="en-US" sz="3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and storing of </a:t>
            </a:r>
            <a:r>
              <a:rPr lang="en-ZA" altLang="en-US" sz="3000" dirty="0">
                <a:solidFill>
                  <a:prstClr val="black"/>
                </a:solidFill>
                <a:latin typeface="Arial" charset="0"/>
                <a:cs typeface="Arial" charset="0"/>
              </a:rPr>
              <a:t>deeds.  It also provides for the CRD to prescribe functional requirements and technical specifications for the e-DRS. </a:t>
            </a:r>
            <a:endParaRPr lang="en-ZA" sz="30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800600" y="6149975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0" y="-762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40768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58"/>
            <a:ext cx="8915400" cy="1143000"/>
          </a:xfrm>
        </p:spPr>
        <p:txBody>
          <a:bodyPr>
            <a:normAutofit/>
          </a:bodyPr>
          <a:lstStyle/>
          <a:p>
            <a:r>
              <a:rPr lang="en-ZA" sz="3600" b="1" dirty="0" smtClean="0"/>
              <a:t>Clauses 3 and 4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9601200" cy="47244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ZA" sz="3000" dirty="0"/>
              <a:t>Clause 3 provides for the validity of deeds. It provides that a deed generated, registered and executed electronically </a:t>
            </a:r>
            <a:r>
              <a:rPr lang="en-ZA" sz="3000" dirty="0" smtClean="0"/>
              <a:t>is </a:t>
            </a:r>
            <a:r>
              <a:rPr lang="en-ZA" sz="3000" dirty="0"/>
              <a:t>deemed to be the original and valid record</a:t>
            </a:r>
            <a:r>
              <a:rPr lang="en-ZA" sz="30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ZA" sz="30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ZA" sz="3000" dirty="0"/>
              <a:t>Clause 4 provides for the authorisation of users of the e-DRS in so far as such users must be registered in the manner as may be prescribed by regulation. 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800600" y="6149975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0" y="-762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38715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589" y="0"/>
            <a:ext cx="8915400" cy="1143000"/>
          </a:xfrm>
        </p:spPr>
        <p:txBody>
          <a:bodyPr>
            <a:normAutofit/>
          </a:bodyPr>
          <a:lstStyle/>
          <a:p>
            <a:r>
              <a:rPr lang="en-ZA" altLang="en-US" sz="32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Clause </a:t>
            </a:r>
            <a:r>
              <a:rPr lang="en-ZA" altLang="en-US" sz="3200" b="1" dirty="0">
                <a:solidFill>
                  <a:prstClr val="black"/>
                </a:solidFill>
                <a:latin typeface="Arial" charset="0"/>
                <a:cs typeface="Arial" charset="0"/>
              </a:rPr>
              <a:t>5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677400" cy="5105400"/>
          </a:xfrm>
        </p:spPr>
        <p:txBody>
          <a:bodyPr>
            <a:normAutofit/>
          </a:bodyPr>
          <a:lstStyle/>
          <a:p>
            <a:pPr marL="0" lvl="0" indent="0" algn="just" defTabSz="457200" eaLnBrk="0" fontAlgn="base" hangingPunct="0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ZA" dirty="0" smtClean="0">
              <a:solidFill>
                <a:prstClr val="black"/>
              </a:solidFill>
            </a:endParaRPr>
          </a:p>
          <a:p>
            <a:pPr marL="0" lvl="0" indent="0" algn="just" defTabSz="457200" eaLnBrk="0" fontAlgn="base" hangingPunct="0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ZA" sz="3000" dirty="0" smtClean="0">
                <a:solidFill>
                  <a:prstClr val="black"/>
                </a:solidFill>
              </a:rPr>
              <a:t>Clause 5 provides for the Minister to make regulations </a:t>
            </a:r>
            <a:r>
              <a:rPr lang="en-US" sz="3000" dirty="0" smtClean="0">
                <a:solidFill>
                  <a:prstClr val="black"/>
                </a:solidFill>
              </a:rPr>
              <a:t>on recommendation by the Regulations Board for amongst others: </a:t>
            </a:r>
          </a:p>
          <a:p>
            <a:pPr marL="514350" lvl="0" indent="-514350" algn="just" defTabSz="45720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AutoNum type="alphaLcParenBoth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   procedure for electronic lodgement; </a:t>
            </a:r>
          </a:p>
          <a:p>
            <a:pPr marL="514350" lvl="0" indent="-514350" algn="just" defTabSz="45720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AutoNum type="alphaLcParenBoth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   procedure for electronic record storing; and</a:t>
            </a:r>
          </a:p>
          <a:p>
            <a:pPr marL="514350" lvl="0" indent="-514350" algn="just" defTabSz="45720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AutoNum type="alphaLcParenBoth"/>
              <a:defRPr/>
            </a:pPr>
            <a:r>
              <a:rPr lang="en-US" sz="3000" dirty="0" smtClean="0">
                <a:solidFill>
                  <a:prstClr val="black"/>
                </a:solidFill>
              </a:rPr>
              <a:t>   the manner of identification of persons who may prepare, execute, lodge, register deeds in a deeds registry.</a:t>
            </a:r>
            <a:endParaRPr lang="en-ZA" sz="30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434310" y="-152400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836289" y="6149975"/>
            <a:ext cx="803958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971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DLR Powerpoint Template 20150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DRDLR Powerpoint Template 201506</Template>
  <TotalTime>1155</TotalTime>
  <Words>902</Words>
  <Application>Microsoft Office PowerPoint</Application>
  <PresentationFormat>A4 Paper (210x297 mm)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DRDLR Powerpoint Template 201506</vt:lpstr>
      <vt:lpstr>ELECTRONIC DEEDS REGISTRATION SYSTEMS BILL, 2017 PRESENTATION TO THE PORTFOLIO COMMITTEE  17 APRIL  2018 </vt:lpstr>
      <vt:lpstr>Introduction</vt:lpstr>
      <vt:lpstr>Introduction cont.</vt:lpstr>
      <vt:lpstr>Objectives</vt:lpstr>
      <vt:lpstr> Clause 1</vt:lpstr>
      <vt:lpstr>Clause 1 cont.</vt:lpstr>
      <vt:lpstr>Clause 2</vt:lpstr>
      <vt:lpstr>Clauses 3 and 4</vt:lpstr>
      <vt:lpstr>Clause 5</vt:lpstr>
      <vt:lpstr>Clause 6-traditional provisions</vt:lpstr>
      <vt:lpstr>Clause 7</vt:lpstr>
      <vt:lpstr>Stakeholder consultation</vt:lpstr>
      <vt:lpstr>Socio-economic impact assessment</vt:lpstr>
      <vt:lpstr>Socio-economic impact assessment 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XXX</dc:title>
  <dc:creator>TMhlongo</dc:creator>
  <cp:lastModifiedBy>PUMZA</cp:lastModifiedBy>
  <cp:revision>126</cp:revision>
  <cp:lastPrinted>2017-05-29T08:15:33Z</cp:lastPrinted>
  <dcterms:created xsi:type="dcterms:W3CDTF">2015-06-02T11:23:14Z</dcterms:created>
  <dcterms:modified xsi:type="dcterms:W3CDTF">2018-04-23T09:40:39Z</dcterms:modified>
</cp:coreProperties>
</file>