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diagrams/drawing2.xml" ContentType="application/vnd.ms-office.drawingml.diagramDrawing+xml"/>
  <Override PartName="/ppt/charts/style2.xml" ContentType="application/vnd.ms-office.chartstyl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charts/colors2.xml" ContentType="application/vnd.ms-office.chartcolorstyl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charts/chart1.xml" ContentType="application/vnd.openxmlformats-officedocument.drawingml.chart+xml"/>
  <Override PartName="/docProps/core.xml" ContentType="application/vnd.openxmlformats-package.core-properties+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4" r:id="rId4"/>
    <p:sldMasterId id="2147483683" r:id="rId5"/>
  </p:sldMasterIdLst>
  <p:notesMasterIdLst>
    <p:notesMasterId r:id="rId34"/>
  </p:notesMasterIdLst>
  <p:handoutMasterIdLst>
    <p:handoutMasterId r:id="rId35"/>
  </p:handoutMasterIdLst>
  <p:sldIdLst>
    <p:sldId id="354" r:id="rId6"/>
    <p:sldId id="306" r:id="rId7"/>
    <p:sldId id="310" r:id="rId8"/>
    <p:sldId id="311" r:id="rId9"/>
    <p:sldId id="322" r:id="rId10"/>
    <p:sldId id="312" r:id="rId11"/>
    <p:sldId id="340" r:id="rId12"/>
    <p:sldId id="333" r:id="rId13"/>
    <p:sldId id="335" r:id="rId14"/>
    <p:sldId id="332" r:id="rId15"/>
    <p:sldId id="339" r:id="rId16"/>
    <p:sldId id="328" r:id="rId17"/>
    <p:sldId id="344" r:id="rId18"/>
    <p:sldId id="315" r:id="rId19"/>
    <p:sldId id="341" r:id="rId20"/>
    <p:sldId id="318" r:id="rId21"/>
    <p:sldId id="331" r:id="rId22"/>
    <p:sldId id="349" r:id="rId23"/>
    <p:sldId id="319" r:id="rId24"/>
    <p:sldId id="350" r:id="rId25"/>
    <p:sldId id="351" r:id="rId26"/>
    <p:sldId id="352" r:id="rId27"/>
    <p:sldId id="320" r:id="rId28"/>
    <p:sldId id="323" r:id="rId29"/>
    <p:sldId id="356" r:id="rId30"/>
    <p:sldId id="347" r:id="rId31"/>
    <p:sldId id="355" r:id="rId32"/>
    <p:sldId id="327" r:id="rId3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indy Pillay" initials="CP" lastIdx="5" clrIdx="0">
    <p:extLst>
      <p:ext uri="{19B8F6BF-5375-455C-9EA6-DF929625EA0E}">
        <p15:presenceInfo xmlns:p15="http://schemas.microsoft.com/office/powerpoint/2012/main" xmlns="" userId="S-1-5-21-3533553457-421781099-1673888754-26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CFFCC"/>
    <a:srgbClr val="E2EFDA"/>
    <a:srgbClr val="CCFF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2518" autoAdjust="0"/>
  </p:normalViewPr>
  <p:slideViewPr>
    <p:cSldViewPr>
      <p:cViewPr varScale="1">
        <p:scale>
          <a:sx n="107" d="100"/>
          <a:sy n="107" d="100"/>
        </p:scale>
        <p:origin x="-173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8" d="100"/>
          <a:sy n="88" d="100"/>
        </p:scale>
        <p:origin x="3822" y="66"/>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vmpme-ptaho-fnp01\Users\Pieter.Pretorius\Admin\4.%20Finance\Budgets\2018%202019\Budget%20docs\Budget%20Monitoring%202018%2019.xlsm"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ZA"/>
  <c:chart>
    <c:autoTitleDeleted val="1"/>
    <c:plotArea>
      <c:layout/>
      <c:pieChart>
        <c:varyColors val="1"/>
        <c:ser>
          <c:idx val="0"/>
          <c:order val="0"/>
          <c:dPt>
            <c:idx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F102-4663-91F0-0907E2076B22}"/>
              </c:ext>
            </c:extLst>
          </c:dPt>
          <c:dPt>
            <c:idx val="1"/>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F102-4663-91F0-0907E2076B22}"/>
              </c:ext>
            </c:extLst>
          </c:dPt>
          <c:dPt>
            <c:idx val="2"/>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F102-4663-91F0-0907E2076B22}"/>
              </c:ext>
            </c:extLst>
          </c:dPt>
          <c:dPt>
            <c:idx val="3"/>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F102-4663-91F0-0907E2076B22}"/>
              </c:ext>
            </c:extLst>
          </c:dPt>
          <c:dPt>
            <c:idx val="4"/>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F102-4663-91F0-0907E2076B22}"/>
              </c:ext>
            </c:extLst>
          </c:dPt>
          <c:dPt>
            <c:idx val="5"/>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B-F102-4663-91F0-0907E2076B22}"/>
              </c:ext>
            </c:extLst>
          </c:dPt>
          <c:dPt>
            <c:idx val="6"/>
            <c:spPr>
              <a:solidFill>
                <a:schemeClr val="accent1">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D-F102-4663-91F0-0907E2076B22}"/>
              </c:ext>
            </c:extLst>
          </c:dPt>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ENE!$C$12:$I$12</c:f>
              <c:strCache>
                <c:ptCount val="7"/>
                <c:pt idx="0">
                  <c:v>Ministry, DG, Administarion</c:v>
                </c:pt>
                <c:pt idx="1">
                  <c:v>Planning Coordination</c:v>
                </c:pt>
                <c:pt idx="2">
                  <c:v>Sector Monitoring</c:v>
                </c:pt>
                <c:pt idx="3">
                  <c:v>Public Sector</c:v>
                </c:pt>
                <c:pt idx="4">
                  <c:v>Frontline Monitoring</c:v>
                </c:pt>
                <c:pt idx="5">
                  <c:v>Evidence and Knowledge Systems</c:v>
                </c:pt>
                <c:pt idx="6">
                  <c:v>Youth Development</c:v>
                </c:pt>
              </c:strCache>
            </c:strRef>
          </c:cat>
          <c:val>
            <c:numRef>
              <c:f>ENE!$C$14:$I$14</c:f>
              <c:numCache>
                <c:formatCode>#\ ###_ ;\ \(#\ ###\)\ ;"-";</c:formatCode>
                <c:ptCount val="7"/>
                <c:pt idx="0">
                  <c:v>99476</c:v>
                </c:pt>
                <c:pt idx="1">
                  <c:v>54938</c:v>
                </c:pt>
                <c:pt idx="2">
                  <c:v>49714</c:v>
                </c:pt>
                <c:pt idx="3">
                  <c:v>31683</c:v>
                </c:pt>
                <c:pt idx="4">
                  <c:v>39115</c:v>
                </c:pt>
                <c:pt idx="5">
                  <c:v>31461</c:v>
                </c:pt>
                <c:pt idx="6">
                  <c:v>6401</c:v>
                </c:pt>
              </c:numCache>
            </c:numRef>
          </c:val>
          <c:extLst xmlns:c16r2="http://schemas.microsoft.com/office/drawing/2015/06/chart">
            <c:ext xmlns:c16="http://schemas.microsoft.com/office/drawing/2014/chart" uri="{C3380CC4-5D6E-409C-BE32-E72D297353CC}">
              <c16:uniqueId val="{0000000E-F102-4663-91F0-0907E2076B22}"/>
            </c:ext>
          </c:extLst>
        </c:ser>
        <c:dLbls>
          <c:showPercent val="1"/>
        </c:dLbls>
        <c:firstSliceAng val="0"/>
      </c:pieChart>
      <c:spPr>
        <a:noFill/>
        <a:ln>
          <a:noFill/>
        </a:ln>
        <a:effectLst/>
      </c:spPr>
    </c:plotArea>
    <c:legend>
      <c:legendPos val="r"/>
      <c:spPr>
        <a:noFill/>
        <a:ln>
          <a:noFill/>
        </a:ln>
        <a:effectLst/>
      </c:spPr>
      <c:txPr>
        <a:bodyPr rot="0" spcFirstLastPara="1" vertOverflow="ellipsis" vert="horz" wrap="square" anchor="ctr" anchorCtr="1"/>
        <a:lstStyle/>
        <a:p>
          <a:pPr rtl="0">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zero"/>
  </c:chart>
  <c:spPr>
    <a:noFill/>
    <a:ln>
      <a:noFill/>
    </a:ln>
    <a:effectLst/>
  </c:spPr>
  <c:txPr>
    <a:bodyPr/>
    <a:lstStyle/>
    <a:p>
      <a:pPr>
        <a:defRPr sz="1600"/>
      </a:pPr>
      <a:endParaRPr lang="en-US"/>
    </a:p>
  </c:txPr>
  <c:externalData r:id="rId1"/>
</c:chartSpac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5E07FA-D443-47BD-93A7-C1FD17965528}" type="doc">
      <dgm:prSet loTypeId="urn:microsoft.com/office/officeart/2005/8/layout/hProcess10#1" loCatId="process" qsTypeId="urn:microsoft.com/office/officeart/2005/8/quickstyle/simple1" qsCatId="simple" csTypeId="urn:microsoft.com/office/officeart/2005/8/colors/accent1_2" csCatId="accent1" phldr="1"/>
      <dgm:spPr/>
      <dgm:t>
        <a:bodyPr/>
        <a:lstStyle/>
        <a:p>
          <a:endParaRPr lang="en-US"/>
        </a:p>
      </dgm:t>
    </dgm:pt>
    <dgm:pt modelId="{422EF04C-06FC-4197-9852-8F680FB0DC9E}">
      <dgm:prSet phldrT="[Text]" custT="1"/>
      <dgm:spPr>
        <a:solidFill>
          <a:schemeClr val="tx2"/>
        </a:solidFill>
      </dgm:spPr>
      <dgm:t>
        <a:bodyPr/>
        <a:lstStyle/>
        <a:p>
          <a:pPr algn="ctr">
            <a:lnSpc>
              <a:spcPct val="100000"/>
            </a:lnSpc>
          </a:pPr>
          <a:r>
            <a:rPr lang="en-US" sz="1200" dirty="0" smtClean="0">
              <a:latin typeface="Arial" panose="020B0604020202020204" pitchFamily="34" charset="0"/>
              <a:cs typeface="Arial" panose="020B0604020202020204" pitchFamily="34" charset="0"/>
            </a:rPr>
            <a:t>Coordinate macro and transversal long term, short and medium term plans  planning across departments and spheres of  government </a:t>
          </a:r>
        </a:p>
        <a:p>
          <a:pPr algn="l">
            <a:lnSpc>
              <a:spcPct val="100000"/>
            </a:lnSpc>
          </a:pPr>
          <a:r>
            <a:rPr lang="en-US" sz="1200" dirty="0" smtClean="0">
              <a:latin typeface="Arial" panose="020B0604020202020204" pitchFamily="34" charset="0"/>
              <a:cs typeface="Arial" panose="020B0604020202020204" pitchFamily="34" charset="0"/>
            </a:rPr>
            <a:t>-SDGs</a:t>
          </a:r>
        </a:p>
        <a:p>
          <a:pPr algn="l">
            <a:lnSpc>
              <a:spcPct val="100000"/>
            </a:lnSpc>
          </a:pPr>
          <a:r>
            <a:rPr lang="en-US" sz="1200" dirty="0" smtClean="0">
              <a:latin typeface="Arial" panose="020B0604020202020204" pitchFamily="34" charset="0"/>
              <a:cs typeface="Arial" panose="020B0604020202020204" pitchFamily="34" charset="0"/>
            </a:rPr>
            <a:t>-Agenda 2063</a:t>
          </a:r>
        </a:p>
        <a:p>
          <a:pPr algn="l">
            <a:lnSpc>
              <a:spcPct val="100000"/>
            </a:lnSpc>
          </a:pPr>
          <a:r>
            <a:rPr lang="en-US" sz="1200" dirty="0" smtClean="0">
              <a:latin typeface="Arial" panose="020B0604020202020204" pitchFamily="34" charset="0"/>
              <a:cs typeface="Arial" panose="020B0604020202020204" pitchFamily="34" charset="0"/>
            </a:rPr>
            <a:t>-NDP</a:t>
          </a:r>
        </a:p>
        <a:p>
          <a:pPr algn="l">
            <a:lnSpc>
              <a:spcPct val="100000"/>
            </a:lnSpc>
          </a:pPr>
          <a:r>
            <a:rPr lang="en-US" sz="1200" dirty="0" smtClean="0">
              <a:latin typeface="Arial" panose="020B0604020202020204" pitchFamily="34" charset="0"/>
              <a:cs typeface="Arial" panose="020B0604020202020204" pitchFamily="34" charset="0"/>
            </a:rPr>
            <a:t>-MTSF</a:t>
          </a:r>
        </a:p>
        <a:p>
          <a:pPr algn="l">
            <a:lnSpc>
              <a:spcPct val="100000"/>
            </a:lnSpc>
          </a:pPr>
          <a:r>
            <a:rPr lang="en-US" sz="1200" dirty="0" smtClean="0">
              <a:latin typeface="Arial" panose="020B0604020202020204" pitchFamily="34" charset="0"/>
              <a:cs typeface="Arial" panose="020B0604020202020204" pitchFamily="34" charset="0"/>
            </a:rPr>
            <a:t>-Asses alignment of Plans with govt. priorities</a:t>
          </a:r>
        </a:p>
        <a:p>
          <a:pPr algn="l">
            <a:lnSpc>
              <a:spcPct val="100000"/>
            </a:lnSpc>
          </a:pPr>
          <a:r>
            <a:rPr lang="en-US" sz="1200" dirty="0" smtClean="0">
              <a:latin typeface="Arial" panose="020B0604020202020204" pitchFamily="34" charset="0"/>
              <a:cs typeface="Arial" panose="020B0604020202020204" pitchFamily="34" charset="0"/>
            </a:rPr>
            <a:t>-Budget prioritization</a:t>
          </a:r>
          <a:endParaRPr lang="en-US" sz="1200" dirty="0">
            <a:latin typeface="Arial" panose="020B0604020202020204" pitchFamily="34" charset="0"/>
            <a:cs typeface="Arial" panose="020B0604020202020204" pitchFamily="34" charset="0"/>
          </a:endParaRPr>
        </a:p>
      </dgm:t>
    </dgm:pt>
    <dgm:pt modelId="{218D12FA-E3CF-4D69-96A3-962CEE25EDB8}" type="parTrans" cxnId="{A3FB7431-8FD7-4240-AE8A-2672BDD6D684}">
      <dgm:prSet/>
      <dgm:spPr/>
      <dgm:t>
        <a:bodyPr/>
        <a:lstStyle/>
        <a:p>
          <a:endParaRPr lang="en-US"/>
        </a:p>
      </dgm:t>
    </dgm:pt>
    <dgm:pt modelId="{8664F220-AFAA-4D20-9EEF-3258A91C50B8}" type="sibTrans" cxnId="{A3FB7431-8FD7-4240-AE8A-2672BDD6D684}">
      <dgm:prSet/>
      <dgm:spPr/>
      <dgm:t>
        <a:bodyPr/>
        <a:lstStyle/>
        <a:p>
          <a:endParaRPr lang="en-US" dirty="0"/>
        </a:p>
      </dgm:t>
    </dgm:pt>
    <dgm:pt modelId="{2D71B522-22F5-4426-A3CA-662B4B05C34C}">
      <dgm:prSet phldrT="[Text]" custT="1"/>
      <dgm:spPr/>
      <dgm:t>
        <a:bodyPr/>
        <a:lstStyle/>
        <a:p>
          <a:r>
            <a:rPr lang="en-US" sz="1200" dirty="0" smtClean="0">
              <a:latin typeface="Arial" panose="020B0604020202020204" pitchFamily="34" charset="0"/>
              <a:cs typeface="Arial" panose="020B0604020202020204" pitchFamily="34" charset="0"/>
            </a:rPr>
            <a:t>Evaluate  Impact of government programmes and generate evidence for PM&amp;E by asking  why programmes work or do not work</a:t>
          </a:r>
          <a:endParaRPr lang="en-US" sz="1200" dirty="0">
            <a:latin typeface="Arial" panose="020B0604020202020204" pitchFamily="34" charset="0"/>
            <a:cs typeface="Arial" panose="020B0604020202020204" pitchFamily="34" charset="0"/>
          </a:endParaRPr>
        </a:p>
      </dgm:t>
    </dgm:pt>
    <dgm:pt modelId="{0FFFBBC7-73B9-4E32-B82A-F14E2800CD50}" type="parTrans" cxnId="{FE39D9D5-AC1F-4AF1-AB8C-377E0EBEE659}">
      <dgm:prSet/>
      <dgm:spPr/>
      <dgm:t>
        <a:bodyPr/>
        <a:lstStyle/>
        <a:p>
          <a:endParaRPr lang="en-US"/>
        </a:p>
      </dgm:t>
    </dgm:pt>
    <dgm:pt modelId="{2C463F55-85AE-42CA-94BA-5CE4D66C3C5E}" type="sibTrans" cxnId="{FE39D9D5-AC1F-4AF1-AB8C-377E0EBEE659}">
      <dgm:prSet/>
      <dgm:spPr/>
      <dgm:t>
        <a:bodyPr/>
        <a:lstStyle/>
        <a:p>
          <a:endParaRPr lang="en-US"/>
        </a:p>
      </dgm:t>
    </dgm:pt>
    <dgm:pt modelId="{E84234B0-2CDD-43EA-90D4-10DDBA4F6B26}">
      <dgm:prSet phldrT="[Text]" custT="1"/>
      <dgm:spPr/>
      <dgm:t>
        <a:bodyPr/>
        <a:lstStyle/>
        <a:p>
          <a:pPr algn="ctr"/>
          <a:r>
            <a:rPr lang="en-US" sz="1200" dirty="0" smtClean="0">
              <a:latin typeface="Arial" panose="020B0604020202020204" pitchFamily="34" charset="0"/>
              <a:cs typeface="Arial" panose="020B0604020202020204" pitchFamily="34" charset="0"/>
            </a:rPr>
            <a:t>-Monitor the implementation of the NDP 2030; MTSF; Nine point Plan ; Other Government Priorities ; SONA commitments</a:t>
          </a:r>
        </a:p>
        <a:p>
          <a:pPr algn="l"/>
          <a:r>
            <a:rPr lang="en-US" sz="1200" b="1" i="1" u="sng" dirty="0" smtClean="0">
              <a:latin typeface="Arial" panose="020B0604020202020204" pitchFamily="34" charset="0"/>
              <a:cs typeface="Arial" panose="020B0604020202020204" pitchFamily="34" charset="0"/>
            </a:rPr>
            <a:t>Tools </a:t>
          </a:r>
        </a:p>
        <a:p>
          <a:pPr algn="l"/>
          <a:r>
            <a:rPr lang="en-US" sz="1200" dirty="0" smtClean="0">
              <a:latin typeface="Arial" panose="020B0604020202020204" pitchFamily="34" charset="0"/>
              <a:cs typeface="Arial" panose="020B0604020202020204" pitchFamily="34" charset="0"/>
            </a:rPr>
            <a:t>-Monitor alignment of policy and legislation= SEIAS</a:t>
          </a:r>
        </a:p>
        <a:p>
          <a:pPr algn="l"/>
          <a:r>
            <a:rPr lang="en-US" sz="1200" dirty="0" smtClean="0">
              <a:latin typeface="Arial" panose="020B0604020202020204" pitchFamily="34" charset="0"/>
              <a:cs typeface="Arial" panose="020B0604020202020204" pitchFamily="34" charset="0"/>
            </a:rPr>
            <a:t>-Monitoring Outcomes=POA</a:t>
          </a:r>
        </a:p>
        <a:p>
          <a:pPr algn="l"/>
          <a:r>
            <a:rPr lang="en-US" sz="1200" dirty="0" smtClean="0">
              <a:latin typeface="Arial" panose="020B0604020202020204" pitchFamily="34" charset="0"/>
              <a:cs typeface="Arial" panose="020B0604020202020204" pitchFamily="34" charset="0"/>
            </a:rPr>
            <a:t>-Monitor management practices =MPAT; LGMIM</a:t>
          </a:r>
        </a:p>
        <a:p>
          <a:pPr algn="l"/>
          <a:r>
            <a:rPr lang="en-US" sz="1200" dirty="0" smtClean="0">
              <a:latin typeface="Arial" panose="020B0604020202020204" pitchFamily="34" charset="0"/>
              <a:cs typeface="Arial" panose="020B0604020202020204" pitchFamily="34" charset="0"/>
            </a:rPr>
            <a:t>-Monitor experiences of citizens= (FSDM; CBM; Hotline; Mystery Client; Siyahlola </a:t>
          </a:r>
        </a:p>
        <a:p>
          <a:pPr algn="l"/>
          <a:r>
            <a:rPr lang="en-US" sz="1200" dirty="0" smtClean="0">
              <a:latin typeface="Arial" panose="020B0604020202020204" pitchFamily="34" charset="0"/>
              <a:cs typeface="Arial" panose="020B0604020202020204" pitchFamily="34" charset="0"/>
            </a:rPr>
            <a:t>-Monitor SOEs and  entities=Mining Towns</a:t>
          </a:r>
          <a:endParaRPr lang="en-US" sz="1200" dirty="0">
            <a:latin typeface="Arial" panose="020B0604020202020204" pitchFamily="34" charset="0"/>
            <a:cs typeface="Arial" panose="020B0604020202020204" pitchFamily="34" charset="0"/>
          </a:endParaRPr>
        </a:p>
      </dgm:t>
    </dgm:pt>
    <dgm:pt modelId="{77B80FFF-531F-41EB-93EF-F23F13E8E440}" type="sibTrans" cxnId="{FE0FB371-8382-46F1-A4F0-A9CC134B2E51}">
      <dgm:prSet/>
      <dgm:spPr/>
      <dgm:t>
        <a:bodyPr/>
        <a:lstStyle/>
        <a:p>
          <a:endParaRPr lang="en-US" dirty="0"/>
        </a:p>
      </dgm:t>
    </dgm:pt>
    <dgm:pt modelId="{D95BD612-380B-4BB3-8094-E5B63C2AA4E4}" type="parTrans" cxnId="{FE0FB371-8382-46F1-A4F0-A9CC134B2E51}">
      <dgm:prSet/>
      <dgm:spPr/>
      <dgm:t>
        <a:bodyPr/>
        <a:lstStyle/>
        <a:p>
          <a:endParaRPr lang="en-US"/>
        </a:p>
      </dgm:t>
    </dgm:pt>
    <dgm:pt modelId="{D95D08A7-126F-4910-BECF-C88611F29423}" type="pres">
      <dgm:prSet presAssocID="{085E07FA-D443-47BD-93A7-C1FD17965528}" presName="Name0" presStyleCnt="0">
        <dgm:presLayoutVars>
          <dgm:dir/>
          <dgm:resizeHandles val="exact"/>
        </dgm:presLayoutVars>
      </dgm:prSet>
      <dgm:spPr/>
      <dgm:t>
        <a:bodyPr/>
        <a:lstStyle/>
        <a:p>
          <a:endParaRPr lang="en-US"/>
        </a:p>
      </dgm:t>
    </dgm:pt>
    <dgm:pt modelId="{CB9193FF-4CE1-4B5C-A198-A67BC4AB76D5}" type="pres">
      <dgm:prSet presAssocID="{422EF04C-06FC-4197-9852-8F680FB0DC9E}" presName="composite" presStyleCnt="0"/>
      <dgm:spPr/>
    </dgm:pt>
    <dgm:pt modelId="{E1BE2E99-E643-41DD-9F58-41E7BB88CEFD}" type="pres">
      <dgm:prSet presAssocID="{422EF04C-06FC-4197-9852-8F680FB0DC9E}" presName="imagSh" presStyleLbl="bgImgPlace1" presStyleIdx="0" presStyleCnt="3" custLinFactNeighborX="112" custLinFactNeighborY="-43177"/>
      <dgm:spPr>
        <a:blipFill rotWithShape="1">
          <a:blip xmlns:r="http://schemas.openxmlformats.org/officeDocument/2006/relationships" r:embed="rId1"/>
          <a:stretch>
            <a:fillRect/>
          </a:stretch>
        </a:blipFill>
      </dgm:spPr>
    </dgm:pt>
    <dgm:pt modelId="{62E79735-413F-4428-8665-5A198FA7FA13}" type="pres">
      <dgm:prSet presAssocID="{422EF04C-06FC-4197-9852-8F680FB0DC9E}" presName="txNode" presStyleLbl="node1" presStyleIdx="0" presStyleCnt="3" custScaleY="154239" custLinFactNeighborX="-16457" custLinFactNeighborY="25265">
        <dgm:presLayoutVars>
          <dgm:bulletEnabled val="1"/>
        </dgm:presLayoutVars>
      </dgm:prSet>
      <dgm:spPr/>
      <dgm:t>
        <a:bodyPr/>
        <a:lstStyle/>
        <a:p>
          <a:endParaRPr lang="en-US"/>
        </a:p>
      </dgm:t>
    </dgm:pt>
    <dgm:pt modelId="{166B4187-2AE6-4650-BC53-698E41A6BDA3}" type="pres">
      <dgm:prSet presAssocID="{8664F220-AFAA-4D20-9EEF-3258A91C50B8}" presName="sibTrans" presStyleLbl="sibTrans2D1" presStyleIdx="0" presStyleCnt="2"/>
      <dgm:spPr/>
      <dgm:t>
        <a:bodyPr/>
        <a:lstStyle/>
        <a:p>
          <a:endParaRPr lang="en-US"/>
        </a:p>
      </dgm:t>
    </dgm:pt>
    <dgm:pt modelId="{8E4DDAC4-5BAD-4441-BD78-8A6C02522685}" type="pres">
      <dgm:prSet presAssocID="{8664F220-AFAA-4D20-9EEF-3258A91C50B8}" presName="connTx" presStyleLbl="sibTrans2D1" presStyleIdx="0" presStyleCnt="2"/>
      <dgm:spPr/>
      <dgm:t>
        <a:bodyPr/>
        <a:lstStyle/>
        <a:p>
          <a:endParaRPr lang="en-US"/>
        </a:p>
      </dgm:t>
    </dgm:pt>
    <dgm:pt modelId="{92294331-C8D1-4DE2-84CF-CFC6E397547C}" type="pres">
      <dgm:prSet presAssocID="{E84234B0-2CDD-43EA-90D4-10DDBA4F6B26}" presName="composite" presStyleCnt="0"/>
      <dgm:spPr/>
    </dgm:pt>
    <dgm:pt modelId="{8AC2EA87-CAD4-43C7-9178-A10EBBC471B5}" type="pres">
      <dgm:prSet presAssocID="{E84234B0-2CDD-43EA-90D4-10DDBA4F6B26}" presName="imagSh" presStyleLbl="bgImgPlace1" presStyleIdx="1" presStyleCnt="3" custLinFactNeighborX="-998" custLinFactNeighborY="-43249"/>
      <dgm:spPr>
        <a:blipFill rotWithShape="1">
          <a:blip xmlns:r="http://schemas.openxmlformats.org/officeDocument/2006/relationships" r:embed="rId2"/>
          <a:stretch>
            <a:fillRect/>
          </a:stretch>
        </a:blipFill>
      </dgm:spPr>
    </dgm:pt>
    <dgm:pt modelId="{DD903244-2CD0-46A0-BB18-BB91B58A36BD}" type="pres">
      <dgm:prSet presAssocID="{E84234B0-2CDD-43EA-90D4-10DDBA4F6B26}" presName="txNode" presStyleLbl="node1" presStyleIdx="1" presStyleCnt="3" custScaleX="123139" custScaleY="154694" custLinFactNeighborX="-17277" custLinFactNeighborY="42622">
        <dgm:presLayoutVars>
          <dgm:bulletEnabled val="1"/>
        </dgm:presLayoutVars>
      </dgm:prSet>
      <dgm:spPr/>
      <dgm:t>
        <a:bodyPr/>
        <a:lstStyle/>
        <a:p>
          <a:endParaRPr lang="en-US"/>
        </a:p>
      </dgm:t>
    </dgm:pt>
    <dgm:pt modelId="{6CFAD88E-5B8F-4C90-85DC-864DCB9AD6D8}" type="pres">
      <dgm:prSet presAssocID="{77B80FFF-531F-41EB-93EF-F23F13E8E440}" presName="sibTrans" presStyleLbl="sibTrans2D1" presStyleIdx="1" presStyleCnt="2"/>
      <dgm:spPr/>
      <dgm:t>
        <a:bodyPr/>
        <a:lstStyle/>
        <a:p>
          <a:endParaRPr lang="en-US"/>
        </a:p>
      </dgm:t>
    </dgm:pt>
    <dgm:pt modelId="{46CE6D7E-1F53-4B61-AE48-5319293A0B78}" type="pres">
      <dgm:prSet presAssocID="{77B80FFF-531F-41EB-93EF-F23F13E8E440}" presName="connTx" presStyleLbl="sibTrans2D1" presStyleIdx="1" presStyleCnt="2"/>
      <dgm:spPr/>
      <dgm:t>
        <a:bodyPr/>
        <a:lstStyle/>
        <a:p>
          <a:endParaRPr lang="en-US"/>
        </a:p>
      </dgm:t>
    </dgm:pt>
    <dgm:pt modelId="{70F2DB66-842A-4BC0-81E5-2D5A4B9B116B}" type="pres">
      <dgm:prSet presAssocID="{2D71B522-22F5-4426-A3CA-662B4B05C34C}" presName="composite" presStyleCnt="0"/>
      <dgm:spPr/>
    </dgm:pt>
    <dgm:pt modelId="{C7D1FE5B-4EC9-455F-9B58-33ED9542129E}" type="pres">
      <dgm:prSet presAssocID="{2D71B522-22F5-4426-A3CA-662B4B05C34C}" presName="imagSh" presStyleLbl="bgImgPlace1" presStyleIdx="2" presStyleCnt="3" custLinFactNeighborX="-3926" custLinFactNeighborY="-43249"/>
      <dgm:spPr>
        <a:blipFill rotWithShape="1">
          <a:blip xmlns:r="http://schemas.openxmlformats.org/officeDocument/2006/relationships" r:embed="rId3"/>
          <a:stretch>
            <a:fillRect/>
          </a:stretch>
        </a:blipFill>
      </dgm:spPr>
    </dgm:pt>
    <dgm:pt modelId="{8D1F3FEA-AE5C-4C22-BC25-7C49FC445A84}" type="pres">
      <dgm:prSet presAssocID="{2D71B522-22F5-4426-A3CA-662B4B05C34C}" presName="txNode" presStyleLbl="node1" presStyleIdx="2" presStyleCnt="3" custLinFactNeighborX="-16684" custLinFactNeighborY="-8183">
        <dgm:presLayoutVars>
          <dgm:bulletEnabled val="1"/>
        </dgm:presLayoutVars>
      </dgm:prSet>
      <dgm:spPr/>
      <dgm:t>
        <a:bodyPr/>
        <a:lstStyle/>
        <a:p>
          <a:endParaRPr lang="en-US"/>
        </a:p>
      </dgm:t>
    </dgm:pt>
  </dgm:ptLst>
  <dgm:cxnLst>
    <dgm:cxn modelId="{FE39D9D5-AC1F-4AF1-AB8C-377E0EBEE659}" srcId="{085E07FA-D443-47BD-93A7-C1FD17965528}" destId="{2D71B522-22F5-4426-A3CA-662B4B05C34C}" srcOrd="2" destOrd="0" parTransId="{0FFFBBC7-73B9-4E32-B82A-F14E2800CD50}" sibTransId="{2C463F55-85AE-42CA-94BA-5CE4D66C3C5E}"/>
    <dgm:cxn modelId="{FE0FB371-8382-46F1-A4F0-A9CC134B2E51}" srcId="{085E07FA-D443-47BD-93A7-C1FD17965528}" destId="{E84234B0-2CDD-43EA-90D4-10DDBA4F6B26}" srcOrd="1" destOrd="0" parTransId="{D95BD612-380B-4BB3-8094-E5B63C2AA4E4}" sibTransId="{77B80FFF-531F-41EB-93EF-F23F13E8E440}"/>
    <dgm:cxn modelId="{C1933C7D-05A2-4C9F-97FD-E86CDE9264E2}" type="presOf" srcId="{2D71B522-22F5-4426-A3CA-662B4B05C34C}" destId="{8D1F3FEA-AE5C-4C22-BC25-7C49FC445A84}" srcOrd="0" destOrd="0" presId="urn:microsoft.com/office/officeart/2005/8/layout/hProcess10#1"/>
    <dgm:cxn modelId="{E7E6DFFF-F669-4305-99C5-32B1937B5F88}" type="presOf" srcId="{77B80FFF-531F-41EB-93EF-F23F13E8E440}" destId="{6CFAD88E-5B8F-4C90-85DC-864DCB9AD6D8}" srcOrd="0" destOrd="0" presId="urn:microsoft.com/office/officeart/2005/8/layout/hProcess10#1"/>
    <dgm:cxn modelId="{3FA1519E-43FB-4A08-87BF-3DEDC7A9AA6A}" type="presOf" srcId="{77B80FFF-531F-41EB-93EF-F23F13E8E440}" destId="{46CE6D7E-1F53-4B61-AE48-5319293A0B78}" srcOrd="1" destOrd="0" presId="urn:microsoft.com/office/officeart/2005/8/layout/hProcess10#1"/>
    <dgm:cxn modelId="{8D658FE4-BBF1-4CB6-A7B5-48952A024653}" type="presOf" srcId="{085E07FA-D443-47BD-93A7-C1FD17965528}" destId="{D95D08A7-126F-4910-BECF-C88611F29423}" srcOrd="0" destOrd="0" presId="urn:microsoft.com/office/officeart/2005/8/layout/hProcess10#1"/>
    <dgm:cxn modelId="{ECDCD372-B404-4A51-8AB8-B80968127F32}" type="presOf" srcId="{E84234B0-2CDD-43EA-90D4-10DDBA4F6B26}" destId="{DD903244-2CD0-46A0-BB18-BB91B58A36BD}" srcOrd="0" destOrd="0" presId="urn:microsoft.com/office/officeart/2005/8/layout/hProcess10#1"/>
    <dgm:cxn modelId="{602E576A-D1DF-47EF-B36B-2D59E5F3C4C9}" type="presOf" srcId="{8664F220-AFAA-4D20-9EEF-3258A91C50B8}" destId="{8E4DDAC4-5BAD-4441-BD78-8A6C02522685}" srcOrd="1" destOrd="0" presId="urn:microsoft.com/office/officeart/2005/8/layout/hProcess10#1"/>
    <dgm:cxn modelId="{A3FB7431-8FD7-4240-AE8A-2672BDD6D684}" srcId="{085E07FA-D443-47BD-93A7-C1FD17965528}" destId="{422EF04C-06FC-4197-9852-8F680FB0DC9E}" srcOrd="0" destOrd="0" parTransId="{218D12FA-E3CF-4D69-96A3-962CEE25EDB8}" sibTransId="{8664F220-AFAA-4D20-9EEF-3258A91C50B8}"/>
    <dgm:cxn modelId="{0C2A30A3-930B-41CE-B896-E6729D96A3E9}" type="presOf" srcId="{8664F220-AFAA-4D20-9EEF-3258A91C50B8}" destId="{166B4187-2AE6-4650-BC53-698E41A6BDA3}" srcOrd="0" destOrd="0" presId="urn:microsoft.com/office/officeart/2005/8/layout/hProcess10#1"/>
    <dgm:cxn modelId="{09299798-EA13-4D3D-84F2-558A52335805}" type="presOf" srcId="{422EF04C-06FC-4197-9852-8F680FB0DC9E}" destId="{62E79735-413F-4428-8665-5A198FA7FA13}" srcOrd="0" destOrd="0" presId="urn:microsoft.com/office/officeart/2005/8/layout/hProcess10#1"/>
    <dgm:cxn modelId="{678E8A22-34C6-4FFC-A84E-9EEDBC30C983}" type="presParOf" srcId="{D95D08A7-126F-4910-BECF-C88611F29423}" destId="{CB9193FF-4CE1-4B5C-A198-A67BC4AB76D5}" srcOrd="0" destOrd="0" presId="urn:microsoft.com/office/officeart/2005/8/layout/hProcess10#1"/>
    <dgm:cxn modelId="{73B526DC-DC8C-4F3A-8129-2ABC97BAE1ED}" type="presParOf" srcId="{CB9193FF-4CE1-4B5C-A198-A67BC4AB76D5}" destId="{E1BE2E99-E643-41DD-9F58-41E7BB88CEFD}" srcOrd="0" destOrd="0" presId="urn:microsoft.com/office/officeart/2005/8/layout/hProcess10#1"/>
    <dgm:cxn modelId="{58458370-CB2E-4F93-B962-712A6F80126F}" type="presParOf" srcId="{CB9193FF-4CE1-4B5C-A198-A67BC4AB76D5}" destId="{62E79735-413F-4428-8665-5A198FA7FA13}" srcOrd="1" destOrd="0" presId="urn:microsoft.com/office/officeart/2005/8/layout/hProcess10#1"/>
    <dgm:cxn modelId="{D13CFFA1-532F-44BC-9AC5-517609E50E5A}" type="presParOf" srcId="{D95D08A7-126F-4910-BECF-C88611F29423}" destId="{166B4187-2AE6-4650-BC53-698E41A6BDA3}" srcOrd="1" destOrd="0" presId="urn:microsoft.com/office/officeart/2005/8/layout/hProcess10#1"/>
    <dgm:cxn modelId="{B0EE774B-B2C7-4006-9923-D0EC64F01519}" type="presParOf" srcId="{166B4187-2AE6-4650-BC53-698E41A6BDA3}" destId="{8E4DDAC4-5BAD-4441-BD78-8A6C02522685}" srcOrd="0" destOrd="0" presId="urn:microsoft.com/office/officeart/2005/8/layout/hProcess10#1"/>
    <dgm:cxn modelId="{3142A200-9921-4713-B444-D479A9F9747E}" type="presParOf" srcId="{D95D08A7-126F-4910-BECF-C88611F29423}" destId="{92294331-C8D1-4DE2-84CF-CFC6E397547C}" srcOrd="2" destOrd="0" presId="urn:microsoft.com/office/officeart/2005/8/layout/hProcess10#1"/>
    <dgm:cxn modelId="{971D527F-6169-4CF0-836A-48B404AC6BED}" type="presParOf" srcId="{92294331-C8D1-4DE2-84CF-CFC6E397547C}" destId="{8AC2EA87-CAD4-43C7-9178-A10EBBC471B5}" srcOrd="0" destOrd="0" presId="urn:microsoft.com/office/officeart/2005/8/layout/hProcess10#1"/>
    <dgm:cxn modelId="{842A7F16-6525-4F55-91FF-82B5A0EB7B54}" type="presParOf" srcId="{92294331-C8D1-4DE2-84CF-CFC6E397547C}" destId="{DD903244-2CD0-46A0-BB18-BB91B58A36BD}" srcOrd="1" destOrd="0" presId="urn:microsoft.com/office/officeart/2005/8/layout/hProcess10#1"/>
    <dgm:cxn modelId="{ADF3CC3B-E20B-4A24-84F2-96ACCBEB395D}" type="presParOf" srcId="{D95D08A7-126F-4910-BECF-C88611F29423}" destId="{6CFAD88E-5B8F-4C90-85DC-864DCB9AD6D8}" srcOrd="3" destOrd="0" presId="urn:microsoft.com/office/officeart/2005/8/layout/hProcess10#1"/>
    <dgm:cxn modelId="{F1DF9B92-F00C-4E0C-B4D5-3C772831E887}" type="presParOf" srcId="{6CFAD88E-5B8F-4C90-85DC-864DCB9AD6D8}" destId="{46CE6D7E-1F53-4B61-AE48-5319293A0B78}" srcOrd="0" destOrd="0" presId="urn:microsoft.com/office/officeart/2005/8/layout/hProcess10#1"/>
    <dgm:cxn modelId="{6620AA57-B837-4232-8445-A9946044E27B}" type="presParOf" srcId="{D95D08A7-126F-4910-BECF-C88611F29423}" destId="{70F2DB66-842A-4BC0-81E5-2D5A4B9B116B}" srcOrd="4" destOrd="0" presId="urn:microsoft.com/office/officeart/2005/8/layout/hProcess10#1"/>
    <dgm:cxn modelId="{ADB80CF2-6CCC-4E66-863F-30D070C4EC6A}" type="presParOf" srcId="{70F2DB66-842A-4BC0-81E5-2D5A4B9B116B}" destId="{C7D1FE5B-4EC9-455F-9B58-33ED9542129E}" srcOrd="0" destOrd="0" presId="urn:microsoft.com/office/officeart/2005/8/layout/hProcess10#1"/>
    <dgm:cxn modelId="{913557AA-78A1-415A-A3BA-4EB2B963869D}" type="presParOf" srcId="{70F2DB66-842A-4BC0-81E5-2D5A4B9B116B}" destId="{8D1F3FEA-AE5C-4C22-BC25-7C49FC445A84}" srcOrd="1" destOrd="0" presId="urn:microsoft.com/office/officeart/2005/8/layout/hProcess10#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57D9BA-B782-467B-9FBA-B880153B9EE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6CA02A2-23C6-4DBA-A4CE-341F22150610}">
      <dgm:prSet phldrT="[Text]" custT="1"/>
      <dgm:spPr/>
      <dgm:t>
        <a:bodyPr/>
        <a:lstStyle/>
        <a:p>
          <a:r>
            <a:rPr lang="en-US" sz="1600" dirty="0" smtClean="0">
              <a:latin typeface="Arial" panose="020B0604020202020204" pitchFamily="34" charset="0"/>
              <a:cs typeface="Arial" panose="020B0604020202020204" pitchFamily="34" charset="0"/>
            </a:rPr>
            <a:t>PLANNING</a:t>
          </a:r>
          <a:endParaRPr lang="en-US" sz="1600" dirty="0">
            <a:latin typeface="Arial" panose="020B0604020202020204" pitchFamily="34" charset="0"/>
            <a:cs typeface="Arial" panose="020B0604020202020204" pitchFamily="34" charset="0"/>
          </a:endParaRPr>
        </a:p>
      </dgm:t>
    </dgm:pt>
    <dgm:pt modelId="{B32BAEC8-EDD3-4746-92D2-E5EF36265A2A}" type="parTrans" cxnId="{A8F1AE51-77F0-4BDE-A72B-93CB741E76F3}">
      <dgm:prSet/>
      <dgm:spPr/>
      <dgm:t>
        <a:bodyPr/>
        <a:lstStyle/>
        <a:p>
          <a:endParaRPr lang="en-US"/>
        </a:p>
      </dgm:t>
    </dgm:pt>
    <dgm:pt modelId="{8DBAB04D-F8C6-4371-AD21-356BF630AB44}" type="sibTrans" cxnId="{A8F1AE51-77F0-4BDE-A72B-93CB741E76F3}">
      <dgm:prSet/>
      <dgm:spPr/>
      <dgm:t>
        <a:bodyPr/>
        <a:lstStyle/>
        <a:p>
          <a:endParaRPr lang="en-US"/>
        </a:p>
      </dgm:t>
    </dgm:pt>
    <dgm:pt modelId="{1B1AE8C6-1B0E-4655-A541-518570759ED3}">
      <dgm:prSet phldrT="[Text]" custT="1"/>
      <dgm:spPr/>
      <dgm:t>
        <a:bodyPr/>
        <a:lstStyle/>
        <a:p>
          <a:r>
            <a:rPr lang="en-US" sz="1800" dirty="0" smtClean="0">
              <a:latin typeface="Arial" panose="020B0604020202020204" pitchFamily="34" charset="0"/>
              <a:cs typeface="Arial" panose="020B0604020202020204" pitchFamily="34" charset="0"/>
            </a:rPr>
            <a:t>Monitoring</a:t>
          </a:r>
          <a:endParaRPr lang="en-US" sz="1800" dirty="0">
            <a:latin typeface="Arial" panose="020B0604020202020204" pitchFamily="34" charset="0"/>
            <a:cs typeface="Arial" panose="020B0604020202020204" pitchFamily="34" charset="0"/>
          </a:endParaRPr>
        </a:p>
      </dgm:t>
    </dgm:pt>
    <dgm:pt modelId="{58F7F135-9EDC-43D8-A6D6-84CD71AD2951}" type="parTrans" cxnId="{14F3CB82-DD76-40B4-BA2C-1F4A727429A7}">
      <dgm:prSet/>
      <dgm:spPr/>
      <dgm:t>
        <a:bodyPr/>
        <a:lstStyle/>
        <a:p>
          <a:endParaRPr lang="en-US"/>
        </a:p>
      </dgm:t>
    </dgm:pt>
    <dgm:pt modelId="{735820AC-AEB7-4D67-9728-DEE3E5BB112A}" type="sibTrans" cxnId="{14F3CB82-DD76-40B4-BA2C-1F4A727429A7}">
      <dgm:prSet/>
      <dgm:spPr/>
      <dgm:t>
        <a:bodyPr/>
        <a:lstStyle/>
        <a:p>
          <a:endParaRPr lang="en-US"/>
        </a:p>
      </dgm:t>
    </dgm:pt>
    <dgm:pt modelId="{CF4BF611-0733-4CFF-B53A-5248D089F8F6}">
      <dgm:prSet phldrT="[Text]" custT="1"/>
      <dgm:spPr/>
      <dgm:t>
        <a:bodyPr/>
        <a:lstStyle/>
        <a:p>
          <a:r>
            <a:rPr lang="en-US" sz="1800" dirty="0" smtClean="0">
              <a:latin typeface="Arial" panose="020B0604020202020204" pitchFamily="34" charset="0"/>
              <a:cs typeface="Arial" panose="020B0604020202020204" pitchFamily="34" charset="0"/>
            </a:rPr>
            <a:t>Evaluations</a:t>
          </a:r>
          <a:endParaRPr lang="en-US" sz="1800" dirty="0">
            <a:latin typeface="Arial" panose="020B0604020202020204" pitchFamily="34" charset="0"/>
            <a:cs typeface="Arial" panose="020B0604020202020204" pitchFamily="34" charset="0"/>
          </a:endParaRPr>
        </a:p>
      </dgm:t>
    </dgm:pt>
    <dgm:pt modelId="{B389FF22-6665-4406-BD6C-57A967F969CB}" type="parTrans" cxnId="{550197E7-AA2C-4651-BA49-1E235979DB41}">
      <dgm:prSet/>
      <dgm:spPr/>
      <dgm:t>
        <a:bodyPr/>
        <a:lstStyle/>
        <a:p>
          <a:endParaRPr lang="en-US"/>
        </a:p>
      </dgm:t>
    </dgm:pt>
    <dgm:pt modelId="{19A062FF-D5A6-4BCB-970B-BB935C49EA8D}" type="sibTrans" cxnId="{550197E7-AA2C-4651-BA49-1E235979DB41}">
      <dgm:prSet/>
      <dgm:spPr/>
      <dgm:t>
        <a:bodyPr/>
        <a:lstStyle/>
        <a:p>
          <a:endParaRPr lang="en-US"/>
        </a:p>
      </dgm:t>
    </dgm:pt>
    <dgm:pt modelId="{FAF2289C-8645-4385-8BC2-8C449EF9E542}">
      <dgm:prSet custT="1"/>
      <dgm:spPr/>
      <dgm:t>
        <a:bodyPr/>
        <a:lstStyle/>
        <a:p>
          <a:r>
            <a:rPr lang="en-US" sz="1600" dirty="0" smtClean="0">
              <a:latin typeface="Arial" panose="020B0604020202020204" pitchFamily="34" charset="0"/>
              <a:cs typeface="Arial" panose="020B0604020202020204" pitchFamily="34" charset="0"/>
            </a:rPr>
            <a:t>Initiated the development of PM&amp;E Bill</a:t>
          </a:r>
          <a:endParaRPr lang="en-US" sz="1600" dirty="0"/>
        </a:p>
      </dgm:t>
    </dgm:pt>
    <dgm:pt modelId="{466C9C4C-B9D8-433B-A215-CBF48F089504}" type="parTrans" cxnId="{A3C8031D-5FF1-4856-9CBE-76138825178F}">
      <dgm:prSet/>
      <dgm:spPr/>
      <dgm:t>
        <a:bodyPr/>
        <a:lstStyle/>
        <a:p>
          <a:endParaRPr lang="en-US"/>
        </a:p>
      </dgm:t>
    </dgm:pt>
    <dgm:pt modelId="{635EB0C5-A380-4D4D-B524-727C602837FD}" type="sibTrans" cxnId="{A3C8031D-5FF1-4856-9CBE-76138825178F}">
      <dgm:prSet/>
      <dgm:spPr/>
      <dgm:t>
        <a:bodyPr/>
        <a:lstStyle/>
        <a:p>
          <a:endParaRPr lang="en-US"/>
        </a:p>
      </dgm:t>
    </dgm:pt>
    <dgm:pt modelId="{BAB48BD3-9D47-4BDA-AC5C-A28AAD329EBF}">
      <dgm:prSet custT="1"/>
      <dgm:spPr/>
      <dgm:t>
        <a:bodyPr/>
        <a:lstStyle/>
        <a:p>
          <a:r>
            <a:rPr lang="en-US" sz="1600" dirty="0" smtClean="0">
              <a:latin typeface="Arial" panose="020B0604020202020204" pitchFamily="34" charset="0"/>
              <a:cs typeface="Arial" panose="020B0604020202020204" pitchFamily="34" charset="0"/>
            </a:rPr>
            <a:t>67 Evaluations completed or underway including 8 evaluations planned for 2018/19</a:t>
          </a:r>
          <a:endParaRPr lang="en-US" sz="1600" dirty="0"/>
        </a:p>
      </dgm:t>
    </dgm:pt>
    <dgm:pt modelId="{D87207AC-799B-4CD2-A885-40278FC2D649}" type="parTrans" cxnId="{3DDA3AF7-16C3-44EE-9791-F85E230E682B}">
      <dgm:prSet/>
      <dgm:spPr/>
      <dgm:t>
        <a:bodyPr/>
        <a:lstStyle/>
        <a:p>
          <a:endParaRPr lang="en-US"/>
        </a:p>
      </dgm:t>
    </dgm:pt>
    <dgm:pt modelId="{5624A07D-8284-4273-BB8D-2D317E9610B9}" type="sibTrans" cxnId="{3DDA3AF7-16C3-44EE-9791-F85E230E682B}">
      <dgm:prSet/>
      <dgm:spPr/>
      <dgm:t>
        <a:bodyPr/>
        <a:lstStyle/>
        <a:p>
          <a:endParaRPr lang="en-US"/>
        </a:p>
      </dgm:t>
    </dgm:pt>
    <dgm:pt modelId="{32E4FA52-C270-412A-9B0A-EE190A875E96}">
      <dgm:prSet custT="1"/>
      <dgm:spPr/>
      <dgm:t>
        <a:bodyPr/>
        <a:lstStyle/>
        <a:p>
          <a:r>
            <a:rPr lang="en-US" sz="1600" dirty="0" smtClean="0">
              <a:latin typeface="Arial" panose="020B0604020202020204" pitchFamily="34" charset="0"/>
              <a:cs typeface="Arial" panose="020B0604020202020204" pitchFamily="34" charset="0"/>
            </a:rPr>
            <a:t>Completed and published a Midterm Review of progress towards the NDP 2030 during the Fifth Administration</a:t>
          </a:r>
          <a:endParaRPr lang="en-US" sz="1600" dirty="0">
            <a:latin typeface="Arial" panose="020B0604020202020204" pitchFamily="34" charset="0"/>
            <a:cs typeface="Arial" panose="020B0604020202020204" pitchFamily="34" charset="0"/>
          </a:endParaRPr>
        </a:p>
      </dgm:t>
    </dgm:pt>
    <dgm:pt modelId="{D0EFE23C-1B20-4559-8380-56FF105EADF4}" type="parTrans" cxnId="{963EFF91-8ED9-440D-9F3C-A953C58F83DE}">
      <dgm:prSet/>
      <dgm:spPr/>
      <dgm:t>
        <a:bodyPr/>
        <a:lstStyle/>
        <a:p>
          <a:endParaRPr lang="en-US"/>
        </a:p>
      </dgm:t>
    </dgm:pt>
    <dgm:pt modelId="{6D895E2D-935A-48CE-B24A-43C9AE2C3F67}" type="sibTrans" cxnId="{963EFF91-8ED9-440D-9F3C-A953C58F83DE}">
      <dgm:prSet/>
      <dgm:spPr/>
      <dgm:t>
        <a:bodyPr/>
        <a:lstStyle/>
        <a:p>
          <a:endParaRPr lang="en-US"/>
        </a:p>
      </dgm:t>
    </dgm:pt>
    <dgm:pt modelId="{6A937467-4F1C-42CD-8F86-17F1900A6AA9}">
      <dgm:prSet custT="1"/>
      <dgm:spPr/>
      <dgm:t>
        <a:bodyPr/>
        <a:lstStyle/>
        <a:p>
          <a:r>
            <a:rPr lang="en-US" sz="1600" dirty="0" smtClean="0">
              <a:latin typeface="Arial" panose="020B0604020202020204" pitchFamily="34" charset="0"/>
              <a:cs typeface="Arial" panose="020B0604020202020204" pitchFamily="34" charset="0"/>
            </a:rPr>
            <a:t>Developed budget prioritisation Paper</a:t>
          </a:r>
          <a:endParaRPr lang="en-US" sz="1600" dirty="0">
            <a:latin typeface="Arial" panose="020B0604020202020204" pitchFamily="34" charset="0"/>
            <a:cs typeface="Arial" panose="020B0604020202020204" pitchFamily="34" charset="0"/>
          </a:endParaRPr>
        </a:p>
      </dgm:t>
    </dgm:pt>
    <dgm:pt modelId="{0EC85188-6FDD-4202-AB27-29F122607720}" type="parTrans" cxnId="{74A7F676-9A2C-4D3F-9A20-3835766E7204}">
      <dgm:prSet/>
      <dgm:spPr/>
      <dgm:t>
        <a:bodyPr/>
        <a:lstStyle/>
        <a:p>
          <a:endParaRPr lang="en-US"/>
        </a:p>
      </dgm:t>
    </dgm:pt>
    <dgm:pt modelId="{BE1FC1AF-E149-445F-9AA4-DDCAE7297544}" type="sibTrans" cxnId="{74A7F676-9A2C-4D3F-9A20-3835766E7204}">
      <dgm:prSet/>
      <dgm:spPr/>
      <dgm:t>
        <a:bodyPr/>
        <a:lstStyle/>
        <a:p>
          <a:endParaRPr lang="en-US"/>
        </a:p>
      </dgm:t>
    </dgm:pt>
    <dgm:pt modelId="{3FCF0007-061C-40FE-9775-87D06B688140}">
      <dgm:prSet custT="1"/>
      <dgm:spPr/>
      <dgm:t>
        <a:bodyPr/>
        <a:lstStyle/>
        <a:p>
          <a:r>
            <a:rPr lang="en-ZA" sz="1600" dirty="0" smtClean="0">
              <a:latin typeface="Arial" panose="020B0604020202020204" pitchFamily="34" charset="0"/>
              <a:cs typeface="Arial" panose="020B0604020202020204" pitchFamily="34" charset="0"/>
            </a:rPr>
            <a:t>The process to develop a Budget Mandate paper for 2019/20 is underway and it will be finalised in April 2018</a:t>
          </a:r>
          <a:endParaRPr lang="en-US" sz="1600" dirty="0">
            <a:latin typeface="Arial" panose="020B0604020202020204" pitchFamily="34" charset="0"/>
            <a:cs typeface="Arial" panose="020B0604020202020204" pitchFamily="34" charset="0"/>
          </a:endParaRPr>
        </a:p>
      </dgm:t>
    </dgm:pt>
    <dgm:pt modelId="{7B41E8AA-C31C-4A94-917B-8F74B563BE51}" type="parTrans" cxnId="{7E5AAC88-6E55-428F-9302-9EA6D03C4178}">
      <dgm:prSet/>
      <dgm:spPr/>
      <dgm:t>
        <a:bodyPr/>
        <a:lstStyle/>
        <a:p>
          <a:endParaRPr lang="en-US"/>
        </a:p>
      </dgm:t>
    </dgm:pt>
    <dgm:pt modelId="{8FB2321E-C8B3-4227-9E36-1742DA61FD1D}" type="sibTrans" cxnId="{7E5AAC88-6E55-428F-9302-9EA6D03C4178}">
      <dgm:prSet/>
      <dgm:spPr/>
      <dgm:t>
        <a:bodyPr/>
        <a:lstStyle/>
        <a:p>
          <a:endParaRPr lang="en-US"/>
        </a:p>
      </dgm:t>
    </dgm:pt>
    <dgm:pt modelId="{2C187FB6-E941-44A4-AEA9-50657B5A4AF7}">
      <dgm:prSet custT="1"/>
      <dgm:spPr/>
      <dgm:t>
        <a:bodyPr/>
        <a:lstStyle/>
        <a:p>
          <a:r>
            <a:rPr lang="en-US" sz="1600" dirty="0" smtClean="0">
              <a:latin typeface="Arial" panose="020B0604020202020204" pitchFamily="34" charset="0"/>
              <a:cs typeface="Arial" panose="020B0604020202020204" pitchFamily="34" charset="0"/>
            </a:rPr>
            <a:t>Initiated the review of the POA reporting system</a:t>
          </a:r>
          <a:endParaRPr lang="en-US" sz="1600" dirty="0">
            <a:latin typeface="Arial" panose="020B0604020202020204" pitchFamily="34" charset="0"/>
            <a:cs typeface="Arial" panose="020B0604020202020204" pitchFamily="34" charset="0"/>
          </a:endParaRPr>
        </a:p>
      </dgm:t>
    </dgm:pt>
    <dgm:pt modelId="{E35F942F-F1DD-4E84-B4CB-C18A9C1C1891}" type="parTrans" cxnId="{200D2C50-429B-47BE-B46E-5F42FA9372D9}">
      <dgm:prSet/>
      <dgm:spPr/>
      <dgm:t>
        <a:bodyPr/>
        <a:lstStyle/>
        <a:p>
          <a:endParaRPr lang="en-US"/>
        </a:p>
      </dgm:t>
    </dgm:pt>
    <dgm:pt modelId="{A569BADE-FA9D-4185-BFA9-FCDEF13F76F8}" type="sibTrans" cxnId="{200D2C50-429B-47BE-B46E-5F42FA9372D9}">
      <dgm:prSet/>
      <dgm:spPr/>
      <dgm:t>
        <a:bodyPr/>
        <a:lstStyle/>
        <a:p>
          <a:endParaRPr lang="en-US"/>
        </a:p>
      </dgm:t>
    </dgm:pt>
    <dgm:pt modelId="{0995B6F4-3F6A-4579-ABB3-E39684DA3D70}" type="pres">
      <dgm:prSet presAssocID="{3357D9BA-B782-467B-9FBA-B880153B9EE5}" presName="Name0" presStyleCnt="0">
        <dgm:presLayoutVars>
          <dgm:dir/>
          <dgm:animLvl val="lvl"/>
          <dgm:resizeHandles val="exact"/>
        </dgm:presLayoutVars>
      </dgm:prSet>
      <dgm:spPr/>
      <dgm:t>
        <a:bodyPr/>
        <a:lstStyle/>
        <a:p>
          <a:endParaRPr lang="en-US"/>
        </a:p>
      </dgm:t>
    </dgm:pt>
    <dgm:pt modelId="{712EF145-662D-4FBB-91D8-7EAEB007D843}" type="pres">
      <dgm:prSet presAssocID="{16CA02A2-23C6-4DBA-A4CE-341F22150610}" presName="composite" presStyleCnt="0"/>
      <dgm:spPr/>
    </dgm:pt>
    <dgm:pt modelId="{8B7A09F2-049F-4E4A-A4EC-EA7853DDDF6A}" type="pres">
      <dgm:prSet presAssocID="{16CA02A2-23C6-4DBA-A4CE-341F22150610}" presName="parTx" presStyleLbl="alignNode1" presStyleIdx="0" presStyleCnt="3">
        <dgm:presLayoutVars>
          <dgm:chMax val="0"/>
          <dgm:chPref val="0"/>
          <dgm:bulletEnabled val="1"/>
        </dgm:presLayoutVars>
      </dgm:prSet>
      <dgm:spPr/>
      <dgm:t>
        <a:bodyPr/>
        <a:lstStyle/>
        <a:p>
          <a:endParaRPr lang="en-US"/>
        </a:p>
      </dgm:t>
    </dgm:pt>
    <dgm:pt modelId="{358A50C1-E004-4825-9731-A0CD0DD9EBF1}" type="pres">
      <dgm:prSet presAssocID="{16CA02A2-23C6-4DBA-A4CE-341F22150610}" presName="desTx" presStyleLbl="alignAccFollowNode1" presStyleIdx="0" presStyleCnt="3">
        <dgm:presLayoutVars>
          <dgm:bulletEnabled val="1"/>
        </dgm:presLayoutVars>
      </dgm:prSet>
      <dgm:spPr/>
      <dgm:t>
        <a:bodyPr/>
        <a:lstStyle/>
        <a:p>
          <a:endParaRPr lang="en-US"/>
        </a:p>
      </dgm:t>
    </dgm:pt>
    <dgm:pt modelId="{4D4D3A45-4F46-4612-A7C6-95F0AE488C48}" type="pres">
      <dgm:prSet presAssocID="{8DBAB04D-F8C6-4371-AD21-356BF630AB44}" presName="space" presStyleCnt="0"/>
      <dgm:spPr/>
    </dgm:pt>
    <dgm:pt modelId="{AF2DA17C-BE63-4F3C-A295-A5DFED5B6902}" type="pres">
      <dgm:prSet presAssocID="{1B1AE8C6-1B0E-4655-A541-518570759ED3}" presName="composite" presStyleCnt="0"/>
      <dgm:spPr/>
    </dgm:pt>
    <dgm:pt modelId="{4D498960-6ED1-46A3-8494-AAD307AC9745}" type="pres">
      <dgm:prSet presAssocID="{1B1AE8C6-1B0E-4655-A541-518570759ED3}" presName="parTx" presStyleLbl="alignNode1" presStyleIdx="1" presStyleCnt="3">
        <dgm:presLayoutVars>
          <dgm:chMax val="0"/>
          <dgm:chPref val="0"/>
          <dgm:bulletEnabled val="1"/>
        </dgm:presLayoutVars>
      </dgm:prSet>
      <dgm:spPr/>
      <dgm:t>
        <a:bodyPr/>
        <a:lstStyle/>
        <a:p>
          <a:endParaRPr lang="en-US"/>
        </a:p>
      </dgm:t>
    </dgm:pt>
    <dgm:pt modelId="{9B66107B-FF45-4EBB-93B8-6318664255CF}" type="pres">
      <dgm:prSet presAssocID="{1B1AE8C6-1B0E-4655-A541-518570759ED3}" presName="desTx" presStyleLbl="alignAccFollowNode1" presStyleIdx="1" presStyleCnt="3">
        <dgm:presLayoutVars>
          <dgm:bulletEnabled val="1"/>
        </dgm:presLayoutVars>
      </dgm:prSet>
      <dgm:spPr/>
      <dgm:t>
        <a:bodyPr/>
        <a:lstStyle/>
        <a:p>
          <a:endParaRPr lang="en-US"/>
        </a:p>
      </dgm:t>
    </dgm:pt>
    <dgm:pt modelId="{F8DA8618-194F-40C7-84BB-D309D90DC1DB}" type="pres">
      <dgm:prSet presAssocID="{735820AC-AEB7-4D67-9728-DEE3E5BB112A}" presName="space" presStyleCnt="0"/>
      <dgm:spPr/>
    </dgm:pt>
    <dgm:pt modelId="{75508F6F-2C19-4384-ACA5-88A9D99EF795}" type="pres">
      <dgm:prSet presAssocID="{CF4BF611-0733-4CFF-B53A-5248D089F8F6}" presName="composite" presStyleCnt="0"/>
      <dgm:spPr/>
    </dgm:pt>
    <dgm:pt modelId="{27C36452-332A-4A81-829A-BC2AB40CF19F}" type="pres">
      <dgm:prSet presAssocID="{CF4BF611-0733-4CFF-B53A-5248D089F8F6}" presName="parTx" presStyleLbl="alignNode1" presStyleIdx="2" presStyleCnt="3">
        <dgm:presLayoutVars>
          <dgm:chMax val="0"/>
          <dgm:chPref val="0"/>
          <dgm:bulletEnabled val="1"/>
        </dgm:presLayoutVars>
      </dgm:prSet>
      <dgm:spPr/>
      <dgm:t>
        <a:bodyPr/>
        <a:lstStyle/>
        <a:p>
          <a:endParaRPr lang="en-US"/>
        </a:p>
      </dgm:t>
    </dgm:pt>
    <dgm:pt modelId="{B7FC1D97-51B1-42C0-BEF4-2813297435C6}" type="pres">
      <dgm:prSet presAssocID="{CF4BF611-0733-4CFF-B53A-5248D089F8F6}" presName="desTx" presStyleLbl="alignAccFollowNode1" presStyleIdx="2" presStyleCnt="3">
        <dgm:presLayoutVars>
          <dgm:bulletEnabled val="1"/>
        </dgm:presLayoutVars>
      </dgm:prSet>
      <dgm:spPr/>
      <dgm:t>
        <a:bodyPr/>
        <a:lstStyle/>
        <a:p>
          <a:endParaRPr lang="en-US"/>
        </a:p>
      </dgm:t>
    </dgm:pt>
  </dgm:ptLst>
  <dgm:cxnLst>
    <dgm:cxn modelId="{4ADC0280-668C-4A09-816B-48A190A4BAAC}" type="presOf" srcId="{1B1AE8C6-1B0E-4655-A541-518570759ED3}" destId="{4D498960-6ED1-46A3-8494-AAD307AC9745}" srcOrd="0" destOrd="0" presId="urn:microsoft.com/office/officeart/2005/8/layout/hList1"/>
    <dgm:cxn modelId="{550197E7-AA2C-4651-BA49-1E235979DB41}" srcId="{3357D9BA-B782-467B-9FBA-B880153B9EE5}" destId="{CF4BF611-0733-4CFF-B53A-5248D089F8F6}" srcOrd="2" destOrd="0" parTransId="{B389FF22-6665-4406-BD6C-57A967F969CB}" sibTransId="{19A062FF-D5A6-4BCB-970B-BB935C49EA8D}"/>
    <dgm:cxn modelId="{14F3CB82-DD76-40B4-BA2C-1F4A727429A7}" srcId="{3357D9BA-B782-467B-9FBA-B880153B9EE5}" destId="{1B1AE8C6-1B0E-4655-A541-518570759ED3}" srcOrd="1" destOrd="0" parTransId="{58F7F135-9EDC-43D8-A6D6-84CD71AD2951}" sibTransId="{735820AC-AEB7-4D67-9728-DEE3E5BB112A}"/>
    <dgm:cxn modelId="{7BB1F855-37FF-486D-9D4C-73FA899433C8}" type="presOf" srcId="{FAF2289C-8645-4385-8BC2-8C449EF9E542}" destId="{358A50C1-E004-4825-9731-A0CD0DD9EBF1}" srcOrd="0" destOrd="0" presId="urn:microsoft.com/office/officeart/2005/8/layout/hList1"/>
    <dgm:cxn modelId="{20580E22-792B-4C19-A12A-1B1CB75EB9B7}" type="presOf" srcId="{2C187FB6-E941-44A4-AEA9-50657B5A4AF7}" destId="{9B66107B-FF45-4EBB-93B8-6318664255CF}" srcOrd="0" destOrd="1" presId="urn:microsoft.com/office/officeart/2005/8/layout/hList1"/>
    <dgm:cxn modelId="{B95A49F4-52A4-4DB4-B1FC-9AC929EBCCD6}" type="presOf" srcId="{32E4FA52-C270-412A-9B0A-EE190A875E96}" destId="{9B66107B-FF45-4EBB-93B8-6318664255CF}" srcOrd="0" destOrd="0" presId="urn:microsoft.com/office/officeart/2005/8/layout/hList1"/>
    <dgm:cxn modelId="{74A7F676-9A2C-4D3F-9A20-3835766E7204}" srcId="{16CA02A2-23C6-4DBA-A4CE-341F22150610}" destId="{6A937467-4F1C-42CD-8F86-17F1900A6AA9}" srcOrd="1" destOrd="0" parTransId="{0EC85188-6FDD-4202-AB27-29F122607720}" sibTransId="{BE1FC1AF-E149-445F-9AA4-DDCAE7297544}"/>
    <dgm:cxn modelId="{963EFF91-8ED9-440D-9F3C-A953C58F83DE}" srcId="{1B1AE8C6-1B0E-4655-A541-518570759ED3}" destId="{32E4FA52-C270-412A-9B0A-EE190A875E96}" srcOrd="0" destOrd="0" parTransId="{D0EFE23C-1B20-4559-8380-56FF105EADF4}" sibTransId="{6D895E2D-935A-48CE-B24A-43C9AE2C3F67}"/>
    <dgm:cxn modelId="{8A96FF1E-357E-4B09-ACAB-6A9301A20567}" type="presOf" srcId="{CF4BF611-0733-4CFF-B53A-5248D089F8F6}" destId="{27C36452-332A-4A81-829A-BC2AB40CF19F}" srcOrd="0" destOrd="0" presId="urn:microsoft.com/office/officeart/2005/8/layout/hList1"/>
    <dgm:cxn modelId="{F7C00614-21D1-47B3-8011-A48AE356C3F3}" type="presOf" srcId="{BAB48BD3-9D47-4BDA-AC5C-A28AAD329EBF}" destId="{B7FC1D97-51B1-42C0-BEF4-2813297435C6}" srcOrd="0" destOrd="0" presId="urn:microsoft.com/office/officeart/2005/8/layout/hList1"/>
    <dgm:cxn modelId="{3DDA3AF7-16C3-44EE-9791-F85E230E682B}" srcId="{CF4BF611-0733-4CFF-B53A-5248D089F8F6}" destId="{BAB48BD3-9D47-4BDA-AC5C-A28AAD329EBF}" srcOrd="0" destOrd="0" parTransId="{D87207AC-799B-4CD2-A885-40278FC2D649}" sibTransId="{5624A07D-8284-4273-BB8D-2D317E9610B9}"/>
    <dgm:cxn modelId="{1D55ACD3-A82F-4F16-9390-BB4FAF133F8F}" type="presOf" srcId="{6A937467-4F1C-42CD-8F86-17F1900A6AA9}" destId="{358A50C1-E004-4825-9731-A0CD0DD9EBF1}" srcOrd="0" destOrd="1" presId="urn:microsoft.com/office/officeart/2005/8/layout/hList1"/>
    <dgm:cxn modelId="{84642655-1E17-4B82-A908-BDF6ABC2C142}" type="presOf" srcId="{3357D9BA-B782-467B-9FBA-B880153B9EE5}" destId="{0995B6F4-3F6A-4579-ABB3-E39684DA3D70}" srcOrd="0" destOrd="0" presId="urn:microsoft.com/office/officeart/2005/8/layout/hList1"/>
    <dgm:cxn modelId="{A8F1AE51-77F0-4BDE-A72B-93CB741E76F3}" srcId="{3357D9BA-B782-467B-9FBA-B880153B9EE5}" destId="{16CA02A2-23C6-4DBA-A4CE-341F22150610}" srcOrd="0" destOrd="0" parTransId="{B32BAEC8-EDD3-4746-92D2-E5EF36265A2A}" sibTransId="{8DBAB04D-F8C6-4371-AD21-356BF630AB44}"/>
    <dgm:cxn modelId="{A3C8031D-5FF1-4856-9CBE-76138825178F}" srcId="{16CA02A2-23C6-4DBA-A4CE-341F22150610}" destId="{FAF2289C-8645-4385-8BC2-8C449EF9E542}" srcOrd="0" destOrd="0" parTransId="{466C9C4C-B9D8-433B-A215-CBF48F089504}" sibTransId="{635EB0C5-A380-4D4D-B524-727C602837FD}"/>
    <dgm:cxn modelId="{F01CF1A9-C1F6-4CA4-B784-CEDAAB03EC0F}" type="presOf" srcId="{3FCF0007-061C-40FE-9775-87D06B688140}" destId="{358A50C1-E004-4825-9731-A0CD0DD9EBF1}" srcOrd="0" destOrd="2" presId="urn:microsoft.com/office/officeart/2005/8/layout/hList1"/>
    <dgm:cxn modelId="{200D2C50-429B-47BE-B46E-5F42FA9372D9}" srcId="{1B1AE8C6-1B0E-4655-A541-518570759ED3}" destId="{2C187FB6-E941-44A4-AEA9-50657B5A4AF7}" srcOrd="1" destOrd="0" parTransId="{E35F942F-F1DD-4E84-B4CB-C18A9C1C1891}" sibTransId="{A569BADE-FA9D-4185-BFA9-FCDEF13F76F8}"/>
    <dgm:cxn modelId="{4069068B-DE6F-4457-B854-ECBD843E281D}" type="presOf" srcId="{16CA02A2-23C6-4DBA-A4CE-341F22150610}" destId="{8B7A09F2-049F-4E4A-A4EC-EA7853DDDF6A}" srcOrd="0" destOrd="0" presId="urn:microsoft.com/office/officeart/2005/8/layout/hList1"/>
    <dgm:cxn modelId="{7E5AAC88-6E55-428F-9302-9EA6D03C4178}" srcId="{16CA02A2-23C6-4DBA-A4CE-341F22150610}" destId="{3FCF0007-061C-40FE-9775-87D06B688140}" srcOrd="2" destOrd="0" parTransId="{7B41E8AA-C31C-4A94-917B-8F74B563BE51}" sibTransId="{8FB2321E-C8B3-4227-9E36-1742DA61FD1D}"/>
    <dgm:cxn modelId="{081358DF-8BBE-404E-B4C0-A1C20D0CA4CB}" type="presParOf" srcId="{0995B6F4-3F6A-4579-ABB3-E39684DA3D70}" destId="{712EF145-662D-4FBB-91D8-7EAEB007D843}" srcOrd="0" destOrd="0" presId="urn:microsoft.com/office/officeart/2005/8/layout/hList1"/>
    <dgm:cxn modelId="{AC042DFD-3851-4F67-9A78-BC518675D947}" type="presParOf" srcId="{712EF145-662D-4FBB-91D8-7EAEB007D843}" destId="{8B7A09F2-049F-4E4A-A4EC-EA7853DDDF6A}" srcOrd="0" destOrd="0" presId="urn:microsoft.com/office/officeart/2005/8/layout/hList1"/>
    <dgm:cxn modelId="{72D83EED-A26C-4E7A-9E77-45BDB50D680D}" type="presParOf" srcId="{712EF145-662D-4FBB-91D8-7EAEB007D843}" destId="{358A50C1-E004-4825-9731-A0CD0DD9EBF1}" srcOrd="1" destOrd="0" presId="urn:microsoft.com/office/officeart/2005/8/layout/hList1"/>
    <dgm:cxn modelId="{A5633B97-092C-4F65-9D42-C4EEF3E6EEEC}" type="presParOf" srcId="{0995B6F4-3F6A-4579-ABB3-E39684DA3D70}" destId="{4D4D3A45-4F46-4612-A7C6-95F0AE488C48}" srcOrd="1" destOrd="0" presId="urn:microsoft.com/office/officeart/2005/8/layout/hList1"/>
    <dgm:cxn modelId="{44FCC833-4B00-4465-BF62-2B2714404428}" type="presParOf" srcId="{0995B6F4-3F6A-4579-ABB3-E39684DA3D70}" destId="{AF2DA17C-BE63-4F3C-A295-A5DFED5B6902}" srcOrd="2" destOrd="0" presId="urn:microsoft.com/office/officeart/2005/8/layout/hList1"/>
    <dgm:cxn modelId="{8D2FAF6A-B413-488A-9660-FBA9CAD62DDE}" type="presParOf" srcId="{AF2DA17C-BE63-4F3C-A295-A5DFED5B6902}" destId="{4D498960-6ED1-46A3-8494-AAD307AC9745}" srcOrd="0" destOrd="0" presId="urn:microsoft.com/office/officeart/2005/8/layout/hList1"/>
    <dgm:cxn modelId="{7DADD839-A6EC-407B-A22E-1FFBB093503D}" type="presParOf" srcId="{AF2DA17C-BE63-4F3C-A295-A5DFED5B6902}" destId="{9B66107B-FF45-4EBB-93B8-6318664255CF}" srcOrd="1" destOrd="0" presId="urn:microsoft.com/office/officeart/2005/8/layout/hList1"/>
    <dgm:cxn modelId="{8217C4E6-0401-48E7-8739-F8D495E2F51E}" type="presParOf" srcId="{0995B6F4-3F6A-4579-ABB3-E39684DA3D70}" destId="{F8DA8618-194F-40C7-84BB-D309D90DC1DB}" srcOrd="3" destOrd="0" presId="urn:microsoft.com/office/officeart/2005/8/layout/hList1"/>
    <dgm:cxn modelId="{4C536B77-14DD-4732-8E15-6FDD3352D9C9}" type="presParOf" srcId="{0995B6F4-3F6A-4579-ABB3-E39684DA3D70}" destId="{75508F6F-2C19-4384-ACA5-88A9D99EF795}" srcOrd="4" destOrd="0" presId="urn:microsoft.com/office/officeart/2005/8/layout/hList1"/>
    <dgm:cxn modelId="{B4452D44-B830-4D89-B815-EDE8B18DD45D}" type="presParOf" srcId="{75508F6F-2C19-4384-ACA5-88A9D99EF795}" destId="{27C36452-332A-4A81-829A-BC2AB40CF19F}" srcOrd="0" destOrd="0" presId="urn:microsoft.com/office/officeart/2005/8/layout/hList1"/>
    <dgm:cxn modelId="{425BFA5A-BC90-4B6A-B962-30A0208805BA}" type="presParOf" srcId="{75508F6F-2C19-4384-ACA5-88A9D99EF795}" destId="{B7FC1D97-51B1-42C0-BEF4-2813297435C6}"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1BE2E99-E643-41DD-9F58-41E7BB88CEFD}">
      <dsp:nvSpPr>
        <dsp:cNvPr id="0" name=""/>
        <dsp:cNvSpPr/>
      </dsp:nvSpPr>
      <dsp:spPr>
        <a:xfrm>
          <a:off x="8640" y="0"/>
          <a:ext cx="1990154" cy="1990154"/>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E79735-413F-4428-8665-5A198FA7FA13}">
      <dsp:nvSpPr>
        <dsp:cNvPr id="0" name=""/>
        <dsp:cNvSpPr/>
      </dsp:nvSpPr>
      <dsp:spPr>
        <a:xfrm>
          <a:off x="2870" y="1743126"/>
          <a:ext cx="1990154" cy="3069594"/>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100000"/>
            </a:lnSpc>
            <a:spcBef>
              <a:spcPct val="0"/>
            </a:spcBef>
            <a:spcAft>
              <a:spcPct val="35000"/>
            </a:spcAft>
          </a:pPr>
          <a:r>
            <a:rPr lang="en-US" sz="1200" kern="1200" dirty="0" smtClean="0">
              <a:latin typeface="Arial" panose="020B0604020202020204" pitchFamily="34" charset="0"/>
              <a:cs typeface="Arial" panose="020B0604020202020204" pitchFamily="34" charset="0"/>
            </a:rPr>
            <a:t>Coordinate macro and transversal long term, short and medium term plans  planning across departments and spheres of  government </a:t>
          </a:r>
        </a:p>
        <a:p>
          <a:pPr lvl="0" algn="l" defTabSz="533400">
            <a:lnSpc>
              <a:spcPct val="100000"/>
            </a:lnSpc>
            <a:spcBef>
              <a:spcPct val="0"/>
            </a:spcBef>
            <a:spcAft>
              <a:spcPct val="35000"/>
            </a:spcAft>
          </a:pPr>
          <a:r>
            <a:rPr lang="en-US" sz="1200" kern="1200" dirty="0" smtClean="0">
              <a:latin typeface="Arial" panose="020B0604020202020204" pitchFamily="34" charset="0"/>
              <a:cs typeface="Arial" panose="020B0604020202020204" pitchFamily="34" charset="0"/>
            </a:rPr>
            <a:t>-SDGs</a:t>
          </a:r>
        </a:p>
        <a:p>
          <a:pPr lvl="0" algn="l" defTabSz="533400">
            <a:lnSpc>
              <a:spcPct val="100000"/>
            </a:lnSpc>
            <a:spcBef>
              <a:spcPct val="0"/>
            </a:spcBef>
            <a:spcAft>
              <a:spcPct val="35000"/>
            </a:spcAft>
          </a:pPr>
          <a:r>
            <a:rPr lang="en-US" sz="1200" kern="1200" dirty="0" smtClean="0">
              <a:latin typeface="Arial" panose="020B0604020202020204" pitchFamily="34" charset="0"/>
              <a:cs typeface="Arial" panose="020B0604020202020204" pitchFamily="34" charset="0"/>
            </a:rPr>
            <a:t>-Agenda 2063</a:t>
          </a:r>
        </a:p>
        <a:p>
          <a:pPr lvl="0" algn="l" defTabSz="533400">
            <a:lnSpc>
              <a:spcPct val="100000"/>
            </a:lnSpc>
            <a:spcBef>
              <a:spcPct val="0"/>
            </a:spcBef>
            <a:spcAft>
              <a:spcPct val="35000"/>
            </a:spcAft>
          </a:pPr>
          <a:r>
            <a:rPr lang="en-US" sz="1200" kern="1200" dirty="0" smtClean="0">
              <a:latin typeface="Arial" panose="020B0604020202020204" pitchFamily="34" charset="0"/>
              <a:cs typeface="Arial" panose="020B0604020202020204" pitchFamily="34" charset="0"/>
            </a:rPr>
            <a:t>-NDP</a:t>
          </a:r>
        </a:p>
        <a:p>
          <a:pPr lvl="0" algn="l" defTabSz="533400">
            <a:lnSpc>
              <a:spcPct val="100000"/>
            </a:lnSpc>
            <a:spcBef>
              <a:spcPct val="0"/>
            </a:spcBef>
            <a:spcAft>
              <a:spcPct val="35000"/>
            </a:spcAft>
          </a:pPr>
          <a:r>
            <a:rPr lang="en-US" sz="1200" kern="1200" dirty="0" smtClean="0">
              <a:latin typeface="Arial" panose="020B0604020202020204" pitchFamily="34" charset="0"/>
              <a:cs typeface="Arial" panose="020B0604020202020204" pitchFamily="34" charset="0"/>
            </a:rPr>
            <a:t>-MTSF</a:t>
          </a:r>
        </a:p>
        <a:p>
          <a:pPr lvl="0" algn="l" defTabSz="533400">
            <a:lnSpc>
              <a:spcPct val="100000"/>
            </a:lnSpc>
            <a:spcBef>
              <a:spcPct val="0"/>
            </a:spcBef>
            <a:spcAft>
              <a:spcPct val="35000"/>
            </a:spcAft>
          </a:pPr>
          <a:r>
            <a:rPr lang="en-US" sz="1200" kern="1200" dirty="0" smtClean="0">
              <a:latin typeface="Arial" panose="020B0604020202020204" pitchFamily="34" charset="0"/>
              <a:cs typeface="Arial" panose="020B0604020202020204" pitchFamily="34" charset="0"/>
            </a:rPr>
            <a:t>-Asses alignment of Plans with govt. priorities</a:t>
          </a:r>
        </a:p>
        <a:p>
          <a:pPr lvl="0" algn="l" defTabSz="533400">
            <a:lnSpc>
              <a:spcPct val="100000"/>
            </a:lnSpc>
            <a:spcBef>
              <a:spcPct val="0"/>
            </a:spcBef>
            <a:spcAft>
              <a:spcPct val="35000"/>
            </a:spcAft>
          </a:pPr>
          <a:r>
            <a:rPr lang="en-US" sz="1200" kern="1200" dirty="0" smtClean="0">
              <a:latin typeface="Arial" panose="020B0604020202020204" pitchFamily="34" charset="0"/>
              <a:cs typeface="Arial" panose="020B0604020202020204" pitchFamily="34" charset="0"/>
            </a:rPr>
            <a:t>-Budget prioritization</a:t>
          </a:r>
          <a:endParaRPr lang="en-US" sz="1200" kern="1200" dirty="0">
            <a:latin typeface="Arial" panose="020B0604020202020204" pitchFamily="34" charset="0"/>
            <a:cs typeface="Arial" panose="020B0604020202020204" pitchFamily="34" charset="0"/>
          </a:endParaRPr>
        </a:p>
      </dsp:txBody>
      <dsp:txXfrm>
        <a:off x="2870" y="1743126"/>
        <a:ext cx="1990154" cy="3069594"/>
      </dsp:txXfrm>
    </dsp:sp>
    <dsp:sp modelId="{166B4187-2AE6-4650-BC53-698E41A6BDA3}">
      <dsp:nvSpPr>
        <dsp:cNvPr id="0" name=""/>
        <dsp:cNvSpPr/>
      </dsp:nvSpPr>
      <dsp:spPr>
        <a:xfrm>
          <a:off x="2374411" y="755974"/>
          <a:ext cx="375615" cy="47820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dirty="0"/>
        </a:p>
      </dsp:txBody>
      <dsp:txXfrm>
        <a:off x="2374411" y="755974"/>
        <a:ext cx="375615" cy="478206"/>
      </dsp:txXfrm>
    </dsp:sp>
    <dsp:sp modelId="{8AC2EA87-CAD4-43C7-9178-A10EBBC471B5}">
      <dsp:nvSpPr>
        <dsp:cNvPr id="0" name=""/>
        <dsp:cNvSpPr/>
      </dsp:nvSpPr>
      <dsp:spPr>
        <a:xfrm>
          <a:off x="3071983" y="0"/>
          <a:ext cx="1990154" cy="1990154"/>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903244-2CD0-46A0-BB18-BB91B58A36BD}">
      <dsp:nvSpPr>
        <dsp:cNvPr id="0" name=""/>
        <dsp:cNvSpPr/>
      </dsp:nvSpPr>
      <dsp:spPr>
        <a:xfrm>
          <a:off x="2841734" y="1817200"/>
          <a:ext cx="2450656" cy="307864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latin typeface="Arial" panose="020B0604020202020204" pitchFamily="34" charset="0"/>
              <a:cs typeface="Arial" panose="020B0604020202020204" pitchFamily="34" charset="0"/>
            </a:rPr>
            <a:t>-Monitor the implementation of the NDP 2030; MTSF; Nine point Plan ; Other Government Priorities ; SONA commitments</a:t>
          </a:r>
        </a:p>
        <a:p>
          <a:pPr lvl="0" algn="l" defTabSz="533400">
            <a:lnSpc>
              <a:spcPct val="90000"/>
            </a:lnSpc>
            <a:spcBef>
              <a:spcPct val="0"/>
            </a:spcBef>
            <a:spcAft>
              <a:spcPct val="35000"/>
            </a:spcAft>
          </a:pPr>
          <a:r>
            <a:rPr lang="en-US" sz="1200" b="1" i="1" u="sng" kern="1200" dirty="0" smtClean="0">
              <a:latin typeface="Arial" panose="020B0604020202020204" pitchFamily="34" charset="0"/>
              <a:cs typeface="Arial" panose="020B0604020202020204" pitchFamily="34" charset="0"/>
            </a:rPr>
            <a:t>Tools </a:t>
          </a:r>
        </a:p>
        <a:p>
          <a:pPr lvl="0" algn="l" defTabSz="533400">
            <a:lnSpc>
              <a:spcPct val="90000"/>
            </a:lnSpc>
            <a:spcBef>
              <a:spcPct val="0"/>
            </a:spcBef>
            <a:spcAft>
              <a:spcPct val="35000"/>
            </a:spcAft>
          </a:pPr>
          <a:r>
            <a:rPr lang="en-US" sz="1200" kern="1200" dirty="0" smtClean="0">
              <a:latin typeface="Arial" panose="020B0604020202020204" pitchFamily="34" charset="0"/>
              <a:cs typeface="Arial" panose="020B0604020202020204" pitchFamily="34" charset="0"/>
            </a:rPr>
            <a:t>-Monitor alignment of policy and legislation= SEIAS</a:t>
          </a:r>
        </a:p>
        <a:p>
          <a:pPr lvl="0" algn="l" defTabSz="533400">
            <a:lnSpc>
              <a:spcPct val="90000"/>
            </a:lnSpc>
            <a:spcBef>
              <a:spcPct val="0"/>
            </a:spcBef>
            <a:spcAft>
              <a:spcPct val="35000"/>
            </a:spcAft>
          </a:pPr>
          <a:r>
            <a:rPr lang="en-US" sz="1200" kern="1200" dirty="0" smtClean="0">
              <a:latin typeface="Arial" panose="020B0604020202020204" pitchFamily="34" charset="0"/>
              <a:cs typeface="Arial" panose="020B0604020202020204" pitchFamily="34" charset="0"/>
            </a:rPr>
            <a:t>-Monitoring Outcomes=POA</a:t>
          </a:r>
        </a:p>
        <a:p>
          <a:pPr lvl="0" algn="l" defTabSz="533400">
            <a:lnSpc>
              <a:spcPct val="90000"/>
            </a:lnSpc>
            <a:spcBef>
              <a:spcPct val="0"/>
            </a:spcBef>
            <a:spcAft>
              <a:spcPct val="35000"/>
            </a:spcAft>
          </a:pPr>
          <a:r>
            <a:rPr lang="en-US" sz="1200" kern="1200" dirty="0" smtClean="0">
              <a:latin typeface="Arial" panose="020B0604020202020204" pitchFamily="34" charset="0"/>
              <a:cs typeface="Arial" panose="020B0604020202020204" pitchFamily="34" charset="0"/>
            </a:rPr>
            <a:t>-Monitor management practices =MPAT; LGMIM</a:t>
          </a:r>
        </a:p>
        <a:p>
          <a:pPr lvl="0" algn="l" defTabSz="533400">
            <a:lnSpc>
              <a:spcPct val="90000"/>
            </a:lnSpc>
            <a:spcBef>
              <a:spcPct val="0"/>
            </a:spcBef>
            <a:spcAft>
              <a:spcPct val="35000"/>
            </a:spcAft>
          </a:pPr>
          <a:r>
            <a:rPr lang="en-US" sz="1200" kern="1200" dirty="0" smtClean="0">
              <a:latin typeface="Arial" panose="020B0604020202020204" pitchFamily="34" charset="0"/>
              <a:cs typeface="Arial" panose="020B0604020202020204" pitchFamily="34" charset="0"/>
            </a:rPr>
            <a:t>-Monitor experiences of citizens= (FSDM; CBM; Hotline; Mystery Client; Siyahlola </a:t>
          </a:r>
        </a:p>
        <a:p>
          <a:pPr lvl="0" algn="l" defTabSz="533400">
            <a:lnSpc>
              <a:spcPct val="90000"/>
            </a:lnSpc>
            <a:spcBef>
              <a:spcPct val="0"/>
            </a:spcBef>
            <a:spcAft>
              <a:spcPct val="35000"/>
            </a:spcAft>
          </a:pPr>
          <a:r>
            <a:rPr lang="en-US" sz="1200" kern="1200" dirty="0" smtClean="0">
              <a:latin typeface="Arial" panose="020B0604020202020204" pitchFamily="34" charset="0"/>
              <a:cs typeface="Arial" panose="020B0604020202020204" pitchFamily="34" charset="0"/>
            </a:rPr>
            <a:t>-Monitor SOEs and  entities=Mining Towns</a:t>
          </a:r>
          <a:endParaRPr lang="en-US" sz="1200" kern="1200" dirty="0">
            <a:latin typeface="Arial" panose="020B0604020202020204" pitchFamily="34" charset="0"/>
            <a:cs typeface="Arial" panose="020B0604020202020204" pitchFamily="34" charset="0"/>
          </a:endParaRPr>
        </a:p>
      </dsp:txBody>
      <dsp:txXfrm>
        <a:off x="2841734" y="1817200"/>
        <a:ext cx="2450656" cy="3078649"/>
      </dsp:txXfrm>
    </dsp:sp>
    <dsp:sp modelId="{6CFAD88E-5B8F-4C90-85DC-864DCB9AD6D8}">
      <dsp:nvSpPr>
        <dsp:cNvPr id="0" name=""/>
        <dsp:cNvSpPr/>
      </dsp:nvSpPr>
      <dsp:spPr>
        <a:xfrm>
          <a:off x="5505678" y="755974"/>
          <a:ext cx="443540" cy="47820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dirty="0"/>
        </a:p>
      </dsp:txBody>
      <dsp:txXfrm>
        <a:off x="5505678" y="755974"/>
        <a:ext cx="443540" cy="478206"/>
      </dsp:txXfrm>
    </dsp:sp>
    <dsp:sp modelId="{C7D1FE5B-4EC9-455F-9B58-33ED9542129E}">
      <dsp:nvSpPr>
        <dsp:cNvPr id="0" name=""/>
        <dsp:cNvSpPr/>
      </dsp:nvSpPr>
      <dsp:spPr>
        <a:xfrm>
          <a:off x="6329396" y="0"/>
          <a:ext cx="1990154" cy="1990154"/>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1F3FEA-AE5C-4C22-BC25-7C49FC445A84}">
      <dsp:nvSpPr>
        <dsp:cNvPr id="0" name=""/>
        <dsp:cNvSpPr/>
      </dsp:nvSpPr>
      <dsp:spPr>
        <a:xfrm>
          <a:off x="6399471" y="1887039"/>
          <a:ext cx="1990154" cy="19901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latin typeface="Arial" panose="020B0604020202020204" pitchFamily="34" charset="0"/>
              <a:cs typeface="Arial" panose="020B0604020202020204" pitchFamily="34" charset="0"/>
            </a:rPr>
            <a:t>Evaluate  Impact of government programmes and generate evidence for PM&amp;E by asking  why programmes work or do not work</a:t>
          </a:r>
          <a:endParaRPr lang="en-US" sz="1200" kern="1200" dirty="0">
            <a:latin typeface="Arial" panose="020B0604020202020204" pitchFamily="34" charset="0"/>
            <a:cs typeface="Arial" panose="020B0604020202020204" pitchFamily="34" charset="0"/>
          </a:endParaRPr>
        </a:p>
      </dsp:txBody>
      <dsp:txXfrm>
        <a:off x="6399471" y="1887039"/>
        <a:ext cx="1990154" cy="199015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10#1">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D40938AC-713D-485D-BDE5-F4DAB012A587}" type="datetimeFigureOut">
              <a:rPr lang="en-US" smtClean="0"/>
              <a:pPr/>
              <a:t>4/20/2018</a:t>
            </a:fld>
            <a:endParaRPr lang="en-GB"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D7A2BDF3-54C1-46FC-8737-1872CECCB628}" type="slidenum">
              <a:rPr lang="en-GB" smtClean="0"/>
              <a:pPr/>
              <a:t>‹#›</a:t>
            </a:fld>
            <a:endParaRPr lang="en-GB" dirty="0"/>
          </a:p>
        </p:txBody>
      </p:sp>
    </p:spTree>
    <p:extLst>
      <p:ext uri="{BB962C8B-B14F-4D97-AF65-F5344CB8AC3E}">
        <p14:creationId xmlns:p14="http://schemas.microsoft.com/office/powerpoint/2010/main" xmlns="" val="354758105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3855B797-24DC-4F4F-949B-7A2B5A6280D2}" type="datetimeFigureOut">
              <a:rPr lang="en-US" smtClean="0"/>
              <a:pPr/>
              <a:t>4/20/2018</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5BE54C7-EA55-4BBF-BB81-082164262C93}" type="slidenum">
              <a:rPr lang="en-GB" smtClean="0"/>
              <a:pPr/>
              <a:t>‹#›</a:t>
            </a:fld>
            <a:endParaRPr lang="en-GB" dirty="0"/>
          </a:p>
        </p:txBody>
      </p:sp>
    </p:spTree>
    <p:extLst>
      <p:ext uri="{BB962C8B-B14F-4D97-AF65-F5344CB8AC3E}">
        <p14:creationId xmlns:p14="http://schemas.microsoft.com/office/powerpoint/2010/main" xmlns="" val="157361458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xmlns="" val="1613657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5622802" y="6456611"/>
            <a:ext cx="4301543" cy="339884"/>
          </a:xfrm>
          <a:prstGeom prst="rect">
            <a:avLst/>
          </a:prstGeom>
        </p:spPr>
        <p:txBody>
          <a:bodyPr/>
          <a:lstStyle/>
          <a:p>
            <a:pPr defTabSz="457200" hangingPunct="0"/>
            <a:fld id="{1D4A9DB6-6B75-4AF8-9FD2-FBCEE9A0C741}" type="slidenum">
              <a:rPr lang="en-US" kern="0" smtClean="0">
                <a:solidFill>
                  <a:prstClr val="black"/>
                </a:solidFill>
                <a:sym typeface="Calibri"/>
              </a:rPr>
              <a:pPr defTabSz="457200" hangingPunct="0"/>
              <a:t>10</a:t>
            </a:fld>
            <a:endParaRPr lang="en-US" kern="0" dirty="0">
              <a:solidFill>
                <a:prstClr val="black"/>
              </a:solidFill>
              <a:sym typeface="Calibri"/>
            </a:endParaRPr>
          </a:p>
        </p:txBody>
      </p:sp>
    </p:spTree>
    <p:extLst>
      <p:ext uri="{BB962C8B-B14F-4D97-AF65-F5344CB8AC3E}">
        <p14:creationId xmlns:p14="http://schemas.microsoft.com/office/powerpoint/2010/main" xmlns="" val="21156230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79512" y="1556792"/>
            <a:ext cx="8750206" cy="969313"/>
          </a:xfrm>
        </p:spPr>
        <p:txBody>
          <a:bodyPr anchor="ctr"/>
          <a:lstStyle>
            <a:lvl1pPr algn="l">
              <a:defRPr>
                <a:latin typeface="Calibri" pitchFamily="34" charset="0"/>
              </a:defRPr>
            </a:lvl1pPr>
            <a:extLst/>
          </a:lstStyle>
          <a:p>
            <a:r>
              <a:rPr kumimoji="0" lang="en-US" dirty="0" smtClean="0"/>
              <a:t>Click to edit Master title style</a:t>
            </a:r>
            <a:endParaRPr kumimoji="0" lang="en-US" dirty="0"/>
          </a:p>
        </p:txBody>
      </p:sp>
      <p:sp>
        <p:nvSpPr>
          <p:cNvPr id="22" name="Subtitle 21"/>
          <p:cNvSpPr>
            <a:spLocks noGrp="1"/>
          </p:cNvSpPr>
          <p:nvPr>
            <p:ph type="subTitle" idx="1"/>
          </p:nvPr>
        </p:nvSpPr>
        <p:spPr>
          <a:xfrm>
            <a:off x="179512" y="2924944"/>
            <a:ext cx="8750206" cy="1901856"/>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dirty="0" smtClean="0"/>
              <a:t>Click to edit Master subtitle style</a:t>
            </a:r>
            <a:endParaRPr kumimoji="0"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51520" y="285729"/>
            <a:ext cx="2880320" cy="981712"/>
          </a:xfrm>
          <a:prstGeom prst="rect">
            <a:avLst/>
          </a:prstGeom>
        </p:spPr>
      </p:pic>
      <p:pic>
        <p:nvPicPr>
          <p:cNvPr id="2" name="Picture 1"/>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7788513" y="282147"/>
            <a:ext cx="1130629" cy="1130629"/>
          </a:xfrm>
          <a:prstGeom prst="rect">
            <a:avLst/>
          </a:prstGeom>
        </p:spPr>
      </p:pic>
    </p:spTree>
    <p:extLst>
      <p:ext uri="{BB962C8B-B14F-4D97-AF65-F5344CB8AC3E}">
        <p14:creationId xmlns:p14="http://schemas.microsoft.com/office/powerpoint/2010/main" xmlns="" val="308277681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D986E8E-D5DE-4D9E-B58B-28B295C2A2CB}"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4/20/2018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583F1B-3FE3-D141-BECE-62358217E2B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825641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DF07570-51AC-44C9-9E80-727623A2897C}"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4/20/2018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583F1B-3FE3-D141-BECE-62358217E2B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635055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8B6F263-C6FC-4AEC-A4B3-A35FEEC737F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4/20/2018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583F1B-3FE3-D141-BECE-62358217E2B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8551421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97FFC9-43D8-432C-A0CB-56CAEC1D15BC}"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4/20/2018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583F1B-3FE3-D141-BECE-62358217E2B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1961189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429A9B-7DDD-46BE-9B5E-BC2D5C0ADF0F}"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4/20/2018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583F1B-3FE3-D141-BECE-62358217E2B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59737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CD584D8-004E-4CDF-A0EB-74EDC57ED5F7}"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4/20/2018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583F1B-3FE3-D141-BECE-62358217E2B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2564952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3028950" y="6356377"/>
            <a:ext cx="30861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6457950" y="6356377"/>
            <a:ext cx="20574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CEEB2B-0573-4CC3-A64B-3D59AB92DD1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Content Placeholder 7"/>
          <p:cNvSpPr>
            <a:spLocks noGrp="1"/>
          </p:cNvSpPr>
          <p:nvPr>
            <p:ph sz="quarter" idx="13"/>
          </p:nvPr>
        </p:nvSpPr>
        <p:spPr>
          <a:xfrm>
            <a:off x="1988344" y="6613525"/>
            <a:ext cx="6858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2159721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and Content 0">
    <p:spTree>
      <p:nvGrpSpPr>
        <p:cNvPr id="1" name=""/>
        <p:cNvGrpSpPr/>
        <p:nvPr/>
      </p:nvGrpSpPr>
      <p:grpSpPr>
        <a:xfrm>
          <a:off x="0" y="0"/>
          <a:ext cx="0" cy="0"/>
          <a:chOff x="0" y="0"/>
          <a:chExt cx="0" cy="0"/>
        </a:xfrm>
      </p:grpSpPr>
      <p:sp>
        <p:nvSpPr>
          <p:cNvPr id="120" name="Title Text"/>
          <p:cNvSpPr>
            <a:spLocks noGrp="1"/>
          </p:cNvSpPr>
          <p:nvPr>
            <p:ph type="title"/>
          </p:nvPr>
        </p:nvSpPr>
        <p:spPr>
          <a:xfrm>
            <a:off x="768096" y="585216"/>
            <a:ext cx="7290055" cy="1499616"/>
          </a:xfrm>
          <a:prstGeom prst="rect">
            <a:avLst/>
          </a:prstGeom>
        </p:spPr>
        <p:txBody>
          <a:bodyPr/>
          <a:lstStyle/>
          <a:p>
            <a:r>
              <a:t>Title Text</a:t>
            </a:r>
          </a:p>
        </p:txBody>
      </p:sp>
      <p:sp>
        <p:nvSpPr>
          <p:cNvPr id="121" name="Body Level One…"/>
          <p:cNvSpPr>
            <a:spLocks noGrp="1"/>
          </p:cNvSpPr>
          <p:nvPr>
            <p:ph type="body" idx="1"/>
          </p:nvPr>
        </p:nvSpPr>
        <p:spPr>
          <a:xfrm>
            <a:off x="535781" y="1647639"/>
            <a:ext cx="8072438" cy="351472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22" name="Slide Number"/>
          <p:cNvSpPr>
            <a:spLocks noGrp="1"/>
          </p:cNvSpPr>
          <p:nvPr>
            <p:ph type="sldNum" sz="quarter" idx="2"/>
          </p:nvPr>
        </p:nvSpPr>
        <p:spPr>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72696170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1520" y="179941"/>
            <a:ext cx="8712968" cy="939784"/>
          </a:xfrm>
        </p:spPr>
        <p:txBody>
          <a:bodyPr/>
          <a:lstStyle>
            <a:lvl1pPr>
              <a:defRPr>
                <a:latin typeface="Calibri" pitchFamily="34" charset="0"/>
              </a:defRPr>
            </a:lvl1pPr>
            <a:extLst/>
          </a:lstStyle>
          <a:p>
            <a:r>
              <a:rPr kumimoji="0" lang="en-US" dirty="0" smtClean="0"/>
              <a:t>Click to edit Master title style</a:t>
            </a:r>
            <a:endParaRPr kumimoji="0" lang="en-US" dirty="0"/>
          </a:p>
        </p:txBody>
      </p:sp>
      <p:sp>
        <p:nvSpPr>
          <p:cNvPr id="3" name="Content Placeholder 2"/>
          <p:cNvSpPr>
            <a:spLocks noGrp="1"/>
          </p:cNvSpPr>
          <p:nvPr>
            <p:ph idx="1"/>
          </p:nvPr>
        </p:nvSpPr>
        <p:spPr>
          <a:xfrm>
            <a:off x="251520" y="1340768"/>
            <a:ext cx="8726816" cy="4896544"/>
          </a:xfrm>
        </p:spPr>
        <p:txBody>
          <a:bodyPr/>
          <a:lstStyle>
            <a:lvl1pPr>
              <a:buFont typeface="Wingdings" pitchFamily="2" charset="2"/>
              <a:buChar char="Ø"/>
              <a:defRPr>
                <a:solidFill>
                  <a:schemeClr val="accent2"/>
                </a:solidFill>
              </a:defRPr>
            </a:lvl1pPr>
            <a:lvl2pPr>
              <a:buFont typeface="Wingdings" pitchFamily="2" charset="2"/>
              <a:buChar char="§"/>
              <a:defRPr/>
            </a:lvl2pPr>
            <a:lvl3pPr>
              <a:buFont typeface="Wingdings" pitchFamily="2" charset="2"/>
              <a:buChar char="§"/>
              <a:defRPr/>
            </a:lvl3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7" name="Slide Number Placeholder 21"/>
          <p:cNvSpPr>
            <a:spLocks noGrp="1"/>
          </p:cNvSpPr>
          <p:nvPr>
            <p:ph type="sldNum" sz="quarter" idx="4"/>
          </p:nvPr>
        </p:nvSpPr>
        <p:spPr>
          <a:xfrm>
            <a:off x="4427984" y="6435942"/>
            <a:ext cx="683568" cy="400110"/>
          </a:xfrm>
          <a:prstGeom prst="rect">
            <a:avLst/>
          </a:prstGeom>
        </p:spPr>
        <p:txBody>
          <a:bodyPr anchor="ctr"/>
          <a:lstStyle>
            <a:lvl1pPr algn="ctr" eaLnBrk="1" latinLnBrk="0" hangingPunct="1">
              <a:defRPr kumimoji="0" lang="en-GB" sz="1800" kern="1200" smtClean="0">
                <a:solidFill>
                  <a:schemeClr val="tx2">
                    <a:satMod val="130000"/>
                  </a:schemeClr>
                </a:solidFill>
                <a:effectLst>
                  <a:outerShdw blurRad="50000" dist="30000" dir="5400000" algn="tl" rotWithShape="0">
                    <a:srgbClr val="000000">
                      <a:alpha val="30000"/>
                    </a:srgbClr>
                  </a:outerShdw>
                </a:effectLst>
                <a:latin typeface="Calibri" pitchFamily="34" charset="0"/>
                <a:ea typeface="+mn-ea"/>
                <a:cs typeface="+mn-cs"/>
              </a:defRPr>
            </a:lvl1pPr>
            <a:extLst/>
          </a:lstStyle>
          <a:p>
            <a:fld id="{62AAA1A3-262B-4979-8C18-306C3DA11E9E}" type="slidenum">
              <a:rPr lang="en-ZA" smtClean="0"/>
              <a:pPr/>
              <a:t>‹#›</a:t>
            </a:fld>
            <a:endParaRPr lang="en-ZA"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3437" y="6237402"/>
            <a:ext cx="1763688" cy="601125"/>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460432" y="6209479"/>
            <a:ext cx="626573" cy="626573"/>
          </a:xfrm>
          <a:prstGeom prst="rect">
            <a:avLst/>
          </a:prstGeom>
        </p:spPr>
      </p:pic>
    </p:spTree>
    <p:extLst>
      <p:ext uri="{BB962C8B-B14F-4D97-AF65-F5344CB8AC3E}">
        <p14:creationId xmlns:p14="http://schemas.microsoft.com/office/powerpoint/2010/main" xmlns="" val="41402849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x" preserve="1">
  <p:cSld name="Blank">
    <p:spTree>
      <p:nvGrpSpPr>
        <p:cNvPr id="1" name=""/>
        <p:cNvGrpSpPr/>
        <p:nvPr/>
      </p:nvGrpSpPr>
      <p:grpSpPr>
        <a:xfrm>
          <a:off x="0" y="0"/>
          <a:ext cx="0" cy="0"/>
          <a:chOff x="0" y="0"/>
          <a:chExt cx="0" cy="0"/>
        </a:xfrm>
      </p:grpSpPr>
      <p:sp>
        <p:nvSpPr>
          <p:cNvPr id="65"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xmlns="" val="423878740"/>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3028950" y="6356377"/>
            <a:ext cx="3086100"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457950" y="6356377"/>
            <a:ext cx="2057400" cy="365125"/>
          </a:xfrm>
          <a:prstGeom prst="rect">
            <a:avLst/>
          </a:prstGeom>
        </p:spPr>
        <p:txBody>
          <a:bodyPr/>
          <a:lstStyle/>
          <a:p>
            <a:fld id="{F4CEEB2B-0573-4CC3-A64B-3D59AB92DD16}" type="slidenum">
              <a:rPr lang="en-US" smtClean="0">
                <a:solidFill>
                  <a:prstClr val="black">
                    <a:tint val="75000"/>
                  </a:prstClr>
                </a:solidFill>
              </a:rPr>
              <a:pPr/>
              <a:t>‹#›</a:t>
            </a:fld>
            <a:endParaRPr lang="en-US" dirty="0">
              <a:solidFill>
                <a:prstClr val="black">
                  <a:tint val="75000"/>
                </a:prstClr>
              </a:solidFill>
            </a:endParaRPr>
          </a:p>
        </p:txBody>
      </p:sp>
      <p:sp>
        <p:nvSpPr>
          <p:cNvPr id="8" name="Content Placeholder 7"/>
          <p:cNvSpPr>
            <a:spLocks noGrp="1"/>
          </p:cNvSpPr>
          <p:nvPr>
            <p:ph sz="quarter" idx="13"/>
          </p:nvPr>
        </p:nvSpPr>
        <p:spPr>
          <a:xfrm>
            <a:off x="1988344" y="6613525"/>
            <a:ext cx="6858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385484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BA2769D-9C52-49C6-B911-D6612E6F65E3}"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4/20/2018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583F1B-3FE3-D141-BECE-62358217E2B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764155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674DC1-43F3-42AD-ADC3-BE467873BA70}"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4/20/2018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583F1B-3FE3-D141-BECE-62358217E2B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075086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230B1C-9C7C-4374-9DB8-6F880F80EBB1}"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4/20/2018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583F1B-3FE3-D141-BECE-62358217E2B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998145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53C3AD-9EE7-4353-9320-A4C9DD4CC778}"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4/20/2018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583F1B-3FE3-D141-BECE-62358217E2B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684866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EB4AD27-D6B7-4551-9ED0-F8868DF7E662}"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4/20/2018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583F1B-3FE3-D141-BECE-62358217E2B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9614563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image" Target="../media/image6.jpeg"/><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Title Placeholder 4"/>
          <p:cNvSpPr>
            <a:spLocks noGrp="1"/>
          </p:cNvSpPr>
          <p:nvPr>
            <p:ph type="title"/>
          </p:nvPr>
        </p:nvSpPr>
        <p:spPr>
          <a:xfrm>
            <a:off x="179512" y="285728"/>
            <a:ext cx="8784976" cy="939784"/>
          </a:xfrm>
          <a:prstGeom prst="rect">
            <a:avLst/>
          </a:prstGeom>
        </p:spPr>
        <p:txBody>
          <a:bodyPr anchor="ctr">
            <a:normAutofit/>
          </a:bodyPr>
          <a:lstStyle/>
          <a:p>
            <a:r>
              <a:rPr kumimoji="0" lang="en-US" dirty="0" smtClean="0"/>
              <a:t>Click to edit Master title style</a:t>
            </a:r>
            <a:endParaRPr kumimoji="0" lang="en-US" dirty="0"/>
          </a:p>
        </p:txBody>
      </p:sp>
      <p:sp>
        <p:nvSpPr>
          <p:cNvPr id="9" name="Text Placeholder 8"/>
          <p:cNvSpPr>
            <a:spLocks noGrp="1"/>
          </p:cNvSpPr>
          <p:nvPr>
            <p:ph type="body" idx="1"/>
          </p:nvPr>
        </p:nvSpPr>
        <p:spPr>
          <a:xfrm>
            <a:off x="179512" y="1340768"/>
            <a:ext cx="8798824" cy="5040560"/>
          </a:xfrm>
          <a:prstGeom prst="rect">
            <a:avLst/>
          </a:prstGeom>
        </p:spPr>
        <p:txBody>
          <a:bodyPr>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Tree>
    <p:extLst>
      <p:ext uri="{BB962C8B-B14F-4D97-AF65-F5344CB8AC3E}">
        <p14:creationId xmlns:p14="http://schemas.microsoft.com/office/powerpoint/2010/main" xmlns="" val="2069682873"/>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82" r:id="rId4"/>
  </p:sldLayoutIdLst>
  <p:timing>
    <p:tnLst>
      <p:par>
        <p:cTn id="1" dur="indefinite" restart="never" nodeType="tmRoot"/>
      </p:par>
    </p:tnLst>
  </p:timing>
  <p:hf hdr="0" ftr="0" dt="0"/>
  <p:txStyles>
    <p:titleStyle>
      <a:lvl1pPr algn="l" rtl="0" eaLnBrk="1" latinLnBrk="0" hangingPunct="1">
        <a:spcBef>
          <a:spcPct val="0"/>
        </a:spcBef>
        <a:buNone/>
        <a:defRPr kumimoji="0" sz="40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pitchFamily="2" charset="2"/>
        <a:buChar char="Ø"/>
        <a:defRPr kumimoji="0" sz="3200" kern="1200">
          <a:solidFill>
            <a:schemeClr val="accent2"/>
          </a:solidFill>
          <a:latin typeface="Calibri" pitchFamily="34" charset="0"/>
          <a:ea typeface="+mn-ea"/>
          <a:cs typeface="+mn-cs"/>
        </a:defRPr>
      </a:lvl1pPr>
      <a:lvl2pPr marL="640080" indent="-237744" algn="l" rtl="0" eaLnBrk="1" latinLnBrk="0" hangingPunct="1">
        <a:lnSpc>
          <a:spcPct val="100000"/>
        </a:lnSpc>
        <a:spcBef>
          <a:spcPts val="550"/>
        </a:spcBef>
        <a:buClr>
          <a:schemeClr val="accent1"/>
        </a:buClr>
        <a:buFont typeface="Wingdings" pitchFamily="2" charset="2"/>
        <a:buChar char="§"/>
        <a:defRPr kumimoji="0" sz="2800" kern="1200">
          <a:solidFill>
            <a:schemeClr val="accent2"/>
          </a:solidFill>
          <a:latin typeface="Calibri" pitchFamily="34" charset="0"/>
          <a:ea typeface="+mn-ea"/>
          <a:cs typeface="+mn-cs"/>
        </a:defRPr>
      </a:lvl2pPr>
      <a:lvl3pPr marL="886968" indent="-228600" algn="l" rtl="0" eaLnBrk="1" latinLnBrk="0" hangingPunct="1">
        <a:lnSpc>
          <a:spcPct val="100000"/>
        </a:lnSpc>
        <a:spcBef>
          <a:spcPct val="20000"/>
        </a:spcBef>
        <a:buClr>
          <a:schemeClr val="accent2"/>
        </a:buClr>
        <a:buFont typeface="Wingdings" pitchFamily="2" charset="2"/>
        <a:buChar char="§"/>
        <a:defRPr kumimoji="0" sz="2400" kern="1200">
          <a:solidFill>
            <a:schemeClr val="accent3"/>
          </a:solidFill>
          <a:latin typeface="Calibri" pitchFamily="34" charset="0"/>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accent3"/>
          </a:solidFill>
          <a:latin typeface="Calibri" pitchFamily="34" charset="0"/>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accent3"/>
          </a:solidFill>
          <a:latin typeface="Calibri" pitchFamily="34" charset="0"/>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007B20A-142D-40D1-97ED-916379F92C6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4/20/2018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F583F1B-3FE3-D141-BECE-62358217E2B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47507789"/>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12963"/>
            <a:ext cx="7772400" cy="891494"/>
          </a:xfrm>
        </p:spPr>
        <p:txBody>
          <a:bodyPr>
            <a:normAutofit fontScale="90000"/>
          </a:bodyPr>
          <a:lstStyle/>
          <a:p>
            <a:pPr>
              <a:lnSpc>
                <a:spcPct val="100000"/>
              </a:lnSpc>
            </a:pPr>
            <a:r>
              <a:rPr lang="en-US" sz="2800" b="1" dirty="0" smtClean="0">
                <a:solidFill>
                  <a:schemeClr val="bg1"/>
                </a:solidFill>
                <a:latin typeface="Arial" panose="020B0604020202020204" pitchFamily="34" charset="0"/>
                <a:ea typeface="Calibri" charset="0"/>
                <a:cs typeface="Arial" panose="020B0604020202020204" pitchFamily="34" charset="0"/>
              </a:rPr>
              <a:t>DPME 2018-19 APP PRESENTATION TO: </a:t>
            </a:r>
            <a:br>
              <a:rPr lang="en-US" sz="2800" b="1" dirty="0" smtClean="0">
                <a:solidFill>
                  <a:schemeClr val="bg1"/>
                </a:solidFill>
                <a:latin typeface="Arial" panose="020B0604020202020204" pitchFamily="34" charset="0"/>
                <a:ea typeface="Calibri" charset="0"/>
                <a:cs typeface="Arial" panose="020B0604020202020204" pitchFamily="34" charset="0"/>
              </a:rPr>
            </a:br>
            <a:r>
              <a:rPr lang="en-US" sz="2800" b="1" dirty="0" smtClean="0">
                <a:solidFill>
                  <a:schemeClr val="bg1"/>
                </a:solidFill>
                <a:latin typeface="Arial" panose="020B0604020202020204" pitchFamily="34" charset="0"/>
                <a:ea typeface="Calibri" charset="0"/>
                <a:cs typeface="Arial" panose="020B0604020202020204" pitchFamily="34" charset="0"/>
              </a:rPr>
              <a:t>PORTFOLIO COMMITTEE ON </a:t>
            </a:r>
            <a:r>
              <a:rPr lang="en-ZA" sz="2800" b="1" dirty="0">
                <a:solidFill>
                  <a:schemeClr val="bg1"/>
                </a:solidFill>
                <a:latin typeface="Arial" panose="020B0604020202020204" pitchFamily="34" charset="0"/>
                <a:ea typeface="Calibri" charset="0"/>
                <a:cs typeface="Arial" panose="020B0604020202020204" pitchFamily="34" charset="0"/>
              </a:rPr>
              <a:t>PUBLIC SERVICE AND ADMINISTRATION/ PLANNING, MONITORING AND EVALUATION</a:t>
            </a:r>
            <a:endParaRPr lang="en-US" sz="2800" b="1" dirty="0">
              <a:solidFill>
                <a:schemeClr val="bg1"/>
              </a:solidFill>
              <a:latin typeface="Arial" panose="020B0604020202020204" pitchFamily="34" charset="0"/>
              <a:ea typeface="Calibri" charset="0"/>
              <a:cs typeface="Arial" panose="020B0604020202020204" pitchFamily="34" charset="0"/>
            </a:endParaRPr>
          </a:p>
        </p:txBody>
      </p:sp>
      <p:sp>
        <p:nvSpPr>
          <p:cNvPr id="3" name="Subtitle 2"/>
          <p:cNvSpPr>
            <a:spLocks noGrp="1"/>
          </p:cNvSpPr>
          <p:nvPr>
            <p:ph type="subTitle" idx="1"/>
          </p:nvPr>
        </p:nvSpPr>
        <p:spPr>
          <a:xfrm>
            <a:off x="1143000" y="3004457"/>
            <a:ext cx="6858000" cy="1655762"/>
          </a:xfrm>
        </p:spPr>
        <p:txBody>
          <a:bodyPr/>
          <a:lstStyle/>
          <a:p>
            <a:r>
              <a:rPr lang="en-US" b="1" dirty="0" smtClean="0">
                <a:solidFill>
                  <a:schemeClr val="bg1"/>
                </a:solidFill>
              </a:rPr>
              <a:t>18 APRIL 2018 </a:t>
            </a:r>
          </a:p>
          <a:p>
            <a:r>
              <a:rPr lang="en-US" b="1" dirty="0" smtClean="0">
                <a:solidFill>
                  <a:schemeClr val="bg1"/>
                </a:solidFill>
              </a:rPr>
              <a:t>DIRECTOR GENERAL: MS MPUMI MPOFU </a:t>
            </a:r>
            <a:endParaRPr lang="en-US" b="1" dirty="0">
              <a:solidFill>
                <a:schemeClr val="bg1"/>
              </a:solidFill>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583F1B-3FE3-D141-BECE-62358217E2B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9106214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105803" y="6032869"/>
            <a:ext cx="498645" cy="440700"/>
          </a:xfrm>
        </p:spPr>
        <p:txBody>
          <a:bodyPr/>
          <a:lstStyle/>
          <a:p>
            <a:fld id="{F4CEEB2B-0573-4CC3-A64B-3D59AB92DD16}" type="slidenum">
              <a:rPr lang="en-US" smtClean="0">
                <a:solidFill>
                  <a:prstClr val="black">
                    <a:tint val="75000"/>
                  </a:prstClr>
                </a:solidFill>
              </a:rPr>
              <a:pPr/>
              <a:t>10</a:t>
            </a:fld>
            <a:endParaRPr lang="en-US" dirty="0">
              <a:solidFill>
                <a:prstClr val="black">
                  <a:tint val="75000"/>
                </a:prstClr>
              </a:solidFill>
            </a:endParaRPr>
          </a:p>
        </p:txBody>
      </p:sp>
      <p:pic>
        <p:nvPicPr>
          <p:cNvPr id="5" name="Picture 4"/>
          <p:cNvPicPr>
            <a:picLocks noChangeAspect="1"/>
          </p:cNvPicPr>
          <p:nvPr/>
        </p:nvPicPr>
        <p:blipFill>
          <a:blip r:embed="rId3" cstate="print"/>
          <a:stretch>
            <a:fillRect/>
          </a:stretch>
        </p:blipFill>
        <p:spPr>
          <a:xfrm>
            <a:off x="1132230" y="1518799"/>
            <a:ext cx="6899746" cy="22862"/>
          </a:xfrm>
          <a:prstGeom prst="rect">
            <a:avLst/>
          </a:prstGeom>
        </p:spPr>
      </p:pic>
      <p:sp>
        <p:nvSpPr>
          <p:cNvPr id="18" name="Oval 17"/>
          <p:cNvSpPr/>
          <p:nvPr/>
        </p:nvSpPr>
        <p:spPr>
          <a:xfrm>
            <a:off x="0" y="1668605"/>
            <a:ext cx="3626604" cy="4320119"/>
          </a:xfrm>
          <a:prstGeom prst="ellipse">
            <a:avLst/>
          </a:prstGeom>
          <a:solidFill>
            <a:srgbClr val="FFFF00"/>
          </a:solidFill>
          <a:ln w="28575" cap="flat" cmpd="sng" algn="ctr">
            <a:noFill/>
            <a:prstDash val="solid"/>
          </a:ln>
          <a:effectLst/>
        </p:spPr>
        <p:txBody>
          <a:bodyPr rtlCol="0" anchor="ctr"/>
          <a:lstStyle/>
          <a:p>
            <a:pPr algn="ctr" defTabSz="685800">
              <a:defRPr/>
            </a:pPr>
            <a:endParaRPr lang="en-ZA" sz="1350" b="1" kern="0" dirty="0">
              <a:solidFill>
                <a:srgbClr val="531A17">
                  <a:lumMod val="75000"/>
                </a:srgbClr>
              </a:solidFill>
              <a:latin typeface="Arial"/>
              <a:sym typeface="Calibri"/>
            </a:endParaRPr>
          </a:p>
          <a:p>
            <a:pPr algn="ctr" defTabSz="685800">
              <a:defRPr/>
            </a:pPr>
            <a:endParaRPr lang="en-ZA" sz="1350" b="1" kern="0" dirty="0">
              <a:solidFill>
                <a:srgbClr val="531A17">
                  <a:lumMod val="75000"/>
                </a:srgbClr>
              </a:solidFill>
              <a:latin typeface="Arial"/>
              <a:sym typeface="Calibri"/>
            </a:endParaRPr>
          </a:p>
          <a:p>
            <a:pPr algn="ctr" defTabSz="685800">
              <a:defRPr/>
            </a:pPr>
            <a:endParaRPr lang="en-ZA" sz="1350" b="1" kern="0" dirty="0">
              <a:solidFill>
                <a:prstClr val="white"/>
              </a:solidFill>
              <a:latin typeface="Arial"/>
              <a:sym typeface="Calibri"/>
            </a:endParaRPr>
          </a:p>
          <a:p>
            <a:pPr algn="ctr" defTabSz="685800">
              <a:defRPr/>
            </a:pPr>
            <a:endParaRPr lang="en-ZA" sz="1350" b="1" kern="0" dirty="0" smtClean="0">
              <a:solidFill>
                <a:srgbClr val="531A17">
                  <a:lumMod val="75000"/>
                </a:srgbClr>
              </a:solidFill>
              <a:latin typeface="Arial"/>
              <a:sym typeface="Calibri"/>
            </a:endParaRPr>
          </a:p>
          <a:p>
            <a:pPr algn="ctr" defTabSz="685800">
              <a:defRPr/>
            </a:pPr>
            <a:endParaRPr lang="en-ZA" sz="1350" b="1" kern="0" dirty="0" smtClean="0">
              <a:solidFill>
                <a:srgbClr val="531A17">
                  <a:lumMod val="75000"/>
                </a:srgbClr>
              </a:solidFill>
              <a:latin typeface="Arial"/>
              <a:sym typeface="Calibri"/>
            </a:endParaRPr>
          </a:p>
          <a:p>
            <a:pPr algn="ctr" defTabSz="685800">
              <a:defRPr/>
            </a:pPr>
            <a:endParaRPr lang="en-ZA" sz="1350" b="1" kern="0" dirty="0">
              <a:solidFill>
                <a:srgbClr val="531A17">
                  <a:lumMod val="75000"/>
                </a:srgbClr>
              </a:solidFill>
              <a:latin typeface="Arial"/>
              <a:sym typeface="Calibri"/>
            </a:endParaRPr>
          </a:p>
          <a:p>
            <a:pPr algn="ctr" defTabSz="685800">
              <a:defRPr/>
            </a:pPr>
            <a:endParaRPr lang="en-ZA" sz="1350" b="1" kern="0" dirty="0">
              <a:solidFill>
                <a:srgbClr val="531A17">
                  <a:lumMod val="75000"/>
                </a:srgbClr>
              </a:solidFill>
              <a:latin typeface="Arial Black" panose="020B0A04020102020204" pitchFamily="34" charset="0"/>
              <a:sym typeface="Calibri"/>
            </a:endParaRPr>
          </a:p>
          <a:p>
            <a:pPr algn="ctr" defTabSz="685800">
              <a:defRPr/>
            </a:pPr>
            <a:endParaRPr lang="en-ZA" sz="1350" b="1" kern="0" dirty="0">
              <a:solidFill>
                <a:srgbClr val="531A17">
                  <a:lumMod val="75000"/>
                </a:srgbClr>
              </a:solidFill>
              <a:latin typeface="Arial Black" panose="020B0A04020102020204" pitchFamily="34" charset="0"/>
              <a:sym typeface="Calibri"/>
            </a:endParaRPr>
          </a:p>
          <a:p>
            <a:pPr algn="ctr" defTabSz="685800">
              <a:defRPr/>
            </a:pPr>
            <a:endParaRPr lang="en-ZA" sz="1350" b="1" kern="0" dirty="0">
              <a:solidFill>
                <a:srgbClr val="531A17">
                  <a:lumMod val="75000"/>
                </a:srgbClr>
              </a:solidFill>
              <a:latin typeface="Arial Black" panose="020B0A04020102020204" pitchFamily="34" charset="0"/>
              <a:sym typeface="Calibri"/>
            </a:endParaRPr>
          </a:p>
          <a:p>
            <a:pPr algn="ctr" defTabSz="685800">
              <a:defRPr/>
            </a:pPr>
            <a:r>
              <a:rPr lang="en-ZA" sz="1200" b="1" kern="0" dirty="0">
                <a:solidFill>
                  <a:srgbClr val="531A17">
                    <a:lumMod val="75000"/>
                  </a:srgbClr>
                </a:solidFill>
                <a:latin typeface="Arial Black" panose="020B0A04020102020204" pitchFamily="34" charset="0"/>
                <a:sym typeface="Calibri"/>
              </a:rPr>
              <a:t>ECONOMIC </a:t>
            </a:r>
          </a:p>
          <a:p>
            <a:pPr algn="ctr" defTabSz="685800">
              <a:defRPr/>
            </a:pPr>
            <a:r>
              <a:rPr lang="en-ZA" sz="1200" b="1" kern="0" dirty="0">
                <a:solidFill>
                  <a:srgbClr val="531A17">
                    <a:lumMod val="75000"/>
                  </a:srgbClr>
                </a:solidFill>
                <a:latin typeface="Arial Black" panose="020B0A04020102020204" pitchFamily="34" charset="0"/>
                <a:sym typeface="Calibri"/>
              </a:rPr>
              <a:t>SERVICES:</a:t>
            </a:r>
          </a:p>
          <a:p>
            <a:pPr algn="ctr" defTabSz="685800">
              <a:defRPr/>
            </a:pPr>
            <a:r>
              <a:rPr lang="en-ZA" sz="1200" kern="0" dirty="0">
                <a:solidFill>
                  <a:srgbClr val="531A17">
                    <a:lumMod val="75000"/>
                  </a:srgbClr>
                </a:solidFill>
                <a:latin typeface="Arial"/>
                <a:sym typeface="Calibri"/>
              </a:rPr>
              <a:t>Skills &amp; PSET, Infrastructure (Eco &amp; household), Regulation, Support (incentives)</a:t>
            </a:r>
          </a:p>
          <a:p>
            <a:pPr algn="ctr" defTabSz="685800">
              <a:defRPr/>
            </a:pPr>
            <a:endParaRPr lang="en-ZA" sz="1200" kern="0" dirty="0">
              <a:solidFill>
                <a:srgbClr val="531A17">
                  <a:lumMod val="75000"/>
                </a:srgbClr>
              </a:solidFill>
              <a:latin typeface="Arial"/>
              <a:sym typeface="Calibri"/>
            </a:endParaRPr>
          </a:p>
          <a:p>
            <a:r>
              <a:rPr lang="en-ZA" sz="1200" b="1" u="sng" dirty="0">
                <a:solidFill>
                  <a:prstClr val="black"/>
                </a:solidFill>
                <a:latin typeface="Arial Black" panose="020B0A04020102020204" pitchFamily="34" charset="0"/>
                <a:sym typeface="Calibri"/>
              </a:rPr>
              <a:t>Corresponding Outcomes</a:t>
            </a:r>
          </a:p>
          <a:p>
            <a:endParaRPr lang="en-ZA" sz="1200" b="1" u="sng" dirty="0">
              <a:solidFill>
                <a:prstClr val="black"/>
              </a:solidFill>
              <a:latin typeface="Arial Black" panose="020B0A04020102020204" pitchFamily="34" charset="0"/>
              <a:sym typeface="Calibri"/>
            </a:endParaRPr>
          </a:p>
          <a:p>
            <a:pPr defTabSz="127397" fontAlgn="t"/>
            <a:r>
              <a:rPr lang="en-ZA" sz="1200" dirty="0">
                <a:solidFill>
                  <a:prstClr val="black"/>
                </a:solidFill>
                <a:latin typeface="Arial" panose="020B0604020202020204" pitchFamily="34" charset="0"/>
                <a:cs typeface="Arial" panose="020B0604020202020204" pitchFamily="34" charset="0"/>
                <a:sym typeface="Calibri"/>
              </a:rPr>
              <a:t>4. Decent employment through 	inclusive economic growth </a:t>
            </a:r>
          </a:p>
          <a:p>
            <a:pPr marL="173831" indent="-173831" defTabSz="514350" fontAlgn="t"/>
            <a:r>
              <a:rPr lang="en-ZA" sz="1200" dirty="0">
                <a:solidFill>
                  <a:prstClr val="black"/>
                </a:solidFill>
                <a:latin typeface="Arial" panose="020B0604020202020204" pitchFamily="34" charset="0"/>
                <a:cs typeface="Arial" panose="020B0604020202020204" pitchFamily="34" charset="0"/>
                <a:sym typeface="Calibri"/>
              </a:rPr>
              <a:t>5. Skilled and capable workforce to support an </a:t>
            </a:r>
            <a:r>
              <a:rPr lang="en-ZA" sz="1200" dirty="0" smtClean="0">
                <a:solidFill>
                  <a:prstClr val="black"/>
                </a:solidFill>
                <a:latin typeface="Arial" panose="020B0604020202020204" pitchFamily="34" charset="0"/>
                <a:cs typeface="Arial" panose="020B0604020202020204" pitchFamily="34" charset="0"/>
                <a:sym typeface="Calibri"/>
              </a:rPr>
              <a:t>inclusive </a:t>
            </a:r>
            <a:r>
              <a:rPr lang="en-ZA" sz="1200" dirty="0">
                <a:solidFill>
                  <a:prstClr val="black"/>
                </a:solidFill>
                <a:latin typeface="Arial" panose="020B0604020202020204" pitchFamily="34" charset="0"/>
                <a:cs typeface="Arial" panose="020B0604020202020204" pitchFamily="34" charset="0"/>
                <a:sym typeface="Calibri"/>
              </a:rPr>
              <a:t>growth path </a:t>
            </a:r>
          </a:p>
          <a:p>
            <a:pPr defTabSz="514350" fontAlgn="t">
              <a:tabLst>
                <a:tab pos="127397" algn="l"/>
              </a:tabLst>
            </a:pPr>
            <a:r>
              <a:rPr lang="en-ZA" sz="1200" dirty="0">
                <a:solidFill>
                  <a:prstClr val="black"/>
                </a:solidFill>
                <a:latin typeface="Arial" panose="020B0604020202020204" pitchFamily="34" charset="0"/>
                <a:cs typeface="Arial" panose="020B0604020202020204" pitchFamily="34" charset="0"/>
                <a:sym typeface="Calibri"/>
              </a:rPr>
              <a:t>6. An efficient, competitive and 	responsive economic 	infrastructure network </a:t>
            </a:r>
          </a:p>
          <a:p>
            <a:pPr marL="173831" indent="-173831" defTabSz="127397">
              <a:buSzPct val="100000"/>
            </a:pPr>
            <a:r>
              <a:rPr lang="en-ZA" sz="1200" dirty="0">
                <a:solidFill>
                  <a:prstClr val="black"/>
                </a:solidFill>
                <a:latin typeface="Arial" panose="020B0604020202020204" pitchFamily="34" charset="0"/>
                <a:cs typeface="Arial" panose="020B0604020202020204" pitchFamily="34" charset="0"/>
                <a:sym typeface="Calibri"/>
              </a:rPr>
              <a:t>7. Comprehensive rural development and food security</a:t>
            </a:r>
          </a:p>
          <a:p>
            <a:pPr marL="347663" indent="-347663" defTabSz="302419">
              <a:buSzPct val="100000"/>
            </a:pPr>
            <a:r>
              <a:rPr lang="en-ZA" sz="1200" dirty="0">
                <a:solidFill>
                  <a:prstClr val="black"/>
                </a:solidFill>
                <a:latin typeface="Arial" panose="020B0604020202020204" pitchFamily="34" charset="0"/>
                <a:cs typeface="Arial" panose="020B0604020202020204" pitchFamily="34" charset="0"/>
                <a:sym typeface="Calibri"/>
              </a:rPr>
              <a:t>10. </a:t>
            </a:r>
            <a:r>
              <a:rPr lang="en-US" sz="1200" dirty="0">
                <a:solidFill>
                  <a:prstClr val="black"/>
                </a:solidFill>
                <a:latin typeface="Arial" panose="020B0604020202020204" pitchFamily="34" charset="0"/>
                <a:cs typeface="Arial" panose="020B0604020202020204" pitchFamily="34" charset="0"/>
                <a:sym typeface="Calibri"/>
              </a:rPr>
              <a:t>Environmental assets and natural resources that are valued, protected, and continually enhanced </a:t>
            </a:r>
          </a:p>
          <a:p>
            <a:pPr defTabSz="173831" fontAlgn="t"/>
            <a:endParaRPr lang="en-ZA" sz="1125" dirty="0">
              <a:solidFill>
                <a:prstClr val="black"/>
              </a:solidFill>
              <a:latin typeface="Arial" panose="020B0604020202020204" pitchFamily="34" charset="0"/>
              <a:cs typeface="Arial" panose="020B0604020202020204" pitchFamily="34" charset="0"/>
              <a:sym typeface="Calibri"/>
            </a:endParaRPr>
          </a:p>
          <a:p>
            <a:pPr algn="ctr" defTabSz="685800">
              <a:defRPr/>
            </a:pPr>
            <a:endParaRPr lang="en-ZA" sz="1350" kern="0" dirty="0">
              <a:solidFill>
                <a:srgbClr val="531A17">
                  <a:lumMod val="75000"/>
                </a:srgbClr>
              </a:solidFill>
              <a:latin typeface="Arial"/>
              <a:sym typeface="Calibri"/>
            </a:endParaRPr>
          </a:p>
          <a:p>
            <a:pPr algn="ctr" defTabSz="685800">
              <a:defRPr/>
            </a:pPr>
            <a:endParaRPr lang="en-ZA" sz="1350" kern="0" dirty="0">
              <a:solidFill>
                <a:srgbClr val="531A17">
                  <a:lumMod val="75000"/>
                </a:srgbClr>
              </a:solidFill>
              <a:latin typeface="Arial"/>
              <a:sym typeface="Calibri"/>
            </a:endParaRPr>
          </a:p>
          <a:p>
            <a:pPr algn="ctr" defTabSz="685800">
              <a:defRPr/>
            </a:pPr>
            <a:endParaRPr lang="en-ZA" sz="1350" kern="0" dirty="0">
              <a:solidFill>
                <a:srgbClr val="531A17">
                  <a:lumMod val="75000"/>
                </a:srgbClr>
              </a:solidFill>
              <a:latin typeface="Arial"/>
              <a:sym typeface="Calibri"/>
            </a:endParaRPr>
          </a:p>
          <a:p>
            <a:pPr algn="ctr" defTabSz="685800">
              <a:defRPr/>
            </a:pPr>
            <a:endParaRPr lang="en-ZA" sz="1350" kern="0" dirty="0">
              <a:solidFill>
                <a:srgbClr val="531A17">
                  <a:lumMod val="75000"/>
                </a:srgbClr>
              </a:solidFill>
              <a:latin typeface="Arial"/>
              <a:sym typeface="Calibri"/>
            </a:endParaRPr>
          </a:p>
          <a:p>
            <a:pPr algn="ctr" defTabSz="685800">
              <a:defRPr/>
            </a:pPr>
            <a:endParaRPr lang="en-ZA" sz="1350" kern="0" dirty="0">
              <a:solidFill>
                <a:srgbClr val="531A17">
                  <a:lumMod val="75000"/>
                </a:srgbClr>
              </a:solidFill>
              <a:latin typeface="Arial"/>
              <a:sym typeface="Calibri"/>
            </a:endParaRPr>
          </a:p>
          <a:p>
            <a:pPr algn="ctr" defTabSz="685800">
              <a:defRPr/>
            </a:pPr>
            <a:endParaRPr lang="en-ZA" sz="1350" kern="0" dirty="0">
              <a:solidFill>
                <a:srgbClr val="531A17">
                  <a:lumMod val="75000"/>
                </a:srgbClr>
              </a:solidFill>
              <a:latin typeface="Arial"/>
              <a:sym typeface="Calibri"/>
            </a:endParaRPr>
          </a:p>
          <a:p>
            <a:pPr algn="ctr" defTabSz="685800">
              <a:defRPr/>
            </a:pPr>
            <a:endParaRPr lang="en-ZA" sz="1350" kern="0" dirty="0">
              <a:solidFill>
                <a:srgbClr val="531A17">
                  <a:lumMod val="75000"/>
                </a:srgbClr>
              </a:solidFill>
              <a:latin typeface="Arial"/>
              <a:sym typeface="Calibri"/>
            </a:endParaRPr>
          </a:p>
          <a:p>
            <a:pPr algn="ctr" defTabSz="685800">
              <a:defRPr/>
            </a:pPr>
            <a:endParaRPr lang="en-ZA" sz="1350" kern="0" dirty="0">
              <a:solidFill>
                <a:srgbClr val="531A17">
                  <a:lumMod val="75000"/>
                </a:srgbClr>
              </a:solidFill>
              <a:latin typeface="Arial"/>
              <a:sym typeface="Calibri"/>
            </a:endParaRPr>
          </a:p>
          <a:p>
            <a:pPr algn="ctr" defTabSz="685800">
              <a:defRPr/>
            </a:pPr>
            <a:endParaRPr lang="en-ZA" sz="1350" kern="0" dirty="0">
              <a:solidFill>
                <a:srgbClr val="531A17">
                  <a:lumMod val="75000"/>
                </a:srgbClr>
              </a:solidFill>
              <a:latin typeface="Arial"/>
              <a:sym typeface="Calibri"/>
            </a:endParaRPr>
          </a:p>
        </p:txBody>
      </p:sp>
      <p:sp>
        <p:nvSpPr>
          <p:cNvPr id="20" name="Oval 19"/>
          <p:cNvSpPr/>
          <p:nvPr/>
        </p:nvSpPr>
        <p:spPr>
          <a:xfrm>
            <a:off x="3002973" y="1668606"/>
            <a:ext cx="3215722" cy="4364263"/>
          </a:xfrm>
          <a:prstGeom prst="ellipse">
            <a:avLst/>
          </a:prstGeom>
          <a:solidFill>
            <a:srgbClr val="CCECFF"/>
          </a:solidFill>
          <a:ln w="28575" cap="flat" cmpd="sng" algn="ctr">
            <a:noFill/>
            <a:prstDash val="solid"/>
          </a:ln>
          <a:effectLst/>
        </p:spPr>
        <p:txBody>
          <a:bodyPr rtlCol="0" anchor="ctr"/>
          <a:lstStyle/>
          <a:p>
            <a:pPr algn="ctr" defTabSz="685800">
              <a:defRPr/>
            </a:pPr>
            <a:endParaRPr lang="en-ZA" sz="1350" b="1" kern="0" dirty="0">
              <a:solidFill>
                <a:srgbClr val="531A17">
                  <a:lumMod val="75000"/>
                </a:srgbClr>
              </a:solidFill>
              <a:latin typeface="Arial Black" panose="020B0A04020102020204" pitchFamily="34" charset="0"/>
              <a:sym typeface="Calibri"/>
            </a:endParaRPr>
          </a:p>
          <a:p>
            <a:pPr algn="ctr" defTabSz="685800">
              <a:defRPr/>
            </a:pPr>
            <a:endParaRPr lang="en-ZA" sz="1350" b="1" kern="0" dirty="0">
              <a:solidFill>
                <a:srgbClr val="531A17">
                  <a:lumMod val="75000"/>
                </a:srgbClr>
              </a:solidFill>
              <a:latin typeface="Arial Black" panose="020B0A04020102020204" pitchFamily="34" charset="0"/>
              <a:sym typeface="Calibri"/>
            </a:endParaRPr>
          </a:p>
          <a:p>
            <a:pPr algn="ctr" defTabSz="685800">
              <a:defRPr/>
            </a:pPr>
            <a:endParaRPr lang="en-ZA" sz="1275" b="1" kern="0" dirty="0">
              <a:solidFill>
                <a:srgbClr val="531A17">
                  <a:lumMod val="75000"/>
                </a:srgbClr>
              </a:solidFill>
              <a:latin typeface="Arial Black" panose="020B0A04020102020204" pitchFamily="34" charset="0"/>
              <a:sym typeface="Calibri"/>
            </a:endParaRPr>
          </a:p>
          <a:p>
            <a:pPr algn="ctr" defTabSz="685800">
              <a:defRPr/>
            </a:pPr>
            <a:endParaRPr lang="en-ZA" sz="1275" b="1" kern="0" dirty="0">
              <a:solidFill>
                <a:srgbClr val="531A17">
                  <a:lumMod val="75000"/>
                </a:srgbClr>
              </a:solidFill>
              <a:latin typeface="Arial Black" panose="020B0A04020102020204" pitchFamily="34" charset="0"/>
              <a:sym typeface="Calibri"/>
            </a:endParaRPr>
          </a:p>
          <a:p>
            <a:pPr algn="ctr" defTabSz="685800">
              <a:defRPr/>
            </a:pPr>
            <a:r>
              <a:rPr lang="en-ZA" sz="1275" b="1" kern="0" dirty="0">
                <a:solidFill>
                  <a:srgbClr val="531A17">
                    <a:lumMod val="75000"/>
                  </a:srgbClr>
                </a:solidFill>
                <a:latin typeface="Arial Black" panose="020B0A04020102020204" pitchFamily="34" charset="0"/>
                <a:sym typeface="Calibri"/>
              </a:rPr>
              <a:t>CAPABILITIES</a:t>
            </a:r>
          </a:p>
          <a:p>
            <a:pPr algn="ctr" defTabSz="685800">
              <a:defRPr/>
            </a:pPr>
            <a:r>
              <a:rPr lang="en-ZA" sz="1275" b="1" kern="0" dirty="0">
                <a:solidFill>
                  <a:srgbClr val="531A17">
                    <a:lumMod val="75000"/>
                  </a:srgbClr>
                </a:solidFill>
                <a:latin typeface="Arial Black" panose="020B0A04020102020204" pitchFamily="34" charset="0"/>
                <a:sym typeface="Calibri"/>
              </a:rPr>
              <a:t> OF SOUTH </a:t>
            </a:r>
            <a:r>
              <a:rPr lang="en-ZA" sz="1275" b="1" kern="0" dirty="0">
                <a:solidFill>
                  <a:srgbClr val="531A17">
                    <a:lumMod val="75000"/>
                  </a:srgbClr>
                </a:solidFill>
                <a:latin typeface="Arial Black" panose="020B0A04020102020204" pitchFamily="34" charset="0"/>
                <a:cs typeface="Arial" panose="020B0604020202020204" pitchFamily="34" charset="0"/>
                <a:sym typeface="Calibri"/>
              </a:rPr>
              <a:t>AFRICANS: </a:t>
            </a:r>
          </a:p>
          <a:p>
            <a:pPr algn="ctr" defTabSz="685800">
              <a:defRPr/>
            </a:pPr>
            <a:r>
              <a:rPr lang="en-ZA" sz="1200" kern="0" dirty="0">
                <a:solidFill>
                  <a:srgbClr val="531A17">
                    <a:lumMod val="75000"/>
                  </a:srgbClr>
                </a:solidFill>
                <a:latin typeface="Arial" panose="020B0604020202020204" pitchFamily="34" charset="0"/>
                <a:cs typeface="Arial" panose="020B0604020202020204" pitchFamily="34" charset="0"/>
                <a:sym typeface="Calibri"/>
              </a:rPr>
              <a:t>ECD &amp; Basic Education, Health, Social Protection</a:t>
            </a:r>
          </a:p>
          <a:p>
            <a:pPr algn="ctr" defTabSz="685800">
              <a:defRPr/>
            </a:pPr>
            <a:endParaRPr lang="en-ZA" sz="1200" kern="0" dirty="0">
              <a:solidFill>
                <a:srgbClr val="531A17">
                  <a:lumMod val="75000"/>
                </a:srgbClr>
              </a:solidFill>
              <a:latin typeface="Arial Black" panose="020B0A04020102020204" pitchFamily="34" charset="0"/>
              <a:cs typeface="Arial" panose="020B0604020202020204" pitchFamily="34" charset="0"/>
              <a:sym typeface="Calibri"/>
            </a:endParaRPr>
          </a:p>
          <a:p>
            <a:r>
              <a:rPr lang="en-ZA" sz="1200" b="1" u="sng" dirty="0">
                <a:solidFill>
                  <a:prstClr val="black"/>
                </a:solidFill>
                <a:latin typeface="Arial Black" panose="020B0A04020102020204" pitchFamily="34" charset="0"/>
                <a:cs typeface="Arial" panose="020B0604020202020204" pitchFamily="34" charset="0"/>
                <a:sym typeface="Calibri"/>
              </a:rPr>
              <a:t>Corresponding Outcomes</a:t>
            </a:r>
          </a:p>
          <a:p>
            <a:endParaRPr lang="en-ZA" sz="1200" kern="0" dirty="0">
              <a:solidFill>
                <a:srgbClr val="531A17">
                  <a:lumMod val="75000"/>
                </a:srgbClr>
              </a:solidFill>
              <a:latin typeface="Arial" panose="020B0604020202020204" pitchFamily="34" charset="0"/>
              <a:cs typeface="Arial" panose="020B0604020202020204" pitchFamily="34" charset="0"/>
              <a:sym typeface="Calibri"/>
            </a:endParaRPr>
          </a:p>
          <a:p>
            <a:pPr marL="257175" indent="-257175" defTabSz="514350" fontAlgn="t">
              <a:buFont typeface="+mj-lt"/>
              <a:buAutoNum type="arabicPeriod"/>
            </a:pPr>
            <a:r>
              <a:rPr lang="en-ZA" sz="1200" kern="0" dirty="0">
                <a:solidFill>
                  <a:srgbClr val="531A17">
                    <a:lumMod val="75000"/>
                  </a:srgbClr>
                </a:solidFill>
                <a:latin typeface="Arial" panose="020B0604020202020204" pitchFamily="34" charset="0"/>
                <a:cs typeface="Arial" panose="020B0604020202020204" pitchFamily="34" charset="0"/>
                <a:sym typeface="Calibri"/>
              </a:rPr>
              <a:t>Quality basic education </a:t>
            </a:r>
          </a:p>
          <a:p>
            <a:pPr marL="257175" indent="-257175" defTabSz="514350" fontAlgn="t">
              <a:buFont typeface="+mj-lt"/>
              <a:buAutoNum type="arabicPeriod"/>
            </a:pPr>
            <a:r>
              <a:rPr lang="en-ZA" sz="1200" kern="0" dirty="0">
                <a:solidFill>
                  <a:srgbClr val="531A17">
                    <a:lumMod val="75000"/>
                  </a:srgbClr>
                </a:solidFill>
                <a:latin typeface="Arial" panose="020B0604020202020204" pitchFamily="34" charset="0"/>
                <a:cs typeface="Arial" panose="020B0604020202020204" pitchFamily="34" charset="0"/>
                <a:sym typeface="Calibri"/>
              </a:rPr>
              <a:t>A long and healthy life for all</a:t>
            </a:r>
          </a:p>
          <a:p>
            <a:pPr marL="255985" indent="-255985" defTabSz="514350">
              <a:buSzPct val="100000"/>
              <a:buFont typeface="+mj-lt"/>
              <a:buAutoNum type="arabicPeriod" startAt="8"/>
            </a:pPr>
            <a:r>
              <a:rPr lang="en-ZA" sz="1200" kern="0" dirty="0">
                <a:solidFill>
                  <a:srgbClr val="531A17">
                    <a:lumMod val="75000"/>
                  </a:srgbClr>
                </a:solidFill>
                <a:latin typeface="Arial" panose="020B0604020202020204" pitchFamily="34" charset="0"/>
                <a:cs typeface="Arial" panose="020B0604020202020204" pitchFamily="34" charset="0"/>
                <a:sym typeface="Calibri"/>
              </a:rPr>
              <a:t>Sustainable human settlements and improved quality of household life </a:t>
            </a:r>
          </a:p>
          <a:p>
            <a:pPr marL="61722" defTabSz="514350">
              <a:buSzPct val="100000"/>
            </a:pPr>
            <a:r>
              <a:rPr lang="en-ZA" sz="1200" kern="0" dirty="0">
                <a:solidFill>
                  <a:srgbClr val="531A17">
                    <a:lumMod val="75000"/>
                  </a:srgbClr>
                </a:solidFill>
                <a:latin typeface="Arial" panose="020B0604020202020204" pitchFamily="34" charset="0"/>
                <a:cs typeface="Arial" panose="020B0604020202020204" pitchFamily="34" charset="0"/>
                <a:sym typeface="Calibri"/>
              </a:rPr>
              <a:t>13. Social </a:t>
            </a:r>
            <a:r>
              <a:rPr lang="en-ZA" sz="1200" dirty="0">
                <a:solidFill>
                  <a:prstClr val="black"/>
                </a:solidFill>
                <a:latin typeface="Arial" panose="020B0604020202020204" pitchFamily="34" charset="0"/>
                <a:cs typeface="Arial" panose="020B0604020202020204" pitchFamily="34" charset="0"/>
                <a:sym typeface="Calibri"/>
              </a:rPr>
              <a:t>protection </a:t>
            </a:r>
          </a:p>
          <a:p>
            <a:pPr marL="257175" indent="-257175" defTabSz="514350" fontAlgn="t">
              <a:buFont typeface="+mj-lt"/>
              <a:buAutoNum type="arabicPeriod"/>
            </a:pPr>
            <a:endParaRPr lang="en-ZA" sz="1200" dirty="0">
              <a:solidFill>
                <a:prstClr val="black"/>
              </a:solidFill>
              <a:latin typeface="Arial" panose="020B0604020202020204" pitchFamily="34" charset="0"/>
              <a:cs typeface="Arial" panose="020B0604020202020204" pitchFamily="34" charset="0"/>
              <a:sym typeface="Calibri"/>
            </a:endParaRPr>
          </a:p>
          <a:p>
            <a:pPr algn="ctr" defTabSz="685800">
              <a:defRPr/>
            </a:pPr>
            <a:endParaRPr lang="en-ZA" sz="1350" kern="0" dirty="0">
              <a:solidFill>
                <a:srgbClr val="531A17">
                  <a:lumMod val="75000"/>
                </a:srgbClr>
              </a:solidFill>
              <a:latin typeface="Arial"/>
              <a:sym typeface="Calibri"/>
            </a:endParaRPr>
          </a:p>
          <a:p>
            <a:pPr algn="ctr" defTabSz="685800">
              <a:defRPr/>
            </a:pPr>
            <a:endParaRPr lang="en-ZA" sz="1350" kern="0" dirty="0">
              <a:solidFill>
                <a:srgbClr val="531A17">
                  <a:lumMod val="75000"/>
                </a:srgbClr>
              </a:solidFill>
              <a:latin typeface="Arial"/>
              <a:sym typeface="Calibri"/>
            </a:endParaRPr>
          </a:p>
          <a:p>
            <a:pPr algn="ctr" defTabSz="685800">
              <a:defRPr/>
            </a:pPr>
            <a:endParaRPr lang="en-ZA" sz="1350" kern="0" dirty="0">
              <a:solidFill>
                <a:srgbClr val="531A17">
                  <a:lumMod val="75000"/>
                </a:srgbClr>
              </a:solidFill>
              <a:latin typeface="Arial"/>
              <a:sym typeface="Calibri"/>
            </a:endParaRPr>
          </a:p>
          <a:p>
            <a:pPr algn="ctr" defTabSz="685800">
              <a:defRPr/>
            </a:pPr>
            <a:endParaRPr lang="en-ZA" sz="1350" kern="0" dirty="0">
              <a:solidFill>
                <a:srgbClr val="531A17">
                  <a:lumMod val="75000"/>
                </a:srgbClr>
              </a:solidFill>
              <a:latin typeface="Arial"/>
              <a:sym typeface="Calibri"/>
            </a:endParaRPr>
          </a:p>
          <a:p>
            <a:pPr algn="ctr" defTabSz="685800">
              <a:defRPr/>
            </a:pPr>
            <a:endParaRPr lang="en-ZA" sz="1350" kern="0" dirty="0">
              <a:solidFill>
                <a:srgbClr val="531A17">
                  <a:lumMod val="75000"/>
                </a:srgbClr>
              </a:solidFill>
              <a:latin typeface="Arial"/>
              <a:sym typeface="Calibri"/>
            </a:endParaRPr>
          </a:p>
          <a:p>
            <a:pPr algn="ctr" defTabSz="685800">
              <a:defRPr/>
            </a:pPr>
            <a:endParaRPr lang="en-ZA" sz="1350" kern="0" dirty="0">
              <a:solidFill>
                <a:srgbClr val="531A17">
                  <a:lumMod val="75000"/>
                </a:srgbClr>
              </a:solidFill>
              <a:latin typeface="Arial"/>
              <a:sym typeface="Calibri"/>
            </a:endParaRPr>
          </a:p>
          <a:p>
            <a:pPr algn="ctr" defTabSz="685800">
              <a:defRPr/>
            </a:pPr>
            <a:endParaRPr lang="en-ZA" sz="1350" kern="0" dirty="0">
              <a:solidFill>
                <a:srgbClr val="531A17">
                  <a:lumMod val="75000"/>
                </a:srgbClr>
              </a:solidFill>
              <a:latin typeface="Arial"/>
              <a:sym typeface="Calibri"/>
            </a:endParaRPr>
          </a:p>
        </p:txBody>
      </p:sp>
      <p:sp>
        <p:nvSpPr>
          <p:cNvPr id="21" name="Oval 20"/>
          <p:cNvSpPr/>
          <p:nvPr/>
        </p:nvSpPr>
        <p:spPr>
          <a:xfrm>
            <a:off x="5590310" y="1644621"/>
            <a:ext cx="3443994" cy="4332146"/>
          </a:xfrm>
          <a:prstGeom prst="ellipse">
            <a:avLst/>
          </a:prstGeom>
          <a:solidFill>
            <a:srgbClr val="FFCC66"/>
          </a:solidFill>
          <a:ln w="28575" cap="flat" cmpd="sng" algn="ctr">
            <a:noFill/>
            <a:prstDash val="solid"/>
          </a:ln>
          <a:effectLst/>
        </p:spPr>
        <p:txBody>
          <a:bodyPr rtlCol="0" anchor="ctr"/>
          <a:lstStyle/>
          <a:p>
            <a:pPr algn="ctr" defTabSz="685800">
              <a:defRPr/>
            </a:pPr>
            <a:endParaRPr lang="en-ZA" sz="1275" b="1" kern="0" dirty="0">
              <a:solidFill>
                <a:srgbClr val="531A17">
                  <a:lumMod val="75000"/>
                </a:srgbClr>
              </a:solidFill>
              <a:latin typeface="Arial Black" panose="020B0A04020102020204" pitchFamily="34" charset="0"/>
              <a:sym typeface="Calibri"/>
            </a:endParaRPr>
          </a:p>
          <a:p>
            <a:pPr algn="ctr" defTabSz="685800">
              <a:defRPr/>
            </a:pPr>
            <a:endParaRPr lang="en-ZA" sz="1275" b="1" kern="0" dirty="0">
              <a:solidFill>
                <a:srgbClr val="531A17">
                  <a:lumMod val="75000"/>
                </a:srgbClr>
              </a:solidFill>
              <a:latin typeface="Arial Black" panose="020B0A04020102020204" pitchFamily="34" charset="0"/>
              <a:sym typeface="Calibri"/>
            </a:endParaRPr>
          </a:p>
          <a:p>
            <a:pPr algn="ctr" defTabSz="685800">
              <a:defRPr/>
            </a:pPr>
            <a:endParaRPr lang="en-ZA" sz="1275" b="1" kern="0" dirty="0">
              <a:solidFill>
                <a:srgbClr val="531A17">
                  <a:lumMod val="75000"/>
                </a:srgbClr>
              </a:solidFill>
              <a:latin typeface="Arial Black" panose="020B0A04020102020204" pitchFamily="34" charset="0"/>
              <a:sym typeface="Calibri"/>
            </a:endParaRPr>
          </a:p>
          <a:p>
            <a:pPr algn="ctr" defTabSz="685800">
              <a:defRPr/>
            </a:pPr>
            <a:endParaRPr lang="en-ZA" sz="1275" b="1" kern="0" dirty="0">
              <a:solidFill>
                <a:srgbClr val="531A17">
                  <a:lumMod val="75000"/>
                </a:srgbClr>
              </a:solidFill>
              <a:latin typeface="Arial Black" panose="020B0A04020102020204" pitchFamily="34" charset="0"/>
              <a:sym typeface="Calibri"/>
            </a:endParaRPr>
          </a:p>
          <a:p>
            <a:pPr algn="ctr" defTabSz="685800">
              <a:defRPr/>
            </a:pPr>
            <a:endParaRPr lang="en-ZA" sz="1275" b="1" kern="0" dirty="0">
              <a:solidFill>
                <a:srgbClr val="531A17">
                  <a:lumMod val="75000"/>
                </a:srgbClr>
              </a:solidFill>
              <a:latin typeface="Arial Black" panose="020B0A04020102020204" pitchFamily="34" charset="0"/>
              <a:sym typeface="Calibri"/>
            </a:endParaRPr>
          </a:p>
          <a:p>
            <a:pPr algn="ctr" defTabSz="685800">
              <a:defRPr/>
            </a:pPr>
            <a:endParaRPr lang="en-ZA" sz="1275" b="1" kern="0" dirty="0">
              <a:solidFill>
                <a:srgbClr val="531A17">
                  <a:lumMod val="75000"/>
                </a:srgbClr>
              </a:solidFill>
              <a:latin typeface="Arial Black" panose="020B0A04020102020204" pitchFamily="34" charset="0"/>
              <a:sym typeface="Calibri"/>
            </a:endParaRPr>
          </a:p>
          <a:p>
            <a:pPr algn="ctr" defTabSz="685800">
              <a:defRPr/>
            </a:pPr>
            <a:endParaRPr lang="en-ZA" sz="1275" b="1" kern="0" dirty="0">
              <a:solidFill>
                <a:srgbClr val="531A17">
                  <a:lumMod val="75000"/>
                </a:srgbClr>
              </a:solidFill>
              <a:latin typeface="Arial Black" panose="020B0A04020102020204" pitchFamily="34" charset="0"/>
              <a:sym typeface="Calibri"/>
            </a:endParaRPr>
          </a:p>
          <a:p>
            <a:pPr algn="ctr" defTabSz="685800">
              <a:defRPr/>
            </a:pPr>
            <a:endParaRPr lang="en-ZA" sz="1275" b="1" kern="0" dirty="0">
              <a:solidFill>
                <a:srgbClr val="531A17">
                  <a:lumMod val="75000"/>
                </a:srgbClr>
              </a:solidFill>
              <a:latin typeface="Arial Black" panose="020B0A04020102020204" pitchFamily="34" charset="0"/>
              <a:sym typeface="Calibri"/>
            </a:endParaRPr>
          </a:p>
          <a:p>
            <a:pPr algn="ctr" defTabSz="685800">
              <a:defRPr/>
            </a:pPr>
            <a:r>
              <a:rPr lang="en-ZA" sz="1275" b="1" kern="0" dirty="0">
                <a:solidFill>
                  <a:srgbClr val="531A17">
                    <a:lumMod val="75000"/>
                  </a:srgbClr>
                </a:solidFill>
                <a:latin typeface="Arial Black" panose="020B0A04020102020204" pitchFamily="34" charset="0"/>
                <a:sym typeface="Calibri"/>
              </a:rPr>
              <a:t>CAPABLE </a:t>
            </a:r>
          </a:p>
          <a:p>
            <a:pPr algn="ctr" defTabSz="685800">
              <a:defRPr/>
            </a:pPr>
            <a:r>
              <a:rPr lang="en-ZA" sz="1275" b="1" kern="0" dirty="0">
                <a:solidFill>
                  <a:srgbClr val="531A17">
                    <a:lumMod val="75000"/>
                  </a:srgbClr>
                </a:solidFill>
                <a:latin typeface="Arial Black" panose="020B0A04020102020204" pitchFamily="34" charset="0"/>
                <a:sym typeface="Calibri"/>
              </a:rPr>
              <a:t>STATE &amp; ACTIVE CITIZENRY: </a:t>
            </a:r>
          </a:p>
          <a:p>
            <a:pPr algn="ctr" defTabSz="685800">
              <a:defRPr/>
            </a:pPr>
            <a:r>
              <a:rPr lang="en-ZA" sz="1350" kern="0" dirty="0">
                <a:solidFill>
                  <a:srgbClr val="531A17">
                    <a:lumMod val="75000"/>
                  </a:srgbClr>
                </a:solidFill>
                <a:latin typeface="Arial"/>
                <a:sym typeface="Calibri"/>
              </a:rPr>
              <a:t>Efficient Public Sector, Active Citizens, Justice &amp; Policing</a:t>
            </a:r>
          </a:p>
          <a:p>
            <a:endParaRPr lang="en-ZA" sz="1200" b="1" dirty="0">
              <a:solidFill>
                <a:prstClr val="black"/>
              </a:solidFill>
              <a:latin typeface="Arial Black" panose="020B0A04020102020204" pitchFamily="34" charset="0"/>
              <a:cs typeface="Arial" panose="020B0604020202020204" pitchFamily="34" charset="0"/>
              <a:sym typeface="Calibri"/>
            </a:endParaRPr>
          </a:p>
          <a:p>
            <a:pPr algn="ctr"/>
            <a:r>
              <a:rPr lang="en-ZA" sz="1200" b="1" u="sng" dirty="0">
                <a:solidFill>
                  <a:prstClr val="black"/>
                </a:solidFill>
                <a:latin typeface="Arial Black" panose="020B0A04020102020204" pitchFamily="34" charset="0"/>
                <a:cs typeface="Arial" panose="020B0604020202020204" pitchFamily="34" charset="0"/>
                <a:sym typeface="Calibri"/>
              </a:rPr>
              <a:t>Corresponding Outcomes</a:t>
            </a:r>
          </a:p>
          <a:p>
            <a:pPr algn="ctr"/>
            <a:endParaRPr lang="en-ZA" sz="1200" u="sng" dirty="0">
              <a:solidFill>
                <a:prstClr val="black"/>
              </a:solidFill>
              <a:latin typeface="Arial Black" panose="020B0A04020102020204" pitchFamily="34" charset="0"/>
              <a:cs typeface="Arial" panose="020B0604020202020204" pitchFamily="34" charset="0"/>
              <a:sym typeface="Calibri"/>
            </a:endParaRPr>
          </a:p>
          <a:p>
            <a:pPr defTabSz="514350" fontAlgn="t"/>
            <a:r>
              <a:rPr lang="en-ZA" sz="1200" dirty="0">
                <a:solidFill>
                  <a:prstClr val="black"/>
                </a:solidFill>
                <a:latin typeface="Arial" panose="020B0604020202020204" pitchFamily="34" charset="0"/>
                <a:cs typeface="Arial" panose="020B0604020202020204" pitchFamily="34" charset="0"/>
                <a:sym typeface="Calibri"/>
              </a:rPr>
              <a:t>3. All people in South Africa are </a:t>
            </a:r>
          </a:p>
          <a:p>
            <a:pPr defTabSz="514350" fontAlgn="t">
              <a:tabLst>
                <a:tab pos="173831" algn="l"/>
              </a:tabLst>
            </a:pPr>
            <a:r>
              <a:rPr lang="en-ZA" sz="1200" dirty="0">
                <a:solidFill>
                  <a:prstClr val="black"/>
                </a:solidFill>
                <a:latin typeface="Arial" panose="020B0604020202020204" pitchFamily="34" charset="0"/>
                <a:cs typeface="Arial" panose="020B0604020202020204" pitchFamily="34" charset="0"/>
                <a:sym typeface="Calibri"/>
              </a:rPr>
              <a:t>	and feel safe</a:t>
            </a:r>
          </a:p>
          <a:p>
            <a:pPr marL="173831" indent="-173831" defTabSz="514350" fontAlgn="t">
              <a:tabLst>
                <a:tab pos="173831" algn="l"/>
              </a:tabLst>
            </a:pPr>
            <a:r>
              <a:rPr lang="en-ZA" sz="1200" dirty="0">
                <a:solidFill>
                  <a:prstClr val="black"/>
                </a:solidFill>
                <a:latin typeface="Arial" panose="020B0604020202020204" pitchFamily="34" charset="0"/>
                <a:cs typeface="Arial" panose="020B0604020202020204" pitchFamily="34" charset="0"/>
                <a:sym typeface="Calibri"/>
              </a:rPr>
              <a:t>9. Responsive, accountable, system-effective, and efficient local government </a:t>
            </a:r>
          </a:p>
          <a:p>
            <a:pPr marL="255985" indent="-255985" defTabSz="514350">
              <a:buSzPct val="100000"/>
            </a:pPr>
            <a:r>
              <a:rPr lang="en-ZA" sz="1200" dirty="0">
                <a:solidFill>
                  <a:prstClr val="black"/>
                </a:solidFill>
                <a:latin typeface="Arial" panose="020B0604020202020204" pitchFamily="34" charset="0"/>
                <a:cs typeface="Arial" panose="020B0604020202020204" pitchFamily="34" charset="0"/>
                <a:sym typeface="Calibri"/>
              </a:rPr>
              <a:t>11. Create a better South Africa, a better Africa and a better world </a:t>
            </a:r>
          </a:p>
          <a:p>
            <a:pPr marL="209550" indent="-209550" defTabSz="514350">
              <a:buSzPct val="100000"/>
            </a:pPr>
            <a:r>
              <a:rPr lang="en-ZA" sz="1200" dirty="0">
                <a:solidFill>
                  <a:prstClr val="black"/>
                </a:solidFill>
                <a:latin typeface="Arial" panose="020B0604020202020204" pitchFamily="34" charset="0"/>
                <a:cs typeface="Arial" panose="020B0604020202020204" pitchFamily="34" charset="0"/>
                <a:sym typeface="Calibri"/>
              </a:rPr>
              <a:t>12. An efficient, effective and development-oriented public service </a:t>
            </a:r>
          </a:p>
          <a:p>
            <a:pPr defTabSz="514350">
              <a:buSzPct val="100000"/>
              <a:tabLst>
                <a:tab pos="80963" algn="l"/>
              </a:tabLst>
            </a:pPr>
            <a:r>
              <a:rPr lang="en-ZA" sz="1200" dirty="0">
                <a:solidFill>
                  <a:prstClr val="black"/>
                </a:solidFill>
                <a:latin typeface="Arial" panose="020B0604020202020204" pitchFamily="34" charset="0"/>
                <a:cs typeface="Arial" panose="020B0604020202020204" pitchFamily="34" charset="0"/>
                <a:sym typeface="Calibri"/>
              </a:rPr>
              <a:t>	14. Nation building and social 		cohesion</a:t>
            </a:r>
          </a:p>
          <a:p>
            <a:pPr algn="ctr" defTabSz="685800">
              <a:defRPr/>
            </a:pPr>
            <a:endParaRPr lang="en-ZA" sz="1350" kern="0" dirty="0">
              <a:solidFill>
                <a:srgbClr val="531A17">
                  <a:lumMod val="75000"/>
                </a:srgbClr>
              </a:solidFill>
              <a:latin typeface="Arial"/>
              <a:sym typeface="Calibri"/>
            </a:endParaRPr>
          </a:p>
          <a:p>
            <a:pPr algn="ctr" defTabSz="685800">
              <a:defRPr/>
            </a:pPr>
            <a:endParaRPr lang="en-ZA" sz="1350" kern="0" dirty="0">
              <a:solidFill>
                <a:srgbClr val="531A17">
                  <a:lumMod val="75000"/>
                </a:srgbClr>
              </a:solidFill>
              <a:latin typeface="Arial"/>
              <a:sym typeface="Calibri"/>
            </a:endParaRPr>
          </a:p>
          <a:p>
            <a:pPr algn="ctr" defTabSz="685800">
              <a:defRPr/>
            </a:pPr>
            <a:endParaRPr lang="en-ZA" sz="1350" kern="0" dirty="0">
              <a:solidFill>
                <a:srgbClr val="531A17">
                  <a:lumMod val="75000"/>
                </a:srgbClr>
              </a:solidFill>
              <a:latin typeface="Arial"/>
              <a:sym typeface="Calibri"/>
            </a:endParaRPr>
          </a:p>
          <a:p>
            <a:pPr algn="ctr" defTabSz="685800">
              <a:defRPr/>
            </a:pPr>
            <a:endParaRPr lang="en-ZA" sz="1350" kern="0" dirty="0">
              <a:solidFill>
                <a:srgbClr val="531A17">
                  <a:lumMod val="75000"/>
                </a:srgbClr>
              </a:solidFill>
              <a:latin typeface="Arial"/>
              <a:sym typeface="Calibri"/>
            </a:endParaRPr>
          </a:p>
          <a:p>
            <a:pPr algn="ctr" defTabSz="685800">
              <a:defRPr/>
            </a:pPr>
            <a:endParaRPr lang="en-ZA" sz="1350" kern="0" dirty="0">
              <a:solidFill>
                <a:srgbClr val="531A17">
                  <a:lumMod val="75000"/>
                </a:srgbClr>
              </a:solidFill>
              <a:latin typeface="Arial"/>
              <a:sym typeface="Calibri"/>
            </a:endParaRPr>
          </a:p>
          <a:p>
            <a:pPr algn="ctr" defTabSz="685800">
              <a:defRPr/>
            </a:pPr>
            <a:endParaRPr lang="en-ZA" sz="1350" kern="0" dirty="0">
              <a:solidFill>
                <a:srgbClr val="531A17">
                  <a:lumMod val="75000"/>
                </a:srgbClr>
              </a:solidFill>
              <a:latin typeface="Arial"/>
              <a:sym typeface="Calibri"/>
            </a:endParaRPr>
          </a:p>
          <a:p>
            <a:pPr algn="ctr" defTabSz="685800">
              <a:defRPr/>
            </a:pPr>
            <a:endParaRPr lang="en-ZA" sz="1350" kern="0" dirty="0">
              <a:solidFill>
                <a:srgbClr val="531A17">
                  <a:lumMod val="75000"/>
                </a:srgbClr>
              </a:solidFill>
              <a:latin typeface="Arial"/>
              <a:sym typeface="Calibri"/>
            </a:endParaRPr>
          </a:p>
          <a:p>
            <a:pPr algn="ctr" defTabSz="685800">
              <a:defRPr/>
            </a:pPr>
            <a:endParaRPr lang="en-ZA" sz="1350" kern="0" dirty="0">
              <a:solidFill>
                <a:srgbClr val="531A17">
                  <a:lumMod val="75000"/>
                </a:srgbClr>
              </a:solidFill>
              <a:latin typeface="Arial"/>
              <a:sym typeface="Calibri"/>
            </a:endParaRPr>
          </a:p>
        </p:txBody>
      </p:sp>
      <p:sp>
        <p:nvSpPr>
          <p:cNvPr id="3" name="10-Point Star 2"/>
          <p:cNvSpPr/>
          <p:nvPr/>
        </p:nvSpPr>
        <p:spPr>
          <a:xfrm>
            <a:off x="7308304" y="272896"/>
            <a:ext cx="1835696" cy="1132903"/>
          </a:xfrm>
          <a:prstGeom prst="star10">
            <a:avLst>
              <a:gd name="adj" fmla="val 50000"/>
              <a:gd name="hf" fmla="val 1051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hangingPunct="0"/>
            <a:r>
              <a:rPr lang="en-ZA" b="1" kern="0" dirty="0" smtClean="0">
                <a:solidFill>
                  <a:prstClr val="white"/>
                </a:solidFill>
                <a:sym typeface="Calibri"/>
              </a:rPr>
              <a:t>Routine</a:t>
            </a:r>
          </a:p>
          <a:p>
            <a:pPr algn="ctr" defTabSz="457200" hangingPunct="0"/>
            <a:r>
              <a:rPr lang="en-ZA" b="1" kern="0" dirty="0" smtClean="0">
                <a:solidFill>
                  <a:prstClr val="white"/>
                </a:solidFill>
                <a:sym typeface="Calibri"/>
              </a:rPr>
              <a:t>Monitoring</a:t>
            </a:r>
            <a:endParaRPr lang="en-GB" b="1" kern="0" dirty="0">
              <a:solidFill>
                <a:prstClr val="white"/>
              </a:solidFill>
              <a:sym typeface="Calibri"/>
            </a:endParaRPr>
          </a:p>
        </p:txBody>
      </p:sp>
      <p:sp>
        <p:nvSpPr>
          <p:cNvPr id="6" name="Title 5"/>
          <p:cNvSpPr>
            <a:spLocks noGrp="1"/>
          </p:cNvSpPr>
          <p:nvPr>
            <p:ph type="title"/>
          </p:nvPr>
        </p:nvSpPr>
        <p:spPr/>
        <p:txBody>
          <a:bodyPr>
            <a:normAutofit/>
          </a:bodyPr>
          <a:lstStyle/>
          <a:p>
            <a:r>
              <a:rPr lang="en-ZA" sz="3200" b="1" dirty="0" smtClean="0">
                <a:solidFill>
                  <a:schemeClr val="tx1"/>
                </a:solidFill>
                <a:latin typeface="Arial" panose="020B0604020202020204" pitchFamily="34" charset="0"/>
                <a:cs typeface="Arial" panose="020B0604020202020204" pitchFamily="34" charset="0"/>
              </a:rPr>
              <a:t>Outcomes Monitoring system</a:t>
            </a:r>
            <a:endParaRPr lang="en-ZA" sz="32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3393522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85728"/>
            <a:ext cx="8784976" cy="1199056"/>
          </a:xfrm>
        </p:spPr>
        <p:txBody>
          <a:bodyPr>
            <a:normAutofit/>
          </a:bodyPr>
          <a:lstStyle/>
          <a:p>
            <a:r>
              <a:rPr lang="en-ZA" sz="3200" b="1" dirty="0" smtClean="0">
                <a:solidFill>
                  <a:schemeClr val="tx1"/>
                </a:solidFill>
                <a:latin typeface="Arial" panose="020B0604020202020204" pitchFamily="34" charset="0"/>
                <a:cs typeface="Arial" panose="020B0604020202020204" pitchFamily="34" charset="0"/>
              </a:rPr>
              <a:t>Key highlights for PM&amp;E for 2017/18</a:t>
            </a:r>
            <a:endParaRPr lang="en-ZA" sz="3200" b="1" dirty="0">
              <a:solidFill>
                <a:schemeClr val="tx1"/>
              </a:solidFill>
              <a:latin typeface="Arial" panose="020B0604020202020204" pitchFamily="34" charset="0"/>
              <a:cs typeface="Arial" panose="020B0604020202020204" pitchFamily="34"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3740104066"/>
              </p:ext>
            </p:extLst>
          </p:nvPr>
        </p:nvGraphicFramePr>
        <p:xfrm>
          <a:off x="179388" y="1341438"/>
          <a:ext cx="8799512" cy="5040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F4CEEB2B-0573-4CC3-A64B-3D59AB92DD16}" type="slidenum">
              <a:rPr lang="en-US" smtClean="0">
                <a:solidFill>
                  <a:prstClr val="black">
                    <a:tint val="75000"/>
                  </a:prstClr>
                </a:solidFill>
              </a:rPr>
              <a:pPr/>
              <a:t>11</a:t>
            </a:fld>
            <a:endParaRPr lang="en-US" dirty="0">
              <a:solidFill>
                <a:prstClr val="black">
                  <a:tint val="75000"/>
                </a:prstClr>
              </a:solidFill>
            </a:endParaRPr>
          </a:p>
        </p:txBody>
      </p:sp>
    </p:spTree>
    <p:extLst>
      <p:ext uri="{BB962C8B-B14F-4D97-AF65-F5344CB8AC3E}">
        <p14:creationId xmlns:p14="http://schemas.microsoft.com/office/powerpoint/2010/main" xmlns="" val="1479106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 name="DPME_Induction_Slides5.jpg" descr="DPME_Induction_Slides5.jpg"/>
          <p:cNvPicPr>
            <a:picLocks noChangeAspect="1"/>
          </p:cNvPicPr>
          <p:nvPr/>
        </p:nvPicPr>
        <p:blipFill>
          <a:blip r:embed="rId2" cstate="print">
            <a:extLst/>
          </a:blip>
          <a:stretch>
            <a:fillRect/>
          </a:stretch>
        </p:blipFill>
        <p:spPr>
          <a:xfrm>
            <a:off x="713" y="0"/>
            <a:ext cx="9142574" cy="6858000"/>
          </a:xfrm>
          <a:prstGeom prst="rect">
            <a:avLst/>
          </a:prstGeom>
          <a:ln w="12700">
            <a:miter lim="400000"/>
          </a:ln>
        </p:spPr>
      </p:pic>
      <p:sp>
        <p:nvSpPr>
          <p:cNvPr id="163" name="object 4"/>
          <p:cNvSpPr/>
          <p:nvPr/>
        </p:nvSpPr>
        <p:spPr>
          <a:xfrm>
            <a:off x="901701" y="2871441"/>
            <a:ext cx="7161644" cy="861774"/>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indent="12700" algn="ctr">
              <a:defRPr sz="2800" b="1" spc="-10">
                <a:solidFill>
                  <a:srgbClr val="FFFFFF"/>
                </a:solidFill>
                <a:latin typeface="Arial"/>
                <a:ea typeface="Arial"/>
                <a:cs typeface="Arial"/>
                <a:sym typeface="Arial"/>
              </a:defRPr>
            </a:lvl1pPr>
          </a:lstStyle>
          <a:p>
            <a:r>
              <a:rPr lang="en-ZA" dirty="0" smtClean="0"/>
              <a:t>Key challenges and Strategic Focus Areas for 2018/19</a:t>
            </a:r>
            <a:endParaRPr dirty="0"/>
          </a:p>
        </p:txBody>
      </p:sp>
    </p:spTree>
    <p:extLst>
      <p:ext uri="{BB962C8B-B14F-4D97-AF65-F5344CB8AC3E}">
        <p14:creationId xmlns:p14="http://schemas.microsoft.com/office/powerpoint/2010/main" xmlns="" val="3322518001"/>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79941"/>
            <a:ext cx="9001000" cy="633413"/>
          </a:xfrm>
        </p:spPr>
        <p:txBody>
          <a:bodyPr>
            <a:noAutofit/>
          </a:bodyPr>
          <a:lstStyle/>
          <a:p>
            <a:pPr marL="514350" indent="-514350">
              <a:buFont typeface="+mj-lt"/>
              <a:buAutoNum type="arabicPeriod" startAt="6"/>
            </a:pPr>
            <a:r>
              <a:rPr lang="en-ZA" sz="2900" dirty="0" smtClean="0">
                <a:solidFill>
                  <a:schemeClr val="tx1"/>
                </a:solidFill>
                <a:latin typeface="Arial" panose="020B0604020202020204" pitchFamily="34" charset="0"/>
                <a:cs typeface="Arial" panose="020B0604020202020204" pitchFamily="34" charset="0"/>
              </a:rPr>
              <a:t>Key Departmental Focus Areas for 2018/19</a:t>
            </a:r>
            <a:endParaRPr lang="en-ZA" sz="2900"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51520" y="813354"/>
            <a:ext cx="8726816" cy="5711990"/>
          </a:xfrm>
        </p:spPr>
        <p:txBody>
          <a:bodyPr>
            <a:normAutofit/>
          </a:bodyPr>
          <a:lstStyle/>
          <a:p>
            <a:pPr marL="0" marR="4911" indent="0" algn="just">
              <a:spcBef>
                <a:spcPts val="844"/>
              </a:spcBef>
              <a:buNone/>
            </a:pPr>
            <a:r>
              <a:rPr lang="en-ZA" sz="1800" dirty="0">
                <a:solidFill>
                  <a:schemeClr val="tx1"/>
                </a:solidFill>
                <a:latin typeface="Arial" panose="020B0604020202020204" pitchFamily="34" charset="0"/>
                <a:ea typeface="Century Gothic" charset="0"/>
                <a:cs typeface="Arial" panose="020B0604020202020204" pitchFamily="34" charset="0"/>
              </a:rPr>
              <a:t>The</a:t>
            </a:r>
            <a:r>
              <a:rPr lang="en-ZA" sz="1800" spc="-60" dirty="0">
                <a:solidFill>
                  <a:schemeClr val="tx1"/>
                </a:solidFill>
                <a:latin typeface="Arial" panose="020B0604020202020204" pitchFamily="34" charset="0"/>
                <a:ea typeface="Century Gothic" charset="0"/>
                <a:cs typeface="Arial" panose="020B0604020202020204" pitchFamily="34" charset="0"/>
              </a:rPr>
              <a:t> </a:t>
            </a:r>
            <a:r>
              <a:rPr lang="en-ZA" sz="1800" dirty="0">
                <a:solidFill>
                  <a:schemeClr val="tx1"/>
                </a:solidFill>
                <a:latin typeface="Arial" panose="020B0604020202020204" pitchFamily="34" charset="0"/>
                <a:ea typeface="Century Gothic" charset="0"/>
                <a:cs typeface="Arial" panose="020B0604020202020204" pitchFamily="34" charset="0"/>
              </a:rPr>
              <a:t>focus</a:t>
            </a:r>
            <a:r>
              <a:rPr lang="en-ZA" sz="1800" spc="-60" dirty="0">
                <a:solidFill>
                  <a:schemeClr val="tx1"/>
                </a:solidFill>
                <a:latin typeface="Arial" panose="020B0604020202020204" pitchFamily="34" charset="0"/>
                <a:ea typeface="Century Gothic" charset="0"/>
                <a:cs typeface="Arial" panose="020B0604020202020204" pitchFamily="34" charset="0"/>
              </a:rPr>
              <a:t> </a:t>
            </a:r>
            <a:r>
              <a:rPr lang="en-ZA" sz="1800" dirty="0">
                <a:solidFill>
                  <a:schemeClr val="tx1"/>
                </a:solidFill>
                <a:latin typeface="Arial" panose="020B0604020202020204" pitchFamily="34" charset="0"/>
                <a:ea typeface="Century Gothic" charset="0"/>
                <a:cs typeface="Arial" panose="020B0604020202020204" pitchFamily="34" charset="0"/>
              </a:rPr>
              <a:t>of</a:t>
            </a:r>
            <a:r>
              <a:rPr lang="en-ZA" sz="1800" spc="-60" dirty="0">
                <a:solidFill>
                  <a:schemeClr val="tx1"/>
                </a:solidFill>
                <a:latin typeface="Arial" panose="020B0604020202020204" pitchFamily="34" charset="0"/>
                <a:ea typeface="Century Gothic" charset="0"/>
                <a:cs typeface="Arial" panose="020B0604020202020204" pitchFamily="34" charset="0"/>
              </a:rPr>
              <a:t> </a:t>
            </a:r>
            <a:r>
              <a:rPr lang="en-ZA" sz="1800" dirty="0">
                <a:solidFill>
                  <a:schemeClr val="tx1"/>
                </a:solidFill>
                <a:latin typeface="Arial" panose="020B0604020202020204" pitchFamily="34" charset="0"/>
                <a:ea typeface="Century Gothic" charset="0"/>
                <a:cs typeface="Arial" panose="020B0604020202020204" pitchFamily="34" charset="0"/>
              </a:rPr>
              <a:t>the</a:t>
            </a:r>
            <a:r>
              <a:rPr lang="en-ZA" sz="1800" spc="-60" dirty="0">
                <a:solidFill>
                  <a:schemeClr val="tx1"/>
                </a:solidFill>
                <a:latin typeface="Arial" panose="020B0604020202020204" pitchFamily="34" charset="0"/>
                <a:ea typeface="Century Gothic" charset="0"/>
                <a:cs typeface="Arial" panose="020B0604020202020204" pitchFamily="34" charset="0"/>
              </a:rPr>
              <a:t> </a:t>
            </a:r>
            <a:r>
              <a:rPr lang="en-ZA" sz="1800" spc="-4" dirty="0">
                <a:solidFill>
                  <a:schemeClr val="tx1"/>
                </a:solidFill>
                <a:latin typeface="Arial" panose="020B0604020202020204" pitchFamily="34" charset="0"/>
                <a:ea typeface="Century Gothic" charset="0"/>
                <a:cs typeface="Arial" panose="020B0604020202020204" pitchFamily="34" charset="0"/>
              </a:rPr>
              <a:t>Department</a:t>
            </a:r>
            <a:r>
              <a:rPr lang="en-ZA" sz="1800" spc="-60" dirty="0">
                <a:solidFill>
                  <a:schemeClr val="tx1"/>
                </a:solidFill>
                <a:latin typeface="Arial" panose="020B0604020202020204" pitchFamily="34" charset="0"/>
                <a:ea typeface="Century Gothic" charset="0"/>
                <a:cs typeface="Arial" panose="020B0604020202020204" pitchFamily="34" charset="0"/>
              </a:rPr>
              <a:t> </a:t>
            </a:r>
            <a:r>
              <a:rPr lang="en-ZA" sz="1800" spc="-60" dirty="0" smtClean="0">
                <a:solidFill>
                  <a:schemeClr val="tx1"/>
                </a:solidFill>
                <a:latin typeface="Arial" panose="020B0604020202020204" pitchFamily="34" charset="0"/>
                <a:ea typeface="Century Gothic" charset="0"/>
                <a:cs typeface="Arial" panose="020B0604020202020204" pitchFamily="34" charset="0"/>
              </a:rPr>
              <a:t>APP </a:t>
            </a:r>
            <a:r>
              <a:rPr lang="en-ZA" sz="1800" dirty="0" smtClean="0">
                <a:solidFill>
                  <a:schemeClr val="tx1"/>
                </a:solidFill>
                <a:latin typeface="Arial" panose="020B0604020202020204" pitchFamily="34" charset="0"/>
                <a:ea typeface="Century Gothic" charset="0"/>
                <a:cs typeface="Arial" panose="020B0604020202020204" pitchFamily="34" charset="0"/>
              </a:rPr>
              <a:t>for  </a:t>
            </a:r>
            <a:r>
              <a:rPr lang="en-ZA" sz="1800" spc="-4" dirty="0">
                <a:solidFill>
                  <a:schemeClr val="tx1"/>
                </a:solidFill>
                <a:latin typeface="Arial" panose="020B0604020202020204" pitchFamily="34" charset="0"/>
                <a:ea typeface="Century Gothic" charset="0"/>
                <a:cs typeface="Arial" panose="020B0604020202020204" pitchFamily="34" charset="0"/>
              </a:rPr>
              <a:t>2018/19 include </a:t>
            </a:r>
            <a:r>
              <a:rPr lang="en-ZA" sz="1800" dirty="0">
                <a:solidFill>
                  <a:schemeClr val="tx1"/>
                </a:solidFill>
                <a:latin typeface="Arial" panose="020B0604020202020204" pitchFamily="34" charset="0"/>
                <a:ea typeface="Century Gothic" charset="0"/>
                <a:cs typeface="Arial" panose="020B0604020202020204" pitchFamily="34" charset="0"/>
              </a:rPr>
              <a:t>the</a:t>
            </a:r>
            <a:r>
              <a:rPr lang="en-ZA" sz="1800" spc="-4" dirty="0">
                <a:solidFill>
                  <a:schemeClr val="tx1"/>
                </a:solidFill>
                <a:latin typeface="Arial" panose="020B0604020202020204" pitchFamily="34" charset="0"/>
                <a:ea typeface="Century Gothic" charset="0"/>
                <a:cs typeface="Arial" panose="020B0604020202020204" pitchFamily="34" charset="0"/>
              </a:rPr>
              <a:t> </a:t>
            </a:r>
            <a:r>
              <a:rPr lang="en-ZA" sz="1800" dirty="0" smtClean="0">
                <a:solidFill>
                  <a:schemeClr val="tx1"/>
                </a:solidFill>
                <a:latin typeface="Arial" panose="020B0604020202020204" pitchFamily="34" charset="0"/>
                <a:ea typeface="Century Gothic" charset="0"/>
                <a:cs typeface="Arial" panose="020B0604020202020204" pitchFamily="34" charset="0"/>
              </a:rPr>
              <a:t>following:</a:t>
            </a:r>
          </a:p>
          <a:p>
            <a:pPr marL="342900" marR="4911" indent="-342900" algn="just">
              <a:spcBef>
                <a:spcPts val="844"/>
              </a:spcBef>
              <a:buFont typeface="+mj-lt"/>
              <a:buAutoNum type="arabicPeriod"/>
            </a:pPr>
            <a:r>
              <a:rPr lang="en-ZA" sz="1800" spc="-4" dirty="0" smtClean="0">
                <a:solidFill>
                  <a:schemeClr val="tx1"/>
                </a:solidFill>
                <a:latin typeface="Arial" panose="020B0604020202020204" pitchFamily="34" charset="0"/>
                <a:ea typeface="Century Gothic" charset="0"/>
                <a:cs typeface="Arial" panose="020B0604020202020204" pitchFamily="34" charset="0"/>
              </a:rPr>
              <a:t>Development </a:t>
            </a:r>
            <a:r>
              <a:rPr lang="en-ZA" sz="1800" dirty="0">
                <a:solidFill>
                  <a:schemeClr val="tx1"/>
                </a:solidFill>
                <a:latin typeface="Arial" panose="020B0604020202020204" pitchFamily="34" charset="0"/>
                <a:ea typeface="Century Gothic" charset="0"/>
                <a:cs typeface="Arial" panose="020B0604020202020204" pitchFamily="34" charset="0"/>
              </a:rPr>
              <a:t>of Planning, Monitoring </a:t>
            </a:r>
            <a:r>
              <a:rPr lang="en-ZA" sz="1800" spc="-4" dirty="0">
                <a:solidFill>
                  <a:schemeClr val="tx1"/>
                </a:solidFill>
                <a:latin typeface="Arial" panose="020B0604020202020204" pitchFamily="34" charset="0"/>
                <a:ea typeface="Century Gothic" charset="0"/>
                <a:cs typeface="Arial" panose="020B0604020202020204" pitchFamily="34" charset="0"/>
              </a:rPr>
              <a:t>and Evaluation </a:t>
            </a:r>
            <a:r>
              <a:rPr lang="en-ZA" sz="1800" spc="-4" dirty="0" smtClean="0">
                <a:solidFill>
                  <a:schemeClr val="tx1"/>
                </a:solidFill>
                <a:latin typeface="Arial" panose="020B0604020202020204" pitchFamily="34" charset="0"/>
                <a:ea typeface="Century Gothic" charset="0"/>
                <a:cs typeface="Arial" panose="020B0604020202020204" pitchFamily="34" charset="0"/>
              </a:rPr>
              <a:t>legislation</a:t>
            </a:r>
            <a:endParaRPr lang="en-ZA" sz="1800" dirty="0" smtClean="0">
              <a:solidFill>
                <a:schemeClr val="tx1"/>
              </a:solidFill>
              <a:latin typeface="Arial" panose="020B0604020202020204" pitchFamily="34" charset="0"/>
              <a:ea typeface="Century Gothic" charset="0"/>
              <a:cs typeface="Arial" panose="020B0604020202020204" pitchFamily="34" charset="0"/>
            </a:endParaRPr>
          </a:p>
          <a:p>
            <a:pPr marL="342900" marR="4911" indent="-342900" algn="just">
              <a:spcBef>
                <a:spcPts val="844"/>
              </a:spcBef>
              <a:buFont typeface="+mj-lt"/>
              <a:buAutoNum type="arabicPeriod"/>
            </a:pPr>
            <a:r>
              <a:rPr lang="en-ZA" sz="1800" spc="-4" dirty="0" smtClean="0">
                <a:solidFill>
                  <a:schemeClr val="tx1"/>
                </a:solidFill>
                <a:latin typeface="Arial" panose="020B0604020202020204" pitchFamily="34" charset="0"/>
                <a:ea typeface="Century Gothic" charset="0"/>
                <a:cs typeface="Arial" panose="020B0604020202020204" pitchFamily="34" charset="0"/>
              </a:rPr>
              <a:t>Development </a:t>
            </a:r>
            <a:r>
              <a:rPr lang="en-ZA" sz="1800" spc="-4" dirty="0">
                <a:solidFill>
                  <a:schemeClr val="tx1"/>
                </a:solidFill>
                <a:latin typeface="Arial" panose="020B0604020202020204" pitchFamily="34" charset="0"/>
                <a:ea typeface="Century Gothic" charset="0"/>
                <a:cs typeface="Arial" panose="020B0604020202020204" pitchFamily="34" charset="0"/>
              </a:rPr>
              <a:t>of a framework to define the process for developing a budget prioritisation </a:t>
            </a:r>
            <a:r>
              <a:rPr lang="en-ZA" sz="1800" spc="-4" dirty="0" smtClean="0">
                <a:solidFill>
                  <a:schemeClr val="tx1"/>
                </a:solidFill>
                <a:latin typeface="Arial" panose="020B0604020202020204" pitchFamily="34" charset="0"/>
                <a:ea typeface="Century Gothic" charset="0"/>
                <a:cs typeface="Arial" panose="020B0604020202020204" pitchFamily="34" charset="0"/>
              </a:rPr>
              <a:t>document–and finalisation of Budget Prioritisation for 2019/20</a:t>
            </a:r>
          </a:p>
          <a:p>
            <a:pPr marL="342900" marR="4911" indent="-342900" algn="just">
              <a:spcBef>
                <a:spcPts val="844"/>
              </a:spcBef>
              <a:buFont typeface="+mj-lt"/>
              <a:buAutoNum type="arabicPeriod"/>
            </a:pPr>
            <a:r>
              <a:rPr lang="en-ZA" sz="1800" spc="-4" dirty="0" smtClean="0">
                <a:solidFill>
                  <a:schemeClr val="tx1"/>
                </a:solidFill>
                <a:latin typeface="Arial" panose="020B0604020202020204" pitchFamily="34" charset="0"/>
                <a:ea typeface="Century Gothic" charset="0"/>
                <a:cs typeface="Arial" panose="020B0604020202020204" pitchFamily="34" charset="0"/>
              </a:rPr>
              <a:t>Strengthen </a:t>
            </a:r>
            <a:r>
              <a:rPr lang="en-ZA" sz="1800" spc="-4" dirty="0">
                <a:solidFill>
                  <a:schemeClr val="tx1"/>
                </a:solidFill>
                <a:latin typeface="Arial" panose="020B0604020202020204" pitchFamily="34" charset="0"/>
                <a:ea typeface="Century Gothic" charset="0"/>
                <a:cs typeface="Arial" panose="020B0604020202020204" pitchFamily="34" charset="0"/>
              </a:rPr>
              <a:t>the monitoring system to include monitoring of SOEs and </a:t>
            </a:r>
            <a:r>
              <a:rPr lang="en-ZA" sz="1800" spc="-4" dirty="0" smtClean="0">
                <a:solidFill>
                  <a:schemeClr val="tx1"/>
                </a:solidFill>
                <a:latin typeface="Arial" panose="020B0604020202020204" pitchFamily="34" charset="0"/>
                <a:ea typeface="Century Gothic" charset="0"/>
                <a:cs typeface="Arial" panose="020B0604020202020204" pitchFamily="34" charset="0"/>
              </a:rPr>
              <a:t>DFIs;</a:t>
            </a:r>
          </a:p>
          <a:p>
            <a:pPr marL="342900" marR="4911" indent="-342900" algn="just">
              <a:spcBef>
                <a:spcPts val="844"/>
              </a:spcBef>
              <a:buFont typeface="+mj-lt"/>
              <a:buAutoNum type="arabicPeriod"/>
            </a:pPr>
            <a:r>
              <a:rPr lang="en-ZA" sz="1800" spc="-4" dirty="0" smtClean="0">
                <a:solidFill>
                  <a:schemeClr val="tx1"/>
                </a:solidFill>
                <a:latin typeface="Arial" panose="020B0604020202020204" pitchFamily="34" charset="0"/>
                <a:ea typeface="Century Gothic" charset="0"/>
                <a:cs typeface="Arial" panose="020B0604020202020204" pitchFamily="34" charset="0"/>
              </a:rPr>
              <a:t>Develop </a:t>
            </a:r>
            <a:r>
              <a:rPr lang="en-ZA" sz="1800" spc="-4" dirty="0">
                <a:solidFill>
                  <a:schemeClr val="tx1"/>
                </a:solidFill>
                <a:latin typeface="Arial" panose="020B0604020202020204" pitchFamily="34" charset="0"/>
                <a:ea typeface="Century Gothic" charset="0"/>
                <a:cs typeface="Arial" panose="020B0604020202020204" pitchFamily="34" charset="0"/>
              </a:rPr>
              <a:t>and use monitoring instruments to facilitate service delivery improvements through frontline;  citizen-based monitoring and complaints resolution systems such as the Hotline and Izimbizo in partnership with  civil </a:t>
            </a:r>
            <a:r>
              <a:rPr lang="en-ZA" sz="1800" spc="-4" dirty="0" smtClean="0">
                <a:solidFill>
                  <a:schemeClr val="tx1"/>
                </a:solidFill>
                <a:latin typeface="Arial" panose="020B0604020202020204" pitchFamily="34" charset="0"/>
                <a:ea typeface="Century Gothic" charset="0"/>
                <a:cs typeface="Arial" panose="020B0604020202020204" pitchFamily="34" charset="0"/>
              </a:rPr>
              <a:t>society.</a:t>
            </a:r>
          </a:p>
          <a:p>
            <a:pPr marL="342900" marR="4911" indent="-342900" algn="just">
              <a:spcBef>
                <a:spcPts val="844"/>
              </a:spcBef>
              <a:buFont typeface="+mj-lt"/>
              <a:buAutoNum type="arabicPeriod"/>
            </a:pPr>
            <a:r>
              <a:rPr lang="en-ZA" sz="1800" spc="-4" dirty="0" smtClean="0">
                <a:solidFill>
                  <a:schemeClr val="tx1"/>
                </a:solidFill>
                <a:latin typeface="Arial" panose="020B0604020202020204" pitchFamily="34" charset="0"/>
                <a:ea typeface="Century Gothic" charset="0"/>
                <a:cs typeface="Arial" panose="020B0604020202020204" pitchFamily="34" charset="0"/>
              </a:rPr>
              <a:t>Streamline </a:t>
            </a:r>
            <a:r>
              <a:rPr lang="en-ZA" sz="1800" spc="-4" dirty="0">
                <a:solidFill>
                  <a:schemeClr val="tx1"/>
                </a:solidFill>
                <a:latin typeface="Arial" panose="020B0604020202020204" pitchFamily="34" charset="0"/>
                <a:ea typeface="Century Gothic" charset="0"/>
                <a:cs typeface="Arial" panose="020B0604020202020204" pitchFamily="34" charset="0"/>
              </a:rPr>
              <a:t>the evaluation system to focus on critical areas of delivery and to maximize the use of evaluations  to create a mechanism to deal with unexpected service delivery </a:t>
            </a:r>
            <a:r>
              <a:rPr lang="en-ZA" sz="1800" spc="-4" dirty="0" smtClean="0">
                <a:solidFill>
                  <a:schemeClr val="tx1"/>
                </a:solidFill>
                <a:latin typeface="Arial" panose="020B0604020202020204" pitchFamily="34" charset="0"/>
                <a:ea typeface="Century Gothic" charset="0"/>
                <a:cs typeface="Arial" panose="020B0604020202020204" pitchFamily="34" charset="0"/>
              </a:rPr>
              <a:t>challenges;</a:t>
            </a:r>
          </a:p>
          <a:p>
            <a:pPr marL="342900" marR="4911" indent="-342900" algn="just">
              <a:spcBef>
                <a:spcPts val="844"/>
              </a:spcBef>
              <a:buFont typeface="+mj-lt"/>
              <a:buAutoNum type="arabicPeriod"/>
            </a:pPr>
            <a:r>
              <a:rPr lang="en-ZA" sz="1800" spc="-4" dirty="0" smtClean="0">
                <a:solidFill>
                  <a:schemeClr val="tx1"/>
                </a:solidFill>
                <a:latin typeface="Arial" panose="020B0604020202020204" pitchFamily="34" charset="0"/>
                <a:ea typeface="Century Gothic" charset="0"/>
                <a:cs typeface="Arial" panose="020B0604020202020204" pitchFamily="34" charset="0"/>
              </a:rPr>
              <a:t>Strengthen </a:t>
            </a:r>
            <a:r>
              <a:rPr lang="en-ZA" sz="1800" spc="-4" dirty="0">
                <a:solidFill>
                  <a:schemeClr val="tx1"/>
                </a:solidFill>
                <a:latin typeface="Arial" panose="020B0604020202020204" pitchFamily="34" charset="0"/>
                <a:ea typeface="Century Gothic" charset="0"/>
                <a:cs typeface="Arial" panose="020B0604020202020204" pitchFamily="34" charset="0"/>
              </a:rPr>
              <a:t>the use of evidence in planning and monitoring and evaluation by working with Statistics South  Africa (Stats </a:t>
            </a:r>
            <a:r>
              <a:rPr lang="en-ZA" sz="1800" spc="-4" dirty="0" smtClean="0">
                <a:solidFill>
                  <a:schemeClr val="tx1"/>
                </a:solidFill>
                <a:latin typeface="Arial" panose="020B0604020202020204" pitchFamily="34" charset="0"/>
                <a:ea typeface="Century Gothic" charset="0"/>
                <a:cs typeface="Arial" panose="020B0604020202020204" pitchFamily="34" charset="0"/>
              </a:rPr>
              <a:t>SA) and</a:t>
            </a:r>
          </a:p>
          <a:p>
            <a:pPr marL="342900" marR="4911" indent="-342900" algn="just">
              <a:spcBef>
                <a:spcPts val="844"/>
              </a:spcBef>
              <a:buFont typeface="+mj-lt"/>
              <a:buAutoNum type="arabicPeriod"/>
            </a:pPr>
            <a:r>
              <a:rPr lang="en-ZA" sz="1800" spc="-4" dirty="0" smtClean="0">
                <a:solidFill>
                  <a:schemeClr val="tx1"/>
                </a:solidFill>
                <a:latin typeface="Arial" panose="020B0604020202020204" pitchFamily="34" charset="0"/>
                <a:ea typeface="Century Gothic" charset="0"/>
                <a:cs typeface="Arial" panose="020B0604020202020204" pitchFamily="34" charset="0"/>
              </a:rPr>
              <a:t>Develop </a:t>
            </a:r>
            <a:r>
              <a:rPr lang="en-ZA" sz="1800" spc="-4" dirty="0">
                <a:solidFill>
                  <a:schemeClr val="tx1"/>
                </a:solidFill>
                <a:latin typeface="Arial" panose="020B0604020202020204" pitchFamily="34" charset="0"/>
                <a:ea typeface="Century Gothic" charset="0"/>
                <a:cs typeface="Arial" panose="020B0604020202020204" pitchFamily="34" charset="0"/>
              </a:rPr>
              <a:t>of a mechanism for dealing with the unexpected events and challenges in society that  develop as a result of failure of government programmes</a:t>
            </a:r>
          </a:p>
          <a:p>
            <a:endParaRPr lang="en-ZA"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
          </p:nvPr>
        </p:nvSpPr>
        <p:spPr/>
        <p:txBody>
          <a:bodyPr/>
          <a:lstStyle/>
          <a:p>
            <a:fld id="{62AAA1A3-262B-4979-8C18-306C3DA11E9E}" type="slidenum">
              <a:rPr lang="en-ZA" smtClean="0"/>
              <a:pPr/>
              <a:t>13</a:t>
            </a:fld>
            <a:endParaRPr lang="en-ZA" dirty="0"/>
          </a:p>
        </p:txBody>
      </p:sp>
    </p:spTree>
    <p:extLst>
      <p:ext uri="{BB962C8B-B14F-4D97-AF65-F5344CB8AC3E}">
        <p14:creationId xmlns:p14="http://schemas.microsoft.com/office/powerpoint/2010/main" xmlns="" val="1408691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79941"/>
            <a:ext cx="8712968" cy="728779"/>
          </a:xfrm>
        </p:spPr>
        <p:txBody>
          <a:bodyPr>
            <a:normAutofit fontScale="90000"/>
          </a:bodyPr>
          <a:lstStyle/>
          <a:p>
            <a:pPr marL="514350" indent="-514350">
              <a:buFont typeface="+mj-lt"/>
              <a:buAutoNum type="arabicPeriod" startAt="7"/>
            </a:pPr>
            <a:r>
              <a:rPr lang="en-ZA" sz="3200" dirty="0" smtClean="0">
                <a:solidFill>
                  <a:schemeClr val="tx1"/>
                </a:solidFill>
                <a:latin typeface="Arial" panose="020B0604020202020204" pitchFamily="34" charset="0"/>
                <a:cs typeface="Arial" panose="020B0604020202020204" pitchFamily="34" charset="0"/>
              </a:rPr>
              <a:t>Key focus areas per programme for 2018/19 (1)</a:t>
            </a:r>
            <a:endParaRPr lang="en-ZA" sz="3200"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51520" y="908721"/>
            <a:ext cx="8726816" cy="5527222"/>
          </a:xfrm>
        </p:spPr>
        <p:txBody>
          <a:bodyPr>
            <a:normAutofit/>
          </a:bodyPr>
          <a:lstStyle/>
          <a:p>
            <a:pPr marL="82296" indent="0">
              <a:buNone/>
            </a:pPr>
            <a:r>
              <a:rPr lang="en-ZA" sz="2100" b="1" i="1" dirty="0" smtClean="0">
                <a:solidFill>
                  <a:schemeClr val="tx1"/>
                </a:solidFill>
                <a:latin typeface="Arial" panose="020B0604020202020204" pitchFamily="34" charset="0"/>
                <a:cs typeface="Arial" panose="020B0604020202020204" pitchFamily="34" charset="0"/>
              </a:rPr>
              <a:t>Programme: 1 Administration </a:t>
            </a:r>
          </a:p>
          <a:p>
            <a:pPr marL="82296" indent="0">
              <a:buNone/>
            </a:pPr>
            <a:r>
              <a:rPr lang="en-ZA" sz="1900" b="1" i="1" dirty="0" smtClean="0">
                <a:solidFill>
                  <a:schemeClr val="tx1"/>
                </a:solidFill>
                <a:latin typeface="Arial" panose="020B0604020202020204" pitchFamily="34" charset="0"/>
                <a:cs typeface="Arial" panose="020B0604020202020204" pitchFamily="34" charset="0"/>
              </a:rPr>
              <a:t>Key Challenge</a:t>
            </a:r>
            <a:endParaRPr lang="en-ZA" sz="1900" b="1" i="1" dirty="0">
              <a:solidFill>
                <a:schemeClr val="tx1"/>
              </a:solidFill>
              <a:latin typeface="Arial" panose="020B0604020202020204" pitchFamily="34" charset="0"/>
              <a:cs typeface="Arial" panose="020B0604020202020204" pitchFamily="34" charset="0"/>
            </a:endParaRPr>
          </a:p>
          <a:p>
            <a:r>
              <a:rPr lang="en-ZA" sz="1800" b="1" i="1" dirty="0" smtClean="0">
                <a:solidFill>
                  <a:schemeClr val="tx1"/>
                </a:solidFill>
                <a:latin typeface="Arial" panose="020B0604020202020204" pitchFamily="34" charset="0"/>
                <a:cs typeface="Arial" panose="020B0604020202020204" pitchFamily="34" charset="0"/>
              </a:rPr>
              <a:t>High </a:t>
            </a:r>
            <a:r>
              <a:rPr lang="en-ZA" sz="1800" b="1" i="1" dirty="0">
                <a:solidFill>
                  <a:schemeClr val="tx1"/>
                </a:solidFill>
                <a:latin typeface="Arial" panose="020B0604020202020204" pitchFamily="34" charset="0"/>
                <a:cs typeface="Arial" panose="020B0604020202020204" pitchFamily="34" charset="0"/>
              </a:rPr>
              <a:t>vacancy rate resulting from the revised organisational structure</a:t>
            </a:r>
          </a:p>
          <a:p>
            <a:pPr lvl="1"/>
            <a:r>
              <a:rPr lang="en-US" sz="1800" dirty="0" smtClean="0">
                <a:solidFill>
                  <a:schemeClr val="tx1"/>
                </a:solidFill>
                <a:latin typeface="Arial" panose="020B0604020202020204" pitchFamily="34" charset="0"/>
                <a:cs typeface="Arial" panose="020B0604020202020204" pitchFamily="34" charset="0"/>
              </a:rPr>
              <a:t>The </a:t>
            </a:r>
            <a:r>
              <a:rPr lang="en-US" sz="1800" dirty="0">
                <a:solidFill>
                  <a:schemeClr val="tx1"/>
                </a:solidFill>
                <a:latin typeface="Arial" panose="020B0604020202020204" pitchFamily="34" charset="0"/>
                <a:cs typeface="Arial" panose="020B0604020202020204" pitchFamily="34" charset="0"/>
              </a:rPr>
              <a:t>current structure has </a:t>
            </a:r>
            <a:r>
              <a:rPr lang="en-US" sz="1800" dirty="0" smtClean="0">
                <a:solidFill>
                  <a:schemeClr val="tx1"/>
                </a:solidFill>
                <a:latin typeface="Arial" panose="020B0604020202020204" pitchFamily="34" charset="0"/>
                <a:cs typeface="Arial" panose="020B0604020202020204" pitchFamily="34" charset="0"/>
              </a:rPr>
              <a:t>430 funded posts </a:t>
            </a:r>
            <a:endParaRPr lang="en-US" sz="1800" dirty="0">
              <a:solidFill>
                <a:schemeClr val="tx1"/>
              </a:solidFill>
              <a:latin typeface="Arial" panose="020B0604020202020204" pitchFamily="34" charset="0"/>
              <a:cs typeface="Arial" panose="020B0604020202020204" pitchFamily="34" charset="0"/>
            </a:endParaRPr>
          </a:p>
          <a:p>
            <a:pPr lvl="1"/>
            <a:r>
              <a:rPr lang="en-US" sz="1800" dirty="0" smtClean="0">
                <a:solidFill>
                  <a:schemeClr val="tx1"/>
                </a:solidFill>
                <a:latin typeface="Arial" panose="020B0604020202020204" pitchFamily="34" charset="0"/>
                <a:cs typeface="Arial" panose="020B0604020202020204" pitchFamily="34" charset="0"/>
              </a:rPr>
              <a:t>347 </a:t>
            </a:r>
            <a:r>
              <a:rPr lang="en-US" sz="1800" dirty="0">
                <a:solidFill>
                  <a:schemeClr val="tx1"/>
                </a:solidFill>
                <a:latin typeface="Arial" panose="020B0604020202020204" pitchFamily="34" charset="0"/>
                <a:cs typeface="Arial" panose="020B0604020202020204" pitchFamily="34" charset="0"/>
              </a:rPr>
              <a:t>posts </a:t>
            </a:r>
            <a:r>
              <a:rPr lang="en-US" sz="1800" dirty="0" smtClean="0">
                <a:solidFill>
                  <a:schemeClr val="tx1"/>
                </a:solidFill>
                <a:latin typeface="Arial" panose="020B0604020202020204" pitchFamily="34" charset="0"/>
                <a:cs typeface="Arial" panose="020B0604020202020204" pitchFamily="34" charset="0"/>
              </a:rPr>
              <a:t>are </a:t>
            </a:r>
            <a:r>
              <a:rPr lang="en-US" sz="1800" dirty="0">
                <a:solidFill>
                  <a:schemeClr val="tx1"/>
                </a:solidFill>
                <a:latin typeface="Arial" panose="020B0604020202020204" pitchFamily="34" charset="0"/>
                <a:cs typeface="Arial" panose="020B0604020202020204" pitchFamily="34" charset="0"/>
              </a:rPr>
              <a:t>currently filled</a:t>
            </a:r>
          </a:p>
          <a:p>
            <a:pPr lvl="1"/>
            <a:r>
              <a:rPr lang="en-US" sz="1800" dirty="0" smtClean="0">
                <a:solidFill>
                  <a:schemeClr val="tx1"/>
                </a:solidFill>
                <a:latin typeface="Arial" panose="020B0604020202020204" pitchFamily="34" charset="0"/>
                <a:cs typeface="Arial" panose="020B0604020202020204" pitchFamily="34" charset="0"/>
              </a:rPr>
              <a:t>83 </a:t>
            </a:r>
            <a:r>
              <a:rPr lang="en-US" sz="1800" dirty="0">
                <a:solidFill>
                  <a:schemeClr val="tx1"/>
                </a:solidFill>
                <a:latin typeface="Arial" panose="020B0604020202020204" pitchFamily="34" charset="0"/>
                <a:cs typeface="Arial" panose="020B0604020202020204" pitchFamily="34" charset="0"/>
              </a:rPr>
              <a:t>posts </a:t>
            </a:r>
            <a:r>
              <a:rPr lang="en-US" sz="1800" dirty="0" smtClean="0">
                <a:solidFill>
                  <a:schemeClr val="tx1"/>
                </a:solidFill>
                <a:latin typeface="Arial" panose="020B0604020202020204" pitchFamily="34" charset="0"/>
                <a:cs typeface="Arial" panose="020B0604020202020204" pitchFamily="34" charset="0"/>
              </a:rPr>
              <a:t>are </a:t>
            </a:r>
            <a:r>
              <a:rPr lang="en-US" sz="1800" dirty="0">
                <a:solidFill>
                  <a:schemeClr val="tx1"/>
                </a:solidFill>
                <a:latin typeface="Arial" panose="020B0604020202020204" pitchFamily="34" charset="0"/>
                <a:cs typeface="Arial" panose="020B0604020202020204" pitchFamily="34" charset="0"/>
              </a:rPr>
              <a:t>vacant </a:t>
            </a:r>
            <a:endParaRPr lang="en-US" sz="1800" dirty="0" smtClean="0">
              <a:solidFill>
                <a:schemeClr val="tx1"/>
              </a:solidFill>
              <a:latin typeface="Arial" panose="020B0604020202020204" pitchFamily="34" charset="0"/>
              <a:cs typeface="Arial" panose="020B0604020202020204" pitchFamily="34" charset="0"/>
            </a:endParaRPr>
          </a:p>
          <a:p>
            <a:pPr lvl="1"/>
            <a:r>
              <a:rPr lang="en-US" sz="1800" dirty="0" smtClean="0">
                <a:solidFill>
                  <a:schemeClr val="tx1"/>
                </a:solidFill>
                <a:latin typeface="Arial" panose="020B0604020202020204" pitchFamily="34" charset="0"/>
                <a:cs typeface="Arial" panose="020B0604020202020204" pitchFamily="34" charset="0"/>
              </a:rPr>
              <a:t>Vacancy </a:t>
            </a:r>
            <a:r>
              <a:rPr lang="en-US" sz="1800" dirty="0">
                <a:solidFill>
                  <a:schemeClr val="tx1"/>
                </a:solidFill>
                <a:latin typeface="Arial" panose="020B0604020202020204" pitchFamily="34" charset="0"/>
                <a:cs typeface="Arial" panose="020B0604020202020204" pitchFamily="34" charset="0"/>
              </a:rPr>
              <a:t>rate is at </a:t>
            </a:r>
            <a:r>
              <a:rPr lang="en-US" sz="1800" dirty="0" smtClean="0">
                <a:solidFill>
                  <a:schemeClr val="tx1"/>
                </a:solidFill>
                <a:latin typeface="Arial" panose="020B0604020202020204" pitchFamily="34" charset="0"/>
                <a:cs typeface="Arial" panose="020B0604020202020204" pitchFamily="34" charset="0"/>
              </a:rPr>
              <a:t>19%</a:t>
            </a:r>
            <a:endParaRPr lang="en-US" sz="1800" dirty="0">
              <a:solidFill>
                <a:schemeClr val="tx1"/>
              </a:solidFill>
              <a:latin typeface="Arial" panose="020B0604020202020204" pitchFamily="34" charset="0"/>
              <a:cs typeface="Arial" panose="020B0604020202020204" pitchFamily="34" charset="0"/>
            </a:endParaRPr>
          </a:p>
          <a:p>
            <a:pPr marL="82296" indent="0">
              <a:buNone/>
            </a:pPr>
            <a:endParaRPr lang="en-ZA" sz="1800" b="1" i="1" dirty="0" smtClean="0">
              <a:solidFill>
                <a:schemeClr val="tx1"/>
              </a:solidFill>
              <a:latin typeface="Arial" panose="020B0604020202020204" pitchFamily="34" charset="0"/>
              <a:cs typeface="Arial" panose="020B0604020202020204" pitchFamily="34" charset="0"/>
            </a:endParaRPr>
          </a:p>
          <a:p>
            <a:pPr marL="82296" indent="0">
              <a:buNone/>
            </a:pPr>
            <a:r>
              <a:rPr lang="en-ZA" sz="1800" b="1" i="1" dirty="0" smtClean="0">
                <a:solidFill>
                  <a:schemeClr val="tx1"/>
                </a:solidFill>
                <a:latin typeface="Arial" panose="020B0604020202020204" pitchFamily="34" charset="0"/>
                <a:cs typeface="Arial" panose="020B0604020202020204" pitchFamily="34" charset="0"/>
              </a:rPr>
              <a:t>Key focus for 2018/19</a:t>
            </a:r>
          </a:p>
          <a:p>
            <a:r>
              <a:rPr lang="en-ZA" sz="1800" b="1" i="1" dirty="0" smtClean="0">
                <a:solidFill>
                  <a:schemeClr val="tx1"/>
                </a:solidFill>
                <a:latin typeface="Arial" panose="020B0604020202020204" pitchFamily="34" charset="0"/>
                <a:cs typeface="Arial" panose="020B0604020202020204" pitchFamily="34" charset="0"/>
              </a:rPr>
              <a:t>Implementation </a:t>
            </a:r>
            <a:r>
              <a:rPr lang="en-ZA" sz="1800" b="1" i="1" dirty="0">
                <a:solidFill>
                  <a:schemeClr val="tx1"/>
                </a:solidFill>
                <a:latin typeface="Arial" panose="020B0604020202020204" pitchFamily="34" charset="0"/>
                <a:cs typeface="Arial" panose="020B0604020202020204" pitchFamily="34" charset="0"/>
              </a:rPr>
              <a:t>of the revised organisational Structure</a:t>
            </a:r>
            <a:endParaRPr lang="en-ZA" sz="1800" dirty="0">
              <a:solidFill>
                <a:schemeClr val="tx1"/>
              </a:solidFill>
              <a:latin typeface="Arial" panose="020B0604020202020204" pitchFamily="34" charset="0"/>
              <a:cs typeface="Arial" panose="020B0604020202020204" pitchFamily="34" charset="0"/>
            </a:endParaRPr>
          </a:p>
          <a:p>
            <a:pPr lvl="1"/>
            <a:r>
              <a:rPr lang="en-ZA" sz="1800" dirty="0">
                <a:solidFill>
                  <a:schemeClr val="tx1"/>
                </a:solidFill>
                <a:latin typeface="Arial" panose="020B0604020202020204" pitchFamily="34" charset="0"/>
                <a:cs typeface="Arial" panose="020B0604020202020204" pitchFamily="34" charset="0"/>
              </a:rPr>
              <a:t>I</a:t>
            </a:r>
            <a:r>
              <a:rPr lang="en-ZA" sz="1800" dirty="0" smtClean="0">
                <a:solidFill>
                  <a:schemeClr val="tx1"/>
                </a:solidFill>
                <a:latin typeface="Arial" panose="020B0604020202020204" pitchFamily="34" charset="0"/>
                <a:cs typeface="Arial" panose="020B0604020202020204" pitchFamily="34" charset="0"/>
              </a:rPr>
              <a:t>ntensify </a:t>
            </a:r>
            <a:r>
              <a:rPr lang="en-ZA" sz="1800" dirty="0">
                <a:solidFill>
                  <a:schemeClr val="tx1"/>
                </a:solidFill>
                <a:latin typeface="Arial" panose="020B0604020202020204" pitchFamily="34" charset="0"/>
                <a:cs typeface="Arial" panose="020B0604020202020204" pitchFamily="34" charset="0"/>
              </a:rPr>
              <a:t>the implementation of revised organisational structure to create capacity to implement its programmes </a:t>
            </a:r>
            <a:endParaRPr lang="en-ZA" sz="1800" dirty="0" smtClean="0">
              <a:solidFill>
                <a:schemeClr val="tx1"/>
              </a:solidFill>
              <a:latin typeface="Arial" panose="020B0604020202020204" pitchFamily="34" charset="0"/>
              <a:cs typeface="Arial" panose="020B0604020202020204" pitchFamily="34" charset="0"/>
            </a:endParaRPr>
          </a:p>
          <a:p>
            <a:pPr lvl="1"/>
            <a:r>
              <a:rPr lang="en-ZA" sz="1800" dirty="0" smtClean="0">
                <a:solidFill>
                  <a:schemeClr val="tx1"/>
                </a:solidFill>
                <a:latin typeface="Arial" panose="020B0604020202020204" pitchFamily="34" charset="0"/>
                <a:cs typeface="Arial" panose="020B0604020202020204" pitchFamily="34" charset="0"/>
              </a:rPr>
              <a:t>Implement  change management process to enhance efficiency, effectiveness and accountability </a:t>
            </a:r>
          </a:p>
          <a:p>
            <a:pPr lvl="1"/>
            <a:endParaRPr lang="en-ZA" sz="2100" dirty="0" smtClean="0">
              <a:solidFill>
                <a:schemeClr val="tx1"/>
              </a:solidFill>
              <a:latin typeface="Arial" panose="020B0604020202020204" pitchFamily="34" charset="0"/>
              <a:cs typeface="Arial" panose="020B0604020202020204" pitchFamily="34" charset="0"/>
            </a:endParaRPr>
          </a:p>
          <a:p>
            <a:pPr lvl="1"/>
            <a:endParaRPr lang="en-ZA" sz="2100" dirty="0">
              <a:solidFill>
                <a:schemeClr val="tx1"/>
              </a:solidFill>
              <a:latin typeface="Arial" panose="020B0604020202020204" pitchFamily="34" charset="0"/>
              <a:cs typeface="Arial" panose="020B0604020202020204" pitchFamily="34" charset="0"/>
            </a:endParaRPr>
          </a:p>
          <a:p>
            <a:pPr lvl="1"/>
            <a:endParaRPr lang="en-ZA" dirty="0"/>
          </a:p>
        </p:txBody>
      </p:sp>
      <p:sp>
        <p:nvSpPr>
          <p:cNvPr id="4" name="Slide Number Placeholder 3"/>
          <p:cNvSpPr>
            <a:spLocks noGrp="1"/>
          </p:cNvSpPr>
          <p:nvPr>
            <p:ph type="sldNum" sz="quarter" idx="4"/>
          </p:nvPr>
        </p:nvSpPr>
        <p:spPr/>
        <p:txBody>
          <a:bodyPr/>
          <a:lstStyle/>
          <a:p>
            <a:fld id="{62AAA1A3-262B-4979-8C18-306C3DA11E9E}" type="slidenum">
              <a:rPr lang="en-ZA" smtClean="0"/>
              <a:pPr/>
              <a:t>14</a:t>
            </a:fld>
            <a:endParaRPr lang="en-ZA" dirty="0"/>
          </a:p>
        </p:txBody>
      </p:sp>
    </p:spTree>
    <p:extLst>
      <p:ext uri="{BB962C8B-B14F-4D97-AF65-F5344CB8AC3E}">
        <p14:creationId xmlns:p14="http://schemas.microsoft.com/office/powerpoint/2010/main" xmlns="" val="1300015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79941"/>
            <a:ext cx="8712968" cy="458141"/>
          </a:xfrm>
        </p:spPr>
        <p:txBody>
          <a:bodyPr>
            <a:normAutofit fontScale="90000"/>
          </a:bodyPr>
          <a:lstStyle/>
          <a:p>
            <a:r>
              <a:rPr lang="en-ZA" sz="3200" dirty="0">
                <a:solidFill>
                  <a:schemeClr val="tx1"/>
                </a:solidFill>
                <a:latin typeface="Arial" panose="020B0604020202020204" pitchFamily="34" charset="0"/>
                <a:cs typeface="Arial" panose="020B0604020202020204" pitchFamily="34" charset="0"/>
              </a:rPr>
              <a:t>Key focus areas per programme for 2018/19</a:t>
            </a:r>
            <a:r>
              <a:rPr lang="en-ZA" sz="3200" dirty="0" smtClean="0">
                <a:solidFill>
                  <a:schemeClr val="tx1"/>
                </a:solidFill>
                <a:latin typeface="Arial" panose="020B0604020202020204" pitchFamily="34" charset="0"/>
                <a:cs typeface="Arial" panose="020B0604020202020204" pitchFamily="34" charset="0"/>
              </a:rPr>
              <a:t>(2)</a:t>
            </a:r>
            <a:endParaRPr lang="en-ZA" sz="3200" dirty="0"/>
          </a:p>
        </p:txBody>
      </p:sp>
      <p:sp>
        <p:nvSpPr>
          <p:cNvPr id="3" name="Content Placeholder 2"/>
          <p:cNvSpPr>
            <a:spLocks noGrp="1"/>
          </p:cNvSpPr>
          <p:nvPr>
            <p:ph idx="1"/>
          </p:nvPr>
        </p:nvSpPr>
        <p:spPr>
          <a:xfrm>
            <a:off x="251520" y="653198"/>
            <a:ext cx="8726816" cy="6016162"/>
          </a:xfrm>
        </p:spPr>
        <p:txBody>
          <a:bodyPr>
            <a:normAutofit fontScale="25000" lnSpcReduction="20000"/>
          </a:bodyPr>
          <a:lstStyle/>
          <a:p>
            <a:pPr marL="82296" indent="0">
              <a:buNone/>
            </a:pPr>
            <a:r>
              <a:rPr lang="en-ZA" sz="7200" b="1" i="1" dirty="0">
                <a:solidFill>
                  <a:schemeClr val="tx1"/>
                </a:solidFill>
                <a:latin typeface="Arial" panose="020B0604020202020204" pitchFamily="34" charset="0"/>
                <a:cs typeface="Arial" panose="020B0604020202020204" pitchFamily="34" charset="0"/>
              </a:rPr>
              <a:t>Programme 2: National Planning</a:t>
            </a:r>
          </a:p>
          <a:p>
            <a:pPr marL="82296" indent="0">
              <a:buNone/>
            </a:pPr>
            <a:r>
              <a:rPr lang="en-ZA" sz="7200" b="1" dirty="0" smtClean="0">
                <a:solidFill>
                  <a:schemeClr val="tx1"/>
                </a:solidFill>
                <a:latin typeface="Arial" panose="020B0604020202020204" pitchFamily="34" charset="0"/>
                <a:cs typeface="Arial" panose="020B0604020202020204" pitchFamily="34" charset="0"/>
              </a:rPr>
              <a:t>Key </a:t>
            </a:r>
            <a:r>
              <a:rPr lang="en-ZA" sz="7200" b="1" dirty="0">
                <a:solidFill>
                  <a:schemeClr val="tx1"/>
                </a:solidFill>
                <a:latin typeface="Arial" panose="020B0604020202020204" pitchFamily="34" charset="0"/>
                <a:cs typeface="Arial" panose="020B0604020202020204" pitchFamily="34" charset="0"/>
              </a:rPr>
              <a:t>Challenges</a:t>
            </a:r>
          </a:p>
          <a:p>
            <a:pPr>
              <a:lnSpc>
                <a:spcPct val="120000"/>
              </a:lnSpc>
            </a:pPr>
            <a:r>
              <a:rPr lang="en-US" sz="6400" dirty="0">
                <a:solidFill>
                  <a:schemeClr val="tx1"/>
                </a:solidFill>
                <a:latin typeface="Arial" panose="020B0604020202020204" pitchFamily="34" charset="0"/>
                <a:cs typeface="Arial" panose="020B0604020202020204" pitchFamily="34" charset="0"/>
              </a:rPr>
              <a:t>Planning processes do not always lead to better plans, greater policy coherence and clear articulation of long term goals and aspirations.</a:t>
            </a:r>
          </a:p>
          <a:p>
            <a:pPr>
              <a:lnSpc>
                <a:spcPct val="120000"/>
              </a:lnSpc>
            </a:pPr>
            <a:r>
              <a:rPr lang="en-US" sz="6400" dirty="0">
                <a:solidFill>
                  <a:schemeClr val="tx1"/>
                </a:solidFill>
                <a:latin typeface="Arial" panose="020B0604020202020204" pitchFamily="34" charset="0"/>
                <a:cs typeface="Arial" panose="020B0604020202020204" pitchFamily="34" charset="0"/>
              </a:rPr>
              <a:t>Plans are not always evidence based </a:t>
            </a:r>
          </a:p>
          <a:p>
            <a:pPr marL="82296" indent="0">
              <a:buNone/>
            </a:pPr>
            <a:r>
              <a:rPr lang="en-ZA" sz="7200" b="1" dirty="0" smtClean="0">
                <a:solidFill>
                  <a:schemeClr val="tx1"/>
                </a:solidFill>
                <a:latin typeface="Arial" panose="020B0604020202020204" pitchFamily="34" charset="0"/>
                <a:cs typeface="Arial" panose="020B0604020202020204" pitchFamily="34" charset="0"/>
              </a:rPr>
              <a:t>Key </a:t>
            </a:r>
            <a:r>
              <a:rPr lang="en-ZA" sz="7200" b="1" dirty="0">
                <a:solidFill>
                  <a:schemeClr val="tx1"/>
                </a:solidFill>
                <a:latin typeface="Arial" panose="020B0604020202020204" pitchFamily="34" charset="0"/>
                <a:cs typeface="Arial" panose="020B0604020202020204" pitchFamily="34" charset="0"/>
              </a:rPr>
              <a:t>Focus for 2018/19</a:t>
            </a:r>
          </a:p>
          <a:p>
            <a:r>
              <a:rPr lang="en-ZA" sz="6400" b="1" i="1" dirty="0">
                <a:solidFill>
                  <a:schemeClr val="tx1"/>
                </a:solidFill>
                <a:latin typeface="Arial" panose="020B0604020202020204" pitchFamily="34" charset="0"/>
                <a:cs typeface="Arial" panose="020B0604020202020204" pitchFamily="34" charset="0"/>
              </a:rPr>
              <a:t>Improving and strengthening government planning and coordination</a:t>
            </a:r>
            <a:endParaRPr lang="en-ZA" sz="6400" dirty="0">
              <a:solidFill>
                <a:schemeClr val="tx1"/>
              </a:solidFill>
              <a:latin typeface="Arial" panose="020B0604020202020204" pitchFamily="34" charset="0"/>
              <a:cs typeface="Arial" panose="020B0604020202020204" pitchFamily="34" charset="0"/>
            </a:endParaRPr>
          </a:p>
          <a:p>
            <a:pPr lvl="1">
              <a:lnSpc>
                <a:spcPct val="120000"/>
              </a:lnSpc>
            </a:pPr>
            <a:r>
              <a:rPr lang="en-ZA" sz="6400" dirty="0">
                <a:solidFill>
                  <a:schemeClr val="tx1"/>
                </a:solidFill>
                <a:latin typeface="Arial" panose="020B0604020202020204" pitchFamily="34" charset="0"/>
                <a:cs typeface="Arial" panose="020B0604020202020204" pitchFamily="34" charset="0"/>
              </a:rPr>
              <a:t>Develop PM&amp;E legislation and a framework for the revision of the Medium Term Strategic Plan (MTSP) 2019-2025; </a:t>
            </a:r>
          </a:p>
          <a:p>
            <a:pPr lvl="1">
              <a:lnSpc>
                <a:spcPct val="120000"/>
              </a:lnSpc>
            </a:pPr>
            <a:r>
              <a:rPr lang="en-US" sz="6400" dirty="0">
                <a:solidFill>
                  <a:schemeClr val="tx1"/>
                </a:solidFill>
                <a:latin typeface="Arial" panose="020B0604020202020204" pitchFamily="34" charset="0"/>
                <a:cs typeface="Arial" panose="020B0604020202020204" pitchFamily="34" charset="0"/>
              </a:rPr>
              <a:t>Review of planning </a:t>
            </a:r>
            <a:r>
              <a:rPr lang="en-US" sz="6400" dirty="0" smtClean="0">
                <a:solidFill>
                  <a:schemeClr val="tx1"/>
                </a:solidFill>
                <a:latin typeface="Arial" panose="020B0604020202020204" pitchFamily="34" charset="0"/>
                <a:cs typeface="Arial" panose="020B0604020202020204" pitchFamily="34" charset="0"/>
              </a:rPr>
              <a:t>cycles, </a:t>
            </a:r>
            <a:r>
              <a:rPr lang="en-US" sz="6400" dirty="0">
                <a:solidFill>
                  <a:schemeClr val="tx1"/>
                </a:solidFill>
                <a:latin typeface="Arial" panose="020B0604020202020204" pitchFamily="34" charset="0"/>
                <a:cs typeface="Arial" panose="020B0604020202020204" pitchFamily="34" charset="0"/>
              </a:rPr>
              <a:t>institutional arrangements  and structures for government;</a:t>
            </a:r>
          </a:p>
          <a:p>
            <a:pPr lvl="1">
              <a:lnSpc>
                <a:spcPct val="120000"/>
              </a:lnSpc>
            </a:pPr>
            <a:r>
              <a:rPr lang="en-US" sz="6400" dirty="0">
                <a:solidFill>
                  <a:schemeClr val="tx1"/>
                </a:solidFill>
                <a:latin typeface="Arial" panose="020B0604020202020204" pitchFamily="34" charset="0"/>
                <a:cs typeface="Arial" panose="020B0604020202020204" pitchFamily="34" charset="0"/>
              </a:rPr>
              <a:t>Development of </a:t>
            </a:r>
            <a:r>
              <a:rPr lang="en-US" sz="6400" dirty="0" smtClean="0">
                <a:solidFill>
                  <a:schemeClr val="tx1"/>
                </a:solidFill>
                <a:latin typeface="Arial" panose="020B0604020202020204" pitchFamily="34" charset="0"/>
                <a:cs typeface="Arial" panose="020B0604020202020204" pitchFamily="34" charset="0"/>
              </a:rPr>
              <a:t>guidelines for Draft </a:t>
            </a:r>
            <a:r>
              <a:rPr lang="en-US" sz="6400" dirty="0">
                <a:solidFill>
                  <a:schemeClr val="tx1"/>
                </a:solidFill>
                <a:latin typeface="Arial" panose="020B0604020202020204" pitchFamily="34" charset="0"/>
                <a:cs typeface="Arial" panose="020B0604020202020204" pitchFamily="34" charset="0"/>
              </a:rPr>
              <a:t>5 year NDP Departmental and </a:t>
            </a:r>
            <a:r>
              <a:rPr lang="en-US" sz="6400" dirty="0" smtClean="0">
                <a:solidFill>
                  <a:schemeClr val="tx1"/>
                </a:solidFill>
                <a:latin typeface="Arial" panose="020B0604020202020204" pitchFamily="34" charset="0"/>
                <a:cs typeface="Arial" panose="020B0604020202020204" pitchFamily="34" charset="0"/>
              </a:rPr>
              <a:t>Sectoral </a:t>
            </a:r>
            <a:r>
              <a:rPr lang="en-US" sz="6400" dirty="0">
                <a:solidFill>
                  <a:schemeClr val="tx1"/>
                </a:solidFill>
                <a:latin typeface="Arial" panose="020B0604020202020204" pitchFamily="34" charset="0"/>
                <a:cs typeface="Arial" panose="020B0604020202020204" pitchFamily="34" charset="0"/>
              </a:rPr>
              <a:t>Implementation Plans;</a:t>
            </a:r>
          </a:p>
          <a:p>
            <a:pPr lvl="1">
              <a:lnSpc>
                <a:spcPct val="120000"/>
              </a:lnSpc>
            </a:pPr>
            <a:r>
              <a:rPr lang="en-ZA" sz="6400" dirty="0">
                <a:solidFill>
                  <a:schemeClr val="tx1"/>
                </a:solidFill>
                <a:latin typeface="Arial" panose="020B0604020202020204" pitchFamily="34" charset="0"/>
                <a:cs typeface="Arial" panose="020B0604020202020204" pitchFamily="34" charset="0"/>
              </a:rPr>
              <a:t>Collaborate with the Department of Rural Development and Land Reform (DRDLR) to finalise the transfer of the spatial planning function to the DPME; </a:t>
            </a:r>
          </a:p>
          <a:p>
            <a:pPr lvl="1">
              <a:lnSpc>
                <a:spcPct val="120000"/>
              </a:lnSpc>
            </a:pPr>
            <a:r>
              <a:rPr lang="en-GB" sz="6400" dirty="0">
                <a:solidFill>
                  <a:schemeClr val="tx1"/>
                </a:solidFill>
                <a:latin typeface="Arial" panose="020B0604020202020204" pitchFamily="34" charset="0"/>
                <a:cs typeface="Arial" panose="020B0604020202020204" pitchFamily="34" charset="0"/>
              </a:rPr>
              <a:t>Develop </a:t>
            </a:r>
            <a:r>
              <a:rPr lang="en-GB" sz="6400" dirty="0" smtClean="0">
                <a:solidFill>
                  <a:schemeClr val="tx1"/>
                </a:solidFill>
                <a:latin typeface="Arial" panose="020B0604020202020204" pitchFamily="34" charset="0"/>
                <a:cs typeface="Arial" panose="020B0604020202020204" pitchFamily="34" charset="0"/>
              </a:rPr>
              <a:t>Budget Prioritisation Framework </a:t>
            </a:r>
            <a:r>
              <a:rPr lang="en-GB" sz="6400" dirty="0">
                <a:solidFill>
                  <a:schemeClr val="tx1"/>
                </a:solidFill>
                <a:latin typeface="Arial" panose="020B0604020202020204" pitchFamily="34" charset="0"/>
                <a:cs typeface="Arial" panose="020B0604020202020204" pitchFamily="34" charset="0"/>
              </a:rPr>
              <a:t>and budget priorities for 2019/20 to align the allocation of financial resources to government </a:t>
            </a:r>
            <a:r>
              <a:rPr lang="en-GB" sz="6400" dirty="0" smtClean="0">
                <a:solidFill>
                  <a:schemeClr val="tx1"/>
                </a:solidFill>
                <a:latin typeface="Arial" panose="020B0604020202020204" pitchFamily="34" charset="0"/>
                <a:cs typeface="Arial" panose="020B0604020202020204" pitchFamily="34" charset="0"/>
              </a:rPr>
              <a:t>national strategic </a:t>
            </a:r>
            <a:r>
              <a:rPr lang="en-GB" sz="6400" dirty="0">
                <a:solidFill>
                  <a:schemeClr val="tx1"/>
                </a:solidFill>
                <a:latin typeface="Arial" panose="020B0604020202020204" pitchFamily="34" charset="0"/>
                <a:cs typeface="Arial" panose="020B0604020202020204" pitchFamily="34" charset="0"/>
              </a:rPr>
              <a:t>priorities;</a:t>
            </a:r>
          </a:p>
          <a:p>
            <a:pPr lvl="1">
              <a:lnSpc>
                <a:spcPct val="120000"/>
              </a:lnSpc>
            </a:pPr>
            <a:r>
              <a:rPr lang="en-GB" sz="6400" dirty="0">
                <a:solidFill>
                  <a:schemeClr val="tx1"/>
                </a:solidFill>
                <a:latin typeface="Arial" panose="020B0604020202020204" pitchFamily="34" charset="0"/>
                <a:cs typeface="Arial" panose="020B0604020202020204" pitchFamily="34" charset="0"/>
              </a:rPr>
              <a:t>Assess Strategic and Annual Performance Plans of departments to ensure alignment with the priorities of the </a:t>
            </a:r>
            <a:r>
              <a:rPr lang="en-GB" sz="6400" dirty="0" smtClean="0">
                <a:solidFill>
                  <a:schemeClr val="tx1"/>
                </a:solidFill>
                <a:latin typeface="Arial" panose="020B0604020202020204" pitchFamily="34" charset="0"/>
                <a:cs typeface="Arial" panose="020B0604020202020204" pitchFamily="34" charset="0"/>
              </a:rPr>
              <a:t>NDP/MTSF</a:t>
            </a:r>
            <a:endParaRPr lang="en-GB" sz="6400" dirty="0">
              <a:solidFill>
                <a:schemeClr val="tx1"/>
              </a:solidFill>
              <a:latin typeface="Arial" panose="020B0604020202020204" pitchFamily="34" charset="0"/>
              <a:cs typeface="Arial" panose="020B0604020202020204" pitchFamily="34" charset="0"/>
            </a:endParaRPr>
          </a:p>
          <a:p>
            <a:pPr lvl="1">
              <a:lnSpc>
                <a:spcPct val="120000"/>
              </a:lnSpc>
            </a:pPr>
            <a:r>
              <a:rPr lang="en-GB" sz="6400" dirty="0" smtClean="0">
                <a:solidFill>
                  <a:schemeClr val="tx1"/>
                </a:solidFill>
                <a:latin typeface="Arial" panose="020B0604020202020204" pitchFamily="34" charset="0"/>
                <a:cs typeface="Arial" panose="020B0604020202020204" pitchFamily="34" charset="0"/>
              </a:rPr>
              <a:t>Conduct Socio Economic impact assessments on new proposed legislation and policies to ensure alignment with the NDP and mitigate against unintended consequences</a:t>
            </a:r>
            <a:endParaRPr lang="en-ZA" sz="6400" dirty="0">
              <a:solidFill>
                <a:schemeClr val="tx1"/>
              </a:solidFill>
              <a:latin typeface="Arial" panose="020B0604020202020204" pitchFamily="34" charset="0"/>
              <a:cs typeface="Arial" panose="020B0604020202020204" pitchFamily="34" charset="0"/>
            </a:endParaRPr>
          </a:p>
          <a:p>
            <a:endParaRPr lang="en-ZA" dirty="0"/>
          </a:p>
        </p:txBody>
      </p:sp>
      <p:sp>
        <p:nvSpPr>
          <p:cNvPr id="4" name="Slide Number Placeholder 3"/>
          <p:cNvSpPr>
            <a:spLocks noGrp="1"/>
          </p:cNvSpPr>
          <p:nvPr>
            <p:ph type="sldNum" sz="quarter" idx="4"/>
          </p:nvPr>
        </p:nvSpPr>
        <p:spPr/>
        <p:txBody>
          <a:bodyPr/>
          <a:lstStyle/>
          <a:p>
            <a:fld id="{62AAA1A3-262B-4979-8C18-306C3DA11E9E}" type="slidenum">
              <a:rPr lang="en-ZA" smtClean="0"/>
              <a:pPr/>
              <a:t>15</a:t>
            </a:fld>
            <a:endParaRPr lang="en-ZA" dirty="0"/>
          </a:p>
        </p:txBody>
      </p:sp>
    </p:spTree>
    <p:extLst>
      <p:ext uri="{BB962C8B-B14F-4D97-AF65-F5344CB8AC3E}">
        <p14:creationId xmlns:p14="http://schemas.microsoft.com/office/powerpoint/2010/main" xmlns="" val="25052664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79941"/>
            <a:ext cx="8712968" cy="512755"/>
          </a:xfrm>
        </p:spPr>
        <p:txBody>
          <a:bodyPr>
            <a:normAutofit fontScale="90000"/>
          </a:bodyPr>
          <a:lstStyle/>
          <a:p>
            <a:r>
              <a:rPr lang="en-ZA" sz="3200" dirty="0">
                <a:solidFill>
                  <a:schemeClr val="tx1"/>
                </a:solidFill>
                <a:latin typeface="Arial" panose="020B0604020202020204" pitchFamily="34" charset="0"/>
                <a:cs typeface="Arial" panose="020B0604020202020204" pitchFamily="34" charset="0"/>
              </a:rPr>
              <a:t>Key focus areas per programme for </a:t>
            </a:r>
            <a:r>
              <a:rPr lang="en-ZA" sz="3200" dirty="0" smtClean="0">
                <a:solidFill>
                  <a:schemeClr val="tx1"/>
                </a:solidFill>
                <a:latin typeface="Arial" panose="020B0604020202020204" pitchFamily="34" charset="0"/>
                <a:cs typeface="Arial" panose="020B0604020202020204" pitchFamily="34" charset="0"/>
              </a:rPr>
              <a:t>2018/19 (3)</a:t>
            </a:r>
            <a:endParaRPr lang="en-ZA" sz="3200"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51520" y="836712"/>
            <a:ext cx="8726816" cy="5999340"/>
          </a:xfrm>
        </p:spPr>
        <p:txBody>
          <a:bodyPr>
            <a:normAutofit fontScale="32500" lnSpcReduction="20000"/>
          </a:bodyPr>
          <a:lstStyle/>
          <a:p>
            <a:pPr marL="82296" indent="0">
              <a:lnSpc>
                <a:spcPct val="120000"/>
              </a:lnSpc>
              <a:buNone/>
            </a:pPr>
            <a:r>
              <a:rPr lang="en-GB" sz="4900" b="1" i="1" dirty="0">
                <a:solidFill>
                  <a:schemeClr val="tx1"/>
                </a:solidFill>
                <a:latin typeface="Arial" panose="020B0604020202020204" pitchFamily="34" charset="0"/>
                <a:cs typeface="Arial" panose="020B0604020202020204" pitchFamily="34" charset="0"/>
              </a:rPr>
              <a:t>Programme 3: Sector </a:t>
            </a:r>
            <a:r>
              <a:rPr lang="en-GB" sz="4900" b="1" i="1" dirty="0" smtClean="0">
                <a:solidFill>
                  <a:schemeClr val="tx1"/>
                </a:solidFill>
                <a:latin typeface="Arial" panose="020B0604020202020204" pitchFamily="34" charset="0"/>
                <a:cs typeface="Arial" panose="020B0604020202020204" pitchFamily="34" charset="0"/>
              </a:rPr>
              <a:t>Monitoring</a:t>
            </a:r>
          </a:p>
          <a:p>
            <a:pPr marL="82296" indent="0">
              <a:lnSpc>
                <a:spcPct val="120000"/>
              </a:lnSpc>
              <a:buNone/>
            </a:pPr>
            <a:r>
              <a:rPr lang="en-ZA" sz="4900" b="1" dirty="0">
                <a:solidFill>
                  <a:schemeClr val="tx1"/>
                </a:solidFill>
                <a:latin typeface="Arial" panose="020B0604020202020204" pitchFamily="34" charset="0"/>
                <a:cs typeface="Arial" panose="020B0604020202020204" pitchFamily="34" charset="0"/>
              </a:rPr>
              <a:t>Key Challenges</a:t>
            </a:r>
          </a:p>
          <a:p>
            <a:pPr lvl="0">
              <a:lnSpc>
                <a:spcPct val="120000"/>
              </a:lnSpc>
            </a:pPr>
            <a:r>
              <a:rPr lang="en-US" sz="4900" dirty="0" smtClean="0">
                <a:solidFill>
                  <a:schemeClr val="tx1"/>
                </a:solidFill>
                <a:latin typeface="Arial" panose="020B0604020202020204" pitchFamily="34" charset="0"/>
                <a:cs typeface="Arial" panose="020B0604020202020204" pitchFamily="34" charset="0"/>
              </a:rPr>
              <a:t>Slow </a:t>
            </a:r>
            <a:r>
              <a:rPr lang="en-US" sz="4900" dirty="0">
                <a:solidFill>
                  <a:schemeClr val="tx1"/>
                </a:solidFill>
                <a:latin typeface="Arial" panose="020B0604020202020204" pitchFamily="34" charset="0"/>
                <a:cs typeface="Arial" panose="020B0604020202020204" pitchFamily="34" charset="0"/>
              </a:rPr>
              <a:t>pace of delivery of the NDP 2030 (job creation; poverty reduction; priorities for reducing inequality).</a:t>
            </a:r>
          </a:p>
          <a:p>
            <a:pPr lvl="0">
              <a:lnSpc>
                <a:spcPct val="120000"/>
              </a:lnSpc>
            </a:pPr>
            <a:r>
              <a:rPr lang="en-US" sz="4900" dirty="0">
                <a:solidFill>
                  <a:schemeClr val="tx1"/>
                </a:solidFill>
                <a:latin typeface="Arial" panose="020B0604020202020204" pitchFamily="34" charset="0"/>
                <a:cs typeface="Arial" panose="020B0604020202020204" pitchFamily="34" charset="0"/>
              </a:rPr>
              <a:t>Breakdown in the chain of accountability and consequence management in government.</a:t>
            </a:r>
          </a:p>
          <a:p>
            <a:pPr lvl="0">
              <a:lnSpc>
                <a:spcPct val="120000"/>
              </a:lnSpc>
            </a:pPr>
            <a:r>
              <a:rPr lang="en-US" sz="4900" dirty="0">
                <a:solidFill>
                  <a:schemeClr val="tx1"/>
                </a:solidFill>
                <a:latin typeface="Arial" panose="020B0604020202020204" pitchFamily="34" charset="0"/>
                <a:cs typeface="Arial" panose="020B0604020202020204" pitchFamily="34" charset="0"/>
              </a:rPr>
              <a:t>Institutional structures are not functioning optimally.</a:t>
            </a:r>
          </a:p>
          <a:p>
            <a:pPr lvl="0">
              <a:lnSpc>
                <a:spcPct val="120000"/>
              </a:lnSpc>
            </a:pPr>
            <a:r>
              <a:rPr lang="en-US" sz="4900" dirty="0">
                <a:solidFill>
                  <a:schemeClr val="tx1"/>
                </a:solidFill>
                <a:latin typeface="Arial" panose="020B0604020202020204" pitchFamily="34" charset="0"/>
                <a:cs typeface="Arial" panose="020B0604020202020204" pitchFamily="34" charset="0"/>
              </a:rPr>
              <a:t>Accountability for dysfunctionality of other parts of the government attributed to the DPME.</a:t>
            </a:r>
          </a:p>
          <a:p>
            <a:pPr marL="82296" indent="0">
              <a:lnSpc>
                <a:spcPct val="120000"/>
              </a:lnSpc>
              <a:buNone/>
            </a:pPr>
            <a:r>
              <a:rPr lang="en-ZA" sz="4900" b="1" dirty="0" smtClean="0">
                <a:solidFill>
                  <a:schemeClr val="tx1"/>
                </a:solidFill>
                <a:latin typeface="Arial" panose="020B0604020202020204" pitchFamily="34" charset="0"/>
                <a:cs typeface="Arial" panose="020B0604020202020204" pitchFamily="34" charset="0"/>
              </a:rPr>
              <a:t>Key </a:t>
            </a:r>
            <a:r>
              <a:rPr lang="en-ZA" sz="4900" b="1" dirty="0">
                <a:solidFill>
                  <a:schemeClr val="tx1"/>
                </a:solidFill>
                <a:latin typeface="Arial" panose="020B0604020202020204" pitchFamily="34" charset="0"/>
                <a:cs typeface="Arial" panose="020B0604020202020204" pitchFamily="34" charset="0"/>
              </a:rPr>
              <a:t>Focus for 2018/19</a:t>
            </a:r>
          </a:p>
          <a:p>
            <a:pPr>
              <a:lnSpc>
                <a:spcPct val="120000"/>
              </a:lnSpc>
            </a:pPr>
            <a:r>
              <a:rPr lang="en-GB" sz="4900" b="1" i="1" dirty="0" smtClean="0">
                <a:solidFill>
                  <a:schemeClr val="tx1"/>
                </a:solidFill>
                <a:latin typeface="Arial" panose="020B0604020202020204" pitchFamily="34" charset="0"/>
                <a:cs typeface="Arial" panose="020B0604020202020204" pitchFamily="34" charset="0"/>
              </a:rPr>
              <a:t>Enhancing </a:t>
            </a:r>
            <a:r>
              <a:rPr lang="en-GB" sz="4900" b="1" i="1" dirty="0">
                <a:solidFill>
                  <a:schemeClr val="tx1"/>
                </a:solidFill>
                <a:latin typeface="Arial" panose="020B0604020202020204" pitchFamily="34" charset="0"/>
                <a:cs typeface="Arial" panose="020B0604020202020204" pitchFamily="34" charset="0"/>
              </a:rPr>
              <a:t>sector monitoring of government programmes</a:t>
            </a:r>
            <a:endParaRPr lang="en-ZA" sz="4900" dirty="0">
              <a:solidFill>
                <a:schemeClr val="tx1"/>
              </a:solidFill>
              <a:latin typeface="Arial" panose="020B0604020202020204" pitchFamily="34" charset="0"/>
              <a:cs typeface="Arial" panose="020B0604020202020204" pitchFamily="34" charset="0"/>
            </a:endParaRPr>
          </a:p>
          <a:p>
            <a:pPr lvl="1">
              <a:lnSpc>
                <a:spcPct val="120000"/>
              </a:lnSpc>
            </a:pPr>
            <a:r>
              <a:rPr lang="en-US" sz="4900" dirty="0">
                <a:solidFill>
                  <a:schemeClr val="tx1"/>
                </a:solidFill>
                <a:latin typeface="Arial" panose="020B0604020202020204" pitchFamily="34" charset="0"/>
                <a:cs typeface="Arial" panose="020B0604020202020204" pitchFamily="34" charset="0"/>
              </a:rPr>
              <a:t>Accelerate progress towards the national priorities embodied in the NDP 2030, implemented through the MTSF 2014-2019, through designing, disseminating and enforcing robust and effective monitoring frameworks.</a:t>
            </a:r>
          </a:p>
          <a:p>
            <a:pPr lvl="1">
              <a:lnSpc>
                <a:spcPct val="120000"/>
              </a:lnSpc>
            </a:pPr>
            <a:r>
              <a:rPr lang="en-US" sz="4900" dirty="0">
                <a:solidFill>
                  <a:schemeClr val="tx1"/>
                </a:solidFill>
                <a:latin typeface="Arial" panose="020B0604020202020204" pitchFamily="34" charset="0"/>
                <a:cs typeface="Arial" panose="020B0604020202020204" pitchFamily="34" charset="0"/>
              </a:rPr>
              <a:t>Reconstruct the chain of accountability through </a:t>
            </a:r>
            <a:r>
              <a:rPr lang="en-US" sz="4900" dirty="0" smtClean="0">
                <a:solidFill>
                  <a:schemeClr val="tx1"/>
                </a:solidFill>
                <a:latin typeface="Arial" panose="020B0604020202020204" pitchFamily="34" charset="0"/>
                <a:cs typeface="Arial" panose="020B0604020202020204" pitchFamily="34" charset="0"/>
              </a:rPr>
              <a:t>escalation </a:t>
            </a:r>
            <a:r>
              <a:rPr lang="en-US" sz="4900" dirty="0">
                <a:solidFill>
                  <a:schemeClr val="tx1"/>
                </a:solidFill>
                <a:latin typeface="Arial" panose="020B0604020202020204" pitchFamily="34" charset="0"/>
                <a:cs typeface="Arial" panose="020B0604020202020204" pitchFamily="34" charset="0"/>
              </a:rPr>
              <a:t>of key intractable issues to the Presidential Coordinating Council.</a:t>
            </a:r>
          </a:p>
          <a:p>
            <a:pPr lvl="1">
              <a:lnSpc>
                <a:spcPct val="120000"/>
              </a:lnSpc>
            </a:pPr>
            <a:r>
              <a:rPr lang="en-US" sz="4900" dirty="0">
                <a:solidFill>
                  <a:schemeClr val="tx1"/>
                </a:solidFill>
                <a:latin typeface="Arial" panose="020B0604020202020204" pitchFamily="34" charset="0"/>
                <a:cs typeface="Arial" panose="020B0604020202020204" pitchFamily="34" charset="0"/>
              </a:rPr>
              <a:t>Review and strengthen the functioning of Implementation Forums.</a:t>
            </a:r>
          </a:p>
          <a:p>
            <a:pPr lvl="1">
              <a:lnSpc>
                <a:spcPct val="120000"/>
              </a:lnSpc>
            </a:pPr>
            <a:r>
              <a:rPr lang="en-US" sz="4900" dirty="0">
                <a:solidFill>
                  <a:schemeClr val="tx1"/>
                </a:solidFill>
                <a:latin typeface="Arial" panose="020B0604020202020204" pitchFamily="34" charset="0"/>
                <a:cs typeface="Arial" panose="020B0604020202020204" pitchFamily="34" charset="0"/>
              </a:rPr>
              <a:t>Enhance the technical support provided to Implementation Forums to enable them to accelerate implementation of key national priorities.</a:t>
            </a:r>
          </a:p>
          <a:p>
            <a:pPr lvl="1">
              <a:lnSpc>
                <a:spcPct val="120000"/>
              </a:lnSpc>
            </a:pPr>
            <a:r>
              <a:rPr lang="en-US" sz="4900" dirty="0">
                <a:solidFill>
                  <a:schemeClr val="tx1"/>
                </a:solidFill>
                <a:latin typeface="Arial" panose="020B0604020202020204" pitchFamily="34" charset="0"/>
                <a:cs typeface="Arial" panose="020B0604020202020204" pitchFamily="34" charset="0"/>
              </a:rPr>
              <a:t>Review institutional structures across spheres of government and propose alignment for 2019-2024.</a:t>
            </a:r>
          </a:p>
          <a:p>
            <a:pPr lvl="1"/>
            <a:endParaRPr lang="en-GB" sz="4900" dirty="0" smtClean="0">
              <a:solidFill>
                <a:schemeClr val="tx1"/>
              </a:solidFill>
              <a:latin typeface="Arial" panose="020B0604020202020204" pitchFamily="34" charset="0"/>
              <a:cs typeface="Arial" panose="020B0604020202020204" pitchFamily="34" charset="0"/>
            </a:endParaRPr>
          </a:p>
          <a:p>
            <a:pPr marL="82296" lvl="1" indent="0">
              <a:lnSpc>
                <a:spcPct val="90000"/>
              </a:lnSpc>
              <a:spcBef>
                <a:spcPts val="600"/>
              </a:spcBef>
              <a:buSzPct val="80000"/>
              <a:buNone/>
            </a:pPr>
            <a:endParaRPr lang="en-GB" sz="4900" b="1" i="1" dirty="0" smtClean="0">
              <a:solidFill>
                <a:schemeClr val="tx1"/>
              </a:solidFill>
              <a:latin typeface="Arial" panose="020B0604020202020204" pitchFamily="34" charset="0"/>
              <a:cs typeface="Arial" panose="020B0604020202020204" pitchFamily="34" charset="0"/>
            </a:endParaRPr>
          </a:p>
          <a:p>
            <a:pPr lvl="1"/>
            <a:endParaRPr lang="en-ZA" sz="1800" dirty="0">
              <a:solidFill>
                <a:schemeClr val="tx1"/>
              </a:solidFill>
              <a:latin typeface="Arial" panose="020B0604020202020204" pitchFamily="34" charset="0"/>
              <a:cs typeface="Arial" panose="020B0604020202020204" pitchFamily="34" charset="0"/>
            </a:endParaRPr>
          </a:p>
          <a:p>
            <a:pPr lvl="1"/>
            <a:endParaRPr lang="en-ZA" sz="18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
          </p:nvPr>
        </p:nvSpPr>
        <p:spPr/>
        <p:txBody>
          <a:bodyPr/>
          <a:lstStyle/>
          <a:p>
            <a:fld id="{62AAA1A3-262B-4979-8C18-306C3DA11E9E}" type="slidenum">
              <a:rPr lang="en-ZA" smtClean="0"/>
              <a:pPr/>
              <a:t>16</a:t>
            </a:fld>
            <a:endParaRPr lang="en-ZA" dirty="0"/>
          </a:p>
        </p:txBody>
      </p:sp>
    </p:spTree>
    <p:extLst>
      <p:ext uri="{BB962C8B-B14F-4D97-AF65-F5344CB8AC3E}">
        <p14:creationId xmlns:p14="http://schemas.microsoft.com/office/powerpoint/2010/main" xmlns="" val="14174612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79941"/>
            <a:ext cx="8712968" cy="562086"/>
          </a:xfrm>
        </p:spPr>
        <p:txBody>
          <a:bodyPr>
            <a:normAutofit fontScale="90000"/>
          </a:bodyPr>
          <a:lstStyle/>
          <a:p>
            <a:r>
              <a:rPr lang="en-ZA" sz="3200" dirty="0">
                <a:solidFill>
                  <a:schemeClr val="tx1"/>
                </a:solidFill>
                <a:latin typeface="Arial" panose="020B0604020202020204" pitchFamily="34" charset="0"/>
                <a:cs typeface="Arial" panose="020B0604020202020204" pitchFamily="34" charset="0"/>
              </a:rPr>
              <a:t>Key focus areas per programme </a:t>
            </a:r>
            <a:r>
              <a:rPr lang="en-ZA" sz="3200" dirty="0" smtClean="0">
                <a:solidFill>
                  <a:schemeClr val="tx1"/>
                </a:solidFill>
                <a:latin typeface="Arial" panose="020B0604020202020204" pitchFamily="34" charset="0"/>
                <a:cs typeface="Arial" panose="020B0604020202020204" pitchFamily="34" charset="0"/>
              </a:rPr>
              <a:t>2018/19 (4)</a:t>
            </a:r>
            <a:endParaRPr lang="en-ZA" sz="3200" dirty="0"/>
          </a:p>
        </p:txBody>
      </p:sp>
      <p:sp>
        <p:nvSpPr>
          <p:cNvPr id="3" name="Content Placeholder 2"/>
          <p:cNvSpPr>
            <a:spLocks noGrp="1"/>
          </p:cNvSpPr>
          <p:nvPr>
            <p:ph idx="1"/>
          </p:nvPr>
        </p:nvSpPr>
        <p:spPr>
          <a:xfrm>
            <a:off x="107504" y="742028"/>
            <a:ext cx="8870832" cy="5927332"/>
          </a:xfrm>
        </p:spPr>
        <p:txBody>
          <a:bodyPr>
            <a:normAutofit/>
          </a:bodyPr>
          <a:lstStyle/>
          <a:p>
            <a:pPr marL="82296" lvl="1" indent="0">
              <a:lnSpc>
                <a:spcPct val="90000"/>
              </a:lnSpc>
              <a:spcBef>
                <a:spcPts val="600"/>
              </a:spcBef>
              <a:buSzPct val="80000"/>
              <a:buNone/>
            </a:pPr>
            <a:r>
              <a:rPr lang="en-GB" sz="1800" b="1" i="1" dirty="0" smtClean="0">
                <a:solidFill>
                  <a:schemeClr val="tx1"/>
                </a:solidFill>
                <a:latin typeface="Arial" panose="020B0604020202020204" pitchFamily="34" charset="0"/>
                <a:cs typeface="Arial" panose="020B0604020202020204" pitchFamily="34" charset="0"/>
              </a:rPr>
              <a:t>Programme </a:t>
            </a:r>
            <a:r>
              <a:rPr lang="en-GB" sz="1800" b="1" i="1" dirty="0">
                <a:solidFill>
                  <a:schemeClr val="tx1"/>
                </a:solidFill>
                <a:latin typeface="Arial" panose="020B0604020202020204" pitchFamily="34" charset="0"/>
                <a:cs typeface="Arial" panose="020B0604020202020204" pitchFamily="34" charset="0"/>
              </a:rPr>
              <a:t>4: Public Sector Monitoring and Capacity building </a:t>
            </a:r>
            <a:endParaRPr lang="en-GB" sz="1800" b="1" i="1" dirty="0" smtClean="0">
              <a:solidFill>
                <a:schemeClr val="tx1"/>
              </a:solidFill>
              <a:latin typeface="Arial" panose="020B0604020202020204" pitchFamily="34" charset="0"/>
              <a:cs typeface="Arial" panose="020B0604020202020204" pitchFamily="34" charset="0"/>
            </a:endParaRPr>
          </a:p>
          <a:p>
            <a:pPr marL="82296" indent="0">
              <a:buNone/>
            </a:pPr>
            <a:r>
              <a:rPr lang="en-ZA" sz="1800" b="1" dirty="0">
                <a:solidFill>
                  <a:schemeClr val="tx1"/>
                </a:solidFill>
                <a:latin typeface="Arial" panose="020B0604020202020204" pitchFamily="34" charset="0"/>
                <a:cs typeface="Arial" panose="020B0604020202020204" pitchFamily="34" charset="0"/>
              </a:rPr>
              <a:t>Key Challenges</a:t>
            </a:r>
          </a:p>
          <a:p>
            <a:pPr marL="82296" indent="0">
              <a:buNone/>
            </a:pPr>
            <a:r>
              <a:rPr lang="en-ZA" sz="1800" dirty="0">
                <a:solidFill>
                  <a:schemeClr val="tx1"/>
                </a:solidFill>
                <a:latin typeface="Arial" panose="020B0604020202020204" pitchFamily="34" charset="0"/>
                <a:cs typeface="Arial" panose="020B0604020202020204" pitchFamily="34" charset="0"/>
              </a:rPr>
              <a:t>The key challenges facing the programme are;</a:t>
            </a:r>
          </a:p>
          <a:p>
            <a:r>
              <a:rPr lang="en-ZA" sz="1800" dirty="0">
                <a:solidFill>
                  <a:schemeClr val="tx1"/>
                </a:solidFill>
                <a:latin typeface="Arial" panose="020B0604020202020204" pitchFamily="34" charset="0"/>
                <a:cs typeface="Arial" panose="020B0604020202020204" pitchFamily="34" charset="0"/>
              </a:rPr>
              <a:t>Lack of development orientation in the way public service works.</a:t>
            </a:r>
          </a:p>
          <a:p>
            <a:r>
              <a:rPr lang="en-ZA" sz="1800" dirty="0">
                <a:solidFill>
                  <a:schemeClr val="tx1"/>
                </a:solidFill>
                <a:latin typeface="Arial" panose="020B0604020202020204" pitchFamily="34" charset="0"/>
                <a:cs typeface="Arial" panose="020B0604020202020204" pitchFamily="34" charset="0"/>
              </a:rPr>
              <a:t>Lack of coordination and integration inter-governmentally in relation to policy development and implementation.</a:t>
            </a:r>
          </a:p>
          <a:p>
            <a:r>
              <a:rPr lang="en-ZA" sz="1800" dirty="0">
                <a:solidFill>
                  <a:schemeClr val="tx1"/>
                </a:solidFill>
                <a:latin typeface="Arial" panose="020B0604020202020204" pitchFamily="34" charset="0"/>
                <a:cs typeface="Arial" panose="020B0604020202020204" pitchFamily="34" charset="0"/>
              </a:rPr>
              <a:t>Weaknesses in the management of national and provincial department, State-Owned Companies and public entities.</a:t>
            </a:r>
          </a:p>
          <a:p>
            <a:r>
              <a:rPr lang="en-ZA" sz="1800" dirty="0">
                <a:solidFill>
                  <a:schemeClr val="tx1"/>
                </a:solidFill>
                <a:latin typeface="Arial" panose="020B0604020202020204" pitchFamily="34" charset="0"/>
                <a:cs typeface="Arial" panose="020B0604020202020204" pitchFamily="34" charset="0"/>
              </a:rPr>
              <a:t>Government challenges in key State-Owned Entities, Development Finance Institutions and public entities.</a:t>
            </a:r>
          </a:p>
          <a:p>
            <a:r>
              <a:rPr lang="en-ZA" sz="1800" dirty="0">
                <a:solidFill>
                  <a:schemeClr val="tx1"/>
                </a:solidFill>
                <a:latin typeface="Arial" panose="020B0604020202020204" pitchFamily="34" charset="0"/>
                <a:cs typeface="Arial" panose="020B0604020202020204" pitchFamily="34" charset="0"/>
              </a:rPr>
              <a:t>State legitimacy and credibility is undermined by lack of integrity, ethics and prevalence of corrupt practices.</a:t>
            </a:r>
          </a:p>
          <a:p>
            <a:r>
              <a:rPr lang="en-ZA" sz="1800" dirty="0">
                <a:solidFill>
                  <a:schemeClr val="tx1"/>
                </a:solidFill>
                <a:latin typeface="Arial" panose="020B0604020202020204" pitchFamily="34" charset="0"/>
                <a:cs typeface="Arial" panose="020B0604020202020204" pitchFamily="34" charset="0"/>
              </a:rPr>
              <a:t>Lack of skills and competences to use monitoring and evaluation to improve performance.</a:t>
            </a:r>
          </a:p>
          <a:p>
            <a:endParaRPr lang="en-ZA" sz="1800" dirty="0">
              <a:solidFill>
                <a:schemeClr val="tx1"/>
              </a:solidFill>
              <a:latin typeface="Arial" panose="020B0604020202020204" pitchFamily="34" charset="0"/>
              <a:cs typeface="Arial" panose="020B0604020202020204" pitchFamily="34" charset="0"/>
            </a:endParaRPr>
          </a:p>
          <a:p>
            <a:pPr marL="82296" lvl="1" indent="0">
              <a:lnSpc>
                <a:spcPct val="110000"/>
              </a:lnSpc>
              <a:spcBef>
                <a:spcPts val="600"/>
              </a:spcBef>
              <a:buSzPct val="80000"/>
              <a:buNone/>
            </a:pPr>
            <a:endParaRPr lang="en-ZA" sz="1800" b="1" i="1" dirty="0">
              <a:solidFill>
                <a:schemeClr val="tx1"/>
              </a:solidFill>
              <a:latin typeface="Arial" panose="020B0604020202020204" pitchFamily="34" charset="0"/>
              <a:cs typeface="Arial" panose="020B0604020202020204" pitchFamily="34" charset="0"/>
            </a:endParaRPr>
          </a:p>
          <a:p>
            <a:pPr lvl="1"/>
            <a:endParaRPr lang="en-ZA" sz="1800" dirty="0">
              <a:solidFill>
                <a:schemeClr val="tx1"/>
              </a:solidFill>
              <a:latin typeface="Arial" panose="020B0604020202020204" pitchFamily="34" charset="0"/>
              <a:cs typeface="Arial" panose="020B0604020202020204" pitchFamily="34" charset="0"/>
            </a:endParaRPr>
          </a:p>
          <a:p>
            <a:pPr lvl="1"/>
            <a:endParaRPr lang="en-GB" sz="1800" dirty="0">
              <a:solidFill>
                <a:schemeClr val="tx1"/>
              </a:solidFill>
              <a:latin typeface="Arial" panose="020B0604020202020204" pitchFamily="34" charset="0"/>
              <a:cs typeface="Arial" panose="020B0604020202020204" pitchFamily="34" charset="0"/>
            </a:endParaRPr>
          </a:p>
          <a:p>
            <a:pPr marL="82296" indent="0">
              <a:buNone/>
            </a:pPr>
            <a:endParaRPr lang="en-ZA" sz="1800" dirty="0"/>
          </a:p>
        </p:txBody>
      </p:sp>
      <p:sp>
        <p:nvSpPr>
          <p:cNvPr id="4" name="Slide Number Placeholder 3"/>
          <p:cNvSpPr>
            <a:spLocks noGrp="1"/>
          </p:cNvSpPr>
          <p:nvPr>
            <p:ph type="sldNum" sz="quarter" idx="4"/>
          </p:nvPr>
        </p:nvSpPr>
        <p:spPr/>
        <p:txBody>
          <a:bodyPr/>
          <a:lstStyle/>
          <a:p>
            <a:fld id="{62AAA1A3-262B-4979-8C18-306C3DA11E9E}" type="slidenum">
              <a:rPr lang="en-ZA" smtClean="0"/>
              <a:pPr/>
              <a:t>17</a:t>
            </a:fld>
            <a:endParaRPr lang="en-ZA" dirty="0"/>
          </a:p>
        </p:txBody>
      </p:sp>
    </p:spTree>
    <p:extLst>
      <p:ext uri="{BB962C8B-B14F-4D97-AF65-F5344CB8AC3E}">
        <p14:creationId xmlns:p14="http://schemas.microsoft.com/office/powerpoint/2010/main" xmlns="" val="3914049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79941"/>
            <a:ext cx="8712968" cy="562086"/>
          </a:xfrm>
        </p:spPr>
        <p:txBody>
          <a:bodyPr>
            <a:normAutofit fontScale="90000"/>
          </a:bodyPr>
          <a:lstStyle/>
          <a:p>
            <a:r>
              <a:rPr lang="en-ZA" sz="3200" dirty="0">
                <a:solidFill>
                  <a:schemeClr val="tx1"/>
                </a:solidFill>
                <a:latin typeface="Arial" panose="020B0604020202020204" pitchFamily="34" charset="0"/>
                <a:cs typeface="Arial" panose="020B0604020202020204" pitchFamily="34" charset="0"/>
              </a:rPr>
              <a:t>Key focus areas per programme </a:t>
            </a:r>
            <a:r>
              <a:rPr lang="en-ZA" sz="3200" dirty="0" smtClean="0">
                <a:solidFill>
                  <a:schemeClr val="tx1"/>
                </a:solidFill>
                <a:latin typeface="Arial" panose="020B0604020202020204" pitchFamily="34" charset="0"/>
                <a:cs typeface="Arial" panose="020B0604020202020204" pitchFamily="34" charset="0"/>
              </a:rPr>
              <a:t>2018/19 (4) cont..</a:t>
            </a:r>
            <a:endParaRPr lang="en-ZA" sz="3200" dirty="0"/>
          </a:p>
        </p:txBody>
      </p:sp>
      <p:sp>
        <p:nvSpPr>
          <p:cNvPr id="3" name="Content Placeholder 2"/>
          <p:cNvSpPr>
            <a:spLocks noGrp="1"/>
          </p:cNvSpPr>
          <p:nvPr>
            <p:ph idx="1"/>
          </p:nvPr>
        </p:nvSpPr>
        <p:spPr>
          <a:xfrm>
            <a:off x="107504" y="742028"/>
            <a:ext cx="8870832" cy="5927332"/>
          </a:xfrm>
        </p:spPr>
        <p:txBody>
          <a:bodyPr>
            <a:normAutofit/>
          </a:bodyPr>
          <a:lstStyle/>
          <a:p>
            <a:pPr marL="82296" lvl="1" indent="0">
              <a:lnSpc>
                <a:spcPct val="90000"/>
              </a:lnSpc>
              <a:spcBef>
                <a:spcPts val="600"/>
              </a:spcBef>
              <a:buSzPct val="80000"/>
              <a:buNone/>
            </a:pPr>
            <a:r>
              <a:rPr lang="en-GB" sz="1900" b="1" i="1" dirty="0" smtClean="0">
                <a:solidFill>
                  <a:schemeClr val="tx1"/>
                </a:solidFill>
                <a:latin typeface="Arial" panose="020B0604020202020204" pitchFamily="34" charset="0"/>
                <a:cs typeface="Arial" panose="020B0604020202020204" pitchFamily="34" charset="0"/>
              </a:rPr>
              <a:t>Programme </a:t>
            </a:r>
            <a:r>
              <a:rPr lang="en-GB" sz="1900" b="1" i="1" dirty="0">
                <a:solidFill>
                  <a:schemeClr val="tx1"/>
                </a:solidFill>
                <a:latin typeface="Arial" panose="020B0604020202020204" pitchFamily="34" charset="0"/>
                <a:cs typeface="Arial" panose="020B0604020202020204" pitchFamily="34" charset="0"/>
              </a:rPr>
              <a:t>4: Public Sector Monitoring and Capacity building </a:t>
            </a:r>
            <a:endParaRPr lang="en-GB" sz="1900" b="1" i="1" dirty="0" smtClean="0">
              <a:solidFill>
                <a:schemeClr val="tx1"/>
              </a:solidFill>
              <a:latin typeface="Arial" panose="020B0604020202020204" pitchFamily="34" charset="0"/>
              <a:cs typeface="Arial" panose="020B0604020202020204" pitchFamily="34" charset="0"/>
            </a:endParaRPr>
          </a:p>
          <a:p>
            <a:pPr marL="82296" lvl="1" indent="0">
              <a:lnSpc>
                <a:spcPct val="110000"/>
              </a:lnSpc>
              <a:spcBef>
                <a:spcPts val="600"/>
              </a:spcBef>
              <a:buSzPct val="80000"/>
              <a:buNone/>
            </a:pPr>
            <a:r>
              <a:rPr lang="en-ZA" sz="1800" b="1" i="1" dirty="0" smtClean="0">
                <a:solidFill>
                  <a:schemeClr val="tx1"/>
                </a:solidFill>
                <a:latin typeface="Arial" panose="020B0604020202020204" pitchFamily="34" charset="0"/>
                <a:cs typeface="Arial" panose="020B0604020202020204" pitchFamily="34" charset="0"/>
              </a:rPr>
              <a:t>Key focus Areas for 2018/19</a:t>
            </a:r>
            <a:endParaRPr lang="en-GB" sz="1800" b="1" i="1" dirty="0" smtClean="0">
              <a:solidFill>
                <a:schemeClr val="tx1"/>
              </a:solidFill>
              <a:latin typeface="Arial" panose="020B0604020202020204" pitchFamily="34" charset="0"/>
              <a:cs typeface="Arial" panose="020B0604020202020204" pitchFamily="34" charset="0"/>
            </a:endParaRPr>
          </a:p>
          <a:p>
            <a:r>
              <a:rPr lang="en-GB" sz="1800" b="1" i="1" dirty="0" smtClean="0">
                <a:solidFill>
                  <a:schemeClr val="tx1"/>
                </a:solidFill>
                <a:latin typeface="Arial" panose="020B0604020202020204" pitchFamily="34" charset="0"/>
                <a:cs typeface="Arial" panose="020B0604020202020204" pitchFamily="34" charset="0"/>
              </a:rPr>
              <a:t>Improving </a:t>
            </a:r>
            <a:r>
              <a:rPr lang="en-GB" sz="1800" b="1" i="1" dirty="0">
                <a:solidFill>
                  <a:schemeClr val="tx1"/>
                </a:solidFill>
                <a:latin typeface="Arial" panose="020B0604020202020204" pitchFamily="34" charset="0"/>
                <a:cs typeface="Arial" panose="020B0604020202020204" pitchFamily="34" charset="0"/>
              </a:rPr>
              <a:t>the capacity of State Institutions</a:t>
            </a:r>
            <a:endParaRPr lang="en-ZA" sz="1800" dirty="0">
              <a:solidFill>
                <a:schemeClr val="tx1"/>
              </a:solidFill>
              <a:latin typeface="Arial" panose="020B0604020202020204" pitchFamily="34" charset="0"/>
              <a:cs typeface="Arial" panose="020B0604020202020204" pitchFamily="34" charset="0"/>
            </a:endParaRPr>
          </a:p>
          <a:p>
            <a:pPr lvl="1">
              <a:lnSpc>
                <a:spcPct val="120000"/>
              </a:lnSpc>
            </a:pPr>
            <a:r>
              <a:rPr lang="en-ZA" sz="1800" dirty="0" smtClean="0">
                <a:solidFill>
                  <a:schemeClr val="tx1"/>
                </a:solidFill>
                <a:latin typeface="Arial" panose="020B0604020202020204" pitchFamily="34" charset="0"/>
                <a:cs typeface="Arial" panose="020B0604020202020204" pitchFamily="34" charset="0"/>
              </a:rPr>
              <a:t>Review</a:t>
            </a:r>
            <a:r>
              <a:rPr lang="en-ZA" sz="1800" dirty="0">
                <a:solidFill>
                  <a:schemeClr val="tx1"/>
                </a:solidFill>
                <a:latin typeface="Arial" panose="020B0604020202020204" pitchFamily="34" charset="0"/>
                <a:cs typeface="Arial" panose="020B0604020202020204" pitchFamily="34" charset="0"/>
              </a:rPr>
              <a:t>, monitor and support the implementation of the NDP imperative of building a capable and developmental state though Outcome 9 and 12.</a:t>
            </a:r>
          </a:p>
          <a:p>
            <a:pPr lvl="1">
              <a:lnSpc>
                <a:spcPct val="120000"/>
              </a:lnSpc>
            </a:pPr>
            <a:r>
              <a:rPr lang="en-ZA" sz="1800" dirty="0">
                <a:solidFill>
                  <a:schemeClr val="tx1"/>
                </a:solidFill>
                <a:latin typeface="Arial" panose="020B0604020202020204" pitchFamily="34" charset="0"/>
                <a:cs typeface="Arial" panose="020B0604020202020204" pitchFamily="34" charset="0"/>
              </a:rPr>
              <a:t>Develop and implement intervention strategies and support packages to address problems in key public sector programme.</a:t>
            </a:r>
          </a:p>
          <a:p>
            <a:pPr lvl="1">
              <a:lnSpc>
                <a:spcPct val="120000"/>
              </a:lnSpc>
            </a:pPr>
            <a:r>
              <a:rPr lang="en-ZA" sz="1800" dirty="0" smtClean="0">
                <a:solidFill>
                  <a:schemeClr val="tx1"/>
                </a:solidFill>
                <a:latin typeface="Arial" panose="020B0604020202020204" pitchFamily="34" charset="0"/>
                <a:cs typeface="Arial" panose="020B0604020202020204" pitchFamily="34" charset="0"/>
              </a:rPr>
              <a:t>Manage </a:t>
            </a:r>
            <a:r>
              <a:rPr lang="en-ZA" sz="1800" dirty="0">
                <a:solidFill>
                  <a:schemeClr val="tx1"/>
                </a:solidFill>
                <a:latin typeface="Arial" panose="020B0604020202020204" pitchFamily="34" charset="0"/>
                <a:cs typeface="Arial" panose="020B0604020202020204" pitchFamily="34" charset="0"/>
              </a:rPr>
              <a:t>the implementation of the Head of  Department  Performance Management and Development system.</a:t>
            </a:r>
          </a:p>
          <a:p>
            <a:pPr lvl="1">
              <a:lnSpc>
                <a:spcPct val="120000"/>
              </a:lnSpc>
            </a:pPr>
            <a:r>
              <a:rPr lang="en-ZA" sz="1800" dirty="0">
                <a:solidFill>
                  <a:schemeClr val="tx1"/>
                </a:solidFill>
                <a:latin typeface="Arial" panose="020B0604020202020204" pitchFamily="34" charset="0"/>
                <a:cs typeface="Arial" panose="020B0604020202020204" pitchFamily="34" charset="0"/>
              </a:rPr>
              <a:t>Assess management practices in all departments and weak municipalities.</a:t>
            </a:r>
          </a:p>
          <a:p>
            <a:pPr lvl="1">
              <a:lnSpc>
                <a:spcPct val="120000"/>
              </a:lnSpc>
            </a:pPr>
            <a:r>
              <a:rPr lang="en-ZA" sz="1800" dirty="0">
                <a:solidFill>
                  <a:schemeClr val="tx1"/>
                </a:solidFill>
                <a:latin typeface="Arial" panose="020B0604020202020204" pitchFamily="34" charset="0"/>
                <a:cs typeface="Arial" panose="020B0604020202020204" pitchFamily="34" charset="0"/>
              </a:rPr>
              <a:t>Implement capacity development programme and innovations to enhance skills and competencies at institutional, leadership and technical levels.</a:t>
            </a:r>
          </a:p>
          <a:p>
            <a:pPr lvl="1">
              <a:lnSpc>
                <a:spcPct val="120000"/>
              </a:lnSpc>
            </a:pPr>
            <a:r>
              <a:rPr lang="en-GB" sz="1800" dirty="0">
                <a:solidFill>
                  <a:schemeClr val="tx1"/>
                </a:solidFill>
                <a:latin typeface="Arial" panose="020B0604020202020204" pitchFamily="34" charset="0"/>
                <a:cs typeface="Arial" panose="020B0604020202020204" pitchFamily="34" charset="0"/>
              </a:rPr>
              <a:t>Monitor and support departments in the management of payment of suppliers within 30 days of receipt of a valid invoice;</a:t>
            </a:r>
          </a:p>
          <a:p>
            <a:pPr lvl="1">
              <a:lnSpc>
                <a:spcPct val="120000"/>
              </a:lnSpc>
            </a:pPr>
            <a:r>
              <a:rPr lang="en-GB" sz="1800" dirty="0">
                <a:solidFill>
                  <a:schemeClr val="tx1"/>
                </a:solidFill>
                <a:latin typeface="Arial" panose="020B0604020202020204" pitchFamily="34" charset="0"/>
                <a:cs typeface="Arial" panose="020B0604020202020204" pitchFamily="34" charset="0"/>
              </a:rPr>
              <a:t>Develop and use appropriate tools to monitor and support improvements in government including SOEs and DFIs using tools such as MPAT and LGMIM</a:t>
            </a:r>
          </a:p>
          <a:p>
            <a:pPr lvl="1"/>
            <a:endParaRPr lang="en-ZA" sz="1800" dirty="0">
              <a:solidFill>
                <a:schemeClr val="tx1"/>
              </a:solidFill>
              <a:latin typeface="Arial" panose="020B0604020202020204" pitchFamily="34" charset="0"/>
              <a:cs typeface="Arial" panose="020B0604020202020204" pitchFamily="34" charset="0"/>
            </a:endParaRPr>
          </a:p>
          <a:p>
            <a:pPr lvl="1"/>
            <a:endParaRPr lang="en-GB" sz="1800" dirty="0">
              <a:solidFill>
                <a:schemeClr val="tx1"/>
              </a:solidFill>
              <a:latin typeface="Arial" panose="020B0604020202020204" pitchFamily="34" charset="0"/>
              <a:cs typeface="Arial" panose="020B0604020202020204" pitchFamily="34" charset="0"/>
            </a:endParaRPr>
          </a:p>
          <a:p>
            <a:pPr marL="82296" indent="0">
              <a:buNone/>
            </a:pPr>
            <a:endParaRPr lang="en-ZA" dirty="0"/>
          </a:p>
        </p:txBody>
      </p:sp>
      <p:sp>
        <p:nvSpPr>
          <p:cNvPr id="4" name="Slide Number Placeholder 3"/>
          <p:cNvSpPr>
            <a:spLocks noGrp="1"/>
          </p:cNvSpPr>
          <p:nvPr>
            <p:ph type="sldNum" sz="quarter" idx="4"/>
          </p:nvPr>
        </p:nvSpPr>
        <p:spPr/>
        <p:txBody>
          <a:bodyPr/>
          <a:lstStyle/>
          <a:p>
            <a:fld id="{62AAA1A3-262B-4979-8C18-306C3DA11E9E}" type="slidenum">
              <a:rPr lang="en-ZA" smtClean="0"/>
              <a:pPr/>
              <a:t>18</a:t>
            </a:fld>
            <a:endParaRPr lang="en-ZA" dirty="0"/>
          </a:p>
        </p:txBody>
      </p:sp>
    </p:spTree>
    <p:extLst>
      <p:ext uri="{BB962C8B-B14F-4D97-AF65-F5344CB8AC3E}">
        <p14:creationId xmlns:p14="http://schemas.microsoft.com/office/powerpoint/2010/main" xmlns="" val="40164990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sz="3200" b="1" dirty="0">
                <a:solidFill>
                  <a:schemeClr val="tx1"/>
                </a:solidFill>
                <a:latin typeface="Arial" panose="020B0604020202020204" pitchFamily="34" charset="0"/>
                <a:cs typeface="Arial" panose="020B0604020202020204" pitchFamily="34" charset="0"/>
              </a:rPr>
              <a:t>Key focus areas per programme </a:t>
            </a:r>
            <a:r>
              <a:rPr lang="en-ZA" sz="3200" b="1" dirty="0" smtClean="0">
                <a:solidFill>
                  <a:schemeClr val="tx1"/>
                </a:solidFill>
                <a:latin typeface="Arial" panose="020B0604020202020204" pitchFamily="34" charset="0"/>
                <a:cs typeface="Arial" panose="020B0604020202020204" pitchFamily="34" charset="0"/>
              </a:rPr>
              <a:t>for 2018/19 (5)</a:t>
            </a:r>
            <a:endParaRPr lang="en-ZA" sz="3200" b="1"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51520" y="836712"/>
            <a:ext cx="8726816" cy="5760640"/>
          </a:xfrm>
        </p:spPr>
        <p:txBody>
          <a:bodyPr>
            <a:normAutofit fontScale="32500" lnSpcReduction="20000"/>
          </a:bodyPr>
          <a:lstStyle/>
          <a:p>
            <a:pPr marL="82296" lvl="1" indent="0">
              <a:lnSpc>
                <a:spcPct val="110000"/>
              </a:lnSpc>
              <a:spcBef>
                <a:spcPts val="600"/>
              </a:spcBef>
              <a:buSzPct val="80000"/>
              <a:buNone/>
            </a:pPr>
            <a:r>
              <a:rPr lang="en-GB" sz="4500" b="1" i="1" dirty="0">
                <a:solidFill>
                  <a:schemeClr val="tx1"/>
                </a:solidFill>
                <a:latin typeface="Arial" panose="020B0604020202020204" pitchFamily="34" charset="0"/>
                <a:cs typeface="Arial" panose="020B0604020202020204" pitchFamily="34" charset="0"/>
              </a:rPr>
              <a:t>Programme 5: Frontline Monitoring</a:t>
            </a:r>
          </a:p>
          <a:p>
            <a:pPr marL="82296" indent="0">
              <a:lnSpc>
                <a:spcPct val="120000"/>
              </a:lnSpc>
              <a:buNone/>
            </a:pPr>
            <a:r>
              <a:rPr lang="en-ZA" sz="4500" b="1" dirty="0">
                <a:solidFill>
                  <a:schemeClr val="tx1"/>
                </a:solidFill>
                <a:latin typeface="Arial" panose="020B0604020202020204" pitchFamily="34" charset="0"/>
                <a:cs typeface="Arial" panose="020B0604020202020204" pitchFamily="34" charset="0"/>
              </a:rPr>
              <a:t>Key Challenges</a:t>
            </a:r>
          </a:p>
          <a:p>
            <a:pPr>
              <a:lnSpc>
                <a:spcPct val="120000"/>
              </a:lnSpc>
            </a:pPr>
            <a:r>
              <a:rPr lang="en-US" sz="4500" dirty="0">
                <a:solidFill>
                  <a:schemeClr val="tx1"/>
                </a:solidFill>
                <a:latin typeface="Arial" panose="020B0604020202020204" pitchFamily="34" charset="0"/>
                <a:cs typeface="Arial" panose="020B0604020202020204" pitchFamily="34" charset="0"/>
              </a:rPr>
              <a:t>Monitoring systems not configured to identify early warning signs (e.g. Community issues) and </a:t>
            </a:r>
            <a:r>
              <a:rPr lang="en-US" sz="4500" dirty="0" smtClean="0">
                <a:solidFill>
                  <a:schemeClr val="tx1"/>
                </a:solidFill>
                <a:latin typeface="Arial" panose="020B0604020202020204" pitchFamily="34" charset="0"/>
                <a:cs typeface="Arial" panose="020B0604020202020204" pitchFamily="34" charset="0"/>
              </a:rPr>
              <a:t>unintended consequences </a:t>
            </a:r>
            <a:r>
              <a:rPr lang="en-US" sz="4500" dirty="0">
                <a:solidFill>
                  <a:schemeClr val="tx1"/>
                </a:solidFill>
                <a:latin typeface="Arial" panose="020B0604020202020204" pitchFamily="34" charset="0"/>
                <a:cs typeface="Arial" panose="020B0604020202020204" pitchFamily="34" charset="0"/>
              </a:rPr>
              <a:t>of policy implementation.</a:t>
            </a:r>
          </a:p>
          <a:p>
            <a:pPr>
              <a:lnSpc>
                <a:spcPct val="120000"/>
              </a:lnSpc>
            </a:pPr>
            <a:r>
              <a:rPr lang="en-US" sz="4500" dirty="0" smtClean="0">
                <a:solidFill>
                  <a:schemeClr val="tx1"/>
                </a:solidFill>
                <a:latin typeface="Arial" panose="020B0604020202020204" pitchFamily="34" charset="0"/>
                <a:cs typeface="Arial" panose="020B0604020202020204" pitchFamily="34" charset="0"/>
              </a:rPr>
              <a:t>Monitoring reports not always providing useful and relevant information</a:t>
            </a:r>
            <a:endParaRPr lang="en-US" sz="4500" dirty="0">
              <a:solidFill>
                <a:schemeClr val="tx1"/>
              </a:solidFill>
              <a:latin typeface="Arial" panose="020B0604020202020204" pitchFamily="34" charset="0"/>
              <a:cs typeface="Arial" panose="020B0604020202020204" pitchFamily="34" charset="0"/>
            </a:endParaRPr>
          </a:p>
          <a:p>
            <a:pPr>
              <a:lnSpc>
                <a:spcPct val="120000"/>
              </a:lnSpc>
            </a:pPr>
            <a:r>
              <a:rPr lang="en-US" sz="4500" dirty="0">
                <a:solidFill>
                  <a:schemeClr val="tx1"/>
                </a:solidFill>
                <a:latin typeface="Arial" panose="020B0604020202020204" pitchFamily="34" charset="0"/>
                <a:cs typeface="Arial" panose="020B0604020202020204" pitchFamily="34" charset="0"/>
              </a:rPr>
              <a:t>Uncoordinated duplication of programmes leading to reporting fatigue.</a:t>
            </a:r>
          </a:p>
          <a:p>
            <a:pPr>
              <a:lnSpc>
                <a:spcPct val="120000"/>
              </a:lnSpc>
            </a:pPr>
            <a:r>
              <a:rPr lang="en-US" sz="4500" dirty="0" smtClean="0">
                <a:solidFill>
                  <a:schemeClr val="tx1"/>
                </a:solidFill>
                <a:latin typeface="Arial" panose="020B0604020202020204" pitchFamily="34" charset="0"/>
                <a:cs typeface="Arial" panose="020B0604020202020204" pitchFamily="34" charset="0"/>
              </a:rPr>
              <a:t>Weak </a:t>
            </a:r>
            <a:r>
              <a:rPr lang="en-US" sz="4500" dirty="0">
                <a:solidFill>
                  <a:schemeClr val="tx1"/>
                </a:solidFill>
                <a:latin typeface="Arial" panose="020B0604020202020204" pitchFamily="34" charset="0"/>
                <a:cs typeface="Arial" panose="020B0604020202020204" pitchFamily="34" charset="0"/>
              </a:rPr>
              <a:t>partnerships with other institutions (civil society, other government departments, </a:t>
            </a:r>
            <a:r>
              <a:rPr lang="en-US" sz="4500" dirty="0" smtClean="0">
                <a:solidFill>
                  <a:schemeClr val="tx1"/>
                </a:solidFill>
                <a:latin typeface="Arial" panose="020B0604020202020204" pitchFamily="34" charset="0"/>
                <a:cs typeface="Arial" panose="020B0604020202020204" pitchFamily="34" charset="0"/>
              </a:rPr>
              <a:t>Community. Development </a:t>
            </a:r>
            <a:r>
              <a:rPr lang="en-US" sz="4500" dirty="0">
                <a:solidFill>
                  <a:schemeClr val="tx1"/>
                </a:solidFill>
                <a:latin typeface="Arial" panose="020B0604020202020204" pitchFamily="34" charset="0"/>
                <a:cs typeface="Arial" panose="020B0604020202020204" pitchFamily="34" charset="0"/>
              </a:rPr>
              <a:t>Workers and Community Works Programme.)</a:t>
            </a:r>
          </a:p>
          <a:p>
            <a:pPr marL="82296" lvl="1" indent="0">
              <a:lnSpc>
                <a:spcPct val="120000"/>
              </a:lnSpc>
              <a:spcBef>
                <a:spcPts val="600"/>
              </a:spcBef>
              <a:buSzPct val="80000"/>
              <a:buNone/>
            </a:pPr>
            <a:r>
              <a:rPr lang="en-ZA" sz="4500" b="1" i="1" dirty="0">
                <a:solidFill>
                  <a:schemeClr val="tx1"/>
                </a:solidFill>
                <a:latin typeface="Arial" panose="020B0604020202020204" pitchFamily="34" charset="0"/>
                <a:cs typeface="Arial" panose="020B0604020202020204" pitchFamily="34" charset="0"/>
              </a:rPr>
              <a:t>Key focus Areas for 2018/19</a:t>
            </a:r>
            <a:endParaRPr lang="en-GB" sz="4500" b="1" i="1" dirty="0">
              <a:solidFill>
                <a:schemeClr val="tx1"/>
              </a:solidFill>
              <a:latin typeface="Arial" panose="020B0604020202020204" pitchFamily="34" charset="0"/>
              <a:cs typeface="Arial" panose="020B0604020202020204" pitchFamily="34" charset="0"/>
            </a:endParaRPr>
          </a:p>
          <a:p>
            <a:pPr marL="82296" indent="0">
              <a:lnSpc>
                <a:spcPct val="120000"/>
              </a:lnSpc>
              <a:buNone/>
            </a:pPr>
            <a:r>
              <a:rPr lang="en-GB" sz="4500" b="1" i="1" dirty="0" smtClean="0">
                <a:solidFill>
                  <a:schemeClr val="tx1"/>
                </a:solidFill>
                <a:latin typeface="Arial" panose="020B0604020202020204" pitchFamily="34" charset="0"/>
                <a:cs typeface="Arial" panose="020B0604020202020204" pitchFamily="34" charset="0"/>
              </a:rPr>
              <a:t>Monitor </a:t>
            </a:r>
            <a:r>
              <a:rPr lang="en-GB" sz="4500" b="1" i="1" dirty="0">
                <a:solidFill>
                  <a:schemeClr val="tx1"/>
                </a:solidFill>
                <a:latin typeface="Arial" panose="020B0604020202020204" pitchFamily="34" charset="0"/>
                <a:cs typeface="Arial" panose="020B0604020202020204" pitchFamily="34" charset="0"/>
              </a:rPr>
              <a:t>experiences of citizens when receiving public services</a:t>
            </a:r>
            <a:endParaRPr lang="en-ZA" sz="4500" dirty="0">
              <a:solidFill>
                <a:schemeClr val="tx1"/>
              </a:solidFill>
              <a:latin typeface="Arial" panose="020B0604020202020204" pitchFamily="34" charset="0"/>
              <a:cs typeface="Arial" panose="020B0604020202020204" pitchFamily="34" charset="0"/>
            </a:endParaRPr>
          </a:p>
          <a:p>
            <a:r>
              <a:rPr lang="en-US" sz="4500" dirty="0">
                <a:solidFill>
                  <a:schemeClr val="tx1"/>
                </a:solidFill>
                <a:latin typeface="Arial" panose="020B0604020202020204" pitchFamily="34" charset="0"/>
                <a:cs typeface="Arial" panose="020B0604020202020204" pitchFamily="34" charset="0"/>
              </a:rPr>
              <a:t>Focus on the performance and effectiveness of State Owned Enterprises (SOE).</a:t>
            </a:r>
          </a:p>
          <a:p>
            <a:r>
              <a:rPr lang="en-US" sz="4500" dirty="0">
                <a:solidFill>
                  <a:schemeClr val="tx1"/>
                </a:solidFill>
                <a:latin typeface="Arial" panose="020B0604020202020204" pitchFamily="34" charset="0"/>
                <a:cs typeface="Arial" panose="020B0604020202020204" pitchFamily="34" charset="0"/>
              </a:rPr>
              <a:t>Area-Based Monitoring Approach based on the following:</a:t>
            </a:r>
          </a:p>
          <a:p>
            <a:pPr lvl="1"/>
            <a:r>
              <a:rPr lang="en-US" sz="4500" dirty="0">
                <a:solidFill>
                  <a:schemeClr val="tx1"/>
                </a:solidFill>
                <a:latin typeface="Arial" panose="020B0604020202020204" pitchFamily="34" charset="0"/>
                <a:cs typeface="Arial" panose="020B0604020202020204" pitchFamily="34" charset="0"/>
              </a:rPr>
              <a:t>An area as a geographic area (location);</a:t>
            </a:r>
          </a:p>
          <a:p>
            <a:pPr lvl="1"/>
            <a:r>
              <a:rPr lang="en-US" sz="4500" dirty="0">
                <a:solidFill>
                  <a:schemeClr val="tx1"/>
                </a:solidFill>
                <a:latin typeface="Arial" panose="020B0604020202020204" pitchFamily="34" charset="0"/>
                <a:cs typeface="Arial" panose="020B0604020202020204" pitchFamily="34" charset="0"/>
              </a:rPr>
              <a:t>An area as a focus area (issue) or a provincial/national priority.</a:t>
            </a:r>
          </a:p>
          <a:p>
            <a:r>
              <a:rPr lang="en-US" sz="4500" dirty="0">
                <a:solidFill>
                  <a:schemeClr val="tx1"/>
                </a:solidFill>
                <a:latin typeface="Arial" panose="020B0604020202020204" pitchFamily="34" charset="0"/>
                <a:cs typeface="Arial" panose="020B0604020202020204" pitchFamily="34" charset="0"/>
              </a:rPr>
              <a:t>Conducting On-site monitoring (announced, unannounced, mystery client).</a:t>
            </a:r>
          </a:p>
          <a:p>
            <a:r>
              <a:rPr lang="en-US" sz="4500" dirty="0">
                <a:solidFill>
                  <a:schemeClr val="tx1"/>
                </a:solidFill>
                <a:latin typeface="Arial" panose="020B0604020202020204" pitchFamily="34" charset="0"/>
                <a:cs typeface="Arial" panose="020B0604020202020204" pitchFamily="34" charset="0"/>
              </a:rPr>
              <a:t>Build partnership platforms and strengthening stakeholder engagements.</a:t>
            </a:r>
          </a:p>
          <a:p>
            <a:r>
              <a:rPr lang="en-US" sz="4500" dirty="0">
                <a:solidFill>
                  <a:schemeClr val="tx1"/>
                </a:solidFill>
                <a:latin typeface="Arial" panose="020B0604020202020204" pitchFamily="34" charset="0"/>
                <a:cs typeface="Arial" panose="020B0604020202020204" pitchFamily="34" charset="0"/>
              </a:rPr>
              <a:t>Building monitoring capacity for sustainability within communities.</a:t>
            </a:r>
          </a:p>
          <a:p>
            <a:r>
              <a:rPr lang="en-US" sz="4500" dirty="0">
                <a:solidFill>
                  <a:schemeClr val="tx1"/>
                </a:solidFill>
                <a:latin typeface="Arial" panose="020B0604020202020204" pitchFamily="34" charset="0"/>
                <a:cs typeface="Arial" panose="020B0604020202020204" pitchFamily="34" charset="0"/>
              </a:rPr>
              <a:t>Capitalising on technology innovations for data collection and feedback.</a:t>
            </a:r>
            <a:endParaRPr lang="en-ZA" sz="4500" dirty="0">
              <a:solidFill>
                <a:schemeClr val="tx1"/>
              </a:solidFill>
              <a:latin typeface="Arial" panose="020B0604020202020204" pitchFamily="34" charset="0"/>
              <a:cs typeface="Arial" panose="020B0604020202020204" pitchFamily="34" charset="0"/>
            </a:endParaRPr>
          </a:p>
          <a:p>
            <a:endParaRPr lang="en-ZA" sz="1600" dirty="0"/>
          </a:p>
          <a:p>
            <a:endParaRPr lang="en-ZA" sz="1600" dirty="0"/>
          </a:p>
          <a:p>
            <a:pPr lvl="1">
              <a:lnSpc>
                <a:spcPct val="120000"/>
              </a:lnSpc>
            </a:pPr>
            <a:endParaRPr lang="en-ZA" sz="1900" dirty="0" smtClean="0">
              <a:solidFill>
                <a:schemeClr val="tx1"/>
              </a:solidFill>
              <a:latin typeface="Arial" panose="020B0604020202020204" pitchFamily="34" charset="0"/>
              <a:cs typeface="Arial" panose="020B0604020202020204" pitchFamily="34" charset="0"/>
            </a:endParaRPr>
          </a:p>
          <a:p>
            <a:pPr marL="82296" indent="0">
              <a:lnSpc>
                <a:spcPct val="120000"/>
              </a:lnSpc>
              <a:buNone/>
            </a:pPr>
            <a:endParaRPr lang="en-ZA" dirty="0"/>
          </a:p>
        </p:txBody>
      </p:sp>
      <p:sp>
        <p:nvSpPr>
          <p:cNvPr id="4" name="Slide Number Placeholder 3"/>
          <p:cNvSpPr>
            <a:spLocks noGrp="1"/>
          </p:cNvSpPr>
          <p:nvPr>
            <p:ph type="sldNum" sz="quarter" idx="4"/>
          </p:nvPr>
        </p:nvSpPr>
        <p:spPr/>
        <p:txBody>
          <a:bodyPr/>
          <a:lstStyle/>
          <a:p>
            <a:fld id="{62AAA1A3-262B-4979-8C18-306C3DA11E9E}" type="slidenum">
              <a:rPr lang="en-ZA" smtClean="0"/>
              <a:pPr/>
              <a:t>19</a:t>
            </a:fld>
            <a:endParaRPr lang="en-ZA" dirty="0"/>
          </a:p>
        </p:txBody>
      </p:sp>
    </p:spTree>
    <p:extLst>
      <p:ext uri="{BB962C8B-B14F-4D97-AF65-F5344CB8AC3E}">
        <p14:creationId xmlns:p14="http://schemas.microsoft.com/office/powerpoint/2010/main" xmlns="" val="1978450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solidFill>
                  <a:schemeClr val="tx1"/>
                </a:solidFill>
              </a:rPr>
              <a:t>Contents </a:t>
            </a:r>
            <a:endParaRPr lang="en-ZA" dirty="0">
              <a:solidFill>
                <a:schemeClr val="tx1"/>
              </a:solidFill>
            </a:endParaRPr>
          </a:p>
        </p:txBody>
      </p:sp>
      <p:sp>
        <p:nvSpPr>
          <p:cNvPr id="3" name="Content Placeholder 2"/>
          <p:cNvSpPr>
            <a:spLocks noGrp="1"/>
          </p:cNvSpPr>
          <p:nvPr>
            <p:ph idx="1"/>
          </p:nvPr>
        </p:nvSpPr>
        <p:spPr/>
        <p:txBody>
          <a:bodyPr/>
          <a:lstStyle/>
          <a:p>
            <a:pPr marL="596646" indent="-514350">
              <a:buFont typeface="+mj-lt"/>
              <a:buAutoNum type="arabicPeriod"/>
            </a:pPr>
            <a:r>
              <a:rPr lang="en-ZA" sz="1800" dirty="0">
                <a:solidFill>
                  <a:schemeClr val="tx1"/>
                </a:solidFill>
                <a:latin typeface="Arial" panose="020B0604020202020204" pitchFamily="34" charset="0"/>
                <a:cs typeface="Arial" panose="020B0604020202020204" pitchFamily="34" charset="0"/>
              </a:rPr>
              <a:t>Purpose of the presentation</a:t>
            </a:r>
          </a:p>
          <a:p>
            <a:pPr marL="596646" indent="-514350">
              <a:buFont typeface="+mj-lt"/>
              <a:buAutoNum type="arabicPeriod"/>
            </a:pPr>
            <a:r>
              <a:rPr lang="en-ZA" sz="1800" dirty="0">
                <a:solidFill>
                  <a:schemeClr val="tx1"/>
                </a:solidFill>
                <a:latin typeface="Arial" panose="020B0604020202020204" pitchFamily="34" charset="0"/>
                <a:cs typeface="Arial" panose="020B0604020202020204" pitchFamily="34" charset="0"/>
              </a:rPr>
              <a:t>Introduction</a:t>
            </a:r>
          </a:p>
          <a:p>
            <a:pPr marL="596646" indent="-514350">
              <a:buFont typeface="+mj-lt"/>
              <a:buAutoNum type="arabicPeriod"/>
            </a:pPr>
            <a:r>
              <a:rPr lang="en-ZA" sz="1800" dirty="0" smtClean="0">
                <a:solidFill>
                  <a:schemeClr val="tx1"/>
                </a:solidFill>
                <a:latin typeface="Arial" panose="020B0604020202020204" pitchFamily="34" charset="0"/>
                <a:cs typeface="Arial" panose="020B0604020202020204" pitchFamily="34" charset="0"/>
              </a:rPr>
              <a:t>Problem </a:t>
            </a:r>
            <a:r>
              <a:rPr lang="en-ZA" sz="1800" dirty="0">
                <a:solidFill>
                  <a:schemeClr val="tx1"/>
                </a:solidFill>
                <a:latin typeface="Arial" panose="020B0604020202020204" pitchFamily="34" charset="0"/>
                <a:cs typeface="Arial" panose="020B0604020202020204" pitchFamily="34" charset="0"/>
              </a:rPr>
              <a:t>that DPME seeks to address</a:t>
            </a:r>
          </a:p>
          <a:p>
            <a:pPr marL="596646" indent="-514350">
              <a:buFont typeface="+mj-lt"/>
              <a:buAutoNum type="arabicPeriod"/>
            </a:pPr>
            <a:r>
              <a:rPr lang="en-ZA" sz="1800" dirty="0">
                <a:solidFill>
                  <a:schemeClr val="tx1"/>
                </a:solidFill>
                <a:latin typeface="Arial" panose="020B0604020202020204" pitchFamily="34" charset="0"/>
                <a:cs typeface="Arial" panose="020B0604020202020204" pitchFamily="34" charset="0"/>
              </a:rPr>
              <a:t>Strategic Purpose of and Role DPME </a:t>
            </a:r>
            <a:endParaRPr lang="en-ZA" sz="1800" dirty="0" smtClean="0">
              <a:solidFill>
                <a:schemeClr val="tx1"/>
              </a:solidFill>
              <a:latin typeface="Arial" panose="020B0604020202020204" pitchFamily="34" charset="0"/>
              <a:cs typeface="Arial" panose="020B0604020202020204" pitchFamily="34" charset="0"/>
            </a:endParaRPr>
          </a:p>
          <a:p>
            <a:pPr marL="596646" indent="-514350">
              <a:buFont typeface="+mj-lt"/>
              <a:buAutoNum type="arabicPeriod"/>
            </a:pPr>
            <a:r>
              <a:rPr lang="en-ZA" sz="1800" dirty="0" smtClean="0">
                <a:solidFill>
                  <a:schemeClr val="tx1"/>
                </a:solidFill>
                <a:latin typeface="Arial" panose="020B0604020202020204" pitchFamily="34" charset="0"/>
                <a:cs typeface="Arial" panose="020B0604020202020204" pitchFamily="34" charset="0"/>
              </a:rPr>
              <a:t>Functional areas</a:t>
            </a:r>
          </a:p>
          <a:p>
            <a:pPr marL="596646" indent="-514350">
              <a:buFont typeface="+mj-lt"/>
              <a:buAutoNum type="arabicPeriod"/>
            </a:pPr>
            <a:r>
              <a:rPr lang="en-ZA" sz="1800" dirty="0">
                <a:solidFill>
                  <a:schemeClr val="tx1"/>
                </a:solidFill>
                <a:latin typeface="Arial" panose="020B0604020202020204" pitchFamily="34" charset="0"/>
                <a:cs typeface="Arial" panose="020B0604020202020204" pitchFamily="34" charset="0"/>
              </a:rPr>
              <a:t>Key Departmental Focus Areas for </a:t>
            </a:r>
            <a:r>
              <a:rPr lang="en-ZA" sz="1800" dirty="0" smtClean="0">
                <a:solidFill>
                  <a:schemeClr val="tx1"/>
                </a:solidFill>
                <a:latin typeface="Arial" panose="020B0604020202020204" pitchFamily="34" charset="0"/>
                <a:cs typeface="Arial" panose="020B0604020202020204" pitchFamily="34" charset="0"/>
              </a:rPr>
              <a:t>2018/19</a:t>
            </a:r>
          </a:p>
          <a:p>
            <a:pPr marL="596646" indent="-514350">
              <a:buFont typeface="+mj-lt"/>
              <a:buAutoNum type="arabicPeriod"/>
            </a:pPr>
            <a:r>
              <a:rPr lang="en-ZA" sz="1800" dirty="0" smtClean="0">
                <a:solidFill>
                  <a:schemeClr val="tx1"/>
                </a:solidFill>
                <a:latin typeface="Arial" panose="020B0604020202020204" pitchFamily="34" charset="0"/>
                <a:cs typeface="Arial" panose="020B0604020202020204" pitchFamily="34" charset="0"/>
              </a:rPr>
              <a:t>Challenges and focus areas per programme</a:t>
            </a:r>
            <a:endParaRPr lang="en-ZA" sz="1800" dirty="0">
              <a:solidFill>
                <a:schemeClr val="tx1"/>
              </a:solidFill>
              <a:latin typeface="Arial" panose="020B0604020202020204" pitchFamily="34" charset="0"/>
              <a:cs typeface="Arial" panose="020B0604020202020204" pitchFamily="34" charset="0"/>
            </a:endParaRPr>
          </a:p>
          <a:p>
            <a:pPr marL="596646" indent="-514350">
              <a:buFont typeface="+mj-lt"/>
              <a:buAutoNum type="arabicPeriod"/>
            </a:pPr>
            <a:r>
              <a:rPr lang="en-ZA" sz="1800" dirty="0" smtClean="0">
                <a:solidFill>
                  <a:schemeClr val="tx1"/>
                </a:solidFill>
                <a:latin typeface="Arial" panose="020B0604020202020204" pitchFamily="34" charset="0"/>
                <a:cs typeface="Arial" panose="020B0604020202020204" pitchFamily="34" charset="0"/>
              </a:rPr>
              <a:t>Budget allocation 2018/19</a:t>
            </a:r>
            <a:endParaRPr lang="en-ZA" sz="1800" dirty="0">
              <a:solidFill>
                <a:schemeClr val="tx1"/>
              </a:solidFill>
              <a:latin typeface="Arial" panose="020B0604020202020204" pitchFamily="34" charset="0"/>
              <a:cs typeface="Arial" panose="020B0604020202020204" pitchFamily="34" charset="0"/>
            </a:endParaRPr>
          </a:p>
          <a:p>
            <a:pPr marL="596646" indent="-514350">
              <a:buFont typeface="+mj-lt"/>
              <a:buAutoNum type="arabicPeriod"/>
            </a:pPr>
            <a:endParaRPr lang="en-ZA" dirty="0" smtClean="0"/>
          </a:p>
          <a:p>
            <a:pPr marL="596646" indent="-514350">
              <a:buFont typeface="+mj-lt"/>
              <a:buAutoNum type="arabicPeriod"/>
            </a:pPr>
            <a:endParaRPr lang="en-ZA" dirty="0" smtClean="0"/>
          </a:p>
          <a:p>
            <a:pPr marL="596646" indent="-514350">
              <a:buFont typeface="+mj-lt"/>
              <a:buAutoNum type="arabicPeriod"/>
            </a:pPr>
            <a:endParaRPr lang="en-ZA" dirty="0" smtClean="0"/>
          </a:p>
          <a:p>
            <a:pPr marL="596646" indent="-514350">
              <a:buFont typeface="+mj-lt"/>
              <a:buAutoNum type="arabicPeriod"/>
            </a:pPr>
            <a:endParaRPr lang="en-ZA" dirty="0"/>
          </a:p>
        </p:txBody>
      </p:sp>
      <p:sp>
        <p:nvSpPr>
          <p:cNvPr id="4" name="Slide Number Placeholder 3"/>
          <p:cNvSpPr>
            <a:spLocks noGrp="1"/>
          </p:cNvSpPr>
          <p:nvPr>
            <p:ph type="sldNum" sz="quarter" idx="4"/>
          </p:nvPr>
        </p:nvSpPr>
        <p:spPr/>
        <p:txBody>
          <a:bodyPr/>
          <a:lstStyle/>
          <a:p>
            <a:fld id="{62AAA1A3-262B-4979-8C18-306C3DA11E9E}" type="slidenum">
              <a:rPr lang="en-ZA" smtClean="0"/>
              <a:pPr/>
              <a:t>2</a:t>
            </a:fld>
            <a:endParaRPr lang="en-ZA" dirty="0"/>
          </a:p>
        </p:txBody>
      </p:sp>
    </p:spTree>
    <p:extLst>
      <p:ext uri="{BB962C8B-B14F-4D97-AF65-F5344CB8AC3E}">
        <p14:creationId xmlns:p14="http://schemas.microsoft.com/office/powerpoint/2010/main" xmlns="" val="3799268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3000" b="1" dirty="0">
                <a:solidFill>
                  <a:schemeClr val="tx1"/>
                </a:solidFill>
                <a:latin typeface="Arial" panose="020B0604020202020204" pitchFamily="34" charset="0"/>
                <a:cs typeface="Arial" panose="020B0604020202020204" pitchFamily="34" charset="0"/>
              </a:rPr>
              <a:t>Key focus areas per programme for 2018/19 </a:t>
            </a:r>
            <a:r>
              <a:rPr lang="en-ZA" sz="3000" b="1" dirty="0" smtClean="0">
                <a:solidFill>
                  <a:schemeClr val="tx1"/>
                </a:solidFill>
                <a:latin typeface="Arial" panose="020B0604020202020204" pitchFamily="34" charset="0"/>
                <a:cs typeface="Arial" panose="020B0604020202020204" pitchFamily="34" charset="0"/>
              </a:rPr>
              <a:t>(</a:t>
            </a:r>
            <a:r>
              <a:rPr lang="en-ZA" sz="3000" b="1" dirty="0">
                <a:solidFill>
                  <a:schemeClr val="tx1"/>
                </a:solidFill>
                <a:latin typeface="Arial" panose="020B0604020202020204" pitchFamily="34" charset="0"/>
                <a:cs typeface="Arial" panose="020B0604020202020204" pitchFamily="34" charset="0"/>
              </a:rPr>
              <a:t>6</a:t>
            </a:r>
            <a:r>
              <a:rPr lang="en-ZA" sz="3000" b="1" dirty="0" smtClean="0">
                <a:solidFill>
                  <a:schemeClr val="tx1"/>
                </a:solidFill>
                <a:latin typeface="Arial" panose="020B0604020202020204" pitchFamily="34" charset="0"/>
                <a:cs typeface="Arial" panose="020B0604020202020204" pitchFamily="34" charset="0"/>
              </a:rPr>
              <a:t>)</a:t>
            </a:r>
            <a:endParaRPr lang="en-ZA" sz="3000" dirty="0"/>
          </a:p>
        </p:txBody>
      </p:sp>
      <p:sp>
        <p:nvSpPr>
          <p:cNvPr id="3" name="Content Placeholder 2"/>
          <p:cNvSpPr>
            <a:spLocks noGrp="1"/>
          </p:cNvSpPr>
          <p:nvPr>
            <p:ph idx="1"/>
          </p:nvPr>
        </p:nvSpPr>
        <p:spPr>
          <a:xfrm>
            <a:off x="64576" y="1119725"/>
            <a:ext cx="8726816" cy="5117587"/>
          </a:xfrm>
        </p:spPr>
        <p:txBody>
          <a:bodyPr>
            <a:normAutofit fontScale="25000" lnSpcReduction="20000"/>
          </a:bodyPr>
          <a:lstStyle/>
          <a:p>
            <a:pPr marL="82296" lvl="1" indent="0">
              <a:spcBef>
                <a:spcPts val="600"/>
              </a:spcBef>
              <a:buSzPct val="80000"/>
              <a:buNone/>
            </a:pPr>
            <a:r>
              <a:rPr lang="en-GB" sz="7200" b="1" i="1" dirty="0">
                <a:solidFill>
                  <a:schemeClr val="tx1"/>
                </a:solidFill>
                <a:latin typeface="Arial" panose="020B0604020202020204" pitchFamily="34" charset="0"/>
                <a:cs typeface="Arial" panose="020B0604020202020204" pitchFamily="34" charset="0"/>
              </a:rPr>
              <a:t>Programme </a:t>
            </a:r>
            <a:r>
              <a:rPr lang="en-GB" sz="7200" b="1" i="1" dirty="0" smtClean="0">
                <a:solidFill>
                  <a:schemeClr val="tx1"/>
                </a:solidFill>
                <a:latin typeface="Arial" panose="020B0604020202020204" pitchFamily="34" charset="0"/>
                <a:cs typeface="Arial" panose="020B0604020202020204" pitchFamily="34" charset="0"/>
              </a:rPr>
              <a:t>6: Evidence and knowledge Systems </a:t>
            </a:r>
            <a:endParaRPr lang="en-GB" sz="7200" b="1" i="1" dirty="0">
              <a:solidFill>
                <a:schemeClr val="tx1"/>
              </a:solidFill>
              <a:latin typeface="Arial" panose="020B0604020202020204" pitchFamily="34" charset="0"/>
              <a:cs typeface="Arial" panose="020B0604020202020204" pitchFamily="34" charset="0"/>
            </a:endParaRPr>
          </a:p>
          <a:p>
            <a:pPr marL="82296" indent="0">
              <a:buNone/>
            </a:pPr>
            <a:endParaRPr lang="en-ZA" sz="7200" b="1" dirty="0" smtClean="0">
              <a:solidFill>
                <a:schemeClr val="tx1"/>
              </a:solidFill>
              <a:latin typeface="Arial" panose="020B0604020202020204" pitchFamily="34" charset="0"/>
              <a:cs typeface="Arial" panose="020B0604020202020204" pitchFamily="34" charset="0"/>
            </a:endParaRPr>
          </a:p>
          <a:p>
            <a:pPr marL="82296" indent="0">
              <a:buNone/>
            </a:pPr>
            <a:r>
              <a:rPr lang="en-ZA" sz="7200" b="1" dirty="0" smtClean="0">
                <a:solidFill>
                  <a:schemeClr val="tx1"/>
                </a:solidFill>
                <a:latin typeface="Arial" panose="020B0604020202020204" pitchFamily="34" charset="0"/>
                <a:cs typeface="Arial" panose="020B0604020202020204" pitchFamily="34" charset="0"/>
              </a:rPr>
              <a:t>Key </a:t>
            </a:r>
            <a:r>
              <a:rPr lang="en-ZA" sz="7200" b="1" dirty="0">
                <a:solidFill>
                  <a:schemeClr val="tx1"/>
                </a:solidFill>
                <a:latin typeface="Arial" panose="020B0604020202020204" pitchFamily="34" charset="0"/>
                <a:cs typeface="Arial" panose="020B0604020202020204" pitchFamily="34" charset="0"/>
              </a:rPr>
              <a:t>Challenges</a:t>
            </a:r>
          </a:p>
          <a:p>
            <a:r>
              <a:rPr lang="en-US" sz="7200" dirty="0">
                <a:solidFill>
                  <a:schemeClr val="tx1"/>
                </a:solidFill>
                <a:latin typeface="Arial" panose="020B0604020202020204" pitchFamily="34" charset="0"/>
                <a:cs typeface="Arial" panose="020B0604020202020204" pitchFamily="34" charset="0"/>
              </a:rPr>
              <a:t>Inadequate research and analysis being conducted in DPME and in government to support evidence-informed policy and decision-making.</a:t>
            </a:r>
          </a:p>
          <a:p>
            <a:r>
              <a:rPr lang="en-US" sz="7200" dirty="0">
                <a:solidFill>
                  <a:schemeClr val="tx1"/>
                </a:solidFill>
                <a:latin typeface="Arial" panose="020B0604020202020204" pitchFamily="34" charset="0"/>
                <a:cs typeface="Arial" panose="020B0604020202020204" pitchFamily="34" charset="0"/>
              </a:rPr>
              <a:t>No shared understanding of how knowledge is generated, stored and shared in DPME for institutional memory.</a:t>
            </a:r>
          </a:p>
          <a:p>
            <a:r>
              <a:rPr lang="en-US" sz="7200" dirty="0">
                <a:solidFill>
                  <a:schemeClr val="tx1"/>
                </a:solidFill>
                <a:latin typeface="Arial" panose="020B0604020202020204" pitchFamily="34" charset="0"/>
                <a:cs typeface="Arial" panose="020B0604020202020204" pitchFamily="34" charset="0"/>
              </a:rPr>
              <a:t>Lack of internal integration – which impact on how evidence is generated and used.</a:t>
            </a:r>
          </a:p>
          <a:p>
            <a:r>
              <a:rPr lang="en-US" sz="7200" dirty="0">
                <a:solidFill>
                  <a:schemeClr val="tx1"/>
                </a:solidFill>
                <a:latin typeface="Arial" panose="020B0604020202020204" pitchFamily="34" charset="0"/>
                <a:cs typeface="Arial" panose="020B0604020202020204" pitchFamily="34" charset="0"/>
              </a:rPr>
              <a:t> Biases in sourcing data in DPME and lack of systems in DPME to access, store and use DPME </a:t>
            </a:r>
            <a:r>
              <a:rPr lang="en-US" sz="7200" dirty="0" smtClean="0">
                <a:solidFill>
                  <a:schemeClr val="tx1"/>
                </a:solidFill>
                <a:latin typeface="Arial" panose="020B0604020202020204" pitchFamily="34" charset="0"/>
                <a:cs typeface="Arial" panose="020B0604020202020204" pitchFamily="34" charset="0"/>
              </a:rPr>
              <a:t>and </a:t>
            </a:r>
            <a:r>
              <a:rPr lang="en-US" sz="7200" dirty="0">
                <a:solidFill>
                  <a:schemeClr val="tx1"/>
                </a:solidFill>
                <a:latin typeface="Arial" panose="020B0604020202020204" pitchFamily="34" charset="0"/>
                <a:cs typeface="Arial" panose="020B0604020202020204" pitchFamily="34" charset="0"/>
              </a:rPr>
              <a:t>government data to support PM&amp;E. This is also true for government as a whole.</a:t>
            </a:r>
          </a:p>
          <a:p>
            <a:r>
              <a:rPr lang="en-US" sz="7200" dirty="0">
                <a:solidFill>
                  <a:schemeClr val="tx1"/>
                </a:solidFill>
                <a:latin typeface="Arial" panose="020B0604020202020204" pitchFamily="34" charset="0"/>
                <a:cs typeface="Arial" panose="020B0604020202020204" pitchFamily="34" charset="0"/>
              </a:rPr>
              <a:t> Limited capacity in DPME and departments to support evaluation across government and SOEs.</a:t>
            </a:r>
          </a:p>
          <a:p>
            <a:r>
              <a:rPr lang="en-US" sz="7200" dirty="0">
                <a:solidFill>
                  <a:schemeClr val="tx1"/>
                </a:solidFill>
                <a:latin typeface="Arial" panose="020B0604020202020204" pitchFamily="34" charset="0"/>
                <a:cs typeface="Arial" panose="020B0604020202020204" pitchFamily="34" charset="0"/>
              </a:rPr>
              <a:t>Strengthening the use of evaluation findings across government.</a:t>
            </a:r>
          </a:p>
          <a:p>
            <a:r>
              <a:rPr lang="en-US" sz="7200" dirty="0">
                <a:solidFill>
                  <a:schemeClr val="tx1"/>
                </a:solidFill>
                <a:latin typeface="Arial" panose="020B0604020202020204" pitchFamily="34" charset="0"/>
                <a:cs typeface="Arial" panose="020B0604020202020204" pitchFamily="34" charset="0"/>
              </a:rPr>
              <a:t>Lack of capacity for research and analysis</a:t>
            </a:r>
            <a:r>
              <a:rPr lang="en-US" sz="7200" dirty="0" smtClean="0">
                <a:solidFill>
                  <a:schemeClr val="tx1"/>
                </a:solidFill>
                <a:latin typeface="Arial" panose="020B0604020202020204" pitchFamily="34" charset="0"/>
                <a:cs typeface="Arial" panose="020B0604020202020204" pitchFamily="34" charset="0"/>
              </a:rPr>
              <a:t>.</a:t>
            </a:r>
            <a:endParaRPr lang="en-ZA" sz="66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
          </p:nvPr>
        </p:nvSpPr>
        <p:spPr/>
        <p:txBody>
          <a:bodyPr/>
          <a:lstStyle/>
          <a:p>
            <a:fld id="{62AAA1A3-262B-4979-8C18-306C3DA11E9E}" type="slidenum">
              <a:rPr lang="en-ZA" smtClean="0"/>
              <a:pPr/>
              <a:t>20</a:t>
            </a:fld>
            <a:endParaRPr lang="en-ZA" dirty="0"/>
          </a:p>
        </p:txBody>
      </p:sp>
    </p:spTree>
    <p:extLst>
      <p:ext uri="{BB962C8B-B14F-4D97-AF65-F5344CB8AC3E}">
        <p14:creationId xmlns:p14="http://schemas.microsoft.com/office/powerpoint/2010/main" xmlns="" val="38148145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79941"/>
            <a:ext cx="8712968" cy="542524"/>
          </a:xfrm>
        </p:spPr>
        <p:txBody>
          <a:bodyPr>
            <a:noAutofit/>
          </a:bodyPr>
          <a:lstStyle/>
          <a:p>
            <a:r>
              <a:rPr lang="en-ZA" sz="3000" b="1" dirty="0">
                <a:solidFill>
                  <a:schemeClr val="tx1"/>
                </a:solidFill>
                <a:latin typeface="Arial" panose="020B0604020202020204" pitchFamily="34" charset="0"/>
                <a:cs typeface="Arial" panose="020B0604020202020204" pitchFamily="34" charset="0"/>
              </a:rPr>
              <a:t>Key focus areas per programme for 2018/19 </a:t>
            </a:r>
            <a:r>
              <a:rPr lang="en-ZA" sz="3000" b="1" dirty="0" smtClean="0">
                <a:solidFill>
                  <a:schemeClr val="tx1"/>
                </a:solidFill>
                <a:latin typeface="Arial" panose="020B0604020202020204" pitchFamily="34" charset="0"/>
                <a:cs typeface="Arial" panose="020B0604020202020204" pitchFamily="34" charset="0"/>
              </a:rPr>
              <a:t>(</a:t>
            </a:r>
            <a:r>
              <a:rPr lang="en-ZA" sz="3000" b="1" dirty="0">
                <a:solidFill>
                  <a:schemeClr val="tx1"/>
                </a:solidFill>
                <a:latin typeface="Arial" panose="020B0604020202020204" pitchFamily="34" charset="0"/>
                <a:cs typeface="Arial" panose="020B0604020202020204" pitchFamily="34" charset="0"/>
              </a:rPr>
              <a:t>6</a:t>
            </a:r>
            <a:r>
              <a:rPr lang="en-ZA" sz="3000" b="1" dirty="0" smtClean="0">
                <a:solidFill>
                  <a:schemeClr val="tx1"/>
                </a:solidFill>
                <a:latin typeface="Arial" panose="020B0604020202020204" pitchFamily="34" charset="0"/>
                <a:cs typeface="Arial" panose="020B0604020202020204" pitchFamily="34" charset="0"/>
              </a:rPr>
              <a:t>)</a:t>
            </a:r>
            <a:endParaRPr lang="en-ZA" sz="3000" dirty="0"/>
          </a:p>
        </p:txBody>
      </p:sp>
      <p:sp>
        <p:nvSpPr>
          <p:cNvPr id="3" name="Content Placeholder 2"/>
          <p:cNvSpPr>
            <a:spLocks noGrp="1"/>
          </p:cNvSpPr>
          <p:nvPr>
            <p:ph idx="1"/>
          </p:nvPr>
        </p:nvSpPr>
        <p:spPr>
          <a:xfrm>
            <a:off x="64576" y="722465"/>
            <a:ext cx="8755896" cy="5514847"/>
          </a:xfrm>
        </p:spPr>
        <p:txBody>
          <a:bodyPr>
            <a:normAutofit fontScale="25000" lnSpcReduction="20000"/>
          </a:bodyPr>
          <a:lstStyle/>
          <a:p>
            <a:pPr marL="82296" lvl="1" indent="0">
              <a:spcBef>
                <a:spcPts val="600"/>
              </a:spcBef>
              <a:buSzPct val="80000"/>
              <a:buNone/>
            </a:pPr>
            <a:r>
              <a:rPr lang="en-GB" sz="7200" b="1" i="1" dirty="0">
                <a:solidFill>
                  <a:schemeClr val="tx1"/>
                </a:solidFill>
                <a:latin typeface="Arial" panose="020B0604020202020204" pitchFamily="34" charset="0"/>
                <a:cs typeface="Arial" panose="020B0604020202020204" pitchFamily="34" charset="0"/>
              </a:rPr>
              <a:t>Programme </a:t>
            </a:r>
            <a:r>
              <a:rPr lang="en-GB" sz="7200" b="1" i="1" dirty="0" smtClean="0">
                <a:solidFill>
                  <a:schemeClr val="tx1"/>
                </a:solidFill>
                <a:latin typeface="Arial" panose="020B0604020202020204" pitchFamily="34" charset="0"/>
                <a:cs typeface="Arial" panose="020B0604020202020204" pitchFamily="34" charset="0"/>
              </a:rPr>
              <a:t>6: Evidence and knowledge Systems </a:t>
            </a:r>
          </a:p>
          <a:p>
            <a:pPr marL="82296" lvl="1" indent="0">
              <a:spcBef>
                <a:spcPts val="600"/>
              </a:spcBef>
              <a:buSzPct val="80000"/>
              <a:buNone/>
            </a:pPr>
            <a:r>
              <a:rPr lang="en-GB" sz="7200" b="1" i="1" dirty="0" smtClean="0">
                <a:solidFill>
                  <a:schemeClr val="tx1"/>
                </a:solidFill>
                <a:latin typeface="Arial" panose="020B0604020202020204" pitchFamily="34" charset="0"/>
                <a:cs typeface="Arial" panose="020B0604020202020204" pitchFamily="34" charset="0"/>
              </a:rPr>
              <a:t>KEY FOCUS AREAS 18/19</a:t>
            </a:r>
            <a:endParaRPr lang="en-GB" sz="7200" b="1" i="1" dirty="0">
              <a:solidFill>
                <a:schemeClr val="tx1"/>
              </a:solidFill>
              <a:latin typeface="Arial" panose="020B0604020202020204" pitchFamily="34" charset="0"/>
              <a:cs typeface="Arial" panose="020B0604020202020204" pitchFamily="34" charset="0"/>
            </a:endParaRPr>
          </a:p>
          <a:p>
            <a:pPr>
              <a:lnSpc>
                <a:spcPct val="120000"/>
              </a:lnSpc>
            </a:pPr>
            <a:r>
              <a:rPr lang="en-GB" sz="7200" b="1" i="1" dirty="0" smtClean="0">
                <a:solidFill>
                  <a:schemeClr val="tx1"/>
                </a:solidFill>
                <a:latin typeface="Arial" panose="020B0604020202020204" pitchFamily="34" charset="0"/>
                <a:cs typeface="Arial" panose="020B0604020202020204" pitchFamily="34" charset="0"/>
              </a:rPr>
              <a:t>Conducting evaluations and develop intervention mechanisms to support improvements </a:t>
            </a:r>
            <a:endParaRPr lang="en-ZA" sz="7200" dirty="0" smtClean="0">
              <a:solidFill>
                <a:schemeClr val="tx1"/>
              </a:solidFill>
              <a:latin typeface="Arial" panose="020B0604020202020204" pitchFamily="34" charset="0"/>
              <a:cs typeface="Arial" panose="020B0604020202020204" pitchFamily="34" charset="0"/>
            </a:endParaRPr>
          </a:p>
          <a:p>
            <a:pPr lvl="1"/>
            <a:r>
              <a:rPr lang="en-US" sz="6800" dirty="0">
                <a:solidFill>
                  <a:schemeClr val="tx1"/>
                </a:solidFill>
                <a:latin typeface="Arial" panose="020B0604020202020204" pitchFamily="34" charset="0"/>
                <a:cs typeface="Arial" panose="020B0604020202020204" pitchFamily="34" charset="0"/>
              </a:rPr>
              <a:t>Expanding the National Evaluation System to include SOEs/DFIs</a:t>
            </a:r>
            <a:r>
              <a:rPr lang="en-US" sz="6800" dirty="0" smtClean="0">
                <a:solidFill>
                  <a:schemeClr val="tx1"/>
                </a:solidFill>
                <a:latin typeface="Arial" panose="020B0604020202020204" pitchFamily="34" charset="0"/>
                <a:cs typeface="Arial" panose="020B0604020202020204" pitchFamily="34" charset="0"/>
              </a:rPr>
              <a:t>.</a:t>
            </a:r>
          </a:p>
          <a:p>
            <a:pPr lvl="1"/>
            <a:r>
              <a:rPr lang="en-US" sz="6800" dirty="0">
                <a:solidFill>
                  <a:schemeClr val="tx1"/>
                </a:solidFill>
                <a:latin typeface="Arial" panose="020B0604020202020204" pitchFamily="34" charset="0"/>
                <a:cs typeface="Arial" panose="020B0604020202020204" pitchFamily="34" charset="0"/>
              </a:rPr>
              <a:t> Building a more diverse set of evaluative tools to provide rapid analysis as well as more rigorous evaluations, including sectoral and synthesis evaluations.</a:t>
            </a:r>
            <a:endParaRPr lang="en-ZA" sz="6800" dirty="0">
              <a:solidFill>
                <a:schemeClr val="tx1"/>
              </a:solidFill>
              <a:latin typeface="Arial" panose="020B0604020202020204" pitchFamily="34" charset="0"/>
              <a:cs typeface="Arial" panose="020B0604020202020204" pitchFamily="34" charset="0"/>
            </a:endParaRPr>
          </a:p>
          <a:p>
            <a:pPr lvl="1"/>
            <a:r>
              <a:rPr lang="en-US" sz="6800" dirty="0" smtClean="0">
                <a:solidFill>
                  <a:schemeClr val="tx1"/>
                </a:solidFill>
                <a:latin typeface="Arial" panose="020B0604020202020204" pitchFamily="34" charset="0"/>
                <a:cs typeface="Arial" panose="020B0604020202020204" pitchFamily="34" charset="0"/>
              </a:rPr>
              <a:t>Generating and collating evaluations, research and data from across government.</a:t>
            </a:r>
          </a:p>
          <a:p>
            <a:pPr lvl="1"/>
            <a:r>
              <a:rPr lang="en-US" sz="6800" dirty="0" smtClean="0">
                <a:solidFill>
                  <a:schemeClr val="tx1"/>
                </a:solidFill>
                <a:latin typeface="Arial" panose="020B0604020202020204" pitchFamily="34" charset="0"/>
                <a:cs typeface="Arial" panose="020B0604020202020204" pitchFamily="34" charset="0"/>
              </a:rPr>
              <a:t>Develop a DPME Knowledge Hub and knowledge management system, including systems and protocols within DPME for sharing data, and systems for research and analysis.</a:t>
            </a:r>
          </a:p>
          <a:p>
            <a:pPr lvl="1"/>
            <a:r>
              <a:rPr lang="en-US" sz="6800" dirty="0" smtClean="0">
                <a:solidFill>
                  <a:schemeClr val="tx1"/>
                </a:solidFill>
                <a:latin typeface="Arial" panose="020B0604020202020204" pitchFamily="34" charset="0"/>
                <a:cs typeface="Arial" panose="020B0604020202020204" pitchFamily="34" charset="0"/>
              </a:rPr>
              <a:t>Develop an evidence agenda for elements of the NDP, including evaluations, research and data, so as to inform planning and budgeting.</a:t>
            </a:r>
          </a:p>
          <a:p>
            <a:pPr lvl="1"/>
            <a:r>
              <a:rPr lang="en-US" sz="6800" dirty="0" smtClean="0">
                <a:solidFill>
                  <a:schemeClr val="tx1"/>
                </a:solidFill>
                <a:latin typeface="Arial" panose="020B0604020202020204" pitchFamily="34" charset="0"/>
                <a:cs typeface="Arial" panose="020B0604020202020204" pitchFamily="34" charset="0"/>
              </a:rPr>
              <a:t>Strengthen the systematic searching for existing research and analysis, so that narrow and biased evidence seeking is avoided.</a:t>
            </a:r>
          </a:p>
          <a:p>
            <a:pPr lvl="1"/>
            <a:r>
              <a:rPr lang="en-US" sz="6800" dirty="0" smtClean="0">
                <a:solidFill>
                  <a:schemeClr val="tx1"/>
                </a:solidFill>
                <a:latin typeface="Arial" panose="020B0604020202020204" pitchFamily="34" charset="0"/>
                <a:cs typeface="Arial" panose="020B0604020202020204" pitchFamily="34" charset="0"/>
              </a:rPr>
              <a:t>Strengthen the capacity development role of the National Evaluation System so that departments and</a:t>
            </a:r>
          </a:p>
          <a:p>
            <a:pPr lvl="1"/>
            <a:r>
              <a:rPr lang="en-US" sz="6800" dirty="0" smtClean="0">
                <a:solidFill>
                  <a:schemeClr val="tx1"/>
                </a:solidFill>
                <a:latin typeface="Arial" panose="020B0604020202020204" pitchFamily="34" charset="0"/>
                <a:cs typeface="Arial" panose="020B0604020202020204" pitchFamily="34" charset="0"/>
              </a:rPr>
              <a:t>Strengthen the Improvement Plan system so that departments do implement the recommendations of evaluations.</a:t>
            </a:r>
          </a:p>
          <a:p>
            <a:pPr lvl="1"/>
            <a:r>
              <a:rPr lang="en-US" sz="6800" dirty="0" smtClean="0">
                <a:solidFill>
                  <a:schemeClr val="tx1"/>
                </a:solidFill>
                <a:latin typeface="Arial" panose="020B0604020202020204" pitchFamily="34" charset="0"/>
                <a:cs typeface="Arial" panose="020B0604020202020204" pitchFamily="34" charset="0"/>
              </a:rPr>
              <a:t>Work with stakeholders to strengthen the use of systematic research and analysis within DPME, and across government.</a:t>
            </a:r>
          </a:p>
          <a:p>
            <a:pPr lvl="2"/>
            <a:endParaRPr lang="en-US" sz="6400" dirty="0" smtClean="0">
              <a:solidFill>
                <a:schemeClr val="tx1"/>
              </a:solidFill>
              <a:latin typeface="Arial" panose="020B0604020202020204" pitchFamily="34" charset="0"/>
              <a:cs typeface="Arial" panose="020B0604020202020204" pitchFamily="34" charset="0"/>
            </a:endParaRPr>
          </a:p>
          <a:p>
            <a:pPr marL="82296" indent="0">
              <a:buNone/>
            </a:pPr>
            <a:r>
              <a:rPr lang="en-US" sz="7200" dirty="0" smtClean="0">
                <a:latin typeface="Arial" panose="020B0604020202020204" pitchFamily="34" charset="0"/>
                <a:cs typeface="Arial" panose="020B0604020202020204" pitchFamily="34" charset="0"/>
              </a:rPr>
              <a:t>       </a:t>
            </a:r>
            <a:endParaRPr lang="en-ZA" sz="7200" dirty="0" smtClean="0">
              <a:solidFill>
                <a:schemeClr val="tx1"/>
              </a:solidFill>
              <a:latin typeface="Arial" panose="020B0604020202020204" pitchFamily="34" charset="0"/>
              <a:cs typeface="Arial" panose="020B0604020202020204" pitchFamily="34" charset="0"/>
            </a:endParaRPr>
          </a:p>
          <a:p>
            <a:endParaRPr lang="en-ZA" dirty="0"/>
          </a:p>
        </p:txBody>
      </p:sp>
      <p:sp>
        <p:nvSpPr>
          <p:cNvPr id="4" name="Slide Number Placeholder 3"/>
          <p:cNvSpPr>
            <a:spLocks noGrp="1"/>
          </p:cNvSpPr>
          <p:nvPr>
            <p:ph type="sldNum" sz="quarter" idx="4"/>
          </p:nvPr>
        </p:nvSpPr>
        <p:spPr/>
        <p:txBody>
          <a:bodyPr/>
          <a:lstStyle/>
          <a:p>
            <a:fld id="{62AAA1A3-262B-4979-8C18-306C3DA11E9E}" type="slidenum">
              <a:rPr lang="en-ZA" smtClean="0"/>
              <a:pPr/>
              <a:t>21</a:t>
            </a:fld>
            <a:endParaRPr lang="en-ZA" dirty="0"/>
          </a:p>
        </p:txBody>
      </p:sp>
    </p:spTree>
    <p:extLst>
      <p:ext uri="{BB962C8B-B14F-4D97-AF65-F5344CB8AC3E}">
        <p14:creationId xmlns:p14="http://schemas.microsoft.com/office/powerpoint/2010/main" xmlns="" val="691556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292" y="0"/>
            <a:ext cx="8712968" cy="711385"/>
          </a:xfrm>
        </p:spPr>
        <p:txBody>
          <a:bodyPr>
            <a:noAutofit/>
          </a:bodyPr>
          <a:lstStyle/>
          <a:p>
            <a:r>
              <a:rPr lang="en-ZA" sz="2800" b="1" dirty="0" smtClean="0">
                <a:solidFill>
                  <a:schemeClr val="tx1"/>
                </a:solidFill>
                <a:latin typeface="Arial" panose="020B0604020202020204" pitchFamily="34" charset="0"/>
                <a:cs typeface="Arial" panose="020B0604020202020204" pitchFamily="34" charset="0"/>
              </a:rPr>
              <a:t> </a:t>
            </a:r>
            <a:br>
              <a:rPr lang="en-ZA" sz="2800" b="1" dirty="0" smtClean="0">
                <a:solidFill>
                  <a:schemeClr val="tx1"/>
                </a:solidFill>
                <a:latin typeface="Arial" panose="020B0604020202020204" pitchFamily="34" charset="0"/>
                <a:cs typeface="Arial" panose="020B0604020202020204" pitchFamily="34" charset="0"/>
              </a:rPr>
            </a:br>
            <a:r>
              <a:rPr lang="en-ZA" sz="2800" b="1" dirty="0">
                <a:solidFill>
                  <a:schemeClr val="tx1"/>
                </a:solidFill>
                <a:latin typeface="Arial" panose="020B0604020202020204" pitchFamily="34" charset="0"/>
                <a:cs typeface="Arial" panose="020B0604020202020204" pitchFamily="34" charset="0"/>
              </a:rPr>
              <a:t/>
            </a:r>
            <a:br>
              <a:rPr lang="en-ZA" sz="2800" b="1" dirty="0">
                <a:solidFill>
                  <a:schemeClr val="tx1"/>
                </a:solidFill>
                <a:latin typeface="Arial" panose="020B0604020202020204" pitchFamily="34" charset="0"/>
                <a:cs typeface="Arial" panose="020B0604020202020204" pitchFamily="34" charset="0"/>
              </a:rPr>
            </a:br>
            <a:r>
              <a:rPr lang="en-ZA" sz="2800" b="1" dirty="0" smtClean="0">
                <a:solidFill>
                  <a:schemeClr val="tx1"/>
                </a:solidFill>
                <a:latin typeface="Arial" panose="020B0604020202020204" pitchFamily="34" charset="0"/>
                <a:cs typeface="Arial" panose="020B0604020202020204" pitchFamily="34" charset="0"/>
              </a:rPr>
              <a:t>Key focus areas per programme </a:t>
            </a:r>
            <a:r>
              <a:rPr lang="en-ZA" sz="2800" b="1" dirty="0">
                <a:solidFill>
                  <a:schemeClr val="tx1"/>
                </a:solidFill>
                <a:latin typeface="Arial" panose="020B0604020202020204" pitchFamily="34" charset="0"/>
                <a:cs typeface="Arial" panose="020B0604020202020204" pitchFamily="34" charset="0"/>
              </a:rPr>
              <a:t>for 2018/19 </a:t>
            </a:r>
            <a:r>
              <a:rPr lang="en-ZA" sz="2800" b="1" dirty="0" smtClean="0">
                <a:solidFill>
                  <a:schemeClr val="tx1"/>
                </a:solidFill>
                <a:latin typeface="Arial" panose="020B0604020202020204" pitchFamily="34" charset="0"/>
                <a:cs typeface="Arial" panose="020B0604020202020204" pitchFamily="34" charset="0"/>
              </a:rPr>
              <a:t>(</a:t>
            </a:r>
            <a:r>
              <a:rPr lang="en-ZA" sz="2800" b="1" dirty="0">
                <a:solidFill>
                  <a:schemeClr val="tx1"/>
                </a:solidFill>
                <a:latin typeface="Arial" panose="020B0604020202020204" pitchFamily="34" charset="0"/>
                <a:cs typeface="Arial" panose="020B0604020202020204" pitchFamily="34" charset="0"/>
              </a:rPr>
              <a:t>7</a:t>
            </a:r>
            <a:r>
              <a:rPr lang="en-ZA" sz="2800" b="1" dirty="0" smtClean="0">
                <a:solidFill>
                  <a:schemeClr val="tx1"/>
                </a:solidFill>
                <a:latin typeface="Arial" panose="020B0604020202020204" pitchFamily="34" charset="0"/>
                <a:cs typeface="Arial" panose="020B0604020202020204" pitchFamily="34" charset="0"/>
              </a:rPr>
              <a:t>)</a:t>
            </a:r>
            <a:r>
              <a:rPr lang="en-ZA" sz="2800" b="1" dirty="0" smtClean="0">
                <a:solidFill>
                  <a:srgbClr val="FF0000"/>
                </a:solidFill>
                <a:latin typeface="Arial" panose="020B0604020202020204" pitchFamily="34" charset="0"/>
                <a:cs typeface="Arial" panose="020B0604020202020204" pitchFamily="34" charset="0"/>
              </a:rPr>
              <a:t/>
            </a:r>
            <a:br>
              <a:rPr lang="en-ZA" sz="2800" b="1" dirty="0" smtClean="0">
                <a:solidFill>
                  <a:srgbClr val="FF0000"/>
                </a:solidFill>
                <a:latin typeface="Arial" panose="020B0604020202020204" pitchFamily="34" charset="0"/>
                <a:cs typeface="Arial" panose="020B0604020202020204" pitchFamily="34" charset="0"/>
              </a:rPr>
            </a:br>
            <a:r>
              <a:rPr lang="en-ZA" sz="2000" b="1" i="1" dirty="0" smtClean="0">
                <a:solidFill>
                  <a:srgbClr val="FF0000"/>
                </a:solidFill>
                <a:latin typeface="Arial" panose="020B0604020202020204" pitchFamily="34" charset="0"/>
                <a:cs typeface="Arial" panose="020B0604020202020204" pitchFamily="34" charset="0"/>
              </a:rPr>
              <a:t/>
            </a:r>
            <a:br>
              <a:rPr lang="en-ZA" sz="2000" b="1" i="1" dirty="0" smtClean="0">
                <a:solidFill>
                  <a:srgbClr val="FF0000"/>
                </a:solidFill>
                <a:latin typeface="Arial" panose="020B0604020202020204" pitchFamily="34" charset="0"/>
                <a:cs typeface="Arial" panose="020B0604020202020204" pitchFamily="34" charset="0"/>
              </a:rPr>
            </a:br>
            <a:r>
              <a:rPr lang="en-ZA" sz="2000" b="1" i="1" dirty="0" smtClean="0">
                <a:solidFill>
                  <a:schemeClr val="tx1"/>
                </a:solidFill>
                <a:latin typeface="Arial" panose="020B0604020202020204" pitchFamily="34" charset="0"/>
                <a:cs typeface="Arial" panose="020B0604020202020204" pitchFamily="34" charset="0"/>
              </a:rPr>
              <a:t>Programme </a:t>
            </a:r>
            <a:r>
              <a:rPr lang="en-ZA" sz="2000" b="1" i="1" dirty="0">
                <a:solidFill>
                  <a:schemeClr val="tx1"/>
                </a:solidFill>
                <a:latin typeface="Arial" panose="020B0604020202020204" pitchFamily="34" charset="0"/>
                <a:cs typeface="Arial" panose="020B0604020202020204" pitchFamily="34" charset="0"/>
              </a:rPr>
              <a:t>7 : Youth Development</a:t>
            </a:r>
            <a:endParaRPr lang="en-ZA" sz="2000" i="1" dirty="0">
              <a:solidFill>
                <a:schemeClr val="tx1"/>
              </a:solidFill>
            </a:endParaRPr>
          </a:p>
        </p:txBody>
      </p:sp>
      <p:sp>
        <p:nvSpPr>
          <p:cNvPr id="3" name="Content Placeholder 2"/>
          <p:cNvSpPr>
            <a:spLocks noGrp="1"/>
          </p:cNvSpPr>
          <p:nvPr>
            <p:ph idx="1"/>
          </p:nvPr>
        </p:nvSpPr>
        <p:spPr>
          <a:xfrm>
            <a:off x="251520" y="1412776"/>
            <a:ext cx="8726816" cy="4824536"/>
          </a:xfrm>
        </p:spPr>
        <p:txBody>
          <a:bodyPr>
            <a:normAutofit fontScale="92500" lnSpcReduction="10000"/>
          </a:bodyPr>
          <a:lstStyle/>
          <a:p>
            <a:pPr marL="82296" indent="0" defTabSz="914353">
              <a:buNone/>
              <a:defRPr/>
            </a:pPr>
            <a:r>
              <a:rPr lang="en-ZA" altLang="en-US" sz="2300" b="1" dirty="0">
                <a:solidFill>
                  <a:schemeClr val="tx1"/>
                </a:solidFill>
                <a:latin typeface="Arial" panose="020B0604020202020204" pitchFamily="34" charset="0"/>
                <a:cs typeface="Arial" panose="020B0604020202020204" pitchFamily="34" charset="0"/>
              </a:rPr>
              <a:t>Key Challenges </a:t>
            </a:r>
          </a:p>
          <a:p>
            <a:pPr defTabSz="914353">
              <a:lnSpc>
                <a:spcPct val="110000"/>
              </a:lnSpc>
              <a:defRPr/>
            </a:pPr>
            <a:r>
              <a:rPr lang="en-ZA" altLang="en-US" sz="1600" dirty="0">
                <a:solidFill>
                  <a:schemeClr val="tx1"/>
                </a:solidFill>
                <a:latin typeface="Arial" panose="020B0604020202020204" pitchFamily="34" charset="0"/>
                <a:cs typeface="Arial" panose="020B0604020202020204" pitchFamily="34" charset="0"/>
              </a:rPr>
              <a:t>Lack of adequate funding for skills developmental programmes for youth</a:t>
            </a:r>
          </a:p>
          <a:p>
            <a:pPr defTabSz="914353">
              <a:lnSpc>
                <a:spcPct val="110000"/>
              </a:lnSpc>
              <a:defRPr/>
            </a:pPr>
            <a:r>
              <a:rPr lang="en-ZA" altLang="en-US" sz="1600" dirty="0">
                <a:solidFill>
                  <a:schemeClr val="tx1"/>
                </a:solidFill>
                <a:latin typeface="Arial" panose="020B0604020202020204" pitchFamily="34" charset="0"/>
                <a:cs typeface="Arial" panose="020B0604020202020204" pitchFamily="34" charset="0"/>
              </a:rPr>
              <a:t>Lack of sufficient funding for programmes that would employ youth</a:t>
            </a:r>
          </a:p>
          <a:p>
            <a:pPr defTabSz="914353">
              <a:lnSpc>
                <a:spcPct val="110000"/>
              </a:lnSpc>
              <a:defRPr/>
            </a:pPr>
            <a:r>
              <a:rPr lang="en-ZA" altLang="en-US" sz="1600" dirty="0">
                <a:solidFill>
                  <a:schemeClr val="tx1"/>
                </a:solidFill>
                <a:latin typeface="Arial" panose="020B0604020202020204" pitchFamily="34" charset="0"/>
                <a:cs typeface="Arial" panose="020B0604020202020204" pitchFamily="34" charset="0"/>
              </a:rPr>
              <a:t>Limited accredited training facilities outside major metropolitan areas, especially in traditionally rural provinces</a:t>
            </a:r>
          </a:p>
          <a:p>
            <a:pPr defTabSz="914353">
              <a:lnSpc>
                <a:spcPct val="110000"/>
              </a:lnSpc>
              <a:defRPr/>
            </a:pPr>
            <a:r>
              <a:rPr lang="en-ZA" altLang="en-US" sz="1600" dirty="0">
                <a:solidFill>
                  <a:schemeClr val="tx1"/>
                </a:solidFill>
                <a:latin typeface="Arial" panose="020B0604020202020204" pitchFamily="34" charset="0"/>
                <a:cs typeface="Arial" panose="020B0604020202020204" pitchFamily="34" charset="0"/>
              </a:rPr>
              <a:t>Lack of knowledge of available job opportunities by youth prior to project implementation (i.e. adequate lead time for youth to prepare by either acquiring relevant skills)</a:t>
            </a:r>
          </a:p>
          <a:p>
            <a:pPr marL="82291" indent="0" defTabSz="914353">
              <a:buClr>
                <a:srgbClr val="531A17"/>
              </a:buClr>
              <a:buNone/>
              <a:defRPr/>
            </a:pPr>
            <a:endParaRPr lang="en-ZA" altLang="en-US" sz="1600" dirty="0">
              <a:solidFill>
                <a:sysClr val="windowText" lastClr="000000"/>
              </a:solidFill>
            </a:endParaRPr>
          </a:p>
          <a:p>
            <a:pPr marL="82296" indent="0">
              <a:buNone/>
            </a:pPr>
            <a:r>
              <a:rPr lang="en-US" sz="2100" b="1" i="1" dirty="0" smtClean="0">
                <a:solidFill>
                  <a:schemeClr val="tx1"/>
                </a:solidFill>
                <a:latin typeface="Arial" panose="020B0604020202020204" pitchFamily="34" charset="0"/>
                <a:cs typeface="Arial" panose="020B0604020202020204" pitchFamily="34" charset="0"/>
              </a:rPr>
              <a:t>Key Focus Areas</a:t>
            </a:r>
            <a:r>
              <a:rPr lang="en-US" sz="2100" b="1" i="1" dirty="0">
                <a:solidFill>
                  <a:schemeClr val="tx1"/>
                </a:solidFill>
                <a:latin typeface="Arial" panose="020B0604020202020204" pitchFamily="34" charset="0"/>
                <a:cs typeface="Arial" panose="020B0604020202020204" pitchFamily="34" charset="0"/>
              </a:rPr>
              <a:t> </a:t>
            </a:r>
            <a:r>
              <a:rPr lang="en-US" sz="2100" b="1" i="1" dirty="0" smtClean="0">
                <a:solidFill>
                  <a:schemeClr val="tx1"/>
                </a:solidFill>
                <a:latin typeface="Arial" panose="020B0604020202020204" pitchFamily="34" charset="0"/>
                <a:cs typeface="Arial" panose="020B0604020202020204" pitchFamily="34" charset="0"/>
              </a:rPr>
              <a:t>18/19</a:t>
            </a:r>
            <a:endParaRPr lang="en-US" sz="2100" b="1" i="1" dirty="0">
              <a:solidFill>
                <a:schemeClr val="tx1"/>
              </a:solidFill>
              <a:latin typeface="Arial" panose="020B0604020202020204" pitchFamily="34" charset="0"/>
              <a:cs typeface="Arial" panose="020B0604020202020204" pitchFamily="34" charset="0"/>
            </a:endParaRPr>
          </a:p>
          <a:p>
            <a:r>
              <a:rPr lang="en-US" sz="1600" dirty="0">
                <a:solidFill>
                  <a:schemeClr val="tx1"/>
                </a:solidFill>
                <a:latin typeface="Arial" panose="020B0604020202020204" pitchFamily="34" charset="0"/>
                <a:cs typeface="Arial" panose="020B0604020202020204" pitchFamily="34" charset="0"/>
              </a:rPr>
              <a:t>Develop supplementary documents to the National Youth Policy 2020</a:t>
            </a:r>
          </a:p>
          <a:p>
            <a:r>
              <a:rPr lang="en-US" sz="1600" dirty="0">
                <a:solidFill>
                  <a:schemeClr val="tx1"/>
                </a:solidFill>
                <a:latin typeface="Arial" panose="020B0604020202020204" pitchFamily="34" charset="0"/>
                <a:cs typeface="Arial" panose="020B0604020202020204" pitchFamily="34" charset="0"/>
              </a:rPr>
              <a:t>Development M&amp;E framework and provide support to stakeholders across government on its implementation</a:t>
            </a:r>
          </a:p>
          <a:p>
            <a:r>
              <a:rPr lang="en-US" sz="1600" dirty="0">
                <a:solidFill>
                  <a:schemeClr val="tx1"/>
                </a:solidFill>
                <a:latin typeface="Arial" panose="020B0604020202020204" pitchFamily="34" charset="0"/>
                <a:cs typeface="Arial" panose="020B0604020202020204" pitchFamily="34" charset="0"/>
              </a:rPr>
              <a:t>Monitor and evaluate implementation of the NYP</a:t>
            </a:r>
          </a:p>
          <a:p>
            <a:r>
              <a:rPr lang="en-US" sz="1600" dirty="0">
                <a:solidFill>
                  <a:schemeClr val="tx1"/>
                </a:solidFill>
                <a:latin typeface="Arial" panose="020B0604020202020204" pitchFamily="34" charset="0"/>
                <a:cs typeface="Arial" panose="020B0604020202020204" pitchFamily="34" charset="0"/>
              </a:rPr>
              <a:t>Create oversight capacity to ensure review of the NYDA’s performance plans and reports</a:t>
            </a:r>
          </a:p>
          <a:p>
            <a:r>
              <a:rPr lang="en-US" sz="1600" dirty="0">
                <a:solidFill>
                  <a:schemeClr val="tx1"/>
                </a:solidFill>
                <a:latin typeface="Arial" panose="020B0604020202020204" pitchFamily="34" charset="0"/>
                <a:cs typeface="Arial" panose="020B0604020202020204" pitchFamily="34" charset="0"/>
              </a:rPr>
              <a:t>Manage, coordinate and engage stakeholders nationally through a youth development coordinating forum and internationally</a:t>
            </a:r>
          </a:p>
          <a:p>
            <a:r>
              <a:rPr lang="en-US" sz="1600" dirty="0">
                <a:solidFill>
                  <a:schemeClr val="tx1"/>
                </a:solidFill>
                <a:latin typeface="Arial" panose="020B0604020202020204" pitchFamily="34" charset="0"/>
                <a:cs typeface="Arial" panose="020B0604020202020204" pitchFamily="34" charset="0"/>
              </a:rPr>
              <a:t>Facilitate the undertaking of cross-cutting research on youth </a:t>
            </a:r>
            <a:r>
              <a:rPr lang="en-US" sz="1600" dirty="0" smtClean="0">
                <a:solidFill>
                  <a:schemeClr val="tx1"/>
                </a:solidFill>
                <a:latin typeface="Arial" panose="020B0604020202020204" pitchFamily="34" charset="0"/>
                <a:cs typeface="Arial" panose="020B0604020202020204" pitchFamily="34" charset="0"/>
              </a:rPr>
              <a:t>development</a:t>
            </a:r>
          </a:p>
          <a:p>
            <a:endParaRPr lang="en-US" sz="1600" dirty="0">
              <a:latin typeface="Arial" panose="020B0604020202020204" pitchFamily="34" charset="0"/>
              <a:cs typeface="Arial" panose="020B0604020202020204" pitchFamily="34" charset="0"/>
            </a:endParaRPr>
          </a:p>
          <a:p>
            <a:pPr marL="82296" indent="0">
              <a:buNone/>
            </a:pPr>
            <a:endParaRPr lang="en-ZA" dirty="0"/>
          </a:p>
        </p:txBody>
      </p:sp>
      <p:sp>
        <p:nvSpPr>
          <p:cNvPr id="4" name="Slide Number Placeholder 3"/>
          <p:cNvSpPr>
            <a:spLocks noGrp="1"/>
          </p:cNvSpPr>
          <p:nvPr>
            <p:ph type="sldNum" sz="quarter" idx="4"/>
          </p:nvPr>
        </p:nvSpPr>
        <p:spPr/>
        <p:txBody>
          <a:bodyPr/>
          <a:lstStyle/>
          <a:p>
            <a:fld id="{62AAA1A3-262B-4979-8C18-306C3DA11E9E}" type="slidenum">
              <a:rPr lang="en-ZA" smtClean="0"/>
              <a:pPr/>
              <a:t>22</a:t>
            </a:fld>
            <a:endParaRPr lang="en-ZA" dirty="0"/>
          </a:p>
        </p:txBody>
      </p:sp>
    </p:spTree>
    <p:extLst>
      <p:ext uri="{BB962C8B-B14F-4D97-AF65-F5344CB8AC3E}">
        <p14:creationId xmlns:p14="http://schemas.microsoft.com/office/powerpoint/2010/main" xmlns="" val="412956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514350" indent="-514350">
              <a:buFont typeface="+mj-lt"/>
              <a:buAutoNum type="arabicPeriod" startAt="7"/>
            </a:pPr>
            <a:r>
              <a:rPr lang="en-ZA" sz="3200" dirty="0" smtClean="0">
                <a:solidFill>
                  <a:schemeClr val="tx1"/>
                </a:solidFill>
                <a:latin typeface="Arial" panose="020B0604020202020204" pitchFamily="34" charset="0"/>
                <a:cs typeface="Arial" panose="020B0604020202020204" pitchFamily="34" charset="0"/>
              </a:rPr>
              <a:t>Preparations for 2019/2020</a:t>
            </a:r>
            <a:endParaRPr lang="en-ZA" sz="3200"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1900" dirty="0">
                <a:solidFill>
                  <a:schemeClr val="tx1"/>
                </a:solidFill>
                <a:latin typeface="Arial" panose="020B0604020202020204" pitchFamily="34" charset="0"/>
                <a:cs typeface="Arial" panose="020B0604020202020204" pitchFamily="34" charset="0"/>
              </a:rPr>
              <a:t>Review of planning cycles and institutional arrangements  and structures for government</a:t>
            </a:r>
          </a:p>
          <a:p>
            <a:pPr>
              <a:buFont typeface="Wingdings" panose="05000000000000000000" pitchFamily="2" charset="2"/>
              <a:buChar char="§"/>
            </a:pPr>
            <a:r>
              <a:rPr lang="en-US" sz="1900" dirty="0">
                <a:solidFill>
                  <a:schemeClr val="tx1"/>
                </a:solidFill>
                <a:latin typeface="Arial" panose="020B0604020202020204" pitchFamily="34" charset="0"/>
                <a:cs typeface="Arial" panose="020B0604020202020204" pitchFamily="34" charset="0"/>
              </a:rPr>
              <a:t>Development of Draft 5 year NDP Departmental and </a:t>
            </a:r>
            <a:r>
              <a:rPr lang="en-US" sz="1900" dirty="0" smtClean="0">
                <a:solidFill>
                  <a:schemeClr val="tx1"/>
                </a:solidFill>
                <a:latin typeface="Arial" panose="020B0604020202020204" pitchFamily="34" charset="0"/>
                <a:cs typeface="Arial" panose="020B0604020202020204" pitchFamily="34" charset="0"/>
              </a:rPr>
              <a:t>Sectoral </a:t>
            </a:r>
            <a:r>
              <a:rPr lang="en-US" sz="1900" dirty="0">
                <a:solidFill>
                  <a:schemeClr val="tx1"/>
                </a:solidFill>
                <a:latin typeface="Arial" panose="020B0604020202020204" pitchFamily="34" charset="0"/>
                <a:cs typeface="Arial" panose="020B0604020202020204" pitchFamily="34" charset="0"/>
              </a:rPr>
              <a:t>Implementation Plans</a:t>
            </a:r>
          </a:p>
          <a:p>
            <a:pPr>
              <a:buFont typeface="Wingdings" panose="05000000000000000000" pitchFamily="2" charset="2"/>
              <a:buChar char="§"/>
            </a:pPr>
            <a:r>
              <a:rPr lang="en-US" sz="1900" dirty="0">
                <a:solidFill>
                  <a:schemeClr val="tx1"/>
                </a:solidFill>
                <a:latin typeface="Arial" panose="020B0604020202020204" pitchFamily="34" charset="0"/>
                <a:cs typeface="Arial" panose="020B0604020202020204" pitchFamily="34" charset="0"/>
              </a:rPr>
              <a:t>Review of number of Government Departments</a:t>
            </a:r>
          </a:p>
          <a:p>
            <a:pPr>
              <a:buFont typeface="Wingdings" panose="05000000000000000000" pitchFamily="2" charset="2"/>
              <a:buChar char="§"/>
            </a:pPr>
            <a:r>
              <a:rPr lang="en-US" sz="1900" dirty="0" smtClean="0">
                <a:solidFill>
                  <a:schemeClr val="tx1"/>
                </a:solidFill>
                <a:latin typeface="Arial" panose="020B0604020202020204" pitchFamily="34" charset="0"/>
                <a:cs typeface="Arial" panose="020B0604020202020204" pitchFamily="34" charset="0"/>
              </a:rPr>
              <a:t>Participate in the Public Sector Review in order to inform new dispensation for Compensation of Employees</a:t>
            </a:r>
          </a:p>
          <a:p>
            <a:pPr>
              <a:buFont typeface="Wingdings" panose="05000000000000000000" pitchFamily="2" charset="2"/>
              <a:buChar char="§"/>
            </a:pPr>
            <a:r>
              <a:rPr lang="en-US" sz="1900" dirty="0" smtClean="0">
                <a:solidFill>
                  <a:schemeClr val="tx1"/>
                </a:solidFill>
                <a:latin typeface="Arial" panose="020B0604020202020204" pitchFamily="34" charset="0"/>
                <a:cs typeface="Arial" panose="020B0604020202020204" pitchFamily="34" charset="0"/>
              </a:rPr>
              <a:t>Implementation </a:t>
            </a:r>
            <a:r>
              <a:rPr lang="en-US" sz="1900" dirty="0">
                <a:solidFill>
                  <a:schemeClr val="tx1"/>
                </a:solidFill>
                <a:latin typeface="Arial" panose="020B0604020202020204" pitchFamily="34" charset="0"/>
                <a:cs typeface="Arial" panose="020B0604020202020204" pitchFamily="34" charset="0"/>
              </a:rPr>
              <a:t>of Economic Growth Inhibitors and other inhibitors preventing the achievement of NDP Targets </a:t>
            </a:r>
          </a:p>
          <a:p>
            <a:endParaRPr lang="en-ZA" dirty="0"/>
          </a:p>
        </p:txBody>
      </p:sp>
      <p:sp>
        <p:nvSpPr>
          <p:cNvPr id="4" name="Slide Number Placeholder 3"/>
          <p:cNvSpPr>
            <a:spLocks noGrp="1"/>
          </p:cNvSpPr>
          <p:nvPr>
            <p:ph type="sldNum" sz="quarter" idx="4"/>
          </p:nvPr>
        </p:nvSpPr>
        <p:spPr/>
        <p:txBody>
          <a:bodyPr/>
          <a:lstStyle/>
          <a:p>
            <a:fld id="{62AAA1A3-262B-4979-8C18-306C3DA11E9E}" type="slidenum">
              <a:rPr lang="en-ZA" smtClean="0"/>
              <a:pPr/>
              <a:t>23</a:t>
            </a:fld>
            <a:endParaRPr lang="en-ZA" dirty="0"/>
          </a:p>
        </p:txBody>
      </p:sp>
    </p:spTree>
    <p:extLst>
      <p:ext uri="{BB962C8B-B14F-4D97-AF65-F5344CB8AC3E}">
        <p14:creationId xmlns:p14="http://schemas.microsoft.com/office/powerpoint/2010/main" xmlns="" val="23162708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 name="DPME_Induction_Slides5.jpg" descr="DPME_Induction_Slides5.jpg"/>
          <p:cNvPicPr>
            <a:picLocks noChangeAspect="1"/>
          </p:cNvPicPr>
          <p:nvPr/>
        </p:nvPicPr>
        <p:blipFill>
          <a:blip r:embed="rId2" cstate="print">
            <a:extLst/>
          </a:blip>
          <a:stretch>
            <a:fillRect/>
          </a:stretch>
        </p:blipFill>
        <p:spPr>
          <a:xfrm>
            <a:off x="713" y="0"/>
            <a:ext cx="9142574" cy="6858000"/>
          </a:xfrm>
          <a:prstGeom prst="rect">
            <a:avLst/>
          </a:prstGeom>
          <a:ln w="12700">
            <a:miter lim="400000"/>
          </a:ln>
        </p:spPr>
      </p:pic>
      <p:sp>
        <p:nvSpPr>
          <p:cNvPr id="163" name="object 4"/>
          <p:cNvSpPr/>
          <p:nvPr/>
        </p:nvSpPr>
        <p:spPr>
          <a:xfrm>
            <a:off x="901701" y="2871441"/>
            <a:ext cx="7161644" cy="430887"/>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indent="12700" algn="ctr">
              <a:defRPr sz="2800" b="1" spc="-10">
                <a:solidFill>
                  <a:srgbClr val="FFFFFF"/>
                </a:solidFill>
                <a:latin typeface="Arial"/>
                <a:ea typeface="Arial"/>
                <a:cs typeface="Arial"/>
                <a:sym typeface="Arial"/>
              </a:defRPr>
            </a:lvl1pPr>
          </a:lstStyle>
          <a:p>
            <a:r>
              <a:rPr lang="en-ZA" dirty="0" smtClean="0"/>
              <a:t>2018/19 Budget</a:t>
            </a:r>
            <a:endParaRPr dirty="0"/>
          </a:p>
        </p:txBody>
      </p:sp>
    </p:spTree>
    <p:extLst>
      <p:ext uri="{BB962C8B-B14F-4D97-AF65-F5344CB8AC3E}">
        <p14:creationId xmlns:p14="http://schemas.microsoft.com/office/powerpoint/2010/main" xmlns="" val="2458197360"/>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200" dirty="0" smtClean="0">
                <a:solidFill>
                  <a:schemeClr val="tx1"/>
                </a:solidFill>
                <a:latin typeface="Arial" panose="020B0604020202020204" pitchFamily="34" charset="0"/>
                <a:cs typeface="Arial" panose="020B0604020202020204" pitchFamily="34" charset="0"/>
              </a:rPr>
              <a:t>2018/19 Budget - Compensation of Employees</a:t>
            </a:r>
            <a:endParaRPr lang="en-ZA" sz="3200" dirty="0">
              <a:solidFill>
                <a:schemeClr val="tx1"/>
              </a:solidFill>
              <a:latin typeface="Arial" panose="020B0604020202020204" pitchFamily="34" charset="0"/>
              <a:cs typeface="Arial" panose="020B0604020202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617988498"/>
              </p:ext>
            </p:extLst>
          </p:nvPr>
        </p:nvGraphicFramePr>
        <p:xfrm>
          <a:off x="467544" y="1196752"/>
          <a:ext cx="8047806" cy="4980211"/>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
          </p:nvPr>
        </p:nvSpPr>
        <p:spPr/>
        <p:txBody>
          <a:bodyPr/>
          <a:lstStyle/>
          <a:p>
            <a:r>
              <a:rPr lang="en-ZA" dirty="0" smtClean="0">
                <a:solidFill>
                  <a:schemeClr val="tx1"/>
                </a:solidFill>
              </a:rPr>
              <a:t>26</a:t>
            </a:r>
            <a:endParaRPr lang="en-ZA" dirty="0">
              <a:solidFill>
                <a:schemeClr val="tx1"/>
              </a:solidFill>
            </a:endParaRPr>
          </a:p>
        </p:txBody>
      </p:sp>
    </p:spTree>
    <p:extLst>
      <p:ext uri="{BB962C8B-B14F-4D97-AF65-F5344CB8AC3E}">
        <p14:creationId xmlns:p14="http://schemas.microsoft.com/office/powerpoint/2010/main" xmlns="" val="1702317688"/>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62AAA1A3-262B-4979-8C18-306C3DA11E9E}" type="slidenum">
              <a:rPr lang="en-ZA" smtClean="0"/>
              <a:pPr/>
              <a:t>27</a:t>
            </a:fld>
            <a:endParaRPr lang="en-ZA" dirty="0"/>
          </a:p>
        </p:txBody>
      </p:sp>
      <p:sp>
        <p:nvSpPr>
          <p:cNvPr id="5" name="Title 1"/>
          <p:cNvSpPr>
            <a:spLocks noGrp="1"/>
          </p:cNvSpPr>
          <p:nvPr>
            <p:ph type="title"/>
          </p:nvPr>
        </p:nvSpPr>
        <p:spPr>
          <a:xfrm>
            <a:off x="251520" y="179941"/>
            <a:ext cx="8712968" cy="939784"/>
          </a:xfrm>
        </p:spPr>
        <p:txBody>
          <a:bodyPr>
            <a:normAutofit/>
          </a:bodyPr>
          <a:lstStyle/>
          <a:p>
            <a:r>
              <a:rPr lang="en-ZA" sz="3200" dirty="0" smtClean="0">
                <a:solidFill>
                  <a:schemeClr val="tx1"/>
                </a:solidFill>
                <a:latin typeface="Arial" panose="020B0604020202020204" pitchFamily="34" charset="0"/>
                <a:cs typeface="Arial" panose="020B0604020202020204" pitchFamily="34" charset="0"/>
              </a:rPr>
              <a:t>2018/19 Budget – Goods and Services</a:t>
            </a:r>
            <a:endParaRPr lang="en-ZA" sz="3200" dirty="0">
              <a:solidFill>
                <a:schemeClr val="tx1"/>
              </a:solidFill>
              <a:latin typeface="Arial" panose="020B0604020202020204" pitchFamily="34" charset="0"/>
              <a:cs typeface="Arial" panose="020B0604020202020204" pitchFamily="34" charset="0"/>
            </a:endParaRPr>
          </a:p>
        </p:txBody>
      </p:sp>
      <p:graphicFrame>
        <p:nvGraphicFramePr>
          <p:cNvPr id="6" name="Content Placeholder 4"/>
          <p:cNvGraphicFramePr>
            <a:graphicFrameLocks noGrp="1"/>
          </p:cNvGraphicFramePr>
          <p:nvPr>
            <p:ph idx="1"/>
            <p:extLst>
              <p:ext uri="{D42A27DB-BD31-4B8C-83A1-F6EECF244321}">
                <p14:modId xmlns:p14="http://schemas.microsoft.com/office/powerpoint/2010/main" xmlns="" val="199667118"/>
              </p:ext>
            </p:extLst>
          </p:nvPr>
        </p:nvGraphicFramePr>
        <p:xfrm>
          <a:off x="395536" y="1052745"/>
          <a:ext cx="5328592" cy="4907280"/>
        </p:xfrm>
        <a:graphic>
          <a:graphicData uri="http://schemas.openxmlformats.org/drawingml/2006/table">
            <a:tbl>
              <a:tblPr/>
              <a:tblGrid>
                <a:gridCol w="3706846">
                  <a:extLst>
                    <a:ext uri="{9D8B030D-6E8A-4147-A177-3AD203B41FA5}">
                      <a16:colId xmlns:a16="http://schemas.microsoft.com/office/drawing/2014/main" xmlns="" val="2315853813"/>
                    </a:ext>
                  </a:extLst>
                </a:gridCol>
                <a:gridCol w="762735">
                  <a:extLst>
                    <a:ext uri="{9D8B030D-6E8A-4147-A177-3AD203B41FA5}">
                      <a16:colId xmlns:a16="http://schemas.microsoft.com/office/drawing/2014/main" xmlns="" val="576486542"/>
                    </a:ext>
                  </a:extLst>
                </a:gridCol>
                <a:gridCol w="859011">
                  <a:extLst>
                    <a:ext uri="{9D8B030D-6E8A-4147-A177-3AD203B41FA5}">
                      <a16:colId xmlns:a16="http://schemas.microsoft.com/office/drawing/2014/main" xmlns="" val="108299802"/>
                    </a:ext>
                  </a:extLst>
                </a:gridCol>
              </a:tblGrid>
              <a:tr h="186038">
                <a:tc>
                  <a:txBody>
                    <a:bodyPr/>
                    <a:lstStyle/>
                    <a:p>
                      <a:pPr algn="l" fontAlgn="ctr"/>
                      <a:r>
                        <a:rPr lang="en-ZA" sz="1400" b="1" i="0" u="none" strike="noStrike" dirty="0">
                          <a:solidFill>
                            <a:srgbClr val="000000"/>
                          </a:solidFill>
                          <a:effectLst/>
                          <a:latin typeface="Arial" panose="020B0604020202020204" pitchFamily="34" charset="0"/>
                          <a:cs typeface="Arial" panose="020B0604020202020204" pitchFamily="34" charset="0"/>
                        </a:rPr>
                        <a:t>Goods and services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ZA" sz="1400" b="1" i="0" u="none" strike="noStrike" dirty="0">
                          <a:solidFill>
                            <a:schemeClr val="tx1"/>
                          </a:solidFill>
                          <a:effectLst/>
                          <a:latin typeface="Arial" panose="020B0604020202020204" pitchFamily="34" charset="0"/>
                          <a:cs typeface="Arial" panose="020B0604020202020204" pitchFamily="34" charset="0"/>
                        </a:rPr>
                        <a:t>158 189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625987662"/>
                  </a:ext>
                </a:extLst>
              </a:tr>
              <a:tr h="186038">
                <a:tc>
                  <a:txBody>
                    <a:bodyPr/>
                    <a:lstStyle/>
                    <a:p>
                      <a:pPr algn="l" fontAlgn="ctr"/>
                      <a:r>
                        <a:rPr lang="en-ZA" sz="1400" b="0" i="0" u="none" strike="noStrike" dirty="0">
                          <a:solidFill>
                            <a:srgbClr val="0070C0"/>
                          </a:solidFill>
                          <a:effectLst/>
                          <a:latin typeface="Arial" panose="020B0604020202020204" pitchFamily="34" charset="0"/>
                          <a:cs typeface="Arial" panose="020B0604020202020204" pitchFamily="34" charset="0"/>
                        </a:rPr>
                        <a:t>    Travel and subsistence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rgbClr val="0070C0"/>
                          </a:solidFill>
                          <a:effectLst/>
                          <a:latin typeface="Arial" panose="020B0604020202020204" pitchFamily="34" charset="0"/>
                          <a:cs typeface="Arial" panose="020B0604020202020204" pitchFamily="34" charset="0"/>
                        </a:rPr>
                        <a:t>37 094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rgbClr val="0070C0"/>
                          </a:solidFill>
                          <a:effectLst/>
                          <a:latin typeface="Arial" panose="020B0604020202020204" pitchFamily="34" charset="0"/>
                          <a:cs typeface="Arial" panose="020B0604020202020204" pitchFamily="34" charset="0"/>
                        </a:rPr>
                        <a:t>23.4%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81042048"/>
                  </a:ext>
                </a:extLst>
              </a:tr>
              <a:tr h="186038">
                <a:tc>
                  <a:txBody>
                    <a:bodyPr/>
                    <a:lstStyle/>
                    <a:p>
                      <a:pPr marL="0" algn="l" rtl="0" eaLnBrk="1" fontAlgn="ctr" latinLnBrk="0" hangingPunct="1"/>
                      <a:r>
                        <a:rPr lang="en-ZA" sz="1400" b="0" i="0" u="none" strike="noStrike" dirty="0">
                          <a:solidFill>
                            <a:srgbClr val="0070C0"/>
                          </a:solidFill>
                          <a:effectLst/>
                          <a:latin typeface="Arial" panose="020B0604020202020204" pitchFamily="34" charset="0"/>
                          <a:cs typeface="Arial" panose="020B0604020202020204" pitchFamily="34" charset="0"/>
                        </a:rPr>
                        <a:t>    </a:t>
                      </a:r>
                      <a:r>
                        <a:rPr kumimoji="0" lang="en-ZA" sz="1400" b="0" i="0" u="none" strike="noStrike" kern="1200" dirty="0" smtClean="0">
                          <a:solidFill>
                            <a:srgbClr val="0070C0"/>
                          </a:solidFill>
                          <a:effectLst/>
                          <a:latin typeface="Arial" panose="020B0604020202020204" pitchFamily="34" charset="0"/>
                          <a:ea typeface="+mn-ea"/>
                          <a:cs typeface="Arial" panose="020B0604020202020204" pitchFamily="34" charset="0"/>
                        </a:rPr>
                        <a:t>Consultants</a:t>
                      </a:r>
                      <a:r>
                        <a:rPr kumimoji="0" lang="en-ZA" sz="1400" b="0" i="0" u="none" strike="noStrike" kern="1200" dirty="0">
                          <a:solidFill>
                            <a:srgbClr val="0070C0"/>
                          </a:solidFill>
                          <a:effectLst/>
                          <a:latin typeface="Arial" panose="020B0604020202020204" pitchFamily="34" charset="0"/>
                          <a:ea typeface="+mn-ea"/>
                          <a:cs typeface="Arial" panose="020B0604020202020204" pitchFamily="34" charset="0"/>
                        </a:rPr>
                        <a:t>: Business &amp; </a:t>
                      </a:r>
                      <a:r>
                        <a:rPr kumimoji="0" lang="en-ZA" sz="1400" b="0" i="0" u="none" strike="noStrike" kern="1200" dirty="0" smtClean="0">
                          <a:solidFill>
                            <a:srgbClr val="0070C0"/>
                          </a:solidFill>
                          <a:effectLst/>
                          <a:latin typeface="Arial" panose="020B0604020202020204" pitchFamily="34" charset="0"/>
                          <a:ea typeface="+mn-ea"/>
                          <a:cs typeface="Arial" panose="020B0604020202020204" pitchFamily="34" charset="0"/>
                        </a:rPr>
                        <a:t>advisory services </a:t>
                      </a:r>
                      <a:endParaRPr kumimoji="0" lang="en-ZA" sz="1400" b="0" i="0" u="none" strike="noStrike" kern="1200" dirty="0">
                        <a:solidFill>
                          <a:srgbClr val="0070C0"/>
                        </a:solidFill>
                        <a:effectLst/>
                        <a:latin typeface="Arial" panose="020B0604020202020204" pitchFamily="34" charset="0"/>
                        <a:ea typeface="+mn-ea"/>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rgbClr val="0070C0"/>
                          </a:solidFill>
                          <a:effectLst/>
                          <a:latin typeface="Arial" panose="020B0604020202020204" pitchFamily="34" charset="0"/>
                          <a:cs typeface="Arial" panose="020B0604020202020204" pitchFamily="34" charset="0"/>
                        </a:rPr>
                        <a:t>36 379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rgbClr val="0070C0"/>
                          </a:solidFill>
                          <a:effectLst/>
                          <a:latin typeface="Arial" panose="020B0604020202020204" pitchFamily="34" charset="0"/>
                          <a:cs typeface="Arial" panose="020B0604020202020204" pitchFamily="34" charset="0"/>
                        </a:rPr>
                        <a:t>23.0%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40329749"/>
                  </a:ext>
                </a:extLst>
              </a:tr>
              <a:tr h="186038">
                <a:tc>
                  <a:txBody>
                    <a:bodyPr/>
                    <a:lstStyle/>
                    <a:p>
                      <a:pPr algn="l" fontAlgn="ctr"/>
                      <a:r>
                        <a:rPr lang="en-ZA" sz="1400" b="0" i="0" u="none" strike="noStrike" dirty="0">
                          <a:solidFill>
                            <a:srgbClr val="0070C0"/>
                          </a:solidFill>
                          <a:effectLst/>
                          <a:latin typeface="Arial" panose="020B0604020202020204" pitchFamily="34" charset="0"/>
                          <a:cs typeface="Arial" panose="020B0604020202020204" pitchFamily="34" charset="0"/>
                        </a:rPr>
                        <a:t>    Computer services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rgbClr val="0070C0"/>
                          </a:solidFill>
                          <a:effectLst/>
                          <a:latin typeface="Arial" panose="020B0604020202020204" pitchFamily="34" charset="0"/>
                          <a:cs typeface="Arial" panose="020B0604020202020204" pitchFamily="34" charset="0"/>
                        </a:rPr>
                        <a:t>26 487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rgbClr val="0070C0"/>
                          </a:solidFill>
                          <a:effectLst/>
                          <a:latin typeface="Arial" panose="020B0604020202020204" pitchFamily="34" charset="0"/>
                          <a:cs typeface="Arial" panose="020B0604020202020204" pitchFamily="34" charset="0"/>
                        </a:rPr>
                        <a:t>16.7%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95647311"/>
                  </a:ext>
                </a:extLst>
              </a:tr>
              <a:tr h="186038">
                <a:tc>
                  <a:txBody>
                    <a:bodyPr/>
                    <a:lstStyle/>
                    <a:p>
                      <a:pPr algn="l" fontAlgn="ctr"/>
                      <a:r>
                        <a:rPr lang="en-ZA" sz="1400" b="0" i="0" u="none" strike="noStrike" dirty="0">
                          <a:solidFill>
                            <a:srgbClr val="0070C0"/>
                          </a:solidFill>
                          <a:effectLst/>
                          <a:latin typeface="Arial" panose="020B0604020202020204" pitchFamily="34" charset="0"/>
                          <a:cs typeface="Arial" panose="020B0604020202020204" pitchFamily="34" charset="0"/>
                        </a:rPr>
                        <a:t>    Operating leases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rgbClr val="0070C0"/>
                          </a:solidFill>
                          <a:effectLst/>
                          <a:latin typeface="Arial" panose="020B0604020202020204" pitchFamily="34" charset="0"/>
                          <a:cs typeface="Arial" panose="020B0604020202020204" pitchFamily="34" charset="0"/>
                        </a:rPr>
                        <a:t>15 987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rgbClr val="0070C0"/>
                          </a:solidFill>
                          <a:effectLst/>
                          <a:latin typeface="Arial" panose="020B0604020202020204" pitchFamily="34" charset="0"/>
                          <a:cs typeface="Arial" panose="020B0604020202020204" pitchFamily="34" charset="0"/>
                        </a:rPr>
                        <a:t>10.1%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79375181"/>
                  </a:ext>
                </a:extLst>
              </a:tr>
              <a:tr h="186038">
                <a:tc>
                  <a:txBody>
                    <a:bodyPr/>
                    <a:lstStyle/>
                    <a:p>
                      <a:pPr algn="l" fontAlgn="ctr"/>
                      <a:r>
                        <a:rPr lang="en-ZA" sz="1400" b="0" i="0" u="none" strike="noStrike" dirty="0">
                          <a:solidFill>
                            <a:schemeClr val="tx1"/>
                          </a:solidFill>
                          <a:effectLst/>
                          <a:latin typeface="Arial" panose="020B0604020202020204" pitchFamily="34" charset="0"/>
                          <a:cs typeface="Arial" panose="020B0604020202020204" pitchFamily="34" charset="0"/>
                        </a:rPr>
                        <a:t>    Operating payments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chemeClr val="tx1"/>
                          </a:solidFill>
                          <a:effectLst/>
                          <a:latin typeface="Arial" panose="020B0604020202020204" pitchFamily="34" charset="0"/>
                          <a:cs typeface="Arial" panose="020B0604020202020204" pitchFamily="34" charset="0"/>
                        </a:rPr>
                        <a:t>5 756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chemeClr val="tx1"/>
                          </a:solidFill>
                          <a:effectLst/>
                          <a:latin typeface="Arial" panose="020B0604020202020204" pitchFamily="34" charset="0"/>
                          <a:cs typeface="Arial" panose="020B0604020202020204" pitchFamily="34" charset="0"/>
                        </a:rPr>
                        <a:t>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66102769"/>
                  </a:ext>
                </a:extLst>
              </a:tr>
              <a:tr h="186038">
                <a:tc>
                  <a:txBody>
                    <a:bodyPr/>
                    <a:lstStyle/>
                    <a:p>
                      <a:pPr algn="l" fontAlgn="ctr"/>
                      <a:r>
                        <a:rPr lang="en-ZA" sz="1400" b="0" i="0" u="none" strike="noStrike" dirty="0">
                          <a:solidFill>
                            <a:srgbClr val="000000"/>
                          </a:solidFill>
                          <a:effectLst/>
                          <a:latin typeface="Arial" panose="020B0604020202020204" pitchFamily="34" charset="0"/>
                          <a:cs typeface="Arial" panose="020B0604020202020204" pitchFamily="34" charset="0"/>
                        </a:rPr>
                        <a:t>    Property payments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chemeClr val="tx1"/>
                          </a:solidFill>
                          <a:effectLst/>
                          <a:latin typeface="Arial" panose="020B0604020202020204" pitchFamily="34" charset="0"/>
                          <a:cs typeface="Arial" panose="020B0604020202020204" pitchFamily="34" charset="0"/>
                        </a:rPr>
                        <a:t>5 500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68236093"/>
                  </a:ext>
                </a:extLst>
              </a:tr>
              <a:tr h="186038">
                <a:tc>
                  <a:txBody>
                    <a:bodyPr/>
                    <a:lstStyle/>
                    <a:p>
                      <a:pPr algn="l" fontAlgn="ctr"/>
                      <a:r>
                        <a:rPr lang="en-ZA" sz="1400" b="0" i="0" u="none" strike="noStrike" dirty="0">
                          <a:solidFill>
                            <a:srgbClr val="000000"/>
                          </a:solidFill>
                          <a:effectLst/>
                          <a:latin typeface="Arial" panose="020B0604020202020204" pitchFamily="34" charset="0"/>
                          <a:cs typeface="Arial" panose="020B0604020202020204" pitchFamily="34" charset="0"/>
                        </a:rPr>
                        <a:t>    Advertising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chemeClr val="tx1"/>
                          </a:solidFill>
                          <a:effectLst/>
                          <a:latin typeface="Arial" panose="020B0604020202020204" pitchFamily="34" charset="0"/>
                          <a:cs typeface="Arial" panose="020B0604020202020204" pitchFamily="34" charset="0"/>
                        </a:rPr>
                        <a:t>4 673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00331750"/>
                  </a:ext>
                </a:extLst>
              </a:tr>
              <a:tr h="186038">
                <a:tc>
                  <a:txBody>
                    <a:bodyPr/>
                    <a:lstStyle/>
                    <a:p>
                      <a:pPr algn="l" fontAlgn="ctr"/>
                      <a:r>
                        <a:rPr lang="en-ZA" sz="1400" b="0" i="0" u="none" strike="noStrike" dirty="0">
                          <a:solidFill>
                            <a:srgbClr val="000000"/>
                          </a:solidFill>
                          <a:effectLst/>
                          <a:latin typeface="Arial" panose="020B0604020202020204" pitchFamily="34" charset="0"/>
                          <a:cs typeface="Arial" panose="020B0604020202020204" pitchFamily="34" charset="0"/>
                        </a:rPr>
                        <a:t>    Communication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chemeClr val="tx1"/>
                          </a:solidFill>
                          <a:effectLst/>
                          <a:latin typeface="Arial" panose="020B0604020202020204" pitchFamily="34" charset="0"/>
                          <a:cs typeface="Arial" panose="020B0604020202020204" pitchFamily="34" charset="0"/>
                        </a:rPr>
                        <a:t>4 597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89567116"/>
                  </a:ext>
                </a:extLst>
              </a:tr>
              <a:tr h="186038">
                <a:tc>
                  <a:txBody>
                    <a:bodyPr/>
                    <a:lstStyle/>
                    <a:p>
                      <a:pPr algn="l" fontAlgn="ctr"/>
                      <a:r>
                        <a:rPr lang="en-ZA" sz="1400" b="0" i="0" u="none" strike="noStrike" dirty="0">
                          <a:solidFill>
                            <a:srgbClr val="000000"/>
                          </a:solidFill>
                          <a:effectLst/>
                          <a:latin typeface="Arial" panose="020B0604020202020204" pitchFamily="34" charset="0"/>
                          <a:cs typeface="Arial" panose="020B0604020202020204" pitchFamily="34" charset="0"/>
                        </a:rPr>
                        <a:t>    Catering: Departmental activities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chemeClr val="tx1"/>
                          </a:solidFill>
                          <a:effectLst/>
                          <a:latin typeface="Arial" panose="020B0604020202020204" pitchFamily="34" charset="0"/>
                          <a:cs typeface="Arial" panose="020B0604020202020204" pitchFamily="34" charset="0"/>
                        </a:rPr>
                        <a:t>3 400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91197454"/>
                  </a:ext>
                </a:extLst>
              </a:tr>
              <a:tr h="186038">
                <a:tc>
                  <a:txBody>
                    <a:bodyPr/>
                    <a:lstStyle/>
                    <a:p>
                      <a:pPr algn="l" fontAlgn="ctr"/>
                      <a:r>
                        <a:rPr lang="en-ZA" sz="1400" b="0" i="0" u="none" strike="noStrike" dirty="0">
                          <a:solidFill>
                            <a:srgbClr val="000000"/>
                          </a:solidFill>
                          <a:effectLst/>
                          <a:latin typeface="Arial" panose="020B0604020202020204" pitchFamily="34" charset="0"/>
                          <a:cs typeface="Arial" panose="020B0604020202020204" pitchFamily="34" charset="0"/>
                        </a:rPr>
                        <a:t>    Venues and facilities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chemeClr val="tx1"/>
                          </a:solidFill>
                          <a:effectLst/>
                          <a:latin typeface="Arial" panose="020B0604020202020204" pitchFamily="34" charset="0"/>
                          <a:cs typeface="Arial" panose="020B0604020202020204" pitchFamily="34" charset="0"/>
                        </a:rPr>
                        <a:t>3 177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18824824"/>
                  </a:ext>
                </a:extLst>
              </a:tr>
              <a:tr h="186038">
                <a:tc>
                  <a:txBody>
                    <a:bodyPr/>
                    <a:lstStyle/>
                    <a:p>
                      <a:pPr algn="l" fontAlgn="ctr"/>
                      <a:r>
                        <a:rPr lang="en-ZA" sz="1400" b="0" i="0" u="none" strike="noStrike" dirty="0">
                          <a:solidFill>
                            <a:srgbClr val="000000"/>
                          </a:solidFill>
                          <a:effectLst/>
                          <a:latin typeface="Arial" panose="020B0604020202020204" pitchFamily="34" charset="0"/>
                          <a:cs typeface="Arial" panose="020B0604020202020204" pitchFamily="34" charset="0"/>
                        </a:rPr>
                        <a:t>    Audit costs: External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chemeClr val="tx1"/>
                          </a:solidFill>
                          <a:effectLst/>
                          <a:latin typeface="Arial" panose="020B0604020202020204" pitchFamily="34" charset="0"/>
                          <a:cs typeface="Arial" panose="020B0604020202020204" pitchFamily="34" charset="0"/>
                        </a:rPr>
                        <a:t>2 544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59177633"/>
                  </a:ext>
                </a:extLst>
              </a:tr>
              <a:tr h="186038">
                <a:tc>
                  <a:txBody>
                    <a:bodyPr/>
                    <a:lstStyle/>
                    <a:p>
                      <a:pPr algn="l" fontAlgn="ctr"/>
                      <a:r>
                        <a:rPr lang="en-ZA" sz="1400" b="0" i="0" u="none" strike="noStrike" dirty="0">
                          <a:solidFill>
                            <a:srgbClr val="000000"/>
                          </a:solidFill>
                          <a:effectLst/>
                          <a:latin typeface="Arial" panose="020B0604020202020204" pitchFamily="34" charset="0"/>
                          <a:cs typeface="Arial" panose="020B0604020202020204" pitchFamily="34" charset="0"/>
                        </a:rPr>
                        <a:t>    Training and development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chemeClr val="tx1"/>
                          </a:solidFill>
                          <a:effectLst/>
                          <a:latin typeface="Arial" panose="020B0604020202020204" pitchFamily="34" charset="0"/>
                          <a:cs typeface="Arial" panose="020B0604020202020204" pitchFamily="34" charset="0"/>
                        </a:rPr>
                        <a:t>2 332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53305645"/>
                  </a:ext>
                </a:extLst>
              </a:tr>
              <a:tr h="186038">
                <a:tc>
                  <a:txBody>
                    <a:bodyPr/>
                    <a:lstStyle/>
                    <a:p>
                      <a:pPr algn="l" fontAlgn="ctr"/>
                      <a:r>
                        <a:rPr lang="en-ZA" sz="1400" b="0" i="0" u="none" strike="noStrike" dirty="0">
                          <a:solidFill>
                            <a:srgbClr val="000000"/>
                          </a:solidFill>
                          <a:effectLst/>
                          <a:latin typeface="Arial" panose="020B0604020202020204" pitchFamily="34" charset="0"/>
                          <a:cs typeface="Arial" panose="020B0604020202020204" pitchFamily="34" charset="0"/>
                        </a:rPr>
                        <a:t>    Minor assets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chemeClr val="tx1"/>
                          </a:solidFill>
                          <a:effectLst/>
                          <a:latin typeface="Arial" panose="020B0604020202020204" pitchFamily="34" charset="0"/>
                          <a:cs typeface="Arial" panose="020B0604020202020204" pitchFamily="34" charset="0"/>
                        </a:rPr>
                        <a:t>1 950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69535319"/>
                  </a:ext>
                </a:extLst>
              </a:tr>
              <a:tr h="186038">
                <a:tc>
                  <a:txBody>
                    <a:bodyPr/>
                    <a:lstStyle/>
                    <a:p>
                      <a:pPr algn="l" fontAlgn="ctr"/>
                      <a:r>
                        <a:rPr lang="en-ZA" sz="1400" b="0" i="0" u="none" strike="noStrike" dirty="0">
                          <a:solidFill>
                            <a:srgbClr val="000000"/>
                          </a:solidFill>
                          <a:effectLst/>
                          <a:latin typeface="Arial" panose="020B0604020202020204" pitchFamily="34" charset="0"/>
                          <a:cs typeface="Arial" panose="020B0604020202020204" pitchFamily="34" charset="0"/>
                        </a:rPr>
                        <a:t>    Administrative fees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chemeClr val="tx1"/>
                          </a:solidFill>
                          <a:effectLst/>
                          <a:latin typeface="Arial" panose="020B0604020202020204" pitchFamily="34" charset="0"/>
                          <a:cs typeface="Arial" panose="020B0604020202020204" pitchFamily="34" charset="0"/>
                        </a:rPr>
                        <a:t>1 854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66146196"/>
                  </a:ext>
                </a:extLst>
              </a:tr>
              <a:tr h="186038">
                <a:tc>
                  <a:txBody>
                    <a:bodyPr/>
                    <a:lstStyle/>
                    <a:p>
                      <a:pPr algn="l" fontAlgn="ctr"/>
                      <a:r>
                        <a:rPr lang="en-US" sz="1400" b="0" i="0" u="none" strike="noStrike" dirty="0">
                          <a:solidFill>
                            <a:srgbClr val="000000"/>
                          </a:solidFill>
                          <a:effectLst/>
                          <a:latin typeface="Arial" panose="020B0604020202020204" pitchFamily="34" charset="0"/>
                          <a:cs typeface="Arial" panose="020B0604020202020204" pitchFamily="34" charset="0"/>
                        </a:rPr>
                        <a:t>    </a:t>
                      </a:r>
                      <a:r>
                        <a:rPr lang="en-US" sz="1400" b="0" i="0" u="none" strike="noStrike" dirty="0" smtClean="0">
                          <a:solidFill>
                            <a:srgbClr val="000000"/>
                          </a:solidFill>
                          <a:effectLst/>
                          <a:latin typeface="Arial" panose="020B0604020202020204" pitchFamily="34" charset="0"/>
                          <a:cs typeface="Arial" panose="020B0604020202020204" pitchFamily="34" charset="0"/>
                        </a:rPr>
                        <a:t>Consumables:</a:t>
                      </a:r>
                      <a:r>
                        <a:rPr lang="en-US" sz="1400" b="0" i="0" u="none" strike="noStrike" baseline="0" dirty="0" smtClean="0">
                          <a:solidFill>
                            <a:srgbClr val="000000"/>
                          </a:solidFill>
                          <a:effectLst/>
                          <a:latin typeface="Arial" panose="020B0604020202020204" pitchFamily="34" charset="0"/>
                          <a:cs typeface="Arial" panose="020B0604020202020204" pitchFamily="34" charset="0"/>
                        </a:rPr>
                        <a:t> Stationery</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chemeClr val="tx1"/>
                          </a:solidFill>
                          <a:effectLst/>
                          <a:latin typeface="Arial" panose="020B0604020202020204" pitchFamily="34" charset="0"/>
                          <a:cs typeface="Arial" panose="020B0604020202020204" pitchFamily="34" charset="0"/>
                        </a:rPr>
                        <a:t>1 628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34159492"/>
                  </a:ext>
                </a:extLst>
              </a:tr>
              <a:tr h="186038">
                <a:tc>
                  <a:txBody>
                    <a:bodyPr/>
                    <a:lstStyle/>
                    <a:p>
                      <a:pPr algn="l" fontAlgn="ctr"/>
                      <a:r>
                        <a:rPr lang="en-ZA" sz="1400" b="0" i="0" u="none" strike="noStrike" dirty="0">
                          <a:solidFill>
                            <a:srgbClr val="000000"/>
                          </a:solidFill>
                          <a:effectLst/>
                          <a:latin typeface="Arial" panose="020B0604020202020204" pitchFamily="34" charset="0"/>
                          <a:cs typeface="Arial" panose="020B0604020202020204" pitchFamily="34" charset="0"/>
                        </a:rPr>
                        <a:t>    Contractors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chemeClr val="tx1"/>
                          </a:solidFill>
                          <a:effectLst/>
                          <a:latin typeface="Arial" panose="020B0604020202020204" pitchFamily="34" charset="0"/>
                          <a:cs typeface="Arial" panose="020B0604020202020204" pitchFamily="34" charset="0"/>
                        </a:rPr>
                        <a:t>1 336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49330380"/>
                  </a:ext>
                </a:extLst>
              </a:tr>
              <a:tr h="186038">
                <a:tc>
                  <a:txBody>
                    <a:bodyPr/>
                    <a:lstStyle/>
                    <a:p>
                      <a:pPr algn="l" fontAlgn="ctr"/>
                      <a:r>
                        <a:rPr lang="en-ZA" sz="1400" b="0" i="0" u="none" strike="noStrike" dirty="0">
                          <a:solidFill>
                            <a:srgbClr val="000000"/>
                          </a:solidFill>
                          <a:effectLst/>
                          <a:latin typeface="Arial" panose="020B0604020202020204" pitchFamily="34" charset="0"/>
                          <a:cs typeface="Arial" panose="020B0604020202020204" pitchFamily="34" charset="0"/>
                        </a:rPr>
                        <a:t>    Fleet services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chemeClr val="tx1"/>
                          </a:solidFill>
                          <a:effectLst/>
                          <a:latin typeface="Arial" panose="020B0604020202020204" pitchFamily="34" charset="0"/>
                          <a:cs typeface="Arial" panose="020B0604020202020204" pitchFamily="34" charset="0"/>
                        </a:rPr>
                        <a:t>1 164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13529541"/>
                  </a:ext>
                </a:extLst>
              </a:tr>
              <a:tr h="186038">
                <a:tc>
                  <a:txBody>
                    <a:bodyPr/>
                    <a:lstStyle/>
                    <a:p>
                      <a:pPr algn="l" fontAlgn="ctr"/>
                      <a:r>
                        <a:rPr lang="en-ZA" sz="1400" b="0" i="0" u="none" strike="noStrike" dirty="0">
                          <a:solidFill>
                            <a:srgbClr val="000000"/>
                          </a:solidFill>
                          <a:effectLst/>
                          <a:latin typeface="Arial" panose="020B0604020202020204" pitchFamily="34" charset="0"/>
                          <a:cs typeface="Arial" panose="020B0604020202020204" pitchFamily="34" charset="0"/>
                        </a:rPr>
                        <a:t>    Rental and hiring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chemeClr val="tx1"/>
                          </a:solidFill>
                          <a:effectLst/>
                          <a:latin typeface="Arial" panose="020B0604020202020204" pitchFamily="34" charset="0"/>
                          <a:cs typeface="Arial" panose="020B0604020202020204" pitchFamily="34" charset="0"/>
                        </a:rPr>
                        <a:t>821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3165031"/>
                  </a:ext>
                </a:extLst>
              </a:tr>
              <a:tr h="186038">
                <a:tc>
                  <a:txBody>
                    <a:bodyPr/>
                    <a:lstStyle/>
                    <a:p>
                      <a:pPr algn="l" fontAlgn="ctr"/>
                      <a:r>
                        <a:rPr lang="en-ZA" sz="1400" b="0" i="0" u="none" strike="noStrike" dirty="0">
                          <a:solidFill>
                            <a:srgbClr val="000000"/>
                          </a:solidFill>
                          <a:effectLst/>
                          <a:latin typeface="Arial" panose="020B0604020202020204" pitchFamily="34" charset="0"/>
                          <a:cs typeface="Arial" panose="020B0604020202020204" pitchFamily="34" charset="0"/>
                        </a:rPr>
                        <a:t>    Bursaries: Employees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chemeClr val="tx1"/>
                          </a:solidFill>
                          <a:effectLst/>
                          <a:latin typeface="Arial" panose="020B0604020202020204" pitchFamily="34" charset="0"/>
                          <a:cs typeface="Arial" panose="020B0604020202020204" pitchFamily="34" charset="0"/>
                        </a:rPr>
                        <a:t>636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35296642"/>
                  </a:ext>
                </a:extLst>
              </a:tr>
              <a:tr h="186038">
                <a:tc>
                  <a:txBody>
                    <a:bodyPr/>
                    <a:lstStyle/>
                    <a:p>
                      <a:pPr algn="l" fontAlgn="ctr"/>
                      <a:r>
                        <a:rPr lang="en-ZA" sz="1400" b="0" i="0" u="none" strike="noStrike" dirty="0">
                          <a:solidFill>
                            <a:srgbClr val="000000"/>
                          </a:solidFill>
                          <a:effectLst/>
                          <a:latin typeface="Arial" panose="020B0604020202020204" pitchFamily="34" charset="0"/>
                          <a:cs typeface="Arial" panose="020B0604020202020204" pitchFamily="34" charset="0"/>
                        </a:rPr>
                        <a:t>    Consumable supplies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chemeClr val="tx1"/>
                          </a:solidFill>
                          <a:effectLst/>
                          <a:latin typeface="Arial" panose="020B0604020202020204" pitchFamily="34" charset="0"/>
                          <a:cs typeface="Arial" panose="020B0604020202020204" pitchFamily="34" charset="0"/>
                        </a:rPr>
                        <a:t>486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33258773"/>
                  </a:ext>
                </a:extLst>
              </a:tr>
              <a:tr h="186038">
                <a:tc>
                  <a:txBody>
                    <a:bodyPr/>
                    <a:lstStyle/>
                    <a:p>
                      <a:pPr algn="l" fontAlgn="ctr"/>
                      <a:r>
                        <a:rPr lang="en-ZA" sz="1400" b="0" i="0" u="none" strike="noStrike" dirty="0">
                          <a:solidFill>
                            <a:srgbClr val="000000"/>
                          </a:solidFill>
                          <a:effectLst/>
                          <a:latin typeface="Arial" panose="020B0604020202020204" pitchFamily="34" charset="0"/>
                          <a:cs typeface="Arial" panose="020B0604020202020204" pitchFamily="34" charset="0"/>
                        </a:rPr>
                        <a:t>    Agency </a:t>
                      </a:r>
                      <a:r>
                        <a:rPr lang="en-ZA" sz="1400" b="0" i="0" u="none" strike="noStrike" dirty="0" smtClean="0">
                          <a:solidFill>
                            <a:srgbClr val="000000"/>
                          </a:solidFill>
                          <a:effectLst/>
                          <a:latin typeface="Arial" panose="020B0604020202020204" pitchFamily="34" charset="0"/>
                          <a:cs typeface="Arial" panose="020B0604020202020204" pitchFamily="34" charset="0"/>
                        </a:rPr>
                        <a:t>/</a:t>
                      </a:r>
                      <a:r>
                        <a:rPr lang="en-ZA" sz="1400" b="0" i="0" u="none" strike="noStrike" baseline="0" dirty="0" smtClean="0">
                          <a:solidFill>
                            <a:srgbClr val="000000"/>
                          </a:solidFill>
                          <a:effectLst/>
                          <a:latin typeface="Arial" panose="020B0604020202020204" pitchFamily="34" charset="0"/>
                          <a:cs typeface="Arial" panose="020B0604020202020204" pitchFamily="34" charset="0"/>
                        </a:rPr>
                        <a:t> </a:t>
                      </a:r>
                      <a:r>
                        <a:rPr lang="en-ZA" sz="1400" b="0" i="0" u="none" strike="noStrike" dirty="0" smtClean="0">
                          <a:solidFill>
                            <a:srgbClr val="000000"/>
                          </a:solidFill>
                          <a:effectLst/>
                          <a:latin typeface="Arial" panose="020B0604020202020204" pitchFamily="34" charset="0"/>
                          <a:cs typeface="Arial" panose="020B0604020202020204" pitchFamily="34" charset="0"/>
                        </a:rPr>
                        <a:t>outsourced </a:t>
                      </a:r>
                      <a:r>
                        <a:rPr lang="en-ZA" sz="1400" b="0" i="0" u="none" strike="noStrike" dirty="0">
                          <a:solidFill>
                            <a:srgbClr val="000000"/>
                          </a:solidFill>
                          <a:effectLst/>
                          <a:latin typeface="Arial" panose="020B0604020202020204" pitchFamily="34" charset="0"/>
                          <a:cs typeface="Arial" panose="020B0604020202020204" pitchFamily="34" charset="0"/>
                        </a:rPr>
                        <a:t>services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chemeClr val="tx1"/>
                          </a:solidFill>
                          <a:effectLst/>
                          <a:latin typeface="Arial" panose="020B0604020202020204" pitchFamily="34" charset="0"/>
                          <a:cs typeface="Arial" panose="020B0604020202020204" pitchFamily="34" charset="0"/>
                        </a:rPr>
                        <a:t>352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10377018"/>
                  </a:ext>
                </a:extLst>
              </a:tr>
              <a:tr h="186038">
                <a:tc>
                  <a:txBody>
                    <a:bodyPr/>
                    <a:lstStyle/>
                    <a:p>
                      <a:pPr algn="l" fontAlgn="ctr"/>
                      <a:r>
                        <a:rPr lang="en-ZA" sz="1400" b="0" i="0" u="none" strike="noStrike" dirty="0">
                          <a:solidFill>
                            <a:srgbClr val="000000"/>
                          </a:solidFill>
                          <a:effectLst/>
                          <a:latin typeface="Arial" panose="020B0604020202020204" pitchFamily="34" charset="0"/>
                          <a:cs typeface="Arial" panose="020B0604020202020204" pitchFamily="34" charset="0"/>
                        </a:rPr>
                        <a:t>    Entertainment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chemeClr val="tx1"/>
                          </a:solidFill>
                          <a:effectLst/>
                          <a:latin typeface="Arial" panose="020B0604020202020204" pitchFamily="34" charset="0"/>
                          <a:cs typeface="Arial" panose="020B0604020202020204" pitchFamily="34" charset="0"/>
                        </a:rPr>
                        <a:t>36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94015876"/>
                  </a:ext>
                </a:extLst>
              </a:tr>
            </a:tbl>
          </a:graphicData>
        </a:graphic>
      </p:graphicFrame>
      <p:sp>
        <p:nvSpPr>
          <p:cNvPr id="7" name="Content Placeholder 2"/>
          <p:cNvSpPr txBox="1">
            <a:spLocks/>
          </p:cNvSpPr>
          <p:nvPr/>
        </p:nvSpPr>
        <p:spPr>
          <a:xfrm>
            <a:off x="5796136" y="1021213"/>
            <a:ext cx="3096344" cy="4938811"/>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ZA" sz="1800" dirty="0" smtClean="0">
                <a:latin typeface="Arial" panose="020B0604020202020204" pitchFamily="34" charset="0"/>
                <a:cs typeface="Arial" panose="020B0604020202020204" pitchFamily="34" charset="0"/>
              </a:rPr>
              <a:t>Three quarters of budget for top 4 cost drivers</a:t>
            </a:r>
          </a:p>
          <a:p>
            <a:r>
              <a:rPr lang="en-ZA" sz="1800" dirty="0" smtClean="0">
                <a:latin typeface="Arial" panose="020B0604020202020204" pitchFamily="34" charset="0"/>
                <a:cs typeface="Arial" panose="020B0604020202020204" pitchFamily="34" charset="0"/>
              </a:rPr>
              <a:t>Consultants:</a:t>
            </a:r>
          </a:p>
          <a:p>
            <a:pPr lvl="1"/>
            <a:r>
              <a:rPr lang="en-ZA" dirty="0" smtClean="0">
                <a:latin typeface="Arial" panose="020B0604020202020204" pitchFamily="34" charset="0"/>
                <a:cs typeface="Arial" panose="020B0604020202020204" pitchFamily="34" charset="0"/>
              </a:rPr>
              <a:t>R8.3m for NIDS</a:t>
            </a:r>
          </a:p>
          <a:p>
            <a:pPr lvl="1"/>
            <a:r>
              <a:rPr lang="en-ZA" dirty="0" smtClean="0">
                <a:latin typeface="Arial" panose="020B0604020202020204" pitchFamily="34" charset="0"/>
                <a:cs typeface="Arial" panose="020B0604020202020204" pitchFamily="34" charset="0"/>
              </a:rPr>
              <a:t>R5m for NPC Commissioners</a:t>
            </a:r>
          </a:p>
          <a:p>
            <a:pPr lvl="1"/>
            <a:r>
              <a:rPr lang="en-ZA" dirty="0" smtClean="0">
                <a:latin typeface="Arial" panose="020B0604020202020204" pitchFamily="34" charset="0"/>
                <a:cs typeface="Arial" panose="020B0604020202020204" pitchFamily="34" charset="0"/>
              </a:rPr>
              <a:t>R23.1m for Evaluation and research projects</a:t>
            </a:r>
          </a:p>
          <a:p>
            <a:r>
              <a:rPr lang="en-ZA" sz="1800" dirty="0" smtClean="0">
                <a:latin typeface="Arial" panose="020B0604020202020204" pitchFamily="34" charset="0"/>
                <a:cs typeface="Arial" panose="020B0604020202020204" pitchFamily="34" charset="0"/>
              </a:rPr>
              <a:t>Computer Services</a:t>
            </a:r>
            <a:endParaRPr lang="en-ZA" sz="1800" dirty="0">
              <a:latin typeface="Arial" panose="020B0604020202020204" pitchFamily="34" charset="0"/>
              <a:cs typeface="Arial" panose="020B0604020202020204" pitchFamily="34" charset="0"/>
            </a:endParaRPr>
          </a:p>
          <a:p>
            <a:pPr lvl="1"/>
            <a:r>
              <a:rPr lang="en-ZA" dirty="0" smtClean="0">
                <a:latin typeface="Arial" panose="020B0604020202020204" pitchFamily="34" charset="0"/>
                <a:cs typeface="Arial" panose="020B0604020202020204" pitchFamily="34" charset="0"/>
              </a:rPr>
              <a:t>R12m to SITA for Hotline</a:t>
            </a:r>
          </a:p>
          <a:p>
            <a:pPr lvl="1"/>
            <a:r>
              <a:rPr lang="en-ZA" dirty="0" smtClean="0">
                <a:latin typeface="Arial" panose="020B0604020202020204" pitchFamily="34" charset="0"/>
                <a:cs typeface="Arial" panose="020B0604020202020204" pitchFamily="34" charset="0"/>
              </a:rPr>
              <a:t>Remainder mostly to SITA for data lines and server space</a:t>
            </a:r>
          </a:p>
          <a:p>
            <a:r>
              <a:rPr lang="en-ZA" sz="1800" dirty="0" smtClean="0">
                <a:latin typeface="Arial" panose="020B0604020202020204" pitchFamily="34" charset="0"/>
                <a:cs typeface="Arial" panose="020B0604020202020204" pitchFamily="34" charset="0"/>
              </a:rPr>
              <a:t>Operating leases: Office space</a:t>
            </a:r>
          </a:p>
        </p:txBody>
      </p:sp>
    </p:spTree>
    <p:extLst>
      <p:ext uri="{BB962C8B-B14F-4D97-AF65-F5344CB8AC3E}">
        <p14:creationId xmlns:p14="http://schemas.microsoft.com/office/powerpoint/2010/main" xmlns="" val="31574346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1" name="DPME_Induction_Slides_THANK YOU11.jpg" descr="DPME_Induction_Slides_THANK YOU11.jpg"/>
          <p:cNvPicPr>
            <a:picLocks noChangeAspect="1"/>
          </p:cNvPicPr>
          <p:nvPr/>
        </p:nvPicPr>
        <p:blipFill>
          <a:blip r:embed="rId2" cstate="print">
            <a:extLst/>
          </a:blip>
          <a:stretch>
            <a:fillRect/>
          </a:stretch>
        </p:blipFill>
        <p:spPr>
          <a:xfrm>
            <a:off x="713" y="0"/>
            <a:ext cx="9142574" cy="6858000"/>
          </a:xfrm>
          <a:prstGeom prst="rect">
            <a:avLst/>
          </a:prstGeom>
          <a:ln w="12700">
            <a:miter lim="400000"/>
          </a:ln>
        </p:spPr>
      </p:pic>
    </p:spTree>
    <p:extLst>
      <p:ext uri="{BB962C8B-B14F-4D97-AF65-F5344CB8AC3E}">
        <p14:creationId xmlns:p14="http://schemas.microsoft.com/office/powerpoint/2010/main" xmlns="" val="371269101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514350" indent="-514350">
              <a:buFont typeface="+mj-lt"/>
              <a:buAutoNum type="arabicPeriod"/>
            </a:pPr>
            <a:r>
              <a:rPr lang="en-ZA" sz="3200" dirty="0" smtClean="0">
                <a:solidFill>
                  <a:schemeClr val="tx1"/>
                </a:solidFill>
                <a:latin typeface="Arial" panose="020B0604020202020204" pitchFamily="34" charset="0"/>
                <a:cs typeface="Arial" panose="020B0604020202020204" pitchFamily="34" charset="0"/>
              </a:rPr>
              <a:t>Purpose of the Presentation</a:t>
            </a:r>
            <a:endParaRPr lang="en-ZA" sz="3200"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51520" y="980728"/>
            <a:ext cx="8726816" cy="5256584"/>
          </a:xfrm>
        </p:spPr>
        <p:txBody>
          <a:bodyPr/>
          <a:lstStyle/>
          <a:p>
            <a:pPr>
              <a:buFont typeface="Wingdings" panose="05000000000000000000" pitchFamily="2" charset="2"/>
              <a:buChar char="§"/>
            </a:pPr>
            <a:r>
              <a:rPr lang="en-ZA" sz="1800" dirty="0">
                <a:solidFill>
                  <a:schemeClr val="tx1"/>
                </a:solidFill>
                <a:latin typeface="Arial" panose="020B0604020202020204" pitchFamily="34" charset="0"/>
                <a:cs typeface="Arial" panose="020B0604020202020204" pitchFamily="34" charset="0"/>
              </a:rPr>
              <a:t>To present Annual Performance Plans and Programme and budget for the 2018/19 financial year</a:t>
            </a:r>
          </a:p>
          <a:p>
            <a:pPr>
              <a:buFont typeface="Wingdings" panose="05000000000000000000" pitchFamily="2" charset="2"/>
              <a:buChar char="§"/>
            </a:pPr>
            <a:endParaRPr lang="en-ZA" sz="1800" dirty="0">
              <a:solidFill>
                <a:schemeClr val="tx1"/>
              </a:solidFill>
              <a:latin typeface="Arial" panose="020B0604020202020204" pitchFamily="34" charset="0"/>
              <a:cs typeface="Arial" panose="020B0604020202020204" pitchFamily="34" charset="0"/>
            </a:endParaRPr>
          </a:p>
          <a:p>
            <a:pPr>
              <a:buFont typeface="Wingdings" panose="05000000000000000000" pitchFamily="2" charset="2"/>
              <a:buChar char="§"/>
            </a:pPr>
            <a:r>
              <a:rPr lang="en-ZA" sz="1800" dirty="0" smtClean="0">
                <a:solidFill>
                  <a:schemeClr val="tx1"/>
                </a:solidFill>
                <a:latin typeface="Arial" panose="020B0604020202020204" pitchFamily="34" charset="0"/>
                <a:cs typeface="Arial" panose="020B0604020202020204" pitchFamily="34" charset="0"/>
              </a:rPr>
              <a:t>To highlight:</a:t>
            </a:r>
          </a:p>
          <a:p>
            <a:pPr lvl="1"/>
            <a:r>
              <a:rPr lang="en-ZA" sz="1800" dirty="0">
                <a:solidFill>
                  <a:schemeClr val="tx1"/>
                </a:solidFill>
                <a:latin typeface="Arial" panose="020B0604020202020204" pitchFamily="34" charset="0"/>
                <a:cs typeface="Arial" panose="020B0604020202020204" pitchFamily="34" charset="0"/>
              </a:rPr>
              <a:t>Problems that DPME seeks to </a:t>
            </a:r>
            <a:r>
              <a:rPr lang="en-ZA" sz="1800" dirty="0" smtClean="0">
                <a:solidFill>
                  <a:schemeClr val="tx1"/>
                </a:solidFill>
                <a:latin typeface="Arial" panose="020B0604020202020204" pitchFamily="34" charset="0"/>
                <a:cs typeface="Arial" panose="020B0604020202020204" pitchFamily="34" charset="0"/>
              </a:rPr>
              <a:t>address</a:t>
            </a:r>
          </a:p>
          <a:p>
            <a:pPr lvl="1"/>
            <a:endParaRPr lang="en-ZA" sz="1800" dirty="0">
              <a:solidFill>
                <a:schemeClr val="tx1"/>
              </a:solidFill>
              <a:latin typeface="Arial" panose="020B0604020202020204" pitchFamily="34" charset="0"/>
              <a:cs typeface="Arial" panose="020B0604020202020204" pitchFamily="34" charset="0"/>
            </a:endParaRPr>
          </a:p>
          <a:p>
            <a:pPr lvl="1"/>
            <a:r>
              <a:rPr lang="en-ZA" sz="1800" dirty="0">
                <a:solidFill>
                  <a:schemeClr val="tx1"/>
                </a:solidFill>
                <a:latin typeface="Arial" panose="020B0604020202020204" pitchFamily="34" charset="0"/>
                <a:cs typeface="Arial" panose="020B0604020202020204" pitchFamily="34" charset="0"/>
              </a:rPr>
              <a:t>S</a:t>
            </a:r>
            <a:r>
              <a:rPr lang="en-ZA" sz="1800" dirty="0" smtClean="0">
                <a:solidFill>
                  <a:schemeClr val="tx1"/>
                </a:solidFill>
                <a:latin typeface="Arial" panose="020B0604020202020204" pitchFamily="34" charset="0"/>
                <a:cs typeface="Arial" panose="020B0604020202020204" pitchFamily="34" charset="0"/>
              </a:rPr>
              <a:t>trategic purpose of DPME</a:t>
            </a:r>
          </a:p>
          <a:p>
            <a:pPr lvl="1"/>
            <a:endParaRPr lang="en-ZA" sz="1800" dirty="0" smtClean="0">
              <a:solidFill>
                <a:schemeClr val="tx1"/>
              </a:solidFill>
              <a:latin typeface="Arial" panose="020B0604020202020204" pitchFamily="34" charset="0"/>
              <a:cs typeface="Arial" panose="020B0604020202020204" pitchFamily="34" charset="0"/>
            </a:endParaRPr>
          </a:p>
          <a:p>
            <a:pPr lvl="1"/>
            <a:r>
              <a:rPr lang="en-ZA" sz="1800" dirty="0" smtClean="0">
                <a:solidFill>
                  <a:schemeClr val="tx1"/>
                </a:solidFill>
                <a:latin typeface="Arial" panose="020B0604020202020204" pitchFamily="34" charset="0"/>
                <a:cs typeface="Arial" panose="020B0604020202020204" pitchFamily="34" charset="0"/>
              </a:rPr>
              <a:t>Key functions and their components</a:t>
            </a:r>
          </a:p>
          <a:p>
            <a:pPr lvl="1"/>
            <a:endParaRPr lang="en-ZA" sz="1800" dirty="0" smtClean="0">
              <a:solidFill>
                <a:schemeClr val="tx1"/>
              </a:solidFill>
              <a:latin typeface="Arial" panose="020B0604020202020204" pitchFamily="34" charset="0"/>
              <a:cs typeface="Arial" panose="020B0604020202020204" pitchFamily="34" charset="0"/>
            </a:endParaRPr>
          </a:p>
          <a:p>
            <a:pPr lvl="1"/>
            <a:r>
              <a:rPr lang="en-ZA" sz="1800" dirty="0" smtClean="0">
                <a:solidFill>
                  <a:schemeClr val="tx1"/>
                </a:solidFill>
                <a:latin typeface="Arial" panose="020B0604020202020204" pitchFamily="34" charset="0"/>
                <a:cs typeface="Arial" panose="020B0604020202020204" pitchFamily="34" charset="0"/>
              </a:rPr>
              <a:t>Synopsis of the 2017/18 performance </a:t>
            </a:r>
          </a:p>
          <a:p>
            <a:pPr lvl="1"/>
            <a:endParaRPr lang="en-ZA" sz="1800" dirty="0" smtClean="0">
              <a:solidFill>
                <a:schemeClr val="tx1"/>
              </a:solidFill>
              <a:latin typeface="Arial" panose="020B0604020202020204" pitchFamily="34" charset="0"/>
              <a:cs typeface="Arial" panose="020B0604020202020204" pitchFamily="34" charset="0"/>
            </a:endParaRPr>
          </a:p>
          <a:p>
            <a:pPr lvl="1"/>
            <a:r>
              <a:rPr lang="en-ZA" sz="1800" dirty="0" smtClean="0">
                <a:solidFill>
                  <a:schemeClr val="tx1"/>
                </a:solidFill>
                <a:latin typeface="Arial" panose="020B0604020202020204" pitchFamily="34" charset="0"/>
                <a:cs typeface="Arial" panose="020B0604020202020204" pitchFamily="34" charset="0"/>
              </a:rPr>
              <a:t>key focus Areas for 2018/19</a:t>
            </a:r>
            <a:endParaRPr lang="en-ZA" sz="1800" dirty="0">
              <a:solidFill>
                <a:schemeClr val="tx1"/>
              </a:solidFill>
              <a:latin typeface="Arial" panose="020B0604020202020204" pitchFamily="34" charset="0"/>
              <a:cs typeface="Arial" panose="020B0604020202020204" pitchFamily="34" charset="0"/>
            </a:endParaRPr>
          </a:p>
          <a:p>
            <a:pPr marL="82296" indent="0">
              <a:buNone/>
            </a:pPr>
            <a:endParaRPr lang="en-ZA" dirty="0"/>
          </a:p>
        </p:txBody>
      </p:sp>
      <p:sp>
        <p:nvSpPr>
          <p:cNvPr id="4" name="Slide Number Placeholder 3"/>
          <p:cNvSpPr>
            <a:spLocks noGrp="1"/>
          </p:cNvSpPr>
          <p:nvPr>
            <p:ph type="sldNum" sz="quarter" idx="4"/>
          </p:nvPr>
        </p:nvSpPr>
        <p:spPr/>
        <p:txBody>
          <a:bodyPr/>
          <a:lstStyle/>
          <a:p>
            <a:fld id="{62AAA1A3-262B-4979-8C18-306C3DA11E9E}" type="slidenum">
              <a:rPr lang="en-ZA" smtClean="0"/>
              <a:pPr/>
              <a:t>3</a:t>
            </a:fld>
            <a:endParaRPr lang="en-ZA" dirty="0"/>
          </a:p>
        </p:txBody>
      </p:sp>
    </p:spTree>
    <p:extLst>
      <p:ext uri="{BB962C8B-B14F-4D97-AF65-F5344CB8AC3E}">
        <p14:creationId xmlns:p14="http://schemas.microsoft.com/office/powerpoint/2010/main" xmlns="" val="1807153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742950" indent="-742950">
              <a:buFont typeface="+mj-lt"/>
              <a:buAutoNum type="arabicPeriod" startAt="2"/>
            </a:pPr>
            <a:r>
              <a:rPr lang="en-ZA" b="1" dirty="0" smtClean="0">
                <a:solidFill>
                  <a:schemeClr val="tx1"/>
                </a:solidFill>
              </a:rPr>
              <a:t>Introduction</a:t>
            </a:r>
            <a:endParaRPr lang="en-ZA" b="1" dirty="0">
              <a:solidFill>
                <a:schemeClr val="tx1"/>
              </a:solidFill>
            </a:endParaRPr>
          </a:p>
        </p:txBody>
      </p:sp>
      <p:sp>
        <p:nvSpPr>
          <p:cNvPr id="3" name="Content Placeholder 2"/>
          <p:cNvSpPr>
            <a:spLocks noGrp="1"/>
          </p:cNvSpPr>
          <p:nvPr>
            <p:ph idx="1"/>
          </p:nvPr>
        </p:nvSpPr>
        <p:spPr>
          <a:xfrm>
            <a:off x="251520" y="980728"/>
            <a:ext cx="8726816" cy="5328592"/>
          </a:xfrm>
        </p:spPr>
        <p:txBody>
          <a:bodyPr>
            <a:normAutofit fontScale="62500" lnSpcReduction="20000"/>
          </a:bodyPr>
          <a:lstStyle/>
          <a:p>
            <a:pPr marL="571500" indent="-571500" algn="just" defTabSz="514350" fontAlgn="base">
              <a:lnSpc>
                <a:spcPct val="150000"/>
              </a:lnSpc>
              <a:spcBef>
                <a:spcPts val="394"/>
              </a:spcBef>
              <a:spcAft>
                <a:spcPct val="0"/>
              </a:spcAft>
              <a:buClr>
                <a:schemeClr val="tx1"/>
              </a:buClr>
              <a:buSzPct val="64000"/>
              <a:buFont typeface="Wingdings" panose="05000000000000000000" pitchFamily="2" charset="2"/>
              <a:buChar char="q"/>
              <a:defRPr/>
            </a:pPr>
            <a:r>
              <a:rPr lang="en-ZA" dirty="0">
                <a:solidFill>
                  <a:prstClr val="black"/>
                </a:solidFill>
                <a:latin typeface="Arial" panose="020B0604020202020204" pitchFamily="34" charset="0"/>
                <a:ea typeface="Arial" charset="0"/>
                <a:cs typeface="Arial" panose="020B0604020202020204" pitchFamily="34" charset="0"/>
              </a:rPr>
              <a:t>The Department of Planning, Monitoring and Evaluation’s (DPME`s) mandate is to undertake national planning, monitoring and evaluation focusing on the implementation of the National Development Plan (NDP) in government and in the rest of society.</a:t>
            </a:r>
          </a:p>
          <a:p>
            <a:pPr marL="571500" indent="-571500" algn="just" defTabSz="514350" fontAlgn="base">
              <a:lnSpc>
                <a:spcPct val="150000"/>
              </a:lnSpc>
              <a:spcBef>
                <a:spcPts val="394"/>
              </a:spcBef>
              <a:spcAft>
                <a:spcPct val="0"/>
              </a:spcAft>
              <a:buClr>
                <a:schemeClr val="tx1"/>
              </a:buClr>
              <a:buSzPct val="64000"/>
              <a:buFont typeface="Wingdings" panose="05000000000000000000" pitchFamily="2" charset="2"/>
              <a:buChar char="q"/>
              <a:defRPr/>
            </a:pPr>
            <a:r>
              <a:rPr lang="en-ZA" dirty="0">
                <a:solidFill>
                  <a:prstClr val="black"/>
                </a:solidFill>
                <a:latin typeface="Arial" panose="020B0604020202020204" pitchFamily="34" charset="0"/>
                <a:ea typeface="Arial" charset="0"/>
                <a:cs typeface="Arial" panose="020B0604020202020204" pitchFamily="34" charset="0"/>
              </a:rPr>
              <a:t>The Medium-Term Strategic Framework (MTSF) for 2014 – 2019 forms the basis of the monitoring work by DPME.</a:t>
            </a:r>
          </a:p>
          <a:p>
            <a:pPr marL="571500" indent="-571500" algn="just" defTabSz="514350" fontAlgn="base">
              <a:lnSpc>
                <a:spcPct val="150000"/>
              </a:lnSpc>
              <a:spcBef>
                <a:spcPts val="394"/>
              </a:spcBef>
              <a:spcAft>
                <a:spcPct val="0"/>
              </a:spcAft>
              <a:buClr>
                <a:schemeClr val="tx1"/>
              </a:buClr>
              <a:buSzPct val="64000"/>
              <a:buFont typeface="Wingdings" panose="05000000000000000000" pitchFamily="2" charset="2"/>
              <a:buChar char="q"/>
              <a:defRPr/>
            </a:pPr>
            <a:r>
              <a:rPr lang="en-ZA" dirty="0" smtClean="0">
                <a:solidFill>
                  <a:prstClr val="black"/>
                </a:solidFill>
                <a:latin typeface="Arial" panose="020B0604020202020204" pitchFamily="34" charset="0"/>
                <a:ea typeface="Arial" charset="0"/>
                <a:cs typeface="Arial" panose="020B0604020202020204" pitchFamily="34" charset="0"/>
              </a:rPr>
              <a:t>The </a:t>
            </a:r>
            <a:r>
              <a:rPr lang="en-ZA" dirty="0">
                <a:solidFill>
                  <a:prstClr val="black"/>
                </a:solidFill>
                <a:latin typeface="Arial" panose="020B0604020202020204" pitchFamily="34" charset="0"/>
                <a:ea typeface="Arial" charset="0"/>
                <a:cs typeface="Arial" panose="020B0604020202020204" pitchFamily="34" charset="0"/>
              </a:rPr>
              <a:t>National Planning Commission (NPC) is the independent advisory body responsible for advising the President and government on the implementation of the NDP.</a:t>
            </a:r>
          </a:p>
          <a:p>
            <a:pPr marL="571500" indent="-571500" algn="just" fontAlgn="base">
              <a:lnSpc>
                <a:spcPct val="150000"/>
              </a:lnSpc>
              <a:spcBef>
                <a:spcPts val="394"/>
              </a:spcBef>
              <a:spcAft>
                <a:spcPct val="0"/>
              </a:spcAft>
              <a:buClr>
                <a:schemeClr val="tx1"/>
              </a:buClr>
              <a:buSzPct val="64000"/>
              <a:buFont typeface="Wingdings" panose="05000000000000000000" pitchFamily="2" charset="2"/>
              <a:buChar char="q"/>
            </a:pPr>
            <a:r>
              <a:rPr lang="en-ZA" dirty="0">
                <a:solidFill>
                  <a:prstClr val="black"/>
                </a:solidFill>
                <a:latin typeface="Arial" panose="020B0604020202020204" pitchFamily="34" charset="0"/>
                <a:ea typeface="Arial" charset="0"/>
                <a:cs typeface="Arial" panose="020B0604020202020204" pitchFamily="34" charset="0"/>
              </a:rPr>
              <a:t>The NPC Secretariat is located within DPME and its role is to provide administrative and technical support to the NPC. </a:t>
            </a:r>
          </a:p>
          <a:p>
            <a:endParaRPr lang="en-ZA" dirty="0"/>
          </a:p>
        </p:txBody>
      </p:sp>
      <p:sp>
        <p:nvSpPr>
          <p:cNvPr id="4" name="Slide Number Placeholder 3"/>
          <p:cNvSpPr>
            <a:spLocks noGrp="1"/>
          </p:cNvSpPr>
          <p:nvPr>
            <p:ph type="sldNum" sz="quarter" idx="4"/>
          </p:nvPr>
        </p:nvSpPr>
        <p:spPr/>
        <p:txBody>
          <a:bodyPr/>
          <a:lstStyle/>
          <a:p>
            <a:fld id="{62AAA1A3-262B-4979-8C18-306C3DA11E9E}" type="slidenum">
              <a:rPr lang="en-ZA" smtClean="0"/>
              <a:pPr/>
              <a:t>4</a:t>
            </a:fld>
            <a:endParaRPr lang="en-ZA" dirty="0"/>
          </a:p>
        </p:txBody>
      </p:sp>
    </p:spTree>
    <p:extLst>
      <p:ext uri="{BB962C8B-B14F-4D97-AF65-F5344CB8AC3E}">
        <p14:creationId xmlns:p14="http://schemas.microsoft.com/office/powerpoint/2010/main" xmlns="" val="4176328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r>
              <a:rPr lang="en-ZA" dirty="0" smtClean="0">
                <a:solidFill>
                  <a:srgbClr val="531A17">
                    <a:satMod val="130000"/>
                  </a:srgbClr>
                </a:solidFill>
              </a:rPr>
              <a:t>7</a:t>
            </a:r>
            <a:endParaRPr lang="en-ZA" dirty="0">
              <a:solidFill>
                <a:srgbClr val="531A17">
                  <a:satMod val="130000"/>
                </a:srgbClr>
              </a:solidFill>
            </a:endParaRPr>
          </a:p>
        </p:txBody>
      </p:sp>
      <p:sp>
        <p:nvSpPr>
          <p:cNvPr id="5" name="Title 1"/>
          <p:cNvSpPr txBox="1">
            <a:spLocks/>
          </p:cNvSpPr>
          <p:nvPr/>
        </p:nvSpPr>
        <p:spPr>
          <a:xfrm>
            <a:off x="1" y="264072"/>
            <a:ext cx="8712968" cy="356615"/>
          </a:xfrm>
          <a:prstGeom prst="rect">
            <a:avLst/>
          </a:prstGeom>
        </p:spPr>
        <p:txBody>
          <a:bodyPr anchor="ctr">
            <a:noAutofit/>
          </a:bodyPr>
          <a:lstStyle/>
          <a:p>
            <a:pPr marL="457200" indent="-457200" algn="ctr">
              <a:spcBef>
                <a:spcPct val="0"/>
              </a:spcBef>
              <a:buFont typeface="+mj-lt"/>
              <a:buAutoNum type="arabicPeriod" startAt="3"/>
              <a:defRPr/>
            </a:pPr>
            <a:r>
              <a:rPr lang="en-ZA" sz="2400" b="1" dirty="0" smtClean="0">
                <a:latin typeface="Arial" pitchFamily="34" charset="0"/>
                <a:cs typeface="Arial" pitchFamily="34" charset="0"/>
              </a:rPr>
              <a:t>The problem that DPME seeks to address </a:t>
            </a:r>
            <a:endParaRPr lang="en-ZA" sz="2400" b="1" dirty="0">
              <a:latin typeface="Arial" pitchFamily="34" charset="0"/>
              <a:cs typeface="Arial" pitchFamily="34" charset="0"/>
            </a:endParaRPr>
          </a:p>
        </p:txBody>
      </p:sp>
      <p:sp>
        <p:nvSpPr>
          <p:cNvPr id="7" name="TextBox 6"/>
          <p:cNvSpPr txBox="1"/>
          <p:nvPr/>
        </p:nvSpPr>
        <p:spPr>
          <a:xfrm>
            <a:off x="6755548" y="1381958"/>
            <a:ext cx="2232248" cy="3416320"/>
          </a:xfrm>
          <a:prstGeom prst="rect">
            <a:avLst/>
          </a:prstGeom>
          <a:noFill/>
          <a:ln w="19050">
            <a:solidFill>
              <a:srgbClr val="0070C0"/>
            </a:solidFill>
          </a:ln>
        </p:spPr>
        <p:txBody>
          <a:bodyPr wrap="square" rtlCol="0">
            <a:spAutoFit/>
          </a:bodyPr>
          <a:lstStyle/>
          <a:p>
            <a:pPr marL="285750" indent="-285750">
              <a:buFont typeface="Arial" panose="020B0604020202020204" pitchFamily="34" charset="0"/>
              <a:buChar char="•"/>
            </a:pPr>
            <a:r>
              <a:rPr lang="en-ZA" dirty="0" smtClean="0">
                <a:solidFill>
                  <a:prstClr val="black"/>
                </a:solidFill>
                <a:latin typeface="Arial" pitchFamily="34" charset="0"/>
                <a:cs typeface="Arial" pitchFamily="34" charset="0"/>
              </a:rPr>
              <a:t>Disappointing results - lack of positive change in key indicators e.g. youth unemployment</a:t>
            </a:r>
          </a:p>
          <a:p>
            <a:pPr marL="179388" lvl="1" indent="-179388">
              <a:buFont typeface="Arial" pitchFamily="34" charset="0"/>
              <a:buChar char="•"/>
            </a:pPr>
            <a:r>
              <a:rPr lang="en-ZA" dirty="0" smtClean="0">
                <a:solidFill>
                  <a:prstClr val="black"/>
                </a:solidFill>
                <a:latin typeface="Arial" pitchFamily="34" charset="0"/>
                <a:cs typeface="Arial" pitchFamily="34" charset="0"/>
              </a:rPr>
              <a:t>Implementation weaknesses</a:t>
            </a:r>
          </a:p>
          <a:p>
            <a:pPr marL="179388" lvl="1" indent="-179388">
              <a:buFont typeface="Arial" pitchFamily="34" charset="0"/>
              <a:buChar char="•"/>
            </a:pPr>
            <a:r>
              <a:rPr lang="en-ZA" dirty="0" smtClean="0">
                <a:solidFill>
                  <a:prstClr val="black"/>
                </a:solidFill>
                <a:latin typeface="Arial" pitchFamily="34" charset="0"/>
                <a:cs typeface="Arial" pitchFamily="34" charset="0"/>
              </a:rPr>
              <a:t>Poor quality of service delivery</a:t>
            </a:r>
          </a:p>
          <a:p>
            <a:pPr marL="179388" lvl="1" indent="-179388">
              <a:buFont typeface="Arial" pitchFamily="34" charset="0"/>
              <a:buChar char="•"/>
            </a:pPr>
            <a:r>
              <a:rPr lang="en-ZA" dirty="0" smtClean="0">
                <a:solidFill>
                  <a:prstClr val="black"/>
                </a:solidFill>
                <a:latin typeface="Arial" pitchFamily="34" charset="0"/>
                <a:cs typeface="Arial" pitchFamily="34" charset="0"/>
              </a:rPr>
              <a:t> Insufficient value for money</a:t>
            </a:r>
          </a:p>
        </p:txBody>
      </p:sp>
      <p:sp>
        <p:nvSpPr>
          <p:cNvPr id="8" name="TextBox 7"/>
          <p:cNvSpPr txBox="1"/>
          <p:nvPr/>
        </p:nvSpPr>
        <p:spPr>
          <a:xfrm>
            <a:off x="252030" y="989269"/>
            <a:ext cx="6243590" cy="5078313"/>
          </a:xfrm>
          <a:prstGeom prst="rect">
            <a:avLst/>
          </a:prstGeom>
          <a:noFill/>
          <a:ln w="19050">
            <a:solidFill>
              <a:srgbClr val="00A84C"/>
            </a:solidFill>
          </a:ln>
        </p:spPr>
        <p:txBody>
          <a:bodyPr wrap="square" rtlCol="0">
            <a:spAutoFit/>
          </a:bodyPr>
          <a:lstStyle/>
          <a:p>
            <a:pPr marL="174625" lvl="1" indent="-174625">
              <a:buFont typeface="Arial" pitchFamily="34" charset="0"/>
              <a:buChar char="•"/>
            </a:pPr>
            <a:r>
              <a:rPr lang="en-ZA" dirty="0" smtClean="0">
                <a:solidFill>
                  <a:prstClr val="black"/>
                </a:solidFill>
                <a:latin typeface="Arial" pitchFamily="34" charset="0"/>
                <a:cs typeface="Arial" pitchFamily="34" charset="0"/>
              </a:rPr>
              <a:t>Lack of long-term planning and sustained focus</a:t>
            </a:r>
          </a:p>
          <a:p>
            <a:pPr marL="174625" lvl="1" indent="-174625">
              <a:buFont typeface="Arial" pitchFamily="34" charset="0"/>
              <a:buChar char="•"/>
            </a:pPr>
            <a:r>
              <a:rPr lang="en-ZA" dirty="0" smtClean="0">
                <a:solidFill>
                  <a:prstClr val="black"/>
                </a:solidFill>
                <a:latin typeface="Arial" pitchFamily="34" charset="0"/>
                <a:cs typeface="Arial" pitchFamily="34" charset="0"/>
              </a:rPr>
              <a:t>Culture of doing things the way they have always been done, as opposed to culture of continuous improvement</a:t>
            </a:r>
          </a:p>
          <a:p>
            <a:pPr marL="174625" lvl="1" indent="-174625">
              <a:buFont typeface="Arial" pitchFamily="34" charset="0"/>
              <a:buChar char="•"/>
            </a:pPr>
            <a:r>
              <a:rPr lang="en-ZA" dirty="0" smtClean="0">
                <a:solidFill>
                  <a:prstClr val="black"/>
                </a:solidFill>
                <a:latin typeface="Arial" pitchFamily="34" charset="0"/>
                <a:cs typeface="Arial" pitchFamily="34" charset="0"/>
              </a:rPr>
              <a:t>Focus on activities without assessing the results or impact of the activities </a:t>
            </a:r>
          </a:p>
          <a:p>
            <a:pPr marL="174625" lvl="1" indent="-174625">
              <a:buFont typeface="Arial" pitchFamily="34" charset="0"/>
              <a:buChar char="•"/>
            </a:pPr>
            <a:r>
              <a:rPr lang="en-ZA" dirty="0" smtClean="0">
                <a:solidFill>
                  <a:prstClr val="black"/>
                </a:solidFill>
                <a:latin typeface="Arial" pitchFamily="34" charset="0"/>
                <a:cs typeface="Arial" pitchFamily="34" charset="0"/>
              </a:rPr>
              <a:t>Insufficient measurement, collection and analysis of data to inform improvements </a:t>
            </a:r>
          </a:p>
          <a:p>
            <a:pPr marL="174625" lvl="1" indent="-174625">
              <a:buFont typeface="Arial" pitchFamily="34" charset="0"/>
              <a:buChar char="•"/>
            </a:pPr>
            <a:r>
              <a:rPr lang="en-ZA" dirty="0" smtClean="0">
                <a:solidFill>
                  <a:prstClr val="black"/>
                </a:solidFill>
                <a:latin typeface="Arial" pitchFamily="34" charset="0"/>
                <a:cs typeface="Arial" pitchFamily="34" charset="0"/>
              </a:rPr>
              <a:t>Monitoring and reporting for mere compliance rather than for improvement</a:t>
            </a:r>
          </a:p>
          <a:p>
            <a:pPr marL="174625" lvl="1" indent="-174625">
              <a:buFont typeface="Arial" pitchFamily="34" charset="0"/>
              <a:buChar char="•"/>
            </a:pPr>
            <a:r>
              <a:rPr lang="en-ZA" dirty="0" smtClean="0">
                <a:solidFill>
                  <a:prstClr val="black"/>
                </a:solidFill>
                <a:latin typeface="Arial" pitchFamily="34" charset="0"/>
                <a:cs typeface="Arial" pitchFamily="34" charset="0"/>
              </a:rPr>
              <a:t>Poor programme planning, weaknesses in setting of indicators and targets, weak logic models / theories of change</a:t>
            </a:r>
          </a:p>
          <a:p>
            <a:pPr marL="174625" lvl="1" indent="-174625">
              <a:buFont typeface="Arial" pitchFamily="34" charset="0"/>
              <a:buChar char="•"/>
            </a:pPr>
            <a:r>
              <a:rPr lang="en-ZA" dirty="0" smtClean="0">
                <a:solidFill>
                  <a:prstClr val="black"/>
                </a:solidFill>
                <a:latin typeface="Arial" pitchFamily="34" charset="0"/>
                <a:cs typeface="Arial" pitchFamily="34" charset="0"/>
              </a:rPr>
              <a:t>Weaknesses with design of data measurement and collection processes</a:t>
            </a:r>
          </a:p>
          <a:p>
            <a:pPr marL="174625" lvl="1" indent="-174625">
              <a:buFont typeface="Arial" pitchFamily="34" charset="0"/>
              <a:buChar char="•"/>
            </a:pPr>
            <a:r>
              <a:rPr lang="en-ZA" dirty="0" smtClean="0">
                <a:solidFill>
                  <a:prstClr val="black"/>
                </a:solidFill>
                <a:latin typeface="Arial" pitchFamily="34" charset="0"/>
                <a:cs typeface="Arial" pitchFamily="34" charset="0"/>
              </a:rPr>
              <a:t>Lack of reengineering of plans and business processes based on analysis of data</a:t>
            </a:r>
          </a:p>
          <a:p>
            <a:pPr marL="174625" lvl="1" indent="-174625">
              <a:buFont typeface="Arial" pitchFamily="34" charset="0"/>
              <a:buChar char="•"/>
            </a:pPr>
            <a:r>
              <a:rPr lang="en-ZA" dirty="0" smtClean="0">
                <a:solidFill>
                  <a:prstClr val="black"/>
                </a:solidFill>
                <a:latin typeface="Arial" pitchFamily="34" charset="0"/>
                <a:cs typeface="Arial" pitchFamily="34" charset="0"/>
              </a:rPr>
              <a:t>Evidence-based planning and decision making not sufficiently valued</a:t>
            </a:r>
            <a:endParaRPr lang="en-ZA" dirty="0">
              <a:solidFill>
                <a:prstClr val="black"/>
              </a:solidFill>
              <a:latin typeface="Arial" pitchFamily="34" charset="0"/>
              <a:cs typeface="Arial" pitchFamily="34" charset="0"/>
            </a:endParaRPr>
          </a:p>
        </p:txBody>
      </p:sp>
      <p:sp>
        <p:nvSpPr>
          <p:cNvPr id="16" name="Right Brace 15"/>
          <p:cNvSpPr/>
          <p:nvPr/>
        </p:nvSpPr>
        <p:spPr>
          <a:xfrm>
            <a:off x="6243592" y="1381946"/>
            <a:ext cx="504056" cy="396044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dirty="0">
              <a:solidFill>
                <a:prstClr val="black"/>
              </a:solidFill>
            </a:endParaRPr>
          </a:p>
        </p:txBody>
      </p:sp>
      <p:sp>
        <p:nvSpPr>
          <p:cNvPr id="3" name="Rectangle 2"/>
          <p:cNvSpPr/>
          <p:nvPr/>
        </p:nvSpPr>
        <p:spPr>
          <a:xfrm>
            <a:off x="8310286" y="6310313"/>
            <a:ext cx="301686" cy="369332"/>
          </a:xfrm>
          <a:prstGeom prst="rect">
            <a:avLst/>
          </a:prstGeom>
        </p:spPr>
        <p:txBody>
          <a:bodyPr wrap="none">
            <a:spAutoFit/>
          </a:bodyPr>
          <a:lstStyle/>
          <a:p>
            <a:r>
              <a:rPr lang="en-ZA" dirty="0">
                <a:solidFill>
                  <a:srgbClr val="531A17">
                    <a:satMod val="130000"/>
                  </a:srgbClr>
                </a:solidFill>
              </a:rPr>
              <a:t>4</a:t>
            </a:r>
          </a:p>
        </p:txBody>
      </p:sp>
    </p:spTree>
    <p:extLst>
      <p:ext uri="{BB962C8B-B14F-4D97-AF65-F5344CB8AC3E}">
        <p14:creationId xmlns:p14="http://schemas.microsoft.com/office/powerpoint/2010/main" xmlns="" val="283310033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79941"/>
            <a:ext cx="8712968" cy="440747"/>
          </a:xfrm>
        </p:spPr>
        <p:txBody>
          <a:bodyPr>
            <a:noAutofit/>
          </a:bodyPr>
          <a:lstStyle/>
          <a:p>
            <a:pPr marL="742950" indent="-742950">
              <a:buFont typeface="+mj-lt"/>
              <a:buAutoNum type="arabicPeriod" startAt="4"/>
            </a:pPr>
            <a:r>
              <a:rPr lang="en-ZA" sz="3000" b="1" dirty="0" smtClean="0">
                <a:solidFill>
                  <a:schemeClr val="tx1"/>
                </a:solidFill>
                <a:latin typeface="Arial" panose="020B0604020202020204" pitchFamily="34" charset="0"/>
                <a:cs typeface="Arial" panose="020B0604020202020204" pitchFamily="34" charset="0"/>
              </a:rPr>
              <a:t>Strategic Purpose of and Role of DPME </a:t>
            </a:r>
            <a:endParaRPr lang="en-ZA" sz="3000" b="1"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51520" y="620688"/>
            <a:ext cx="8726816" cy="5976664"/>
          </a:xfrm>
        </p:spPr>
        <p:txBody>
          <a:bodyPr>
            <a:normAutofit fontScale="47500" lnSpcReduction="20000"/>
          </a:bodyPr>
          <a:lstStyle/>
          <a:p>
            <a:pPr marL="82296" indent="0">
              <a:buNone/>
            </a:pPr>
            <a:endParaRPr lang="en-ZA" sz="1800" dirty="0" smtClean="0">
              <a:solidFill>
                <a:schemeClr val="tx1"/>
              </a:solidFill>
              <a:latin typeface="Arial" panose="020B0604020202020204" pitchFamily="34" charset="0"/>
              <a:cs typeface="Arial" panose="020B0604020202020204" pitchFamily="34" charset="0"/>
            </a:endParaRPr>
          </a:p>
          <a:p>
            <a:pPr marL="82296" indent="0">
              <a:lnSpc>
                <a:spcPct val="120000"/>
              </a:lnSpc>
              <a:buNone/>
            </a:pPr>
            <a:r>
              <a:rPr lang="en-ZA" sz="3800" dirty="0" smtClean="0">
                <a:solidFill>
                  <a:schemeClr val="tx1"/>
                </a:solidFill>
                <a:latin typeface="Arial" panose="020B0604020202020204" pitchFamily="34" charset="0"/>
                <a:cs typeface="Arial" panose="020B0604020202020204" pitchFamily="34" charset="0"/>
              </a:rPr>
              <a:t>The key purpose of DPME is to ensure the implementation of the development goals and objectives of government as embodied in the NDP through effective and dynamic planning, monitoring, evaluation and implementation support. </a:t>
            </a:r>
          </a:p>
          <a:p>
            <a:pPr marL="82296" indent="0">
              <a:buNone/>
            </a:pPr>
            <a:endParaRPr lang="en-ZA" sz="1800" dirty="0" smtClean="0">
              <a:solidFill>
                <a:schemeClr val="tx1"/>
              </a:solidFill>
              <a:latin typeface="Arial" panose="020B0604020202020204" pitchFamily="34" charset="0"/>
              <a:cs typeface="Arial" panose="020B0604020202020204" pitchFamily="34" charset="0"/>
            </a:endParaRPr>
          </a:p>
          <a:p>
            <a:pPr marL="0" indent="0">
              <a:buNone/>
            </a:pPr>
            <a:r>
              <a:rPr lang="en-ZA" b="1" dirty="0">
                <a:solidFill>
                  <a:schemeClr val="tx1"/>
                </a:solidFill>
                <a:latin typeface="Arial" panose="020B0604020202020204" pitchFamily="34" charset="0"/>
                <a:cs typeface="Arial" panose="020B0604020202020204" pitchFamily="34" charset="0"/>
              </a:rPr>
              <a:t>S</a:t>
            </a:r>
            <a:r>
              <a:rPr lang="en-ZA" sz="3400" b="1" dirty="0">
                <a:solidFill>
                  <a:schemeClr val="tx1"/>
                </a:solidFill>
                <a:latin typeface="Arial" panose="020B0604020202020204" pitchFamily="34" charset="0"/>
                <a:cs typeface="Arial" panose="020B0604020202020204" pitchFamily="34" charset="0"/>
              </a:rPr>
              <a:t>TRATEGIC ROLES TO ACHIEVE THE PURPOSE</a:t>
            </a:r>
          </a:p>
          <a:p>
            <a:pPr marL="385763" indent="-385763">
              <a:lnSpc>
                <a:spcPct val="170000"/>
              </a:lnSpc>
              <a:spcBef>
                <a:spcPts val="450"/>
              </a:spcBef>
              <a:spcAft>
                <a:spcPts val="450"/>
              </a:spcAft>
              <a:buFont typeface="+mj-lt"/>
              <a:buAutoNum type="arabicPeriod"/>
            </a:pPr>
            <a:r>
              <a:rPr lang="en-ZA" sz="3400" dirty="0">
                <a:solidFill>
                  <a:schemeClr val="tx1"/>
                </a:solidFill>
                <a:latin typeface="Arial" panose="020B0604020202020204" pitchFamily="34" charset="0"/>
                <a:cs typeface="Arial" panose="020B0604020202020204" pitchFamily="34" charset="0"/>
              </a:rPr>
              <a:t>Coordinate the setting of the strategic agenda of government, based on the NDP, the SDGs and Agenda 2063 and its expression in government plans</a:t>
            </a:r>
          </a:p>
          <a:p>
            <a:pPr marL="385763" indent="-385763">
              <a:lnSpc>
                <a:spcPct val="170000"/>
              </a:lnSpc>
              <a:spcBef>
                <a:spcPts val="450"/>
              </a:spcBef>
              <a:spcAft>
                <a:spcPts val="450"/>
              </a:spcAft>
              <a:buFont typeface="+mj-lt"/>
              <a:buAutoNum type="arabicPeriod"/>
            </a:pPr>
            <a:r>
              <a:rPr lang="en-ZA" sz="3400" dirty="0">
                <a:solidFill>
                  <a:schemeClr val="tx1"/>
                </a:solidFill>
                <a:latin typeface="Arial" panose="020B0604020202020204" pitchFamily="34" charset="0"/>
                <a:cs typeface="Arial" panose="020B0604020202020204" pitchFamily="34" charset="0"/>
              </a:rPr>
              <a:t>Leverage the budget process to achieve strategic agenda across the spheres of government.</a:t>
            </a:r>
          </a:p>
          <a:p>
            <a:pPr marL="385763" indent="-385763">
              <a:lnSpc>
                <a:spcPct val="170000"/>
              </a:lnSpc>
              <a:spcBef>
                <a:spcPts val="450"/>
              </a:spcBef>
              <a:spcAft>
                <a:spcPts val="450"/>
              </a:spcAft>
              <a:buFont typeface="+mj-lt"/>
              <a:buAutoNum type="arabicPeriod"/>
            </a:pPr>
            <a:r>
              <a:rPr lang="en-ZA" sz="3400" dirty="0">
                <a:solidFill>
                  <a:schemeClr val="tx1"/>
                </a:solidFill>
                <a:latin typeface="Arial" panose="020B0604020202020204" pitchFamily="34" charset="0"/>
                <a:cs typeface="Arial" panose="020B0604020202020204" pitchFamily="34" charset="0"/>
              </a:rPr>
              <a:t>Coordinate strategic sector-specific interventions to ensure attainment of specific priorities.</a:t>
            </a:r>
          </a:p>
          <a:p>
            <a:pPr marL="385763" indent="-385763">
              <a:lnSpc>
                <a:spcPct val="170000"/>
              </a:lnSpc>
              <a:spcBef>
                <a:spcPts val="450"/>
              </a:spcBef>
              <a:spcAft>
                <a:spcPts val="450"/>
              </a:spcAft>
              <a:buFont typeface="+mj-lt"/>
              <a:buAutoNum type="arabicPeriod"/>
            </a:pPr>
            <a:r>
              <a:rPr lang="en-ZA" sz="3400" dirty="0">
                <a:solidFill>
                  <a:schemeClr val="tx1"/>
                </a:solidFill>
                <a:latin typeface="Arial" panose="020B0604020202020204" pitchFamily="34" charset="0"/>
                <a:cs typeface="Arial" panose="020B0604020202020204" pitchFamily="34" charset="0"/>
              </a:rPr>
              <a:t>Monitor, evaluate and report on the achievement of the strategic agenda.</a:t>
            </a:r>
          </a:p>
          <a:p>
            <a:pPr marL="385763" indent="-385763">
              <a:lnSpc>
                <a:spcPct val="170000"/>
              </a:lnSpc>
              <a:spcBef>
                <a:spcPts val="450"/>
              </a:spcBef>
              <a:spcAft>
                <a:spcPts val="450"/>
              </a:spcAft>
              <a:buFont typeface="+mj-lt"/>
              <a:buAutoNum type="arabicPeriod"/>
            </a:pPr>
            <a:r>
              <a:rPr lang="en-ZA" sz="3400" dirty="0">
                <a:solidFill>
                  <a:schemeClr val="tx1"/>
                </a:solidFill>
                <a:latin typeface="Arial" panose="020B0604020202020204" pitchFamily="34" charset="0"/>
                <a:cs typeface="Arial" panose="020B0604020202020204" pitchFamily="34" charset="0"/>
              </a:rPr>
              <a:t>Support the development of planning, M&amp;E capacity in government to address the above</a:t>
            </a:r>
          </a:p>
          <a:p>
            <a:pPr marL="385763" indent="-385763">
              <a:lnSpc>
                <a:spcPct val="170000"/>
              </a:lnSpc>
              <a:spcBef>
                <a:spcPts val="450"/>
              </a:spcBef>
              <a:spcAft>
                <a:spcPts val="450"/>
              </a:spcAft>
              <a:buFont typeface="+mj-lt"/>
              <a:buAutoNum type="arabicPeriod"/>
            </a:pPr>
            <a:r>
              <a:rPr lang="en-ZA" sz="3400" dirty="0">
                <a:solidFill>
                  <a:schemeClr val="tx1"/>
                </a:solidFill>
                <a:latin typeface="Arial" panose="020B0604020202020204" pitchFamily="34" charset="0"/>
                <a:cs typeface="Arial" panose="020B0604020202020204" pitchFamily="34" charset="0"/>
              </a:rPr>
              <a:t> Mainstream youth development into the work of government</a:t>
            </a:r>
          </a:p>
          <a:p>
            <a:endParaRPr lang="en-ZA" dirty="0"/>
          </a:p>
        </p:txBody>
      </p:sp>
      <p:sp>
        <p:nvSpPr>
          <p:cNvPr id="4" name="Slide Number Placeholder 3"/>
          <p:cNvSpPr>
            <a:spLocks noGrp="1"/>
          </p:cNvSpPr>
          <p:nvPr>
            <p:ph type="sldNum" sz="quarter" idx="4"/>
          </p:nvPr>
        </p:nvSpPr>
        <p:spPr/>
        <p:txBody>
          <a:bodyPr/>
          <a:lstStyle/>
          <a:p>
            <a:fld id="{62AAA1A3-262B-4979-8C18-306C3DA11E9E}" type="slidenum">
              <a:rPr lang="en-ZA" smtClean="0"/>
              <a:pPr/>
              <a:t>6</a:t>
            </a:fld>
            <a:endParaRPr lang="en-ZA" dirty="0"/>
          </a:p>
        </p:txBody>
      </p:sp>
    </p:spTree>
    <p:extLst>
      <p:ext uri="{BB962C8B-B14F-4D97-AF65-F5344CB8AC3E}">
        <p14:creationId xmlns:p14="http://schemas.microsoft.com/office/powerpoint/2010/main" xmlns="" val="378329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 name="DPME_Induction_Slides5.jpg" descr="DPME_Induction_Slides5.jpg"/>
          <p:cNvPicPr>
            <a:picLocks noChangeAspect="1"/>
          </p:cNvPicPr>
          <p:nvPr/>
        </p:nvPicPr>
        <p:blipFill>
          <a:blip r:embed="rId2" cstate="print">
            <a:extLst/>
          </a:blip>
          <a:stretch>
            <a:fillRect/>
          </a:stretch>
        </p:blipFill>
        <p:spPr>
          <a:xfrm>
            <a:off x="713" y="0"/>
            <a:ext cx="9142574" cy="6858000"/>
          </a:xfrm>
          <a:prstGeom prst="rect">
            <a:avLst/>
          </a:prstGeom>
          <a:ln w="12700">
            <a:miter lim="400000"/>
          </a:ln>
        </p:spPr>
      </p:pic>
      <p:sp>
        <p:nvSpPr>
          <p:cNvPr id="163" name="object 4"/>
          <p:cNvSpPr/>
          <p:nvPr/>
        </p:nvSpPr>
        <p:spPr>
          <a:xfrm>
            <a:off x="901701" y="2871441"/>
            <a:ext cx="7161644" cy="430887"/>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indent="12700" algn="ctr">
              <a:defRPr sz="2800" b="1" spc="-10">
                <a:solidFill>
                  <a:srgbClr val="FFFFFF"/>
                </a:solidFill>
                <a:latin typeface="Arial"/>
                <a:ea typeface="Arial"/>
                <a:cs typeface="Arial"/>
                <a:sym typeface="Arial"/>
              </a:defRPr>
            </a:lvl1pPr>
          </a:lstStyle>
          <a:p>
            <a:r>
              <a:rPr lang="en-ZA" dirty="0" smtClean="0"/>
              <a:t>Key functions of DPME</a:t>
            </a:r>
            <a:endParaRPr dirty="0"/>
          </a:p>
        </p:txBody>
      </p:sp>
    </p:spTree>
    <p:extLst>
      <p:ext uri="{BB962C8B-B14F-4D97-AF65-F5344CB8AC3E}">
        <p14:creationId xmlns:p14="http://schemas.microsoft.com/office/powerpoint/2010/main" xmlns="" val="2938914540"/>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742950" indent="-742950">
              <a:buFont typeface="+mj-lt"/>
              <a:buAutoNum type="arabicPeriod" startAt="5"/>
            </a:pPr>
            <a:r>
              <a:rPr lang="en-US" sz="3200" b="1" dirty="0">
                <a:solidFill>
                  <a:schemeClr val="tx1"/>
                </a:solidFill>
                <a:latin typeface="Arial" panose="020B0604020202020204" pitchFamily="34" charset="0"/>
                <a:cs typeface="Arial" panose="020B0604020202020204" pitchFamily="34" charset="0"/>
              </a:rPr>
              <a:t>Functional Areas </a:t>
            </a:r>
            <a:endParaRPr lang="en-ZA" sz="32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416448802"/>
              </p:ext>
            </p:extLst>
          </p:nvPr>
        </p:nvGraphicFramePr>
        <p:xfrm>
          <a:off x="236413" y="1329908"/>
          <a:ext cx="8728075" cy="4895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4"/>
          </p:nvPr>
        </p:nvSpPr>
        <p:spPr/>
        <p:txBody>
          <a:bodyPr/>
          <a:lstStyle/>
          <a:p>
            <a:fld id="{62AAA1A3-262B-4979-8C18-306C3DA11E9E}" type="slidenum">
              <a:rPr lang="en-ZA" smtClean="0"/>
              <a:pPr/>
              <a:t>8</a:t>
            </a:fld>
            <a:endParaRPr lang="en-ZA" dirty="0"/>
          </a:p>
        </p:txBody>
      </p:sp>
    </p:spTree>
    <p:extLst>
      <p:ext uri="{BB962C8B-B14F-4D97-AF65-F5344CB8AC3E}">
        <p14:creationId xmlns:p14="http://schemas.microsoft.com/office/powerpoint/2010/main" xmlns="" val="2353873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966" y="195576"/>
            <a:ext cx="8695532" cy="599183"/>
          </a:xfrm>
        </p:spPr>
        <p:txBody>
          <a:bodyPr>
            <a:normAutofit/>
          </a:bodyPr>
          <a:lstStyle/>
          <a:p>
            <a:r>
              <a:rPr lang="en-ZA" sz="3200" b="1" dirty="0" smtClean="0">
                <a:solidFill>
                  <a:schemeClr val="tx1"/>
                </a:solidFill>
                <a:latin typeface="Arial" panose="020B0604020202020204" pitchFamily="34" charset="0"/>
                <a:cs typeface="Arial" panose="020B0604020202020204" pitchFamily="34" charset="0"/>
              </a:rPr>
              <a:t>Planning system</a:t>
            </a:r>
            <a:endParaRPr lang="en-ZA" sz="3200" b="1"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
          </p:nvPr>
        </p:nvSpPr>
        <p:spPr/>
        <p:txBody>
          <a:bodyPr/>
          <a:lstStyle/>
          <a:p>
            <a:fld id="{62AAA1A3-262B-4979-8C18-306C3DA11E9E}" type="slidenum">
              <a:rPr lang="en-ZA" smtClean="0"/>
              <a:pPr/>
              <a:t>9</a:t>
            </a:fld>
            <a:endParaRPr lang="en-ZA" dirty="0"/>
          </a:p>
        </p:txBody>
      </p:sp>
      <p:grpSp>
        <p:nvGrpSpPr>
          <p:cNvPr id="5" name="Group 4"/>
          <p:cNvGrpSpPr/>
          <p:nvPr/>
        </p:nvGrpSpPr>
        <p:grpSpPr>
          <a:xfrm>
            <a:off x="251520" y="846045"/>
            <a:ext cx="8640960" cy="5391267"/>
            <a:chOff x="0" y="0"/>
            <a:chExt cx="5939790" cy="6746527"/>
          </a:xfrm>
        </p:grpSpPr>
        <p:grpSp>
          <p:nvGrpSpPr>
            <p:cNvPr id="6" name="Group 5"/>
            <p:cNvGrpSpPr/>
            <p:nvPr/>
          </p:nvGrpSpPr>
          <p:grpSpPr>
            <a:xfrm>
              <a:off x="0" y="0"/>
              <a:ext cx="5935961" cy="933372"/>
              <a:chOff x="9525" y="0"/>
              <a:chExt cx="5936285" cy="933450"/>
            </a:xfrm>
            <a:solidFill>
              <a:schemeClr val="accent5">
                <a:lumMod val="60000"/>
                <a:lumOff val="40000"/>
              </a:schemeClr>
            </a:solidFill>
          </p:grpSpPr>
          <p:sp>
            <p:nvSpPr>
              <p:cNvPr id="23" name="Rectangle 22"/>
              <p:cNvSpPr/>
              <p:nvPr/>
            </p:nvSpPr>
            <p:spPr>
              <a:xfrm>
                <a:off x="9525" y="0"/>
                <a:ext cx="5936285" cy="2977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LONG TERM DEVELOPMENT PLANNING</a:t>
                </a:r>
                <a:endParaRPr lang="en-ZA" sz="1100" dirty="0">
                  <a:effectLst/>
                  <a:latin typeface="Arial" panose="020B0604020202020204" pitchFamily="34" charset="0"/>
                  <a:ea typeface="Calibri" panose="020F0502020204030204" pitchFamily="34" charset="0"/>
                  <a:cs typeface="Arial" panose="020B0604020202020204" pitchFamily="34" charset="0"/>
                </a:endParaRPr>
              </a:p>
            </p:txBody>
          </p:sp>
          <p:sp>
            <p:nvSpPr>
              <p:cNvPr id="24" name="Rectangle 23"/>
              <p:cNvSpPr/>
              <p:nvPr/>
            </p:nvSpPr>
            <p:spPr>
              <a:xfrm>
                <a:off x="10633" y="333347"/>
                <a:ext cx="3136266" cy="6001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NATIONAL DEVELOPMENT PLAN</a:t>
                </a:r>
                <a:endParaRPr lang="en-ZA" sz="1100" b="1" dirty="0">
                  <a:effectLst/>
                  <a:latin typeface="Arial" panose="020B0604020202020204" pitchFamily="34" charset="0"/>
                  <a:ea typeface="Calibri" panose="020F0502020204030204" pitchFamily="34" charset="0"/>
                  <a:cs typeface="Arial" panose="020B0604020202020204" pitchFamily="34" charset="0"/>
                </a:endParaRPr>
              </a:p>
            </p:txBody>
          </p:sp>
          <p:sp>
            <p:nvSpPr>
              <p:cNvPr id="25" name="Rectangle 24"/>
              <p:cNvSpPr/>
              <p:nvPr/>
            </p:nvSpPr>
            <p:spPr>
              <a:xfrm>
                <a:off x="3181177" y="333348"/>
                <a:ext cx="2761183" cy="6000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0"/>
                  </a:spcAft>
                  <a:tabLst>
                    <a:tab pos="171450" algn="l"/>
                  </a:tabLs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South Africa’s plan towards achieving developmental aspirations by 2030 </a:t>
                </a:r>
                <a:endParaRPr lang="en-ZA" sz="1200" dirty="0">
                  <a:effectLst/>
                  <a:latin typeface="Arial" panose="020B0604020202020204" pitchFamily="34" charset="0"/>
                  <a:ea typeface="Calibri" panose="020F0502020204030204" pitchFamily="34" charset="0"/>
                  <a:cs typeface="Arial" panose="020B0604020202020204" pitchFamily="34" charset="0"/>
                </a:endParaRPr>
              </a:p>
            </p:txBody>
          </p:sp>
        </p:grpSp>
        <p:sp>
          <p:nvSpPr>
            <p:cNvPr id="7" name="Right Arrow 6"/>
            <p:cNvSpPr/>
            <p:nvPr/>
          </p:nvSpPr>
          <p:spPr>
            <a:xfrm rot="5400000">
              <a:off x="3030279" y="797442"/>
              <a:ext cx="180340" cy="545465"/>
            </a:xfrm>
            <a:prstGeom prst="rightArrow">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dirty="0"/>
            </a:p>
          </p:txBody>
        </p:sp>
        <p:grpSp>
          <p:nvGrpSpPr>
            <p:cNvPr id="8" name="Group 7"/>
            <p:cNvGrpSpPr/>
            <p:nvPr/>
          </p:nvGrpSpPr>
          <p:grpSpPr>
            <a:xfrm>
              <a:off x="0" y="1201479"/>
              <a:ext cx="5939790" cy="2775091"/>
              <a:chOff x="10633" y="0"/>
              <a:chExt cx="5940114" cy="2775326"/>
            </a:xfrm>
          </p:grpSpPr>
          <p:sp>
            <p:nvSpPr>
              <p:cNvPr id="16" name="Rectangle 15"/>
              <p:cNvSpPr/>
              <p:nvPr/>
            </p:nvSpPr>
            <p:spPr>
              <a:xfrm>
                <a:off x="10633" y="0"/>
                <a:ext cx="5935980" cy="29771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MEDIUM TERM DEVELOPMENT PLANNING</a:t>
                </a:r>
                <a:endParaRPr lang="en-ZA" sz="1100" dirty="0">
                  <a:effectLst/>
                  <a:latin typeface="Arial" panose="020B0604020202020204" pitchFamily="34" charset="0"/>
                  <a:ea typeface="Calibri" panose="020F0502020204030204" pitchFamily="34" charset="0"/>
                  <a:cs typeface="Arial" panose="020B0604020202020204" pitchFamily="34" charset="0"/>
                </a:endParaRPr>
              </a:p>
            </p:txBody>
          </p:sp>
          <p:sp>
            <p:nvSpPr>
              <p:cNvPr id="17" name="Rectangle 16"/>
              <p:cNvSpPr/>
              <p:nvPr/>
            </p:nvSpPr>
            <p:spPr>
              <a:xfrm>
                <a:off x="10633" y="329516"/>
                <a:ext cx="3135706" cy="79763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MEDIUM TERM STRATEGIC PLAN</a:t>
                </a:r>
                <a:endParaRPr lang="en-ZA" sz="1100" b="1" dirty="0">
                  <a:effectLst/>
                  <a:latin typeface="Arial" panose="020B0604020202020204" pitchFamily="34" charset="0"/>
                  <a:ea typeface="Calibri" panose="020F0502020204030204" pitchFamily="34" charset="0"/>
                  <a:cs typeface="Arial" panose="020B0604020202020204" pitchFamily="34" charset="0"/>
                </a:endParaRPr>
              </a:p>
            </p:txBody>
          </p:sp>
          <p:sp>
            <p:nvSpPr>
              <p:cNvPr id="18" name="Rectangle 17"/>
              <p:cNvSpPr/>
              <p:nvPr/>
            </p:nvSpPr>
            <p:spPr>
              <a:xfrm>
                <a:off x="3179135" y="329560"/>
                <a:ext cx="2760980" cy="79741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171450" algn="just">
                  <a:lnSpc>
                    <a:spcPct val="115000"/>
                  </a:lnSpc>
                  <a:spcAft>
                    <a:spcPts val="0"/>
                  </a:spcAft>
                  <a:tabLst>
                    <a:tab pos="171450" algn="l"/>
                  </a:tabLst>
                </a:pP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Critical 5-year building blocks towards the NDP</a:t>
                </a:r>
                <a:endParaRPr lang="en-ZA" sz="1100" dirty="0">
                  <a:effectLst/>
                  <a:latin typeface="Arial" panose="020B0604020202020204" pitchFamily="34" charset="0"/>
                  <a:ea typeface="Calibri" panose="020F0502020204030204" pitchFamily="34" charset="0"/>
                  <a:cs typeface="Arial" panose="020B0604020202020204" pitchFamily="34" charset="0"/>
                </a:endParaRPr>
              </a:p>
              <a:p>
                <a:pPr marL="171450" algn="just">
                  <a:lnSpc>
                    <a:spcPct val="115000"/>
                  </a:lnSpc>
                  <a:spcAft>
                    <a:spcPts val="0"/>
                  </a:spcAft>
                  <a:tabLst>
                    <a:tab pos="171450" algn="l"/>
                  </a:tabLst>
                </a:pP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Election manifesto directives</a:t>
                </a:r>
                <a:endParaRPr lang="en-ZA" sz="1100" dirty="0">
                  <a:effectLst/>
                  <a:latin typeface="Arial" panose="020B0604020202020204" pitchFamily="34" charset="0"/>
                  <a:ea typeface="Calibri" panose="020F0502020204030204" pitchFamily="34" charset="0"/>
                  <a:cs typeface="Arial" panose="020B0604020202020204" pitchFamily="34" charset="0"/>
                </a:endParaRPr>
              </a:p>
              <a:p>
                <a:pPr marL="171450" algn="just">
                  <a:lnSpc>
                    <a:spcPct val="115000"/>
                  </a:lnSpc>
                  <a:spcAft>
                    <a:spcPts val="0"/>
                  </a:spcAft>
                  <a:tabLst>
                    <a:tab pos="171450" algn="l"/>
                  </a:tabLst>
                </a:pP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Drives coordination of development effort  </a:t>
                </a:r>
                <a:endParaRPr lang="en-ZA" sz="1100" dirty="0">
                  <a:effectLst/>
                  <a:latin typeface="Arial" panose="020B0604020202020204" pitchFamily="34" charset="0"/>
                  <a:ea typeface="Calibri" panose="020F0502020204030204" pitchFamily="34" charset="0"/>
                  <a:cs typeface="Arial" panose="020B0604020202020204" pitchFamily="34" charset="0"/>
                </a:endParaRPr>
              </a:p>
            </p:txBody>
          </p:sp>
          <p:sp>
            <p:nvSpPr>
              <p:cNvPr id="19" name="Rectangle 18"/>
              <p:cNvSpPr/>
              <p:nvPr/>
            </p:nvSpPr>
            <p:spPr>
              <a:xfrm>
                <a:off x="10633" y="1169566"/>
                <a:ext cx="3146425" cy="71183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PROVINCIAL AND LOCAL GOVERNMENT DEVELOPMENT PLANS</a:t>
                </a:r>
                <a:endParaRPr lang="en-ZA" sz="1100" b="1" dirty="0">
                  <a:effectLst/>
                  <a:latin typeface="Arial" panose="020B0604020202020204" pitchFamily="34" charset="0"/>
                  <a:ea typeface="Calibri" panose="020F0502020204030204" pitchFamily="34" charset="0"/>
                  <a:cs typeface="Arial" panose="020B0604020202020204" pitchFamily="34" charset="0"/>
                </a:endParaRPr>
              </a:p>
            </p:txBody>
          </p:sp>
          <p:sp>
            <p:nvSpPr>
              <p:cNvPr id="20" name="Rectangle 19"/>
              <p:cNvSpPr/>
              <p:nvPr/>
            </p:nvSpPr>
            <p:spPr>
              <a:xfrm>
                <a:off x="3189767" y="1169566"/>
                <a:ext cx="2760980" cy="71183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171450" algn="just">
                  <a:lnSpc>
                    <a:spcPct val="115000"/>
                  </a:lnSpc>
                  <a:tabLst>
                    <a:tab pos="171450" algn="l"/>
                  </a:tabLst>
                </a:pPr>
                <a:r>
                  <a:rPr lang="en-US" sz="1100" dirty="0">
                    <a:solidFill>
                      <a:srgbClr val="000000"/>
                    </a:solidFill>
                    <a:latin typeface="Arial" panose="020B0604020202020204" pitchFamily="34" charset="0"/>
                    <a:ea typeface="Calibri" panose="020F0502020204030204" pitchFamily="34" charset="0"/>
                    <a:cs typeface="Arial" panose="020B0604020202020204" pitchFamily="34" charset="0"/>
                  </a:rPr>
                  <a:t>Contextualising development priorities to address provincial and local development challenges  </a:t>
                </a:r>
                <a:endParaRPr lang="en-ZA" sz="1100"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
            <p:nvSpPr>
              <p:cNvPr id="21" name="Rectangle 20"/>
              <p:cNvSpPr/>
              <p:nvPr/>
            </p:nvSpPr>
            <p:spPr>
              <a:xfrm>
                <a:off x="10633" y="1935009"/>
                <a:ext cx="3146425" cy="84031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SECTOR PLANS</a:t>
                </a:r>
                <a:endParaRPr lang="en-ZA" sz="1100" b="1" dirty="0">
                  <a:effectLst/>
                  <a:latin typeface="Arial" panose="020B0604020202020204" pitchFamily="34" charset="0"/>
                  <a:ea typeface="Calibri" panose="020F0502020204030204" pitchFamily="34" charset="0"/>
                  <a:cs typeface="Arial" panose="020B0604020202020204" pitchFamily="34" charset="0"/>
                </a:endParaRPr>
              </a:p>
            </p:txBody>
          </p:sp>
          <p:sp>
            <p:nvSpPr>
              <p:cNvPr id="22" name="Rectangle 21"/>
              <p:cNvSpPr/>
              <p:nvPr/>
            </p:nvSpPr>
            <p:spPr>
              <a:xfrm>
                <a:off x="3189767" y="1935011"/>
                <a:ext cx="2760980" cy="84017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171450" algn="just">
                  <a:lnSpc>
                    <a:spcPct val="115000"/>
                  </a:lnSpc>
                  <a:spcAft>
                    <a:spcPts val="0"/>
                  </a:spcAft>
                  <a:tabLst>
                    <a:tab pos="171450" algn="l"/>
                  </a:tabLst>
                </a:pPr>
                <a:r>
                  <a:rPr lang="en-US" sz="1100" dirty="0">
                    <a:solidFill>
                      <a:srgbClr val="000000"/>
                    </a:solidFill>
                    <a:latin typeface="Arial" panose="020B0604020202020204" pitchFamily="34" charset="0"/>
                    <a:ea typeface="Calibri" panose="020F0502020204030204" pitchFamily="34" charset="0"/>
                    <a:cs typeface="Arial" panose="020B0604020202020204" pitchFamily="34" charset="0"/>
                  </a:rPr>
                  <a:t>Improve sector policy and implementation coherence across spheres of government towards national development results</a:t>
                </a:r>
                <a:endParaRPr lang="en-ZA" sz="1100"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grpSp>
        <p:grpSp>
          <p:nvGrpSpPr>
            <p:cNvPr id="9" name="Group 8"/>
            <p:cNvGrpSpPr/>
            <p:nvPr/>
          </p:nvGrpSpPr>
          <p:grpSpPr>
            <a:xfrm>
              <a:off x="0" y="4221126"/>
              <a:ext cx="5939155" cy="2525401"/>
              <a:chOff x="10632" y="0"/>
              <a:chExt cx="5940115" cy="2526232"/>
            </a:xfrm>
          </p:grpSpPr>
          <p:sp>
            <p:nvSpPr>
              <p:cNvPr id="11" name="Rectangle 10"/>
              <p:cNvSpPr/>
              <p:nvPr/>
            </p:nvSpPr>
            <p:spPr>
              <a:xfrm>
                <a:off x="10633" y="0"/>
                <a:ext cx="5936285" cy="297711"/>
              </a:xfrm>
              <a:prstGeom prst="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GOVERNANCE AND ACCOUNTABILITY PLANNING</a:t>
                </a:r>
                <a:endParaRPr lang="en-ZA" sz="1100" dirty="0">
                  <a:effectLst/>
                  <a:latin typeface="Arial" panose="020B0604020202020204" pitchFamily="34" charset="0"/>
                  <a:ea typeface="Calibri" panose="020F0502020204030204" pitchFamily="34" charset="0"/>
                  <a:cs typeface="Arial" panose="020B0604020202020204" pitchFamily="34" charset="0"/>
                </a:endParaRPr>
              </a:p>
            </p:txBody>
          </p:sp>
          <p:sp>
            <p:nvSpPr>
              <p:cNvPr id="12" name="Rectangle 11"/>
              <p:cNvSpPr/>
              <p:nvPr/>
            </p:nvSpPr>
            <p:spPr>
              <a:xfrm>
                <a:off x="10632" y="329534"/>
                <a:ext cx="3136426" cy="1053772"/>
              </a:xfrm>
              <a:prstGeom prst="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200"/>
                  </a:lnSpc>
                  <a:spcAft>
                    <a:spcPts val="0"/>
                  </a:spcAft>
                </a:pPr>
                <a:r>
                  <a:rPr lang="en-US" sz="11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STRATEGIC PLAN (Nat. and Prov.)</a:t>
                </a:r>
                <a:endParaRPr lang="en-ZA" sz="1100" b="1" dirty="0">
                  <a:effectLst/>
                  <a:latin typeface="Arial" panose="020B0604020202020204" pitchFamily="34" charset="0"/>
                  <a:ea typeface="Calibri" panose="020F0502020204030204" pitchFamily="34" charset="0"/>
                  <a:cs typeface="Arial" panose="020B0604020202020204" pitchFamily="34" charset="0"/>
                </a:endParaRPr>
              </a:p>
              <a:p>
                <a:pPr algn="ctr">
                  <a:lnSpc>
                    <a:spcPts val="1200"/>
                  </a:lnSpc>
                  <a:spcAft>
                    <a:spcPts val="0"/>
                  </a:spcAft>
                </a:pPr>
                <a:r>
                  <a:rPr lang="en-US" sz="11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1100" b="1" dirty="0">
                  <a:effectLst/>
                  <a:latin typeface="Arial" panose="020B0604020202020204" pitchFamily="34" charset="0"/>
                  <a:ea typeface="Calibri" panose="020F0502020204030204" pitchFamily="34" charset="0"/>
                  <a:cs typeface="Arial" panose="020B0604020202020204" pitchFamily="34" charset="0"/>
                </a:endParaRPr>
              </a:p>
              <a:p>
                <a:pPr algn="ctr">
                  <a:lnSpc>
                    <a:spcPts val="1200"/>
                  </a:lnSpc>
                  <a:spcAft>
                    <a:spcPts val="0"/>
                  </a:spcAft>
                </a:pPr>
                <a:r>
                  <a:rPr lang="en-US" sz="11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INTEGRATED DEVELOPMENT PLANS (Local Gov.)</a:t>
                </a:r>
                <a:endParaRPr lang="en-ZA" sz="1100" b="1" dirty="0">
                  <a:effectLst/>
                  <a:latin typeface="Arial" panose="020B0604020202020204" pitchFamily="34" charset="0"/>
                  <a:ea typeface="Calibri" panose="020F0502020204030204" pitchFamily="34" charset="0"/>
                  <a:cs typeface="Arial" panose="020B0604020202020204" pitchFamily="34" charset="0"/>
                </a:endParaRPr>
              </a:p>
            </p:txBody>
          </p:sp>
          <p:sp>
            <p:nvSpPr>
              <p:cNvPr id="13" name="Rectangle 12"/>
              <p:cNvSpPr/>
              <p:nvPr/>
            </p:nvSpPr>
            <p:spPr>
              <a:xfrm>
                <a:off x="3179135" y="329609"/>
                <a:ext cx="2760980" cy="1053953"/>
              </a:xfrm>
              <a:prstGeom prst="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180340">
                  <a:lnSpc>
                    <a:spcPct val="107000"/>
                  </a:lnSpc>
                  <a:spcAft>
                    <a:spcPts val="0"/>
                  </a:spcAft>
                  <a:tabLst>
                    <a:tab pos="171450" algn="l"/>
                  </a:tabLst>
                </a:pPr>
                <a:r>
                  <a:rPr lang="en-US" sz="1100" dirty="0">
                    <a:solidFill>
                      <a:srgbClr val="000000"/>
                    </a:solidFill>
                    <a:latin typeface="Arial" panose="020B0604020202020204" pitchFamily="34" charset="0"/>
                    <a:ea typeface="Calibri" panose="020F0502020204030204" pitchFamily="34" charset="0"/>
                    <a:cs typeface="Arial" panose="020B0604020202020204" pitchFamily="34" charset="0"/>
                  </a:rPr>
                  <a:t>Reflect the institutional programmes which contribute towards government’s medium term development priorities, and the realisation of the institutional mandates</a:t>
                </a:r>
                <a:r>
                  <a:rPr lang="en-US" sz="1100" dirty="0">
                    <a:solidFill>
                      <a:srgbClr val="000000"/>
                    </a:solidFill>
                    <a:effectLst/>
                    <a:ea typeface="Calibri" panose="020F0502020204030204" pitchFamily="34" charset="0"/>
                    <a:cs typeface="Arial" panose="020B0604020202020204" pitchFamily="34" charset="0"/>
                  </a:rPr>
                  <a:t>.</a:t>
                </a:r>
                <a:endParaRPr lang="en-ZA" sz="1100" dirty="0">
                  <a:effectLst/>
                  <a:ea typeface="Calibri" panose="020F0502020204030204" pitchFamily="34" charset="0"/>
                  <a:cs typeface="Times New Roman" panose="02020603050405020304" pitchFamily="18" charset="0"/>
                </a:endParaRPr>
              </a:p>
            </p:txBody>
          </p:sp>
          <p:sp>
            <p:nvSpPr>
              <p:cNvPr id="14" name="Rectangle 13"/>
              <p:cNvSpPr/>
              <p:nvPr/>
            </p:nvSpPr>
            <p:spPr>
              <a:xfrm>
                <a:off x="10632" y="1445578"/>
                <a:ext cx="3136426" cy="1080654"/>
              </a:xfrm>
              <a:prstGeom prst="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n-US" sz="11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ANNUAL PERFORMANCE PLAN (Nat. and Prov.)</a:t>
                </a:r>
                <a:endParaRPr lang="en-ZA" sz="1100" b="1"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0"/>
                  </a:spcAft>
                </a:pPr>
                <a:r>
                  <a:rPr lang="en-US" sz="11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1100" b="1"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0"/>
                  </a:spcAft>
                </a:pPr>
                <a:r>
                  <a:rPr lang="en-US" sz="11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SERVICE DELIVERY AND BUDGET IMPLEMENTATION PLAN (Local Gov.)</a:t>
                </a:r>
                <a:endParaRPr lang="en-ZA" sz="1100" b="1" dirty="0">
                  <a:effectLst/>
                  <a:latin typeface="Arial" panose="020B0604020202020204" pitchFamily="34" charset="0"/>
                  <a:ea typeface="Calibri" panose="020F0502020204030204" pitchFamily="34" charset="0"/>
                  <a:cs typeface="Arial" panose="020B0604020202020204" pitchFamily="34" charset="0"/>
                </a:endParaRPr>
              </a:p>
            </p:txBody>
          </p:sp>
          <p:sp>
            <p:nvSpPr>
              <p:cNvPr id="15" name="Rectangle 14"/>
              <p:cNvSpPr/>
              <p:nvPr/>
            </p:nvSpPr>
            <p:spPr>
              <a:xfrm>
                <a:off x="3189767" y="1447762"/>
                <a:ext cx="2760980" cy="1078189"/>
              </a:xfrm>
              <a:prstGeom prst="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171450" algn="just">
                  <a:lnSpc>
                    <a:spcPct val="107000"/>
                  </a:lnSpc>
                  <a:spcAft>
                    <a:spcPts val="0"/>
                  </a:spcAft>
                  <a:tabLst>
                    <a:tab pos="171450" algn="l"/>
                  </a:tabLst>
                </a:pPr>
                <a:r>
                  <a:rPr lang="en-US" sz="1100" dirty="0">
                    <a:solidFill>
                      <a:srgbClr val="000000"/>
                    </a:solidFill>
                    <a:latin typeface="Arial" panose="020B0604020202020204" pitchFamily="34" charset="0"/>
                    <a:ea typeface="Calibri" panose="020F0502020204030204" pitchFamily="34" charset="0"/>
                    <a:cs typeface="Arial" panose="020B0604020202020204" pitchFamily="34" charset="0"/>
                  </a:rPr>
                  <a:t>Reflect the implementation of policies and programmes for the short term, and the resources that will be allocated to enable delivery.</a:t>
                </a:r>
                <a:endParaRPr lang="en-ZA" sz="1100"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grpSp>
        <p:sp>
          <p:nvSpPr>
            <p:cNvPr id="10" name="Right Arrow 9"/>
            <p:cNvSpPr/>
            <p:nvPr/>
          </p:nvSpPr>
          <p:spPr>
            <a:xfrm rot="5400000">
              <a:off x="3019646" y="3827722"/>
              <a:ext cx="180340" cy="545465"/>
            </a:xfrm>
            <a:prstGeom prst="rightArrow">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dirty="0"/>
            </a:p>
          </p:txBody>
        </p:sp>
      </p:grpSp>
    </p:spTree>
    <p:extLst>
      <p:ext uri="{BB962C8B-B14F-4D97-AF65-F5344CB8AC3E}">
        <p14:creationId xmlns:p14="http://schemas.microsoft.com/office/powerpoint/2010/main" xmlns="" val="7401362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Solstice">
  <a:themeElements>
    <a:clrScheme name="Custom 1">
      <a:dk1>
        <a:sysClr val="windowText" lastClr="000000"/>
      </a:dk1>
      <a:lt1>
        <a:sysClr val="window" lastClr="FFFFFF"/>
      </a:lt1>
      <a:dk2>
        <a:srgbClr val="531A17"/>
      </a:dk2>
      <a:lt2>
        <a:srgbClr val="E7DEC9"/>
      </a:lt2>
      <a:accent1>
        <a:srgbClr val="531A17"/>
      </a:accent1>
      <a:accent2>
        <a:srgbClr val="874515"/>
      </a:accent2>
      <a:accent3>
        <a:srgbClr val="B46E12"/>
      </a:accent3>
      <a:accent4>
        <a:srgbClr val="B46E12"/>
      </a:accent4>
      <a:accent5>
        <a:srgbClr val="B46E12"/>
      </a:accent5>
      <a:accent6>
        <a:srgbClr val="B46E12"/>
      </a:accent6>
      <a:hlink>
        <a:srgbClr val="531A17"/>
      </a:hlink>
      <a:folHlink>
        <a:srgbClr val="B46E12"/>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
    <a:dk1>
      <a:sysClr val="windowText" lastClr="000000"/>
    </a:dk1>
    <a:lt1>
      <a:sysClr val="window" lastClr="FFFFFF"/>
    </a:lt1>
    <a:dk2>
      <a:srgbClr val="531A17"/>
    </a:dk2>
    <a:lt2>
      <a:srgbClr val="E7DEC9"/>
    </a:lt2>
    <a:accent1>
      <a:srgbClr val="531A17"/>
    </a:accent1>
    <a:accent2>
      <a:srgbClr val="874515"/>
    </a:accent2>
    <a:accent3>
      <a:srgbClr val="B46E12"/>
    </a:accent3>
    <a:accent4>
      <a:srgbClr val="B46E12"/>
    </a:accent4>
    <a:accent5>
      <a:srgbClr val="B46E12"/>
    </a:accent5>
    <a:accent6>
      <a:srgbClr val="B46E12"/>
    </a:accent6>
    <a:hlink>
      <a:srgbClr val="531A17"/>
    </a:hlink>
    <a:folHlink>
      <a:srgbClr val="B46E1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301C80929617446A548DA57D3E39F5E" ma:contentTypeVersion="0" ma:contentTypeDescription="Create a new document." ma:contentTypeScope="" ma:versionID="87735470b9e028ab23c4679e0267b394">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12097B2-BE79-48E4-9AA7-4791446820EA}">
  <ds:schemaRefs>
    <ds:schemaRef ds:uri="http://purl.org/dc/dcmitype/"/>
    <ds:schemaRef ds:uri="http://purl.org/dc/terms/"/>
    <ds:schemaRef ds:uri="http://www.w3.org/XML/1998/namespac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schemas.openxmlformats.org/package/2006/metadata/core-properties"/>
  </ds:schemaRefs>
</ds:datastoreItem>
</file>

<file path=customXml/itemProps2.xml><?xml version="1.0" encoding="utf-8"?>
<ds:datastoreItem xmlns:ds="http://schemas.openxmlformats.org/officeDocument/2006/customXml" ds:itemID="{DE60612E-5EC5-4891-9812-D39103BDE5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4BE6108B-281E-488A-9AF3-50133F4F0BE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2580</TotalTime>
  <Words>2766</Words>
  <Application>Microsoft Office PowerPoint</Application>
  <PresentationFormat>On-screen Show (4:3)</PresentationFormat>
  <Paragraphs>433</Paragraphs>
  <Slides>28</Slides>
  <Notes>2</Notes>
  <HiddenSlides>0</HiddenSlides>
  <MMClips>0</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1_Solstice</vt:lpstr>
      <vt:lpstr>1_Office Theme</vt:lpstr>
      <vt:lpstr>DPME 2018-19 APP PRESENTATION TO:  PORTFOLIO COMMITTEE ON PUBLIC SERVICE AND ADMINISTRATION/ PLANNING, MONITORING AND EVALUATION</vt:lpstr>
      <vt:lpstr>Contents </vt:lpstr>
      <vt:lpstr>Purpose of the Presentation</vt:lpstr>
      <vt:lpstr>Introduction</vt:lpstr>
      <vt:lpstr>Slide 5</vt:lpstr>
      <vt:lpstr>Strategic Purpose of and Role of DPME </vt:lpstr>
      <vt:lpstr>Slide 7</vt:lpstr>
      <vt:lpstr>Functional Areas </vt:lpstr>
      <vt:lpstr>Planning system</vt:lpstr>
      <vt:lpstr>Outcomes Monitoring system</vt:lpstr>
      <vt:lpstr>Key highlights for PM&amp;E for 2017/18</vt:lpstr>
      <vt:lpstr>Slide 12</vt:lpstr>
      <vt:lpstr>Key Departmental Focus Areas for 2018/19</vt:lpstr>
      <vt:lpstr>Key focus areas per programme for 2018/19 (1)</vt:lpstr>
      <vt:lpstr>Key focus areas per programme for 2018/19(2)</vt:lpstr>
      <vt:lpstr>Key focus areas per programme for 2018/19 (3)</vt:lpstr>
      <vt:lpstr>Key focus areas per programme 2018/19 (4)</vt:lpstr>
      <vt:lpstr>Key focus areas per programme 2018/19 (4) cont..</vt:lpstr>
      <vt:lpstr>Key focus areas per programme for 2018/19 (5)</vt:lpstr>
      <vt:lpstr>Key focus areas per programme for 2018/19 (6)</vt:lpstr>
      <vt:lpstr>Key focus areas per programme for 2018/19 (6)</vt:lpstr>
      <vt:lpstr>   Key focus areas per programme for 2018/19 (7)  Programme 7 : Youth Development</vt:lpstr>
      <vt:lpstr>Preparations for 2019/2020</vt:lpstr>
      <vt:lpstr>Slide 24</vt:lpstr>
      <vt:lpstr>Slide 25</vt:lpstr>
      <vt:lpstr>2018/19 Budget - Compensation of Employees</vt:lpstr>
      <vt:lpstr>2018/19 Budget – Goods and Services</vt:lpstr>
      <vt:lpstr>Slide 28</vt:lpstr>
    </vt:vector>
  </TitlesOfParts>
  <Company>SA Government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Pieter@dpme.gov.za</dc:creator>
  <cp:lastModifiedBy>PUMZA</cp:lastModifiedBy>
  <cp:revision>345</cp:revision>
  <cp:lastPrinted>2017-07-17T05:37:42Z</cp:lastPrinted>
  <dcterms:created xsi:type="dcterms:W3CDTF">2010-04-21T14:27:00Z</dcterms:created>
  <dcterms:modified xsi:type="dcterms:W3CDTF">2018-04-20T10:57:52Z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0x0101005301C80929617446A548DA57D3E39F5E</vt:lpwstr>
  </property>
</Properties>
</file>