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78" r:id="rId5"/>
  </p:sldMasterIdLst>
  <p:notesMasterIdLst>
    <p:notesMasterId r:id="rId52"/>
  </p:notesMasterIdLst>
  <p:handoutMasterIdLst>
    <p:handoutMasterId r:id="rId53"/>
  </p:handoutMasterIdLst>
  <p:sldIdLst>
    <p:sldId id="530" r:id="rId6"/>
    <p:sldId id="680" r:id="rId7"/>
    <p:sldId id="681" r:id="rId8"/>
    <p:sldId id="563" r:id="rId9"/>
    <p:sldId id="619" r:id="rId10"/>
    <p:sldId id="678" r:id="rId11"/>
    <p:sldId id="649" r:id="rId12"/>
    <p:sldId id="577" r:id="rId13"/>
    <p:sldId id="567" r:id="rId14"/>
    <p:sldId id="570" r:id="rId15"/>
    <p:sldId id="569" r:id="rId16"/>
    <p:sldId id="671" r:id="rId17"/>
    <p:sldId id="642" r:id="rId18"/>
    <p:sldId id="625" r:id="rId19"/>
    <p:sldId id="697" r:id="rId20"/>
    <p:sldId id="703" r:id="rId21"/>
    <p:sldId id="702" r:id="rId22"/>
    <p:sldId id="701" r:id="rId23"/>
    <p:sldId id="692" r:id="rId24"/>
    <p:sldId id="693" r:id="rId25"/>
    <p:sldId id="682" r:id="rId26"/>
    <p:sldId id="683" r:id="rId27"/>
    <p:sldId id="645" r:id="rId28"/>
    <p:sldId id="646" r:id="rId29"/>
    <p:sldId id="647" r:id="rId30"/>
    <p:sldId id="679" r:id="rId31"/>
    <p:sldId id="601" r:id="rId32"/>
    <p:sldId id="600" r:id="rId33"/>
    <p:sldId id="481" r:id="rId34"/>
    <p:sldId id="535" r:id="rId35"/>
    <p:sldId id="534" r:id="rId36"/>
    <p:sldId id="537" r:id="rId37"/>
    <p:sldId id="538" r:id="rId38"/>
    <p:sldId id="542" r:id="rId39"/>
    <p:sldId id="536" r:id="rId40"/>
    <p:sldId id="539" r:id="rId41"/>
    <p:sldId id="540" r:id="rId42"/>
    <p:sldId id="541" r:id="rId43"/>
    <p:sldId id="543" r:id="rId44"/>
    <p:sldId id="652" r:id="rId45"/>
    <p:sldId id="689" r:id="rId46"/>
    <p:sldId id="690" r:id="rId47"/>
    <p:sldId id="694" r:id="rId48"/>
    <p:sldId id="695" r:id="rId49"/>
    <p:sldId id="685" r:id="rId50"/>
    <p:sldId id="672" r:id="rId51"/>
  </p:sldIdLst>
  <p:sldSz cx="9144000" cy="6858000" type="screen4x3"/>
  <p:notesSz cx="6797675" cy="9926638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5B"/>
    <a:srgbClr val="0A4E8F"/>
    <a:srgbClr val="7790AF"/>
    <a:srgbClr val="4A77A3"/>
    <a:srgbClr val="FFFF00"/>
    <a:srgbClr val="2B72B5"/>
    <a:srgbClr val="FECC4A"/>
    <a:srgbClr val="D5378B"/>
    <a:srgbClr val="D2EAF1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1409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3682" y="-58"/>
      </p:cViewPr>
      <p:guideLst>
        <p:guide orient="horz" pos="2880"/>
        <p:guide orient="horz" pos="3127"/>
        <p:guide pos="216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assandraN\Desktop\mortality\2015%20MCOD\Presentation\Mortality%20and%20causes%20of%20death,%202015%20(presentation%2017Feb).xlsx" TargetMode="External"/><Relationship Id="rId1" Type="http://schemas.openxmlformats.org/officeDocument/2006/relationships/themeOverride" Target="../theme/themeOverride1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873502997811944E-2"/>
          <c:y val="0.14094873652536269"/>
          <c:w val="0.83529353791250405"/>
          <c:h val="0.63259383542673664"/>
        </c:manualLayout>
      </c:layout>
      <c:lineChart>
        <c:grouping val="standard"/>
        <c:ser>
          <c:idx val="1"/>
          <c:order val="0"/>
          <c:tx>
            <c:strRef>
              <c:f>'1'!$B$4</c:f>
              <c:strCache>
                <c:ptCount val="1"/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Pt>
            <c:idx val="19"/>
            <c:marker>
              <c:spPr>
                <a:solidFill>
                  <a:srgbClr val="0000FF"/>
                </a:solidFill>
                <a:ln>
                  <a:noFill/>
                </a:ln>
                <a:effectLst/>
              </c:spPr>
            </c:marker>
            <c:spPr>
              <a:ln w="31750" cap="rnd">
                <a:solidFill>
                  <a:srgbClr val="0000F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0E-4A72-8EFC-B81221C3C1FA}"/>
              </c:ext>
            </c:extLst>
          </c:dPt>
          <c:dLbls>
            <c:dLbl>
              <c:idx val="0"/>
              <c:layout>
                <c:manualLayout>
                  <c:x val="-4.354461434583734E-2"/>
                  <c:y val="-0.19818836639434437"/>
                </c:manualLayout>
              </c:layout>
              <c:spPr>
                <a:solidFill>
                  <a:srgbClr val="C0504D">
                    <a:lumMod val="7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4964513623417943E-2"/>
                      <c:h val="0.11219410675809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40E-4A72-8EFC-B81221C3C1FA}"/>
                </c:ext>
              </c:extLst>
            </c:dLbl>
            <c:dLbl>
              <c:idx val="9"/>
              <c:layout>
                <c:manualLayout>
                  <c:x val="-6.4498837427720002E-2"/>
                  <c:y val="-0.13143776278379088"/>
                </c:manualLayout>
              </c:layout>
              <c:spPr>
                <a:solidFill>
                  <a:srgbClr val="C0504D">
                    <a:lumMod val="7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463569350736379"/>
                      <c:h val="0.137034852152577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0E-4A72-8EFC-B81221C3C1FA}"/>
                </c:ext>
              </c:extLst>
            </c:dLbl>
            <c:dLbl>
              <c:idx val="19"/>
              <c:layout>
                <c:manualLayout>
                  <c:x val="-6.0469052224371496E-2"/>
                  <c:y val="-0.28728077553198322"/>
                </c:manualLayout>
              </c:layout>
              <c:spPr>
                <a:solidFill>
                  <a:srgbClr val="0000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947128344933671"/>
                      <c:h val="0.109643902000306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40E-4A72-8EFC-B81221C3C1FA}"/>
                </c:ext>
              </c:extLst>
            </c:dLbl>
            <c:delete val="1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numRef>
              <c:f>'1'!$A$5:$A$24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'1'!$B$5:$B$24</c:f>
              <c:numCache>
                <c:formatCode>###\ ###\ ###</c:formatCode>
                <c:ptCount val="20"/>
                <c:pt idx="0">
                  <c:v>317872</c:v>
                </c:pt>
                <c:pt idx="1">
                  <c:v>366621</c:v>
                </c:pt>
                <c:pt idx="2">
                  <c:v>382687</c:v>
                </c:pt>
                <c:pt idx="3">
                  <c:v>417259</c:v>
                </c:pt>
                <c:pt idx="4">
                  <c:v>456316</c:v>
                </c:pt>
                <c:pt idx="5">
                  <c:v>503409</c:v>
                </c:pt>
                <c:pt idx="6">
                  <c:v>558478</c:v>
                </c:pt>
                <c:pt idx="7">
                  <c:v>578448</c:v>
                </c:pt>
                <c:pt idx="8">
                  <c:v>599677</c:v>
                </c:pt>
                <c:pt idx="9">
                  <c:v>614248</c:v>
                </c:pt>
                <c:pt idx="10">
                  <c:v>606239</c:v>
                </c:pt>
                <c:pt idx="11">
                  <c:v>598289</c:v>
                </c:pt>
                <c:pt idx="12">
                  <c:v>583952</c:v>
                </c:pt>
                <c:pt idx="13">
                  <c:v>551574</c:v>
                </c:pt>
                <c:pt idx="14">
                  <c:v>517562</c:v>
                </c:pt>
                <c:pt idx="15">
                  <c:v>495260</c:v>
                </c:pt>
                <c:pt idx="16">
                  <c:v>477163</c:v>
                </c:pt>
                <c:pt idx="17">
                  <c:v>476891</c:v>
                </c:pt>
                <c:pt idx="18">
                  <c:v>473266</c:v>
                </c:pt>
                <c:pt idx="19">
                  <c:v>456612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0E-4A72-8EFC-B81221C3C1FA}"/>
            </c:ext>
          </c:extLst>
        </c:ser>
        <c:dLbls/>
        <c:marker val="1"/>
        <c:axId val="70959488"/>
        <c:axId val="70961024"/>
      </c:lineChart>
      <c:catAx>
        <c:axId val="70959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61024"/>
        <c:crosses val="autoZero"/>
        <c:auto val="1"/>
        <c:lblAlgn val="ctr"/>
        <c:lblOffset val="100"/>
      </c:catAx>
      <c:valAx>
        <c:axId val="709610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>
                    <a:solidFill>
                      <a:schemeClr val="tx1"/>
                    </a:solidFill>
                  </a:rPr>
                  <a:t>Number of deaths </a:t>
                </a:r>
              </a:p>
            </c:rich>
          </c:tx>
          <c:layout>
            <c:manualLayout>
              <c:xMode val="edge"/>
              <c:yMode val="edge"/>
              <c:x val="3.9859475979429085E-2"/>
              <c:y val="0.28983432342820131"/>
            </c:manualLayout>
          </c:layout>
          <c:spPr>
            <a:noFill/>
            <a:ln>
              <a:noFill/>
            </a:ln>
            <a:effectLst/>
          </c:spPr>
        </c:title>
        <c:numFmt formatCode="###\ ###\ ###" sourceLinked="1"/>
        <c:majorTickMark val="none"/>
        <c:tickLblPos val="none"/>
        <c:crossAx val="7095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2"/>
  <c:userShapes r:id="rId3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68EC8-EA8F-4126-8198-2F97D03DE4F7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D7AE4A0-D6D5-4518-B7E3-CE7F5410E80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ZA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Fundamental Principles of Official Statistics</a:t>
          </a:r>
        </a:p>
        <a:p>
          <a:r>
            <a:rPr lang="en-ZA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(United Nations adopted 10 principles)</a:t>
          </a:r>
          <a:endParaRPr lang="en-US"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5E70C-E6CB-47D3-8722-38F9B9B7B745}" type="parTrans" cxnId="{9B85AC9C-DE3B-43CE-9529-9B026C735A50}">
      <dgm:prSet/>
      <dgm:spPr/>
      <dgm:t>
        <a:bodyPr/>
        <a:lstStyle/>
        <a:p>
          <a:endParaRPr lang="en-US"/>
        </a:p>
      </dgm:t>
    </dgm:pt>
    <dgm:pt modelId="{5F904C63-B587-4792-817B-1F4C0FACB2AB}" type="sibTrans" cxnId="{9B85AC9C-DE3B-43CE-9529-9B026C735A50}">
      <dgm:prSet/>
      <dgm:spPr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7A8B882-1994-40EF-BB94-4ACE4D5B523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Statistics Act (Act 6 of 1999)*</a:t>
          </a:r>
        </a:p>
        <a:p>
          <a:r>
            <a: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Statistical production</a:t>
          </a:r>
        </a:p>
        <a:p>
          <a:r>
            <a: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Statistical coordination</a:t>
          </a:r>
          <a:endParaRPr lang="en-US"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D1AB2-C8D5-4714-8BA3-8455039080ED}" type="parTrans" cxnId="{9B54435E-FD84-414A-86EB-769B4F425BD7}">
      <dgm:prSet/>
      <dgm:spPr/>
      <dgm:t>
        <a:bodyPr/>
        <a:lstStyle/>
        <a:p>
          <a:endParaRPr lang="en-GB"/>
        </a:p>
      </dgm:t>
    </dgm:pt>
    <dgm:pt modelId="{3D42C6CE-2756-41BA-9F30-AC42F8F5E194}" type="sibTrans" cxnId="{9B54435E-FD84-414A-86EB-769B4F425BD7}">
      <dgm:prSet/>
      <dgm:spPr/>
      <dgm:t>
        <a:bodyPr/>
        <a:lstStyle/>
        <a:p>
          <a:endParaRPr lang="en-GB"/>
        </a:p>
      </dgm:t>
    </dgm:pt>
    <dgm:pt modelId="{8531C274-0F54-4930-AA14-EECD9727EFD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African Charter on Statistics</a:t>
          </a:r>
        </a:p>
        <a:p>
          <a:r>
            <a: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(African Union adopted 6 principles*)</a:t>
          </a:r>
          <a:endParaRPr lang="en-US"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8AC2C5-D02E-4D33-8CDF-659DA2586767}" type="parTrans" cxnId="{8B878C56-8DE9-45FD-AD35-9F141621FE6E}">
      <dgm:prSet/>
      <dgm:spPr/>
      <dgm:t>
        <a:bodyPr/>
        <a:lstStyle/>
        <a:p>
          <a:endParaRPr lang="en-GB"/>
        </a:p>
      </dgm:t>
    </dgm:pt>
    <dgm:pt modelId="{2D7E9F8C-A560-456A-B015-AF00596F632C}" type="sibTrans" cxnId="{8B878C56-8DE9-45FD-AD35-9F141621FE6E}">
      <dgm:prSet/>
      <dgm:spPr/>
      <dgm:t>
        <a:bodyPr/>
        <a:lstStyle/>
        <a:p>
          <a:endParaRPr lang="en-GB"/>
        </a:p>
      </dgm:t>
    </dgm:pt>
    <dgm:pt modelId="{69BFA61A-CDD5-4EB1-9027-EBAEFB83CE71}" type="pres">
      <dgm:prSet presAssocID="{5C968EC8-EA8F-4126-8198-2F97D03DE4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E389382-B5B0-4D76-AC8A-CB7EE33C91A2}" type="pres">
      <dgm:prSet presAssocID="{5C968EC8-EA8F-4126-8198-2F97D03DE4F7}" presName="Name1" presStyleCnt="0"/>
      <dgm:spPr/>
    </dgm:pt>
    <dgm:pt modelId="{9E159D4E-9404-4F04-8D42-8ED20D296461}" type="pres">
      <dgm:prSet presAssocID="{5C968EC8-EA8F-4126-8198-2F97D03DE4F7}" presName="cycle" presStyleCnt="0"/>
      <dgm:spPr/>
    </dgm:pt>
    <dgm:pt modelId="{C05BFDFE-9EAA-48CE-AA67-FE6AD34148FD}" type="pres">
      <dgm:prSet presAssocID="{5C968EC8-EA8F-4126-8198-2F97D03DE4F7}" presName="srcNode" presStyleLbl="node1" presStyleIdx="0" presStyleCnt="3"/>
      <dgm:spPr/>
    </dgm:pt>
    <dgm:pt modelId="{48979E69-9987-418A-947F-6052EC91D7CF}" type="pres">
      <dgm:prSet presAssocID="{5C968EC8-EA8F-4126-8198-2F97D03DE4F7}" presName="conn" presStyleLbl="parChTrans1D2" presStyleIdx="0" presStyleCnt="1"/>
      <dgm:spPr/>
      <dgm:t>
        <a:bodyPr/>
        <a:lstStyle/>
        <a:p>
          <a:endParaRPr lang="en-US"/>
        </a:p>
      </dgm:t>
    </dgm:pt>
    <dgm:pt modelId="{702F2ABD-3792-40F5-8D08-9CDA5678B10D}" type="pres">
      <dgm:prSet presAssocID="{5C968EC8-EA8F-4126-8198-2F97D03DE4F7}" presName="extraNode" presStyleLbl="node1" presStyleIdx="0" presStyleCnt="3"/>
      <dgm:spPr/>
    </dgm:pt>
    <dgm:pt modelId="{62568F19-C88A-4647-BA48-F9B61014289E}" type="pres">
      <dgm:prSet presAssocID="{5C968EC8-EA8F-4126-8198-2F97D03DE4F7}" presName="dstNode" presStyleLbl="node1" presStyleIdx="0" presStyleCnt="3"/>
      <dgm:spPr/>
    </dgm:pt>
    <dgm:pt modelId="{D4B81344-3888-4741-96F0-EC48D026CD18}" type="pres">
      <dgm:prSet presAssocID="{B7A8B882-1994-40EF-BB94-4ACE4D5B523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AA7BF3-B1BC-49AA-8B31-3C2F405F790F}" type="pres">
      <dgm:prSet presAssocID="{B7A8B882-1994-40EF-BB94-4ACE4D5B5239}" presName="accent_1" presStyleCnt="0"/>
      <dgm:spPr/>
    </dgm:pt>
    <dgm:pt modelId="{52261F70-815D-4692-B6A7-C4C0DA5EF3CC}" type="pres">
      <dgm:prSet presAssocID="{B7A8B882-1994-40EF-BB94-4ACE4D5B5239}" presName="accentRepeatNode" presStyleLbl="solidFgAcc1" presStyleIdx="0" presStyleCnt="3"/>
      <dgm:spPr/>
    </dgm:pt>
    <dgm:pt modelId="{FDF27C51-6F34-480B-A69A-0C8DD70B0693}" type="pres">
      <dgm:prSet presAssocID="{8531C274-0F54-4930-AA14-EECD9727EFD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A1AA16-A9B7-4C2A-ABA9-47B2C29B6B68}" type="pres">
      <dgm:prSet presAssocID="{8531C274-0F54-4930-AA14-EECD9727EFD6}" presName="accent_2" presStyleCnt="0"/>
      <dgm:spPr/>
    </dgm:pt>
    <dgm:pt modelId="{F4EEBD20-0407-48E2-BD02-2DFA60626AF1}" type="pres">
      <dgm:prSet presAssocID="{8531C274-0F54-4930-AA14-EECD9727EFD6}" presName="accentRepeatNode" presStyleLbl="solidFgAcc1" presStyleIdx="1" presStyleCnt="3"/>
      <dgm:spPr/>
    </dgm:pt>
    <dgm:pt modelId="{91D21D46-1005-44B7-BE38-461873698BD3}" type="pres">
      <dgm:prSet presAssocID="{DD7AE4A0-D6D5-4518-B7E3-CE7F5410E80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A06B5D-358B-491E-98D2-F4F5A46F11D5}" type="pres">
      <dgm:prSet presAssocID="{DD7AE4A0-D6D5-4518-B7E3-CE7F5410E805}" presName="accent_3" presStyleCnt="0"/>
      <dgm:spPr/>
    </dgm:pt>
    <dgm:pt modelId="{288AB071-03AA-44BB-B413-8A32853770E7}" type="pres">
      <dgm:prSet presAssocID="{DD7AE4A0-D6D5-4518-B7E3-CE7F5410E805}" presName="accentRepeatNode" presStyleLbl="solidFgAcc1" presStyleIdx="2" presStyleCnt="3" custLinFactNeighborX="-1673" custLinFactNeighborY="-5459"/>
      <dgm:spPr>
        <a:solidFill>
          <a:schemeClr val="bg1"/>
        </a:solidFill>
        <a:ln>
          <a:noFill/>
        </a:ln>
      </dgm:spPr>
      <dgm:t>
        <a:bodyPr/>
        <a:lstStyle/>
        <a:p>
          <a:endParaRPr lang="en-ZA"/>
        </a:p>
      </dgm:t>
    </dgm:pt>
  </dgm:ptLst>
  <dgm:cxnLst>
    <dgm:cxn modelId="{8B878C56-8DE9-45FD-AD35-9F141621FE6E}" srcId="{5C968EC8-EA8F-4126-8198-2F97D03DE4F7}" destId="{8531C274-0F54-4930-AA14-EECD9727EFD6}" srcOrd="1" destOrd="0" parTransId="{B38AC2C5-D02E-4D33-8CDF-659DA2586767}" sibTransId="{2D7E9F8C-A560-456A-B015-AF00596F632C}"/>
    <dgm:cxn modelId="{9B85AC9C-DE3B-43CE-9529-9B026C735A50}" srcId="{5C968EC8-EA8F-4126-8198-2F97D03DE4F7}" destId="{DD7AE4A0-D6D5-4518-B7E3-CE7F5410E805}" srcOrd="2" destOrd="0" parTransId="{B845E70C-E6CB-47D3-8722-38F9B9B7B745}" sibTransId="{5F904C63-B587-4792-817B-1F4C0FACB2AB}"/>
    <dgm:cxn modelId="{479BBC2E-DF3C-4457-9F49-9A946E0843B6}" type="presOf" srcId="{8531C274-0F54-4930-AA14-EECD9727EFD6}" destId="{FDF27C51-6F34-480B-A69A-0C8DD70B0693}" srcOrd="0" destOrd="0" presId="urn:microsoft.com/office/officeart/2008/layout/VerticalCurvedList"/>
    <dgm:cxn modelId="{8AB64EEC-695D-434B-BBD1-10323C562E4F}" type="presOf" srcId="{DD7AE4A0-D6D5-4518-B7E3-CE7F5410E805}" destId="{91D21D46-1005-44B7-BE38-461873698BD3}" srcOrd="0" destOrd="0" presId="urn:microsoft.com/office/officeart/2008/layout/VerticalCurvedList"/>
    <dgm:cxn modelId="{9B54435E-FD84-414A-86EB-769B4F425BD7}" srcId="{5C968EC8-EA8F-4126-8198-2F97D03DE4F7}" destId="{B7A8B882-1994-40EF-BB94-4ACE4D5B5239}" srcOrd="0" destOrd="0" parTransId="{D26D1AB2-C8D5-4714-8BA3-8455039080ED}" sibTransId="{3D42C6CE-2756-41BA-9F30-AC42F8F5E194}"/>
    <dgm:cxn modelId="{25A2E123-E4C8-436B-A4C6-547B8ADCA659}" type="presOf" srcId="{5C968EC8-EA8F-4126-8198-2F97D03DE4F7}" destId="{69BFA61A-CDD5-4EB1-9027-EBAEFB83CE71}" srcOrd="0" destOrd="0" presId="urn:microsoft.com/office/officeart/2008/layout/VerticalCurvedList"/>
    <dgm:cxn modelId="{6476613B-AB9C-45A3-A157-5D758E36C832}" type="presOf" srcId="{3D42C6CE-2756-41BA-9F30-AC42F8F5E194}" destId="{48979E69-9987-418A-947F-6052EC91D7CF}" srcOrd="0" destOrd="0" presId="urn:microsoft.com/office/officeart/2008/layout/VerticalCurvedList"/>
    <dgm:cxn modelId="{00D5ED3C-082F-4C25-AEF9-34C0AC4CEBC7}" type="presOf" srcId="{B7A8B882-1994-40EF-BB94-4ACE4D5B5239}" destId="{D4B81344-3888-4741-96F0-EC48D026CD18}" srcOrd="0" destOrd="0" presId="urn:microsoft.com/office/officeart/2008/layout/VerticalCurvedList"/>
    <dgm:cxn modelId="{2FA223DE-BBB4-42D9-8856-0D17BF6FC863}" type="presParOf" srcId="{69BFA61A-CDD5-4EB1-9027-EBAEFB83CE71}" destId="{DE389382-B5B0-4D76-AC8A-CB7EE33C91A2}" srcOrd="0" destOrd="0" presId="urn:microsoft.com/office/officeart/2008/layout/VerticalCurvedList"/>
    <dgm:cxn modelId="{27B89E04-85F9-48BA-9F26-CFDE789C5393}" type="presParOf" srcId="{DE389382-B5B0-4D76-AC8A-CB7EE33C91A2}" destId="{9E159D4E-9404-4F04-8D42-8ED20D296461}" srcOrd="0" destOrd="0" presId="urn:microsoft.com/office/officeart/2008/layout/VerticalCurvedList"/>
    <dgm:cxn modelId="{C7E51AF2-9A46-477C-8CAC-123D040C115A}" type="presParOf" srcId="{9E159D4E-9404-4F04-8D42-8ED20D296461}" destId="{C05BFDFE-9EAA-48CE-AA67-FE6AD34148FD}" srcOrd="0" destOrd="0" presId="urn:microsoft.com/office/officeart/2008/layout/VerticalCurvedList"/>
    <dgm:cxn modelId="{583FB293-68CB-49F4-9D2F-DAFCB5675F89}" type="presParOf" srcId="{9E159D4E-9404-4F04-8D42-8ED20D296461}" destId="{48979E69-9987-418A-947F-6052EC91D7CF}" srcOrd="1" destOrd="0" presId="urn:microsoft.com/office/officeart/2008/layout/VerticalCurvedList"/>
    <dgm:cxn modelId="{86E7253F-91EE-483A-93D1-5BD908D21A12}" type="presParOf" srcId="{9E159D4E-9404-4F04-8D42-8ED20D296461}" destId="{702F2ABD-3792-40F5-8D08-9CDA5678B10D}" srcOrd="2" destOrd="0" presId="urn:microsoft.com/office/officeart/2008/layout/VerticalCurvedList"/>
    <dgm:cxn modelId="{19010E02-D426-4D8B-BBE2-B83115D4E32C}" type="presParOf" srcId="{9E159D4E-9404-4F04-8D42-8ED20D296461}" destId="{62568F19-C88A-4647-BA48-F9B61014289E}" srcOrd="3" destOrd="0" presId="urn:microsoft.com/office/officeart/2008/layout/VerticalCurvedList"/>
    <dgm:cxn modelId="{8239F303-15CC-495B-8C4B-912835AC958B}" type="presParOf" srcId="{DE389382-B5B0-4D76-AC8A-CB7EE33C91A2}" destId="{D4B81344-3888-4741-96F0-EC48D026CD18}" srcOrd="1" destOrd="0" presId="urn:microsoft.com/office/officeart/2008/layout/VerticalCurvedList"/>
    <dgm:cxn modelId="{C8566283-1739-4AA3-901E-E30326A86940}" type="presParOf" srcId="{DE389382-B5B0-4D76-AC8A-CB7EE33C91A2}" destId="{8BAA7BF3-B1BC-49AA-8B31-3C2F405F790F}" srcOrd="2" destOrd="0" presId="urn:microsoft.com/office/officeart/2008/layout/VerticalCurvedList"/>
    <dgm:cxn modelId="{65E71BAF-EACD-4515-AF3D-CCF4256B74A5}" type="presParOf" srcId="{8BAA7BF3-B1BC-49AA-8B31-3C2F405F790F}" destId="{52261F70-815D-4692-B6A7-C4C0DA5EF3CC}" srcOrd="0" destOrd="0" presId="urn:microsoft.com/office/officeart/2008/layout/VerticalCurvedList"/>
    <dgm:cxn modelId="{F587046D-B2CA-455D-8FF5-CAAD63F5A526}" type="presParOf" srcId="{DE389382-B5B0-4D76-AC8A-CB7EE33C91A2}" destId="{FDF27C51-6F34-480B-A69A-0C8DD70B0693}" srcOrd="3" destOrd="0" presId="urn:microsoft.com/office/officeart/2008/layout/VerticalCurvedList"/>
    <dgm:cxn modelId="{0E647601-8582-4B17-A0F6-D0C8E09DBEC8}" type="presParOf" srcId="{DE389382-B5B0-4D76-AC8A-CB7EE33C91A2}" destId="{5DA1AA16-A9B7-4C2A-ABA9-47B2C29B6B68}" srcOrd="4" destOrd="0" presId="urn:microsoft.com/office/officeart/2008/layout/VerticalCurvedList"/>
    <dgm:cxn modelId="{B33E75CF-BDC1-4A06-B823-7AF0CA973452}" type="presParOf" srcId="{5DA1AA16-A9B7-4C2A-ABA9-47B2C29B6B68}" destId="{F4EEBD20-0407-48E2-BD02-2DFA60626AF1}" srcOrd="0" destOrd="0" presId="urn:microsoft.com/office/officeart/2008/layout/VerticalCurvedList"/>
    <dgm:cxn modelId="{FA836E97-EEF0-4354-AAD7-8D1C54397EF6}" type="presParOf" srcId="{DE389382-B5B0-4D76-AC8A-CB7EE33C91A2}" destId="{91D21D46-1005-44B7-BE38-461873698BD3}" srcOrd="5" destOrd="0" presId="urn:microsoft.com/office/officeart/2008/layout/VerticalCurvedList"/>
    <dgm:cxn modelId="{704BF6AA-6EEB-4CAF-B1EF-DA92EAF65FA4}" type="presParOf" srcId="{DE389382-B5B0-4D76-AC8A-CB7EE33C91A2}" destId="{12A06B5D-358B-491E-98D2-F4F5A46F11D5}" srcOrd="6" destOrd="0" presId="urn:microsoft.com/office/officeart/2008/layout/VerticalCurvedList"/>
    <dgm:cxn modelId="{EF9B006D-3784-4F52-AC9E-6A0F42C810CE}" type="presParOf" srcId="{12A06B5D-358B-491E-98D2-F4F5A46F11D5}" destId="{288AB071-03AA-44BB-B413-8A32853770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FAE19-7976-45F6-94C8-96CC947EC7D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8DFE8A-B050-4B48-84B4-CC166CA39A15}">
      <dgm:prSet custT="1"/>
      <dgm:spPr>
        <a:noFill/>
        <a:ln w="12700"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tx1">
                  <a:lumMod val="50000"/>
                  <a:lumOff val="50000"/>
                </a:schemeClr>
              </a:solidFill>
            </a:rPr>
            <a:t>Min</a:t>
          </a:r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ing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88307C91-C532-401D-A39F-504517CCB192}" type="parTrans" cxnId="{69EDC0D1-6D5E-46E3-8587-F73B302B7D44}">
      <dgm:prSet/>
      <dgm:spPr/>
      <dgm:t>
        <a:bodyPr/>
        <a:lstStyle/>
        <a:p>
          <a:endParaRPr lang="en-GB" sz="3200"/>
        </a:p>
      </dgm:t>
    </dgm:pt>
    <dgm:pt modelId="{782B445B-D0DB-417A-B7E1-79FC5BDF7810}" type="sibTrans" cxnId="{69EDC0D1-6D5E-46E3-8587-F73B302B7D44}">
      <dgm:prSet/>
      <dgm:spPr/>
      <dgm:t>
        <a:bodyPr/>
        <a:lstStyle/>
        <a:p>
          <a:endParaRPr lang="en-GB" sz="3200"/>
        </a:p>
      </dgm:t>
    </dgm:pt>
    <dgm:pt modelId="{99B02810-910C-4246-A15D-431CD8CB08AE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Education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2082453D-0B21-4A9A-BDEB-0CAEE8E3D27A}" type="parTrans" cxnId="{C95F53D1-4264-4E8B-843A-46BD62C12CA0}">
      <dgm:prSet/>
      <dgm:spPr/>
      <dgm:t>
        <a:bodyPr/>
        <a:lstStyle/>
        <a:p>
          <a:endParaRPr lang="en-GB" sz="3200"/>
        </a:p>
      </dgm:t>
    </dgm:pt>
    <dgm:pt modelId="{2E0894AE-54C6-45EF-863D-C92FF789C23A}" type="sibTrans" cxnId="{C95F53D1-4264-4E8B-843A-46BD62C12CA0}">
      <dgm:prSet/>
      <dgm:spPr/>
      <dgm:t>
        <a:bodyPr/>
        <a:lstStyle/>
        <a:p>
          <a:endParaRPr lang="en-GB" sz="3200"/>
        </a:p>
      </dgm:t>
    </dgm:pt>
    <dgm:pt modelId="{65805BF4-EE44-4727-8B0C-E19FDAB03116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Social Grants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07883D15-3A47-4ED2-B8A9-C957675D3AF4}" type="parTrans" cxnId="{91524D3B-2725-4AAF-94E6-E23B259F747F}">
      <dgm:prSet/>
      <dgm:spPr/>
      <dgm:t>
        <a:bodyPr/>
        <a:lstStyle/>
        <a:p>
          <a:endParaRPr lang="en-GB" sz="3200"/>
        </a:p>
      </dgm:t>
    </dgm:pt>
    <dgm:pt modelId="{EC1D54D8-7CD6-4A76-A67F-B67F0E9D30DD}" type="sibTrans" cxnId="{91524D3B-2725-4AAF-94E6-E23B259F747F}">
      <dgm:prSet/>
      <dgm:spPr/>
      <dgm:t>
        <a:bodyPr/>
        <a:lstStyle/>
        <a:p>
          <a:endParaRPr lang="en-GB" sz="3200"/>
        </a:p>
      </dgm:t>
    </dgm:pt>
    <dgm:pt modelId="{9B320AB1-FE0D-4F69-8F8A-0CB71E3AB10C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Transformation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89F23D9D-9E78-4040-97D1-018389549D1C}" type="parTrans" cxnId="{413E738E-6E3E-4F47-A3F3-6D32CB5F9D03}">
      <dgm:prSet/>
      <dgm:spPr/>
      <dgm:t>
        <a:bodyPr/>
        <a:lstStyle/>
        <a:p>
          <a:endParaRPr lang="en-GB" sz="3200"/>
        </a:p>
      </dgm:t>
    </dgm:pt>
    <dgm:pt modelId="{45EA6414-CB93-46FA-A098-D860DB7F3BAA}" type="sibTrans" cxnId="{413E738E-6E3E-4F47-A3F3-6D32CB5F9D03}">
      <dgm:prSet/>
      <dgm:spPr/>
      <dgm:t>
        <a:bodyPr/>
        <a:lstStyle/>
        <a:p>
          <a:endParaRPr lang="en-GB" sz="3200"/>
        </a:p>
      </dgm:t>
    </dgm:pt>
    <dgm:pt modelId="{9BA99F6E-27EB-45A0-AA62-C48916C74E86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Infrastructure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3F7AAECE-BD34-4D4C-BC16-403740C52565}" type="parTrans" cxnId="{DAB8DC10-43FC-427B-9D4D-C221B45168FF}">
      <dgm:prSet/>
      <dgm:spPr/>
      <dgm:t>
        <a:bodyPr/>
        <a:lstStyle/>
        <a:p>
          <a:endParaRPr lang="en-GB" sz="3200"/>
        </a:p>
      </dgm:t>
    </dgm:pt>
    <dgm:pt modelId="{587F9F10-31AE-425F-91DB-8F6A6066F8B4}" type="sibTrans" cxnId="{DAB8DC10-43FC-427B-9D4D-C221B45168FF}">
      <dgm:prSet/>
      <dgm:spPr/>
      <dgm:t>
        <a:bodyPr/>
        <a:lstStyle/>
        <a:p>
          <a:endParaRPr lang="en-GB" sz="3200"/>
        </a:p>
      </dgm:t>
    </dgm:pt>
    <dgm:pt modelId="{C106EA45-83D4-4A04-B802-12BA62C3FAB2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Health and NHI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49C89E7E-AAD2-48D7-884D-8DC15AF36B93}" type="parTrans" cxnId="{ABC7287F-E9B7-498F-8A35-9F2EF6FDF512}">
      <dgm:prSet/>
      <dgm:spPr/>
      <dgm:t>
        <a:bodyPr/>
        <a:lstStyle/>
        <a:p>
          <a:endParaRPr lang="en-GB" sz="3200"/>
        </a:p>
      </dgm:t>
    </dgm:pt>
    <dgm:pt modelId="{C247F8E5-BF2E-4E73-830B-657956827288}" type="sibTrans" cxnId="{ABC7287F-E9B7-498F-8A35-9F2EF6FDF512}">
      <dgm:prSet/>
      <dgm:spPr/>
      <dgm:t>
        <a:bodyPr/>
        <a:lstStyle/>
        <a:p>
          <a:endParaRPr lang="en-GB" sz="3200"/>
        </a:p>
      </dgm:t>
    </dgm:pt>
    <dgm:pt modelId="{19B48520-45BE-45EC-8EFA-EE8821B254FA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Economic Policy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1035DFB8-DA47-4F58-BEB8-4EBBEDAB66E1}" type="parTrans" cxnId="{706ED614-6120-4ABD-9579-E22C8CC08B3D}">
      <dgm:prSet/>
      <dgm:spPr/>
      <dgm:t>
        <a:bodyPr/>
        <a:lstStyle/>
        <a:p>
          <a:endParaRPr lang="en-GB" sz="3200"/>
        </a:p>
      </dgm:t>
    </dgm:pt>
    <dgm:pt modelId="{1416DFF8-4DF1-4B22-B90E-EAF832CB591F}" type="sibTrans" cxnId="{706ED614-6120-4ABD-9579-E22C8CC08B3D}">
      <dgm:prSet/>
      <dgm:spPr/>
      <dgm:t>
        <a:bodyPr/>
        <a:lstStyle/>
        <a:p>
          <a:endParaRPr lang="en-GB" sz="3200"/>
        </a:p>
      </dgm:t>
    </dgm:pt>
    <dgm:pt modelId="{954534AC-5765-451E-8924-4329E2BADD0F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State/governance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A44EB65F-3101-41BA-9733-45EBDDD0DAD5}" type="parTrans" cxnId="{75BDCEC3-BC74-496C-BA3B-363D46ECF498}">
      <dgm:prSet/>
      <dgm:spPr/>
      <dgm:t>
        <a:bodyPr/>
        <a:lstStyle/>
        <a:p>
          <a:endParaRPr lang="en-GB" sz="3200"/>
        </a:p>
      </dgm:t>
    </dgm:pt>
    <dgm:pt modelId="{8C601C1F-1AFC-4A6B-8C32-53D175110EF0}" type="sibTrans" cxnId="{75BDCEC3-BC74-496C-BA3B-363D46ECF498}">
      <dgm:prSet/>
      <dgm:spPr/>
      <dgm:t>
        <a:bodyPr/>
        <a:lstStyle/>
        <a:p>
          <a:endParaRPr lang="en-GB" sz="3200"/>
        </a:p>
      </dgm:t>
    </dgm:pt>
    <dgm:pt modelId="{C388D927-3116-4808-BACF-10AD5781D879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Land and agriculture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1F262908-763D-4B9A-B8C1-09C00ACBD079}" type="parTrans" cxnId="{806887EA-5ED2-4CA6-ABC0-21787E18F462}">
      <dgm:prSet/>
      <dgm:spPr/>
      <dgm:t>
        <a:bodyPr/>
        <a:lstStyle/>
        <a:p>
          <a:endParaRPr lang="en-GB" sz="3200"/>
        </a:p>
      </dgm:t>
    </dgm:pt>
    <dgm:pt modelId="{35E464D9-CA49-4639-BF1F-BF21BBAFFBBF}" type="sibTrans" cxnId="{806887EA-5ED2-4CA6-ABC0-21787E18F462}">
      <dgm:prSet/>
      <dgm:spPr/>
      <dgm:t>
        <a:bodyPr/>
        <a:lstStyle/>
        <a:p>
          <a:endParaRPr lang="en-GB" sz="3200"/>
        </a:p>
      </dgm:t>
    </dgm:pt>
    <dgm:pt modelId="{5CE6C792-234F-4B73-83AF-18168B35A4E2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National Minimum Wage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6F0E0999-5B6F-46CD-82CD-12DE52B4AFEF}" type="parTrans" cxnId="{12B4C8FE-672C-4F93-84A4-506BC143D884}">
      <dgm:prSet/>
      <dgm:spPr/>
      <dgm:t>
        <a:bodyPr/>
        <a:lstStyle/>
        <a:p>
          <a:endParaRPr lang="en-GB" sz="3200"/>
        </a:p>
      </dgm:t>
    </dgm:pt>
    <dgm:pt modelId="{E1246318-7F48-4169-81CA-36472E017910}" type="sibTrans" cxnId="{12B4C8FE-672C-4F93-84A4-506BC143D884}">
      <dgm:prSet/>
      <dgm:spPr/>
      <dgm:t>
        <a:bodyPr/>
        <a:lstStyle/>
        <a:p>
          <a:endParaRPr lang="en-GB" sz="3200"/>
        </a:p>
      </dgm:t>
    </dgm:pt>
    <dgm:pt modelId="{78F65DBA-6C8D-4604-A956-1046007B60C3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Corruption/state capture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0531C60C-BEB1-45B6-8862-0A55E4291FB4}" type="parTrans" cxnId="{3D5D31FA-6647-4499-9406-A9A9B2F43F46}">
      <dgm:prSet/>
      <dgm:spPr/>
      <dgm:t>
        <a:bodyPr/>
        <a:lstStyle/>
        <a:p>
          <a:endParaRPr lang="en-GB" sz="3200"/>
        </a:p>
      </dgm:t>
    </dgm:pt>
    <dgm:pt modelId="{65FE08B0-BFC7-477E-A338-4E8EAF996C94}" type="sibTrans" cxnId="{3D5D31FA-6647-4499-9406-A9A9B2F43F46}">
      <dgm:prSet/>
      <dgm:spPr/>
      <dgm:t>
        <a:bodyPr/>
        <a:lstStyle/>
        <a:p>
          <a:endParaRPr lang="en-GB" sz="3200"/>
        </a:p>
      </dgm:t>
    </dgm:pt>
    <dgm:pt modelId="{450782E1-6D8D-4DF2-925B-02C1F359A47B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Jobs, especially for youth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098A416A-B31B-4359-806C-E2CBC84CFFB2}" type="parTrans" cxnId="{68B615FA-267E-4D05-A5BE-4A3ABAC3807E}">
      <dgm:prSet/>
      <dgm:spPr/>
      <dgm:t>
        <a:bodyPr/>
        <a:lstStyle/>
        <a:p>
          <a:endParaRPr lang="en-GB" sz="3200"/>
        </a:p>
      </dgm:t>
    </dgm:pt>
    <dgm:pt modelId="{5FC22B88-76B1-4902-BEBA-A7034E5B94AB}" type="sibTrans" cxnId="{68B615FA-267E-4D05-A5BE-4A3ABAC3807E}">
      <dgm:prSet/>
      <dgm:spPr/>
      <dgm:t>
        <a:bodyPr/>
        <a:lstStyle/>
        <a:p>
          <a:endParaRPr lang="en-GB" sz="3200"/>
        </a:p>
      </dgm:t>
    </dgm:pt>
    <dgm:pt modelId="{8733B734-D13E-4E9C-8A50-0512433C9877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smtClean="0">
              <a:solidFill>
                <a:schemeClr val="accent2">
                  <a:lumMod val="50000"/>
                </a:schemeClr>
              </a:solidFill>
            </a:rPr>
            <a:t>Social Sector/Civil Society</a:t>
          </a:r>
          <a:endParaRPr lang="en-GB" sz="1400">
            <a:solidFill>
              <a:schemeClr val="accent2">
                <a:lumMod val="50000"/>
              </a:schemeClr>
            </a:solidFill>
          </a:endParaRPr>
        </a:p>
      </dgm:t>
    </dgm:pt>
    <dgm:pt modelId="{902C8835-F6BF-495C-8BB5-4BC6458FA4F1}" type="parTrans" cxnId="{E9095255-7F37-4C14-AF59-022FF8932CE9}">
      <dgm:prSet/>
      <dgm:spPr/>
      <dgm:t>
        <a:bodyPr/>
        <a:lstStyle/>
        <a:p>
          <a:endParaRPr lang="en-GB" sz="3200"/>
        </a:p>
      </dgm:t>
    </dgm:pt>
    <dgm:pt modelId="{E874E293-1F32-41BF-ACDC-100100D1FFF0}" type="sibTrans" cxnId="{E9095255-7F37-4C14-AF59-022FF8932CE9}">
      <dgm:prSet/>
      <dgm:spPr/>
      <dgm:t>
        <a:bodyPr/>
        <a:lstStyle/>
        <a:p>
          <a:endParaRPr lang="en-GB" sz="3200"/>
        </a:p>
      </dgm:t>
    </dgm:pt>
    <dgm:pt modelId="{DCDF227A-F746-4531-85E2-9D447CFFAA78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Fourth industrial revolution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A1178837-0B26-47AC-ACA6-F87307BE5EAF}" type="parTrans" cxnId="{0E547087-5C28-4C28-A051-E405F381FF23}">
      <dgm:prSet/>
      <dgm:spPr/>
      <dgm:t>
        <a:bodyPr/>
        <a:lstStyle/>
        <a:p>
          <a:endParaRPr lang="en-GB" sz="3200"/>
        </a:p>
      </dgm:t>
    </dgm:pt>
    <dgm:pt modelId="{E49A9DF6-C2E1-461B-A05E-964B9D74CAB8}" type="sibTrans" cxnId="{0E547087-5C28-4C28-A051-E405F381FF23}">
      <dgm:prSet/>
      <dgm:spPr/>
      <dgm:t>
        <a:bodyPr/>
        <a:lstStyle/>
        <a:p>
          <a:endParaRPr lang="en-GB" sz="3200"/>
        </a:p>
      </dgm:t>
    </dgm:pt>
    <dgm:pt modelId="{CCB3B772-F575-4D64-8393-8C3A7F76E332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Re-industrialise/ stimulate manufacturing</a:t>
          </a:r>
          <a:endParaRPr lang="en-GB" sz="1400" dirty="0">
            <a:solidFill>
              <a:schemeClr val="accent2">
                <a:lumMod val="50000"/>
              </a:schemeClr>
            </a:solidFill>
          </a:endParaRPr>
        </a:p>
      </dgm:t>
    </dgm:pt>
    <dgm:pt modelId="{621FCE73-80C3-4D9D-A71A-36EFD45EC7CE}" type="parTrans" cxnId="{CEDAB0A9-DD1F-44C1-AA53-8202728F7828}">
      <dgm:prSet/>
      <dgm:spPr/>
      <dgm:t>
        <a:bodyPr/>
        <a:lstStyle/>
        <a:p>
          <a:endParaRPr lang="en-GB" sz="3200"/>
        </a:p>
      </dgm:t>
    </dgm:pt>
    <dgm:pt modelId="{6908DD49-4AAA-420C-A811-0AD2C9F7B59A}" type="sibTrans" cxnId="{CEDAB0A9-DD1F-44C1-AA53-8202728F7828}">
      <dgm:prSet/>
      <dgm:spPr/>
      <dgm:t>
        <a:bodyPr/>
        <a:lstStyle/>
        <a:p>
          <a:endParaRPr lang="en-GB" sz="3200"/>
        </a:p>
      </dgm:t>
    </dgm:pt>
    <dgm:pt modelId="{04944CB6-EE35-4DEE-BD7D-56F68755ABCB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GB" sz="1400" dirty="0" smtClean="0">
              <a:solidFill>
                <a:schemeClr val="accent2">
                  <a:lumMod val="50000"/>
                </a:schemeClr>
              </a:solidFill>
            </a:rPr>
            <a:t>Small business, co-ops, township</a:t>
          </a:r>
          <a:r>
            <a:rPr lang="en-GB" sz="1400" dirty="0" smtClean="0">
              <a:solidFill>
                <a:schemeClr val="tx1">
                  <a:lumMod val="50000"/>
                  <a:lumOff val="50000"/>
                </a:schemeClr>
              </a:solidFill>
            </a:rPr>
            <a:t> enterprises</a:t>
          </a:r>
          <a:endParaRPr lang="en-GB" sz="14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75DF902-272D-4D55-9F22-A7CD96A81A27}" type="parTrans" cxnId="{3CB0CD26-7B09-433C-8B0F-7D1E63FDAFC4}">
      <dgm:prSet/>
      <dgm:spPr/>
      <dgm:t>
        <a:bodyPr/>
        <a:lstStyle/>
        <a:p>
          <a:endParaRPr lang="en-GB" sz="3200"/>
        </a:p>
      </dgm:t>
    </dgm:pt>
    <dgm:pt modelId="{ABB52EAF-7577-421D-9A53-692C655D4F7C}" type="sibTrans" cxnId="{3CB0CD26-7B09-433C-8B0F-7D1E63FDAFC4}">
      <dgm:prSet/>
      <dgm:spPr/>
      <dgm:t>
        <a:bodyPr/>
        <a:lstStyle/>
        <a:p>
          <a:endParaRPr lang="en-GB" sz="3200"/>
        </a:p>
      </dgm:t>
    </dgm:pt>
    <dgm:pt modelId="{CA86D914-0169-4E01-BD93-6A4E3E81CFFB}" type="pres">
      <dgm:prSet presAssocID="{10DFAE19-7976-45F6-94C8-96CC947EC7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BAB97EF-C0FE-4C30-946F-0FC7E310BEAF}" type="pres">
      <dgm:prSet presAssocID="{6A8DFE8A-B050-4B48-84B4-CC166CA39A15}" presName="composite" presStyleCnt="0"/>
      <dgm:spPr/>
    </dgm:pt>
    <dgm:pt modelId="{9346F7FB-7644-4E24-83C7-E2FD243B5263}" type="pres">
      <dgm:prSet presAssocID="{6A8DFE8A-B050-4B48-84B4-CC166CA39A15}" presName="imgShp" presStyleLbl="fgImgPlace1" presStyleIdx="0" presStyleCnt="16"/>
      <dgm:spPr>
        <a:solidFill>
          <a:srgbClr val="FFC000"/>
        </a:solidFill>
      </dgm:spPr>
    </dgm:pt>
    <dgm:pt modelId="{B1106A42-4A75-40BC-ADC4-E46E715F900F}" type="pres">
      <dgm:prSet presAssocID="{6A8DFE8A-B050-4B48-84B4-CC166CA39A15}" presName="txShp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C145D55-DF46-4B1B-8853-0F50BA475E94}" type="pres">
      <dgm:prSet presAssocID="{782B445B-D0DB-417A-B7E1-79FC5BDF7810}" presName="spacing" presStyleCnt="0"/>
      <dgm:spPr/>
    </dgm:pt>
    <dgm:pt modelId="{8D4289EC-70B2-47E2-BEDD-42D92DBA2756}" type="pres">
      <dgm:prSet presAssocID="{99B02810-910C-4246-A15D-431CD8CB08AE}" presName="composite" presStyleCnt="0"/>
      <dgm:spPr/>
    </dgm:pt>
    <dgm:pt modelId="{097B9621-EE39-4CB6-B064-26D50A544773}" type="pres">
      <dgm:prSet presAssocID="{99B02810-910C-4246-A15D-431CD8CB08AE}" presName="imgShp" presStyleLbl="fgImgPlace1" presStyleIdx="1" presStyleCnt="16"/>
      <dgm:spPr>
        <a:solidFill>
          <a:srgbClr val="FECC4A"/>
        </a:solidFill>
      </dgm:spPr>
    </dgm:pt>
    <dgm:pt modelId="{71C86EE0-A66C-48BD-959C-80AA3166D916}" type="pres">
      <dgm:prSet presAssocID="{99B02810-910C-4246-A15D-431CD8CB08AE}" presName="txShp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E168AD-6E48-4791-B71C-5FA3289934BD}" type="pres">
      <dgm:prSet presAssocID="{2E0894AE-54C6-45EF-863D-C92FF789C23A}" presName="spacing" presStyleCnt="0"/>
      <dgm:spPr/>
    </dgm:pt>
    <dgm:pt modelId="{6974B27A-82C6-4F87-A4A9-BCEBE86F728B}" type="pres">
      <dgm:prSet presAssocID="{65805BF4-EE44-4727-8B0C-E19FDAB03116}" presName="composite" presStyleCnt="0"/>
      <dgm:spPr/>
    </dgm:pt>
    <dgm:pt modelId="{FB51C745-36E2-46FE-A3A8-EA679EC8ECFF}" type="pres">
      <dgm:prSet presAssocID="{65805BF4-EE44-4727-8B0C-E19FDAB03116}" presName="imgShp" presStyleLbl="fgImgPlace1" presStyleIdx="2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E6CB2AF5-7E87-44C1-82F1-B4463F1A2ADB}" type="pres">
      <dgm:prSet presAssocID="{65805BF4-EE44-4727-8B0C-E19FDAB03116}" presName="txShp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8EFA0FA-D559-4C40-A5C4-46DB189B2296}" type="pres">
      <dgm:prSet presAssocID="{EC1D54D8-7CD6-4A76-A67F-B67F0E9D30DD}" presName="spacing" presStyleCnt="0"/>
      <dgm:spPr/>
    </dgm:pt>
    <dgm:pt modelId="{518C9CFF-3985-4EE6-A2A1-24142AC7D29D}" type="pres">
      <dgm:prSet presAssocID="{9B320AB1-FE0D-4F69-8F8A-0CB71E3AB10C}" presName="composite" presStyleCnt="0"/>
      <dgm:spPr/>
    </dgm:pt>
    <dgm:pt modelId="{F10E4AA2-75A6-4A01-B544-21E36DF34F7B}" type="pres">
      <dgm:prSet presAssocID="{9B320AB1-FE0D-4F69-8F8A-0CB71E3AB10C}" presName="imgShp" presStyleLbl="fgImgPlace1" presStyleIdx="3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2DB155D2-82A3-474F-9ED1-C2765F8DC83E}" type="pres">
      <dgm:prSet presAssocID="{9B320AB1-FE0D-4F69-8F8A-0CB71E3AB10C}" presName="txShp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91A317-A3C1-453A-AA19-AAF57C5AEEEB}" type="pres">
      <dgm:prSet presAssocID="{45EA6414-CB93-46FA-A098-D860DB7F3BAA}" presName="spacing" presStyleCnt="0"/>
      <dgm:spPr/>
    </dgm:pt>
    <dgm:pt modelId="{C767F636-07BF-4B9F-9E3B-222E0BEBAA8F}" type="pres">
      <dgm:prSet presAssocID="{9BA99F6E-27EB-45A0-AA62-C48916C74E86}" presName="composite" presStyleCnt="0"/>
      <dgm:spPr/>
    </dgm:pt>
    <dgm:pt modelId="{FAC35E6E-1A4F-4C2B-903F-E501E7B719C9}" type="pres">
      <dgm:prSet presAssocID="{9BA99F6E-27EB-45A0-AA62-C48916C74E86}" presName="imgShp" presStyleLbl="fgImgPlace1" presStyleIdx="4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2F8C7C66-2A4A-4FB6-935F-4FF55DD8C2BA}" type="pres">
      <dgm:prSet presAssocID="{9BA99F6E-27EB-45A0-AA62-C48916C74E86}" presName="txShp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115512F-FCAA-4B90-ABFA-B4DEABA41A69}" type="pres">
      <dgm:prSet presAssocID="{587F9F10-31AE-425F-91DB-8F6A6066F8B4}" presName="spacing" presStyleCnt="0"/>
      <dgm:spPr/>
    </dgm:pt>
    <dgm:pt modelId="{8603F123-7352-48CD-82FF-B6D7E69FA5F3}" type="pres">
      <dgm:prSet presAssocID="{C106EA45-83D4-4A04-B802-12BA62C3FAB2}" presName="composite" presStyleCnt="0"/>
      <dgm:spPr/>
    </dgm:pt>
    <dgm:pt modelId="{F17DDA1A-739F-4116-BF3C-3F184791EA8C}" type="pres">
      <dgm:prSet presAssocID="{C106EA45-83D4-4A04-B802-12BA62C3FAB2}" presName="imgShp" presStyleLbl="fgImgPlace1" presStyleIdx="5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A528DF13-4E3A-406D-9CCC-C1B5846D8077}" type="pres">
      <dgm:prSet presAssocID="{C106EA45-83D4-4A04-B802-12BA62C3FAB2}" presName="txShp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D59E983-079A-4F1B-934F-4A83C81E956D}" type="pres">
      <dgm:prSet presAssocID="{C247F8E5-BF2E-4E73-830B-657956827288}" presName="spacing" presStyleCnt="0"/>
      <dgm:spPr/>
    </dgm:pt>
    <dgm:pt modelId="{E4CD1BB4-4F72-4F50-85DF-A4C71CF53182}" type="pres">
      <dgm:prSet presAssocID="{19B48520-45BE-45EC-8EFA-EE8821B254FA}" presName="composite" presStyleCnt="0"/>
      <dgm:spPr/>
    </dgm:pt>
    <dgm:pt modelId="{F34A2056-0AB6-440E-BFF5-DE5299A58821}" type="pres">
      <dgm:prSet presAssocID="{19B48520-45BE-45EC-8EFA-EE8821B254FA}" presName="imgShp" presStyleLbl="fgImgPlace1" presStyleIdx="6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758208EF-6357-4E7E-AC80-2DD03B3D7C59}" type="pres">
      <dgm:prSet presAssocID="{19B48520-45BE-45EC-8EFA-EE8821B254FA}" presName="txShp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BD01510-35A1-4BE3-9A81-070327FF9EAB}" type="pres">
      <dgm:prSet presAssocID="{1416DFF8-4DF1-4B22-B90E-EAF832CB591F}" presName="spacing" presStyleCnt="0"/>
      <dgm:spPr/>
    </dgm:pt>
    <dgm:pt modelId="{B40C888B-0BD3-4AEB-956E-2C5006F91339}" type="pres">
      <dgm:prSet presAssocID="{954534AC-5765-451E-8924-4329E2BADD0F}" presName="composite" presStyleCnt="0"/>
      <dgm:spPr/>
    </dgm:pt>
    <dgm:pt modelId="{2E47870F-D2E9-4157-9DB4-D564B61516AB}" type="pres">
      <dgm:prSet presAssocID="{954534AC-5765-451E-8924-4329E2BADD0F}" presName="imgShp" presStyleLbl="fgImgPlace1" presStyleIdx="7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258CB58C-BA87-4EA0-959C-6C195E41BC0B}" type="pres">
      <dgm:prSet presAssocID="{954534AC-5765-451E-8924-4329E2BADD0F}" presName="txShp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4444CAF-F9A7-417B-9A2A-512334FE5051}" type="pres">
      <dgm:prSet presAssocID="{8C601C1F-1AFC-4A6B-8C32-53D175110EF0}" presName="spacing" presStyleCnt="0"/>
      <dgm:spPr/>
    </dgm:pt>
    <dgm:pt modelId="{FF846BF5-B508-4A28-94B8-B938583D4693}" type="pres">
      <dgm:prSet presAssocID="{C388D927-3116-4808-BACF-10AD5781D879}" presName="composite" presStyleCnt="0"/>
      <dgm:spPr/>
    </dgm:pt>
    <dgm:pt modelId="{8644341A-6733-48B6-B8FD-1188EC95BCA0}" type="pres">
      <dgm:prSet presAssocID="{C388D927-3116-4808-BACF-10AD5781D879}" presName="imgShp" presStyleLbl="fgImgPlace1" presStyleIdx="8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8F2FE118-7BE6-4D23-9F44-0450F658C306}" type="pres">
      <dgm:prSet presAssocID="{C388D927-3116-4808-BACF-10AD5781D879}" presName="txShp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4F4ACD9-08B3-4C4E-BC98-33A47834EC91}" type="pres">
      <dgm:prSet presAssocID="{35E464D9-CA49-4639-BF1F-BF21BBAFFBBF}" presName="spacing" presStyleCnt="0"/>
      <dgm:spPr/>
    </dgm:pt>
    <dgm:pt modelId="{ADB9CA82-E56E-4133-B5A4-CD52DC8FED31}" type="pres">
      <dgm:prSet presAssocID="{5CE6C792-234F-4B73-83AF-18168B35A4E2}" presName="composite" presStyleCnt="0"/>
      <dgm:spPr/>
    </dgm:pt>
    <dgm:pt modelId="{665989A8-F96B-4FB8-BB60-4CB967C840CC}" type="pres">
      <dgm:prSet presAssocID="{5CE6C792-234F-4B73-83AF-18168B35A4E2}" presName="imgShp" presStyleLbl="fgImgPlace1" presStyleIdx="9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E793CD1F-B863-4AA8-86DC-58865F393A05}" type="pres">
      <dgm:prSet presAssocID="{5CE6C792-234F-4B73-83AF-18168B35A4E2}" presName="txShp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F635F14-47D6-4CC6-A698-1A7FCF1238E5}" type="pres">
      <dgm:prSet presAssocID="{E1246318-7F48-4169-81CA-36472E017910}" presName="spacing" presStyleCnt="0"/>
      <dgm:spPr/>
    </dgm:pt>
    <dgm:pt modelId="{E8CA3172-37E2-40DE-AB48-B5D5C9F91853}" type="pres">
      <dgm:prSet presAssocID="{78F65DBA-6C8D-4604-A956-1046007B60C3}" presName="composite" presStyleCnt="0"/>
      <dgm:spPr/>
    </dgm:pt>
    <dgm:pt modelId="{ECD286D3-25BB-41E7-885E-F3A3BA5BB34E}" type="pres">
      <dgm:prSet presAssocID="{78F65DBA-6C8D-4604-A956-1046007B60C3}" presName="imgShp" presStyleLbl="fgImgPlace1" presStyleIdx="10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D603CA5E-9EE3-406C-91D7-72CA6E7FCA6F}" type="pres">
      <dgm:prSet presAssocID="{78F65DBA-6C8D-4604-A956-1046007B60C3}" presName="txShp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B556375-15C8-4BC8-9E02-D4AD32810CD6}" type="pres">
      <dgm:prSet presAssocID="{65FE08B0-BFC7-477E-A338-4E8EAF996C94}" presName="spacing" presStyleCnt="0"/>
      <dgm:spPr/>
    </dgm:pt>
    <dgm:pt modelId="{96615774-8DD9-4BE5-8C4E-B4948C75511C}" type="pres">
      <dgm:prSet presAssocID="{450782E1-6D8D-4DF2-925B-02C1F359A47B}" presName="composite" presStyleCnt="0"/>
      <dgm:spPr/>
    </dgm:pt>
    <dgm:pt modelId="{A10E2320-0666-4FC2-81BE-B4638492850E}" type="pres">
      <dgm:prSet presAssocID="{450782E1-6D8D-4DF2-925B-02C1F359A47B}" presName="imgShp" presStyleLbl="fgImgPlace1" presStyleIdx="11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0E171644-36AE-44A9-9A58-A9F6E70CF688}" type="pres">
      <dgm:prSet presAssocID="{450782E1-6D8D-4DF2-925B-02C1F359A47B}" presName="txShp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9FBBE4F-B24E-4671-9A12-70010EF5D628}" type="pres">
      <dgm:prSet presAssocID="{5FC22B88-76B1-4902-BEBA-A7034E5B94AB}" presName="spacing" presStyleCnt="0"/>
      <dgm:spPr/>
    </dgm:pt>
    <dgm:pt modelId="{E018A75B-02B8-44E9-B9CC-2345FFF67DD3}" type="pres">
      <dgm:prSet presAssocID="{8733B734-D13E-4E9C-8A50-0512433C9877}" presName="composite" presStyleCnt="0"/>
      <dgm:spPr/>
    </dgm:pt>
    <dgm:pt modelId="{781BEB85-3A6E-442B-A4B5-9E26A01083FC}" type="pres">
      <dgm:prSet presAssocID="{8733B734-D13E-4E9C-8A50-0512433C9877}" presName="imgShp" presStyleLbl="fgImgPlace1" presStyleIdx="12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572D72FC-E558-4AB5-88D8-41751B5A0B4E}" type="pres">
      <dgm:prSet presAssocID="{8733B734-D13E-4E9C-8A50-0512433C9877}" presName="txShp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BD958D-7C5A-4716-9EC9-729F98E95B7E}" type="pres">
      <dgm:prSet presAssocID="{E874E293-1F32-41BF-ACDC-100100D1FFF0}" presName="spacing" presStyleCnt="0"/>
      <dgm:spPr/>
    </dgm:pt>
    <dgm:pt modelId="{95C52ABA-22CC-4D27-9B33-A6DA2CD171F2}" type="pres">
      <dgm:prSet presAssocID="{DCDF227A-F746-4531-85E2-9D447CFFAA78}" presName="composite" presStyleCnt="0"/>
      <dgm:spPr/>
    </dgm:pt>
    <dgm:pt modelId="{DDCCEB2D-97A4-40F0-986F-DEDCB53B2969}" type="pres">
      <dgm:prSet presAssocID="{DCDF227A-F746-4531-85E2-9D447CFFAA78}" presName="imgShp" presStyleLbl="fgImgPlace1" presStyleIdx="13" presStyleCnt="16"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5C841CD1-2E27-47BC-8399-2AA505AF8D68}" type="pres">
      <dgm:prSet presAssocID="{DCDF227A-F746-4531-85E2-9D447CFFAA78}" presName="txShp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584A9DF-7F97-446C-AFE6-53D835359A4B}" type="pres">
      <dgm:prSet presAssocID="{E49A9DF6-C2E1-461B-A05E-964B9D74CAB8}" presName="spacing" presStyleCnt="0"/>
      <dgm:spPr/>
    </dgm:pt>
    <dgm:pt modelId="{E3A4A8E2-B80C-4B73-BFE4-9091855836A3}" type="pres">
      <dgm:prSet presAssocID="{CCB3B772-F575-4D64-8393-8C3A7F76E332}" presName="composite" presStyleCnt="0"/>
      <dgm:spPr/>
    </dgm:pt>
    <dgm:pt modelId="{F0291DBD-77BB-433C-A46A-40979BF8760C}" type="pres">
      <dgm:prSet presAssocID="{CCB3B772-F575-4D64-8393-8C3A7F76E332}" presName="imgShp" presStyleLbl="fgImgPlace1" presStyleIdx="14" presStyleCnt="16"/>
      <dgm:spPr>
        <a:solidFill>
          <a:srgbClr val="FECC4A"/>
        </a:solidFill>
      </dgm:spPr>
    </dgm:pt>
    <dgm:pt modelId="{E24FE21D-3462-4CAA-A28C-F474ADD75F81}" type="pres">
      <dgm:prSet presAssocID="{CCB3B772-F575-4D64-8393-8C3A7F76E332}" presName="txShp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C66306B-FD40-4A0E-9F02-CDA1452856DD}" type="pres">
      <dgm:prSet presAssocID="{6908DD49-4AAA-420C-A811-0AD2C9F7B59A}" presName="spacing" presStyleCnt="0"/>
      <dgm:spPr/>
    </dgm:pt>
    <dgm:pt modelId="{FAF4D04D-8D30-4353-B5E6-8ADBED9D767F}" type="pres">
      <dgm:prSet presAssocID="{04944CB6-EE35-4DEE-BD7D-56F68755ABCB}" presName="composite" presStyleCnt="0"/>
      <dgm:spPr/>
    </dgm:pt>
    <dgm:pt modelId="{B823F813-FA0E-4571-BEDF-58F3F7BFDC15}" type="pres">
      <dgm:prSet presAssocID="{04944CB6-EE35-4DEE-BD7D-56F68755ABCB}" presName="imgShp" presStyleLbl="fgImgPlace1" presStyleIdx="15" presStyleCnt="16"/>
      <dgm:spPr>
        <a:solidFill>
          <a:srgbClr val="FECC4A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GB"/>
        </a:p>
      </dgm:t>
    </dgm:pt>
    <dgm:pt modelId="{F474A412-C59B-4BD4-B394-FA7802847709}" type="pres">
      <dgm:prSet presAssocID="{04944CB6-EE35-4DEE-BD7D-56F68755ABCB}" presName="txShp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BC7287F-E9B7-498F-8A35-9F2EF6FDF512}" srcId="{10DFAE19-7976-45F6-94C8-96CC947EC7DB}" destId="{C106EA45-83D4-4A04-B802-12BA62C3FAB2}" srcOrd="5" destOrd="0" parTransId="{49C89E7E-AAD2-48D7-884D-8DC15AF36B93}" sibTransId="{C247F8E5-BF2E-4E73-830B-657956827288}"/>
    <dgm:cxn modelId="{E9095255-7F37-4C14-AF59-022FF8932CE9}" srcId="{10DFAE19-7976-45F6-94C8-96CC947EC7DB}" destId="{8733B734-D13E-4E9C-8A50-0512433C9877}" srcOrd="12" destOrd="0" parTransId="{902C8835-F6BF-495C-8BB5-4BC6458FA4F1}" sibTransId="{E874E293-1F32-41BF-ACDC-100100D1FFF0}"/>
    <dgm:cxn modelId="{DAB8DC10-43FC-427B-9D4D-C221B45168FF}" srcId="{10DFAE19-7976-45F6-94C8-96CC947EC7DB}" destId="{9BA99F6E-27EB-45A0-AA62-C48916C74E86}" srcOrd="4" destOrd="0" parTransId="{3F7AAECE-BD34-4D4C-BC16-403740C52565}" sibTransId="{587F9F10-31AE-425F-91DB-8F6A6066F8B4}"/>
    <dgm:cxn modelId="{91524D3B-2725-4AAF-94E6-E23B259F747F}" srcId="{10DFAE19-7976-45F6-94C8-96CC947EC7DB}" destId="{65805BF4-EE44-4727-8B0C-E19FDAB03116}" srcOrd="2" destOrd="0" parTransId="{07883D15-3A47-4ED2-B8A9-C957675D3AF4}" sibTransId="{EC1D54D8-7CD6-4A76-A67F-B67F0E9D30DD}"/>
    <dgm:cxn modelId="{12B4C8FE-672C-4F93-84A4-506BC143D884}" srcId="{10DFAE19-7976-45F6-94C8-96CC947EC7DB}" destId="{5CE6C792-234F-4B73-83AF-18168B35A4E2}" srcOrd="9" destOrd="0" parTransId="{6F0E0999-5B6F-46CD-82CD-12DE52B4AFEF}" sibTransId="{E1246318-7F48-4169-81CA-36472E017910}"/>
    <dgm:cxn modelId="{3F80033F-1717-485B-8543-D65224C38CDE}" type="presOf" srcId="{9BA99F6E-27EB-45A0-AA62-C48916C74E86}" destId="{2F8C7C66-2A4A-4FB6-935F-4FF55DD8C2BA}" srcOrd="0" destOrd="0" presId="urn:microsoft.com/office/officeart/2005/8/layout/vList3#1"/>
    <dgm:cxn modelId="{C95F53D1-4264-4E8B-843A-46BD62C12CA0}" srcId="{10DFAE19-7976-45F6-94C8-96CC947EC7DB}" destId="{99B02810-910C-4246-A15D-431CD8CB08AE}" srcOrd="1" destOrd="0" parTransId="{2082453D-0B21-4A9A-BDEB-0CAEE8E3D27A}" sibTransId="{2E0894AE-54C6-45EF-863D-C92FF789C23A}"/>
    <dgm:cxn modelId="{EE52425F-306D-495C-A1CF-5D4400B83BD0}" type="presOf" srcId="{DCDF227A-F746-4531-85E2-9D447CFFAA78}" destId="{5C841CD1-2E27-47BC-8399-2AA505AF8D68}" srcOrd="0" destOrd="0" presId="urn:microsoft.com/office/officeart/2005/8/layout/vList3#1"/>
    <dgm:cxn modelId="{6BAD248E-8135-4EB5-A87A-8118B41F44DA}" type="presOf" srcId="{C106EA45-83D4-4A04-B802-12BA62C3FAB2}" destId="{A528DF13-4E3A-406D-9CCC-C1B5846D8077}" srcOrd="0" destOrd="0" presId="urn:microsoft.com/office/officeart/2005/8/layout/vList3#1"/>
    <dgm:cxn modelId="{3CB0CD26-7B09-433C-8B0F-7D1E63FDAFC4}" srcId="{10DFAE19-7976-45F6-94C8-96CC947EC7DB}" destId="{04944CB6-EE35-4DEE-BD7D-56F68755ABCB}" srcOrd="15" destOrd="0" parTransId="{775DF902-272D-4D55-9F22-A7CD96A81A27}" sibTransId="{ABB52EAF-7577-421D-9A53-692C655D4F7C}"/>
    <dgm:cxn modelId="{B2694485-F2AD-45E9-91A7-62EAA56302ED}" type="presOf" srcId="{65805BF4-EE44-4727-8B0C-E19FDAB03116}" destId="{E6CB2AF5-7E87-44C1-82F1-B4463F1A2ADB}" srcOrd="0" destOrd="0" presId="urn:microsoft.com/office/officeart/2005/8/layout/vList3#1"/>
    <dgm:cxn modelId="{92517296-468F-4A58-9944-C0D501179D41}" type="presOf" srcId="{04944CB6-EE35-4DEE-BD7D-56F68755ABCB}" destId="{F474A412-C59B-4BD4-B394-FA7802847709}" srcOrd="0" destOrd="0" presId="urn:microsoft.com/office/officeart/2005/8/layout/vList3#1"/>
    <dgm:cxn modelId="{706ED614-6120-4ABD-9579-E22C8CC08B3D}" srcId="{10DFAE19-7976-45F6-94C8-96CC947EC7DB}" destId="{19B48520-45BE-45EC-8EFA-EE8821B254FA}" srcOrd="6" destOrd="0" parTransId="{1035DFB8-DA47-4F58-BEB8-4EBBEDAB66E1}" sibTransId="{1416DFF8-4DF1-4B22-B90E-EAF832CB591F}"/>
    <dgm:cxn modelId="{CEDAB0A9-DD1F-44C1-AA53-8202728F7828}" srcId="{10DFAE19-7976-45F6-94C8-96CC947EC7DB}" destId="{CCB3B772-F575-4D64-8393-8C3A7F76E332}" srcOrd="14" destOrd="0" parTransId="{621FCE73-80C3-4D9D-A71A-36EFD45EC7CE}" sibTransId="{6908DD49-4AAA-420C-A811-0AD2C9F7B59A}"/>
    <dgm:cxn modelId="{C412C81F-6968-4338-BD07-539EBACD3DFD}" type="presOf" srcId="{10DFAE19-7976-45F6-94C8-96CC947EC7DB}" destId="{CA86D914-0169-4E01-BD93-6A4E3E81CFFB}" srcOrd="0" destOrd="0" presId="urn:microsoft.com/office/officeart/2005/8/layout/vList3#1"/>
    <dgm:cxn modelId="{271A8541-1DFE-44EF-80A5-EF51149DA1DC}" type="presOf" srcId="{78F65DBA-6C8D-4604-A956-1046007B60C3}" destId="{D603CA5E-9EE3-406C-91D7-72CA6E7FCA6F}" srcOrd="0" destOrd="0" presId="urn:microsoft.com/office/officeart/2005/8/layout/vList3#1"/>
    <dgm:cxn modelId="{7344DA6D-7669-4201-B3DB-C6ED7F3922A3}" type="presOf" srcId="{CCB3B772-F575-4D64-8393-8C3A7F76E332}" destId="{E24FE21D-3462-4CAA-A28C-F474ADD75F81}" srcOrd="0" destOrd="0" presId="urn:microsoft.com/office/officeart/2005/8/layout/vList3#1"/>
    <dgm:cxn modelId="{99DF9E9F-E99E-4261-BB30-CF2002A60A80}" type="presOf" srcId="{6A8DFE8A-B050-4B48-84B4-CC166CA39A15}" destId="{B1106A42-4A75-40BC-ADC4-E46E715F900F}" srcOrd="0" destOrd="0" presId="urn:microsoft.com/office/officeart/2005/8/layout/vList3#1"/>
    <dgm:cxn modelId="{413E738E-6E3E-4F47-A3F3-6D32CB5F9D03}" srcId="{10DFAE19-7976-45F6-94C8-96CC947EC7DB}" destId="{9B320AB1-FE0D-4F69-8F8A-0CB71E3AB10C}" srcOrd="3" destOrd="0" parTransId="{89F23D9D-9E78-4040-97D1-018389549D1C}" sibTransId="{45EA6414-CB93-46FA-A098-D860DB7F3BAA}"/>
    <dgm:cxn modelId="{75BDCEC3-BC74-496C-BA3B-363D46ECF498}" srcId="{10DFAE19-7976-45F6-94C8-96CC947EC7DB}" destId="{954534AC-5765-451E-8924-4329E2BADD0F}" srcOrd="7" destOrd="0" parTransId="{A44EB65F-3101-41BA-9733-45EBDDD0DAD5}" sibTransId="{8C601C1F-1AFC-4A6B-8C32-53D175110EF0}"/>
    <dgm:cxn modelId="{774F0DEE-A30A-47E9-BD01-4870FA0D9D9D}" type="presOf" srcId="{8733B734-D13E-4E9C-8A50-0512433C9877}" destId="{572D72FC-E558-4AB5-88D8-41751B5A0B4E}" srcOrd="0" destOrd="0" presId="urn:microsoft.com/office/officeart/2005/8/layout/vList3#1"/>
    <dgm:cxn modelId="{3D5D31FA-6647-4499-9406-A9A9B2F43F46}" srcId="{10DFAE19-7976-45F6-94C8-96CC947EC7DB}" destId="{78F65DBA-6C8D-4604-A956-1046007B60C3}" srcOrd="10" destOrd="0" parTransId="{0531C60C-BEB1-45B6-8862-0A55E4291FB4}" sibTransId="{65FE08B0-BFC7-477E-A338-4E8EAF996C94}"/>
    <dgm:cxn modelId="{6F0B6E38-272E-42A8-8EDF-918A28A1F617}" type="presOf" srcId="{450782E1-6D8D-4DF2-925B-02C1F359A47B}" destId="{0E171644-36AE-44A9-9A58-A9F6E70CF688}" srcOrd="0" destOrd="0" presId="urn:microsoft.com/office/officeart/2005/8/layout/vList3#1"/>
    <dgm:cxn modelId="{68B615FA-267E-4D05-A5BE-4A3ABAC3807E}" srcId="{10DFAE19-7976-45F6-94C8-96CC947EC7DB}" destId="{450782E1-6D8D-4DF2-925B-02C1F359A47B}" srcOrd="11" destOrd="0" parTransId="{098A416A-B31B-4359-806C-E2CBC84CFFB2}" sibTransId="{5FC22B88-76B1-4902-BEBA-A7034E5B94AB}"/>
    <dgm:cxn modelId="{F8917945-D673-41BE-A1A5-D6795029AD09}" type="presOf" srcId="{99B02810-910C-4246-A15D-431CD8CB08AE}" destId="{71C86EE0-A66C-48BD-959C-80AA3166D916}" srcOrd="0" destOrd="0" presId="urn:microsoft.com/office/officeart/2005/8/layout/vList3#1"/>
    <dgm:cxn modelId="{A867955B-4B00-469F-90CB-58005F4229B9}" type="presOf" srcId="{954534AC-5765-451E-8924-4329E2BADD0F}" destId="{258CB58C-BA87-4EA0-959C-6C195E41BC0B}" srcOrd="0" destOrd="0" presId="urn:microsoft.com/office/officeart/2005/8/layout/vList3#1"/>
    <dgm:cxn modelId="{E3B123E1-62FC-4D76-8FD6-3790A2AD3D36}" type="presOf" srcId="{9B320AB1-FE0D-4F69-8F8A-0CB71E3AB10C}" destId="{2DB155D2-82A3-474F-9ED1-C2765F8DC83E}" srcOrd="0" destOrd="0" presId="urn:microsoft.com/office/officeart/2005/8/layout/vList3#1"/>
    <dgm:cxn modelId="{31B0ACF9-DD10-42B5-92EC-0100E5AF6E82}" type="presOf" srcId="{19B48520-45BE-45EC-8EFA-EE8821B254FA}" destId="{758208EF-6357-4E7E-AC80-2DD03B3D7C59}" srcOrd="0" destOrd="0" presId="urn:microsoft.com/office/officeart/2005/8/layout/vList3#1"/>
    <dgm:cxn modelId="{0E547087-5C28-4C28-A051-E405F381FF23}" srcId="{10DFAE19-7976-45F6-94C8-96CC947EC7DB}" destId="{DCDF227A-F746-4531-85E2-9D447CFFAA78}" srcOrd="13" destOrd="0" parTransId="{A1178837-0B26-47AC-ACA6-F87307BE5EAF}" sibTransId="{E49A9DF6-C2E1-461B-A05E-964B9D74CAB8}"/>
    <dgm:cxn modelId="{69EDC0D1-6D5E-46E3-8587-F73B302B7D44}" srcId="{10DFAE19-7976-45F6-94C8-96CC947EC7DB}" destId="{6A8DFE8A-B050-4B48-84B4-CC166CA39A15}" srcOrd="0" destOrd="0" parTransId="{88307C91-C532-401D-A39F-504517CCB192}" sibTransId="{782B445B-D0DB-417A-B7E1-79FC5BDF7810}"/>
    <dgm:cxn modelId="{806887EA-5ED2-4CA6-ABC0-21787E18F462}" srcId="{10DFAE19-7976-45F6-94C8-96CC947EC7DB}" destId="{C388D927-3116-4808-BACF-10AD5781D879}" srcOrd="8" destOrd="0" parTransId="{1F262908-763D-4B9A-B8C1-09C00ACBD079}" sibTransId="{35E464D9-CA49-4639-BF1F-BF21BBAFFBBF}"/>
    <dgm:cxn modelId="{4CA254DA-AB0A-42A8-8979-9443B3A4B284}" type="presOf" srcId="{C388D927-3116-4808-BACF-10AD5781D879}" destId="{8F2FE118-7BE6-4D23-9F44-0450F658C306}" srcOrd="0" destOrd="0" presId="urn:microsoft.com/office/officeart/2005/8/layout/vList3#1"/>
    <dgm:cxn modelId="{975BB62E-ACE1-43F4-96CF-B18EDE06023E}" type="presOf" srcId="{5CE6C792-234F-4B73-83AF-18168B35A4E2}" destId="{E793CD1F-B863-4AA8-86DC-58865F393A05}" srcOrd="0" destOrd="0" presId="urn:microsoft.com/office/officeart/2005/8/layout/vList3#1"/>
    <dgm:cxn modelId="{7AFD10A5-6E6E-4E6A-A812-5D7FE5C7E184}" type="presParOf" srcId="{CA86D914-0169-4E01-BD93-6A4E3E81CFFB}" destId="{7BAB97EF-C0FE-4C30-946F-0FC7E310BEAF}" srcOrd="0" destOrd="0" presId="urn:microsoft.com/office/officeart/2005/8/layout/vList3#1"/>
    <dgm:cxn modelId="{45EC78C5-5724-46E6-A9F5-A95F452F3350}" type="presParOf" srcId="{7BAB97EF-C0FE-4C30-946F-0FC7E310BEAF}" destId="{9346F7FB-7644-4E24-83C7-E2FD243B5263}" srcOrd="0" destOrd="0" presId="urn:microsoft.com/office/officeart/2005/8/layout/vList3#1"/>
    <dgm:cxn modelId="{C508805F-970A-4D47-9B34-5A9F20433BEA}" type="presParOf" srcId="{7BAB97EF-C0FE-4C30-946F-0FC7E310BEAF}" destId="{B1106A42-4A75-40BC-ADC4-E46E715F900F}" srcOrd="1" destOrd="0" presId="urn:microsoft.com/office/officeart/2005/8/layout/vList3#1"/>
    <dgm:cxn modelId="{ADC66B5D-7F9D-488D-9AD6-D117D7B47D10}" type="presParOf" srcId="{CA86D914-0169-4E01-BD93-6A4E3E81CFFB}" destId="{2C145D55-DF46-4B1B-8853-0F50BA475E94}" srcOrd="1" destOrd="0" presId="urn:microsoft.com/office/officeart/2005/8/layout/vList3#1"/>
    <dgm:cxn modelId="{C973012F-5BA8-4EC4-B0EE-D943D029B8D9}" type="presParOf" srcId="{CA86D914-0169-4E01-BD93-6A4E3E81CFFB}" destId="{8D4289EC-70B2-47E2-BEDD-42D92DBA2756}" srcOrd="2" destOrd="0" presId="urn:microsoft.com/office/officeart/2005/8/layout/vList3#1"/>
    <dgm:cxn modelId="{01835B70-9312-4E7F-8F8B-80CDD38A70C8}" type="presParOf" srcId="{8D4289EC-70B2-47E2-BEDD-42D92DBA2756}" destId="{097B9621-EE39-4CB6-B064-26D50A544773}" srcOrd="0" destOrd="0" presId="urn:microsoft.com/office/officeart/2005/8/layout/vList3#1"/>
    <dgm:cxn modelId="{3A6CCBC5-0F65-4194-B58E-52A051EB2090}" type="presParOf" srcId="{8D4289EC-70B2-47E2-BEDD-42D92DBA2756}" destId="{71C86EE0-A66C-48BD-959C-80AA3166D916}" srcOrd="1" destOrd="0" presId="urn:microsoft.com/office/officeart/2005/8/layout/vList3#1"/>
    <dgm:cxn modelId="{B9204EC3-5155-4933-9606-9834C7C3C9C6}" type="presParOf" srcId="{CA86D914-0169-4E01-BD93-6A4E3E81CFFB}" destId="{D2E168AD-6E48-4791-B71C-5FA3289934BD}" srcOrd="3" destOrd="0" presId="urn:microsoft.com/office/officeart/2005/8/layout/vList3#1"/>
    <dgm:cxn modelId="{C2C93093-9BB8-41F6-A69F-7C5FCB512046}" type="presParOf" srcId="{CA86D914-0169-4E01-BD93-6A4E3E81CFFB}" destId="{6974B27A-82C6-4F87-A4A9-BCEBE86F728B}" srcOrd="4" destOrd="0" presId="urn:microsoft.com/office/officeart/2005/8/layout/vList3#1"/>
    <dgm:cxn modelId="{0A3189E1-EB90-40AE-87CD-F1023BC1E194}" type="presParOf" srcId="{6974B27A-82C6-4F87-A4A9-BCEBE86F728B}" destId="{FB51C745-36E2-46FE-A3A8-EA679EC8ECFF}" srcOrd="0" destOrd="0" presId="urn:microsoft.com/office/officeart/2005/8/layout/vList3#1"/>
    <dgm:cxn modelId="{5B42CDA3-EC95-46A1-9693-29509F59C724}" type="presParOf" srcId="{6974B27A-82C6-4F87-A4A9-BCEBE86F728B}" destId="{E6CB2AF5-7E87-44C1-82F1-B4463F1A2ADB}" srcOrd="1" destOrd="0" presId="urn:microsoft.com/office/officeart/2005/8/layout/vList3#1"/>
    <dgm:cxn modelId="{3D1B57D0-BAC3-4C8A-B3AE-1A247D25C625}" type="presParOf" srcId="{CA86D914-0169-4E01-BD93-6A4E3E81CFFB}" destId="{28EFA0FA-D559-4C40-A5C4-46DB189B2296}" srcOrd="5" destOrd="0" presId="urn:microsoft.com/office/officeart/2005/8/layout/vList3#1"/>
    <dgm:cxn modelId="{39FD6D24-3935-4830-AD95-24230923E283}" type="presParOf" srcId="{CA86D914-0169-4E01-BD93-6A4E3E81CFFB}" destId="{518C9CFF-3985-4EE6-A2A1-24142AC7D29D}" srcOrd="6" destOrd="0" presId="urn:microsoft.com/office/officeart/2005/8/layout/vList3#1"/>
    <dgm:cxn modelId="{388CEF17-F49B-41B7-AB34-565751078B98}" type="presParOf" srcId="{518C9CFF-3985-4EE6-A2A1-24142AC7D29D}" destId="{F10E4AA2-75A6-4A01-B544-21E36DF34F7B}" srcOrd="0" destOrd="0" presId="urn:microsoft.com/office/officeart/2005/8/layout/vList3#1"/>
    <dgm:cxn modelId="{1E4B4F33-4310-4DAA-9CDD-E974662D906C}" type="presParOf" srcId="{518C9CFF-3985-4EE6-A2A1-24142AC7D29D}" destId="{2DB155D2-82A3-474F-9ED1-C2765F8DC83E}" srcOrd="1" destOrd="0" presId="urn:microsoft.com/office/officeart/2005/8/layout/vList3#1"/>
    <dgm:cxn modelId="{B0D6547A-0815-4A71-870D-6FAA0DB1DC93}" type="presParOf" srcId="{CA86D914-0169-4E01-BD93-6A4E3E81CFFB}" destId="{FF91A317-A3C1-453A-AA19-AAF57C5AEEEB}" srcOrd="7" destOrd="0" presId="urn:microsoft.com/office/officeart/2005/8/layout/vList3#1"/>
    <dgm:cxn modelId="{3FE3A05F-4011-47E7-BDAA-000B41C67D32}" type="presParOf" srcId="{CA86D914-0169-4E01-BD93-6A4E3E81CFFB}" destId="{C767F636-07BF-4B9F-9E3B-222E0BEBAA8F}" srcOrd="8" destOrd="0" presId="urn:microsoft.com/office/officeart/2005/8/layout/vList3#1"/>
    <dgm:cxn modelId="{EB654885-67A8-4B6E-93E7-2B0D9417AB25}" type="presParOf" srcId="{C767F636-07BF-4B9F-9E3B-222E0BEBAA8F}" destId="{FAC35E6E-1A4F-4C2B-903F-E501E7B719C9}" srcOrd="0" destOrd="0" presId="urn:microsoft.com/office/officeart/2005/8/layout/vList3#1"/>
    <dgm:cxn modelId="{69A19F4A-7A30-4BC9-8373-2E01ADCC1919}" type="presParOf" srcId="{C767F636-07BF-4B9F-9E3B-222E0BEBAA8F}" destId="{2F8C7C66-2A4A-4FB6-935F-4FF55DD8C2BA}" srcOrd="1" destOrd="0" presId="urn:microsoft.com/office/officeart/2005/8/layout/vList3#1"/>
    <dgm:cxn modelId="{956E2D43-CD0A-4CA6-8075-284A789297A7}" type="presParOf" srcId="{CA86D914-0169-4E01-BD93-6A4E3E81CFFB}" destId="{5115512F-FCAA-4B90-ABFA-B4DEABA41A69}" srcOrd="9" destOrd="0" presId="urn:microsoft.com/office/officeart/2005/8/layout/vList3#1"/>
    <dgm:cxn modelId="{88A1A2ED-7002-4EB6-BFF6-824B7871146B}" type="presParOf" srcId="{CA86D914-0169-4E01-BD93-6A4E3E81CFFB}" destId="{8603F123-7352-48CD-82FF-B6D7E69FA5F3}" srcOrd="10" destOrd="0" presId="urn:microsoft.com/office/officeart/2005/8/layout/vList3#1"/>
    <dgm:cxn modelId="{EF8A6915-A4E4-494F-8BDB-6A742D85D289}" type="presParOf" srcId="{8603F123-7352-48CD-82FF-B6D7E69FA5F3}" destId="{F17DDA1A-739F-4116-BF3C-3F184791EA8C}" srcOrd="0" destOrd="0" presId="urn:microsoft.com/office/officeart/2005/8/layout/vList3#1"/>
    <dgm:cxn modelId="{8ED5A743-B650-406A-A56E-0419D9CE0A27}" type="presParOf" srcId="{8603F123-7352-48CD-82FF-B6D7E69FA5F3}" destId="{A528DF13-4E3A-406D-9CCC-C1B5846D8077}" srcOrd="1" destOrd="0" presId="urn:microsoft.com/office/officeart/2005/8/layout/vList3#1"/>
    <dgm:cxn modelId="{47E42241-9B85-4E00-83A0-FA872D597856}" type="presParOf" srcId="{CA86D914-0169-4E01-BD93-6A4E3E81CFFB}" destId="{8D59E983-079A-4F1B-934F-4A83C81E956D}" srcOrd="11" destOrd="0" presId="urn:microsoft.com/office/officeart/2005/8/layout/vList3#1"/>
    <dgm:cxn modelId="{7F9C2B9C-F6F2-441E-BAC7-8BB9E33D8568}" type="presParOf" srcId="{CA86D914-0169-4E01-BD93-6A4E3E81CFFB}" destId="{E4CD1BB4-4F72-4F50-85DF-A4C71CF53182}" srcOrd="12" destOrd="0" presId="urn:microsoft.com/office/officeart/2005/8/layout/vList3#1"/>
    <dgm:cxn modelId="{40985B25-3D1D-446E-B358-6F408D20BDB4}" type="presParOf" srcId="{E4CD1BB4-4F72-4F50-85DF-A4C71CF53182}" destId="{F34A2056-0AB6-440E-BFF5-DE5299A58821}" srcOrd="0" destOrd="0" presId="urn:microsoft.com/office/officeart/2005/8/layout/vList3#1"/>
    <dgm:cxn modelId="{66FAB20D-1D7A-4AFF-B740-05BD701AC6C2}" type="presParOf" srcId="{E4CD1BB4-4F72-4F50-85DF-A4C71CF53182}" destId="{758208EF-6357-4E7E-AC80-2DD03B3D7C59}" srcOrd="1" destOrd="0" presId="urn:microsoft.com/office/officeart/2005/8/layout/vList3#1"/>
    <dgm:cxn modelId="{BCE9237A-3871-47E8-A809-B791A51DDD1D}" type="presParOf" srcId="{CA86D914-0169-4E01-BD93-6A4E3E81CFFB}" destId="{DBD01510-35A1-4BE3-9A81-070327FF9EAB}" srcOrd="13" destOrd="0" presId="urn:microsoft.com/office/officeart/2005/8/layout/vList3#1"/>
    <dgm:cxn modelId="{2D031704-4C9B-4261-B2A4-0EA5FA8C9AA5}" type="presParOf" srcId="{CA86D914-0169-4E01-BD93-6A4E3E81CFFB}" destId="{B40C888B-0BD3-4AEB-956E-2C5006F91339}" srcOrd="14" destOrd="0" presId="urn:microsoft.com/office/officeart/2005/8/layout/vList3#1"/>
    <dgm:cxn modelId="{7DC735C9-5ABD-4EBF-95F2-B6A4AD31B04C}" type="presParOf" srcId="{B40C888B-0BD3-4AEB-956E-2C5006F91339}" destId="{2E47870F-D2E9-4157-9DB4-D564B61516AB}" srcOrd="0" destOrd="0" presId="urn:microsoft.com/office/officeart/2005/8/layout/vList3#1"/>
    <dgm:cxn modelId="{4E459094-2692-4024-B9A3-0E6D8C8858EE}" type="presParOf" srcId="{B40C888B-0BD3-4AEB-956E-2C5006F91339}" destId="{258CB58C-BA87-4EA0-959C-6C195E41BC0B}" srcOrd="1" destOrd="0" presId="urn:microsoft.com/office/officeart/2005/8/layout/vList3#1"/>
    <dgm:cxn modelId="{5E0AF2E3-FD9C-4E2F-95DA-5775B28954AF}" type="presParOf" srcId="{CA86D914-0169-4E01-BD93-6A4E3E81CFFB}" destId="{64444CAF-F9A7-417B-9A2A-512334FE5051}" srcOrd="15" destOrd="0" presId="urn:microsoft.com/office/officeart/2005/8/layout/vList3#1"/>
    <dgm:cxn modelId="{4FAF7289-F444-450D-80A7-6CA0FA65A8CC}" type="presParOf" srcId="{CA86D914-0169-4E01-BD93-6A4E3E81CFFB}" destId="{FF846BF5-B508-4A28-94B8-B938583D4693}" srcOrd="16" destOrd="0" presId="urn:microsoft.com/office/officeart/2005/8/layout/vList3#1"/>
    <dgm:cxn modelId="{3E5E11FA-60E7-44BD-975C-ABCEE08600EA}" type="presParOf" srcId="{FF846BF5-B508-4A28-94B8-B938583D4693}" destId="{8644341A-6733-48B6-B8FD-1188EC95BCA0}" srcOrd="0" destOrd="0" presId="urn:microsoft.com/office/officeart/2005/8/layout/vList3#1"/>
    <dgm:cxn modelId="{7B25EAF8-5E43-4502-AC81-A1C333AF4425}" type="presParOf" srcId="{FF846BF5-B508-4A28-94B8-B938583D4693}" destId="{8F2FE118-7BE6-4D23-9F44-0450F658C306}" srcOrd="1" destOrd="0" presId="urn:microsoft.com/office/officeart/2005/8/layout/vList3#1"/>
    <dgm:cxn modelId="{675ACCFC-337C-49B5-A666-82A5E134E0E3}" type="presParOf" srcId="{CA86D914-0169-4E01-BD93-6A4E3E81CFFB}" destId="{04F4ACD9-08B3-4C4E-BC98-33A47834EC91}" srcOrd="17" destOrd="0" presId="urn:microsoft.com/office/officeart/2005/8/layout/vList3#1"/>
    <dgm:cxn modelId="{5CE3A779-374D-4991-B33D-B9AD4507C6DF}" type="presParOf" srcId="{CA86D914-0169-4E01-BD93-6A4E3E81CFFB}" destId="{ADB9CA82-E56E-4133-B5A4-CD52DC8FED31}" srcOrd="18" destOrd="0" presId="urn:microsoft.com/office/officeart/2005/8/layout/vList3#1"/>
    <dgm:cxn modelId="{42D2C5C5-DC7B-433C-A32E-B73A97D8DBB5}" type="presParOf" srcId="{ADB9CA82-E56E-4133-B5A4-CD52DC8FED31}" destId="{665989A8-F96B-4FB8-BB60-4CB967C840CC}" srcOrd="0" destOrd="0" presId="urn:microsoft.com/office/officeart/2005/8/layout/vList3#1"/>
    <dgm:cxn modelId="{437AA71C-2C3D-4A0F-9459-965D90AC980B}" type="presParOf" srcId="{ADB9CA82-E56E-4133-B5A4-CD52DC8FED31}" destId="{E793CD1F-B863-4AA8-86DC-58865F393A05}" srcOrd="1" destOrd="0" presId="urn:microsoft.com/office/officeart/2005/8/layout/vList3#1"/>
    <dgm:cxn modelId="{087A67AE-564C-42B0-97D1-05904DC9501A}" type="presParOf" srcId="{CA86D914-0169-4E01-BD93-6A4E3E81CFFB}" destId="{BF635F14-47D6-4CC6-A698-1A7FCF1238E5}" srcOrd="19" destOrd="0" presId="urn:microsoft.com/office/officeart/2005/8/layout/vList3#1"/>
    <dgm:cxn modelId="{3263588A-8B55-40DB-9213-E377DB63F600}" type="presParOf" srcId="{CA86D914-0169-4E01-BD93-6A4E3E81CFFB}" destId="{E8CA3172-37E2-40DE-AB48-B5D5C9F91853}" srcOrd="20" destOrd="0" presId="urn:microsoft.com/office/officeart/2005/8/layout/vList3#1"/>
    <dgm:cxn modelId="{1638F557-D973-4010-BE96-67418BBA2F7D}" type="presParOf" srcId="{E8CA3172-37E2-40DE-AB48-B5D5C9F91853}" destId="{ECD286D3-25BB-41E7-885E-F3A3BA5BB34E}" srcOrd="0" destOrd="0" presId="urn:microsoft.com/office/officeart/2005/8/layout/vList3#1"/>
    <dgm:cxn modelId="{077F33A8-2BC3-446A-A56A-808BBC161AC0}" type="presParOf" srcId="{E8CA3172-37E2-40DE-AB48-B5D5C9F91853}" destId="{D603CA5E-9EE3-406C-91D7-72CA6E7FCA6F}" srcOrd="1" destOrd="0" presId="urn:microsoft.com/office/officeart/2005/8/layout/vList3#1"/>
    <dgm:cxn modelId="{E3AE0E48-B76E-4943-8789-575C22F69EAF}" type="presParOf" srcId="{CA86D914-0169-4E01-BD93-6A4E3E81CFFB}" destId="{7B556375-15C8-4BC8-9E02-D4AD32810CD6}" srcOrd="21" destOrd="0" presId="urn:microsoft.com/office/officeart/2005/8/layout/vList3#1"/>
    <dgm:cxn modelId="{8A7C4446-E272-40F9-AAB8-FBD5C9FC8F80}" type="presParOf" srcId="{CA86D914-0169-4E01-BD93-6A4E3E81CFFB}" destId="{96615774-8DD9-4BE5-8C4E-B4948C75511C}" srcOrd="22" destOrd="0" presId="urn:microsoft.com/office/officeart/2005/8/layout/vList3#1"/>
    <dgm:cxn modelId="{71C67C70-8022-4B1C-AF00-28849EEFD7F1}" type="presParOf" srcId="{96615774-8DD9-4BE5-8C4E-B4948C75511C}" destId="{A10E2320-0666-4FC2-81BE-B4638492850E}" srcOrd="0" destOrd="0" presId="urn:microsoft.com/office/officeart/2005/8/layout/vList3#1"/>
    <dgm:cxn modelId="{D9521E7F-54F4-4382-B1E8-E9E5D57D2EE1}" type="presParOf" srcId="{96615774-8DD9-4BE5-8C4E-B4948C75511C}" destId="{0E171644-36AE-44A9-9A58-A9F6E70CF688}" srcOrd="1" destOrd="0" presId="urn:microsoft.com/office/officeart/2005/8/layout/vList3#1"/>
    <dgm:cxn modelId="{18711EEE-E814-4536-AB4A-88A17F872782}" type="presParOf" srcId="{CA86D914-0169-4E01-BD93-6A4E3E81CFFB}" destId="{89FBBE4F-B24E-4671-9A12-70010EF5D628}" srcOrd="23" destOrd="0" presId="urn:microsoft.com/office/officeart/2005/8/layout/vList3#1"/>
    <dgm:cxn modelId="{3BEC0CDF-869B-4FA4-A66D-D6AD01720227}" type="presParOf" srcId="{CA86D914-0169-4E01-BD93-6A4E3E81CFFB}" destId="{E018A75B-02B8-44E9-B9CC-2345FFF67DD3}" srcOrd="24" destOrd="0" presId="urn:microsoft.com/office/officeart/2005/8/layout/vList3#1"/>
    <dgm:cxn modelId="{7DBE745C-F129-4305-813E-1CBFE6F91CEF}" type="presParOf" srcId="{E018A75B-02B8-44E9-B9CC-2345FFF67DD3}" destId="{781BEB85-3A6E-442B-A4B5-9E26A01083FC}" srcOrd="0" destOrd="0" presId="urn:microsoft.com/office/officeart/2005/8/layout/vList3#1"/>
    <dgm:cxn modelId="{0B4708C8-5D36-46B0-8440-FF1A96F33BD0}" type="presParOf" srcId="{E018A75B-02B8-44E9-B9CC-2345FFF67DD3}" destId="{572D72FC-E558-4AB5-88D8-41751B5A0B4E}" srcOrd="1" destOrd="0" presId="urn:microsoft.com/office/officeart/2005/8/layout/vList3#1"/>
    <dgm:cxn modelId="{EC90E830-EEA8-4F1C-81FF-9558A8760919}" type="presParOf" srcId="{CA86D914-0169-4E01-BD93-6A4E3E81CFFB}" destId="{3ABD958D-7C5A-4716-9EC9-729F98E95B7E}" srcOrd="25" destOrd="0" presId="urn:microsoft.com/office/officeart/2005/8/layout/vList3#1"/>
    <dgm:cxn modelId="{793B163C-43AB-4FC8-B3BA-BCCEC3AF546D}" type="presParOf" srcId="{CA86D914-0169-4E01-BD93-6A4E3E81CFFB}" destId="{95C52ABA-22CC-4D27-9B33-A6DA2CD171F2}" srcOrd="26" destOrd="0" presId="urn:microsoft.com/office/officeart/2005/8/layout/vList3#1"/>
    <dgm:cxn modelId="{3C705C40-9363-4847-B04C-646BFF8074BA}" type="presParOf" srcId="{95C52ABA-22CC-4D27-9B33-A6DA2CD171F2}" destId="{DDCCEB2D-97A4-40F0-986F-DEDCB53B2969}" srcOrd="0" destOrd="0" presId="urn:microsoft.com/office/officeart/2005/8/layout/vList3#1"/>
    <dgm:cxn modelId="{E1700F6E-7DF4-4AB1-B878-0BE76DF301DE}" type="presParOf" srcId="{95C52ABA-22CC-4D27-9B33-A6DA2CD171F2}" destId="{5C841CD1-2E27-47BC-8399-2AA505AF8D68}" srcOrd="1" destOrd="0" presId="urn:microsoft.com/office/officeart/2005/8/layout/vList3#1"/>
    <dgm:cxn modelId="{ED43A7B3-90DE-4EF0-91FA-A3D406385463}" type="presParOf" srcId="{CA86D914-0169-4E01-BD93-6A4E3E81CFFB}" destId="{A584A9DF-7F97-446C-AFE6-53D835359A4B}" srcOrd="27" destOrd="0" presId="urn:microsoft.com/office/officeart/2005/8/layout/vList3#1"/>
    <dgm:cxn modelId="{26C09EC8-F9C5-45E6-8D2A-3E60345C5F78}" type="presParOf" srcId="{CA86D914-0169-4E01-BD93-6A4E3E81CFFB}" destId="{E3A4A8E2-B80C-4B73-BFE4-9091855836A3}" srcOrd="28" destOrd="0" presId="urn:microsoft.com/office/officeart/2005/8/layout/vList3#1"/>
    <dgm:cxn modelId="{F4AB4E30-81A5-458F-84B9-ADE2F4108374}" type="presParOf" srcId="{E3A4A8E2-B80C-4B73-BFE4-9091855836A3}" destId="{F0291DBD-77BB-433C-A46A-40979BF8760C}" srcOrd="0" destOrd="0" presId="urn:microsoft.com/office/officeart/2005/8/layout/vList3#1"/>
    <dgm:cxn modelId="{5944C154-6D13-4785-9B5A-6DCCA01B46F5}" type="presParOf" srcId="{E3A4A8E2-B80C-4B73-BFE4-9091855836A3}" destId="{E24FE21D-3462-4CAA-A28C-F474ADD75F81}" srcOrd="1" destOrd="0" presId="urn:microsoft.com/office/officeart/2005/8/layout/vList3#1"/>
    <dgm:cxn modelId="{9DE2A1BB-2380-4FE8-86F5-70CEF1658329}" type="presParOf" srcId="{CA86D914-0169-4E01-BD93-6A4E3E81CFFB}" destId="{BC66306B-FD40-4A0E-9F02-CDA1452856DD}" srcOrd="29" destOrd="0" presId="urn:microsoft.com/office/officeart/2005/8/layout/vList3#1"/>
    <dgm:cxn modelId="{7134ED58-829C-41AE-AEEB-B4CAE685E27D}" type="presParOf" srcId="{CA86D914-0169-4E01-BD93-6A4E3E81CFFB}" destId="{FAF4D04D-8D30-4353-B5E6-8ADBED9D767F}" srcOrd="30" destOrd="0" presId="urn:microsoft.com/office/officeart/2005/8/layout/vList3#1"/>
    <dgm:cxn modelId="{039C4CC8-7EFD-4155-918A-FBD15BF1EFA0}" type="presParOf" srcId="{FAF4D04D-8D30-4353-B5E6-8ADBED9D767F}" destId="{B823F813-FA0E-4571-BEDF-58F3F7BFDC15}" srcOrd="0" destOrd="0" presId="urn:microsoft.com/office/officeart/2005/8/layout/vList3#1"/>
    <dgm:cxn modelId="{53842451-0015-4835-959F-556201449386}" type="presParOf" srcId="{FAF4D04D-8D30-4353-B5E6-8ADBED9D767F}" destId="{F474A412-C59B-4BD4-B394-FA7802847709}" srcOrd="1" destOrd="0" presId="urn:microsoft.com/office/officeart/2005/8/layout/vList3#1"/>
  </dgm:cxnLst>
  <dgm:bg>
    <a:noFill/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76873-AA6C-4450-8F6A-FEE90774B5B2}" type="doc">
      <dgm:prSet loTypeId="urn:microsoft.com/office/officeart/2005/8/layout/pyramid2" loCatId="pyramid" qsTypeId="urn:microsoft.com/office/officeart/2005/8/quickstyle/simple1" qsCatId="simple" csTypeId="urn:microsoft.com/office/officeart/2005/8/colors/accent1_3" csCatId="accent1" phldr="1"/>
      <dgm:spPr/>
    </dgm:pt>
    <dgm:pt modelId="{3A3CFE47-0A76-4F7E-97C3-73BB58098A86}">
      <dgm:prSet phldrT="[Text]"/>
      <dgm:spPr/>
      <dgm:t>
        <a:bodyPr/>
        <a:lstStyle/>
        <a:p>
          <a:r>
            <a:rPr lang="en-ZA" dirty="0" smtClean="0"/>
            <a:t>Skills in SANSS</a:t>
          </a:r>
        </a:p>
      </dgm:t>
    </dgm:pt>
    <dgm:pt modelId="{D8FB14EB-1412-4336-B346-3B584620870F}" type="parTrans" cxnId="{3DC1B1B6-D205-42F1-BC05-AD3509503F59}">
      <dgm:prSet/>
      <dgm:spPr/>
      <dgm:t>
        <a:bodyPr/>
        <a:lstStyle/>
        <a:p>
          <a:endParaRPr lang="en-ZA"/>
        </a:p>
      </dgm:t>
    </dgm:pt>
    <dgm:pt modelId="{30447278-987F-40F8-B488-B6C1D55D2151}" type="sibTrans" cxnId="{3DC1B1B6-D205-42F1-BC05-AD3509503F59}">
      <dgm:prSet/>
      <dgm:spPr/>
      <dgm:t>
        <a:bodyPr/>
        <a:lstStyle/>
        <a:p>
          <a:endParaRPr lang="en-ZA"/>
        </a:p>
      </dgm:t>
    </dgm:pt>
    <dgm:pt modelId="{13BD4F5D-6650-4DA7-B121-39D4F7A42ECE}">
      <dgm:prSet phldrT="[Text]"/>
      <dgm:spPr/>
      <dgm:t>
        <a:bodyPr/>
        <a:lstStyle/>
        <a:p>
          <a:r>
            <a:rPr lang="en-ZA" dirty="0" smtClean="0"/>
            <a:t>Tertiary</a:t>
          </a:r>
          <a:endParaRPr lang="en-ZA" dirty="0"/>
        </a:p>
      </dgm:t>
    </dgm:pt>
    <dgm:pt modelId="{4BBD5EAE-EC1D-4CFA-A128-D3469B55F1E7}" type="parTrans" cxnId="{CBEF6681-5139-48D6-8A97-A6A8AF311967}">
      <dgm:prSet/>
      <dgm:spPr/>
      <dgm:t>
        <a:bodyPr/>
        <a:lstStyle/>
        <a:p>
          <a:endParaRPr lang="en-ZA"/>
        </a:p>
      </dgm:t>
    </dgm:pt>
    <dgm:pt modelId="{52CE8AF2-4CC5-47DD-897C-2AC2E741B66A}" type="sibTrans" cxnId="{CBEF6681-5139-48D6-8A97-A6A8AF311967}">
      <dgm:prSet/>
      <dgm:spPr/>
      <dgm:t>
        <a:bodyPr/>
        <a:lstStyle/>
        <a:p>
          <a:endParaRPr lang="en-ZA"/>
        </a:p>
      </dgm:t>
    </dgm:pt>
    <dgm:pt modelId="{680E9265-8192-4991-A3A9-9538E886DF65}">
      <dgm:prSet phldrT="[Text]"/>
      <dgm:spPr/>
      <dgm:t>
        <a:bodyPr/>
        <a:lstStyle/>
        <a:p>
          <a:r>
            <a:rPr lang="en-ZA" dirty="0" smtClean="0"/>
            <a:t>Schools</a:t>
          </a:r>
          <a:endParaRPr lang="en-ZA" dirty="0"/>
        </a:p>
      </dgm:t>
    </dgm:pt>
    <dgm:pt modelId="{FA961F3D-E718-4CA5-8D1F-FE597497C523}" type="parTrans" cxnId="{B980A9BE-0AD8-403B-8F68-0E9CFF1BB362}">
      <dgm:prSet/>
      <dgm:spPr/>
      <dgm:t>
        <a:bodyPr/>
        <a:lstStyle/>
        <a:p>
          <a:endParaRPr lang="en-ZA"/>
        </a:p>
      </dgm:t>
    </dgm:pt>
    <dgm:pt modelId="{1F1DF595-BB08-4E0F-A482-511C16E017ED}" type="sibTrans" cxnId="{B980A9BE-0AD8-403B-8F68-0E9CFF1BB362}">
      <dgm:prSet/>
      <dgm:spPr/>
      <dgm:t>
        <a:bodyPr/>
        <a:lstStyle/>
        <a:p>
          <a:endParaRPr lang="en-ZA"/>
        </a:p>
      </dgm:t>
    </dgm:pt>
    <dgm:pt modelId="{CE34E3BE-4FC2-4E9A-98EB-C419DA3CB178}">
      <dgm:prSet phldrT="[Text]"/>
      <dgm:spPr/>
      <dgm:t>
        <a:bodyPr/>
        <a:lstStyle/>
        <a:p>
          <a:r>
            <a:rPr lang="en-ZA" dirty="0" smtClean="0"/>
            <a:t>Internship</a:t>
          </a:r>
          <a:endParaRPr lang="en-ZA" dirty="0"/>
        </a:p>
      </dgm:t>
    </dgm:pt>
    <dgm:pt modelId="{9FF44C9E-5C86-4EC3-85D1-03756651DFEC}" type="parTrans" cxnId="{DD9810D9-1E42-404E-BD7E-B3E544DD36CD}">
      <dgm:prSet/>
      <dgm:spPr/>
      <dgm:t>
        <a:bodyPr/>
        <a:lstStyle/>
        <a:p>
          <a:endParaRPr lang="en-ZA"/>
        </a:p>
      </dgm:t>
    </dgm:pt>
    <dgm:pt modelId="{6D1133F9-76A1-4A8F-A18D-BD3A0C943008}" type="sibTrans" cxnId="{DD9810D9-1E42-404E-BD7E-B3E544DD36CD}">
      <dgm:prSet/>
      <dgm:spPr/>
      <dgm:t>
        <a:bodyPr/>
        <a:lstStyle/>
        <a:p>
          <a:endParaRPr lang="en-ZA"/>
        </a:p>
      </dgm:t>
    </dgm:pt>
    <dgm:pt modelId="{8AA97AD5-F73F-461A-BA81-046341404D6D}">
      <dgm:prSet phldrT="[Text]"/>
      <dgm:spPr/>
      <dgm:t>
        <a:bodyPr/>
        <a:lstStyle/>
        <a:p>
          <a:r>
            <a:rPr lang="en-ZA" dirty="0" smtClean="0"/>
            <a:t>Inside Stats SA</a:t>
          </a:r>
          <a:endParaRPr lang="en-ZA" dirty="0"/>
        </a:p>
      </dgm:t>
    </dgm:pt>
    <dgm:pt modelId="{D0380B30-C092-4128-B38B-D3E9310658E8}" type="parTrans" cxnId="{BB9CB7C8-D3D7-4B2A-80C1-C9FDD0F35F89}">
      <dgm:prSet/>
      <dgm:spPr/>
      <dgm:t>
        <a:bodyPr/>
        <a:lstStyle/>
        <a:p>
          <a:endParaRPr lang="en-ZA"/>
        </a:p>
      </dgm:t>
    </dgm:pt>
    <dgm:pt modelId="{94AD2614-BD2E-4545-B001-83501BF50956}" type="sibTrans" cxnId="{BB9CB7C8-D3D7-4B2A-80C1-C9FDD0F35F89}">
      <dgm:prSet/>
      <dgm:spPr/>
      <dgm:t>
        <a:bodyPr/>
        <a:lstStyle/>
        <a:p>
          <a:endParaRPr lang="en-ZA"/>
        </a:p>
      </dgm:t>
    </dgm:pt>
    <dgm:pt modelId="{C6F509D2-A228-47C4-834B-14F7A648BD82}">
      <dgm:prSet phldrT="[Text]"/>
      <dgm:spPr/>
      <dgm:t>
        <a:bodyPr/>
        <a:lstStyle/>
        <a:p>
          <a:r>
            <a:rPr lang="en-ZA" dirty="0" smtClean="0"/>
            <a:t>Statistical leadership</a:t>
          </a:r>
        </a:p>
      </dgm:t>
    </dgm:pt>
    <dgm:pt modelId="{29290D04-D036-4F5C-9DB2-87B32CFB388B}" type="parTrans" cxnId="{0B0AABB7-9C6D-4C56-B85A-F5B442E87ED0}">
      <dgm:prSet/>
      <dgm:spPr/>
      <dgm:t>
        <a:bodyPr/>
        <a:lstStyle/>
        <a:p>
          <a:endParaRPr lang="en-ZA"/>
        </a:p>
      </dgm:t>
    </dgm:pt>
    <dgm:pt modelId="{A493407B-99FA-4DE2-B107-88CA68830510}" type="sibTrans" cxnId="{0B0AABB7-9C6D-4C56-B85A-F5B442E87ED0}">
      <dgm:prSet/>
      <dgm:spPr/>
      <dgm:t>
        <a:bodyPr/>
        <a:lstStyle/>
        <a:p>
          <a:endParaRPr lang="en-ZA"/>
        </a:p>
      </dgm:t>
    </dgm:pt>
    <dgm:pt modelId="{E196297D-5313-419A-B20B-DA960E83E0B9}" type="pres">
      <dgm:prSet presAssocID="{5A276873-AA6C-4450-8F6A-FEE90774B5B2}" presName="compositeShape" presStyleCnt="0">
        <dgm:presLayoutVars>
          <dgm:dir/>
          <dgm:resizeHandles/>
        </dgm:presLayoutVars>
      </dgm:prSet>
      <dgm:spPr/>
    </dgm:pt>
    <dgm:pt modelId="{C05D9C68-A936-4059-AD9A-E52E4AD31B70}" type="pres">
      <dgm:prSet presAssocID="{5A276873-AA6C-4450-8F6A-FEE90774B5B2}" presName="pyramid" presStyleLbl="node1" presStyleIdx="0" presStyleCnt="1" custScaleX="59492" custLinFactNeighborX="-389" custLinFactNeighborY="776"/>
      <dgm:spPr/>
    </dgm:pt>
    <dgm:pt modelId="{281682EF-81C6-4CFA-8668-0965DACF50DF}" type="pres">
      <dgm:prSet presAssocID="{5A276873-AA6C-4450-8F6A-FEE90774B5B2}" presName="theList" presStyleCnt="0"/>
      <dgm:spPr/>
    </dgm:pt>
    <dgm:pt modelId="{190EF1D0-48E1-480A-8E8E-6E2BC97A6883}" type="pres">
      <dgm:prSet presAssocID="{C6F509D2-A228-47C4-834B-14F7A648BD82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A5A8C70-987F-4A3B-8118-BECD63C54182}" type="pres">
      <dgm:prSet presAssocID="{C6F509D2-A228-47C4-834B-14F7A648BD82}" presName="aSpace" presStyleCnt="0"/>
      <dgm:spPr/>
    </dgm:pt>
    <dgm:pt modelId="{CD8C64CA-09BD-4F1B-9D31-9D3FE47B519D}" type="pres">
      <dgm:prSet presAssocID="{3A3CFE47-0A76-4F7E-97C3-73BB58098A86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F7430D9-0957-403F-8F26-088AB7C462EE}" type="pres">
      <dgm:prSet presAssocID="{3A3CFE47-0A76-4F7E-97C3-73BB58098A86}" presName="aSpace" presStyleCnt="0"/>
      <dgm:spPr/>
    </dgm:pt>
    <dgm:pt modelId="{250B297B-2DD5-4CB1-AB38-A27996B6BFB5}" type="pres">
      <dgm:prSet presAssocID="{8AA97AD5-F73F-461A-BA81-046341404D6D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1E1B5F9-4CC3-426C-B058-6D7A34177D55}" type="pres">
      <dgm:prSet presAssocID="{8AA97AD5-F73F-461A-BA81-046341404D6D}" presName="aSpace" presStyleCnt="0"/>
      <dgm:spPr/>
    </dgm:pt>
    <dgm:pt modelId="{06DFBDCD-B960-4159-8F85-ACC59E7D2F9C}" type="pres">
      <dgm:prSet presAssocID="{CE34E3BE-4FC2-4E9A-98EB-C419DA3CB178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F3CFD6E-7F2E-422F-8DD0-AD00595BB879}" type="pres">
      <dgm:prSet presAssocID="{CE34E3BE-4FC2-4E9A-98EB-C419DA3CB178}" presName="aSpace" presStyleCnt="0"/>
      <dgm:spPr/>
    </dgm:pt>
    <dgm:pt modelId="{19CA4C44-17ED-4807-97AD-5539C19B67B2}" type="pres">
      <dgm:prSet presAssocID="{13BD4F5D-6650-4DA7-B121-39D4F7A42ECE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97DC81-98C6-4CB5-8037-64E3589FB44B}" type="pres">
      <dgm:prSet presAssocID="{13BD4F5D-6650-4DA7-B121-39D4F7A42ECE}" presName="aSpace" presStyleCnt="0"/>
      <dgm:spPr/>
    </dgm:pt>
    <dgm:pt modelId="{6D173AEB-3412-4815-8DD3-F50F7636D353}" type="pres">
      <dgm:prSet presAssocID="{680E9265-8192-4991-A3A9-9538E886DF65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ECBAA61-E826-48F0-AEAE-5327C6F4A191}" type="pres">
      <dgm:prSet presAssocID="{680E9265-8192-4991-A3A9-9538E886DF65}" presName="aSpace" presStyleCnt="0"/>
      <dgm:spPr/>
    </dgm:pt>
  </dgm:ptLst>
  <dgm:cxnLst>
    <dgm:cxn modelId="{7FF3FC36-DA97-451F-B9B8-C9B1EE04BBEB}" type="presOf" srcId="{3A3CFE47-0A76-4F7E-97C3-73BB58098A86}" destId="{CD8C64CA-09BD-4F1B-9D31-9D3FE47B519D}" srcOrd="0" destOrd="0" presId="urn:microsoft.com/office/officeart/2005/8/layout/pyramid2"/>
    <dgm:cxn modelId="{3DC1B1B6-D205-42F1-BC05-AD3509503F59}" srcId="{5A276873-AA6C-4450-8F6A-FEE90774B5B2}" destId="{3A3CFE47-0A76-4F7E-97C3-73BB58098A86}" srcOrd="1" destOrd="0" parTransId="{D8FB14EB-1412-4336-B346-3B584620870F}" sibTransId="{30447278-987F-40F8-B488-B6C1D55D2151}"/>
    <dgm:cxn modelId="{DD9810D9-1E42-404E-BD7E-B3E544DD36CD}" srcId="{5A276873-AA6C-4450-8F6A-FEE90774B5B2}" destId="{CE34E3BE-4FC2-4E9A-98EB-C419DA3CB178}" srcOrd="3" destOrd="0" parTransId="{9FF44C9E-5C86-4EC3-85D1-03756651DFEC}" sibTransId="{6D1133F9-76A1-4A8F-A18D-BD3A0C943008}"/>
    <dgm:cxn modelId="{CBEF6681-5139-48D6-8A97-A6A8AF311967}" srcId="{5A276873-AA6C-4450-8F6A-FEE90774B5B2}" destId="{13BD4F5D-6650-4DA7-B121-39D4F7A42ECE}" srcOrd="4" destOrd="0" parTransId="{4BBD5EAE-EC1D-4CFA-A128-D3469B55F1E7}" sibTransId="{52CE8AF2-4CC5-47DD-897C-2AC2E741B66A}"/>
    <dgm:cxn modelId="{B980A9BE-0AD8-403B-8F68-0E9CFF1BB362}" srcId="{5A276873-AA6C-4450-8F6A-FEE90774B5B2}" destId="{680E9265-8192-4991-A3A9-9538E886DF65}" srcOrd="5" destOrd="0" parTransId="{FA961F3D-E718-4CA5-8D1F-FE597497C523}" sibTransId="{1F1DF595-BB08-4E0F-A482-511C16E017ED}"/>
    <dgm:cxn modelId="{BA2BBE9A-B6A0-4F76-90CB-6B1DB78A8D68}" type="presOf" srcId="{8AA97AD5-F73F-461A-BA81-046341404D6D}" destId="{250B297B-2DD5-4CB1-AB38-A27996B6BFB5}" srcOrd="0" destOrd="0" presId="urn:microsoft.com/office/officeart/2005/8/layout/pyramid2"/>
    <dgm:cxn modelId="{B8CFEDFA-9388-47C7-B443-E93017F161DA}" type="presOf" srcId="{C6F509D2-A228-47C4-834B-14F7A648BD82}" destId="{190EF1D0-48E1-480A-8E8E-6E2BC97A6883}" srcOrd="0" destOrd="0" presId="urn:microsoft.com/office/officeart/2005/8/layout/pyramid2"/>
    <dgm:cxn modelId="{FC2EDF98-16FA-4335-874B-CC919B2186B1}" type="presOf" srcId="{5A276873-AA6C-4450-8F6A-FEE90774B5B2}" destId="{E196297D-5313-419A-B20B-DA960E83E0B9}" srcOrd="0" destOrd="0" presId="urn:microsoft.com/office/officeart/2005/8/layout/pyramid2"/>
    <dgm:cxn modelId="{F17FAE3C-19B0-4CDF-B8C3-1B2540D951B3}" type="presOf" srcId="{680E9265-8192-4991-A3A9-9538E886DF65}" destId="{6D173AEB-3412-4815-8DD3-F50F7636D353}" srcOrd="0" destOrd="0" presId="urn:microsoft.com/office/officeart/2005/8/layout/pyramid2"/>
    <dgm:cxn modelId="{7CDA0FA3-A39B-4074-8481-B5547E8FA5BE}" type="presOf" srcId="{CE34E3BE-4FC2-4E9A-98EB-C419DA3CB178}" destId="{06DFBDCD-B960-4159-8F85-ACC59E7D2F9C}" srcOrd="0" destOrd="0" presId="urn:microsoft.com/office/officeart/2005/8/layout/pyramid2"/>
    <dgm:cxn modelId="{5AF9F9BC-577C-4EF8-8766-FC6952980FED}" type="presOf" srcId="{13BD4F5D-6650-4DA7-B121-39D4F7A42ECE}" destId="{19CA4C44-17ED-4807-97AD-5539C19B67B2}" srcOrd="0" destOrd="0" presId="urn:microsoft.com/office/officeart/2005/8/layout/pyramid2"/>
    <dgm:cxn modelId="{0B0AABB7-9C6D-4C56-B85A-F5B442E87ED0}" srcId="{5A276873-AA6C-4450-8F6A-FEE90774B5B2}" destId="{C6F509D2-A228-47C4-834B-14F7A648BD82}" srcOrd="0" destOrd="0" parTransId="{29290D04-D036-4F5C-9DB2-87B32CFB388B}" sibTransId="{A493407B-99FA-4DE2-B107-88CA68830510}"/>
    <dgm:cxn modelId="{BB9CB7C8-D3D7-4B2A-80C1-C9FDD0F35F89}" srcId="{5A276873-AA6C-4450-8F6A-FEE90774B5B2}" destId="{8AA97AD5-F73F-461A-BA81-046341404D6D}" srcOrd="2" destOrd="0" parTransId="{D0380B30-C092-4128-B38B-D3E9310658E8}" sibTransId="{94AD2614-BD2E-4545-B001-83501BF50956}"/>
    <dgm:cxn modelId="{E039A3C8-E7BF-4885-B179-629949DC121C}" type="presParOf" srcId="{E196297D-5313-419A-B20B-DA960E83E0B9}" destId="{C05D9C68-A936-4059-AD9A-E52E4AD31B70}" srcOrd="0" destOrd="0" presId="urn:microsoft.com/office/officeart/2005/8/layout/pyramid2"/>
    <dgm:cxn modelId="{DD90A809-932F-4FBA-A575-650216E63CD6}" type="presParOf" srcId="{E196297D-5313-419A-B20B-DA960E83E0B9}" destId="{281682EF-81C6-4CFA-8668-0965DACF50DF}" srcOrd="1" destOrd="0" presId="urn:microsoft.com/office/officeart/2005/8/layout/pyramid2"/>
    <dgm:cxn modelId="{ED9A9803-EC1C-44C6-80AE-D9C76EC1C609}" type="presParOf" srcId="{281682EF-81C6-4CFA-8668-0965DACF50DF}" destId="{190EF1D0-48E1-480A-8E8E-6E2BC97A6883}" srcOrd="0" destOrd="0" presId="urn:microsoft.com/office/officeart/2005/8/layout/pyramid2"/>
    <dgm:cxn modelId="{5C54CAE0-3873-4572-9F4C-A381623FBA7A}" type="presParOf" srcId="{281682EF-81C6-4CFA-8668-0965DACF50DF}" destId="{9A5A8C70-987F-4A3B-8118-BECD63C54182}" srcOrd="1" destOrd="0" presId="urn:microsoft.com/office/officeart/2005/8/layout/pyramid2"/>
    <dgm:cxn modelId="{45F9BE43-DA5F-41DF-B6DD-C3E8A0F03E88}" type="presParOf" srcId="{281682EF-81C6-4CFA-8668-0965DACF50DF}" destId="{CD8C64CA-09BD-4F1B-9D31-9D3FE47B519D}" srcOrd="2" destOrd="0" presId="urn:microsoft.com/office/officeart/2005/8/layout/pyramid2"/>
    <dgm:cxn modelId="{3536965B-2F54-4348-AAD7-FB0937F32335}" type="presParOf" srcId="{281682EF-81C6-4CFA-8668-0965DACF50DF}" destId="{0F7430D9-0957-403F-8F26-088AB7C462EE}" srcOrd="3" destOrd="0" presId="urn:microsoft.com/office/officeart/2005/8/layout/pyramid2"/>
    <dgm:cxn modelId="{75174E9A-3D59-48CD-A0E8-EE5F6E33E3E3}" type="presParOf" srcId="{281682EF-81C6-4CFA-8668-0965DACF50DF}" destId="{250B297B-2DD5-4CB1-AB38-A27996B6BFB5}" srcOrd="4" destOrd="0" presId="urn:microsoft.com/office/officeart/2005/8/layout/pyramid2"/>
    <dgm:cxn modelId="{1383F0B7-D413-4B18-8739-03919526C6D2}" type="presParOf" srcId="{281682EF-81C6-4CFA-8668-0965DACF50DF}" destId="{71E1B5F9-4CC3-426C-B058-6D7A34177D55}" srcOrd="5" destOrd="0" presId="urn:microsoft.com/office/officeart/2005/8/layout/pyramid2"/>
    <dgm:cxn modelId="{DB073E11-9A2B-4EDF-A63D-E5709C146EE0}" type="presParOf" srcId="{281682EF-81C6-4CFA-8668-0965DACF50DF}" destId="{06DFBDCD-B960-4159-8F85-ACC59E7D2F9C}" srcOrd="6" destOrd="0" presId="urn:microsoft.com/office/officeart/2005/8/layout/pyramid2"/>
    <dgm:cxn modelId="{2DA1ADC1-1A1D-44AF-BF6F-55791BA2A875}" type="presParOf" srcId="{281682EF-81C6-4CFA-8668-0965DACF50DF}" destId="{6F3CFD6E-7F2E-422F-8DD0-AD00595BB879}" srcOrd="7" destOrd="0" presId="urn:microsoft.com/office/officeart/2005/8/layout/pyramid2"/>
    <dgm:cxn modelId="{479B8A0D-9DBA-4068-AD99-7B62EA71125B}" type="presParOf" srcId="{281682EF-81C6-4CFA-8668-0965DACF50DF}" destId="{19CA4C44-17ED-4807-97AD-5539C19B67B2}" srcOrd="8" destOrd="0" presId="urn:microsoft.com/office/officeart/2005/8/layout/pyramid2"/>
    <dgm:cxn modelId="{747AF7FE-712C-4D08-81EF-97B4F12AEA65}" type="presParOf" srcId="{281682EF-81C6-4CFA-8668-0965DACF50DF}" destId="{C397DC81-98C6-4CB5-8037-64E3589FB44B}" srcOrd="9" destOrd="0" presId="urn:microsoft.com/office/officeart/2005/8/layout/pyramid2"/>
    <dgm:cxn modelId="{8F34FDFE-69DC-40AA-A074-3836F97E9132}" type="presParOf" srcId="{281682EF-81C6-4CFA-8668-0965DACF50DF}" destId="{6D173AEB-3412-4815-8DD3-F50F7636D353}" srcOrd="10" destOrd="0" presId="urn:microsoft.com/office/officeart/2005/8/layout/pyramid2"/>
    <dgm:cxn modelId="{7BEDDE4B-1117-44FC-96C6-1619DEED02CE}" type="presParOf" srcId="{281682EF-81C6-4CFA-8668-0965DACF50DF}" destId="{7ECBAA61-E826-48F0-AEAE-5327C6F4A191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979E69-9987-418A-947F-6052EC91D7CF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81344-3888-4741-96F0-EC48D026CD18}">
      <dsp:nvSpPr>
        <dsp:cNvPr id="0" name=""/>
        <dsp:cNvSpPr/>
      </dsp:nvSpPr>
      <dsp:spPr>
        <a:xfrm>
          <a:off x="669645" y="482453"/>
          <a:ext cx="5600479" cy="96490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58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Statistics Act (Act 6 of 1999)*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Statistical production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Statistical coordination</a:t>
          </a:r>
          <a:endParaRPr lang="en-US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9645" y="482453"/>
        <a:ext cx="5600479" cy="964907"/>
      </dsp:txXfrm>
    </dsp:sp>
    <dsp:sp modelId="{52261F70-815D-4692-B6A7-C4C0DA5EF3CC}">
      <dsp:nvSpPr>
        <dsp:cNvPr id="0" name=""/>
        <dsp:cNvSpPr/>
      </dsp:nvSpPr>
      <dsp:spPr>
        <a:xfrm>
          <a:off x="66578" y="361840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27C51-6F34-480B-A69A-0C8DD70B0693}">
      <dsp:nvSpPr>
        <dsp:cNvPr id="0" name=""/>
        <dsp:cNvSpPr/>
      </dsp:nvSpPr>
      <dsp:spPr>
        <a:xfrm>
          <a:off x="1020389" y="1929814"/>
          <a:ext cx="5249736" cy="96490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58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African Charter on Statistics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(African Union adopted 6 principles*)</a:t>
          </a:r>
          <a:endParaRPr lang="en-US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0389" y="1929814"/>
        <a:ext cx="5249736" cy="964907"/>
      </dsp:txXfrm>
    </dsp:sp>
    <dsp:sp modelId="{F4EEBD20-0407-48E2-BD02-2DFA60626AF1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21D46-1005-44B7-BE38-461873698BD3}">
      <dsp:nvSpPr>
        <dsp:cNvPr id="0" name=""/>
        <dsp:cNvSpPr/>
      </dsp:nvSpPr>
      <dsp:spPr>
        <a:xfrm>
          <a:off x="669645" y="3377175"/>
          <a:ext cx="5600479" cy="96490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Fundamental Principles of Official Statistics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(United Nations adopted 10 principles)</a:t>
          </a:r>
          <a:endParaRPr lang="en-US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9645" y="3377175"/>
        <a:ext cx="5600479" cy="964907"/>
      </dsp:txXfrm>
    </dsp:sp>
    <dsp:sp modelId="{288AB071-03AA-44BB-B413-8A32853770E7}">
      <dsp:nvSpPr>
        <dsp:cNvPr id="0" name=""/>
        <dsp:cNvSpPr/>
      </dsp:nvSpPr>
      <dsp:spPr>
        <a:xfrm>
          <a:off x="46399" y="3190718"/>
          <a:ext cx="1206134" cy="1206134"/>
        </a:xfrm>
        <a:prstGeom prst="ellipse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0.43738</cdr:x>
      <cdr:y>0.91297</cdr:y>
    </cdr:from>
    <cdr:to>
      <cdr:x>0.625</cdr:x>
      <cdr:y>0.97772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46132" y="4372380"/>
          <a:ext cx="1478293" cy="310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ZA" sz="1400" b="1" dirty="0">
              <a:solidFill>
                <a:schemeClr val="tx1"/>
              </a:solidFill>
            </a:rPr>
            <a:t>Year</a:t>
          </a:r>
          <a:r>
            <a:rPr lang="en-ZA" sz="1400" b="1" baseline="0" dirty="0">
              <a:solidFill>
                <a:schemeClr val="tx1"/>
              </a:solidFill>
            </a:rPr>
            <a:t> of death</a:t>
          </a:r>
          <a:endParaRPr lang="en-ZA" sz="14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EA27-0085-4D47-A2B6-85ABA85EB7B3}" type="datetimeFigureOut">
              <a:rPr lang="en-ZA" smtClean="0"/>
              <a:pPr/>
              <a:t>2018/04/20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28CA7-E648-4360-A3DA-1A325DFD4DC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65345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CC28-2B25-4345-AD7B-AB0F3A697BE6}" type="datetimeFigureOut">
              <a:rPr lang="en-ZA" smtClean="0"/>
              <a:pPr/>
              <a:t>2018/04/20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5466A-20AA-486B-A4A1-34F28EF556F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786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6625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4810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8015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2649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61585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2263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F2D5B82-29FF-40F7-AB64-4FC42E8770B5}" type="slidenum">
              <a:rPr lang="en-ZA" altLang="en-US" smtClean="0"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8</a:t>
            </a:fld>
            <a:endParaRPr lang="en-ZA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777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The United Nations principles state official statistics are  produced:</a:t>
            </a:r>
          </a:p>
          <a:p>
            <a:endParaRPr lang="en-ZA" dirty="0" smtClean="0"/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As public information which is relevant, impartial and accessible.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With professional standards and ethics.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Using accountable and transparent methods and procedures.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Ensuring misuse and erroneous interpretation is prevented.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In a cost-effective manner.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With all individual  data as confidential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Within required  statistical system legislation.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With coordination nationally among producers.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Using international standards, concepts, classifications, methods.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Where international cooperation is fostered.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D6A7C-C5B5-4F42-8FD6-069618D59FC5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xmlns="" val="3547440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The United Nations principles state official statistics are  produced:</a:t>
            </a:r>
          </a:p>
          <a:p>
            <a:endParaRPr lang="en-ZA" dirty="0" smtClean="0"/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As public information which is relevant, impartial and accessible.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With professional standards and ethics.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Using accountable and transparent methods and procedures.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Ensuring misuse and erroneous interpretation is prevented.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In a cost-effective manner.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With all individual  data as confidential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Within required  statistical system legislation.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With coordination nationally among producers.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Using international standards, concepts, classifications, methods.</a:t>
            </a:r>
          </a:p>
          <a:p>
            <a:pPr marL="237054" indent="-237054">
              <a:buFont typeface="+mj-lt"/>
              <a:buAutoNum type="arabicPeriod"/>
            </a:pPr>
            <a:r>
              <a:rPr lang="en-ZA" dirty="0" smtClean="0"/>
              <a:t>Where international cooperation is fostered.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D6A7C-C5B5-4F42-8FD6-069618D59FC5}" type="slidenum">
              <a:rPr lang="en-ZA" smtClean="0"/>
              <a:pPr/>
              <a:t>11</a:t>
            </a:fld>
            <a:endParaRPr lang="en-ZA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xmlns="" val="105844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AMET, CONSETETUR SADIPSCING ELITR, SED DIAM NONUMY 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Presenter </a:t>
            </a:r>
            <a:r>
              <a:rPr lang="en-US" dirty="0" smtClean="0"/>
              <a:t>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70608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5957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0068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6939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8533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8976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120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4468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8581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3332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3377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287401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6153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0341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TABLE</a:t>
            </a:r>
            <a:endParaRPr lang="en-ZA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table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6906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655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958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1964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2023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1515-71EB-4C0B-AD2A-53E2B92B81B5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2018/04/20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F590B-F254-418F-BFA5-CC4DEFCC1AF5}" type="slidenum">
              <a:rPr lang="en-Z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560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48" y="147638"/>
            <a:ext cx="8572752" cy="7159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90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331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Presentation title inserted here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132767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2018/04/20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31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gray sh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89809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3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507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744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013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163275" tIns="81638" rIns="163275" bIns="8163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163275" tIns="81638" rIns="163275" bIns="8163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163275" tIns="81638" rIns="163275" bIns="81638"/>
          <a:lstStyle/>
          <a:p>
            <a:fld id="{1AE42291-A9A3-449A-BE3A-1B475BCB1D02}" type="datetime1">
              <a:rPr lang="en-GB" smtClean="0">
                <a:solidFill>
                  <a:prstClr val="black"/>
                </a:solidFill>
              </a:rPr>
              <a:pPr/>
              <a:t>20/04/2018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163275" tIns="81638" rIns="163275" bIns="81638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163275" tIns="81638" rIns="163275" bIns="81638"/>
          <a:lstStyle/>
          <a:p>
            <a:fld id="{BB3862E7-A0D2-4278-B724-6EA0C366B7B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31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9" y="128637"/>
            <a:ext cx="8371656" cy="750083"/>
          </a:xfrm>
          <a:prstGeom prst="rect">
            <a:avLst/>
          </a:prstGeom>
        </p:spPr>
        <p:txBody>
          <a:bodyPr/>
          <a:lstStyle>
            <a:lvl1pPr>
              <a:defRPr spc="840" baseline="0">
                <a:latin typeface="Franklin Gothic Book" panose="020B0503020102020204" pitchFamily="34" charset="0"/>
              </a:defRPr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91252" y="1904242"/>
            <a:ext cx="3555704" cy="11097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92078" y="1418780"/>
            <a:ext cx="3554877" cy="51546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 spc="168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91252" y="3523006"/>
            <a:ext cx="3555704" cy="11097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92078" y="3037544"/>
            <a:ext cx="3554877" cy="51546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 spc="168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791252" y="5139568"/>
            <a:ext cx="3555704" cy="11097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92077" y="4654104"/>
            <a:ext cx="3554877" cy="51546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 spc="168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067098" y="1904242"/>
            <a:ext cx="3555704" cy="11097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067924" y="1418780"/>
            <a:ext cx="3554877" cy="51546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 spc="168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067098" y="3523006"/>
            <a:ext cx="3555704" cy="11097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067924" y="3037544"/>
            <a:ext cx="3554877" cy="51546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 spc="168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067098" y="5139568"/>
            <a:ext cx="3555704" cy="11097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067924" y="4654104"/>
            <a:ext cx="3554877" cy="51546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 spc="168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76190" y="1418777"/>
            <a:ext cx="360071" cy="4800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00">
                <a:latin typeface="Franklin Gothic Book" panose="020B0503020102020204" pitchFamily="34" charset="0"/>
              </a:defRPr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476190" y="3038957"/>
            <a:ext cx="360071" cy="4800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00">
                <a:latin typeface="Franklin Gothic Book" panose="020B0503020102020204" pitchFamily="34" charset="0"/>
              </a:defRPr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476190" y="4659137"/>
            <a:ext cx="360071" cy="4800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00">
                <a:latin typeface="Franklin Gothic Book" panose="020B0503020102020204" pitchFamily="34" charset="0"/>
              </a:defRPr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4752036" y="1418777"/>
            <a:ext cx="360071" cy="4800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00">
                <a:latin typeface="Franklin Gothic Book" panose="020B0503020102020204" pitchFamily="34" charset="0"/>
              </a:defRPr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4752036" y="3038957"/>
            <a:ext cx="360071" cy="4800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00">
                <a:latin typeface="Franklin Gothic Book" panose="020B0503020102020204" pitchFamily="34" charset="0"/>
              </a:defRPr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4752036" y="4659137"/>
            <a:ext cx="360071" cy="4800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00">
                <a:latin typeface="Franklin Gothic Book" panose="020B0503020102020204" pitchFamily="34" charset="0"/>
              </a:defRPr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61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/>
      <p:bldP spid="40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63275" tIns="81638" rIns="163275" bIns="8163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163275" tIns="81638" rIns="163275" bIns="8163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163275" tIns="81638" rIns="163275" bIns="81638"/>
          <a:lstStyle/>
          <a:p>
            <a:fld id="{8437855F-B056-435F-82AC-C6405D55221D}" type="datetime1">
              <a:rPr lang="en-GB" smtClean="0">
                <a:solidFill>
                  <a:prstClr val="black"/>
                </a:solidFill>
              </a:rPr>
              <a:pPr/>
              <a:t>20/04/2018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163275" tIns="81638" rIns="163275" bIns="81638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163275" tIns="81638" rIns="163275" bIns="81638"/>
          <a:lstStyle/>
          <a:p>
            <a:fld id="{BB3862E7-A0D2-4278-B724-6EA0C366B7B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29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x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-9731"/>
            <a:ext cx="9143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372"/>
            <a:ext cx="7886700" cy="673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002257" y="1942317"/>
            <a:ext cx="1947672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1002257" y="2374120"/>
            <a:ext cx="1947672" cy="12269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61952" y="1822982"/>
            <a:ext cx="597503" cy="594360"/>
          </a:xfrm>
          <a:prstGeom prst="ellipse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1002257" y="4299402"/>
            <a:ext cx="1947672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28" hasCustomPrompt="1"/>
          </p:nvPr>
        </p:nvSpPr>
        <p:spPr>
          <a:xfrm>
            <a:off x="1002257" y="4731205"/>
            <a:ext cx="1947672" cy="12269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61952" y="4180067"/>
            <a:ext cx="597503" cy="594360"/>
          </a:xfrm>
          <a:prstGeom prst="ellipse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3879617" y="1942317"/>
            <a:ext cx="1947672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31" hasCustomPrompt="1"/>
          </p:nvPr>
        </p:nvSpPr>
        <p:spPr>
          <a:xfrm>
            <a:off x="3879617" y="2374120"/>
            <a:ext cx="1947672" cy="12269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239312" y="1822982"/>
            <a:ext cx="597503" cy="594360"/>
          </a:xfrm>
          <a:prstGeom prst="ellipse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3879617" y="4299402"/>
            <a:ext cx="1947672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3879617" y="4731205"/>
            <a:ext cx="1947672" cy="12269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3239312" y="4180067"/>
            <a:ext cx="597503" cy="594360"/>
          </a:xfrm>
          <a:prstGeom prst="ellipse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41" name="Text Placeholder 29"/>
          <p:cNvSpPr>
            <a:spLocks noGrp="1"/>
          </p:cNvSpPr>
          <p:nvPr>
            <p:ph type="body" sz="quarter" idx="36" hasCustomPrompt="1"/>
          </p:nvPr>
        </p:nvSpPr>
        <p:spPr>
          <a:xfrm>
            <a:off x="6834379" y="1942317"/>
            <a:ext cx="1947672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44" name="Text Placeholder 29"/>
          <p:cNvSpPr>
            <a:spLocks noGrp="1"/>
          </p:cNvSpPr>
          <p:nvPr>
            <p:ph type="body" sz="quarter" idx="37" hasCustomPrompt="1"/>
          </p:nvPr>
        </p:nvSpPr>
        <p:spPr>
          <a:xfrm>
            <a:off x="6834379" y="2374120"/>
            <a:ext cx="1947672" cy="12269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6194073" y="1822982"/>
            <a:ext cx="597503" cy="594360"/>
          </a:xfrm>
          <a:prstGeom prst="ellipse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52" name="Text Placeholder 29"/>
          <p:cNvSpPr>
            <a:spLocks noGrp="1"/>
          </p:cNvSpPr>
          <p:nvPr>
            <p:ph type="body" sz="quarter" idx="39" hasCustomPrompt="1"/>
          </p:nvPr>
        </p:nvSpPr>
        <p:spPr>
          <a:xfrm>
            <a:off x="6834379" y="4299402"/>
            <a:ext cx="1947672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53" name="Text Placeholder 29"/>
          <p:cNvSpPr>
            <a:spLocks noGrp="1"/>
          </p:cNvSpPr>
          <p:nvPr>
            <p:ph type="body" sz="quarter" idx="40" hasCustomPrompt="1"/>
          </p:nvPr>
        </p:nvSpPr>
        <p:spPr>
          <a:xfrm>
            <a:off x="6834379" y="4731205"/>
            <a:ext cx="1947672" cy="12269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194073" y="4180067"/>
            <a:ext cx="597503" cy="594360"/>
          </a:xfrm>
          <a:prstGeom prst="ellipse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01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-9731"/>
            <a:ext cx="9143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372"/>
            <a:ext cx="7886700" cy="673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081278" y="3749884"/>
            <a:ext cx="1947672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50" cap="all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3598166" y="3749884"/>
            <a:ext cx="1947672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50" cap="all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6110313" y="3749884"/>
            <a:ext cx="1947672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50" cap="all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1081278" y="4223705"/>
            <a:ext cx="1947672" cy="12269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23" hasCustomPrompt="1"/>
          </p:nvPr>
        </p:nvSpPr>
        <p:spPr>
          <a:xfrm>
            <a:off x="3598166" y="4223705"/>
            <a:ext cx="1947672" cy="12269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24" hasCustomPrompt="1"/>
          </p:nvPr>
        </p:nvSpPr>
        <p:spPr>
          <a:xfrm>
            <a:off x="6110313" y="4223705"/>
            <a:ext cx="1947672" cy="12269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081278" y="1686031"/>
            <a:ext cx="1947672" cy="1947672"/>
          </a:xfrm>
          <a:prstGeom prst="ellipse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7500"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3595796" y="1686031"/>
            <a:ext cx="1947672" cy="1947672"/>
          </a:xfrm>
          <a:prstGeom prst="ellipse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7500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111497" y="1686031"/>
            <a:ext cx="1947672" cy="1947672"/>
          </a:xfrm>
          <a:prstGeom prst="ellipse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7500"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44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Description of this section</a:t>
            </a:r>
            <a:endParaRPr lang="en-ZA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 smtClean="0"/>
              <a:t>SECTION HEADING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2855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2018/04/20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49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-9731"/>
            <a:ext cx="9143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372"/>
            <a:ext cx="7886700" cy="673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43174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3174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10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270104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88509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100695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366153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68578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81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39151"/>
            <a:ext cx="9144000" cy="7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7" r:id="rId6"/>
    <p:sldLayoutId id="2147483665" r:id="rId7"/>
    <p:sldLayoutId id="2147483666" r:id="rId8"/>
    <p:sldLayoutId id="2147483660" r:id="rId9"/>
    <p:sldLayoutId id="2147483668" r:id="rId10"/>
    <p:sldLayoutId id="2147483669" r:id="rId11"/>
    <p:sldLayoutId id="2147483670" r:id="rId12"/>
    <p:sldLayoutId id="2147483674" r:id="rId13"/>
    <p:sldLayoutId id="2147483673" r:id="rId14"/>
    <p:sldLayoutId id="2147483671" r:id="rId15"/>
    <p:sldLayoutId id="2147483678" r:id="rId16"/>
    <p:sldLayoutId id="2147483679" r:id="rId17"/>
    <p:sldLayoutId id="2147483680" r:id="rId18"/>
    <p:sldLayoutId id="2147483681" r:id="rId19"/>
    <p:sldLayoutId id="2147483683" r:id="rId20"/>
    <p:sldLayoutId id="2147483684" r:id="rId21"/>
    <p:sldLayoutId id="2147483682" r:id="rId22"/>
    <p:sldLayoutId id="2147483677" r:id="rId23"/>
    <p:sldLayoutId id="2147483672" r:id="rId24"/>
    <p:sldLayoutId id="2147483675" r:id="rId25"/>
    <p:sldLayoutId id="2147483676" r:id="rId26"/>
    <p:sldLayoutId id="2147483904" r:id="rId27"/>
    <p:sldLayoutId id="2147484062" r:id="rId28"/>
    <p:sldLayoutId id="2147484063" r:id="rId29"/>
    <p:sldLayoutId id="2147484067" r:id="rId30"/>
    <p:sldLayoutId id="2147484068" r:id="rId3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0071"/>
            <a:ext cx="9144000" cy="6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71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dp.org/content/undp/en/home/sustainable-development-goals/goal-4-quality-education.html" TargetMode="External"/><Relationship Id="rId13" Type="http://schemas.openxmlformats.org/officeDocument/2006/relationships/image" Target="../media/image55.png"/><Relationship Id="rId18" Type="http://schemas.openxmlformats.org/officeDocument/2006/relationships/image" Target="../media/image58.jpeg"/><Relationship Id="rId26" Type="http://schemas.openxmlformats.org/officeDocument/2006/relationships/image" Target="../media/image62.png"/><Relationship Id="rId3" Type="http://schemas.openxmlformats.org/officeDocument/2006/relationships/image" Target="../media/image50.png"/><Relationship Id="rId21" Type="http://schemas.openxmlformats.org/officeDocument/2006/relationships/hyperlink" Target="http://www.undp.org/content/undp/en/home/sustainable-development-goals/goal-12-responsible-consumption-and-production.html" TargetMode="External"/><Relationship Id="rId34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hyperlink" Target="http://www.undp.org/content/undp/en/home/sustainable-development-goals/goal-7-affordable-and-clean-energy.html" TargetMode="External"/><Relationship Id="rId17" Type="http://schemas.openxmlformats.org/officeDocument/2006/relationships/image" Target="../media/image57.png"/><Relationship Id="rId25" Type="http://schemas.openxmlformats.org/officeDocument/2006/relationships/hyperlink" Target="http://www.undp.org/content/undp/en/home/sustainable-development-goals/goal-13-climate-action.html" TargetMode="External"/><Relationship Id="rId33" Type="http://schemas.openxmlformats.org/officeDocument/2006/relationships/hyperlink" Target="http://www.undp.org/content/undp/en/home/sustainable-development-goals/goal-17-partnerships-for-the-goals.html" TargetMode="External"/><Relationship Id="rId2" Type="http://schemas.openxmlformats.org/officeDocument/2006/relationships/hyperlink" Target="http://www.undp.org/content/undp/en/home/sustainable-development-goals/goal-1-no-poverty.html" TargetMode="External"/><Relationship Id="rId16" Type="http://schemas.openxmlformats.org/officeDocument/2006/relationships/hyperlink" Target="http://www.undp.org/content/undp/en/home/sustainable-development-goals/goal-10-reduced-inequalities.html" TargetMode="External"/><Relationship Id="rId20" Type="http://schemas.openxmlformats.org/officeDocument/2006/relationships/image" Target="../media/image59.png"/><Relationship Id="rId29" Type="http://schemas.openxmlformats.org/officeDocument/2006/relationships/hyperlink" Target="http://www.undp.org/content/undp/en/home/sustainable-development-goals/goal-15-life-on-land.html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undp.org/content/undp/en/home/sustainable-development-goals/goal-3-good-health-and-well-being.html" TargetMode="External"/><Relationship Id="rId11" Type="http://schemas.openxmlformats.org/officeDocument/2006/relationships/image" Target="../media/image54.png"/><Relationship Id="rId24" Type="http://schemas.openxmlformats.org/officeDocument/2006/relationships/image" Target="../media/image61.png"/><Relationship Id="rId32" Type="http://schemas.openxmlformats.org/officeDocument/2006/relationships/image" Target="../media/image65.png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23" Type="http://schemas.openxmlformats.org/officeDocument/2006/relationships/hyperlink" Target="http://www.undp.org/content/undp/en/home/sustainable-development-goals/goal-6-clean-water-and-sanitation.html" TargetMode="External"/><Relationship Id="rId28" Type="http://schemas.openxmlformats.org/officeDocument/2006/relationships/image" Target="../media/image63.png"/><Relationship Id="rId10" Type="http://schemas.openxmlformats.org/officeDocument/2006/relationships/hyperlink" Target="http://www.undp.org/content/undp/en/home/sustainable-development-goals/goal-2-zero-hunger.html" TargetMode="External"/><Relationship Id="rId19" Type="http://schemas.openxmlformats.org/officeDocument/2006/relationships/hyperlink" Target="http://www.undp.org/content/undp/en/home/sustainable-development-goals/goal-9-industry-innovation-and-infrastructure.html" TargetMode="External"/><Relationship Id="rId31" Type="http://schemas.openxmlformats.org/officeDocument/2006/relationships/hyperlink" Target="http://www.undp.org/content/undp/en/home/sustainable-development-goals/goal-16-peace-justice-and-strong-institutions.html" TargetMode="External"/><Relationship Id="rId4" Type="http://schemas.openxmlformats.org/officeDocument/2006/relationships/hyperlink" Target="http://www.undp.org/content/undp/en/home/sustainable-development-goals/goal-5-gender-equality.html" TargetMode="External"/><Relationship Id="rId9" Type="http://schemas.openxmlformats.org/officeDocument/2006/relationships/image" Target="../media/image53.png"/><Relationship Id="rId14" Type="http://schemas.openxmlformats.org/officeDocument/2006/relationships/hyperlink" Target="http://www.undp.org/content/undp/en/home/sustainable-development-goals/goal-11-sustainable-cities-and-communities.html" TargetMode="External"/><Relationship Id="rId22" Type="http://schemas.openxmlformats.org/officeDocument/2006/relationships/image" Target="../media/image60.png"/><Relationship Id="rId27" Type="http://schemas.openxmlformats.org/officeDocument/2006/relationships/hyperlink" Target="http://www.undp.org/content/undp/en/home/sustainable-development-goals/goal-14-life-below-water.html" TargetMode="External"/><Relationship Id="rId30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7.emf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35685" y="5318039"/>
            <a:ext cx="4600811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3200" b="1" dirty="0" smtClean="0"/>
              <a:t>Statistical </a:t>
            </a:r>
            <a:r>
              <a:rPr lang="en-ZA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Reports</a:t>
            </a:r>
            <a:r>
              <a:rPr lang="en-ZA" sz="44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ZA" sz="4400" b="1" dirty="0" smtClean="0"/>
              <a:t>45</a:t>
            </a:r>
            <a:r>
              <a:rPr lang="en-ZA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ZA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1640994"/>
            <a:ext cx="351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Population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9428" y="2478301"/>
            <a:ext cx="198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Britannic Bold" panose="020B0903060703020204" pitchFamily="34" charset="0"/>
              </a:rPr>
              <a:t>Labour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4000" y="39665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106831" y="1881824"/>
            <a:ext cx="104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Births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3343197" y="1756406"/>
            <a:ext cx="127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Deaths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517361" y="3704301"/>
            <a:ext cx="206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ooper Black" panose="0208090404030B020404" pitchFamily="18" charset="0"/>
              </a:rPr>
              <a:t>CRIME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448838" y="4296155"/>
            <a:ext cx="246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death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645031" y="2967802"/>
            <a:ext cx="351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Youth unemployment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75208" y="3005848"/>
            <a:ext cx="227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Oxford" pitchFamily="18" charset="0"/>
              </a:rPr>
              <a:t>Poverty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Oxfor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5316" y="1809037"/>
            <a:ext cx="179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Marriages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277923" y="2209147"/>
            <a:ext cx="179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Divorces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794765" y="1315347"/>
            <a:ext cx="134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ZapfChancery" pitchFamily="18" charset="0"/>
              </a:rPr>
              <a:t>Gender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ZapfChancery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5404036" y="1272953"/>
            <a:ext cx="147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Housing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6974756" y="2940843"/>
            <a:ext cx="351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Single headed households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4008" y="3937326"/>
            <a:ext cx="258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Access to Water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644008" y="4290487"/>
            <a:ext cx="241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doni MT Condensed" panose="02070606080606020203" pitchFamily="18" charset="0"/>
              </a:rPr>
              <a:t>Access to Electricity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9252" y="4695527"/>
            <a:ext cx="241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gency FB" panose="020B0503020202020204" pitchFamily="34" charset="0"/>
              </a:rPr>
              <a:t>Access to Transport</a:t>
            </a:r>
            <a:endParaRPr lang="en-US" sz="2400" b="1" dirty="0">
              <a:latin typeface="Agency FB" panose="020B0503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2746378" y="4288901"/>
            <a:ext cx="246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Vulnerable groups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73752" y="1052736"/>
            <a:ext cx="198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Health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6248" y="1299412"/>
            <a:ext cx="195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Eurostile" pitchFamily="34" charset="0"/>
              </a:rPr>
              <a:t>Education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Eurostil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600" y="6373167"/>
            <a:ext cx="883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52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29" y="-6988"/>
            <a:ext cx="3033802" cy="615486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260648"/>
            <a:ext cx="9144000" cy="685800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     			        Measuring Society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6731" y="2564904"/>
            <a:ext cx="198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Census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sp>
        <p:nvSpPr>
          <p:cNvPr id="28" name="Rectangle 2"/>
          <p:cNvSpPr/>
          <p:nvPr/>
        </p:nvSpPr>
        <p:spPr>
          <a:xfrm>
            <a:off x="-36512" y="260648"/>
            <a:ext cx="3083243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we do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8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5152"/>
            <a:ext cx="3347864" cy="627271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339685"/>
            <a:ext cx="9144000" cy="685800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Measuring the Economy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05566" y="5318039"/>
            <a:ext cx="4886146" cy="76944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ZA" sz="3200" b="1" dirty="0" smtClean="0"/>
              <a:t>Statistical </a:t>
            </a:r>
            <a:r>
              <a:rPr lang="en-ZA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Reports</a:t>
            </a:r>
            <a:r>
              <a:rPr lang="en-ZA" sz="4400" b="1" dirty="0" smtClean="0">
                <a:solidFill>
                  <a:schemeClr val="accent3">
                    <a:lumMod val="50000"/>
                  </a:schemeClr>
                </a:solidFill>
              </a:rPr>
              <a:t>: 224 </a:t>
            </a:r>
            <a:endParaRPr lang="en-ZA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44623" y="2500437"/>
            <a:ext cx="294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Employment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16200000">
            <a:off x="5944172" y="3405817"/>
            <a:ext cx="206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oper Black" panose="0208090404030B020404" pitchFamily="18" charset="0"/>
              </a:rPr>
              <a:t>Mining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2581500" y="3681059"/>
            <a:ext cx="246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 sector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 rot="16200000">
            <a:off x="6161682" y="2607762"/>
            <a:ext cx="351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 Price Index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325257" y="3212976"/>
            <a:ext cx="195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Oxford" pitchFamily="18" charset="0"/>
              </a:rPr>
              <a:t>Prices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Oxfor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6200000">
            <a:off x="6491407" y="2626969"/>
            <a:ext cx="35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Producer price Index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50189" y="3877001"/>
            <a:ext cx="216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Communication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4550190" y="4128549"/>
            <a:ext cx="241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odoni MT Condensed" panose="02070606080606020203" pitchFamily="18" charset="0"/>
              </a:rPr>
              <a:t>Wholesale Trade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71964" y="4411575"/>
            <a:ext cx="241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gency FB" panose="020B0503020202020204" pitchFamily="34" charset="0"/>
              </a:rPr>
              <a:t>Buildings</a:t>
            </a:r>
            <a:endParaRPr lang="en-US" sz="2000" b="1" dirty="0">
              <a:latin typeface="Agency FB" panose="020B0503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16200000">
            <a:off x="2879040" y="3673805"/>
            <a:ext cx="246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4564710" y="4694601"/>
            <a:ext cx="241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Electricity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 rot="16200000">
            <a:off x="6861517" y="2618840"/>
            <a:ext cx="351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Primary Sector</a:t>
            </a:r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7101264" y="1168890"/>
            <a:ext cx="104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Trade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84368" y="1231965"/>
            <a:ext cx="1367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Finances</a:t>
            </a:r>
            <a:endParaRPr lang="en-US" sz="2000" dirty="0"/>
          </a:p>
        </p:txBody>
      </p:sp>
      <p:sp>
        <p:nvSpPr>
          <p:cNvPr id="87" name="TextBox 86"/>
          <p:cNvSpPr txBox="1"/>
          <p:nvPr/>
        </p:nvSpPr>
        <p:spPr>
          <a:xfrm>
            <a:off x="7891628" y="1558533"/>
            <a:ext cx="13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Provincial spending</a:t>
            </a:r>
            <a:endParaRPr lang="en-US" sz="18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61611" y="1771899"/>
            <a:ext cx="143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latin typeface="Britannic Bold" panose="020B0903060703020204" pitchFamily="34" charset="0"/>
              </a:rPr>
              <a:t>GDP</a:t>
            </a:r>
            <a:endParaRPr lang="en-US" sz="4800" dirty="0">
              <a:solidFill>
                <a:schemeClr val="accent3"/>
              </a:solidFill>
              <a:latin typeface="Britannic Bold" panose="020B0903060703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854087" y="23440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rot="16200000">
            <a:off x="3728752" y="1892195"/>
            <a:ext cx="115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ZapfChancery" pitchFamily="18" charset="0"/>
              </a:rPr>
              <a:t>Services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ZapfChancery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 rot="16200000">
            <a:off x="3344824" y="1859178"/>
            <a:ext cx="126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Forestry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56252" y="1198493"/>
            <a:ext cx="351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Manufacturing</a:t>
            </a:r>
            <a:endParaRPr lang="en-US" sz="36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74098" y="4661739"/>
            <a:ext cx="233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Eurostile" pitchFamily="34" charset="0"/>
              </a:rPr>
              <a:t>Agriculture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Eurostile" pitchFamily="34" charset="0"/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-36512" y="344988"/>
            <a:ext cx="3384376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we do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08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483768" y="1631131"/>
            <a:ext cx="3540920" cy="3508772"/>
            <a:chOff x="2364494" y="740658"/>
            <a:chExt cx="4721226" cy="4678363"/>
          </a:xfrm>
        </p:grpSpPr>
        <p:sp>
          <p:nvSpPr>
            <p:cNvPr id="35" name="Rectangle 34"/>
            <p:cNvSpPr/>
            <p:nvPr/>
          </p:nvSpPr>
          <p:spPr>
            <a:xfrm>
              <a:off x="2443869" y="740658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364494" y="1592359"/>
              <a:ext cx="2105026" cy="3738563"/>
              <a:chOff x="2364494" y="1613783"/>
              <a:chExt cx="2105026" cy="3738563"/>
            </a:xfrm>
            <a:solidFill>
              <a:schemeClr val="accent1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524832" y="1613783"/>
                <a:ext cx="1944688" cy="3738563"/>
              </a:xfrm>
              <a:custGeom>
                <a:avLst/>
                <a:gdLst>
                  <a:gd name="T0" fmla="*/ 1225 w 1225"/>
                  <a:gd name="T1" fmla="*/ 1882 h 2355"/>
                  <a:gd name="T2" fmla="*/ 1147 w 1225"/>
                  <a:gd name="T3" fmla="*/ 1860 h 2355"/>
                  <a:gd name="T4" fmla="*/ 1074 w 1225"/>
                  <a:gd name="T5" fmla="*/ 1833 h 2355"/>
                  <a:gd name="T6" fmla="*/ 1003 w 1225"/>
                  <a:gd name="T7" fmla="*/ 1798 h 2355"/>
                  <a:gd name="T8" fmla="*/ 935 w 1225"/>
                  <a:gd name="T9" fmla="*/ 1759 h 2355"/>
                  <a:gd name="T10" fmla="*/ 871 w 1225"/>
                  <a:gd name="T11" fmla="*/ 1714 h 2355"/>
                  <a:gd name="T12" fmla="*/ 811 w 1225"/>
                  <a:gd name="T13" fmla="*/ 1665 h 2355"/>
                  <a:gd name="T14" fmla="*/ 756 w 1225"/>
                  <a:gd name="T15" fmla="*/ 1611 h 2355"/>
                  <a:gd name="T16" fmla="*/ 707 w 1225"/>
                  <a:gd name="T17" fmla="*/ 1553 h 2355"/>
                  <a:gd name="T18" fmla="*/ 660 w 1225"/>
                  <a:gd name="T19" fmla="*/ 1490 h 2355"/>
                  <a:gd name="T20" fmla="*/ 619 w 1225"/>
                  <a:gd name="T21" fmla="*/ 1423 h 2355"/>
                  <a:gd name="T22" fmla="*/ 583 w 1225"/>
                  <a:gd name="T23" fmla="*/ 1354 h 2355"/>
                  <a:gd name="T24" fmla="*/ 554 w 1225"/>
                  <a:gd name="T25" fmla="*/ 1281 h 2355"/>
                  <a:gd name="T26" fmla="*/ 530 w 1225"/>
                  <a:gd name="T27" fmla="*/ 1205 h 2355"/>
                  <a:gd name="T28" fmla="*/ 513 w 1225"/>
                  <a:gd name="T29" fmla="*/ 1126 h 2355"/>
                  <a:gd name="T30" fmla="*/ 503 w 1225"/>
                  <a:gd name="T31" fmla="*/ 1046 h 2355"/>
                  <a:gd name="T32" fmla="*/ 499 w 1225"/>
                  <a:gd name="T33" fmla="*/ 963 h 2355"/>
                  <a:gd name="T34" fmla="*/ 501 w 1225"/>
                  <a:gd name="T35" fmla="*/ 919 h 2355"/>
                  <a:gd name="T36" fmla="*/ 508 w 1225"/>
                  <a:gd name="T37" fmla="*/ 835 h 2355"/>
                  <a:gd name="T38" fmla="*/ 523 w 1225"/>
                  <a:gd name="T39" fmla="*/ 751 h 2355"/>
                  <a:gd name="T40" fmla="*/ 545 w 1225"/>
                  <a:gd name="T41" fmla="*/ 670 h 2355"/>
                  <a:gd name="T42" fmla="*/ 575 w 1225"/>
                  <a:gd name="T43" fmla="*/ 593 h 2355"/>
                  <a:gd name="T44" fmla="*/ 611 w 1225"/>
                  <a:gd name="T45" fmla="*/ 519 h 2355"/>
                  <a:gd name="T46" fmla="*/ 652 w 1225"/>
                  <a:gd name="T47" fmla="*/ 449 h 2355"/>
                  <a:gd name="T48" fmla="*/ 698 w 1225"/>
                  <a:gd name="T49" fmla="*/ 382 h 2355"/>
                  <a:gd name="T50" fmla="*/ 597 w 1225"/>
                  <a:gd name="T51" fmla="*/ 147 h 2355"/>
                  <a:gd name="T52" fmla="*/ 371 w 1225"/>
                  <a:gd name="T53" fmla="*/ 0 h 2355"/>
                  <a:gd name="T54" fmla="*/ 288 w 1225"/>
                  <a:gd name="T55" fmla="*/ 99 h 2355"/>
                  <a:gd name="T56" fmla="*/ 216 w 1225"/>
                  <a:gd name="T57" fmla="*/ 206 h 2355"/>
                  <a:gd name="T58" fmla="*/ 153 w 1225"/>
                  <a:gd name="T59" fmla="*/ 319 h 2355"/>
                  <a:gd name="T60" fmla="*/ 99 w 1225"/>
                  <a:gd name="T61" fmla="*/ 437 h 2355"/>
                  <a:gd name="T62" fmla="*/ 57 w 1225"/>
                  <a:gd name="T63" fmla="*/ 562 h 2355"/>
                  <a:gd name="T64" fmla="*/ 26 w 1225"/>
                  <a:gd name="T65" fmla="*/ 691 h 2355"/>
                  <a:gd name="T66" fmla="*/ 7 w 1225"/>
                  <a:gd name="T67" fmla="*/ 824 h 2355"/>
                  <a:gd name="T68" fmla="*/ 0 w 1225"/>
                  <a:gd name="T69" fmla="*/ 962 h 2355"/>
                  <a:gd name="T70" fmla="*/ 2 w 1225"/>
                  <a:gd name="T71" fmla="*/ 1023 h 2355"/>
                  <a:gd name="T72" fmla="*/ 12 w 1225"/>
                  <a:gd name="T73" fmla="*/ 1149 h 2355"/>
                  <a:gd name="T74" fmla="*/ 33 w 1225"/>
                  <a:gd name="T75" fmla="*/ 1269 h 2355"/>
                  <a:gd name="T76" fmla="*/ 63 w 1225"/>
                  <a:gd name="T77" fmla="*/ 1385 h 2355"/>
                  <a:gd name="T78" fmla="*/ 105 w 1225"/>
                  <a:gd name="T79" fmla="*/ 1498 h 2355"/>
                  <a:gd name="T80" fmla="*/ 153 w 1225"/>
                  <a:gd name="T81" fmla="*/ 1606 h 2355"/>
                  <a:gd name="T82" fmla="*/ 211 w 1225"/>
                  <a:gd name="T83" fmla="*/ 1709 h 2355"/>
                  <a:gd name="T84" fmla="*/ 276 w 1225"/>
                  <a:gd name="T85" fmla="*/ 1807 h 2355"/>
                  <a:gd name="T86" fmla="*/ 350 w 1225"/>
                  <a:gd name="T87" fmla="*/ 1899 h 2355"/>
                  <a:gd name="T88" fmla="*/ 429 w 1225"/>
                  <a:gd name="T89" fmla="*/ 1985 h 2355"/>
                  <a:gd name="T90" fmla="*/ 516 w 1225"/>
                  <a:gd name="T91" fmla="*/ 2064 h 2355"/>
                  <a:gd name="T92" fmla="*/ 609 w 1225"/>
                  <a:gd name="T93" fmla="*/ 2134 h 2355"/>
                  <a:gd name="T94" fmla="*/ 708 w 1225"/>
                  <a:gd name="T95" fmla="*/ 2199 h 2355"/>
                  <a:gd name="T96" fmla="*/ 813 w 1225"/>
                  <a:gd name="T97" fmla="*/ 2254 h 2355"/>
                  <a:gd name="T98" fmla="*/ 923 w 1225"/>
                  <a:gd name="T99" fmla="*/ 2302 h 2355"/>
                  <a:gd name="T100" fmla="*/ 1036 w 1225"/>
                  <a:gd name="T101" fmla="*/ 2340 h 2355"/>
                  <a:gd name="T102" fmla="*/ 1113 w 1225"/>
                  <a:gd name="T103" fmla="*/ 2093 h 2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5" h="2355">
                    <a:moveTo>
                      <a:pt x="1225" y="1882"/>
                    </a:moveTo>
                    <a:lnTo>
                      <a:pt x="1225" y="1882"/>
                    </a:lnTo>
                    <a:lnTo>
                      <a:pt x="1185" y="1872"/>
                    </a:lnTo>
                    <a:lnTo>
                      <a:pt x="1147" y="1860"/>
                    </a:lnTo>
                    <a:lnTo>
                      <a:pt x="1110" y="1846"/>
                    </a:lnTo>
                    <a:lnTo>
                      <a:pt x="1074" y="1833"/>
                    </a:lnTo>
                    <a:lnTo>
                      <a:pt x="1038" y="1815"/>
                    </a:lnTo>
                    <a:lnTo>
                      <a:pt x="1003" y="1798"/>
                    </a:lnTo>
                    <a:lnTo>
                      <a:pt x="969" y="1779"/>
                    </a:lnTo>
                    <a:lnTo>
                      <a:pt x="935" y="1759"/>
                    </a:lnTo>
                    <a:lnTo>
                      <a:pt x="904" y="1738"/>
                    </a:lnTo>
                    <a:lnTo>
                      <a:pt x="871" y="1714"/>
                    </a:lnTo>
                    <a:lnTo>
                      <a:pt x="842" y="1690"/>
                    </a:lnTo>
                    <a:lnTo>
                      <a:pt x="811" y="1665"/>
                    </a:lnTo>
                    <a:lnTo>
                      <a:pt x="784" y="1639"/>
                    </a:lnTo>
                    <a:lnTo>
                      <a:pt x="756" y="1611"/>
                    </a:lnTo>
                    <a:lnTo>
                      <a:pt x="731" y="1582"/>
                    </a:lnTo>
                    <a:lnTo>
                      <a:pt x="707" y="1553"/>
                    </a:lnTo>
                    <a:lnTo>
                      <a:pt x="683" y="1522"/>
                    </a:lnTo>
                    <a:lnTo>
                      <a:pt x="660" y="1490"/>
                    </a:lnTo>
                    <a:lnTo>
                      <a:pt x="638" y="1457"/>
                    </a:lnTo>
                    <a:lnTo>
                      <a:pt x="619" y="1423"/>
                    </a:lnTo>
                    <a:lnTo>
                      <a:pt x="600" y="1389"/>
                    </a:lnTo>
                    <a:lnTo>
                      <a:pt x="583" y="1354"/>
                    </a:lnTo>
                    <a:lnTo>
                      <a:pt x="568" y="1318"/>
                    </a:lnTo>
                    <a:lnTo>
                      <a:pt x="554" y="1281"/>
                    </a:lnTo>
                    <a:lnTo>
                      <a:pt x="542" y="1243"/>
                    </a:lnTo>
                    <a:lnTo>
                      <a:pt x="530" y="1205"/>
                    </a:lnTo>
                    <a:lnTo>
                      <a:pt x="521" y="1166"/>
                    </a:lnTo>
                    <a:lnTo>
                      <a:pt x="513" y="1126"/>
                    </a:lnTo>
                    <a:lnTo>
                      <a:pt x="508" y="1087"/>
                    </a:lnTo>
                    <a:lnTo>
                      <a:pt x="503" y="1046"/>
                    </a:lnTo>
                    <a:lnTo>
                      <a:pt x="501" y="1005"/>
                    </a:lnTo>
                    <a:lnTo>
                      <a:pt x="499" y="963"/>
                    </a:lnTo>
                    <a:lnTo>
                      <a:pt x="499" y="963"/>
                    </a:lnTo>
                    <a:lnTo>
                      <a:pt x="501" y="919"/>
                    </a:lnTo>
                    <a:lnTo>
                      <a:pt x="503" y="876"/>
                    </a:lnTo>
                    <a:lnTo>
                      <a:pt x="508" y="835"/>
                    </a:lnTo>
                    <a:lnTo>
                      <a:pt x="515" y="792"/>
                    </a:lnTo>
                    <a:lnTo>
                      <a:pt x="523" y="751"/>
                    </a:lnTo>
                    <a:lnTo>
                      <a:pt x="533" y="710"/>
                    </a:lnTo>
                    <a:lnTo>
                      <a:pt x="545" y="670"/>
                    </a:lnTo>
                    <a:lnTo>
                      <a:pt x="559" y="631"/>
                    </a:lnTo>
                    <a:lnTo>
                      <a:pt x="575" y="593"/>
                    </a:lnTo>
                    <a:lnTo>
                      <a:pt x="592" y="555"/>
                    </a:lnTo>
                    <a:lnTo>
                      <a:pt x="611" y="519"/>
                    </a:lnTo>
                    <a:lnTo>
                      <a:pt x="630" y="483"/>
                    </a:lnTo>
                    <a:lnTo>
                      <a:pt x="652" y="449"/>
                    </a:lnTo>
                    <a:lnTo>
                      <a:pt x="674" y="415"/>
                    </a:lnTo>
                    <a:lnTo>
                      <a:pt x="698" y="382"/>
                    </a:lnTo>
                    <a:lnTo>
                      <a:pt x="724" y="351"/>
                    </a:lnTo>
                    <a:lnTo>
                      <a:pt x="597" y="147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28" y="48"/>
                    </a:lnTo>
                    <a:lnTo>
                      <a:pt x="288" y="99"/>
                    </a:lnTo>
                    <a:lnTo>
                      <a:pt x="250" y="151"/>
                    </a:lnTo>
                    <a:lnTo>
                      <a:pt x="216" y="206"/>
                    </a:lnTo>
                    <a:lnTo>
                      <a:pt x="184" y="260"/>
                    </a:lnTo>
                    <a:lnTo>
                      <a:pt x="153" y="319"/>
                    </a:lnTo>
                    <a:lnTo>
                      <a:pt x="125" y="377"/>
                    </a:lnTo>
                    <a:lnTo>
                      <a:pt x="99" y="437"/>
                    </a:lnTo>
                    <a:lnTo>
                      <a:pt x="77" y="499"/>
                    </a:lnTo>
                    <a:lnTo>
                      <a:pt x="57" y="562"/>
                    </a:lnTo>
                    <a:lnTo>
                      <a:pt x="39" y="626"/>
                    </a:lnTo>
                    <a:lnTo>
                      <a:pt x="26" y="691"/>
                    </a:lnTo>
                    <a:lnTo>
                      <a:pt x="15" y="758"/>
                    </a:lnTo>
                    <a:lnTo>
                      <a:pt x="7" y="824"/>
                    </a:lnTo>
                    <a:lnTo>
                      <a:pt x="2" y="893"/>
                    </a:lnTo>
                    <a:lnTo>
                      <a:pt x="0" y="962"/>
                    </a:lnTo>
                    <a:lnTo>
                      <a:pt x="0" y="962"/>
                    </a:lnTo>
                    <a:lnTo>
                      <a:pt x="2" y="1023"/>
                    </a:lnTo>
                    <a:lnTo>
                      <a:pt x="5" y="1087"/>
                    </a:lnTo>
                    <a:lnTo>
                      <a:pt x="12" y="1149"/>
                    </a:lnTo>
                    <a:lnTo>
                      <a:pt x="22" y="1209"/>
                    </a:lnTo>
                    <a:lnTo>
                      <a:pt x="33" y="1269"/>
                    </a:lnTo>
                    <a:lnTo>
                      <a:pt x="48" y="1327"/>
                    </a:lnTo>
                    <a:lnTo>
                      <a:pt x="63" y="1385"/>
                    </a:lnTo>
                    <a:lnTo>
                      <a:pt x="82" y="1442"/>
                    </a:lnTo>
                    <a:lnTo>
                      <a:pt x="105" y="1498"/>
                    </a:lnTo>
                    <a:lnTo>
                      <a:pt x="127" y="1553"/>
                    </a:lnTo>
                    <a:lnTo>
                      <a:pt x="153" y="1606"/>
                    </a:lnTo>
                    <a:lnTo>
                      <a:pt x="182" y="1658"/>
                    </a:lnTo>
                    <a:lnTo>
                      <a:pt x="211" y="1709"/>
                    </a:lnTo>
                    <a:lnTo>
                      <a:pt x="242" y="1759"/>
                    </a:lnTo>
                    <a:lnTo>
                      <a:pt x="276" y="1807"/>
                    </a:lnTo>
                    <a:lnTo>
                      <a:pt x="312" y="1853"/>
                    </a:lnTo>
                    <a:lnTo>
                      <a:pt x="350" y="1899"/>
                    </a:lnTo>
                    <a:lnTo>
                      <a:pt x="389" y="1942"/>
                    </a:lnTo>
                    <a:lnTo>
                      <a:pt x="429" y="1985"/>
                    </a:lnTo>
                    <a:lnTo>
                      <a:pt x="472" y="2025"/>
                    </a:lnTo>
                    <a:lnTo>
                      <a:pt x="516" y="2064"/>
                    </a:lnTo>
                    <a:lnTo>
                      <a:pt x="563" y="2100"/>
                    </a:lnTo>
                    <a:lnTo>
                      <a:pt x="609" y="2134"/>
                    </a:lnTo>
                    <a:lnTo>
                      <a:pt x="659" y="2169"/>
                    </a:lnTo>
                    <a:lnTo>
                      <a:pt x="708" y="2199"/>
                    </a:lnTo>
                    <a:lnTo>
                      <a:pt x="760" y="2227"/>
                    </a:lnTo>
                    <a:lnTo>
                      <a:pt x="813" y="2254"/>
                    </a:lnTo>
                    <a:lnTo>
                      <a:pt x="866" y="2280"/>
                    </a:lnTo>
                    <a:lnTo>
                      <a:pt x="923" y="2302"/>
                    </a:lnTo>
                    <a:lnTo>
                      <a:pt x="978" y="2321"/>
                    </a:lnTo>
                    <a:lnTo>
                      <a:pt x="1036" y="2340"/>
                    </a:lnTo>
                    <a:lnTo>
                      <a:pt x="1094" y="2355"/>
                    </a:lnTo>
                    <a:lnTo>
                      <a:pt x="1113" y="2093"/>
                    </a:lnTo>
                    <a:lnTo>
                      <a:pt x="1225" y="18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364494" y="1912233"/>
                <a:ext cx="1260475" cy="1263650"/>
              </a:xfrm>
              <a:custGeom>
                <a:avLst/>
                <a:gdLst>
                  <a:gd name="T0" fmla="*/ 387 w 794"/>
                  <a:gd name="T1" fmla="*/ 0 h 796"/>
                  <a:gd name="T2" fmla="*/ 348 w 794"/>
                  <a:gd name="T3" fmla="*/ 4 h 796"/>
                  <a:gd name="T4" fmla="*/ 271 w 794"/>
                  <a:gd name="T5" fmla="*/ 21 h 796"/>
                  <a:gd name="T6" fmla="*/ 199 w 794"/>
                  <a:gd name="T7" fmla="*/ 54 h 796"/>
                  <a:gd name="T8" fmla="*/ 137 w 794"/>
                  <a:gd name="T9" fmla="*/ 98 h 796"/>
                  <a:gd name="T10" fmla="*/ 84 w 794"/>
                  <a:gd name="T11" fmla="*/ 153 h 796"/>
                  <a:gd name="T12" fmla="*/ 43 w 794"/>
                  <a:gd name="T13" fmla="*/ 216 h 796"/>
                  <a:gd name="T14" fmla="*/ 15 w 794"/>
                  <a:gd name="T15" fmla="*/ 288 h 796"/>
                  <a:gd name="T16" fmla="*/ 2 w 794"/>
                  <a:gd name="T17" fmla="*/ 367 h 796"/>
                  <a:gd name="T18" fmla="*/ 0 w 794"/>
                  <a:gd name="T19" fmla="*/ 407 h 796"/>
                  <a:gd name="T20" fmla="*/ 0 w 794"/>
                  <a:gd name="T21" fmla="*/ 427 h 796"/>
                  <a:gd name="T22" fmla="*/ 10 w 794"/>
                  <a:gd name="T23" fmla="*/ 487 h 796"/>
                  <a:gd name="T24" fmla="*/ 34 w 794"/>
                  <a:gd name="T25" fmla="*/ 561 h 796"/>
                  <a:gd name="T26" fmla="*/ 72 w 794"/>
                  <a:gd name="T27" fmla="*/ 628 h 796"/>
                  <a:gd name="T28" fmla="*/ 122 w 794"/>
                  <a:gd name="T29" fmla="*/ 684 h 796"/>
                  <a:gd name="T30" fmla="*/ 182 w 794"/>
                  <a:gd name="T31" fmla="*/ 732 h 796"/>
                  <a:gd name="T32" fmla="*/ 250 w 794"/>
                  <a:gd name="T33" fmla="*/ 767 h 796"/>
                  <a:gd name="T34" fmla="*/ 326 w 794"/>
                  <a:gd name="T35" fmla="*/ 789 h 796"/>
                  <a:gd name="T36" fmla="*/ 386 w 794"/>
                  <a:gd name="T37" fmla="*/ 796 h 796"/>
                  <a:gd name="T38" fmla="*/ 406 w 794"/>
                  <a:gd name="T39" fmla="*/ 796 h 796"/>
                  <a:gd name="T40" fmla="*/ 446 w 794"/>
                  <a:gd name="T41" fmla="*/ 792 h 796"/>
                  <a:gd name="T42" fmla="*/ 523 w 794"/>
                  <a:gd name="T43" fmla="*/ 775 h 796"/>
                  <a:gd name="T44" fmla="*/ 593 w 794"/>
                  <a:gd name="T45" fmla="*/ 743 h 796"/>
                  <a:gd name="T46" fmla="*/ 657 w 794"/>
                  <a:gd name="T47" fmla="*/ 698 h 796"/>
                  <a:gd name="T48" fmla="*/ 708 w 794"/>
                  <a:gd name="T49" fmla="*/ 643 h 796"/>
                  <a:gd name="T50" fmla="*/ 749 w 794"/>
                  <a:gd name="T51" fmla="*/ 580 h 796"/>
                  <a:gd name="T52" fmla="*/ 779 w 794"/>
                  <a:gd name="T53" fmla="*/ 508 h 796"/>
                  <a:gd name="T54" fmla="*/ 792 w 794"/>
                  <a:gd name="T55" fmla="*/ 431 h 796"/>
                  <a:gd name="T56" fmla="*/ 794 w 794"/>
                  <a:gd name="T57" fmla="*/ 390 h 796"/>
                  <a:gd name="T58" fmla="*/ 792 w 794"/>
                  <a:gd name="T59" fmla="*/ 369 h 796"/>
                  <a:gd name="T60" fmla="*/ 784 w 794"/>
                  <a:gd name="T61" fmla="*/ 309 h 796"/>
                  <a:gd name="T62" fmla="*/ 760 w 794"/>
                  <a:gd name="T63" fmla="*/ 235 h 796"/>
                  <a:gd name="T64" fmla="*/ 722 w 794"/>
                  <a:gd name="T65" fmla="*/ 168 h 796"/>
                  <a:gd name="T66" fmla="*/ 670 w 794"/>
                  <a:gd name="T67" fmla="*/ 112 h 796"/>
                  <a:gd name="T68" fmla="*/ 612 w 794"/>
                  <a:gd name="T69" fmla="*/ 64 h 796"/>
                  <a:gd name="T70" fmla="*/ 544 w 794"/>
                  <a:gd name="T71" fmla="*/ 30 h 796"/>
                  <a:gd name="T72" fmla="*/ 468 w 794"/>
                  <a:gd name="T73" fmla="*/ 7 h 796"/>
                  <a:gd name="T74" fmla="*/ 408 w 794"/>
                  <a:gd name="T75" fmla="*/ 2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6">
                    <a:moveTo>
                      <a:pt x="387" y="0"/>
                    </a:moveTo>
                    <a:lnTo>
                      <a:pt x="387" y="0"/>
                    </a:lnTo>
                    <a:lnTo>
                      <a:pt x="367" y="2"/>
                    </a:lnTo>
                    <a:lnTo>
                      <a:pt x="348" y="4"/>
                    </a:lnTo>
                    <a:lnTo>
                      <a:pt x="309" y="11"/>
                    </a:lnTo>
                    <a:lnTo>
                      <a:pt x="271" y="21"/>
                    </a:lnTo>
                    <a:lnTo>
                      <a:pt x="233" y="36"/>
                    </a:lnTo>
                    <a:lnTo>
                      <a:pt x="199" y="54"/>
                    </a:lnTo>
                    <a:lnTo>
                      <a:pt x="168" y="74"/>
                    </a:lnTo>
                    <a:lnTo>
                      <a:pt x="137" y="98"/>
                    </a:lnTo>
                    <a:lnTo>
                      <a:pt x="110" y="124"/>
                    </a:lnTo>
                    <a:lnTo>
                      <a:pt x="84" y="153"/>
                    </a:lnTo>
                    <a:lnTo>
                      <a:pt x="62" y="184"/>
                    </a:lnTo>
                    <a:lnTo>
                      <a:pt x="43" y="216"/>
                    </a:lnTo>
                    <a:lnTo>
                      <a:pt x="27" y="252"/>
                    </a:lnTo>
                    <a:lnTo>
                      <a:pt x="15" y="288"/>
                    </a:lnTo>
                    <a:lnTo>
                      <a:pt x="5" y="326"/>
                    </a:lnTo>
                    <a:lnTo>
                      <a:pt x="2" y="367"/>
                    </a:lnTo>
                    <a:lnTo>
                      <a:pt x="0" y="386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0" y="427"/>
                    </a:lnTo>
                    <a:lnTo>
                      <a:pt x="3" y="448"/>
                    </a:lnTo>
                    <a:lnTo>
                      <a:pt x="10" y="487"/>
                    </a:lnTo>
                    <a:lnTo>
                      <a:pt x="20" y="525"/>
                    </a:lnTo>
                    <a:lnTo>
                      <a:pt x="34" y="561"/>
                    </a:lnTo>
                    <a:lnTo>
                      <a:pt x="51" y="595"/>
                    </a:lnTo>
                    <a:lnTo>
                      <a:pt x="72" y="628"/>
                    </a:lnTo>
                    <a:lnTo>
                      <a:pt x="96" y="657"/>
                    </a:lnTo>
                    <a:lnTo>
                      <a:pt x="122" y="684"/>
                    </a:lnTo>
                    <a:lnTo>
                      <a:pt x="151" y="710"/>
                    </a:lnTo>
                    <a:lnTo>
                      <a:pt x="182" y="732"/>
                    </a:lnTo>
                    <a:lnTo>
                      <a:pt x="216" y="751"/>
                    </a:lnTo>
                    <a:lnTo>
                      <a:pt x="250" y="767"/>
                    </a:lnTo>
                    <a:lnTo>
                      <a:pt x="288" y="780"/>
                    </a:lnTo>
                    <a:lnTo>
                      <a:pt x="326" y="789"/>
                    </a:lnTo>
                    <a:lnTo>
                      <a:pt x="365" y="794"/>
                    </a:lnTo>
                    <a:lnTo>
                      <a:pt x="386" y="796"/>
                    </a:lnTo>
                    <a:lnTo>
                      <a:pt x="406" y="796"/>
                    </a:lnTo>
                    <a:lnTo>
                      <a:pt x="406" y="796"/>
                    </a:lnTo>
                    <a:lnTo>
                      <a:pt x="427" y="794"/>
                    </a:lnTo>
                    <a:lnTo>
                      <a:pt x="446" y="792"/>
                    </a:lnTo>
                    <a:lnTo>
                      <a:pt x="485" y="786"/>
                    </a:lnTo>
                    <a:lnTo>
                      <a:pt x="523" y="775"/>
                    </a:lnTo>
                    <a:lnTo>
                      <a:pt x="559" y="760"/>
                    </a:lnTo>
                    <a:lnTo>
                      <a:pt x="593" y="743"/>
                    </a:lnTo>
                    <a:lnTo>
                      <a:pt x="626" y="722"/>
                    </a:lnTo>
                    <a:lnTo>
                      <a:pt x="657" y="698"/>
                    </a:lnTo>
                    <a:lnTo>
                      <a:pt x="684" y="672"/>
                    </a:lnTo>
                    <a:lnTo>
                      <a:pt x="708" y="643"/>
                    </a:lnTo>
                    <a:lnTo>
                      <a:pt x="731" y="612"/>
                    </a:lnTo>
                    <a:lnTo>
                      <a:pt x="749" y="580"/>
                    </a:lnTo>
                    <a:lnTo>
                      <a:pt x="767" y="544"/>
                    </a:lnTo>
                    <a:lnTo>
                      <a:pt x="779" y="508"/>
                    </a:lnTo>
                    <a:lnTo>
                      <a:pt x="787" y="470"/>
                    </a:lnTo>
                    <a:lnTo>
                      <a:pt x="792" y="431"/>
                    </a:lnTo>
                    <a:lnTo>
                      <a:pt x="794" y="410"/>
                    </a:lnTo>
                    <a:lnTo>
                      <a:pt x="794" y="390"/>
                    </a:lnTo>
                    <a:lnTo>
                      <a:pt x="794" y="390"/>
                    </a:lnTo>
                    <a:lnTo>
                      <a:pt x="792" y="369"/>
                    </a:lnTo>
                    <a:lnTo>
                      <a:pt x="791" y="348"/>
                    </a:lnTo>
                    <a:lnTo>
                      <a:pt x="784" y="309"/>
                    </a:lnTo>
                    <a:lnTo>
                      <a:pt x="773" y="271"/>
                    </a:lnTo>
                    <a:lnTo>
                      <a:pt x="760" y="235"/>
                    </a:lnTo>
                    <a:lnTo>
                      <a:pt x="743" y="201"/>
                    </a:lnTo>
                    <a:lnTo>
                      <a:pt x="722" y="168"/>
                    </a:lnTo>
                    <a:lnTo>
                      <a:pt x="698" y="139"/>
                    </a:lnTo>
                    <a:lnTo>
                      <a:pt x="670" y="112"/>
                    </a:lnTo>
                    <a:lnTo>
                      <a:pt x="643" y="86"/>
                    </a:lnTo>
                    <a:lnTo>
                      <a:pt x="612" y="64"/>
                    </a:lnTo>
                    <a:lnTo>
                      <a:pt x="578" y="45"/>
                    </a:lnTo>
                    <a:lnTo>
                      <a:pt x="544" y="30"/>
                    </a:lnTo>
                    <a:lnTo>
                      <a:pt x="506" y="16"/>
                    </a:lnTo>
                    <a:lnTo>
                      <a:pt x="468" y="7"/>
                    </a:lnTo>
                    <a:lnTo>
                      <a:pt x="429" y="2"/>
                    </a:lnTo>
                    <a:lnTo>
                      <a:pt x="408" y="2"/>
                    </a:lnTo>
                    <a:lnTo>
                      <a:pt x="3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2535944" y="2083683"/>
                <a:ext cx="917575" cy="920750"/>
              </a:xfrm>
              <a:custGeom>
                <a:avLst/>
                <a:gdLst>
                  <a:gd name="T0" fmla="*/ 283 w 578"/>
                  <a:gd name="T1" fmla="*/ 0 h 580"/>
                  <a:gd name="T2" fmla="*/ 225 w 578"/>
                  <a:gd name="T3" fmla="*/ 7 h 580"/>
                  <a:gd name="T4" fmla="*/ 170 w 578"/>
                  <a:gd name="T5" fmla="*/ 26 h 580"/>
                  <a:gd name="T6" fmla="*/ 122 w 578"/>
                  <a:gd name="T7" fmla="*/ 54 h 580"/>
                  <a:gd name="T8" fmla="*/ 79 w 578"/>
                  <a:gd name="T9" fmla="*/ 90 h 580"/>
                  <a:gd name="T10" fmla="*/ 44 w 578"/>
                  <a:gd name="T11" fmla="*/ 134 h 580"/>
                  <a:gd name="T12" fmla="*/ 19 w 578"/>
                  <a:gd name="T13" fmla="*/ 184 h 580"/>
                  <a:gd name="T14" fmla="*/ 3 w 578"/>
                  <a:gd name="T15" fmla="*/ 239 h 580"/>
                  <a:gd name="T16" fmla="*/ 0 w 578"/>
                  <a:gd name="T17" fmla="*/ 297 h 580"/>
                  <a:gd name="T18" fmla="*/ 2 w 578"/>
                  <a:gd name="T19" fmla="*/ 326 h 580"/>
                  <a:gd name="T20" fmla="*/ 14 w 578"/>
                  <a:gd name="T21" fmla="*/ 383 h 580"/>
                  <a:gd name="T22" fmla="*/ 38 w 578"/>
                  <a:gd name="T23" fmla="*/ 434 h 580"/>
                  <a:gd name="T24" fmla="*/ 70 w 578"/>
                  <a:gd name="T25" fmla="*/ 479 h 580"/>
                  <a:gd name="T26" fmla="*/ 110 w 578"/>
                  <a:gd name="T27" fmla="*/ 518 h 580"/>
                  <a:gd name="T28" fmla="*/ 156 w 578"/>
                  <a:gd name="T29" fmla="*/ 547 h 580"/>
                  <a:gd name="T30" fmla="*/ 209 w 578"/>
                  <a:gd name="T31" fmla="*/ 568 h 580"/>
                  <a:gd name="T32" fmla="*/ 266 w 578"/>
                  <a:gd name="T33" fmla="*/ 578 h 580"/>
                  <a:gd name="T34" fmla="*/ 295 w 578"/>
                  <a:gd name="T35" fmla="*/ 580 h 580"/>
                  <a:gd name="T36" fmla="*/ 353 w 578"/>
                  <a:gd name="T37" fmla="*/ 573 h 580"/>
                  <a:gd name="T38" fmla="*/ 408 w 578"/>
                  <a:gd name="T39" fmla="*/ 554 h 580"/>
                  <a:gd name="T40" fmla="*/ 456 w 578"/>
                  <a:gd name="T41" fmla="*/ 527 h 580"/>
                  <a:gd name="T42" fmla="*/ 497 w 578"/>
                  <a:gd name="T43" fmla="*/ 491 h 580"/>
                  <a:gd name="T44" fmla="*/ 533 w 578"/>
                  <a:gd name="T45" fmla="*/ 446 h 580"/>
                  <a:gd name="T46" fmla="*/ 557 w 578"/>
                  <a:gd name="T47" fmla="*/ 396 h 580"/>
                  <a:gd name="T48" fmla="*/ 574 w 578"/>
                  <a:gd name="T49" fmla="*/ 342 h 580"/>
                  <a:gd name="T50" fmla="*/ 578 w 578"/>
                  <a:gd name="T51" fmla="*/ 283 h 580"/>
                  <a:gd name="T52" fmla="*/ 576 w 578"/>
                  <a:gd name="T53" fmla="*/ 254 h 580"/>
                  <a:gd name="T54" fmla="*/ 564 w 578"/>
                  <a:gd name="T55" fmla="*/ 198 h 580"/>
                  <a:gd name="T56" fmla="*/ 540 w 578"/>
                  <a:gd name="T57" fmla="*/ 146 h 580"/>
                  <a:gd name="T58" fmla="*/ 508 w 578"/>
                  <a:gd name="T59" fmla="*/ 102 h 580"/>
                  <a:gd name="T60" fmla="*/ 468 w 578"/>
                  <a:gd name="T61" fmla="*/ 62 h 580"/>
                  <a:gd name="T62" fmla="*/ 422 w 578"/>
                  <a:gd name="T63" fmla="*/ 33 h 580"/>
                  <a:gd name="T64" fmla="*/ 369 w 578"/>
                  <a:gd name="T65" fmla="*/ 12 h 580"/>
                  <a:gd name="T66" fmla="*/ 312 w 578"/>
                  <a:gd name="T67" fmla="*/ 2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80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4"/>
                    </a:lnTo>
                    <a:lnTo>
                      <a:pt x="225" y="7"/>
                    </a:lnTo>
                    <a:lnTo>
                      <a:pt x="197" y="16"/>
                    </a:lnTo>
                    <a:lnTo>
                      <a:pt x="170" y="26"/>
                    </a:lnTo>
                    <a:lnTo>
                      <a:pt x="146" y="38"/>
                    </a:lnTo>
                    <a:lnTo>
                      <a:pt x="122" y="54"/>
                    </a:lnTo>
                    <a:lnTo>
                      <a:pt x="99" y="71"/>
                    </a:lnTo>
                    <a:lnTo>
                      <a:pt x="79" y="90"/>
                    </a:lnTo>
                    <a:lnTo>
                      <a:pt x="62" y="112"/>
                    </a:lnTo>
                    <a:lnTo>
                      <a:pt x="44" y="134"/>
                    </a:lnTo>
                    <a:lnTo>
                      <a:pt x="31" y="158"/>
                    </a:lnTo>
                    <a:lnTo>
                      <a:pt x="19" y="184"/>
                    </a:lnTo>
                    <a:lnTo>
                      <a:pt x="10" y="210"/>
                    </a:lnTo>
                    <a:lnTo>
                      <a:pt x="3" y="239"/>
                    </a:lnTo>
                    <a:lnTo>
                      <a:pt x="0" y="268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2" y="326"/>
                    </a:lnTo>
                    <a:lnTo>
                      <a:pt x="7" y="355"/>
                    </a:lnTo>
                    <a:lnTo>
                      <a:pt x="14" y="383"/>
                    </a:lnTo>
                    <a:lnTo>
                      <a:pt x="24" y="408"/>
                    </a:lnTo>
                    <a:lnTo>
                      <a:pt x="38" y="434"/>
                    </a:lnTo>
                    <a:lnTo>
                      <a:pt x="53" y="458"/>
                    </a:lnTo>
                    <a:lnTo>
                      <a:pt x="70" y="479"/>
                    </a:lnTo>
                    <a:lnTo>
                      <a:pt x="89" y="499"/>
                    </a:lnTo>
                    <a:lnTo>
                      <a:pt x="110" y="518"/>
                    </a:lnTo>
                    <a:lnTo>
                      <a:pt x="132" y="534"/>
                    </a:lnTo>
                    <a:lnTo>
                      <a:pt x="156" y="547"/>
                    </a:lnTo>
                    <a:lnTo>
                      <a:pt x="182" y="559"/>
                    </a:lnTo>
                    <a:lnTo>
                      <a:pt x="209" y="568"/>
                    </a:lnTo>
                    <a:lnTo>
                      <a:pt x="237" y="575"/>
                    </a:lnTo>
                    <a:lnTo>
                      <a:pt x="266" y="578"/>
                    </a:lnTo>
                    <a:lnTo>
                      <a:pt x="295" y="580"/>
                    </a:lnTo>
                    <a:lnTo>
                      <a:pt x="295" y="580"/>
                    </a:lnTo>
                    <a:lnTo>
                      <a:pt x="324" y="578"/>
                    </a:lnTo>
                    <a:lnTo>
                      <a:pt x="353" y="573"/>
                    </a:lnTo>
                    <a:lnTo>
                      <a:pt x="381" y="564"/>
                    </a:lnTo>
                    <a:lnTo>
                      <a:pt x="408" y="554"/>
                    </a:lnTo>
                    <a:lnTo>
                      <a:pt x="432" y="542"/>
                    </a:lnTo>
                    <a:lnTo>
                      <a:pt x="456" y="527"/>
                    </a:lnTo>
                    <a:lnTo>
                      <a:pt x="478" y="510"/>
                    </a:lnTo>
                    <a:lnTo>
                      <a:pt x="497" y="491"/>
                    </a:lnTo>
                    <a:lnTo>
                      <a:pt x="516" y="470"/>
                    </a:lnTo>
                    <a:lnTo>
                      <a:pt x="533" y="446"/>
                    </a:lnTo>
                    <a:lnTo>
                      <a:pt x="547" y="422"/>
                    </a:lnTo>
                    <a:lnTo>
                      <a:pt x="557" y="396"/>
                    </a:lnTo>
                    <a:lnTo>
                      <a:pt x="568" y="371"/>
                    </a:lnTo>
                    <a:lnTo>
                      <a:pt x="574" y="342"/>
                    </a:lnTo>
                    <a:lnTo>
                      <a:pt x="578" y="314"/>
                    </a:lnTo>
                    <a:lnTo>
                      <a:pt x="578" y="283"/>
                    </a:lnTo>
                    <a:lnTo>
                      <a:pt x="578" y="283"/>
                    </a:lnTo>
                    <a:lnTo>
                      <a:pt x="576" y="254"/>
                    </a:lnTo>
                    <a:lnTo>
                      <a:pt x="571" y="225"/>
                    </a:lnTo>
                    <a:lnTo>
                      <a:pt x="564" y="198"/>
                    </a:lnTo>
                    <a:lnTo>
                      <a:pt x="552" y="172"/>
                    </a:lnTo>
                    <a:lnTo>
                      <a:pt x="540" y="146"/>
                    </a:lnTo>
                    <a:lnTo>
                      <a:pt x="525" y="124"/>
                    </a:lnTo>
                    <a:lnTo>
                      <a:pt x="508" y="102"/>
                    </a:lnTo>
                    <a:lnTo>
                      <a:pt x="489" y="81"/>
                    </a:lnTo>
                    <a:lnTo>
                      <a:pt x="468" y="62"/>
                    </a:lnTo>
                    <a:lnTo>
                      <a:pt x="446" y="47"/>
                    </a:lnTo>
                    <a:lnTo>
                      <a:pt x="422" y="33"/>
                    </a:lnTo>
                    <a:lnTo>
                      <a:pt x="396" y="21"/>
                    </a:lnTo>
                    <a:lnTo>
                      <a:pt x="369" y="12"/>
                    </a:lnTo>
                    <a:lnTo>
                      <a:pt x="341" y="6"/>
                    </a:lnTo>
                    <a:lnTo>
                      <a:pt x="312" y="2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2543300" y="1631131"/>
            <a:ext cx="3481388" cy="3508772"/>
            <a:chOff x="2443869" y="740657"/>
            <a:chExt cx="4641851" cy="4678363"/>
          </a:xfrm>
        </p:grpSpPr>
        <p:grpSp>
          <p:nvGrpSpPr>
            <p:cNvPr id="41" name="Group 40"/>
            <p:cNvGrpSpPr/>
            <p:nvPr/>
          </p:nvGrpSpPr>
          <p:grpSpPr>
            <a:xfrm>
              <a:off x="3229682" y="859720"/>
              <a:ext cx="3727450" cy="1714500"/>
              <a:chOff x="3229682" y="859720"/>
              <a:chExt cx="3727450" cy="1714500"/>
            </a:xfrm>
            <a:solidFill>
              <a:schemeClr val="accent2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3229682" y="859720"/>
                <a:ext cx="3727450" cy="1714500"/>
              </a:xfrm>
              <a:custGeom>
                <a:avLst/>
                <a:gdLst>
                  <a:gd name="T0" fmla="*/ 2348 w 2348"/>
                  <a:gd name="T1" fmla="*/ 962 h 1080"/>
                  <a:gd name="T2" fmla="*/ 2307 w 2348"/>
                  <a:gd name="T3" fmla="*/ 859 h 1080"/>
                  <a:gd name="T4" fmla="*/ 2259 w 2348"/>
                  <a:gd name="T5" fmla="*/ 759 h 1080"/>
                  <a:gd name="T6" fmla="*/ 2204 w 2348"/>
                  <a:gd name="T7" fmla="*/ 665 h 1080"/>
                  <a:gd name="T8" fmla="*/ 2143 w 2348"/>
                  <a:gd name="T9" fmla="*/ 576 h 1080"/>
                  <a:gd name="T10" fmla="*/ 2074 w 2348"/>
                  <a:gd name="T11" fmla="*/ 490 h 1080"/>
                  <a:gd name="T12" fmla="*/ 1998 w 2348"/>
                  <a:gd name="T13" fmla="*/ 411 h 1080"/>
                  <a:gd name="T14" fmla="*/ 1918 w 2348"/>
                  <a:gd name="T15" fmla="*/ 338 h 1080"/>
                  <a:gd name="T16" fmla="*/ 1832 w 2348"/>
                  <a:gd name="T17" fmla="*/ 271 h 1080"/>
                  <a:gd name="T18" fmla="*/ 1741 w 2348"/>
                  <a:gd name="T19" fmla="*/ 211 h 1080"/>
                  <a:gd name="T20" fmla="*/ 1645 w 2348"/>
                  <a:gd name="T21" fmla="*/ 158 h 1080"/>
                  <a:gd name="T22" fmla="*/ 1546 w 2348"/>
                  <a:gd name="T23" fmla="*/ 111 h 1080"/>
                  <a:gd name="T24" fmla="*/ 1441 w 2348"/>
                  <a:gd name="T25" fmla="*/ 72 h 1080"/>
                  <a:gd name="T26" fmla="*/ 1333 w 2348"/>
                  <a:gd name="T27" fmla="*/ 41 h 1080"/>
                  <a:gd name="T28" fmla="*/ 1223 w 2348"/>
                  <a:gd name="T29" fmla="*/ 19 h 1080"/>
                  <a:gd name="T30" fmla="*/ 1108 w 2348"/>
                  <a:gd name="T31" fmla="*/ 5 h 1080"/>
                  <a:gd name="T32" fmla="*/ 993 w 2348"/>
                  <a:gd name="T33" fmla="*/ 0 h 1080"/>
                  <a:gd name="T34" fmla="*/ 921 w 2348"/>
                  <a:gd name="T35" fmla="*/ 2 h 1080"/>
                  <a:gd name="T36" fmla="*/ 781 w 2348"/>
                  <a:gd name="T37" fmla="*/ 17 h 1080"/>
                  <a:gd name="T38" fmla="*/ 643 w 2348"/>
                  <a:gd name="T39" fmla="*/ 43 h 1080"/>
                  <a:gd name="T40" fmla="*/ 511 w 2348"/>
                  <a:gd name="T41" fmla="*/ 82 h 1080"/>
                  <a:gd name="T42" fmla="*/ 386 w 2348"/>
                  <a:gd name="T43" fmla="*/ 135 h 1080"/>
                  <a:gd name="T44" fmla="*/ 266 w 2348"/>
                  <a:gd name="T45" fmla="*/ 197 h 1080"/>
                  <a:gd name="T46" fmla="*/ 155 w 2348"/>
                  <a:gd name="T47" fmla="*/ 271 h 1080"/>
                  <a:gd name="T48" fmla="*/ 48 w 2348"/>
                  <a:gd name="T49" fmla="*/ 355 h 1080"/>
                  <a:gd name="T50" fmla="*/ 225 w 2348"/>
                  <a:gd name="T51" fmla="*/ 554 h 1080"/>
                  <a:gd name="T52" fmla="*/ 350 w 2348"/>
                  <a:gd name="T53" fmla="*/ 753 h 1080"/>
                  <a:gd name="T54" fmla="*/ 415 w 2348"/>
                  <a:gd name="T55" fmla="*/ 696 h 1080"/>
                  <a:gd name="T56" fmla="*/ 487 w 2348"/>
                  <a:gd name="T57" fmla="*/ 645 h 1080"/>
                  <a:gd name="T58" fmla="*/ 565 w 2348"/>
                  <a:gd name="T59" fmla="*/ 600 h 1080"/>
                  <a:gd name="T60" fmla="*/ 643 w 2348"/>
                  <a:gd name="T61" fmla="*/ 562 h 1080"/>
                  <a:gd name="T62" fmla="*/ 729 w 2348"/>
                  <a:gd name="T63" fmla="*/ 533 h 1080"/>
                  <a:gd name="T64" fmla="*/ 817 w 2348"/>
                  <a:gd name="T65" fmla="*/ 511 h 1080"/>
                  <a:gd name="T66" fmla="*/ 908 w 2348"/>
                  <a:gd name="T67" fmla="*/ 497 h 1080"/>
                  <a:gd name="T68" fmla="*/ 1000 w 2348"/>
                  <a:gd name="T69" fmla="*/ 494 h 1080"/>
                  <a:gd name="T70" fmla="*/ 1038 w 2348"/>
                  <a:gd name="T71" fmla="*/ 494 h 1080"/>
                  <a:gd name="T72" fmla="*/ 1110 w 2348"/>
                  <a:gd name="T73" fmla="*/ 499 h 1080"/>
                  <a:gd name="T74" fmla="*/ 1182 w 2348"/>
                  <a:gd name="T75" fmla="*/ 511 h 1080"/>
                  <a:gd name="T76" fmla="*/ 1251 w 2348"/>
                  <a:gd name="T77" fmla="*/ 526 h 1080"/>
                  <a:gd name="T78" fmla="*/ 1318 w 2348"/>
                  <a:gd name="T79" fmla="*/ 547 h 1080"/>
                  <a:gd name="T80" fmla="*/ 1383 w 2348"/>
                  <a:gd name="T81" fmla="*/ 574 h 1080"/>
                  <a:gd name="T82" fmla="*/ 1444 w 2348"/>
                  <a:gd name="T83" fmla="*/ 603 h 1080"/>
                  <a:gd name="T84" fmla="*/ 1504 w 2348"/>
                  <a:gd name="T85" fmla="*/ 639 h 1080"/>
                  <a:gd name="T86" fmla="*/ 1561 w 2348"/>
                  <a:gd name="T87" fmla="*/ 677 h 1080"/>
                  <a:gd name="T88" fmla="*/ 1616 w 2348"/>
                  <a:gd name="T89" fmla="*/ 720 h 1080"/>
                  <a:gd name="T90" fmla="*/ 1666 w 2348"/>
                  <a:gd name="T91" fmla="*/ 766 h 1080"/>
                  <a:gd name="T92" fmla="*/ 1714 w 2348"/>
                  <a:gd name="T93" fmla="*/ 818 h 1080"/>
                  <a:gd name="T94" fmla="*/ 1757 w 2348"/>
                  <a:gd name="T95" fmla="*/ 871 h 1080"/>
                  <a:gd name="T96" fmla="*/ 1796 w 2348"/>
                  <a:gd name="T97" fmla="*/ 927 h 1080"/>
                  <a:gd name="T98" fmla="*/ 1830 w 2348"/>
                  <a:gd name="T99" fmla="*/ 986 h 1080"/>
                  <a:gd name="T100" fmla="*/ 1863 w 2348"/>
                  <a:gd name="T101" fmla="*/ 1049 h 1080"/>
                  <a:gd name="T102" fmla="*/ 2120 w 2348"/>
                  <a:gd name="T103" fmla="*/ 1075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8" h="1080">
                    <a:moveTo>
                      <a:pt x="2348" y="962"/>
                    </a:moveTo>
                    <a:lnTo>
                      <a:pt x="2348" y="962"/>
                    </a:lnTo>
                    <a:lnTo>
                      <a:pt x="2330" y="910"/>
                    </a:lnTo>
                    <a:lnTo>
                      <a:pt x="2307" y="859"/>
                    </a:lnTo>
                    <a:lnTo>
                      <a:pt x="2285" y="809"/>
                    </a:lnTo>
                    <a:lnTo>
                      <a:pt x="2259" y="759"/>
                    </a:lnTo>
                    <a:lnTo>
                      <a:pt x="2233" y="711"/>
                    </a:lnTo>
                    <a:lnTo>
                      <a:pt x="2204" y="665"/>
                    </a:lnTo>
                    <a:lnTo>
                      <a:pt x="2173" y="619"/>
                    </a:lnTo>
                    <a:lnTo>
                      <a:pt x="2143" y="576"/>
                    </a:lnTo>
                    <a:lnTo>
                      <a:pt x="2108" y="533"/>
                    </a:lnTo>
                    <a:lnTo>
                      <a:pt x="2074" y="490"/>
                    </a:lnTo>
                    <a:lnTo>
                      <a:pt x="2036" y="451"/>
                    </a:lnTo>
                    <a:lnTo>
                      <a:pt x="1998" y="411"/>
                    </a:lnTo>
                    <a:lnTo>
                      <a:pt x="1959" y="374"/>
                    </a:lnTo>
                    <a:lnTo>
                      <a:pt x="1918" y="338"/>
                    </a:lnTo>
                    <a:lnTo>
                      <a:pt x="1875" y="303"/>
                    </a:lnTo>
                    <a:lnTo>
                      <a:pt x="1832" y="271"/>
                    </a:lnTo>
                    <a:lnTo>
                      <a:pt x="1788" y="240"/>
                    </a:lnTo>
                    <a:lnTo>
                      <a:pt x="1741" y="211"/>
                    </a:lnTo>
                    <a:lnTo>
                      <a:pt x="1693" y="183"/>
                    </a:lnTo>
                    <a:lnTo>
                      <a:pt x="1645" y="158"/>
                    </a:lnTo>
                    <a:lnTo>
                      <a:pt x="1595" y="134"/>
                    </a:lnTo>
                    <a:lnTo>
                      <a:pt x="1546" y="111"/>
                    </a:lnTo>
                    <a:lnTo>
                      <a:pt x="1494" y="91"/>
                    </a:lnTo>
                    <a:lnTo>
                      <a:pt x="1441" y="72"/>
                    </a:lnTo>
                    <a:lnTo>
                      <a:pt x="1388" y="57"/>
                    </a:lnTo>
                    <a:lnTo>
                      <a:pt x="1333" y="41"/>
                    </a:lnTo>
                    <a:lnTo>
                      <a:pt x="1278" y="29"/>
                    </a:lnTo>
                    <a:lnTo>
                      <a:pt x="1223" y="19"/>
                    </a:lnTo>
                    <a:lnTo>
                      <a:pt x="1167" y="10"/>
                    </a:lnTo>
                    <a:lnTo>
                      <a:pt x="1108" y="5"/>
                    </a:lnTo>
                    <a:lnTo>
                      <a:pt x="1052" y="2"/>
                    </a:lnTo>
                    <a:lnTo>
                      <a:pt x="993" y="0"/>
                    </a:lnTo>
                    <a:lnTo>
                      <a:pt x="993" y="0"/>
                    </a:lnTo>
                    <a:lnTo>
                      <a:pt x="921" y="2"/>
                    </a:lnTo>
                    <a:lnTo>
                      <a:pt x="849" y="9"/>
                    </a:lnTo>
                    <a:lnTo>
                      <a:pt x="781" y="17"/>
                    </a:lnTo>
                    <a:lnTo>
                      <a:pt x="712" y="29"/>
                    </a:lnTo>
                    <a:lnTo>
                      <a:pt x="643" y="43"/>
                    </a:lnTo>
                    <a:lnTo>
                      <a:pt x="577" y="62"/>
                    </a:lnTo>
                    <a:lnTo>
                      <a:pt x="511" y="82"/>
                    </a:lnTo>
                    <a:lnTo>
                      <a:pt x="448" y="108"/>
                    </a:lnTo>
                    <a:lnTo>
                      <a:pt x="386" y="135"/>
                    </a:lnTo>
                    <a:lnTo>
                      <a:pt x="326" y="165"/>
                    </a:lnTo>
                    <a:lnTo>
                      <a:pt x="266" y="197"/>
                    </a:lnTo>
                    <a:lnTo>
                      <a:pt x="210" y="233"/>
                    </a:lnTo>
                    <a:lnTo>
                      <a:pt x="155" y="271"/>
                    </a:lnTo>
                    <a:lnTo>
                      <a:pt x="100" y="312"/>
                    </a:lnTo>
                    <a:lnTo>
                      <a:pt x="48" y="355"/>
                    </a:lnTo>
                    <a:lnTo>
                      <a:pt x="0" y="399"/>
                    </a:lnTo>
                    <a:lnTo>
                      <a:pt x="225" y="554"/>
                    </a:lnTo>
                    <a:lnTo>
                      <a:pt x="350" y="753"/>
                    </a:lnTo>
                    <a:lnTo>
                      <a:pt x="350" y="753"/>
                    </a:lnTo>
                    <a:lnTo>
                      <a:pt x="383" y="723"/>
                    </a:lnTo>
                    <a:lnTo>
                      <a:pt x="415" y="696"/>
                    </a:lnTo>
                    <a:lnTo>
                      <a:pt x="451" y="669"/>
                    </a:lnTo>
                    <a:lnTo>
                      <a:pt x="487" y="645"/>
                    </a:lnTo>
                    <a:lnTo>
                      <a:pt x="525" y="621"/>
                    </a:lnTo>
                    <a:lnTo>
                      <a:pt x="565" y="600"/>
                    </a:lnTo>
                    <a:lnTo>
                      <a:pt x="604" y="581"/>
                    </a:lnTo>
                    <a:lnTo>
                      <a:pt x="643" y="562"/>
                    </a:lnTo>
                    <a:lnTo>
                      <a:pt x="686" y="547"/>
                    </a:lnTo>
                    <a:lnTo>
                      <a:pt x="729" y="533"/>
                    </a:lnTo>
                    <a:lnTo>
                      <a:pt x="772" y="521"/>
                    </a:lnTo>
                    <a:lnTo>
                      <a:pt x="817" y="511"/>
                    </a:lnTo>
                    <a:lnTo>
                      <a:pt x="861" y="504"/>
                    </a:lnTo>
                    <a:lnTo>
                      <a:pt x="908" y="497"/>
                    </a:lnTo>
                    <a:lnTo>
                      <a:pt x="954" y="494"/>
                    </a:lnTo>
                    <a:lnTo>
                      <a:pt x="1000" y="494"/>
                    </a:lnTo>
                    <a:lnTo>
                      <a:pt x="1000" y="494"/>
                    </a:lnTo>
                    <a:lnTo>
                      <a:pt x="1038" y="494"/>
                    </a:lnTo>
                    <a:lnTo>
                      <a:pt x="1074" y="495"/>
                    </a:lnTo>
                    <a:lnTo>
                      <a:pt x="1110" y="499"/>
                    </a:lnTo>
                    <a:lnTo>
                      <a:pt x="1146" y="504"/>
                    </a:lnTo>
                    <a:lnTo>
                      <a:pt x="1182" y="511"/>
                    </a:lnTo>
                    <a:lnTo>
                      <a:pt x="1216" y="518"/>
                    </a:lnTo>
                    <a:lnTo>
                      <a:pt x="1251" y="526"/>
                    </a:lnTo>
                    <a:lnTo>
                      <a:pt x="1285" y="537"/>
                    </a:lnTo>
                    <a:lnTo>
                      <a:pt x="1318" y="547"/>
                    </a:lnTo>
                    <a:lnTo>
                      <a:pt x="1350" y="561"/>
                    </a:lnTo>
                    <a:lnTo>
                      <a:pt x="1383" y="574"/>
                    </a:lnTo>
                    <a:lnTo>
                      <a:pt x="1414" y="588"/>
                    </a:lnTo>
                    <a:lnTo>
                      <a:pt x="1444" y="603"/>
                    </a:lnTo>
                    <a:lnTo>
                      <a:pt x="1475" y="621"/>
                    </a:lnTo>
                    <a:lnTo>
                      <a:pt x="1504" y="639"/>
                    </a:lnTo>
                    <a:lnTo>
                      <a:pt x="1534" y="658"/>
                    </a:lnTo>
                    <a:lnTo>
                      <a:pt x="1561" y="677"/>
                    </a:lnTo>
                    <a:lnTo>
                      <a:pt x="1589" y="698"/>
                    </a:lnTo>
                    <a:lnTo>
                      <a:pt x="1616" y="720"/>
                    </a:lnTo>
                    <a:lnTo>
                      <a:pt x="1642" y="744"/>
                    </a:lnTo>
                    <a:lnTo>
                      <a:pt x="1666" y="766"/>
                    </a:lnTo>
                    <a:lnTo>
                      <a:pt x="1690" y="792"/>
                    </a:lnTo>
                    <a:lnTo>
                      <a:pt x="1714" y="818"/>
                    </a:lnTo>
                    <a:lnTo>
                      <a:pt x="1736" y="843"/>
                    </a:lnTo>
                    <a:lnTo>
                      <a:pt x="1757" y="871"/>
                    </a:lnTo>
                    <a:lnTo>
                      <a:pt x="1777" y="898"/>
                    </a:lnTo>
                    <a:lnTo>
                      <a:pt x="1796" y="927"/>
                    </a:lnTo>
                    <a:lnTo>
                      <a:pt x="1813" y="957"/>
                    </a:lnTo>
                    <a:lnTo>
                      <a:pt x="1830" y="986"/>
                    </a:lnTo>
                    <a:lnTo>
                      <a:pt x="1848" y="1017"/>
                    </a:lnTo>
                    <a:lnTo>
                      <a:pt x="1863" y="1049"/>
                    </a:lnTo>
                    <a:lnTo>
                      <a:pt x="1877" y="1080"/>
                    </a:lnTo>
                    <a:lnTo>
                      <a:pt x="2120" y="1075"/>
                    </a:lnTo>
                    <a:lnTo>
                      <a:pt x="2348" y="9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5642682" y="1142295"/>
                <a:ext cx="1260475" cy="1260475"/>
              </a:xfrm>
              <a:custGeom>
                <a:avLst/>
                <a:gdLst>
                  <a:gd name="T0" fmla="*/ 388 w 794"/>
                  <a:gd name="T1" fmla="*/ 0 h 794"/>
                  <a:gd name="T2" fmla="*/ 348 w 794"/>
                  <a:gd name="T3" fmla="*/ 2 h 794"/>
                  <a:gd name="T4" fmla="*/ 271 w 794"/>
                  <a:gd name="T5" fmla="*/ 21 h 794"/>
                  <a:gd name="T6" fmla="*/ 199 w 794"/>
                  <a:gd name="T7" fmla="*/ 52 h 794"/>
                  <a:gd name="T8" fmla="*/ 137 w 794"/>
                  <a:gd name="T9" fmla="*/ 96 h 794"/>
                  <a:gd name="T10" fmla="*/ 84 w 794"/>
                  <a:gd name="T11" fmla="*/ 151 h 794"/>
                  <a:gd name="T12" fmla="*/ 43 w 794"/>
                  <a:gd name="T13" fmla="*/ 215 h 794"/>
                  <a:gd name="T14" fmla="*/ 15 w 794"/>
                  <a:gd name="T15" fmla="*/ 287 h 794"/>
                  <a:gd name="T16" fmla="*/ 2 w 794"/>
                  <a:gd name="T17" fmla="*/ 365 h 794"/>
                  <a:gd name="T18" fmla="*/ 0 w 794"/>
                  <a:gd name="T19" fmla="*/ 405 h 794"/>
                  <a:gd name="T20" fmla="*/ 0 w 794"/>
                  <a:gd name="T21" fmla="*/ 425 h 794"/>
                  <a:gd name="T22" fmla="*/ 10 w 794"/>
                  <a:gd name="T23" fmla="*/ 485 h 794"/>
                  <a:gd name="T24" fmla="*/ 34 w 794"/>
                  <a:gd name="T25" fmla="*/ 559 h 794"/>
                  <a:gd name="T26" fmla="*/ 72 w 794"/>
                  <a:gd name="T27" fmla="*/ 626 h 794"/>
                  <a:gd name="T28" fmla="*/ 122 w 794"/>
                  <a:gd name="T29" fmla="*/ 684 h 794"/>
                  <a:gd name="T30" fmla="*/ 182 w 794"/>
                  <a:gd name="T31" fmla="*/ 731 h 794"/>
                  <a:gd name="T32" fmla="*/ 250 w 794"/>
                  <a:gd name="T33" fmla="*/ 767 h 794"/>
                  <a:gd name="T34" fmla="*/ 326 w 794"/>
                  <a:gd name="T35" fmla="*/ 787 h 794"/>
                  <a:gd name="T36" fmla="*/ 386 w 794"/>
                  <a:gd name="T37" fmla="*/ 794 h 794"/>
                  <a:gd name="T38" fmla="*/ 406 w 794"/>
                  <a:gd name="T39" fmla="*/ 794 h 794"/>
                  <a:gd name="T40" fmla="*/ 446 w 794"/>
                  <a:gd name="T41" fmla="*/ 791 h 794"/>
                  <a:gd name="T42" fmla="*/ 523 w 794"/>
                  <a:gd name="T43" fmla="*/ 773 h 794"/>
                  <a:gd name="T44" fmla="*/ 593 w 794"/>
                  <a:gd name="T45" fmla="*/ 741 h 794"/>
                  <a:gd name="T46" fmla="*/ 657 w 794"/>
                  <a:gd name="T47" fmla="*/ 698 h 794"/>
                  <a:gd name="T48" fmla="*/ 708 w 794"/>
                  <a:gd name="T49" fmla="*/ 643 h 794"/>
                  <a:gd name="T50" fmla="*/ 749 w 794"/>
                  <a:gd name="T51" fmla="*/ 578 h 794"/>
                  <a:gd name="T52" fmla="*/ 779 w 794"/>
                  <a:gd name="T53" fmla="*/ 506 h 794"/>
                  <a:gd name="T54" fmla="*/ 792 w 794"/>
                  <a:gd name="T55" fmla="*/ 429 h 794"/>
                  <a:gd name="T56" fmla="*/ 794 w 794"/>
                  <a:gd name="T57" fmla="*/ 388 h 794"/>
                  <a:gd name="T58" fmla="*/ 792 w 794"/>
                  <a:gd name="T59" fmla="*/ 367 h 794"/>
                  <a:gd name="T60" fmla="*/ 784 w 794"/>
                  <a:gd name="T61" fmla="*/ 309 h 794"/>
                  <a:gd name="T62" fmla="*/ 760 w 794"/>
                  <a:gd name="T63" fmla="*/ 233 h 794"/>
                  <a:gd name="T64" fmla="*/ 722 w 794"/>
                  <a:gd name="T65" fmla="*/ 167 h 794"/>
                  <a:gd name="T66" fmla="*/ 671 w 794"/>
                  <a:gd name="T67" fmla="*/ 110 h 794"/>
                  <a:gd name="T68" fmla="*/ 612 w 794"/>
                  <a:gd name="T69" fmla="*/ 62 h 794"/>
                  <a:gd name="T70" fmla="*/ 544 w 794"/>
                  <a:gd name="T71" fmla="*/ 28 h 794"/>
                  <a:gd name="T72" fmla="*/ 468 w 794"/>
                  <a:gd name="T73" fmla="*/ 5 h 794"/>
                  <a:gd name="T74" fmla="*/ 408 w 794"/>
                  <a:gd name="T75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4">
                    <a:moveTo>
                      <a:pt x="388" y="0"/>
                    </a:moveTo>
                    <a:lnTo>
                      <a:pt x="388" y="0"/>
                    </a:lnTo>
                    <a:lnTo>
                      <a:pt x="367" y="0"/>
                    </a:lnTo>
                    <a:lnTo>
                      <a:pt x="348" y="2"/>
                    </a:lnTo>
                    <a:lnTo>
                      <a:pt x="309" y="9"/>
                    </a:lnTo>
                    <a:lnTo>
                      <a:pt x="271" y="21"/>
                    </a:lnTo>
                    <a:lnTo>
                      <a:pt x="233" y="35"/>
                    </a:lnTo>
                    <a:lnTo>
                      <a:pt x="199" y="52"/>
                    </a:lnTo>
                    <a:lnTo>
                      <a:pt x="168" y="72"/>
                    </a:lnTo>
                    <a:lnTo>
                      <a:pt x="137" y="96"/>
                    </a:lnTo>
                    <a:lnTo>
                      <a:pt x="110" y="122"/>
                    </a:lnTo>
                    <a:lnTo>
                      <a:pt x="84" y="151"/>
                    </a:lnTo>
                    <a:lnTo>
                      <a:pt x="62" y="182"/>
                    </a:lnTo>
                    <a:lnTo>
                      <a:pt x="43" y="215"/>
                    </a:lnTo>
                    <a:lnTo>
                      <a:pt x="27" y="251"/>
                    </a:lnTo>
                    <a:lnTo>
                      <a:pt x="15" y="287"/>
                    </a:lnTo>
                    <a:lnTo>
                      <a:pt x="5" y="326"/>
                    </a:lnTo>
                    <a:lnTo>
                      <a:pt x="2" y="365"/>
                    </a:lnTo>
                    <a:lnTo>
                      <a:pt x="0" y="386"/>
                    </a:lnTo>
                    <a:lnTo>
                      <a:pt x="0" y="405"/>
                    </a:lnTo>
                    <a:lnTo>
                      <a:pt x="0" y="405"/>
                    </a:lnTo>
                    <a:lnTo>
                      <a:pt x="0" y="425"/>
                    </a:lnTo>
                    <a:lnTo>
                      <a:pt x="3" y="446"/>
                    </a:lnTo>
                    <a:lnTo>
                      <a:pt x="10" y="485"/>
                    </a:lnTo>
                    <a:lnTo>
                      <a:pt x="21" y="523"/>
                    </a:lnTo>
                    <a:lnTo>
                      <a:pt x="34" y="559"/>
                    </a:lnTo>
                    <a:lnTo>
                      <a:pt x="51" y="593"/>
                    </a:lnTo>
                    <a:lnTo>
                      <a:pt x="72" y="626"/>
                    </a:lnTo>
                    <a:lnTo>
                      <a:pt x="96" y="657"/>
                    </a:lnTo>
                    <a:lnTo>
                      <a:pt x="122" y="684"/>
                    </a:lnTo>
                    <a:lnTo>
                      <a:pt x="151" y="708"/>
                    </a:lnTo>
                    <a:lnTo>
                      <a:pt x="182" y="731"/>
                    </a:lnTo>
                    <a:lnTo>
                      <a:pt x="216" y="749"/>
                    </a:lnTo>
                    <a:lnTo>
                      <a:pt x="250" y="767"/>
                    </a:lnTo>
                    <a:lnTo>
                      <a:pt x="288" y="779"/>
                    </a:lnTo>
                    <a:lnTo>
                      <a:pt x="326" y="787"/>
                    </a:lnTo>
                    <a:lnTo>
                      <a:pt x="365" y="792"/>
                    </a:lnTo>
                    <a:lnTo>
                      <a:pt x="38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27" y="792"/>
                    </a:lnTo>
                    <a:lnTo>
                      <a:pt x="446" y="791"/>
                    </a:lnTo>
                    <a:lnTo>
                      <a:pt x="485" y="784"/>
                    </a:lnTo>
                    <a:lnTo>
                      <a:pt x="523" y="773"/>
                    </a:lnTo>
                    <a:lnTo>
                      <a:pt x="559" y="760"/>
                    </a:lnTo>
                    <a:lnTo>
                      <a:pt x="593" y="741"/>
                    </a:lnTo>
                    <a:lnTo>
                      <a:pt x="626" y="720"/>
                    </a:lnTo>
                    <a:lnTo>
                      <a:pt x="657" y="698"/>
                    </a:lnTo>
                    <a:lnTo>
                      <a:pt x="684" y="671"/>
                    </a:lnTo>
                    <a:lnTo>
                      <a:pt x="708" y="643"/>
                    </a:lnTo>
                    <a:lnTo>
                      <a:pt x="731" y="611"/>
                    </a:lnTo>
                    <a:lnTo>
                      <a:pt x="749" y="578"/>
                    </a:lnTo>
                    <a:lnTo>
                      <a:pt x="767" y="544"/>
                    </a:lnTo>
                    <a:lnTo>
                      <a:pt x="779" y="506"/>
                    </a:lnTo>
                    <a:lnTo>
                      <a:pt x="787" y="468"/>
                    </a:lnTo>
                    <a:lnTo>
                      <a:pt x="792" y="429"/>
                    </a:lnTo>
                    <a:lnTo>
                      <a:pt x="794" y="408"/>
                    </a:lnTo>
                    <a:lnTo>
                      <a:pt x="794" y="388"/>
                    </a:lnTo>
                    <a:lnTo>
                      <a:pt x="794" y="388"/>
                    </a:lnTo>
                    <a:lnTo>
                      <a:pt x="792" y="367"/>
                    </a:lnTo>
                    <a:lnTo>
                      <a:pt x="791" y="347"/>
                    </a:lnTo>
                    <a:lnTo>
                      <a:pt x="784" y="309"/>
                    </a:lnTo>
                    <a:lnTo>
                      <a:pt x="773" y="269"/>
                    </a:lnTo>
                    <a:lnTo>
                      <a:pt x="760" y="233"/>
                    </a:lnTo>
                    <a:lnTo>
                      <a:pt x="743" y="199"/>
                    </a:lnTo>
                    <a:lnTo>
                      <a:pt x="722" y="167"/>
                    </a:lnTo>
                    <a:lnTo>
                      <a:pt x="698" y="137"/>
                    </a:lnTo>
                    <a:lnTo>
                      <a:pt x="671" y="110"/>
                    </a:lnTo>
                    <a:lnTo>
                      <a:pt x="643" y="84"/>
                    </a:lnTo>
                    <a:lnTo>
                      <a:pt x="612" y="62"/>
                    </a:lnTo>
                    <a:lnTo>
                      <a:pt x="578" y="43"/>
                    </a:lnTo>
                    <a:lnTo>
                      <a:pt x="544" y="28"/>
                    </a:lnTo>
                    <a:lnTo>
                      <a:pt x="506" y="16"/>
                    </a:lnTo>
                    <a:lnTo>
                      <a:pt x="468" y="5"/>
                    </a:lnTo>
                    <a:lnTo>
                      <a:pt x="429" y="0"/>
                    </a:lnTo>
                    <a:lnTo>
                      <a:pt x="408" y="0"/>
                    </a:lnTo>
                    <a:lnTo>
                      <a:pt x="3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5814132" y="1312158"/>
                <a:ext cx="917575" cy="919163"/>
              </a:xfrm>
              <a:custGeom>
                <a:avLst/>
                <a:gdLst>
                  <a:gd name="T0" fmla="*/ 283 w 578"/>
                  <a:gd name="T1" fmla="*/ 0 h 579"/>
                  <a:gd name="T2" fmla="*/ 225 w 578"/>
                  <a:gd name="T3" fmla="*/ 8 h 579"/>
                  <a:gd name="T4" fmla="*/ 170 w 578"/>
                  <a:gd name="T5" fmla="*/ 25 h 579"/>
                  <a:gd name="T6" fmla="*/ 122 w 578"/>
                  <a:gd name="T7" fmla="*/ 53 h 579"/>
                  <a:gd name="T8" fmla="*/ 79 w 578"/>
                  <a:gd name="T9" fmla="*/ 90 h 579"/>
                  <a:gd name="T10" fmla="*/ 45 w 578"/>
                  <a:gd name="T11" fmla="*/ 133 h 579"/>
                  <a:gd name="T12" fmla="*/ 19 w 578"/>
                  <a:gd name="T13" fmla="*/ 183 h 579"/>
                  <a:gd name="T14" fmla="*/ 3 w 578"/>
                  <a:gd name="T15" fmla="*/ 238 h 579"/>
                  <a:gd name="T16" fmla="*/ 0 w 578"/>
                  <a:gd name="T17" fmla="*/ 296 h 579"/>
                  <a:gd name="T18" fmla="*/ 2 w 578"/>
                  <a:gd name="T19" fmla="*/ 325 h 579"/>
                  <a:gd name="T20" fmla="*/ 14 w 578"/>
                  <a:gd name="T21" fmla="*/ 382 h 579"/>
                  <a:gd name="T22" fmla="*/ 38 w 578"/>
                  <a:gd name="T23" fmla="*/ 433 h 579"/>
                  <a:gd name="T24" fmla="*/ 70 w 578"/>
                  <a:gd name="T25" fmla="*/ 480 h 579"/>
                  <a:gd name="T26" fmla="*/ 110 w 578"/>
                  <a:gd name="T27" fmla="*/ 517 h 579"/>
                  <a:gd name="T28" fmla="*/ 156 w 578"/>
                  <a:gd name="T29" fmla="*/ 548 h 579"/>
                  <a:gd name="T30" fmla="*/ 209 w 578"/>
                  <a:gd name="T31" fmla="*/ 569 h 579"/>
                  <a:gd name="T32" fmla="*/ 266 w 578"/>
                  <a:gd name="T33" fmla="*/ 579 h 579"/>
                  <a:gd name="T34" fmla="*/ 295 w 578"/>
                  <a:gd name="T35" fmla="*/ 579 h 579"/>
                  <a:gd name="T36" fmla="*/ 353 w 578"/>
                  <a:gd name="T37" fmla="*/ 572 h 579"/>
                  <a:gd name="T38" fmla="*/ 408 w 578"/>
                  <a:gd name="T39" fmla="*/ 553 h 579"/>
                  <a:gd name="T40" fmla="*/ 456 w 578"/>
                  <a:gd name="T41" fmla="*/ 526 h 579"/>
                  <a:gd name="T42" fmla="*/ 497 w 578"/>
                  <a:gd name="T43" fmla="*/ 490 h 579"/>
                  <a:gd name="T44" fmla="*/ 533 w 578"/>
                  <a:gd name="T45" fmla="*/ 447 h 579"/>
                  <a:gd name="T46" fmla="*/ 557 w 578"/>
                  <a:gd name="T47" fmla="*/ 396 h 579"/>
                  <a:gd name="T48" fmla="*/ 575 w 578"/>
                  <a:gd name="T49" fmla="*/ 342 h 579"/>
                  <a:gd name="T50" fmla="*/ 578 w 578"/>
                  <a:gd name="T51" fmla="*/ 282 h 579"/>
                  <a:gd name="T52" fmla="*/ 576 w 578"/>
                  <a:gd name="T53" fmla="*/ 253 h 579"/>
                  <a:gd name="T54" fmla="*/ 564 w 578"/>
                  <a:gd name="T55" fmla="*/ 197 h 579"/>
                  <a:gd name="T56" fmla="*/ 540 w 578"/>
                  <a:gd name="T57" fmla="*/ 145 h 579"/>
                  <a:gd name="T58" fmla="*/ 508 w 578"/>
                  <a:gd name="T59" fmla="*/ 101 h 579"/>
                  <a:gd name="T60" fmla="*/ 468 w 578"/>
                  <a:gd name="T61" fmla="*/ 63 h 579"/>
                  <a:gd name="T62" fmla="*/ 422 w 578"/>
                  <a:gd name="T63" fmla="*/ 32 h 579"/>
                  <a:gd name="T64" fmla="*/ 369 w 578"/>
                  <a:gd name="T65" fmla="*/ 12 h 579"/>
                  <a:gd name="T66" fmla="*/ 312 w 578"/>
                  <a:gd name="T67" fmla="*/ 1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79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3"/>
                    </a:lnTo>
                    <a:lnTo>
                      <a:pt x="225" y="8"/>
                    </a:lnTo>
                    <a:lnTo>
                      <a:pt x="197" y="15"/>
                    </a:lnTo>
                    <a:lnTo>
                      <a:pt x="170" y="25"/>
                    </a:lnTo>
                    <a:lnTo>
                      <a:pt x="146" y="39"/>
                    </a:lnTo>
                    <a:lnTo>
                      <a:pt x="122" y="53"/>
                    </a:lnTo>
                    <a:lnTo>
                      <a:pt x="99" y="70"/>
                    </a:lnTo>
                    <a:lnTo>
                      <a:pt x="79" y="90"/>
                    </a:lnTo>
                    <a:lnTo>
                      <a:pt x="62" y="111"/>
                    </a:lnTo>
                    <a:lnTo>
                      <a:pt x="45" y="133"/>
                    </a:lnTo>
                    <a:lnTo>
                      <a:pt x="31" y="157"/>
                    </a:lnTo>
                    <a:lnTo>
                      <a:pt x="19" y="183"/>
                    </a:lnTo>
                    <a:lnTo>
                      <a:pt x="10" y="210"/>
                    </a:lnTo>
                    <a:lnTo>
                      <a:pt x="3" y="238"/>
                    </a:lnTo>
                    <a:lnTo>
                      <a:pt x="0" y="26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25"/>
                    </a:lnTo>
                    <a:lnTo>
                      <a:pt x="7" y="354"/>
                    </a:lnTo>
                    <a:lnTo>
                      <a:pt x="14" y="382"/>
                    </a:lnTo>
                    <a:lnTo>
                      <a:pt x="24" y="408"/>
                    </a:lnTo>
                    <a:lnTo>
                      <a:pt x="38" y="433"/>
                    </a:lnTo>
                    <a:lnTo>
                      <a:pt x="53" y="457"/>
                    </a:lnTo>
                    <a:lnTo>
                      <a:pt x="70" y="480"/>
                    </a:lnTo>
                    <a:lnTo>
                      <a:pt x="89" y="498"/>
                    </a:lnTo>
                    <a:lnTo>
                      <a:pt x="110" y="517"/>
                    </a:lnTo>
                    <a:lnTo>
                      <a:pt x="132" y="533"/>
                    </a:lnTo>
                    <a:lnTo>
                      <a:pt x="156" y="548"/>
                    </a:lnTo>
                    <a:lnTo>
                      <a:pt x="182" y="558"/>
                    </a:lnTo>
                    <a:lnTo>
                      <a:pt x="209" y="569"/>
                    </a:lnTo>
                    <a:lnTo>
                      <a:pt x="237" y="574"/>
                    </a:lnTo>
                    <a:lnTo>
                      <a:pt x="266" y="579"/>
                    </a:lnTo>
                    <a:lnTo>
                      <a:pt x="295" y="579"/>
                    </a:lnTo>
                    <a:lnTo>
                      <a:pt x="295" y="579"/>
                    </a:lnTo>
                    <a:lnTo>
                      <a:pt x="324" y="577"/>
                    </a:lnTo>
                    <a:lnTo>
                      <a:pt x="353" y="572"/>
                    </a:lnTo>
                    <a:lnTo>
                      <a:pt x="381" y="564"/>
                    </a:lnTo>
                    <a:lnTo>
                      <a:pt x="408" y="553"/>
                    </a:lnTo>
                    <a:lnTo>
                      <a:pt x="432" y="541"/>
                    </a:lnTo>
                    <a:lnTo>
                      <a:pt x="456" y="526"/>
                    </a:lnTo>
                    <a:lnTo>
                      <a:pt x="479" y="509"/>
                    </a:lnTo>
                    <a:lnTo>
                      <a:pt x="497" y="490"/>
                    </a:lnTo>
                    <a:lnTo>
                      <a:pt x="516" y="469"/>
                    </a:lnTo>
                    <a:lnTo>
                      <a:pt x="533" y="447"/>
                    </a:lnTo>
                    <a:lnTo>
                      <a:pt x="547" y="421"/>
                    </a:lnTo>
                    <a:lnTo>
                      <a:pt x="557" y="396"/>
                    </a:lnTo>
                    <a:lnTo>
                      <a:pt x="568" y="370"/>
                    </a:lnTo>
                    <a:lnTo>
                      <a:pt x="575" y="342"/>
                    </a:lnTo>
                    <a:lnTo>
                      <a:pt x="578" y="313"/>
                    </a:lnTo>
                    <a:lnTo>
                      <a:pt x="578" y="282"/>
                    </a:lnTo>
                    <a:lnTo>
                      <a:pt x="578" y="282"/>
                    </a:lnTo>
                    <a:lnTo>
                      <a:pt x="576" y="253"/>
                    </a:lnTo>
                    <a:lnTo>
                      <a:pt x="571" y="226"/>
                    </a:lnTo>
                    <a:lnTo>
                      <a:pt x="564" y="197"/>
                    </a:lnTo>
                    <a:lnTo>
                      <a:pt x="552" y="171"/>
                    </a:lnTo>
                    <a:lnTo>
                      <a:pt x="540" y="145"/>
                    </a:lnTo>
                    <a:lnTo>
                      <a:pt x="525" y="123"/>
                    </a:lnTo>
                    <a:lnTo>
                      <a:pt x="508" y="101"/>
                    </a:lnTo>
                    <a:lnTo>
                      <a:pt x="489" y="80"/>
                    </a:lnTo>
                    <a:lnTo>
                      <a:pt x="468" y="63"/>
                    </a:lnTo>
                    <a:lnTo>
                      <a:pt x="446" y="46"/>
                    </a:lnTo>
                    <a:lnTo>
                      <a:pt x="422" y="32"/>
                    </a:lnTo>
                    <a:lnTo>
                      <a:pt x="396" y="20"/>
                    </a:lnTo>
                    <a:lnTo>
                      <a:pt x="369" y="12"/>
                    </a:lnTo>
                    <a:lnTo>
                      <a:pt x="341" y="5"/>
                    </a:lnTo>
                    <a:lnTo>
                      <a:pt x="312" y="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443869" y="740657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51023" y="1631130"/>
            <a:ext cx="3481388" cy="3598070"/>
            <a:chOff x="2454167" y="740657"/>
            <a:chExt cx="4641851" cy="4797426"/>
          </a:xfrm>
        </p:grpSpPr>
        <p:grpSp>
          <p:nvGrpSpPr>
            <p:cNvPr id="47" name="Group 46"/>
            <p:cNvGrpSpPr/>
            <p:nvPr/>
          </p:nvGrpSpPr>
          <p:grpSpPr>
            <a:xfrm>
              <a:off x="4423482" y="2544058"/>
              <a:ext cx="2662238" cy="2994025"/>
              <a:chOff x="4423482" y="2544058"/>
              <a:chExt cx="2662238" cy="2994025"/>
            </a:xfrm>
            <a:solidFill>
              <a:schemeClr val="accent4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4423482" y="2544058"/>
                <a:ext cx="2662238" cy="2874963"/>
              </a:xfrm>
              <a:custGeom>
                <a:avLst/>
                <a:gdLst>
                  <a:gd name="T0" fmla="*/ 13 w 1677"/>
                  <a:gd name="T1" fmla="*/ 1535 h 1811"/>
                  <a:gd name="T2" fmla="*/ 0 w 1677"/>
                  <a:gd name="T3" fmla="*/ 1790 h 1811"/>
                  <a:gd name="T4" fmla="*/ 120 w 1677"/>
                  <a:gd name="T5" fmla="*/ 1805 h 1811"/>
                  <a:gd name="T6" fmla="*/ 241 w 1677"/>
                  <a:gd name="T7" fmla="*/ 1811 h 1811"/>
                  <a:gd name="T8" fmla="*/ 315 w 1677"/>
                  <a:gd name="T9" fmla="*/ 1809 h 1811"/>
                  <a:gd name="T10" fmla="*/ 459 w 1677"/>
                  <a:gd name="T11" fmla="*/ 1793 h 1811"/>
                  <a:gd name="T12" fmla="*/ 600 w 1677"/>
                  <a:gd name="T13" fmla="*/ 1766 h 1811"/>
                  <a:gd name="T14" fmla="*/ 735 w 1677"/>
                  <a:gd name="T15" fmla="*/ 1723 h 1811"/>
                  <a:gd name="T16" fmla="*/ 864 w 1677"/>
                  <a:gd name="T17" fmla="*/ 1670 h 1811"/>
                  <a:gd name="T18" fmla="*/ 986 w 1677"/>
                  <a:gd name="T19" fmla="*/ 1603 h 1811"/>
                  <a:gd name="T20" fmla="*/ 1101 w 1677"/>
                  <a:gd name="T21" fmla="*/ 1526 h 1811"/>
                  <a:gd name="T22" fmla="*/ 1207 w 1677"/>
                  <a:gd name="T23" fmla="*/ 1439 h 1811"/>
                  <a:gd name="T24" fmla="*/ 1303 w 1677"/>
                  <a:gd name="T25" fmla="*/ 1341 h 1811"/>
                  <a:gd name="T26" fmla="*/ 1392 w 1677"/>
                  <a:gd name="T27" fmla="*/ 1235 h 1811"/>
                  <a:gd name="T28" fmla="*/ 1469 w 1677"/>
                  <a:gd name="T29" fmla="*/ 1120 h 1811"/>
                  <a:gd name="T30" fmla="*/ 1535 w 1677"/>
                  <a:gd name="T31" fmla="*/ 998 h 1811"/>
                  <a:gd name="T32" fmla="*/ 1590 w 1677"/>
                  <a:gd name="T33" fmla="*/ 869 h 1811"/>
                  <a:gd name="T34" fmla="*/ 1632 w 1677"/>
                  <a:gd name="T35" fmla="*/ 734 h 1811"/>
                  <a:gd name="T36" fmla="*/ 1660 w 1677"/>
                  <a:gd name="T37" fmla="*/ 593 h 1811"/>
                  <a:gd name="T38" fmla="*/ 1675 w 1677"/>
                  <a:gd name="T39" fmla="*/ 449 h 1811"/>
                  <a:gd name="T40" fmla="*/ 1677 w 1677"/>
                  <a:gd name="T41" fmla="*/ 376 h 1811"/>
                  <a:gd name="T42" fmla="*/ 1674 w 1677"/>
                  <a:gd name="T43" fmla="*/ 278 h 1811"/>
                  <a:gd name="T44" fmla="*/ 1665 w 1677"/>
                  <a:gd name="T45" fmla="*/ 184 h 1811"/>
                  <a:gd name="T46" fmla="*/ 1648 w 1677"/>
                  <a:gd name="T47" fmla="*/ 91 h 1811"/>
                  <a:gd name="T48" fmla="*/ 1627 w 1677"/>
                  <a:gd name="T49" fmla="*/ 0 h 1811"/>
                  <a:gd name="T50" fmla="*/ 1157 w 1677"/>
                  <a:gd name="T51" fmla="*/ 117 h 1811"/>
                  <a:gd name="T52" fmla="*/ 1166 w 1677"/>
                  <a:gd name="T53" fmla="*/ 148 h 1811"/>
                  <a:gd name="T54" fmla="*/ 1180 w 1677"/>
                  <a:gd name="T55" fmla="*/ 211 h 1811"/>
                  <a:gd name="T56" fmla="*/ 1188 w 1677"/>
                  <a:gd name="T57" fmla="*/ 276 h 1811"/>
                  <a:gd name="T58" fmla="*/ 1193 w 1677"/>
                  <a:gd name="T59" fmla="*/ 343 h 1811"/>
                  <a:gd name="T60" fmla="*/ 1193 w 1677"/>
                  <a:gd name="T61" fmla="*/ 377 h 1811"/>
                  <a:gd name="T62" fmla="*/ 1190 w 1677"/>
                  <a:gd name="T63" fmla="*/ 473 h 1811"/>
                  <a:gd name="T64" fmla="*/ 1174 w 1677"/>
                  <a:gd name="T65" fmla="*/ 568 h 1811"/>
                  <a:gd name="T66" fmla="*/ 1152 w 1677"/>
                  <a:gd name="T67" fmla="*/ 659 h 1811"/>
                  <a:gd name="T68" fmla="*/ 1120 w 1677"/>
                  <a:gd name="T69" fmla="*/ 744 h 1811"/>
                  <a:gd name="T70" fmla="*/ 1080 w 1677"/>
                  <a:gd name="T71" fmla="*/ 828 h 1811"/>
                  <a:gd name="T72" fmla="*/ 1032 w 1677"/>
                  <a:gd name="T73" fmla="*/ 905 h 1811"/>
                  <a:gd name="T74" fmla="*/ 979 w 1677"/>
                  <a:gd name="T75" fmla="*/ 977 h 1811"/>
                  <a:gd name="T76" fmla="*/ 917 w 1677"/>
                  <a:gd name="T77" fmla="*/ 1046 h 1811"/>
                  <a:gd name="T78" fmla="*/ 850 w 1677"/>
                  <a:gd name="T79" fmla="*/ 1106 h 1811"/>
                  <a:gd name="T80" fmla="*/ 777 w 1677"/>
                  <a:gd name="T81" fmla="*/ 1161 h 1811"/>
                  <a:gd name="T82" fmla="*/ 699 w 1677"/>
                  <a:gd name="T83" fmla="*/ 1207 h 1811"/>
                  <a:gd name="T84" fmla="*/ 617 w 1677"/>
                  <a:gd name="T85" fmla="*/ 1248 h 1811"/>
                  <a:gd name="T86" fmla="*/ 530 w 1677"/>
                  <a:gd name="T87" fmla="*/ 1279 h 1811"/>
                  <a:gd name="T88" fmla="*/ 439 w 1677"/>
                  <a:gd name="T89" fmla="*/ 1303 h 1811"/>
                  <a:gd name="T90" fmla="*/ 346 w 1677"/>
                  <a:gd name="T91" fmla="*/ 1317 h 1811"/>
                  <a:gd name="T92" fmla="*/ 248 w 1677"/>
                  <a:gd name="T93" fmla="*/ 132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77" h="1811">
                    <a:moveTo>
                      <a:pt x="126" y="1319"/>
                    </a:moveTo>
                    <a:lnTo>
                      <a:pt x="13" y="1535"/>
                    </a:lnTo>
                    <a:lnTo>
                      <a:pt x="0" y="1790"/>
                    </a:lnTo>
                    <a:lnTo>
                      <a:pt x="0" y="1790"/>
                    </a:lnTo>
                    <a:lnTo>
                      <a:pt x="60" y="1799"/>
                    </a:lnTo>
                    <a:lnTo>
                      <a:pt x="120" y="1805"/>
                    </a:lnTo>
                    <a:lnTo>
                      <a:pt x="180" y="1809"/>
                    </a:lnTo>
                    <a:lnTo>
                      <a:pt x="241" y="1811"/>
                    </a:lnTo>
                    <a:lnTo>
                      <a:pt x="241" y="1811"/>
                    </a:lnTo>
                    <a:lnTo>
                      <a:pt x="315" y="1809"/>
                    </a:lnTo>
                    <a:lnTo>
                      <a:pt x="387" y="1804"/>
                    </a:lnTo>
                    <a:lnTo>
                      <a:pt x="459" y="1793"/>
                    </a:lnTo>
                    <a:lnTo>
                      <a:pt x="530" y="1781"/>
                    </a:lnTo>
                    <a:lnTo>
                      <a:pt x="600" y="1766"/>
                    </a:lnTo>
                    <a:lnTo>
                      <a:pt x="668" y="1745"/>
                    </a:lnTo>
                    <a:lnTo>
                      <a:pt x="735" y="1723"/>
                    </a:lnTo>
                    <a:lnTo>
                      <a:pt x="801" y="1697"/>
                    </a:lnTo>
                    <a:lnTo>
                      <a:pt x="864" y="1670"/>
                    </a:lnTo>
                    <a:lnTo>
                      <a:pt x="926" y="1637"/>
                    </a:lnTo>
                    <a:lnTo>
                      <a:pt x="986" y="1603"/>
                    </a:lnTo>
                    <a:lnTo>
                      <a:pt x="1044" y="1565"/>
                    </a:lnTo>
                    <a:lnTo>
                      <a:pt x="1101" y="1526"/>
                    </a:lnTo>
                    <a:lnTo>
                      <a:pt x="1154" y="1483"/>
                    </a:lnTo>
                    <a:lnTo>
                      <a:pt x="1207" y="1439"/>
                    </a:lnTo>
                    <a:lnTo>
                      <a:pt x="1257" y="1391"/>
                    </a:lnTo>
                    <a:lnTo>
                      <a:pt x="1303" y="1341"/>
                    </a:lnTo>
                    <a:lnTo>
                      <a:pt x="1349" y="1288"/>
                    </a:lnTo>
                    <a:lnTo>
                      <a:pt x="1392" y="1235"/>
                    </a:lnTo>
                    <a:lnTo>
                      <a:pt x="1432" y="1178"/>
                    </a:lnTo>
                    <a:lnTo>
                      <a:pt x="1469" y="1120"/>
                    </a:lnTo>
                    <a:lnTo>
                      <a:pt x="1504" y="1060"/>
                    </a:lnTo>
                    <a:lnTo>
                      <a:pt x="1535" y="998"/>
                    </a:lnTo>
                    <a:lnTo>
                      <a:pt x="1564" y="935"/>
                    </a:lnTo>
                    <a:lnTo>
                      <a:pt x="1590" y="869"/>
                    </a:lnTo>
                    <a:lnTo>
                      <a:pt x="1612" y="803"/>
                    </a:lnTo>
                    <a:lnTo>
                      <a:pt x="1632" y="734"/>
                    </a:lnTo>
                    <a:lnTo>
                      <a:pt x="1648" y="665"/>
                    </a:lnTo>
                    <a:lnTo>
                      <a:pt x="1660" y="593"/>
                    </a:lnTo>
                    <a:lnTo>
                      <a:pt x="1670" y="521"/>
                    </a:lnTo>
                    <a:lnTo>
                      <a:pt x="1675" y="449"/>
                    </a:lnTo>
                    <a:lnTo>
                      <a:pt x="1677" y="376"/>
                    </a:lnTo>
                    <a:lnTo>
                      <a:pt x="1677" y="376"/>
                    </a:lnTo>
                    <a:lnTo>
                      <a:pt x="1675" y="328"/>
                    </a:lnTo>
                    <a:lnTo>
                      <a:pt x="1674" y="278"/>
                    </a:lnTo>
                    <a:lnTo>
                      <a:pt x="1670" y="232"/>
                    </a:lnTo>
                    <a:lnTo>
                      <a:pt x="1665" y="184"/>
                    </a:lnTo>
                    <a:lnTo>
                      <a:pt x="1656" y="137"/>
                    </a:lnTo>
                    <a:lnTo>
                      <a:pt x="1648" y="91"/>
                    </a:lnTo>
                    <a:lnTo>
                      <a:pt x="1639" y="45"/>
                    </a:lnTo>
                    <a:lnTo>
                      <a:pt x="1627" y="0"/>
                    </a:lnTo>
                    <a:lnTo>
                      <a:pt x="1391" y="110"/>
                    </a:lnTo>
                    <a:lnTo>
                      <a:pt x="1157" y="117"/>
                    </a:lnTo>
                    <a:lnTo>
                      <a:pt x="1157" y="117"/>
                    </a:lnTo>
                    <a:lnTo>
                      <a:pt x="1166" y="148"/>
                    </a:lnTo>
                    <a:lnTo>
                      <a:pt x="1173" y="180"/>
                    </a:lnTo>
                    <a:lnTo>
                      <a:pt x="1180" y="211"/>
                    </a:lnTo>
                    <a:lnTo>
                      <a:pt x="1185" y="244"/>
                    </a:lnTo>
                    <a:lnTo>
                      <a:pt x="1188" y="276"/>
                    </a:lnTo>
                    <a:lnTo>
                      <a:pt x="1192" y="310"/>
                    </a:lnTo>
                    <a:lnTo>
                      <a:pt x="1193" y="343"/>
                    </a:lnTo>
                    <a:lnTo>
                      <a:pt x="1193" y="377"/>
                    </a:lnTo>
                    <a:lnTo>
                      <a:pt x="1193" y="377"/>
                    </a:lnTo>
                    <a:lnTo>
                      <a:pt x="1193" y="425"/>
                    </a:lnTo>
                    <a:lnTo>
                      <a:pt x="1190" y="473"/>
                    </a:lnTo>
                    <a:lnTo>
                      <a:pt x="1183" y="521"/>
                    </a:lnTo>
                    <a:lnTo>
                      <a:pt x="1174" y="568"/>
                    </a:lnTo>
                    <a:lnTo>
                      <a:pt x="1164" y="614"/>
                    </a:lnTo>
                    <a:lnTo>
                      <a:pt x="1152" y="659"/>
                    </a:lnTo>
                    <a:lnTo>
                      <a:pt x="1137" y="701"/>
                    </a:lnTo>
                    <a:lnTo>
                      <a:pt x="1120" y="744"/>
                    </a:lnTo>
                    <a:lnTo>
                      <a:pt x="1101" y="787"/>
                    </a:lnTo>
                    <a:lnTo>
                      <a:pt x="1080" y="828"/>
                    </a:lnTo>
                    <a:lnTo>
                      <a:pt x="1058" y="868"/>
                    </a:lnTo>
                    <a:lnTo>
                      <a:pt x="1032" y="905"/>
                    </a:lnTo>
                    <a:lnTo>
                      <a:pt x="1006" y="943"/>
                    </a:lnTo>
                    <a:lnTo>
                      <a:pt x="979" y="977"/>
                    </a:lnTo>
                    <a:lnTo>
                      <a:pt x="948" y="1012"/>
                    </a:lnTo>
                    <a:lnTo>
                      <a:pt x="917" y="1046"/>
                    </a:lnTo>
                    <a:lnTo>
                      <a:pt x="885" y="1077"/>
                    </a:lnTo>
                    <a:lnTo>
                      <a:pt x="850" y="1106"/>
                    </a:lnTo>
                    <a:lnTo>
                      <a:pt x="814" y="1133"/>
                    </a:lnTo>
                    <a:lnTo>
                      <a:pt x="777" y="1161"/>
                    </a:lnTo>
                    <a:lnTo>
                      <a:pt x="739" y="1185"/>
                    </a:lnTo>
                    <a:lnTo>
                      <a:pt x="699" y="1207"/>
                    </a:lnTo>
                    <a:lnTo>
                      <a:pt x="658" y="1229"/>
                    </a:lnTo>
                    <a:lnTo>
                      <a:pt x="617" y="1248"/>
                    </a:lnTo>
                    <a:lnTo>
                      <a:pt x="574" y="1265"/>
                    </a:lnTo>
                    <a:lnTo>
                      <a:pt x="530" y="1279"/>
                    </a:lnTo>
                    <a:lnTo>
                      <a:pt x="485" y="1293"/>
                    </a:lnTo>
                    <a:lnTo>
                      <a:pt x="439" y="1303"/>
                    </a:lnTo>
                    <a:lnTo>
                      <a:pt x="392" y="1312"/>
                    </a:lnTo>
                    <a:lnTo>
                      <a:pt x="346" y="1317"/>
                    </a:lnTo>
                    <a:lnTo>
                      <a:pt x="298" y="1320"/>
                    </a:lnTo>
                    <a:lnTo>
                      <a:pt x="248" y="1322"/>
                    </a:lnTo>
                    <a:lnTo>
                      <a:pt x="126" y="13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4702882" y="4277608"/>
                <a:ext cx="1260475" cy="1260475"/>
              </a:xfrm>
              <a:custGeom>
                <a:avLst/>
                <a:gdLst>
                  <a:gd name="T0" fmla="*/ 388 w 794"/>
                  <a:gd name="T1" fmla="*/ 0 h 794"/>
                  <a:gd name="T2" fmla="*/ 348 w 794"/>
                  <a:gd name="T3" fmla="*/ 2 h 794"/>
                  <a:gd name="T4" fmla="*/ 271 w 794"/>
                  <a:gd name="T5" fmla="*/ 19 h 794"/>
                  <a:gd name="T6" fmla="*/ 199 w 794"/>
                  <a:gd name="T7" fmla="*/ 52 h 794"/>
                  <a:gd name="T8" fmla="*/ 137 w 794"/>
                  <a:gd name="T9" fmla="*/ 96 h 794"/>
                  <a:gd name="T10" fmla="*/ 84 w 794"/>
                  <a:gd name="T11" fmla="*/ 151 h 794"/>
                  <a:gd name="T12" fmla="*/ 43 w 794"/>
                  <a:gd name="T13" fmla="*/ 215 h 794"/>
                  <a:gd name="T14" fmla="*/ 16 w 794"/>
                  <a:gd name="T15" fmla="*/ 287 h 794"/>
                  <a:gd name="T16" fmla="*/ 0 w 794"/>
                  <a:gd name="T17" fmla="*/ 365 h 794"/>
                  <a:gd name="T18" fmla="*/ 0 w 794"/>
                  <a:gd name="T19" fmla="*/ 405 h 794"/>
                  <a:gd name="T20" fmla="*/ 0 w 794"/>
                  <a:gd name="T21" fmla="*/ 425 h 794"/>
                  <a:gd name="T22" fmla="*/ 10 w 794"/>
                  <a:gd name="T23" fmla="*/ 485 h 794"/>
                  <a:gd name="T24" fmla="*/ 34 w 794"/>
                  <a:gd name="T25" fmla="*/ 559 h 794"/>
                  <a:gd name="T26" fmla="*/ 72 w 794"/>
                  <a:gd name="T27" fmla="*/ 626 h 794"/>
                  <a:gd name="T28" fmla="*/ 122 w 794"/>
                  <a:gd name="T29" fmla="*/ 684 h 794"/>
                  <a:gd name="T30" fmla="*/ 182 w 794"/>
                  <a:gd name="T31" fmla="*/ 731 h 794"/>
                  <a:gd name="T32" fmla="*/ 251 w 794"/>
                  <a:gd name="T33" fmla="*/ 765 h 794"/>
                  <a:gd name="T34" fmla="*/ 326 w 794"/>
                  <a:gd name="T35" fmla="*/ 787 h 794"/>
                  <a:gd name="T36" fmla="*/ 386 w 794"/>
                  <a:gd name="T37" fmla="*/ 794 h 794"/>
                  <a:gd name="T38" fmla="*/ 407 w 794"/>
                  <a:gd name="T39" fmla="*/ 794 h 794"/>
                  <a:gd name="T40" fmla="*/ 446 w 794"/>
                  <a:gd name="T41" fmla="*/ 791 h 794"/>
                  <a:gd name="T42" fmla="*/ 523 w 794"/>
                  <a:gd name="T43" fmla="*/ 773 h 794"/>
                  <a:gd name="T44" fmla="*/ 594 w 794"/>
                  <a:gd name="T45" fmla="*/ 741 h 794"/>
                  <a:gd name="T46" fmla="*/ 657 w 794"/>
                  <a:gd name="T47" fmla="*/ 696 h 794"/>
                  <a:gd name="T48" fmla="*/ 709 w 794"/>
                  <a:gd name="T49" fmla="*/ 641 h 794"/>
                  <a:gd name="T50" fmla="*/ 750 w 794"/>
                  <a:gd name="T51" fmla="*/ 578 h 794"/>
                  <a:gd name="T52" fmla="*/ 779 w 794"/>
                  <a:gd name="T53" fmla="*/ 506 h 794"/>
                  <a:gd name="T54" fmla="*/ 793 w 794"/>
                  <a:gd name="T55" fmla="*/ 429 h 794"/>
                  <a:gd name="T56" fmla="*/ 794 w 794"/>
                  <a:gd name="T57" fmla="*/ 388 h 794"/>
                  <a:gd name="T58" fmla="*/ 793 w 794"/>
                  <a:gd name="T59" fmla="*/ 367 h 794"/>
                  <a:gd name="T60" fmla="*/ 784 w 794"/>
                  <a:gd name="T61" fmla="*/ 307 h 794"/>
                  <a:gd name="T62" fmla="*/ 760 w 794"/>
                  <a:gd name="T63" fmla="*/ 233 h 794"/>
                  <a:gd name="T64" fmla="*/ 721 w 794"/>
                  <a:gd name="T65" fmla="*/ 167 h 794"/>
                  <a:gd name="T66" fmla="*/ 671 w 794"/>
                  <a:gd name="T67" fmla="*/ 110 h 794"/>
                  <a:gd name="T68" fmla="*/ 613 w 794"/>
                  <a:gd name="T69" fmla="*/ 62 h 794"/>
                  <a:gd name="T70" fmla="*/ 544 w 794"/>
                  <a:gd name="T71" fmla="*/ 28 h 794"/>
                  <a:gd name="T72" fmla="*/ 468 w 794"/>
                  <a:gd name="T73" fmla="*/ 5 h 794"/>
                  <a:gd name="T74" fmla="*/ 408 w 794"/>
                  <a:gd name="T75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4">
                    <a:moveTo>
                      <a:pt x="388" y="0"/>
                    </a:moveTo>
                    <a:lnTo>
                      <a:pt x="388" y="0"/>
                    </a:lnTo>
                    <a:lnTo>
                      <a:pt x="367" y="0"/>
                    </a:lnTo>
                    <a:lnTo>
                      <a:pt x="348" y="2"/>
                    </a:lnTo>
                    <a:lnTo>
                      <a:pt x="309" y="9"/>
                    </a:lnTo>
                    <a:lnTo>
                      <a:pt x="271" y="19"/>
                    </a:lnTo>
                    <a:lnTo>
                      <a:pt x="233" y="35"/>
                    </a:lnTo>
                    <a:lnTo>
                      <a:pt x="199" y="52"/>
                    </a:lnTo>
                    <a:lnTo>
                      <a:pt x="168" y="72"/>
                    </a:lnTo>
                    <a:lnTo>
                      <a:pt x="137" y="96"/>
                    </a:lnTo>
                    <a:lnTo>
                      <a:pt x="110" y="122"/>
                    </a:lnTo>
                    <a:lnTo>
                      <a:pt x="84" y="151"/>
                    </a:lnTo>
                    <a:lnTo>
                      <a:pt x="62" y="182"/>
                    </a:lnTo>
                    <a:lnTo>
                      <a:pt x="43" y="215"/>
                    </a:lnTo>
                    <a:lnTo>
                      <a:pt x="28" y="251"/>
                    </a:lnTo>
                    <a:lnTo>
                      <a:pt x="16" y="287"/>
                    </a:lnTo>
                    <a:lnTo>
                      <a:pt x="5" y="326"/>
                    </a:lnTo>
                    <a:lnTo>
                      <a:pt x="0" y="365"/>
                    </a:lnTo>
                    <a:lnTo>
                      <a:pt x="0" y="384"/>
                    </a:lnTo>
                    <a:lnTo>
                      <a:pt x="0" y="405"/>
                    </a:lnTo>
                    <a:lnTo>
                      <a:pt x="0" y="405"/>
                    </a:lnTo>
                    <a:lnTo>
                      <a:pt x="0" y="425"/>
                    </a:lnTo>
                    <a:lnTo>
                      <a:pt x="4" y="446"/>
                    </a:lnTo>
                    <a:lnTo>
                      <a:pt x="10" y="485"/>
                    </a:lnTo>
                    <a:lnTo>
                      <a:pt x="21" y="523"/>
                    </a:lnTo>
                    <a:lnTo>
                      <a:pt x="34" y="559"/>
                    </a:lnTo>
                    <a:lnTo>
                      <a:pt x="52" y="593"/>
                    </a:lnTo>
                    <a:lnTo>
                      <a:pt x="72" y="626"/>
                    </a:lnTo>
                    <a:lnTo>
                      <a:pt x="96" y="655"/>
                    </a:lnTo>
                    <a:lnTo>
                      <a:pt x="122" y="684"/>
                    </a:lnTo>
                    <a:lnTo>
                      <a:pt x="151" y="708"/>
                    </a:lnTo>
                    <a:lnTo>
                      <a:pt x="182" y="731"/>
                    </a:lnTo>
                    <a:lnTo>
                      <a:pt x="216" y="749"/>
                    </a:lnTo>
                    <a:lnTo>
                      <a:pt x="251" y="765"/>
                    </a:lnTo>
                    <a:lnTo>
                      <a:pt x="288" y="779"/>
                    </a:lnTo>
                    <a:lnTo>
                      <a:pt x="326" y="787"/>
                    </a:lnTo>
                    <a:lnTo>
                      <a:pt x="366" y="792"/>
                    </a:lnTo>
                    <a:lnTo>
                      <a:pt x="386" y="794"/>
                    </a:lnTo>
                    <a:lnTo>
                      <a:pt x="407" y="794"/>
                    </a:lnTo>
                    <a:lnTo>
                      <a:pt x="407" y="794"/>
                    </a:lnTo>
                    <a:lnTo>
                      <a:pt x="427" y="792"/>
                    </a:lnTo>
                    <a:lnTo>
                      <a:pt x="446" y="791"/>
                    </a:lnTo>
                    <a:lnTo>
                      <a:pt x="486" y="784"/>
                    </a:lnTo>
                    <a:lnTo>
                      <a:pt x="523" y="773"/>
                    </a:lnTo>
                    <a:lnTo>
                      <a:pt x="559" y="758"/>
                    </a:lnTo>
                    <a:lnTo>
                      <a:pt x="594" y="741"/>
                    </a:lnTo>
                    <a:lnTo>
                      <a:pt x="626" y="720"/>
                    </a:lnTo>
                    <a:lnTo>
                      <a:pt x="657" y="696"/>
                    </a:lnTo>
                    <a:lnTo>
                      <a:pt x="685" y="671"/>
                    </a:lnTo>
                    <a:lnTo>
                      <a:pt x="709" y="641"/>
                    </a:lnTo>
                    <a:lnTo>
                      <a:pt x="731" y="611"/>
                    </a:lnTo>
                    <a:lnTo>
                      <a:pt x="750" y="578"/>
                    </a:lnTo>
                    <a:lnTo>
                      <a:pt x="767" y="542"/>
                    </a:lnTo>
                    <a:lnTo>
                      <a:pt x="779" y="506"/>
                    </a:lnTo>
                    <a:lnTo>
                      <a:pt x="787" y="468"/>
                    </a:lnTo>
                    <a:lnTo>
                      <a:pt x="793" y="429"/>
                    </a:lnTo>
                    <a:lnTo>
                      <a:pt x="794" y="408"/>
                    </a:lnTo>
                    <a:lnTo>
                      <a:pt x="794" y="388"/>
                    </a:lnTo>
                    <a:lnTo>
                      <a:pt x="794" y="388"/>
                    </a:lnTo>
                    <a:lnTo>
                      <a:pt x="793" y="367"/>
                    </a:lnTo>
                    <a:lnTo>
                      <a:pt x="791" y="347"/>
                    </a:lnTo>
                    <a:lnTo>
                      <a:pt x="784" y="307"/>
                    </a:lnTo>
                    <a:lnTo>
                      <a:pt x="774" y="269"/>
                    </a:lnTo>
                    <a:lnTo>
                      <a:pt x="760" y="233"/>
                    </a:lnTo>
                    <a:lnTo>
                      <a:pt x="743" y="199"/>
                    </a:lnTo>
                    <a:lnTo>
                      <a:pt x="721" y="167"/>
                    </a:lnTo>
                    <a:lnTo>
                      <a:pt x="698" y="137"/>
                    </a:lnTo>
                    <a:lnTo>
                      <a:pt x="671" y="110"/>
                    </a:lnTo>
                    <a:lnTo>
                      <a:pt x="643" y="84"/>
                    </a:lnTo>
                    <a:lnTo>
                      <a:pt x="613" y="62"/>
                    </a:lnTo>
                    <a:lnTo>
                      <a:pt x="578" y="43"/>
                    </a:lnTo>
                    <a:lnTo>
                      <a:pt x="544" y="28"/>
                    </a:lnTo>
                    <a:lnTo>
                      <a:pt x="506" y="14"/>
                    </a:lnTo>
                    <a:lnTo>
                      <a:pt x="468" y="5"/>
                    </a:lnTo>
                    <a:lnTo>
                      <a:pt x="429" y="0"/>
                    </a:lnTo>
                    <a:lnTo>
                      <a:pt x="408" y="0"/>
                    </a:lnTo>
                    <a:lnTo>
                      <a:pt x="3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4874332" y="4447470"/>
                <a:ext cx="917575" cy="919163"/>
              </a:xfrm>
              <a:custGeom>
                <a:avLst/>
                <a:gdLst>
                  <a:gd name="T0" fmla="*/ 283 w 578"/>
                  <a:gd name="T1" fmla="*/ 0 h 579"/>
                  <a:gd name="T2" fmla="*/ 225 w 578"/>
                  <a:gd name="T3" fmla="*/ 6 h 579"/>
                  <a:gd name="T4" fmla="*/ 170 w 578"/>
                  <a:gd name="T5" fmla="*/ 25 h 579"/>
                  <a:gd name="T6" fmla="*/ 122 w 578"/>
                  <a:gd name="T7" fmla="*/ 53 h 579"/>
                  <a:gd name="T8" fmla="*/ 79 w 578"/>
                  <a:gd name="T9" fmla="*/ 89 h 579"/>
                  <a:gd name="T10" fmla="*/ 45 w 578"/>
                  <a:gd name="T11" fmla="*/ 133 h 579"/>
                  <a:gd name="T12" fmla="*/ 19 w 578"/>
                  <a:gd name="T13" fmla="*/ 183 h 579"/>
                  <a:gd name="T14" fmla="*/ 4 w 578"/>
                  <a:gd name="T15" fmla="*/ 238 h 579"/>
                  <a:gd name="T16" fmla="*/ 0 w 578"/>
                  <a:gd name="T17" fmla="*/ 296 h 579"/>
                  <a:gd name="T18" fmla="*/ 2 w 578"/>
                  <a:gd name="T19" fmla="*/ 325 h 579"/>
                  <a:gd name="T20" fmla="*/ 14 w 578"/>
                  <a:gd name="T21" fmla="*/ 382 h 579"/>
                  <a:gd name="T22" fmla="*/ 38 w 578"/>
                  <a:gd name="T23" fmla="*/ 433 h 579"/>
                  <a:gd name="T24" fmla="*/ 71 w 578"/>
                  <a:gd name="T25" fmla="*/ 478 h 579"/>
                  <a:gd name="T26" fmla="*/ 110 w 578"/>
                  <a:gd name="T27" fmla="*/ 517 h 579"/>
                  <a:gd name="T28" fmla="*/ 156 w 578"/>
                  <a:gd name="T29" fmla="*/ 546 h 579"/>
                  <a:gd name="T30" fmla="*/ 210 w 578"/>
                  <a:gd name="T31" fmla="*/ 567 h 579"/>
                  <a:gd name="T32" fmla="*/ 266 w 578"/>
                  <a:gd name="T33" fmla="*/ 577 h 579"/>
                  <a:gd name="T34" fmla="*/ 295 w 578"/>
                  <a:gd name="T35" fmla="*/ 579 h 579"/>
                  <a:gd name="T36" fmla="*/ 354 w 578"/>
                  <a:gd name="T37" fmla="*/ 572 h 579"/>
                  <a:gd name="T38" fmla="*/ 408 w 578"/>
                  <a:gd name="T39" fmla="*/ 553 h 579"/>
                  <a:gd name="T40" fmla="*/ 456 w 578"/>
                  <a:gd name="T41" fmla="*/ 526 h 579"/>
                  <a:gd name="T42" fmla="*/ 498 w 578"/>
                  <a:gd name="T43" fmla="*/ 490 h 579"/>
                  <a:gd name="T44" fmla="*/ 532 w 578"/>
                  <a:gd name="T45" fmla="*/ 445 h 579"/>
                  <a:gd name="T46" fmla="*/ 558 w 578"/>
                  <a:gd name="T47" fmla="*/ 396 h 579"/>
                  <a:gd name="T48" fmla="*/ 575 w 578"/>
                  <a:gd name="T49" fmla="*/ 341 h 579"/>
                  <a:gd name="T50" fmla="*/ 578 w 578"/>
                  <a:gd name="T51" fmla="*/ 282 h 579"/>
                  <a:gd name="T52" fmla="*/ 577 w 578"/>
                  <a:gd name="T53" fmla="*/ 253 h 579"/>
                  <a:gd name="T54" fmla="*/ 563 w 578"/>
                  <a:gd name="T55" fmla="*/ 197 h 579"/>
                  <a:gd name="T56" fmla="*/ 541 w 578"/>
                  <a:gd name="T57" fmla="*/ 145 h 579"/>
                  <a:gd name="T58" fmla="*/ 508 w 578"/>
                  <a:gd name="T59" fmla="*/ 101 h 579"/>
                  <a:gd name="T60" fmla="*/ 468 w 578"/>
                  <a:gd name="T61" fmla="*/ 61 h 579"/>
                  <a:gd name="T62" fmla="*/ 422 w 578"/>
                  <a:gd name="T63" fmla="*/ 32 h 579"/>
                  <a:gd name="T64" fmla="*/ 369 w 578"/>
                  <a:gd name="T65" fmla="*/ 12 h 579"/>
                  <a:gd name="T66" fmla="*/ 312 w 578"/>
                  <a:gd name="T67" fmla="*/ 1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79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3"/>
                    </a:lnTo>
                    <a:lnTo>
                      <a:pt x="225" y="6"/>
                    </a:lnTo>
                    <a:lnTo>
                      <a:pt x="197" y="15"/>
                    </a:lnTo>
                    <a:lnTo>
                      <a:pt x="170" y="25"/>
                    </a:lnTo>
                    <a:lnTo>
                      <a:pt x="146" y="37"/>
                    </a:lnTo>
                    <a:lnTo>
                      <a:pt x="122" y="53"/>
                    </a:lnTo>
                    <a:lnTo>
                      <a:pt x="100" y="70"/>
                    </a:lnTo>
                    <a:lnTo>
                      <a:pt x="79" y="89"/>
                    </a:lnTo>
                    <a:lnTo>
                      <a:pt x="62" y="111"/>
                    </a:lnTo>
                    <a:lnTo>
                      <a:pt x="45" y="133"/>
                    </a:lnTo>
                    <a:lnTo>
                      <a:pt x="31" y="157"/>
                    </a:lnTo>
                    <a:lnTo>
                      <a:pt x="19" y="183"/>
                    </a:lnTo>
                    <a:lnTo>
                      <a:pt x="11" y="210"/>
                    </a:lnTo>
                    <a:lnTo>
                      <a:pt x="4" y="238"/>
                    </a:lnTo>
                    <a:lnTo>
                      <a:pt x="0" y="26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25"/>
                    </a:lnTo>
                    <a:lnTo>
                      <a:pt x="7" y="354"/>
                    </a:lnTo>
                    <a:lnTo>
                      <a:pt x="14" y="382"/>
                    </a:lnTo>
                    <a:lnTo>
                      <a:pt x="24" y="408"/>
                    </a:lnTo>
                    <a:lnTo>
                      <a:pt x="38" y="433"/>
                    </a:lnTo>
                    <a:lnTo>
                      <a:pt x="53" y="457"/>
                    </a:lnTo>
                    <a:lnTo>
                      <a:pt x="71" y="478"/>
                    </a:lnTo>
                    <a:lnTo>
                      <a:pt x="89" y="498"/>
                    </a:lnTo>
                    <a:lnTo>
                      <a:pt x="110" y="517"/>
                    </a:lnTo>
                    <a:lnTo>
                      <a:pt x="132" y="533"/>
                    </a:lnTo>
                    <a:lnTo>
                      <a:pt x="156" y="546"/>
                    </a:lnTo>
                    <a:lnTo>
                      <a:pt x="182" y="558"/>
                    </a:lnTo>
                    <a:lnTo>
                      <a:pt x="210" y="567"/>
                    </a:lnTo>
                    <a:lnTo>
                      <a:pt x="237" y="574"/>
                    </a:lnTo>
                    <a:lnTo>
                      <a:pt x="266" y="577"/>
                    </a:lnTo>
                    <a:lnTo>
                      <a:pt x="295" y="579"/>
                    </a:lnTo>
                    <a:lnTo>
                      <a:pt x="295" y="579"/>
                    </a:lnTo>
                    <a:lnTo>
                      <a:pt x="324" y="577"/>
                    </a:lnTo>
                    <a:lnTo>
                      <a:pt x="354" y="572"/>
                    </a:lnTo>
                    <a:lnTo>
                      <a:pt x="381" y="564"/>
                    </a:lnTo>
                    <a:lnTo>
                      <a:pt x="408" y="553"/>
                    </a:lnTo>
                    <a:lnTo>
                      <a:pt x="432" y="541"/>
                    </a:lnTo>
                    <a:lnTo>
                      <a:pt x="456" y="526"/>
                    </a:lnTo>
                    <a:lnTo>
                      <a:pt x="479" y="509"/>
                    </a:lnTo>
                    <a:lnTo>
                      <a:pt x="498" y="490"/>
                    </a:lnTo>
                    <a:lnTo>
                      <a:pt x="517" y="469"/>
                    </a:lnTo>
                    <a:lnTo>
                      <a:pt x="532" y="445"/>
                    </a:lnTo>
                    <a:lnTo>
                      <a:pt x="547" y="421"/>
                    </a:lnTo>
                    <a:lnTo>
                      <a:pt x="558" y="396"/>
                    </a:lnTo>
                    <a:lnTo>
                      <a:pt x="568" y="370"/>
                    </a:lnTo>
                    <a:lnTo>
                      <a:pt x="575" y="341"/>
                    </a:lnTo>
                    <a:lnTo>
                      <a:pt x="578" y="313"/>
                    </a:lnTo>
                    <a:lnTo>
                      <a:pt x="578" y="282"/>
                    </a:lnTo>
                    <a:lnTo>
                      <a:pt x="578" y="282"/>
                    </a:lnTo>
                    <a:lnTo>
                      <a:pt x="577" y="253"/>
                    </a:lnTo>
                    <a:lnTo>
                      <a:pt x="571" y="224"/>
                    </a:lnTo>
                    <a:lnTo>
                      <a:pt x="563" y="197"/>
                    </a:lnTo>
                    <a:lnTo>
                      <a:pt x="553" y="171"/>
                    </a:lnTo>
                    <a:lnTo>
                      <a:pt x="541" y="145"/>
                    </a:lnTo>
                    <a:lnTo>
                      <a:pt x="525" y="123"/>
                    </a:lnTo>
                    <a:lnTo>
                      <a:pt x="508" y="101"/>
                    </a:lnTo>
                    <a:lnTo>
                      <a:pt x="489" y="80"/>
                    </a:lnTo>
                    <a:lnTo>
                      <a:pt x="468" y="61"/>
                    </a:lnTo>
                    <a:lnTo>
                      <a:pt x="446" y="46"/>
                    </a:lnTo>
                    <a:lnTo>
                      <a:pt x="422" y="32"/>
                    </a:lnTo>
                    <a:lnTo>
                      <a:pt x="396" y="20"/>
                    </a:lnTo>
                    <a:lnTo>
                      <a:pt x="369" y="12"/>
                    </a:lnTo>
                    <a:lnTo>
                      <a:pt x="342" y="5"/>
                    </a:lnTo>
                    <a:lnTo>
                      <a:pt x="312" y="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2454167" y="740657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7400" y="2436307"/>
            <a:ext cx="2251241" cy="2110538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5496" y="2564904"/>
            <a:ext cx="2376405" cy="2352450"/>
            <a:chOff x="509298" y="867060"/>
            <a:chExt cx="3168540" cy="3136595"/>
          </a:xfrm>
        </p:grpSpPr>
        <p:sp>
          <p:nvSpPr>
            <p:cNvPr id="52" name="TextBox 51"/>
            <p:cNvSpPr txBox="1"/>
            <p:nvPr/>
          </p:nvSpPr>
          <p:spPr>
            <a:xfrm>
              <a:off x="972457" y="867060"/>
              <a:ext cx="270538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International</a:t>
              </a:r>
              <a:endParaRPr lang="en-US" b="1" dirty="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81289" y="1254189"/>
              <a:ext cx="2486091" cy="2749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2"/>
                  </a:solidFill>
                </a:rPr>
                <a:t>UNSC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2"/>
                  </a:solidFill>
                </a:rPr>
                <a:t>BRICS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2"/>
                  </a:solidFill>
                </a:rPr>
                <a:t>City/Expert Groups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2"/>
                  </a:solidFill>
                </a:rPr>
                <a:t>Study tours: in- and outbound</a:t>
              </a:r>
              <a:endParaRPr lang="en-US" sz="1600" dirty="0">
                <a:solidFill>
                  <a:schemeClr val="tx2"/>
                </a:solidFill>
              </a:endParaRPr>
            </a:p>
            <a:p>
              <a:endParaRPr lang="en-US" sz="1600" dirty="0">
                <a:solidFill>
                  <a:schemeClr val="tx2"/>
                </a:solidFill>
              </a:endParaRPr>
            </a:p>
            <a:p>
              <a:endParaRPr lang="en-US" sz="1600" dirty="0">
                <a:solidFill>
                  <a:schemeClr val="tx2"/>
                </a:solidFill>
              </a:endParaRPr>
            </a:p>
          </p:txBody>
        </p:sp>
        <p:grpSp>
          <p:nvGrpSpPr>
            <p:cNvPr id="66" name="Check-Box"/>
            <p:cNvGrpSpPr/>
            <p:nvPr/>
          </p:nvGrpSpPr>
          <p:grpSpPr>
            <a:xfrm>
              <a:off x="509298" y="1000835"/>
              <a:ext cx="491173" cy="439643"/>
              <a:chOff x="540393" y="4987303"/>
              <a:chExt cx="654897" cy="58619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7" name="Freeform 194"/>
              <p:cNvSpPr>
                <a:spLocks/>
              </p:cNvSpPr>
              <p:nvPr/>
            </p:nvSpPr>
            <p:spPr bwMode="auto">
              <a:xfrm>
                <a:off x="664648" y="4998997"/>
                <a:ext cx="530642" cy="426852"/>
              </a:xfrm>
              <a:custGeom>
                <a:avLst/>
                <a:gdLst>
                  <a:gd name="T0" fmla="*/ 96 w 363"/>
                  <a:gd name="T1" fmla="*/ 285 h 292"/>
                  <a:gd name="T2" fmla="*/ 6 w 363"/>
                  <a:gd name="T3" fmla="*/ 194 h 292"/>
                  <a:gd name="T4" fmla="*/ 6 w 363"/>
                  <a:gd name="T5" fmla="*/ 194 h 292"/>
                  <a:gd name="T6" fmla="*/ 1 w 363"/>
                  <a:gd name="T7" fmla="*/ 187 h 292"/>
                  <a:gd name="T8" fmla="*/ 0 w 363"/>
                  <a:gd name="T9" fmla="*/ 181 h 292"/>
                  <a:gd name="T10" fmla="*/ 1 w 363"/>
                  <a:gd name="T11" fmla="*/ 173 h 292"/>
                  <a:gd name="T12" fmla="*/ 6 w 363"/>
                  <a:gd name="T13" fmla="*/ 166 h 292"/>
                  <a:gd name="T14" fmla="*/ 26 w 363"/>
                  <a:gd name="T15" fmla="*/ 147 h 292"/>
                  <a:gd name="T16" fmla="*/ 26 w 363"/>
                  <a:gd name="T17" fmla="*/ 147 h 292"/>
                  <a:gd name="T18" fmla="*/ 32 w 363"/>
                  <a:gd name="T19" fmla="*/ 143 h 292"/>
                  <a:gd name="T20" fmla="*/ 39 w 363"/>
                  <a:gd name="T21" fmla="*/ 142 h 292"/>
                  <a:gd name="T22" fmla="*/ 47 w 363"/>
                  <a:gd name="T23" fmla="*/ 143 h 292"/>
                  <a:gd name="T24" fmla="*/ 53 w 363"/>
                  <a:gd name="T25" fmla="*/ 147 h 292"/>
                  <a:gd name="T26" fmla="*/ 96 w 363"/>
                  <a:gd name="T27" fmla="*/ 191 h 292"/>
                  <a:gd name="T28" fmla="*/ 96 w 363"/>
                  <a:gd name="T29" fmla="*/ 191 h 292"/>
                  <a:gd name="T30" fmla="*/ 102 w 363"/>
                  <a:gd name="T31" fmla="*/ 196 h 292"/>
                  <a:gd name="T32" fmla="*/ 110 w 363"/>
                  <a:gd name="T33" fmla="*/ 197 h 292"/>
                  <a:gd name="T34" fmla="*/ 117 w 363"/>
                  <a:gd name="T35" fmla="*/ 196 h 292"/>
                  <a:gd name="T36" fmla="*/ 123 w 363"/>
                  <a:gd name="T37" fmla="*/ 191 h 292"/>
                  <a:gd name="T38" fmla="*/ 309 w 363"/>
                  <a:gd name="T39" fmla="*/ 5 h 292"/>
                  <a:gd name="T40" fmla="*/ 309 w 363"/>
                  <a:gd name="T41" fmla="*/ 5 h 292"/>
                  <a:gd name="T42" fmla="*/ 316 w 363"/>
                  <a:gd name="T43" fmla="*/ 2 h 292"/>
                  <a:gd name="T44" fmla="*/ 324 w 363"/>
                  <a:gd name="T45" fmla="*/ 0 h 292"/>
                  <a:gd name="T46" fmla="*/ 330 w 363"/>
                  <a:gd name="T47" fmla="*/ 2 h 292"/>
                  <a:gd name="T48" fmla="*/ 337 w 363"/>
                  <a:gd name="T49" fmla="*/ 5 h 292"/>
                  <a:gd name="T50" fmla="*/ 357 w 363"/>
                  <a:gd name="T51" fmla="*/ 24 h 292"/>
                  <a:gd name="T52" fmla="*/ 357 w 363"/>
                  <a:gd name="T53" fmla="*/ 24 h 292"/>
                  <a:gd name="T54" fmla="*/ 361 w 363"/>
                  <a:gd name="T55" fmla="*/ 31 h 292"/>
                  <a:gd name="T56" fmla="*/ 363 w 363"/>
                  <a:gd name="T57" fmla="*/ 39 h 292"/>
                  <a:gd name="T58" fmla="*/ 361 w 363"/>
                  <a:gd name="T59" fmla="*/ 46 h 292"/>
                  <a:gd name="T60" fmla="*/ 357 w 363"/>
                  <a:gd name="T61" fmla="*/ 52 h 292"/>
                  <a:gd name="T62" fmla="*/ 123 w 363"/>
                  <a:gd name="T63" fmla="*/ 285 h 292"/>
                  <a:gd name="T64" fmla="*/ 123 w 363"/>
                  <a:gd name="T65" fmla="*/ 285 h 292"/>
                  <a:gd name="T66" fmla="*/ 117 w 363"/>
                  <a:gd name="T67" fmla="*/ 290 h 292"/>
                  <a:gd name="T68" fmla="*/ 110 w 363"/>
                  <a:gd name="T69" fmla="*/ 292 h 292"/>
                  <a:gd name="T70" fmla="*/ 102 w 363"/>
                  <a:gd name="T71" fmla="*/ 290 h 292"/>
                  <a:gd name="T72" fmla="*/ 96 w 363"/>
                  <a:gd name="T73" fmla="*/ 285 h 292"/>
                  <a:gd name="T74" fmla="*/ 96 w 363"/>
                  <a:gd name="T75" fmla="*/ 28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3" h="292">
                    <a:moveTo>
                      <a:pt x="96" y="285"/>
                    </a:moveTo>
                    <a:lnTo>
                      <a:pt x="6" y="194"/>
                    </a:lnTo>
                    <a:lnTo>
                      <a:pt x="6" y="194"/>
                    </a:lnTo>
                    <a:lnTo>
                      <a:pt x="1" y="187"/>
                    </a:lnTo>
                    <a:lnTo>
                      <a:pt x="0" y="181"/>
                    </a:lnTo>
                    <a:lnTo>
                      <a:pt x="1" y="173"/>
                    </a:lnTo>
                    <a:lnTo>
                      <a:pt x="6" y="166"/>
                    </a:lnTo>
                    <a:lnTo>
                      <a:pt x="26" y="147"/>
                    </a:lnTo>
                    <a:lnTo>
                      <a:pt x="26" y="147"/>
                    </a:lnTo>
                    <a:lnTo>
                      <a:pt x="32" y="143"/>
                    </a:lnTo>
                    <a:lnTo>
                      <a:pt x="39" y="142"/>
                    </a:lnTo>
                    <a:lnTo>
                      <a:pt x="47" y="143"/>
                    </a:lnTo>
                    <a:lnTo>
                      <a:pt x="53" y="147"/>
                    </a:lnTo>
                    <a:lnTo>
                      <a:pt x="96" y="191"/>
                    </a:lnTo>
                    <a:lnTo>
                      <a:pt x="96" y="191"/>
                    </a:lnTo>
                    <a:lnTo>
                      <a:pt x="102" y="196"/>
                    </a:lnTo>
                    <a:lnTo>
                      <a:pt x="110" y="197"/>
                    </a:lnTo>
                    <a:lnTo>
                      <a:pt x="117" y="196"/>
                    </a:lnTo>
                    <a:lnTo>
                      <a:pt x="123" y="191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16" y="2"/>
                    </a:lnTo>
                    <a:lnTo>
                      <a:pt x="324" y="0"/>
                    </a:lnTo>
                    <a:lnTo>
                      <a:pt x="330" y="2"/>
                    </a:lnTo>
                    <a:lnTo>
                      <a:pt x="337" y="5"/>
                    </a:lnTo>
                    <a:lnTo>
                      <a:pt x="357" y="24"/>
                    </a:lnTo>
                    <a:lnTo>
                      <a:pt x="357" y="24"/>
                    </a:lnTo>
                    <a:lnTo>
                      <a:pt x="361" y="31"/>
                    </a:lnTo>
                    <a:lnTo>
                      <a:pt x="363" y="39"/>
                    </a:lnTo>
                    <a:lnTo>
                      <a:pt x="361" y="46"/>
                    </a:lnTo>
                    <a:lnTo>
                      <a:pt x="357" y="52"/>
                    </a:lnTo>
                    <a:lnTo>
                      <a:pt x="123" y="285"/>
                    </a:lnTo>
                    <a:lnTo>
                      <a:pt x="123" y="285"/>
                    </a:lnTo>
                    <a:lnTo>
                      <a:pt x="117" y="290"/>
                    </a:lnTo>
                    <a:lnTo>
                      <a:pt x="110" y="292"/>
                    </a:lnTo>
                    <a:lnTo>
                      <a:pt x="102" y="290"/>
                    </a:lnTo>
                    <a:lnTo>
                      <a:pt x="96" y="285"/>
                    </a:lnTo>
                    <a:lnTo>
                      <a:pt x="96" y="2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8" name="Freeform 195"/>
              <p:cNvSpPr>
                <a:spLocks/>
              </p:cNvSpPr>
              <p:nvPr/>
            </p:nvSpPr>
            <p:spPr bwMode="auto">
              <a:xfrm>
                <a:off x="540393" y="4987303"/>
                <a:ext cx="586191" cy="586191"/>
              </a:xfrm>
              <a:custGeom>
                <a:avLst/>
                <a:gdLst>
                  <a:gd name="T0" fmla="*/ 67 w 401"/>
                  <a:gd name="T1" fmla="*/ 354 h 401"/>
                  <a:gd name="T2" fmla="*/ 59 w 401"/>
                  <a:gd name="T3" fmla="*/ 352 h 401"/>
                  <a:gd name="T4" fmla="*/ 49 w 401"/>
                  <a:gd name="T5" fmla="*/ 342 h 401"/>
                  <a:gd name="T6" fmla="*/ 47 w 401"/>
                  <a:gd name="T7" fmla="*/ 65 h 401"/>
                  <a:gd name="T8" fmla="*/ 49 w 401"/>
                  <a:gd name="T9" fmla="*/ 58 h 401"/>
                  <a:gd name="T10" fmla="*/ 59 w 401"/>
                  <a:gd name="T11" fmla="*/ 47 h 401"/>
                  <a:gd name="T12" fmla="*/ 316 w 401"/>
                  <a:gd name="T13" fmla="*/ 45 h 401"/>
                  <a:gd name="T14" fmla="*/ 323 w 401"/>
                  <a:gd name="T15" fmla="*/ 44 h 401"/>
                  <a:gd name="T16" fmla="*/ 337 w 401"/>
                  <a:gd name="T17" fmla="*/ 32 h 401"/>
                  <a:gd name="T18" fmla="*/ 341 w 401"/>
                  <a:gd name="T19" fmla="*/ 27 h 401"/>
                  <a:gd name="T20" fmla="*/ 344 w 401"/>
                  <a:gd name="T21" fmla="*/ 16 h 401"/>
                  <a:gd name="T22" fmla="*/ 339 w 401"/>
                  <a:gd name="T23" fmla="*/ 6 h 401"/>
                  <a:gd name="T24" fmla="*/ 329 w 401"/>
                  <a:gd name="T25" fmla="*/ 0 h 401"/>
                  <a:gd name="T26" fmla="*/ 19 w 401"/>
                  <a:gd name="T27" fmla="*/ 0 h 401"/>
                  <a:gd name="T28" fmla="*/ 11 w 401"/>
                  <a:gd name="T29" fmla="*/ 0 h 401"/>
                  <a:gd name="T30" fmla="*/ 2 w 401"/>
                  <a:gd name="T31" fmla="*/ 11 h 401"/>
                  <a:gd name="T32" fmla="*/ 0 w 401"/>
                  <a:gd name="T33" fmla="*/ 381 h 401"/>
                  <a:gd name="T34" fmla="*/ 2 w 401"/>
                  <a:gd name="T35" fmla="*/ 389 h 401"/>
                  <a:gd name="T36" fmla="*/ 11 w 401"/>
                  <a:gd name="T37" fmla="*/ 399 h 401"/>
                  <a:gd name="T38" fmla="*/ 381 w 401"/>
                  <a:gd name="T39" fmla="*/ 401 h 401"/>
                  <a:gd name="T40" fmla="*/ 389 w 401"/>
                  <a:gd name="T41" fmla="*/ 399 h 401"/>
                  <a:gd name="T42" fmla="*/ 401 w 401"/>
                  <a:gd name="T43" fmla="*/ 389 h 401"/>
                  <a:gd name="T44" fmla="*/ 401 w 401"/>
                  <a:gd name="T45" fmla="*/ 186 h 401"/>
                  <a:gd name="T46" fmla="*/ 401 w 401"/>
                  <a:gd name="T47" fmla="*/ 181 h 401"/>
                  <a:gd name="T48" fmla="*/ 394 w 401"/>
                  <a:gd name="T49" fmla="*/ 171 h 401"/>
                  <a:gd name="T50" fmla="*/ 385 w 401"/>
                  <a:gd name="T51" fmla="*/ 166 h 401"/>
                  <a:gd name="T52" fmla="*/ 373 w 401"/>
                  <a:gd name="T53" fmla="*/ 169 h 401"/>
                  <a:gd name="T54" fmla="*/ 360 w 401"/>
                  <a:gd name="T55" fmla="*/ 181 h 401"/>
                  <a:gd name="T56" fmla="*/ 357 w 401"/>
                  <a:gd name="T57" fmla="*/ 186 h 401"/>
                  <a:gd name="T58" fmla="*/ 355 w 401"/>
                  <a:gd name="T59" fmla="*/ 334 h 401"/>
                  <a:gd name="T60" fmla="*/ 354 w 401"/>
                  <a:gd name="T61" fmla="*/ 342 h 401"/>
                  <a:gd name="T62" fmla="*/ 342 w 401"/>
                  <a:gd name="T63" fmla="*/ 352 h 401"/>
                  <a:gd name="T64" fmla="*/ 336 w 401"/>
                  <a:gd name="T65" fmla="*/ 35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1" h="401">
                    <a:moveTo>
                      <a:pt x="336" y="354"/>
                    </a:moveTo>
                    <a:lnTo>
                      <a:pt x="67" y="354"/>
                    </a:lnTo>
                    <a:lnTo>
                      <a:pt x="67" y="354"/>
                    </a:lnTo>
                    <a:lnTo>
                      <a:pt x="59" y="352"/>
                    </a:lnTo>
                    <a:lnTo>
                      <a:pt x="52" y="349"/>
                    </a:lnTo>
                    <a:lnTo>
                      <a:pt x="49" y="342"/>
                    </a:lnTo>
                    <a:lnTo>
                      <a:pt x="47" y="334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9" y="58"/>
                    </a:lnTo>
                    <a:lnTo>
                      <a:pt x="52" y="52"/>
                    </a:lnTo>
                    <a:lnTo>
                      <a:pt x="59" y="47"/>
                    </a:lnTo>
                    <a:lnTo>
                      <a:pt x="67" y="45"/>
                    </a:lnTo>
                    <a:lnTo>
                      <a:pt x="316" y="45"/>
                    </a:lnTo>
                    <a:lnTo>
                      <a:pt x="316" y="45"/>
                    </a:lnTo>
                    <a:lnTo>
                      <a:pt x="323" y="44"/>
                    </a:lnTo>
                    <a:lnTo>
                      <a:pt x="329" y="41"/>
                    </a:lnTo>
                    <a:lnTo>
                      <a:pt x="337" y="32"/>
                    </a:lnTo>
                    <a:lnTo>
                      <a:pt x="337" y="32"/>
                    </a:lnTo>
                    <a:lnTo>
                      <a:pt x="341" y="27"/>
                    </a:lnTo>
                    <a:lnTo>
                      <a:pt x="344" y="23"/>
                    </a:lnTo>
                    <a:lnTo>
                      <a:pt x="344" y="16"/>
                    </a:lnTo>
                    <a:lnTo>
                      <a:pt x="342" y="11"/>
                    </a:lnTo>
                    <a:lnTo>
                      <a:pt x="339" y="6"/>
                    </a:lnTo>
                    <a:lnTo>
                      <a:pt x="336" y="3"/>
                    </a:lnTo>
                    <a:lnTo>
                      <a:pt x="329" y="0"/>
                    </a:lnTo>
                    <a:lnTo>
                      <a:pt x="3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2" y="389"/>
                    </a:lnTo>
                    <a:lnTo>
                      <a:pt x="5" y="396"/>
                    </a:lnTo>
                    <a:lnTo>
                      <a:pt x="11" y="399"/>
                    </a:lnTo>
                    <a:lnTo>
                      <a:pt x="19" y="401"/>
                    </a:lnTo>
                    <a:lnTo>
                      <a:pt x="381" y="401"/>
                    </a:lnTo>
                    <a:lnTo>
                      <a:pt x="381" y="401"/>
                    </a:lnTo>
                    <a:lnTo>
                      <a:pt x="389" y="399"/>
                    </a:lnTo>
                    <a:lnTo>
                      <a:pt x="396" y="396"/>
                    </a:lnTo>
                    <a:lnTo>
                      <a:pt x="401" y="389"/>
                    </a:lnTo>
                    <a:lnTo>
                      <a:pt x="401" y="381"/>
                    </a:lnTo>
                    <a:lnTo>
                      <a:pt x="401" y="186"/>
                    </a:lnTo>
                    <a:lnTo>
                      <a:pt x="401" y="186"/>
                    </a:lnTo>
                    <a:lnTo>
                      <a:pt x="401" y="181"/>
                    </a:lnTo>
                    <a:lnTo>
                      <a:pt x="398" y="174"/>
                    </a:lnTo>
                    <a:lnTo>
                      <a:pt x="394" y="171"/>
                    </a:lnTo>
                    <a:lnTo>
                      <a:pt x="389" y="168"/>
                    </a:lnTo>
                    <a:lnTo>
                      <a:pt x="385" y="166"/>
                    </a:lnTo>
                    <a:lnTo>
                      <a:pt x="378" y="166"/>
                    </a:lnTo>
                    <a:lnTo>
                      <a:pt x="373" y="169"/>
                    </a:lnTo>
                    <a:lnTo>
                      <a:pt x="368" y="173"/>
                    </a:lnTo>
                    <a:lnTo>
                      <a:pt x="360" y="181"/>
                    </a:lnTo>
                    <a:lnTo>
                      <a:pt x="360" y="181"/>
                    </a:lnTo>
                    <a:lnTo>
                      <a:pt x="357" y="186"/>
                    </a:lnTo>
                    <a:lnTo>
                      <a:pt x="355" y="194"/>
                    </a:lnTo>
                    <a:lnTo>
                      <a:pt x="355" y="334"/>
                    </a:lnTo>
                    <a:lnTo>
                      <a:pt x="355" y="334"/>
                    </a:lnTo>
                    <a:lnTo>
                      <a:pt x="354" y="342"/>
                    </a:lnTo>
                    <a:lnTo>
                      <a:pt x="349" y="349"/>
                    </a:lnTo>
                    <a:lnTo>
                      <a:pt x="342" y="352"/>
                    </a:lnTo>
                    <a:lnTo>
                      <a:pt x="336" y="354"/>
                    </a:lnTo>
                    <a:lnTo>
                      <a:pt x="336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5637262" y="664063"/>
            <a:ext cx="3119124" cy="3560473"/>
            <a:chOff x="509298" y="867060"/>
            <a:chExt cx="3168540" cy="4747290"/>
          </a:xfrm>
        </p:grpSpPr>
        <p:sp>
          <p:nvSpPr>
            <p:cNvPr id="71" name="TextBox 70"/>
            <p:cNvSpPr txBox="1"/>
            <p:nvPr/>
          </p:nvSpPr>
          <p:spPr>
            <a:xfrm>
              <a:off x="972457" y="867060"/>
              <a:ext cx="270538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Continental</a:t>
              </a:r>
              <a:endParaRPr lang="en-US" b="1" dirty="0"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81289" y="1254189"/>
              <a:ext cx="2433301" cy="4360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DGs Committee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StatCOM</a:t>
              </a:r>
              <a:endParaRPr lang="en-US" sz="1600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SHaSA</a:t>
              </a:r>
              <a:endParaRPr lang="en-US" sz="1600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ASSD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African Peer review Mechanism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Support &amp; sharing: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350" dirty="0" smtClean="0">
                  <a:solidFill>
                    <a:schemeClr val="accent2">
                      <a:lumMod val="75000"/>
                    </a:schemeClr>
                  </a:solidFill>
                </a:rPr>
                <a:t>Technical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350" dirty="0" smtClean="0">
                  <a:solidFill>
                    <a:schemeClr val="accent2">
                      <a:lumMod val="75000"/>
                    </a:schemeClr>
                  </a:solidFill>
                </a:rPr>
                <a:t>Strategy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350" dirty="0" smtClean="0">
                  <a:solidFill>
                    <a:schemeClr val="accent2">
                      <a:lumMod val="75000"/>
                    </a:schemeClr>
                  </a:solidFill>
                </a:rPr>
                <a:t>Governance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5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</p:txBody>
        </p:sp>
        <p:grpSp>
          <p:nvGrpSpPr>
            <p:cNvPr id="73" name="Check-Box"/>
            <p:cNvGrpSpPr/>
            <p:nvPr/>
          </p:nvGrpSpPr>
          <p:grpSpPr>
            <a:xfrm>
              <a:off x="509298" y="1000835"/>
              <a:ext cx="491173" cy="439643"/>
              <a:chOff x="540393" y="4987303"/>
              <a:chExt cx="654897" cy="58619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4" name="Freeform 194"/>
              <p:cNvSpPr>
                <a:spLocks/>
              </p:cNvSpPr>
              <p:nvPr/>
            </p:nvSpPr>
            <p:spPr bwMode="auto">
              <a:xfrm>
                <a:off x="664648" y="4998997"/>
                <a:ext cx="530642" cy="426852"/>
              </a:xfrm>
              <a:custGeom>
                <a:avLst/>
                <a:gdLst>
                  <a:gd name="T0" fmla="*/ 96 w 363"/>
                  <a:gd name="T1" fmla="*/ 285 h 292"/>
                  <a:gd name="T2" fmla="*/ 6 w 363"/>
                  <a:gd name="T3" fmla="*/ 194 h 292"/>
                  <a:gd name="T4" fmla="*/ 6 w 363"/>
                  <a:gd name="T5" fmla="*/ 194 h 292"/>
                  <a:gd name="T6" fmla="*/ 1 w 363"/>
                  <a:gd name="T7" fmla="*/ 187 h 292"/>
                  <a:gd name="T8" fmla="*/ 0 w 363"/>
                  <a:gd name="T9" fmla="*/ 181 h 292"/>
                  <a:gd name="T10" fmla="*/ 1 w 363"/>
                  <a:gd name="T11" fmla="*/ 173 h 292"/>
                  <a:gd name="T12" fmla="*/ 6 w 363"/>
                  <a:gd name="T13" fmla="*/ 166 h 292"/>
                  <a:gd name="T14" fmla="*/ 26 w 363"/>
                  <a:gd name="T15" fmla="*/ 147 h 292"/>
                  <a:gd name="T16" fmla="*/ 26 w 363"/>
                  <a:gd name="T17" fmla="*/ 147 h 292"/>
                  <a:gd name="T18" fmla="*/ 32 w 363"/>
                  <a:gd name="T19" fmla="*/ 143 h 292"/>
                  <a:gd name="T20" fmla="*/ 39 w 363"/>
                  <a:gd name="T21" fmla="*/ 142 h 292"/>
                  <a:gd name="T22" fmla="*/ 47 w 363"/>
                  <a:gd name="T23" fmla="*/ 143 h 292"/>
                  <a:gd name="T24" fmla="*/ 53 w 363"/>
                  <a:gd name="T25" fmla="*/ 147 h 292"/>
                  <a:gd name="T26" fmla="*/ 96 w 363"/>
                  <a:gd name="T27" fmla="*/ 191 h 292"/>
                  <a:gd name="T28" fmla="*/ 96 w 363"/>
                  <a:gd name="T29" fmla="*/ 191 h 292"/>
                  <a:gd name="T30" fmla="*/ 102 w 363"/>
                  <a:gd name="T31" fmla="*/ 196 h 292"/>
                  <a:gd name="T32" fmla="*/ 110 w 363"/>
                  <a:gd name="T33" fmla="*/ 197 h 292"/>
                  <a:gd name="T34" fmla="*/ 117 w 363"/>
                  <a:gd name="T35" fmla="*/ 196 h 292"/>
                  <a:gd name="T36" fmla="*/ 123 w 363"/>
                  <a:gd name="T37" fmla="*/ 191 h 292"/>
                  <a:gd name="T38" fmla="*/ 309 w 363"/>
                  <a:gd name="T39" fmla="*/ 5 h 292"/>
                  <a:gd name="T40" fmla="*/ 309 w 363"/>
                  <a:gd name="T41" fmla="*/ 5 h 292"/>
                  <a:gd name="T42" fmla="*/ 316 w 363"/>
                  <a:gd name="T43" fmla="*/ 2 h 292"/>
                  <a:gd name="T44" fmla="*/ 324 w 363"/>
                  <a:gd name="T45" fmla="*/ 0 h 292"/>
                  <a:gd name="T46" fmla="*/ 330 w 363"/>
                  <a:gd name="T47" fmla="*/ 2 h 292"/>
                  <a:gd name="T48" fmla="*/ 337 w 363"/>
                  <a:gd name="T49" fmla="*/ 5 h 292"/>
                  <a:gd name="T50" fmla="*/ 357 w 363"/>
                  <a:gd name="T51" fmla="*/ 24 h 292"/>
                  <a:gd name="T52" fmla="*/ 357 w 363"/>
                  <a:gd name="T53" fmla="*/ 24 h 292"/>
                  <a:gd name="T54" fmla="*/ 361 w 363"/>
                  <a:gd name="T55" fmla="*/ 31 h 292"/>
                  <a:gd name="T56" fmla="*/ 363 w 363"/>
                  <a:gd name="T57" fmla="*/ 39 h 292"/>
                  <a:gd name="T58" fmla="*/ 361 w 363"/>
                  <a:gd name="T59" fmla="*/ 46 h 292"/>
                  <a:gd name="T60" fmla="*/ 357 w 363"/>
                  <a:gd name="T61" fmla="*/ 52 h 292"/>
                  <a:gd name="T62" fmla="*/ 123 w 363"/>
                  <a:gd name="T63" fmla="*/ 285 h 292"/>
                  <a:gd name="T64" fmla="*/ 123 w 363"/>
                  <a:gd name="T65" fmla="*/ 285 h 292"/>
                  <a:gd name="T66" fmla="*/ 117 w 363"/>
                  <a:gd name="T67" fmla="*/ 290 h 292"/>
                  <a:gd name="T68" fmla="*/ 110 w 363"/>
                  <a:gd name="T69" fmla="*/ 292 h 292"/>
                  <a:gd name="T70" fmla="*/ 102 w 363"/>
                  <a:gd name="T71" fmla="*/ 290 h 292"/>
                  <a:gd name="T72" fmla="*/ 96 w 363"/>
                  <a:gd name="T73" fmla="*/ 285 h 292"/>
                  <a:gd name="T74" fmla="*/ 96 w 363"/>
                  <a:gd name="T75" fmla="*/ 28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3" h="292">
                    <a:moveTo>
                      <a:pt x="96" y="285"/>
                    </a:moveTo>
                    <a:lnTo>
                      <a:pt x="6" y="194"/>
                    </a:lnTo>
                    <a:lnTo>
                      <a:pt x="6" y="194"/>
                    </a:lnTo>
                    <a:lnTo>
                      <a:pt x="1" y="187"/>
                    </a:lnTo>
                    <a:lnTo>
                      <a:pt x="0" y="181"/>
                    </a:lnTo>
                    <a:lnTo>
                      <a:pt x="1" y="173"/>
                    </a:lnTo>
                    <a:lnTo>
                      <a:pt x="6" y="166"/>
                    </a:lnTo>
                    <a:lnTo>
                      <a:pt x="26" y="147"/>
                    </a:lnTo>
                    <a:lnTo>
                      <a:pt x="26" y="147"/>
                    </a:lnTo>
                    <a:lnTo>
                      <a:pt x="32" y="143"/>
                    </a:lnTo>
                    <a:lnTo>
                      <a:pt x="39" y="142"/>
                    </a:lnTo>
                    <a:lnTo>
                      <a:pt x="47" y="143"/>
                    </a:lnTo>
                    <a:lnTo>
                      <a:pt x="53" y="147"/>
                    </a:lnTo>
                    <a:lnTo>
                      <a:pt x="96" y="191"/>
                    </a:lnTo>
                    <a:lnTo>
                      <a:pt x="96" y="191"/>
                    </a:lnTo>
                    <a:lnTo>
                      <a:pt x="102" y="196"/>
                    </a:lnTo>
                    <a:lnTo>
                      <a:pt x="110" y="197"/>
                    </a:lnTo>
                    <a:lnTo>
                      <a:pt x="117" y="196"/>
                    </a:lnTo>
                    <a:lnTo>
                      <a:pt x="123" y="191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16" y="2"/>
                    </a:lnTo>
                    <a:lnTo>
                      <a:pt x="324" y="0"/>
                    </a:lnTo>
                    <a:lnTo>
                      <a:pt x="330" y="2"/>
                    </a:lnTo>
                    <a:lnTo>
                      <a:pt x="337" y="5"/>
                    </a:lnTo>
                    <a:lnTo>
                      <a:pt x="357" y="24"/>
                    </a:lnTo>
                    <a:lnTo>
                      <a:pt x="357" y="24"/>
                    </a:lnTo>
                    <a:lnTo>
                      <a:pt x="361" y="31"/>
                    </a:lnTo>
                    <a:lnTo>
                      <a:pt x="363" y="39"/>
                    </a:lnTo>
                    <a:lnTo>
                      <a:pt x="361" y="46"/>
                    </a:lnTo>
                    <a:lnTo>
                      <a:pt x="357" y="52"/>
                    </a:lnTo>
                    <a:lnTo>
                      <a:pt x="123" y="285"/>
                    </a:lnTo>
                    <a:lnTo>
                      <a:pt x="123" y="285"/>
                    </a:lnTo>
                    <a:lnTo>
                      <a:pt x="117" y="290"/>
                    </a:lnTo>
                    <a:lnTo>
                      <a:pt x="110" y="292"/>
                    </a:lnTo>
                    <a:lnTo>
                      <a:pt x="102" y="290"/>
                    </a:lnTo>
                    <a:lnTo>
                      <a:pt x="96" y="285"/>
                    </a:lnTo>
                    <a:lnTo>
                      <a:pt x="96" y="2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5" name="Freeform 195"/>
              <p:cNvSpPr>
                <a:spLocks/>
              </p:cNvSpPr>
              <p:nvPr/>
            </p:nvSpPr>
            <p:spPr bwMode="auto">
              <a:xfrm>
                <a:off x="540393" y="4987303"/>
                <a:ext cx="586191" cy="586191"/>
              </a:xfrm>
              <a:custGeom>
                <a:avLst/>
                <a:gdLst>
                  <a:gd name="T0" fmla="*/ 67 w 401"/>
                  <a:gd name="T1" fmla="*/ 354 h 401"/>
                  <a:gd name="T2" fmla="*/ 59 w 401"/>
                  <a:gd name="T3" fmla="*/ 352 h 401"/>
                  <a:gd name="T4" fmla="*/ 49 w 401"/>
                  <a:gd name="T5" fmla="*/ 342 h 401"/>
                  <a:gd name="T6" fmla="*/ 47 w 401"/>
                  <a:gd name="T7" fmla="*/ 65 h 401"/>
                  <a:gd name="T8" fmla="*/ 49 w 401"/>
                  <a:gd name="T9" fmla="*/ 58 h 401"/>
                  <a:gd name="T10" fmla="*/ 59 w 401"/>
                  <a:gd name="T11" fmla="*/ 47 h 401"/>
                  <a:gd name="T12" fmla="*/ 316 w 401"/>
                  <a:gd name="T13" fmla="*/ 45 h 401"/>
                  <a:gd name="T14" fmla="*/ 323 w 401"/>
                  <a:gd name="T15" fmla="*/ 44 h 401"/>
                  <a:gd name="T16" fmla="*/ 337 w 401"/>
                  <a:gd name="T17" fmla="*/ 32 h 401"/>
                  <a:gd name="T18" fmla="*/ 341 w 401"/>
                  <a:gd name="T19" fmla="*/ 27 h 401"/>
                  <a:gd name="T20" fmla="*/ 344 w 401"/>
                  <a:gd name="T21" fmla="*/ 16 h 401"/>
                  <a:gd name="T22" fmla="*/ 339 w 401"/>
                  <a:gd name="T23" fmla="*/ 6 h 401"/>
                  <a:gd name="T24" fmla="*/ 329 w 401"/>
                  <a:gd name="T25" fmla="*/ 0 h 401"/>
                  <a:gd name="T26" fmla="*/ 19 w 401"/>
                  <a:gd name="T27" fmla="*/ 0 h 401"/>
                  <a:gd name="T28" fmla="*/ 11 w 401"/>
                  <a:gd name="T29" fmla="*/ 0 h 401"/>
                  <a:gd name="T30" fmla="*/ 2 w 401"/>
                  <a:gd name="T31" fmla="*/ 11 h 401"/>
                  <a:gd name="T32" fmla="*/ 0 w 401"/>
                  <a:gd name="T33" fmla="*/ 381 h 401"/>
                  <a:gd name="T34" fmla="*/ 2 w 401"/>
                  <a:gd name="T35" fmla="*/ 389 h 401"/>
                  <a:gd name="T36" fmla="*/ 11 w 401"/>
                  <a:gd name="T37" fmla="*/ 399 h 401"/>
                  <a:gd name="T38" fmla="*/ 381 w 401"/>
                  <a:gd name="T39" fmla="*/ 401 h 401"/>
                  <a:gd name="T40" fmla="*/ 389 w 401"/>
                  <a:gd name="T41" fmla="*/ 399 h 401"/>
                  <a:gd name="T42" fmla="*/ 401 w 401"/>
                  <a:gd name="T43" fmla="*/ 389 h 401"/>
                  <a:gd name="T44" fmla="*/ 401 w 401"/>
                  <a:gd name="T45" fmla="*/ 186 h 401"/>
                  <a:gd name="T46" fmla="*/ 401 w 401"/>
                  <a:gd name="T47" fmla="*/ 181 h 401"/>
                  <a:gd name="T48" fmla="*/ 394 w 401"/>
                  <a:gd name="T49" fmla="*/ 171 h 401"/>
                  <a:gd name="T50" fmla="*/ 385 w 401"/>
                  <a:gd name="T51" fmla="*/ 166 h 401"/>
                  <a:gd name="T52" fmla="*/ 373 w 401"/>
                  <a:gd name="T53" fmla="*/ 169 h 401"/>
                  <a:gd name="T54" fmla="*/ 360 w 401"/>
                  <a:gd name="T55" fmla="*/ 181 h 401"/>
                  <a:gd name="T56" fmla="*/ 357 w 401"/>
                  <a:gd name="T57" fmla="*/ 186 h 401"/>
                  <a:gd name="T58" fmla="*/ 355 w 401"/>
                  <a:gd name="T59" fmla="*/ 334 h 401"/>
                  <a:gd name="T60" fmla="*/ 354 w 401"/>
                  <a:gd name="T61" fmla="*/ 342 h 401"/>
                  <a:gd name="T62" fmla="*/ 342 w 401"/>
                  <a:gd name="T63" fmla="*/ 352 h 401"/>
                  <a:gd name="T64" fmla="*/ 336 w 401"/>
                  <a:gd name="T65" fmla="*/ 35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1" h="401">
                    <a:moveTo>
                      <a:pt x="336" y="354"/>
                    </a:moveTo>
                    <a:lnTo>
                      <a:pt x="67" y="354"/>
                    </a:lnTo>
                    <a:lnTo>
                      <a:pt x="67" y="354"/>
                    </a:lnTo>
                    <a:lnTo>
                      <a:pt x="59" y="352"/>
                    </a:lnTo>
                    <a:lnTo>
                      <a:pt x="52" y="349"/>
                    </a:lnTo>
                    <a:lnTo>
                      <a:pt x="49" y="342"/>
                    </a:lnTo>
                    <a:lnTo>
                      <a:pt x="47" y="334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9" y="58"/>
                    </a:lnTo>
                    <a:lnTo>
                      <a:pt x="52" y="52"/>
                    </a:lnTo>
                    <a:lnTo>
                      <a:pt x="59" y="47"/>
                    </a:lnTo>
                    <a:lnTo>
                      <a:pt x="67" y="45"/>
                    </a:lnTo>
                    <a:lnTo>
                      <a:pt x="316" y="45"/>
                    </a:lnTo>
                    <a:lnTo>
                      <a:pt x="316" y="45"/>
                    </a:lnTo>
                    <a:lnTo>
                      <a:pt x="323" y="44"/>
                    </a:lnTo>
                    <a:lnTo>
                      <a:pt x="329" y="41"/>
                    </a:lnTo>
                    <a:lnTo>
                      <a:pt x="337" y="32"/>
                    </a:lnTo>
                    <a:lnTo>
                      <a:pt x="337" y="32"/>
                    </a:lnTo>
                    <a:lnTo>
                      <a:pt x="341" y="27"/>
                    </a:lnTo>
                    <a:lnTo>
                      <a:pt x="344" y="23"/>
                    </a:lnTo>
                    <a:lnTo>
                      <a:pt x="344" y="16"/>
                    </a:lnTo>
                    <a:lnTo>
                      <a:pt x="342" y="11"/>
                    </a:lnTo>
                    <a:lnTo>
                      <a:pt x="339" y="6"/>
                    </a:lnTo>
                    <a:lnTo>
                      <a:pt x="336" y="3"/>
                    </a:lnTo>
                    <a:lnTo>
                      <a:pt x="329" y="0"/>
                    </a:lnTo>
                    <a:lnTo>
                      <a:pt x="3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2" y="389"/>
                    </a:lnTo>
                    <a:lnTo>
                      <a:pt x="5" y="396"/>
                    </a:lnTo>
                    <a:lnTo>
                      <a:pt x="11" y="399"/>
                    </a:lnTo>
                    <a:lnTo>
                      <a:pt x="19" y="401"/>
                    </a:lnTo>
                    <a:lnTo>
                      <a:pt x="381" y="401"/>
                    </a:lnTo>
                    <a:lnTo>
                      <a:pt x="381" y="401"/>
                    </a:lnTo>
                    <a:lnTo>
                      <a:pt x="389" y="399"/>
                    </a:lnTo>
                    <a:lnTo>
                      <a:pt x="396" y="396"/>
                    </a:lnTo>
                    <a:lnTo>
                      <a:pt x="401" y="389"/>
                    </a:lnTo>
                    <a:lnTo>
                      <a:pt x="401" y="381"/>
                    </a:lnTo>
                    <a:lnTo>
                      <a:pt x="401" y="186"/>
                    </a:lnTo>
                    <a:lnTo>
                      <a:pt x="401" y="186"/>
                    </a:lnTo>
                    <a:lnTo>
                      <a:pt x="401" y="181"/>
                    </a:lnTo>
                    <a:lnTo>
                      <a:pt x="398" y="174"/>
                    </a:lnTo>
                    <a:lnTo>
                      <a:pt x="394" y="171"/>
                    </a:lnTo>
                    <a:lnTo>
                      <a:pt x="389" y="168"/>
                    </a:lnTo>
                    <a:lnTo>
                      <a:pt x="385" y="166"/>
                    </a:lnTo>
                    <a:lnTo>
                      <a:pt x="378" y="166"/>
                    </a:lnTo>
                    <a:lnTo>
                      <a:pt x="373" y="169"/>
                    </a:lnTo>
                    <a:lnTo>
                      <a:pt x="368" y="173"/>
                    </a:lnTo>
                    <a:lnTo>
                      <a:pt x="360" y="181"/>
                    </a:lnTo>
                    <a:lnTo>
                      <a:pt x="360" y="181"/>
                    </a:lnTo>
                    <a:lnTo>
                      <a:pt x="357" y="186"/>
                    </a:lnTo>
                    <a:lnTo>
                      <a:pt x="355" y="194"/>
                    </a:lnTo>
                    <a:lnTo>
                      <a:pt x="355" y="334"/>
                    </a:lnTo>
                    <a:lnTo>
                      <a:pt x="355" y="334"/>
                    </a:lnTo>
                    <a:lnTo>
                      <a:pt x="354" y="342"/>
                    </a:lnTo>
                    <a:lnTo>
                      <a:pt x="349" y="349"/>
                    </a:lnTo>
                    <a:lnTo>
                      <a:pt x="342" y="352"/>
                    </a:lnTo>
                    <a:lnTo>
                      <a:pt x="336" y="354"/>
                    </a:lnTo>
                    <a:lnTo>
                      <a:pt x="336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5928247" y="4369965"/>
            <a:ext cx="2748209" cy="2121618"/>
            <a:chOff x="509298" y="867060"/>
            <a:chExt cx="3210996" cy="2828822"/>
          </a:xfrm>
        </p:grpSpPr>
        <p:sp>
          <p:nvSpPr>
            <p:cNvPr id="77" name="TextBox 76"/>
            <p:cNvSpPr txBox="1"/>
            <p:nvPr/>
          </p:nvSpPr>
          <p:spPr>
            <a:xfrm>
              <a:off x="972457" y="867060"/>
              <a:ext cx="270538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Regional: SADC</a:t>
              </a:r>
              <a:endParaRPr lang="en-US" b="1" dirty="0"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81287" y="1254189"/>
              <a:ext cx="2739007" cy="2441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</a:rPr>
                <a:t>Statistics Committee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</a:rPr>
                <a:t>Support &amp; sharing: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Technical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Strategy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Governance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5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endParaRPr lang="en-US" sz="135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79" name="Check-Box"/>
            <p:cNvGrpSpPr/>
            <p:nvPr/>
          </p:nvGrpSpPr>
          <p:grpSpPr>
            <a:xfrm>
              <a:off x="509298" y="1000835"/>
              <a:ext cx="491173" cy="439643"/>
              <a:chOff x="540393" y="4987303"/>
              <a:chExt cx="654897" cy="58619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80" name="Freeform 194"/>
              <p:cNvSpPr>
                <a:spLocks/>
              </p:cNvSpPr>
              <p:nvPr/>
            </p:nvSpPr>
            <p:spPr bwMode="auto">
              <a:xfrm>
                <a:off x="664648" y="4998997"/>
                <a:ext cx="530642" cy="426852"/>
              </a:xfrm>
              <a:custGeom>
                <a:avLst/>
                <a:gdLst>
                  <a:gd name="T0" fmla="*/ 96 w 363"/>
                  <a:gd name="T1" fmla="*/ 285 h 292"/>
                  <a:gd name="T2" fmla="*/ 6 w 363"/>
                  <a:gd name="T3" fmla="*/ 194 h 292"/>
                  <a:gd name="T4" fmla="*/ 6 w 363"/>
                  <a:gd name="T5" fmla="*/ 194 h 292"/>
                  <a:gd name="T6" fmla="*/ 1 w 363"/>
                  <a:gd name="T7" fmla="*/ 187 h 292"/>
                  <a:gd name="T8" fmla="*/ 0 w 363"/>
                  <a:gd name="T9" fmla="*/ 181 h 292"/>
                  <a:gd name="T10" fmla="*/ 1 w 363"/>
                  <a:gd name="T11" fmla="*/ 173 h 292"/>
                  <a:gd name="T12" fmla="*/ 6 w 363"/>
                  <a:gd name="T13" fmla="*/ 166 h 292"/>
                  <a:gd name="T14" fmla="*/ 26 w 363"/>
                  <a:gd name="T15" fmla="*/ 147 h 292"/>
                  <a:gd name="T16" fmla="*/ 26 w 363"/>
                  <a:gd name="T17" fmla="*/ 147 h 292"/>
                  <a:gd name="T18" fmla="*/ 32 w 363"/>
                  <a:gd name="T19" fmla="*/ 143 h 292"/>
                  <a:gd name="T20" fmla="*/ 39 w 363"/>
                  <a:gd name="T21" fmla="*/ 142 h 292"/>
                  <a:gd name="T22" fmla="*/ 47 w 363"/>
                  <a:gd name="T23" fmla="*/ 143 h 292"/>
                  <a:gd name="T24" fmla="*/ 53 w 363"/>
                  <a:gd name="T25" fmla="*/ 147 h 292"/>
                  <a:gd name="T26" fmla="*/ 96 w 363"/>
                  <a:gd name="T27" fmla="*/ 191 h 292"/>
                  <a:gd name="T28" fmla="*/ 96 w 363"/>
                  <a:gd name="T29" fmla="*/ 191 h 292"/>
                  <a:gd name="T30" fmla="*/ 102 w 363"/>
                  <a:gd name="T31" fmla="*/ 196 h 292"/>
                  <a:gd name="T32" fmla="*/ 110 w 363"/>
                  <a:gd name="T33" fmla="*/ 197 h 292"/>
                  <a:gd name="T34" fmla="*/ 117 w 363"/>
                  <a:gd name="T35" fmla="*/ 196 h 292"/>
                  <a:gd name="T36" fmla="*/ 123 w 363"/>
                  <a:gd name="T37" fmla="*/ 191 h 292"/>
                  <a:gd name="T38" fmla="*/ 309 w 363"/>
                  <a:gd name="T39" fmla="*/ 5 h 292"/>
                  <a:gd name="T40" fmla="*/ 309 w 363"/>
                  <a:gd name="T41" fmla="*/ 5 h 292"/>
                  <a:gd name="T42" fmla="*/ 316 w 363"/>
                  <a:gd name="T43" fmla="*/ 2 h 292"/>
                  <a:gd name="T44" fmla="*/ 324 w 363"/>
                  <a:gd name="T45" fmla="*/ 0 h 292"/>
                  <a:gd name="T46" fmla="*/ 330 w 363"/>
                  <a:gd name="T47" fmla="*/ 2 h 292"/>
                  <a:gd name="T48" fmla="*/ 337 w 363"/>
                  <a:gd name="T49" fmla="*/ 5 h 292"/>
                  <a:gd name="T50" fmla="*/ 357 w 363"/>
                  <a:gd name="T51" fmla="*/ 24 h 292"/>
                  <a:gd name="T52" fmla="*/ 357 w 363"/>
                  <a:gd name="T53" fmla="*/ 24 h 292"/>
                  <a:gd name="T54" fmla="*/ 361 w 363"/>
                  <a:gd name="T55" fmla="*/ 31 h 292"/>
                  <a:gd name="T56" fmla="*/ 363 w 363"/>
                  <a:gd name="T57" fmla="*/ 39 h 292"/>
                  <a:gd name="T58" fmla="*/ 361 w 363"/>
                  <a:gd name="T59" fmla="*/ 46 h 292"/>
                  <a:gd name="T60" fmla="*/ 357 w 363"/>
                  <a:gd name="T61" fmla="*/ 52 h 292"/>
                  <a:gd name="T62" fmla="*/ 123 w 363"/>
                  <a:gd name="T63" fmla="*/ 285 h 292"/>
                  <a:gd name="T64" fmla="*/ 123 w 363"/>
                  <a:gd name="T65" fmla="*/ 285 h 292"/>
                  <a:gd name="T66" fmla="*/ 117 w 363"/>
                  <a:gd name="T67" fmla="*/ 290 h 292"/>
                  <a:gd name="T68" fmla="*/ 110 w 363"/>
                  <a:gd name="T69" fmla="*/ 292 h 292"/>
                  <a:gd name="T70" fmla="*/ 102 w 363"/>
                  <a:gd name="T71" fmla="*/ 290 h 292"/>
                  <a:gd name="T72" fmla="*/ 96 w 363"/>
                  <a:gd name="T73" fmla="*/ 285 h 292"/>
                  <a:gd name="T74" fmla="*/ 96 w 363"/>
                  <a:gd name="T75" fmla="*/ 28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3" h="292">
                    <a:moveTo>
                      <a:pt x="96" y="285"/>
                    </a:moveTo>
                    <a:lnTo>
                      <a:pt x="6" y="194"/>
                    </a:lnTo>
                    <a:lnTo>
                      <a:pt x="6" y="194"/>
                    </a:lnTo>
                    <a:lnTo>
                      <a:pt x="1" y="187"/>
                    </a:lnTo>
                    <a:lnTo>
                      <a:pt x="0" y="181"/>
                    </a:lnTo>
                    <a:lnTo>
                      <a:pt x="1" y="173"/>
                    </a:lnTo>
                    <a:lnTo>
                      <a:pt x="6" y="166"/>
                    </a:lnTo>
                    <a:lnTo>
                      <a:pt x="26" y="147"/>
                    </a:lnTo>
                    <a:lnTo>
                      <a:pt x="26" y="147"/>
                    </a:lnTo>
                    <a:lnTo>
                      <a:pt x="32" y="143"/>
                    </a:lnTo>
                    <a:lnTo>
                      <a:pt x="39" y="142"/>
                    </a:lnTo>
                    <a:lnTo>
                      <a:pt x="47" y="143"/>
                    </a:lnTo>
                    <a:lnTo>
                      <a:pt x="53" y="147"/>
                    </a:lnTo>
                    <a:lnTo>
                      <a:pt x="96" y="191"/>
                    </a:lnTo>
                    <a:lnTo>
                      <a:pt x="96" y="191"/>
                    </a:lnTo>
                    <a:lnTo>
                      <a:pt x="102" y="196"/>
                    </a:lnTo>
                    <a:lnTo>
                      <a:pt x="110" y="197"/>
                    </a:lnTo>
                    <a:lnTo>
                      <a:pt x="117" y="196"/>
                    </a:lnTo>
                    <a:lnTo>
                      <a:pt x="123" y="191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16" y="2"/>
                    </a:lnTo>
                    <a:lnTo>
                      <a:pt x="324" y="0"/>
                    </a:lnTo>
                    <a:lnTo>
                      <a:pt x="330" y="2"/>
                    </a:lnTo>
                    <a:lnTo>
                      <a:pt x="337" y="5"/>
                    </a:lnTo>
                    <a:lnTo>
                      <a:pt x="357" y="24"/>
                    </a:lnTo>
                    <a:lnTo>
                      <a:pt x="357" y="24"/>
                    </a:lnTo>
                    <a:lnTo>
                      <a:pt x="361" y="31"/>
                    </a:lnTo>
                    <a:lnTo>
                      <a:pt x="363" y="39"/>
                    </a:lnTo>
                    <a:lnTo>
                      <a:pt x="361" y="46"/>
                    </a:lnTo>
                    <a:lnTo>
                      <a:pt x="357" y="52"/>
                    </a:lnTo>
                    <a:lnTo>
                      <a:pt x="123" y="285"/>
                    </a:lnTo>
                    <a:lnTo>
                      <a:pt x="123" y="285"/>
                    </a:lnTo>
                    <a:lnTo>
                      <a:pt x="117" y="290"/>
                    </a:lnTo>
                    <a:lnTo>
                      <a:pt x="110" y="292"/>
                    </a:lnTo>
                    <a:lnTo>
                      <a:pt x="102" y="290"/>
                    </a:lnTo>
                    <a:lnTo>
                      <a:pt x="96" y="285"/>
                    </a:lnTo>
                    <a:lnTo>
                      <a:pt x="96" y="2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1" name="Freeform 195"/>
              <p:cNvSpPr>
                <a:spLocks/>
              </p:cNvSpPr>
              <p:nvPr/>
            </p:nvSpPr>
            <p:spPr bwMode="auto">
              <a:xfrm>
                <a:off x="540393" y="4987303"/>
                <a:ext cx="586191" cy="586191"/>
              </a:xfrm>
              <a:custGeom>
                <a:avLst/>
                <a:gdLst>
                  <a:gd name="T0" fmla="*/ 67 w 401"/>
                  <a:gd name="T1" fmla="*/ 354 h 401"/>
                  <a:gd name="T2" fmla="*/ 59 w 401"/>
                  <a:gd name="T3" fmla="*/ 352 h 401"/>
                  <a:gd name="T4" fmla="*/ 49 w 401"/>
                  <a:gd name="T5" fmla="*/ 342 h 401"/>
                  <a:gd name="T6" fmla="*/ 47 w 401"/>
                  <a:gd name="T7" fmla="*/ 65 h 401"/>
                  <a:gd name="T8" fmla="*/ 49 w 401"/>
                  <a:gd name="T9" fmla="*/ 58 h 401"/>
                  <a:gd name="T10" fmla="*/ 59 w 401"/>
                  <a:gd name="T11" fmla="*/ 47 h 401"/>
                  <a:gd name="T12" fmla="*/ 316 w 401"/>
                  <a:gd name="T13" fmla="*/ 45 h 401"/>
                  <a:gd name="T14" fmla="*/ 323 w 401"/>
                  <a:gd name="T15" fmla="*/ 44 h 401"/>
                  <a:gd name="T16" fmla="*/ 337 w 401"/>
                  <a:gd name="T17" fmla="*/ 32 h 401"/>
                  <a:gd name="T18" fmla="*/ 341 w 401"/>
                  <a:gd name="T19" fmla="*/ 27 h 401"/>
                  <a:gd name="T20" fmla="*/ 344 w 401"/>
                  <a:gd name="T21" fmla="*/ 16 h 401"/>
                  <a:gd name="T22" fmla="*/ 339 w 401"/>
                  <a:gd name="T23" fmla="*/ 6 h 401"/>
                  <a:gd name="T24" fmla="*/ 329 w 401"/>
                  <a:gd name="T25" fmla="*/ 0 h 401"/>
                  <a:gd name="T26" fmla="*/ 19 w 401"/>
                  <a:gd name="T27" fmla="*/ 0 h 401"/>
                  <a:gd name="T28" fmla="*/ 11 w 401"/>
                  <a:gd name="T29" fmla="*/ 0 h 401"/>
                  <a:gd name="T30" fmla="*/ 2 w 401"/>
                  <a:gd name="T31" fmla="*/ 11 h 401"/>
                  <a:gd name="T32" fmla="*/ 0 w 401"/>
                  <a:gd name="T33" fmla="*/ 381 h 401"/>
                  <a:gd name="T34" fmla="*/ 2 w 401"/>
                  <a:gd name="T35" fmla="*/ 389 h 401"/>
                  <a:gd name="T36" fmla="*/ 11 w 401"/>
                  <a:gd name="T37" fmla="*/ 399 h 401"/>
                  <a:gd name="T38" fmla="*/ 381 w 401"/>
                  <a:gd name="T39" fmla="*/ 401 h 401"/>
                  <a:gd name="T40" fmla="*/ 389 w 401"/>
                  <a:gd name="T41" fmla="*/ 399 h 401"/>
                  <a:gd name="T42" fmla="*/ 401 w 401"/>
                  <a:gd name="T43" fmla="*/ 389 h 401"/>
                  <a:gd name="T44" fmla="*/ 401 w 401"/>
                  <a:gd name="T45" fmla="*/ 186 h 401"/>
                  <a:gd name="T46" fmla="*/ 401 w 401"/>
                  <a:gd name="T47" fmla="*/ 181 h 401"/>
                  <a:gd name="T48" fmla="*/ 394 w 401"/>
                  <a:gd name="T49" fmla="*/ 171 h 401"/>
                  <a:gd name="T50" fmla="*/ 385 w 401"/>
                  <a:gd name="T51" fmla="*/ 166 h 401"/>
                  <a:gd name="T52" fmla="*/ 373 w 401"/>
                  <a:gd name="T53" fmla="*/ 169 h 401"/>
                  <a:gd name="T54" fmla="*/ 360 w 401"/>
                  <a:gd name="T55" fmla="*/ 181 h 401"/>
                  <a:gd name="T56" fmla="*/ 357 w 401"/>
                  <a:gd name="T57" fmla="*/ 186 h 401"/>
                  <a:gd name="T58" fmla="*/ 355 w 401"/>
                  <a:gd name="T59" fmla="*/ 334 h 401"/>
                  <a:gd name="T60" fmla="*/ 354 w 401"/>
                  <a:gd name="T61" fmla="*/ 342 h 401"/>
                  <a:gd name="T62" fmla="*/ 342 w 401"/>
                  <a:gd name="T63" fmla="*/ 352 h 401"/>
                  <a:gd name="T64" fmla="*/ 336 w 401"/>
                  <a:gd name="T65" fmla="*/ 35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1" h="401">
                    <a:moveTo>
                      <a:pt x="336" y="354"/>
                    </a:moveTo>
                    <a:lnTo>
                      <a:pt x="67" y="354"/>
                    </a:lnTo>
                    <a:lnTo>
                      <a:pt x="67" y="354"/>
                    </a:lnTo>
                    <a:lnTo>
                      <a:pt x="59" y="352"/>
                    </a:lnTo>
                    <a:lnTo>
                      <a:pt x="52" y="349"/>
                    </a:lnTo>
                    <a:lnTo>
                      <a:pt x="49" y="342"/>
                    </a:lnTo>
                    <a:lnTo>
                      <a:pt x="47" y="334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9" y="58"/>
                    </a:lnTo>
                    <a:lnTo>
                      <a:pt x="52" y="52"/>
                    </a:lnTo>
                    <a:lnTo>
                      <a:pt x="59" y="47"/>
                    </a:lnTo>
                    <a:lnTo>
                      <a:pt x="67" y="45"/>
                    </a:lnTo>
                    <a:lnTo>
                      <a:pt x="316" y="45"/>
                    </a:lnTo>
                    <a:lnTo>
                      <a:pt x="316" y="45"/>
                    </a:lnTo>
                    <a:lnTo>
                      <a:pt x="323" y="44"/>
                    </a:lnTo>
                    <a:lnTo>
                      <a:pt x="329" y="41"/>
                    </a:lnTo>
                    <a:lnTo>
                      <a:pt x="337" y="32"/>
                    </a:lnTo>
                    <a:lnTo>
                      <a:pt x="337" y="32"/>
                    </a:lnTo>
                    <a:lnTo>
                      <a:pt x="341" y="27"/>
                    </a:lnTo>
                    <a:lnTo>
                      <a:pt x="344" y="23"/>
                    </a:lnTo>
                    <a:lnTo>
                      <a:pt x="344" y="16"/>
                    </a:lnTo>
                    <a:lnTo>
                      <a:pt x="342" y="11"/>
                    </a:lnTo>
                    <a:lnTo>
                      <a:pt x="339" y="6"/>
                    </a:lnTo>
                    <a:lnTo>
                      <a:pt x="336" y="3"/>
                    </a:lnTo>
                    <a:lnTo>
                      <a:pt x="329" y="0"/>
                    </a:lnTo>
                    <a:lnTo>
                      <a:pt x="3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2" y="389"/>
                    </a:lnTo>
                    <a:lnTo>
                      <a:pt x="5" y="396"/>
                    </a:lnTo>
                    <a:lnTo>
                      <a:pt x="11" y="399"/>
                    </a:lnTo>
                    <a:lnTo>
                      <a:pt x="19" y="401"/>
                    </a:lnTo>
                    <a:lnTo>
                      <a:pt x="381" y="401"/>
                    </a:lnTo>
                    <a:lnTo>
                      <a:pt x="381" y="401"/>
                    </a:lnTo>
                    <a:lnTo>
                      <a:pt x="389" y="399"/>
                    </a:lnTo>
                    <a:lnTo>
                      <a:pt x="396" y="396"/>
                    </a:lnTo>
                    <a:lnTo>
                      <a:pt x="401" y="389"/>
                    </a:lnTo>
                    <a:lnTo>
                      <a:pt x="401" y="381"/>
                    </a:lnTo>
                    <a:lnTo>
                      <a:pt x="401" y="186"/>
                    </a:lnTo>
                    <a:lnTo>
                      <a:pt x="401" y="186"/>
                    </a:lnTo>
                    <a:lnTo>
                      <a:pt x="401" y="181"/>
                    </a:lnTo>
                    <a:lnTo>
                      <a:pt x="398" y="174"/>
                    </a:lnTo>
                    <a:lnTo>
                      <a:pt x="394" y="171"/>
                    </a:lnTo>
                    <a:lnTo>
                      <a:pt x="389" y="168"/>
                    </a:lnTo>
                    <a:lnTo>
                      <a:pt x="385" y="166"/>
                    </a:lnTo>
                    <a:lnTo>
                      <a:pt x="378" y="166"/>
                    </a:lnTo>
                    <a:lnTo>
                      <a:pt x="373" y="169"/>
                    </a:lnTo>
                    <a:lnTo>
                      <a:pt x="368" y="173"/>
                    </a:lnTo>
                    <a:lnTo>
                      <a:pt x="360" y="181"/>
                    </a:lnTo>
                    <a:lnTo>
                      <a:pt x="360" y="181"/>
                    </a:lnTo>
                    <a:lnTo>
                      <a:pt x="357" y="186"/>
                    </a:lnTo>
                    <a:lnTo>
                      <a:pt x="355" y="194"/>
                    </a:lnTo>
                    <a:lnTo>
                      <a:pt x="355" y="334"/>
                    </a:lnTo>
                    <a:lnTo>
                      <a:pt x="355" y="334"/>
                    </a:lnTo>
                    <a:lnTo>
                      <a:pt x="354" y="342"/>
                    </a:lnTo>
                    <a:lnTo>
                      <a:pt x="349" y="349"/>
                    </a:lnTo>
                    <a:lnTo>
                      <a:pt x="342" y="352"/>
                    </a:lnTo>
                    <a:lnTo>
                      <a:pt x="336" y="354"/>
                    </a:lnTo>
                    <a:lnTo>
                      <a:pt x="336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</p:grpSp>
      <p:sp>
        <p:nvSpPr>
          <p:cNvPr id="57" name="Rectangle 56"/>
          <p:cNvSpPr/>
          <p:nvPr/>
        </p:nvSpPr>
        <p:spPr>
          <a:xfrm>
            <a:off x="-36512" y="344988"/>
            <a:ext cx="4464496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International </a:t>
            </a:r>
            <a:r>
              <a:rPr lang="en-US" sz="2400" b="1" dirty="0" smtClean="0">
                <a:solidFill>
                  <a:schemeClr val="bg1"/>
                </a:solidFill>
              </a:rPr>
              <a:t>footprint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25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9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9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5345041844_f039e13545_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4376" cy="60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/>
          <p:nvPr/>
        </p:nvSpPr>
        <p:spPr>
          <a:xfrm>
            <a:off x="0" y="1"/>
            <a:ext cx="9168537" cy="6165304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339685"/>
            <a:ext cx="9144000" cy="685800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en-US" sz="3600" b="1" dirty="0" smtClean="0">
                <a:solidFill>
                  <a:srgbClr val="FEEE5B"/>
                </a:solidFill>
              </a:rPr>
              <a:t>How do we improve our service delivery?</a:t>
            </a:r>
            <a:endParaRPr lang="en-US" sz="3600" b="1" dirty="0">
              <a:solidFill>
                <a:srgbClr val="FEEE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4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nual performanc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98" y="1196752"/>
            <a:ext cx="8856984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96552" y="2060848"/>
            <a:ext cx="2952750" cy="1552575"/>
          </a:xfrm>
          <a:prstGeom prst="rect">
            <a:avLst/>
          </a:prstGeom>
        </p:spPr>
      </p:pic>
      <p:sp>
        <p:nvSpPr>
          <p:cNvPr id="12" name="Rectangle 2"/>
          <p:cNvSpPr/>
          <p:nvPr/>
        </p:nvSpPr>
        <p:spPr>
          <a:xfrm>
            <a:off x="0" y="272980"/>
            <a:ext cx="4499991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Our statistics value chain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259632" y="3696326"/>
            <a:ext cx="6192688" cy="239697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Modernise</a:t>
            </a:r>
            <a:r>
              <a:rPr lang="en-US" sz="3200" b="1" dirty="0" smtClean="0">
                <a:solidFill>
                  <a:schemeClr val="bg1"/>
                </a:solidFill>
              </a:rPr>
              <a:t> and innovate our business processes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(digital transformation)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Upskilling – digital skills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384572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20678907">
            <a:off x="7008607" y="37960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5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8151 2.59259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Elbow Connector 37"/>
          <p:cNvCxnSpPr/>
          <p:nvPr/>
        </p:nvCxnSpPr>
        <p:spPr>
          <a:xfrm rot="16200000" flipV="1">
            <a:off x="1121327" y="3309722"/>
            <a:ext cx="509471" cy="391769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alpha val="50000"/>
              </a:schemeClr>
            </a:solidFill>
            <a:prstDash val="sysDot"/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hart Explanation"/>
          <p:cNvSpPr txBox="1"/>
          <p:nvPr/>
        </p:nvSpPr>
        <p:spPr>
          <a:xfrm>
            <a:off x="556328" y="2821303"/>
            <a:ext cx="1714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 content here in the provided are.</a:t>
            </a:r>
          </a:p>
        </p:txBody>
      </p:sp>
      <p:cxnSp>
        <p:nvCxnSpPr>
          <p:cNvPr id="41" name="Elbow Connector 40"/>
          <p:cNvCxnSpPr/>
          <p:nvPr/>
        </p:nvCxnSpPr>
        <p:spPr>
          <a:xfrm rot="5400000">
            <a:off x="3532702" y="4794125"/>
            <a:ext cx="565441" cy="35311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alpha val="50000"/>
              </a:schemeClr>
            </a:solidFill>
            <a:prstDash val="sysDot"/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6388694" y="4567336"/>
            <a:ext cx="652605" cy="37647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alpha val="50000"/>
              </a:schemeClr>
            </a:solidFill>
            <a:prstDash val="sysDot"/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hart Explanation"/>
          <p:cNvSpPr txBox="1"/>
          <p:nvPr/>
        </p:nvSpPr>
        <p:spPr>
          <a:xfrm>
            <a:off x="7093205" y="4755572"/>
            <a:ext cx="1714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 content here in the provided are.</a:t>
            </a:r>
          </a:p>
        </p:txBody>
      </p:sp>
      <p:grpSp>
        <p:nvGrpSpPr>
          <p:cNvPr id="2" name="Circle 1"/>
          <p:cNvGrpSpPr/>
          <p:nvPr/>
        </p:nvGrpSpPr>
        <p:grpSpPr>
          <a:xfrm>
            <a:off x="2759259" y="2352974"/>
            <a:ext cx="2271512" cy="2271510"/>
            <a:chOff x="3679012" y="1994298"/>
            <a:chExt cx="3028682" cy="3028680"/>
          </a:xfrm>
        </p:grpSpPr>
        <p:grpSp>
          <p:nvGrpSpPr>
            <p:cNvPr id="3" name="Group 2"/>
            <p:cNvGrpSpPr/>
            <p:nvPr/>
          </p:nvGrpSpPr>
          <p:grpSpPr>
            <a:xfrm>
              <a:off x="3679012" y="1994298"/>
              <a:ext cx="3028682" cy="3028680"/>
              <a:chOff x="4018059" y="1552509"/>
              <a:chExt cx="3028682" cy="3028680"/>
            </a:xfrm>
          </p:grpSpPr>
          <p:sp>
            <p:nvSpPr>
              <p:cNvPr id="24" name="Fill"/>
              <p:cNvSpPr/>
              <p:nvPr/>
            </p:nvSpPr>
            <p:spPr>
              <a:xfrm>
                <a:off x="4018059" y="1552509"/>
                <a:ext cx="3028682" cy="30286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Stroke"/>
              <p:cNvSpPr/>
              <p:nvPr/>
            </p:nvSpPr>
            <p:spPr>
              <a:xfrm>
                <a:off x="4109415" y="1643865"/>
                <a:ext cx="2845970" cy="284596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6" name="Percentage"/>
            <p:cNvSpPr txBox="1"/>
            <p:nvPr/>
          </p:nvSpPr>
          <p:spPr>
            <a:xfrm>
              <a:off x="5070198" y="2653046"/>
              <a:ext cx="246308" cy="10464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4500" dirty="0">
                <a:solidFill>
                  <a:schemeClr val="bg1"/>
                </a:solidFill>
              </a:endParaRPr>
            </a:p>
          </p:txBody>
        </p:sp>
        <p:sp>
          <p:nvSpPr>
            <p:cNvPr id="42" name="Link ver1"/>
            <p:cNvSpPr>
              <a:spLocks noEditPoints="1"/>
            </p:cNvSpPr>
            <p:nvPr/>
          </p:nvSpPr>
          <p:spPr bwMode="auto">
            <a:xfrm>
              <a:off x="4966276" y="2914370"/>
              <a:ext cx="606643" cy="974047"/>
            </a:xfrm>
            <a:custGeom>
              <a:avLst/>
              <a:gdLst>
                <a:gd name="T0" fmla="*/ 280 w 284"/>
                <a:gd name="T1" fmla="*/ 37 h 456"/>
                <a:gd name="T2" fmla="*/ 284 w 284"/>
                <a:gd name="T3" fmla="*/ 32 h 456"/>
                <a:gd name="T4" fmla="*/ 284 w 284"/>
                <a:gd name="T5" fmla="*/ 17 h 456"/>
                <a:gd name="T6" fmla="*/ 275 w 284"/>
                <a:gd name="T7" fmla="*/ 6 h 456"/>
                <a:gd name="T8" fmla="*/ 272 w 284"/>
                <a:gd name="T9" fmla="*/ 3 h 456"/>
                <a:gd name="T10" fmla="*/ 262 w 284"/>
                <a:gd name="T11" fmla="*/ 0 h 456"/>
                <a:gd name="T12" fmla="*/ 244 w 284"/>
                <a:gd name="T13" fmla="*/ 4 h 456"/>
                <a:gd name="T14" fmla="*/ 238 w 284"/>
                <a:gd name="T15" fmla="*/ 11 h 456"/>
                <a:gd name="T16" fmla="*/ 212 w 284"/>
                <a:gd name="T17" fmla="*/ 57 h 456"/>
                <a:gd name="T18" fmla="*/ 179 w 284"/>
                <a:gd name="T19" fmla="*/ 53 h 456"/>
                <a:gd name="T20" fmla="*/ 148 w 284"/>
                <a:gd name="T21" fmla="*/ 62 h 456"/>
                <a:gd name="T22" fmla="*/ 121 w 284"/>
                <a:gd name="T23" fmla="*/ 78 h 456"/>
                <a:gd name="T24" fmla="*/ 99 w 284"/>
                <a:gd name="T25" fmla="*/ 102 h 456"/>
                <a:gd name="T26" fmla="*/ 13 w 284"/>
                <a:gd name="T27" fmla="*/ 252 h 456"/>
                <a:gd name="T28" fmla="*/ 2 w 284"/>
                <a:gd name="T29" fmla="*/ 285 h 456"/>
                <a:gd name="T30" fmla="*/ 2 w 284"/>
                <a:gd name="T31" fmla="*/ 316 h 456"/>
                <a:gd name="T32" fmla="*/ 10 w 284"/>
                <a:gd name="T33" fmla="*/ 347 h 456"/>
                <a:gd name="T34" fmla="*/ 29 w 284"/>
                <a:gd name="T35" fmla="*/ 373 h 456"/>
                <a:gd name="T36" fmla="*/ 3 w 284"/>
                <a:gd name="T37" fmla="*/ 419 h 456"/>
                <a:gd name="T38" fmla="*/ 0 w 284"/>
                <a:gd name="T39" fmla="*/ 428 h 456"/>
                <a:gd name="T40" fmla="*/ 5 w 284"/>
                <a:gd name="T41" fmla="*/ 446 h 456"/>
                <a:gd name="T42" fmla="*/ 11 w 284"/>
                <a:gd name="T43" fmla="*/ 453 h 456"/>
                <a:gd name="T44" fmla="*/ 16 w 284"/>
                <a:gd name="T45" fmla="*/ 455 h 456"/>
                <a:gd name="T46" fmla="*/ 31 w 284"/>
                <a:gd name="T47" fmla="*/ 455 h 456"/>
                <a:gd name="T48" fmla="*/ 42 w 284"/>
                <a:gd name="T49" fmla="*/ 448 h 456"/>
                <a:gd name="T50" fmla="*/ 72 w 284"/>
                <a:gd name="T51" fmla="*/ 397 h 456"/>
                <a:gd name="T52" fmla="*/ 88 w 284"/>
                <a:gd name="T53" fmla="*/ 401 h 456"/>
                <a:gd name="T54" fmla="*/ 121 w 284"/>
                <a:gd name="T55" fmla="*/ 399 h 456"/>
                <a:gd name="T56" fmla="*/ 150 w 284"/>
                <a:gd name="T57" fmla="*/ 388 h 456"/>
                <a:gd name="T58" fmla="*/ 174 w 284"/>
                <a:gd name="T59" fmla="*/ 366 h 456"/>
                <a:gd name="T60" fmla="*/ 271 w 284"/>
                <a:gd name="T61" fmla="*/ 202 h 456"/>
                <a:gd name="T62" fmla="*/ 279 w 284"/>
                <a:gd name="T63" fmla="*/ 187 h 456"/>
                <a:gd name="T64" fmla="*/ 284 w 284"/>
                <a:gd name="T65" fmla="*/ 154 h 456"/>
                <a:gd name="T66" fmla="*/ 280 w 284"/>
                <a:gd name="T67" fmla="*/ 123 h 456"/>
                <a:gd name="T68" fmla="*/ 266 w 284"/>
                <a:gd name="T69" fmla="*/ 94 h 456"/>
                <a:gd name="T70" fmla="*/ 254 w 284"/>
                <a:gd name="T71" fmla="*/ 83 h 456"/>
                <a:gd name="T72" fmla="*/ 142 w 284"/>
                <a:gd name="T73" fmla="*/ 327 h 456"/>
                <a:gd name="T74" fmla="*/ 124 w 284"/>
                <a:gd name="T75" fmla="*/ 345 h 456"/>
                <a:gd name="T76" fmla="*/ 99 w 284"/>
                <a:gd name="T77" fmla="*/ 352 h 456"/>
                <a:gd name="T78" fmla="*/ 121 w 284"/>
                <a:gd name="T79" fmla="*/ 314 h 456"/>
                <a:gd name="T80" fmla="*/ 124 w 284"/>
                <a:gd name="T81" fmla="*/ 306 h 456"/>
                <a:gd name="T82" fmla="*/ 119 w 284"/>
                <a:gd name="T83" fmla="*/ 288 h 456"/>
                <a:gd name="T84" fmla="*/ 111 w 284"/>
                <a:gd name="T85" fmla="*/ 282 h 456"/>
                <a:gd name="T86" fmla="*/ 106 w 284"/>
                <a:gd name="T87" fmla="*/ 278 h 456"/>
                <a:gd name="T88" fmla="*/ 93 w 284"/>
                <a:gd name="T89" fmla="*/ 278 h 456"/>
                <a:gd name="T90" fmla="*/ 80 w 284"/>
                <a:gd name="T91" fmla="*/ 287 h 456"/>
                <a:gd name="T92" fmla="*/ 55 w 284"/>
                <a:gd name="T93" fmla="*/ 327 h 456"/>
                <a:gd name="T94" fmla="*/ 51 w 284"/>
                <a:gd name="T95" fmla="*/ 316 h 456"/>
                <a:gd name="T96" fmla="*/ 51 w 284"/>
                <a:gd name="T97" fmla="*/ 290 h 456"/>
                <a:gd name="T98" fmla="*/ 142 w 284"/>
                <a:gd name="T99" fmla="*/ 128 h 456"/>
                <a:gd name="T100" fmla="*/ 150 w 284"/>
                <a:gd name="T101" fmla="*/ 117 h 456"/>
                <a:gd name="T102" fmla="*/ 173 w 284"/>
                <a:gd name="T103" fmla="*/ 106 h 456"/>
                <a:gd name="T104" fmla="*/ 165 w 284"/>
                <a:gd name="T105" fmla="*/ 140 h 456"/>
                <a:gd name="T106" fmla="*/ 161 w 284"/>
                <a:gd name="T107" fmla="*/ 145 h 456"/>
                <a:gd name="T108" fmla="*/ 161 w 284"/>
                <a:gd name="T109" fmla="*/ 159 h 456"/>
                <a:gd name="T110" fmla="*/ 169 w 284"/>
                <a:gd name="T111" fmla="*/ 171 h 456"/>
                <a:gd name="T112" fmla="*/ 173 w 284"/>
                <a:gd name="T113" fmla="*/ 174 h 456"/>
                <a:gd name="T114" fmla="*/ 183 w 284"/>
                <a:gd name="T115" fmla="*/ 177 h 456"/>
                <a:gd name="T116" fmla="*/ 200 w 284"/>
                <a:gd name="T117" fmla="*/ 172 h 456"/>
                <a:gd name="T118" fmla="*/ 207 w 284"/>
                <a:gd name="T119" fmla="*/ 164 h 456"/>
                <a:gd name="T120" fmla="*/ 228 w 284"/>
                <a:gd name="T121" fmla="*/ 128 h 456"/>
                <a:gd name="T122" fmla="*/ 235 w 284"/>
                <a:gd name="T123" fmla="*/ 153 h 456"/>
                <a:gd name="T124" fmla="*/ 228 w 284"/>
                <a:gd name="T125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456">
                  <a:moveTo>
                    <a:pt x="254" y="83"/>
                  </a:moveTo>
                  <a:lnTo>
                    <a:pt x="280" y="37"/>
                  </a:lnTo>
                  <a:lnTo>
                    <a:pt x="280" y="37"/>
                  </a:lnTo>
                  <a:lnTo>
                    <a:pt x="284" y="32"/>
                  </a:lnTo>
                  <a:lnTo>
                    <a:pt x="284" y="27"/>
                  </a:lnTo>
                  <a:lnTo>
                    <a:pt x="284" y="17"/>
                  </a:lnTo>
                  <a:lnTo>
                    <a:pt x="279" y="9"/>
                  </a:lnTo>
                  <a:lnTo>
                    <a:pt x="275" y="6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7" y="1"/>
                  </a:lnTo>
                  <a:lnTo>
                    <a:pt x="262" y="0"/>
                  </a:lnTo>
                  <a:lnTo>
                    <a:pt x="253" y="0"/>
                  </a:lnTo>
                  <a:lnTo>
                    <a:pt x="244" y="4"/>
                  </a:lnTo>
                  <a:lnTo>
                    <a:pt x="241" y="8"/>
                  </a:lnTo>
                  <a:lnTo>
                    <a:pt x="238" y="11"/>
                  </a:lnTo>
                  <a:lnTo>
                    <a:pt x="212" y="57"/>
                  </a:lnTo>
                  <a:lnTo>
                    <a:pt x="212" y="57"/>
                  </a:lnTo>
                  <a:lnTo>
                    <a:pt x="196" y="55"/>
                  </a:lnTo>
                  <a:lnTo>
                    <a:pt x="179" y="53"/>
                  </a:lnTo>
                  <a:lnTo>
                    <a:pt x="163" y="57"/>
                  </a:lnTo>
                  <a:lnTo>
                    <a:pt x="148" y="62"/>
                  </a:lnTo>
                  <a:lnTo>
                    <a:pt x="134" y="68"/>
                  </a:lnTo>
                  <a:lnTo>
                    <a:pt x="121" y="78"/>
                  </a:lnTo>
                  <a:lnTo>
                    <a:pt x="109" y="89"/>
                  </a:lnTo>
                  <a:lnTo>
                    <a:pt x="99" y="102"/>
                  </a:lnTo>
                  <a:lnTo>
                    <a:pt x="13" y="252"/>
                  </a:lnTo>
                  <a:lnTo>
                    <a:pt x="13" y="252"/>
                  </a:lnTo>
                  <a:lnTo>
                    <a:pt x="7" y="269"/>
                  </a:lnTo>
                  <a:lnTo>
                    <a:pt x="2" y="285"/>
                  </a:lnTo>
                  <a:lnTo>
                    <a:pt x="0" y="301"/>
                  </a:lnTo>
                  <a:lnTo>
                    <a:pt x="2" y="316"/>
                  </a:lnTo>
                  <a:lnTo>
                    <a:pt x="5" y="332"/>
                  </a:lnTo>
                  <a:lnTo>
                    <a:pt x="10" y="347"/>
                  </a:lnTo>
                  <a:lnTo>
                    <a:pt x="20" y="360"/>
                  </a:lnTo>
                  <a:lnTo>
                    <a:pt x="29" y="373"/>
                  </a:lnTo>
                  <a:lnTo>
                    <a:pt x="3" y="419"/>
                  </a:lnTo>
                  <a:lnTo>
                    <a:pt x="3" y="419"/>
                  </a:lnTo>
                  <a:lnTo>
                    <a:pt x="2" y="424"/>
                  </a:lnTo>
                  <a:lnTo>
                    <a:pt x="0" y="428"/>
                  </a:lnTo>
                  <a:lnTo>
                    <a:pt x="0" y="438"/>
                  </a:lnTo>
                  <a:lnTo>
                    <a:pt x="5" y="446"/>
                  </a:lnTo>
                  <a:lnTo>
                    <a:pt x="8" y="450"/>
                  </a:lnTo>
                  <a:lnTo>
                    <a:pt x="11" y="453"/>
                  </a:lnTo>
                  <a:lnTo>
                    <a:pt x="11" y="453"/>
                  </a:lnTo>
                  <a:lnTo>
                    <a:pt x="16" y="455"/>
                  </a:lnTo>
                  <a:lnTo>
                    <a:pt x="21" y="456"/>
                  </a:lnTo>
                  <a:lnTo>
                    <a:pt x="31" y="455"/>
                  </a:lnTo>
                  <a:lnTo>
                    <a:pt x="39" y="451"/>
                  </a:lnTo>
                  <a:lnTo>
                    <a:pt x="42" y="448"/>
                  </a:lnTo>
                  <a:lnTo>
                    <a:pt x="46" y="443"/>
                  </a:lnTo>
                  <a:lnTo>
                    <a:pt x="72" y="397"/>
                  </a:lnTo>
                  <a:lnTo>
                    <a:pt x="72" y="397"/>
                  </a:lnTo>
                  <a:lnTo>
                    <a:pt x="88" y="401"/>
                  </a:lnTo>
                  <a:lnTo>
                    <a:pt x="104" y="401"/>
                  </a:lnTo>
                  <a:lnTo>
                    <a:pt x="121" y="399"/>
                  </a:lnTo>
                  <a:lnTo>
                    <a:pt x="135" y="394"/>
                  </a:lnTo>
                  <a:lnTo>
                    <a:pt x="150" y="388"/>
                  </a:lnTo>
                  <a:lnTo>
                    <a:pt x="163" y="378"/>
                  </a:lnTo>
                  <a:lnTo>
                    <a:pt x="174" y="366"/>
                  </a:lnTo>
                  <a:lnTo>
                    <a:pt x="184" y="352"/>
                  </a:lnTo>
                  <a:lnTo>
                    <a:pt x="271" y="202"/>
                  </a:lnTo>
                  <a:lnTo>
                    <a:pt x="271" y="202"/>
                  </a:lnTo>
                  <a:lnTo>
                    <a:pt x="279" y="187"/>
                  </a:lnTo>
                  <a:lnTo>
                    <a:pt x="282" y="171"/>
                  </a:lnTo>
                  <a:lnTo>
                    <a:pt x="284" y="154"/>
                  </a:lnTo>
                  <a:lnTo>
                    <a:pt x="284" y="138"/>
                  </a:lnTo>
                  <a:lnTo>
                    <a:pt x="280" y="123"/>
                  </a:lnTo>
                  <a:lnTo>
                    <a:pt x="274" y="109"/>
                  </a:lnTo>
                  <a:lnTo>
                    <a:pt x="266" y="94"/>
                  </a:lnTo>
                  <a:lnTo>
                    <a:pt x="254" y="83"/>
                  </a:lnTo>
                  <a:lnTo>
                    <a:pt x="254" y="83"/>
                  </a:lnTo>
                  <a:close/>
                  <a:moveTo>
                    <a:pt x="142" y="327"/>
                  </a:moveTo>
                  <a:lnTo>
                    <a:pt x="142" y="327"/>
                  </a:lnTo>
                  <a:lnTo>
                    <a:pt x="134" y="337"/>
                  </a:lnTo>
                  <a:lnTo>
                    <a:pt x="124" y="345"/>
                  </a:lnTo>
                  <a:lnTo>
                    <a:pt x="111" y="350"/>
                  </a:lnTo>
                  <a:lnTo>
                    <a:pt x="99" y="352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2" y="311"/>
                  </a:lnTo>
                  <a:lnTo>
                    <a:pt x="124" y="306"/>
                  </a:lnTo>
                  <a:lnTo>
                    <a:pt x="122" y="296"/>
                  </a:lnTo>
                  <a:lnTo>
                    <a:pt x="119" y="288"/>
                  </a:lnTo>
                  <a:lnTo>
                    <a:pt x="116" y="283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06" y="278"/>
                  </a:lnTo>
                  <a:lnTo>
                    <a:pt x="101" y="278"/>
                  </a:lnTo>
                  <a:lnTo>
                    <a:pt x="93" y="278"/>
                  </a:lnTo>
                  <a:lnTo>
                    <a:pt x="83" y="283"/>
                  </a:lnTo>
                  <a:lnTo>
                    <a:pt x="80" y="287"/>
                  </a:lnTo>
                  <a:lnTo>
                    <a:pt x="77" y="290"/>
                  </a:lnTo>
                  <a:lnTo>
                    <a:pt x="55" y="327"/>
                  </a:lnTo>
                  <a:lnTo>
                    <a:pt x="55" y="327"/>
                  </a:lnTo>
                  <a:lnTo>
                    <a:pt x="51" y="316"/>
                  </a:lnTo>
                  <a:lnTo>
                    <a:pt x="49" y="303"/>
                  </a:lnTo>
                  <a:lnTo>
                    <a:pt x="51" y="290"/>
                  </a:lnTo>
                  <a:lnTo>
                    <a:pt x="55" y="27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17"/>
                  </a:lnTo>
                  <a:lnTo>
                    <a:pt x="161" y="109"/>
                  </a:lnTo>
                  <a:lnTo>
                    <a:pt x="173" y="106"/>
                  </a:lnTo>
                  <a:lnTo>
                    <a:pt x="186" y="104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1" y="145"/>
                  </a:lnTo>
                  <a:lnTo>
                    <a:pt x="161" y="150"/>
                  </a:lnTo>
                  <a:lnTo>
                    <a:pt x="161" y="159"/>
                  </a:lnTo>
                  <a:lnTo>
                    <a:pt x="166" y="168"/>
                  </a:lnTo>
                  <a:lnTo>
                    <a:pt x="169" y="171"/>
                  </a:lnTo>
                  <a:lnTo>
                    <a:pt x="173" y="174"/>
                  </a:lnTo>
                  <a:lnTo>
                    <a:pt x="173" y="174"/>
                  </a:lnTo>
                  <a:lnTo>
                    <a:pt x="178" y="176"/>
                  </a:lnTo>
                  <a:lnTo>
                    <a:pt x="183" y="177"/>
                  </a:lnTo>
                  <a:lnTo>
                    <a:pt x="192" y="176"/>
                  </a:lnTo>
                  <a:lnTo>
                    <a:pt x="200" y="172"/>
                  </a:lnTo>
                  <a:lnTo>
                    <a:pt x="204" y="169"/>
                  </a:lnTo>
                  <a:lnTo>
                    <a:pt x="207" y="164"/>
                  </a:lnTo>
                  <a:lnTo>
                    <a:pt x="228" y="128"/>
                  </a:lnTo>
                  <a:lnTo>
                    <a:pt x="228" y="128"/>
                  </a:lnTo>
                  <a:lnTo>
                    <a:pt x="233" y="140"/>
                  </a:lnTo>
                  <a:lnTo>
                    <a:pt x="235" y="153"/>
                  </a:lnTo>
                  <a:lnTo>
                    <a:pt x="233" y="164"/>
                  </a:lnTo>
                  <a:lnTo>
                    <a:pt x="228" y="177"/>
                  </a:lnTo>
                  <a:lnTo>
                    <a:pt x="142" y="3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" name="Circle 2"/>
          <p:cNvGrpSpPr/>
          <p:nvPr/>
        </p:nvGrpSpPr>
        <p:grpSpPr>
          <a:xfrm>
            <a:off x="970272" y="3760342"/>
            <a:ext cx="1878074" cy="1878073"/>
            <a:chOff x="1293695" y="3870789"/>
            <a:chExt cx="2504099" cy="2504097"/>
          </a:xfrm>
        </p:grpSpPr>
        <p:grpSp>
          <p:nvGrpSpPr>
            <p:cNvPr id="44" name="Group 43"/>
            <p:cNvGrpSpPr/>
            <p:nvPr/>
          </p:nvGrpSpPr>
          <p:grpSpPr>
            <a:xfrm>
              <a:off x="1293695" y="3870789"/>
              <a:ext cx="2504099" cy="2504097"/>
              <a:chOff x="4018059" y="1552509"/>
              <a:chExt cx="3028682" cy="3028680"/>
            </a:xfrm>
          </p:grpSpPr>
          <p:sp>
            <p:nvSpPr>
              <p:cNvPr id="45" name="Fill"/>
              <p:cNvSpPr/>
              <p:nvPr/>
            </p:nvSpPr>
            <p:spPr>
              <a:xfrm>
                <a:off x="4018059" y="1552509"/>
                <a:ext cx="3028682" cy="302868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Fill"/>
              <p:cNvSpPr/>
              <p:nvPr/>
            </p:nvSpPr>
            <p:spPr>
              <a:xfrm>
                <a:off x="4109415" y="1643865"/>
                <a:ext cx="2845970" cy="284596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9" name="Percentage"/>
            <p:cNvSpPr txBox="1"/>
            <p:nvPr/>
          </p:nvSpPr>
          <p:spPr>
            <a:xfrm>
              <a:off x="2422590" y="4477592"/>
              <a:ext cx="246307" cy="6155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51" name="Group"/>
            <p:cNvGrpSpPr/>
            <p:nvPr/>
          </p:nvGrpSpPr>
          <p:grpSpPr>
            <a:xfrm>
              <a:off x="2006495" y="4797256"/>
              <a:ext cx="1084458" cy="620710"/>
              <a:chOff x="9776561" y="1153309"/>
              <a:chExt cx="666591" cy="381536"/>
            </a:xfrm>
          </p:grpSpPr>
          <p:sp>
            <p:nvSpPr>
              <p:cNvPr id="52" name="Freeform 350"/>
              <p:cNvSpPr>
                <a:spLocks/>
              </p:cNvSpPr>
              <p:nvPr/>
            </p:nvSpPr>
            <p:spPr bwMode="auto">
              <a:xfrm>
                <a:off x="9902278" y="1153309"/>
                <a:ext cx="415158" cy="381536"/>
              </a:xfrm>
              <a:custGeom>
                <a:avLst/>
                <a:gdLst>
                  <a:gd name="T0" fmla="*/ 0 w 284"/>
                  <a:gd name="T1" fmla="*/ 252 h 261"/>
                  <a:gd name="T2" fmla="*/ 2 w 284"/>
                  <a:gd name="T3" fmla="*/ 257 h 261"/>
                  <a:gd name="T4" fmla="*/ 8 w 284"/>
                  <a:gd name="T5" fmla="*/ 261 h 261"/>
                  <a:gd name="T6" fmla="*/ 275 w 284"/>
                  <a:gd name="T7" fmla="*/ 261 h 261"/>
                  <a:gd name="T8" fmla="*/ 280 w 284"/>
                  <a:gd name="T9" fmla="*/ 257 h 261"/>
                  <a:gd name="T10" fmla="*/ 284 w 284"/>
                  <a:gd name="T11" fmla="*/ 252 h 261"/>
                  <a:gd name="T12" fmla="*/ 284 w 284"/>
                  <a:gd name="T13" fmla="*/ 234 h 261"/>
                  <a:gd name="T14" fmla="*/ 275 w 284"/>
                  <a:gd name="T15" fmla="*/ 208 h 261"/>
                  <a:gd name="T16" fmla="*/ 254 w 284"/>
                  <a:gd name="T17" fmla="*/ 186 h 261"/>
                  <a:gd name="T18" fmla="*/ 223 w 284"/>
                  <a:gd name="T19" fmla="*/ 168 h 261"/>
                  <a:gd name="T20" fmla="*/ 184 w 284"/>
                  <a:gd name="T21" fmla="*/ 156 h 261"/>
                  <a:gd name="T22" fmla="*/ 181 w 284"/>
                  <a:gd name="T23" fmla="*/ 155 h 261"/>
                  <a:gd name="T24" fmla="*/ 176 w 284"/>
                  <a:gd name="T25" fmla="*/ 150 h 261"/>
                  <a:gd name="T26" fmla="*/ 176 w 284"/>
                  <a:gd name="T27" fmla="*/ 148 h 261"/>
                  <a:gd name="T28" fmla="*/ 179 w 284"/>
                  <a:gd name="T29" fmla="*/ 142 h 261"/>
                  <a:gd name="T30" fmla="*/ 186 w 284"/>
                  <a:gd name="T31" fmla="*/ 135 h 261"/>
                  <a:gd name="T32" fmla="*/ 196 w 284"/>
                  <a:gd name="T33" fmla="*/ 120 h 261"/>
                  <a:gd name="T34" fmla="*/ 202 w 284"/>
                  <a:gd name="T35" fmla="*/ 94 h 261"/>
                  <a:gd name="T36" fmla="*/ 204 w 284"/>
                  <a:gd name="T37" fmla="*/ 73 h 261"/>
                  <a:gd name="T38" fmla="*/ 199 w 284"/>
                  <a:gd name="T39" fmla="*/ 44 h 261"/>
                  <a:gd name="T40" fmla="*/ 184 w 284"/>
                  <a:gd name="T41" fmla="*/ 21 h 261"/>
                  <a:gd name="T42" fmla="*/ 165 w 284"/>
                  <a:gd name="T43" fmla="*/ 5 h 261"/>
                  <a:gd name="T44" fmla="*/ 142 w 284"/>
                  <a:gd name="T45" fmla="*/ 0 h 261"/>
                  <a:gd name="T46" fmla="*/ 129 w 284"/>
                  <a:gd name="T47" fmla="*/ 1 h 261"/>
                  <a:gd name="T48" fmla="*/ 106 w 284"/>
                  <a:gd name="T49" fmla="*/ 11 h 261"/>
                  <a:gd name="T50" fmla="*/ 90 w 284"/>
                  <a:gd name="T51" fmla="*/ 31 h 261"/>
                  <a:gd name="T52" fmla="*/ 82 w 284"/>
                  <a:gd name="T53" fmla="*/ 58 h 261"/>
                  <a:gd name="T54" fmla="*/ 80 w 284"/>
                  <a:gd name="T55" fmla="*/ 73 h 261"/>
                  <a:gd name="T56" fmla="*/ 85 w 284"/>
                  <a:gd name="T57" fmla="*/ 112 h 261"/>
                  <a:gd name="T58" fmla="*/ 91 w 284"/>
                  <a:gd name="T59" fmla="*/ 128 h 261"/>
                  <a:gd name="T60" fmla="*/ 103 w 284"/>
                  <a:gd name="T61" fmla="*/ 142 h 261"/>
                  <a:gd name="T62" fmla="*/ 106 w 284"/>
                  <a:gd name="T63" fmla="*/ 143 h 261"/>
                  <a:gd name="T64" fmla="*/ 106 w 284"/>
                  <a:gd name="T65" fmla="*/ 148 h 261"/>
                  <a:gd name="T66" fmla="*/ 106 w 284"/>
                  <a:gd name="T67" fmla="*/ 150 h 261"/>
                  <a:gd name="T68" fmla="*/ 103 w 284"/>
                  <a:gd name="T69" fmla="*/ 155 h 261"/>
                  <a:gd name="T70" fmla="*/ 99 w 284"/>
                  <a:gd name="T71" fmla="*/ 156 h 261"/>
                  <a:gd name="T72" fmla="*/ 59 w 284"/>
                  <a:gd name="T73" fmla="*/ 168 h 261"/>
                  <a:gd name="T74" fmla="*/ 28 w 284"/>
                  <a:gd name="T75" fmla="*/ 186 h 261"/>
                  <a:gd name="T76" fmla="*/ 7 w 284"/>
                  <a:gd name="T77" fmla="*/ 208 h 261"/>
                  <a:gd name="T78" fmla="*/ 0 w 284"/>
                  <a:gd name="T79" fmla="*/ 23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4" h="261">
                    <a:moveTo>
                      <a:pt x="0" y="252"/>
                    </a:moveTo>
                    <a:lnTo>
                      <a:pt x="0" y="252"/>
                    </a:lnTo>
                    <a:lnTo>
                      <a:pt x="0" y="256"/>
                    </a:lnTo>
                    <a:lnTo>
                      <a:pt x="2" y="257"/>
                    </a:lnTo>
                    <a:lnTo>
                      <a:pt x="5" y="261"/>
                    </a:lnTo>
                    <a:lnTo>
                      <a:pt x="8" y="261"/>
                    </a:lnTo>
                    <a:lnTo>
                      <a:pt x="275" y="261"/>
                    </a:lnTo>
                    <a:lnTo>
                      <a:pt x="275" y="261"/>
                    </a:lnTo>
                    <a:lnTo>
                      <a:pt x="279" y="261"/>
                    </a:lnTo>
                    <a:lnTo>
                      <a:pt x="280" y="257"/>
                    </a:lnTo>
                    <a:lnTo>
                      <a:pt x="282" y="256"/>
                    </a:lnTo>
                    <a:lnTo>
                      <a:pt x="284" y="252"/>
                    </a:lnTo>
                    <a:lnTo>
                      <a:pt x="284" y="234"/>
                    </a:lnTo>
                    <a:lnTo>
                      <a:pt x="284" y="234"/>
                    </a:lnTo>
                    <a:lnTo>
                      <a:pt x="282" y="221"/>
                    </a:lnTo>
                    <a:lnTo>
                      <a:pt x="275" y="208"/>
                    </a:lnTo>
                    <a:lnTo>
                      <a:pt x="267" y="195"/>
                    </a:lnTo>
                    <a:lnTo>
                      <a:pt x="254" y="186"/>
                    </a:lnTo>
                    <a:lnTo>
                      <a:pt x="240" y="176"/>
                    </a:lnTo>
                    <a:lnTo>
                      <a:pt x="223" y="168"/>
                    </a:lnTo>
                    <a:lnTo>
                      <a:pt x="204" y="161"/>
                    </a:lnTo>
                    <a:lnTo>
                      <a:pt x="184" y="156"/>
                    </a:lnTo>
                    <a:lnTo>
                      <a:pt x="184" y="156"/>
                    </a:lnTo>
                    <a:lnTo>
                      <a:pt x="181" y="155"/>
                    </a:lnTo>
                    <a:lnTo>
                      <a:pt x="178" y="153"/>
                    </a:lnTo>
                    <a:lnTo>
                      <a:pt x="176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43"/>
                    </a:lnTo>
                    <a:lnTo>
                      <a:pt x="179" y="142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1" y="128"/>
                    </a:lnTo>
                    <a:lnTo>
                      <a:pt x="196" y="120"/>
                    </a:lnTo>
                    <a:lnTo>
                      <a:pt x="199" y="112"/>
                    </a:lnTo>
                    <a:lnTo>
                      <a:pt x="202" y="94"/>
                    </a:lnTo>
                    <a:lnTo>
                      <a:pt x="204" y="73"/>
                    </a:lnTo>
                    <a:lnTo>
                      <a:pt x="204" y="73"/>
                    </a:lnTo>
                    <a:lnTo>
                      <a:pt x="202" y="58"/>
                    </a:lnTo>
                    <a:lnTo>
                      <a:pt x="199" y="44"/>
                    </a:lnTo>
                    <a:lnTo>
                      <a:pt x="192" y="31"/>
                    </a:lnTo>
                    <a:lnTo>
                      <a:pt x="184" y="21"/>
                    </a:lnTo>
                    <a:lnTo>
                      <a:pt x="176" y="11"/>
                    </a:lnTo>
                    <a:lnTo>
                      <a:pt x="165" y="5"/>
                    </a:lnTo>
                    <a:lnTo>
                      <a:pt x="153" y="1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9" y="1"/>
                    </a:lnTo>
                    <a:lnTo>
                      <a:pt x="117" y="5"/>
                    </a:lnTo>
                    <a:lnTo>
                      <a:pt x="106" y="11"/>
                    </a:lnTo>
                    <a:lnTo>
                      <a:pt x="98" y="21"/>
                    </a:lnTo>
                    <a:lnTo>
                      <a:pt x="90" y="31"/>
                    </a:lnTo>
                    <a:lnTo>
                      <a:pt x="85" y="44"/>
                    </a:lnTo>
                    <a:lnTo>
                      <a:pt x="82" y="58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94"/>
                    </a:lnTo>
                    <a:lnTo>
                      <a:pt x="85" y="112"/>
                    </a:lnTo>
                    <a:lnTo>
                      <a:pt x="88" y="120"/>
                    </a:lnTo>
                    <a:lnTo>
                      <a:pt x="91" y="128"/>
                    </a:lnTo>
                    <a:lnTo>
                      <a:pt x="96" y="135"/>
                    </a:lnTo>
                    <a:lnTo>
                      <a:pt x="103" y="142"/>
                    </a:lnTo>
                    <a:lnTo>
                      <a:pt x="103" y="142"/>
                    </a:lnTo>
                    <a:lnTo>
                      <a:pt x="106" y="143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106" y="150"/>
                    </a:lnTo>
                    <a:lnTo>
                      <a:pt x="104" y="153"/>
                    </a:lnTo>
                    <a:lnTo>
                      <a:pt x="103" y="155"/>
                    </a:lnTo>
                    <a:lnTo>
                      <a:pt x="99" y="156"/>
                    </a:lnTo>
                    <a:lnTo>
                      <a:pt x="99" y="156"/>
                    </a:lnTo>
                    <a:lnTo>
                      <a:pt x="78" y="161"/>
                    </a:lnTo>
                    <a:lnTo>
                      <a:pt x="59" y="168"/>
                    </a:lnTo>
                    <a:lnTo>
                      <a:pt x="42" y="176"/>
                    </a:lnTo>
                    <a:lnTo>
                      <a:pt x="28" y="186"/>
                    </a:lnTo>
                    <a:lnTo>
                      <a:pt x="16" y="195"/>
                    </a:lnTo>
                    <a:lnTo>
                      <a:pt x="7" y="208"/>
                    </a:lnTo>
                    <a:lnTo>
                      <a:pt x="2" y="221"/>
                    </a:lnTo>
                    <a:lnTo>
                      <a:pt x="0" y="234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351"/>
              <p:cNvSpPr>
                <a:spLocks/>
              </p:cNvSpPr>
              <p:nvPr/>
            </p:nvSpPr>
            <p:spPr bwMode="auto">
              <a:xfrm>
                <a:off x="9776561" y="1203011"/>
                <a:ext cx="216350" cy="280670"/>
              </a:xfrm>
              <a:custGeom>
                <a:avLst/>
                <a:gdLst>
                  <a:gd name="T0" fmla="*/ 135 w 148"/>
                  <a:gd name="T1" fmla="*/ 124 h 192"/>
                  <a:gd name="T2" fmla="*/ 138 w 148"/>
                  <a:gd name="T3" fmla="*/ 119 h 192"/>
                  <a:gd name="T4" fmla="*/ 135 w 148"/>
                  <a:gd name="T5" fmla="*/ 116 h 192"/>
                  <a:gd name="T6" fmla="*/ 133 w 148"/>
                  <a:gd name="T7" fmla="*/ 116 h 192"/>
                  <a:gd name="T8" fmla="*/ 130 w 148"/>
                  <a:gd name="T9" fmla="*/ 112 h 192"/>
                  <a:gd name="T10" fmla="*/ 128 w 148"/>
                  <a:gd name="T11" fmla="*/ 109 h 192"/>
                  <a:gd name="T12" fmla="*/ 132 w 148"/>
                  <a:gd name="T13" fmla="*/ 104 h 192"/>
                  <a:gd name="T14" fmla="*/ 137 w 148"/>
                  <a:gd name="T15" fmla="*/ 99 h 192"/>
                  <a:gd name="T16" fmla="*/ 145 w 148"/>
                  <a:gd name="T17" fmla="*/ 83 h 192"/>
                  <a:gd name="T18" fmla="*/ 148 w 148"/>
                  <a:gd name="T19" fmla="*/ 54 h 192"/>
                  <a:gd name="T20" fmla="*/ 148 w 148"/>
                  <a:gd name="T21" fmla="*/ 42 h 192"/>
                  <a:gd name="T22" fmla="*/ 141 w 148"/>
                  <a:gd name="T23" fmla="*/ 23 h 192"/>
                  <a:gd name="T24" fmla="*/ 128 w 148"/>
                  <a:gd name="T25" fmla="*/ 10 h 192"/>
                  <a:gd name="T26" fmla="*/ 112 w 148"/>
                  <a:gd name="T27" fmla="*/ 2 h 192"/>
                  <a:gd name="T28" fmla="*/ 102 w 148"/>
                  <a:gd name="T29" fmla="*/ 0 h 192"/>
                  <a:gd name="T30" fmla="*/ 86 w 148"/>
                  <a:gd name="T31" fmla="*/ 5 h 192"/>
                  <a:gd name="T32" fmla="*/ 71 w 148"/>
                  <a:gd name="T33" fmla="*/ 16 h 192"/>
                  <a:gd name="T34" fmla="*/ 62 w 148"/>
                  <a:gd name="T35" fmla="*/ 33 h 192"/>
                  <a:gd name="T36" fmla="*/ 58 w 148"/>
                  <a:gd name="T37" fmla="*/ 54 h 192"/>
                  <a:gd name="T38" fmla="*/ 58 w 148"/>
                  <a:gd name="T39" fmla="*/ 70 h 192"/>
                  <a:gd name="T40" fmla="*/ 66 w 148"/>
                  <a:gd name="T41" fmla="*/ 94 h 192"/>
                  <a:gd name="T42" fmla="*/ 75 w 148"/>
                  <a:gd name="T43" fmla="*/ 104 h 192"/>
                  <a:gd name="T44" fmla="*/ 76 w 148"/>
                  <a:gd name="T45" fmla="*/ 106 h 192"/>
                  <a:gd name="T46" fmla="*/ 78 w 148"/>
                  <a:gd name="T47" fmla="*/ 109 h 192"/>
                  <a:gd name="T48" fmla="*/ 76 w 148"/>
                  <a:gd name="T49" fmla="*/ 112 h 192"/>
                  <a:gd name="T50" fmla="*/ 73 w 148"/>
                  <a:gd name="T51" fmla="*/ 116 h 192"/>
                  <a:gd name="T52" fmla="*/ 44 w 148"/>
                  <a:gd name="T53" fmla="*/ 124 h 192"/>
                  <a:gd name="T54" fmla="*/ 19 w 148"/>
                  <a:gd name="T55" fmla="*/ 137 h 192"/>
                  <a:gd name="T56" fmla="*/ 5 w 148"/>
                  <a:gd name="T57" fmla="*/ 153 h 192"/>
                  <a:gd name="T58" fmla="*/ 0 w 148"/>
                  <a:gd name="T59" fmla="*/ 173 h 192"/>
                  <a:gd name="T60" fmla="*/ 0 w 148"/>
                  <a:gd name="T61" fmla="*/ 187 h 192"/>
                  <a:gd name="T62" fmla="*/ 5 w 148"/>
                  <a:gd name="T63" fmla="*/ 192 h 192"/>
                  <a:gd name="T64" fmla="*/ 70 w 148"/>
                  <a:gd name="T65" fmla="*/ 192 h 192"/>
                  <a:gd name="T66" fmla="*/ 75 w 148"/>
                  <a:gd name="T67" fmla="*/ 187 h 192"/>
                  <a:gd name="T68" fmla="*/ 78 w 148"/>
                  <a:gd name="T69" fmla="*/ 178 h 192"/>
                  <a:gd name="T70" fmla="*/ 88 w 148"/>
                  <a:gd name="T71" fmla="*/ 160 h 192"/>
                  <a:gd name="T72" fmla="*/ 102 w 148"/>
                  <a:gd name="T73" fmla="*/ 143 h 192"/>
                  <a:gd name="T74" fmla="*/ 124 w 148"/>
                  <a:gd name="T75" fmla="*/ 130 h 192"/>
                  <a:gd name="T76" fmla="*/ 135 w 148"/>
                  <a:gd name="T77" fmla="*/ 12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92">
                    <a:moveTo>
                      <a:pt x="135" y="124"/>
                    </a:moveTo>
                    <a:lnTo>
                      <a:pt x="135" y="124"/>
                    </a:lnTo>
                    <a:lnTo>
                      <a:pt x="138" y="122"/>
                    </a:lnTo>
                    <a:lnTo>
                      <a:pt x="138" y="119"/>
                    </a:lnTo>
                    <a:lnTo>
                      <a:pt x="137" y="117"/>
                    </a:lnTo>
                    <a:lnTo>
                      <a:pt x="135" y="116"/>
                    </a:lnTo>
                    <a:lnTo>
                      <a:pt x="135" y="116"/>
                    </a:lnTo>
                    <a:lnTo>
                      <a:pt x="133" y="116"/>
                    </a:lnTo>
                    <a:lnTo>
                      <a:pt x="133" y="116"/>
                    </a:lnTo>
                    <a:lnTo>
                      <a:pt x="130" y="112"/>
                    </a:lnTo>
                    <a:lnTo>
                      <a:pt x="128" y="109"/>
                    </a:lnTo>
                    <a:lnTo>
                      <a:pt x="128" y="109"/>
                    </a:lnTo>
                    <a:lnTo>
                      <a:pt x="130" y="106"/>
                    </a:lnTo>
                    <a:lnTo>
                      <a:pt x="132" y="104"/>
                    </a:lnTo>
                    <a:lnTo>
                      <a:pt x="132" y="104"/>
                    </a:lnTo>
                    <a:lnTo>
                      <a:pt x="137" y="99"/>
                    </a:lnTo>
                    <a:lnTo>
                      <a:pt x="140" y="94"/>
                    </a:lnTo>
                    <a:lnTo>
                      <a:pt x="145" y="83"/>
                    </a:lnTo>
                    <a:lnTo>
                      <a:pt x="148" y="70"/>
                    </a:lnTo>
                    <a:lnTo>
                      <a:pt x="148" y="54"/>
                    </a:lnTo>
                    <a:lnTo>
                      <a:pt x="148" y="54"/>
                    </a:lnTo>
                    <a:lnTo>
                      <a:pt x="148" y="42"/>
                    </a:lnTo>
                    <a:lnTo>
                      <a:pt x="145" y="33"/>
                    </a:lnTo>
                    <a:lnTo>
                      <a:pt x="141" y="23"/>
                    </a:lnTo>
                    <a:lnTo>
                      <a:pt x="135" y="16"/>
                    </a:lnTo>
                    <a:lnTo>
                      <a:pt x="128" y="10"/>
                    </a:lnTo>
                    <a:lnTo>
                      <a:pt x="120" y="5"/>
                    </a:lnTo>
                    <a:lnTo>
                      <a:pt x="11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4" y="2"/>
                    </a:lnTo>
                    <a:lnTo>
                      <a:pt x="86" y="5"/>
                    </a:lnTo>
                    <a:lnTo>
                      <a:pt x="78" y="10"/>
                    </a:lnTo>
                    <a:lnTo>
                      <a:pt x="71" y="16"/>
                    </a:lnTo>
                    <a:lnTo>
                      <a:pt x="65" y="23"/>
                    </a:lnTo>
                    <a:lnTo>
                      <a:pt x="62" y="33"/>
                    </a:lnTo>
                    <a:lnTo>
                      <a:pt x="58" y="42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70"/>
                    </a:lnTo>
                    <a:lnTo>
                      <a:pt x="62" y="83"/>
                    </a:lnTo>
                    <a:lnTo>
                      <a:pt x="66" y="94"/>
                    </a:lnTo>
                    <a:lnTo>
                      <a:pt x="70" y="99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6" y="112"/>
                    </a:lnTo>
                    <a:lnTo>
                      <a:pt x="73" y="116"/>
                    </a:lnTo>
                    <a:lnTo>
                      <a:pt x="73" y="116"/>
                    </a:lnTo>
                    <a:lnTo>
                      <a:pt x="57" y="119"/>
                    </a:lnTo>
                    <a:lnTo>
                      <a:pt x="44" y="124"/>
                    </a:lnTo>
                    <a:lnTo>
                      <a:pt x="31" y="129"/>
                    </a:lnTo>
                    <a:lnTo>
                      <a:pt x="19" y="137"/>
                    </a:lnTo>
                    <a:lnTo>
                      <a:pt x="11" y="145"/>
                    </a:lnTo>
                    <a:lnTo>
                      <a:pt x="5" y="153"/>
                    </a:lnTo>
                    <a:lnTo>
                      <a:pt x="1" y="163"/>
                    </a:lnTo>
                    <a:lnTo>
                      <a:pt x="0" y="173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1"/>
                    </a:lnTo>
                    <a:lnTo>
                      <a:pt x="5" y="192"/>
                    </a:lnTo>
                    <a:lnTo>
                      <a:pt x="70" y="192"/>
                    </a:lnTo>
                    <a:lnTo>
                      <a:pt x="70" y="192"/>
                    </a:lnTo>
                    <a:lnTo>
                      <a:pt x="73" y="191"/>
                    </a:lnTo>
                    <a:lnTo>
                      <a:pt x="75" y="187"/>
                    </a:lnTo>
                    <a:lnTo>
                      <a:pt x="75" y="187"/>
                    </a:lnTo>
                    <a:lnTo>
                      <a:pt x="78" y="178"/>
                    </a:lnTo>
                    <a:lnTo>
                      <a:pt x="81" y="169"/>
                    </a:lnTo>
                    <a:lnTo>
                      <a:pt x="88" y="160"/>
                    </a:lnTo>
                    <a:lnTo>
                      <a:pt x="94" y="152"/>
                    </a:lnTo>
                    <a:lnTo>
                      <a:pt x="102" y="143"/>
                    </a:lnTo>
                    <a:lnTo>
                      <a:pt x="112" y="137"/>
                    </a:lnTo>
                    <a:lnTo>
                      <a:pt x="124" y="130"/>
                    </a:lnTo>
                    <a:lnTo>
                      <a:pt x="135" y="124"/>
                    </a:lnTo>
                    <a:lnTo>
                      <a:pt x="135" y="1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Freeform 352"/>
              <p:cNvSpPr>
                <a:spLocks/>
              </p:cNvSpPr>
              <p:nvPr/>
            </p:nvSpPr>
            <p:spPr bwMode="auto">
              <a:xfrm>
                <a:off x="10223879" y="1203011"/>
                <a:ext cx="219273" cy="280670"/>
              </a:xfrm>
              <a:custGeom>
                <a:avLst/>
                <a:gdLst>
                  <a:gd name="T0" fmla="*/ 77 w 150"/>
                  <a:gd name="T1" fmla="*/ 116 h 192"/>
                  <a:gd name="T2" fmla="*/ 72 w 150"/>
                  <a:gd name="T3" fmla="*/ 109 h 192"/>
                  <a:gd name="T4" fmla="*/ 72 w 150"/>
                  <a:gd name="T5" fmla="*/ 106 h 192"/>
                  <a:gd name="T6" fmla="*/ 73 w 150"/>
                  <a:gd name="T7" fmla="*/ 104 h 192"/>
                  <a:gd name="T8" fmla="*/ 82 w 150"/>
                  <a:gd name="T9" fmla="*/ 94 h 192"/>
                  <a:gd name="T10" fmla="*/ 90 w 150"/>
                  <a:gd name="T11" fmla="*/ 70 h 192"/>
                  <a:gd name="T12" fmla="*/ 91 w 150"/>
                  <a:gd name="T13" fmla="*/ 54 h 192"/>
                  <a:gd name="T14" fmla="*/ 86 w 150"/>
                  <a:gd name="T15" fmla="*/ 33 h 192"/>
                  <a:gd name="T16" fmla="*/ 77 w 150"/>
                  <a:gd name="T17" fmla="*/ 16 h 192"/>
                  <a:gd name="T18" fmla="*/ 64 w 150"/>
                  <a:gd name="T19" fmla="*/ 5 h 192"/>
                  <a:gd name="T20" fmla="*/ 46 w 150"/>
                  <a:gd name="T21" fmla="*/ 0 h 192"/>
                  <a:gd name="T22" fmla="*/ 36 w 150"/>
                  <a:gd name="T23" fmla="*/ 2 h 192"/>
                  <a:gd name="T24" fmla="*/ 20 w 150"/>
                  <a:gd name="T25" fmla="*/ 10 h 192"/>
                  <a:gd name="T26" fmla="*/ 8 w 150"/>
                  <a:gd name="T27" fmla="*/ 23 h 192"/>
                  <a:gd name="T28" fmla="*/ 2 w 150"/>
                  <a:gd name="T29" fmla="*/ 42 h 192"/>
                  <a:gd name="T30" fmla="*/ 0 w 150"/>
                  <a:gd name="T31" fmla="*/ 54 h 192"/>
                  <a:gd name="T32" fmla="*/ 3 w 150"/>
                  <a:gd name="T33" fmla="*/ 83 h 192"/>
                  <a:gd name="T34" fmla="*/ 13 w 150"/>
                  <a:gd name="T35" fmla="*/ 99 h 192"/>
                  <a:gd name="T36" fmla="*/ 18 w 150"/>
                  <a:gd name="T37" fmla="*/ 104 h 192"/>
                  <a:gd name="T38" fmla="*/ 20 w 150"/>
                  <a:gd name="T39" fmla="*/ 109 h 192"/>
                  <a:gd name="T40" fmla="*/ 20 w 150"/>
                  <a:gd name="T41" fmla="*/ 109 h 192"/>
                  <a:gd name="T42" fmla="*/ 15 w 150"/>
                  <a:gd name="T43" fmla="*/ 116 h 192"/>
                  <a:gd name="T44" fmla="*/ 15 w 150"/>
                  <a:gd name="T45" fmla="*/ 116 h 192"/>
                  <a:gd name="T46" fmla="*/ 11 w 150"/>
                  <a:gd name="T47" fmla="*/ 117 h 192"/>
                  <a:gd name="T48" fmla="*/ 11 w 150"/>
                  <a:gd name="T49" fmla="*/ 122 h 192"/>
                  <a:gd name="T50" fmla="*/ 13 w 150"/>
                  <a:gd name="T51" fmla="*/ 124 h 192"/>
                  <a:gd name="T52" fmla="*/ 36 w 150"/>
                  <a:gd name="T53" fmla="*/ 137 h 192"/>
                  <a:gd name="T54" fmla="*/ 54 w 150"/>
                  <a:gd name="T55" fmla="*/ 152 h 192"/>
                  <a:gd name="T56" fmla="*/ 67 w 150"/>
                  <a:gd name="T57" fmla="*/ 169 h 192"/>
                  <a:gd name="T58" fmla="*/ 73 w 150"/>
                  <a:gd name="T59" fmla="*/ 187 h 192"/>
                  <a:gd name="T60" fmla="*/ 75 w 150"/>
                  <a:gd name="T61" fmla="*/ 191 h 192"/>
                  <a:gd name="T62" fmla="*/ 145 w 150"/>
                  <a:gd name="T63" fmla="*/ 192 h 192"/>
                  <a:gd name="T64" fmla="*/ 148 w 150"/>
                  <a:gd name="T65" fmla="*/ 191 h 192"/>
                  <a:gd name="T66" fmla="*/ 150 w 150"/>
                  <a:gd name="T67" fmla="*/ 173 h 192"/>
                  <a:gd name="T68" fmla="*/ 148 w 150"/>
                  <a:gd name="T69" fmla="*/ 163 h 192"/>
                  <a:gd name="T70" fmla="*/ 137 w 150"/>
                  <a:gd name="T71" fmla="*/ 145 h 192"/>
                  <a:gd name="T72" fmla="*/ 117 w 150"/>
                  <a:gd name="T73" fmla="*/ 129 h 192"/>
                  <a:gd name="T74" fmla="*/ 91 w 150"/>
                  <a:gd name="T75" fmla="*/ 119 h 192"/>
                  <a:gd name="T76" fmla="*/ 77 w 150"/>
                  <a:gd name="T77" fmla="*/ 11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92">
                    <a:moveTo>
                      <a:pt x="77" y="116"/>
                    </a:moveTo>
                    <a:lnTo>
                      <a:pt x="77" y="116"/>
                    </a:lnTo>
                    <a:lnTo>
                      <a:pt x="72" y="112"/>
                    </a:lnTo>
                    <a:lnTo>
                      <a:pt x="72" y="109"/>
                    </a:lnTo>
                    <a:lnTo>
                      <a:pt x="72" y="109"/>
                    </a:lnTo>
                    <a:lnTo>
                      <a:pt x="72" y="106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78" y="99"/>
                    </a:lnTo>
                    <a:lnTo>
                      <a:pt x="82" y="94"/>
                    </a:lnTo>
                    <a:lnTo>
                      <a:pt x="86" y="83"/>
                    </a:lnTo>
                    <a:lnTo>
                      <a:pt x="90" y="70"/>
                    </a:lnTo>
                    <a:lnTo>
                      <a:pt x="91" y="54"/>
                    </a:lnTo>
                    <a:lnTo>
                      <a:pt x="91" y="54"/>
                    </a:lnTo>
                    <a:lnTo>
                      <a:pt x="90" y="42"/>
                    </a:lnTo>
                    <a:lnTo>
                      <a:pt x="86" y="33"/>
                    </a:lnTo>
                    <a:lnTo>
                      <a:pt x="83" y="23"/>
                    </a:lnTo>
                    <a:lnTo>
                      <a:pt x="77" y="16"/>
                    </a:lnTo>
                    <a:lnTo>
                      <a:pt x="70" y="10"/>
                    </a:lnTo>
                    <a:lnTo>
                      <a:pt x="64" y="5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8" y="5"/>
                    </a:lnTo>
                    <a:lnTo>
                      <a:pt x="20" y="10"/>
                    </a:lnTo>
                    <a:lnTo>
                      <a:pt x="13" y="16"/>
                    </a:lnTo>
                    <a:lnTo>
                      <a:pt x="8" y="23"/>
                    </a:lnTo>
                    <a:lnTo>
                      <a:pt x="3" y="33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70"/>
                    </a:lnTo>
                    <a:lnTo>
                      <a:pt x="3" y="83"/>
                    </a:lnTo>
                    <a:lnTo>
                      <a:pt x="8" y="94"/>
                    </a:lnTo>
                    <a:lnTo>
                      <a:pt x="13" y="99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20" y="106"/>
                    </a:lnTo>
                    <a:lnTo>
                      <a:pt x="20" y="109"/>
                    </a:lnTo>
                    <a:lnTo>
                      <a:pt x="20" y="109"/>
                    </a:lnTo>
                    <a:lnTo>
                      <a:pt x="20" y="109"/>
                    </a:lnTo>
                    <a:lnTo>
                      <a:pt x="18" y="112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11" y="117"/>
                    </a:lnTo>
                    <a:lnTo>
                      <a:pt x="10" y="119"/>
                    </a:lnTo>
                    <a:lnTo>
                      <a:pt x="11" y="122"/>
                    </a:lnTo>
                    <a:lnTo>
                      <a:pt x="13" y="124"/>
                    </a:lnTo>
                    <a:lnTo>
                      <a:pt x="13" y="124"/>
                    </a:lnTo>
                    <a:lnTo>
                      <a:pt x="25" y="130"/>
                    </a:lnTo>
                    <a:lnTo>
                      <a:pt x="36" y="137"/>
                    </a:lnTo>
                    <a:lnTo>
                      <a:pt x="46" y="143"/>
                    </a:lnTo>
                    <a:lnTo>
                      <a:pt x="54" y="152"/>
                    </a:lnTo>
                    <a:lnTo>
                      <a:pt x="60" y="160"/>
                    </a:lnTo>
                    <a:lnTo>
                      <a:pt x="67" y="169"/>
                    </a:lnTo>
                    <a:lnTo>
                      <a:pt x="72" y="178"/>
                    </a:lnTo>
                    <a:lnTo>
                      <a:pt x="73" y="187"/>
                    </a:lnTo>
                    <a:lnTo>
                      <a:pt x="73" y="187"/>
                    </a:lnTo>
                    <a:lnTo>
                      <a:pt x="75" y="191"/>
                    </a:lnTo>
                    <a:lnTo>
                      <a:pt x="78" y="192"/>
                    </a:lnTo>
                    <a:lnTo>
                      <a:pt x="145" y="192"/>
                    </a:lnTo>
                    <a:lnTo>
                      <a:pt x="145" y="192"/>
                    </a:lnTo>
                    <a:lnTo>
                      <a:pt x="148" y="191"/>
                    </a:lnTo>
                    <a:lnTo>
                      <a:pt x="150" y="187"/>
                    </a:lnTo>
                    <a:lnTo>
                      <a:pt x="150" y="173"/>
                    </a:lnTo>
                    <a:lnTo>
                      <a:pt x="150" y="173"/>
                    </a:lnTo>
                    <a:lnTo>
                      <a:pt x="148" y="163"/>
                    </a:lnTo>
                    <a:lnTo>
                      <a:pt x="143" y="153"/>
                    </a:lnTo>
                    <a:lnTo>
                      <a:pt x="137" y="145"/>
                    </a:lnTo>
                    <a:lnTo>
                      <a:pt x="129" y="137"/>
                    </a:lnTo>
                    <a:lnTo>
                      <a:pt x="117" y="129"/>
                    </a:lnTo>
                    <a:lnTo>
                      <a:pt x="106" y="124"/>
                    </a:lnTo>
                    <a:lnTo>
                      <a:pt x="91" y="119"/>
                    </a:lnTo>
                    <a:lnTo>
                      <a:pt x="77" y="116"/>
                    </a:lnTo>
                    <a:lnTo>
                      <a:pt x="77" y="1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0" name="Circle 3"/>
          <p:cNvGrpSpPr/>
          <p:nvPr/>
        </p:nvGrpSpPr>
        <p:grpSpPr>
          <a:xfrm>
            <a:off x="5245606" y="2071527"/>
            <a:ext cx="1544336" cy="1544335"/>
            <a:chOff x="6994140" y="1619036"/>
            <a:chExt cx="2059115" cy="2059113"/>
          </a:xfrm>
        </p:grpSpPr>
        <p:grpSp>
          <p:nvGrpSpPr>
            <p:cNvPr id="55" name="Group 54"/>
            <p:cNvGrpSpPr/>
            <p:nvPr/>
          </p:nvGrpSpPr>
          <p:grpSpPr>
            <a:xfrm>
              <a:off x="6994140" y="1619036"/>
              <a:ext cx="2059115" cy="2059113"/>
              <a:chOff x="4018060" y="1552509"/>
              <a:chExt cx="3028682" cy="3028680"/>
            </a:xfrm>
          </p:grpSpPr>
          <p:sp>
            <p:nvSpPr>
              <p:cNvPr id="56" name="Fill"/>
              <p:cNvSpPr/>
              <p:nvPr/>
            </p:nvSpPr>
            <p:spPr>
              <a:xfrm>
                <a:off x="4018060" y="1552509"/>
                <a:ext cx="3028682" cy="30286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Stroke"/>
              <p:cNvSpPr/>
              <p:nvPr/>
            </p:nvSpPr>
            <p:spPr>
              <a:xfrm>
                <a:off x="4156598" y="1691048"/>
                <a:ext cx="2751602" cy="2751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9" name="Percentage"/>
            <p:cNvSpPr txBox="1"/>
            <p:nvPr/>
          </p:nvSpPr>
          <p:spPr>
            <a:xfrm>
              <a:off x="7900543" y="1986064"/>
              <a:ext cx="246308" cy="6155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66" name="Server Stack"/>
            <p:cNvGrpSpPr/>
            <p:nvPr/>
          </p:nvGrpSpPr>
          <p:grpSpPr>
            <a:xfrm>
              <a:off x="7741564" y="2376903"/>
              <a:ext cx="564264" cy="668055"/>
              <a:chOff x="1497887" y="4695597"/>
              <a:chExt cx="564264" cy="668055"/>
            </a:xfrm>
          </p:grpSpPr>
          <p:sp>
            <p:nvSpPr>
              <p:cNvPr id="68" name="Freeform 210"/>
              <p:cNvSpPr>
                <a:spLocks/>
              </p:cNvSpPr>
              <p:nvPr/>
            </p:nvSpPr>
            <p:spPr bwMode="auto">
              <a:xfrm>
                <a:off x="1497887" y="4695597"/>
                <a:ext cx="564264" cy="347914"/>
              </a:xfrm>
              <a:custGeom>
                <a:avLst/>
                <a:gdLst>
                  <a:gd name="T0" fmla="*/ 192 w 386"/>
                  <a:gd name="T1" fmla="*/ 238 h 238"/>
                  <a:gd name="T2" fmla="*/ 192 w 386"/>
                  <a:gd name="T3" fmla="*/ 238 h 238"/>
                  <a:gd name="T4" fmla="*/ 179 w 386"/>
                  <a:gd name="T5" fmla="*/ 236 h 238"/>
                  <a:gd name="T6" fmla="*/ 165 w 386"/>
                  <a:gd name="T7" fmla="*/ 230 h 238"/>
                  <a:gd name="T8" fmla="*/ 18 w 386"/>
                  <a:gd name="T9" fmla="*/ 148 h 238"/>
                  <a:gd name="T10" fmla="*/ 18 w 386"/>
                  <a:gd name="T11" fmla="*/ 148 h 238"/>
                  <a:gd name="T12" fmla="*/ 11 w 386"/>
                  <a:gd name="T13" fmla="*/ 144 h 238"/>
                  <a:gd name="T14" fmla="*/ 5 w 386"/>
                  <a:gd name="T15" fmla="*/ 135 h 238"/>
                  <a:gd name="T16" fmla="*/ 2 w 386"/>
                  <a:gd name="T17" fmla="*/ 127 h 238"/>
                  <a:gd name="T18" fmla="*/ 0 w 386"/>
                  <a:gd name="T19" fmla="*/ 119 h 238"/>
                  <a:gd name="T20" fmla="*/ 0 w 386"/>
                  <a:gd name="T21" fmla="*/ 119 h 238"/>
                  <a:gd name="T22" fmla="*/ 2 w 386"/>
                  <a:gd name="T23" fmla="*/ 109 h 238"/>
                  <a:gd name="T24" fmla="*/ 5 w 386"/>
                  <a:gd name="T25" fmla="*/ 101 h 238"/>
                  <a:gd name="T26" fmla="*/ 11 w 386"/>
                  <a:gd name="T27" fmla="*/ 95 h 238"/>
                  <a:gd name="T28" fmla="*/ 18 w 386"/>
                  <a:gd name="T29" fmla="*/ 88 h 238"/>
                  <a:gd name="T30" fmla="*/ 165 w 386"/>
                  <a:gd name="T31" fmla="*/ 7 h 238"/>
                  <a:gd name="T32" fmla="*/ 165 w 386"/>
                  <a:gd name="T33" fmla="*/ 7 h 238"/>
                  <a:gd name="T34" fmla="*/ 179 w 386"/>
                  <a:gd name="T35" fmla="*/ 2 h 238"/>
                  <a:gd name="T36" fmla="*/ 192 w 386"/>
                  <a:gd name="T37" fmla="*/ 0 h 238"/>
                  <a:gd name="T38" fmla="*/ 192 w 386"/>
                  <a:gd name="T39" fmla="*/ 0 h 238"/>
                  <a:gd name="T40" fmla="*/ 207 w 386"/>
                  <a:gd name="T41" fmla="*/ 2 h 238"/>
                  <a:gd name="T42" fmla="*/ 220 w 386"/>
                  <a:gd name="T43" fmla="*/ 7 h 238"/>
                  <a:gd name="T44" fmla="*/ 368 w 386"/>
                  <a:gd name="T45" fmla="*/ 88 h 238"/>
                  <a:gd name="T46" fmla="*/ 368 w 386"/>
                  <a:gd name="T47" fmla="*/ 88 h 238"/>
                  <a:gd name="T48" fmla="*/ 375 w 386"/>
                  <a:gd name="T49" fmla="*/ 95 h 238"/>
                  <a:gd name="T50" fmla="*/ 381 w 386"/>
                  <a:gd name="T51" fmla="*/ 101 h 238"/>
                  <a:gd name="T52" fmla="*/ 385 w 386"/>
                  <a:gd name="T53" fmla="*/ 109 h 238"/>
                  <a:gd name="T54" fmla="*/ 386 w 386"/>
                  <a:gd name="T55" fmla="*/ 119 h 238"/>
                  <a:gd name="T56" fmla="*/ 386 w 386"/>
                  <a:gd name="T57" fmla="*/ 119 h 238"/>
                  <a:gd name="T58" fmla="*/ 385 w 386"/>
                  <a:gd name="T59" fmla="*/ 127 h 238"/>
                  <a:gd name="T60" fmla="*/ 381 w 386"/>
                  <a:gd name="T61" fmla="*/ 135 h 238"/>
                  <a:gd name="T62" fmla="*/ 375 w 386"/>
                  <a:gd name="T63" fmla="*/ 144 h 238"/>
                  <a:gd name="T64" fmla="*/ 368 w 386"/>
                  <a:gd name="T65" fmla="*/ 148 h 238"/>
                  <a:gd name="T66" fmla="*/ 220 w 386"/>
                  <a:gd name="T67" fmla="*/ 230 h 238"/>
                  <a:gd name="T68" fmla="*/ 220 w 386"/>
                  <a:gd name="T69" fmla="*/ 230 h 238"/>
                  <a:gd name="T70" fmla="*/ 207 w 386"/>
                  <a:gd name="T71" fmla="*/ 236 h 238"/>
                  <a:gd name="T72" fmla="*/ 192 w 386"/>
                  <a:gd name="T73" fmla="*/ 238 h 238"/>
                  <a:gd name="T74" fmla="*/ 192 w 386"/>
                  <a:gd name="T7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6" h="238">
                    <a:moveTo>
                      <a:pt x="192" y="238"/>
                    </a:moveTo>
                    <a:lnTo>
                      <a:pt x="192" y="238"/>
                    </a:lnTo>
                    <a:lnTo>
                      <a:pt x="179" y="236"/>
                    </a:lnTo>
                    <a:lnTo>
                      <a:pt x="165" y="230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1" y="144"/>
                    </a:lnTo>
                    <a:lnTo>
                      <a:pt x="5" y="135"/>
                    </a:lnTo>
                    <a:lnTo>
                      <a:pt x="2" y="12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2" y="109"/>
                    </a:lnTo>
                    <a:lnTo>
                      <a:pt x="5" y="101"/>
                    </a:lnTo>
                    <a:lnTo>
                      <a:pt x="11" y="95"/>
                    </a:lnTo>
                    <a:lnTo>
                      <a:pt x="18" y="88"/>
                    </a:lnTo>
                    <a:lnTo>
                      <a:pt x="165" y="7"/>
                    </a:lnTo>
                    <a:lnTo>
                      <a:pt x="165" y="7"/>
                    </a:lnTo>
                    <a:lnTo>
                      <a:pt x="179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7" y="2"/>
                    </a:lnTo>
                    <a:lnTo>
                      <a:pt x="220" y="7"/>
                    </a:lnTo>
                    <a:lnTo>
                      <a:pt x="368" y="88"/>
                    </a:lnTo>
                    <a:lnTo>
                      <a:pt x="368" y="88"/>
                    </a:lnTo>
                    <a:lnTo>
                      <a:pt x="375" y="95"/>
                    </a:lnTo>
                    <a:lnTo>
                      <a:pt x="381" y="101"/>
                    </a:lnTo>
                    <a:lnTo>
                      <a:pt x="385" y="109"/>
                    </a:lnTo>
                    <a:lnTo>
                      <a:pt x="386" y="119"/>
                    </a:lnTo>
                    <a:lnTo>
                      <a:pt x="386" y="119"/>
                    </a:lnTo>
                    <a:lnTo>
                      <a:pt x="385" y="127"/>
                    </a:lnTo>
                    <a:lnTo>
                      <a:pt x="381" y="135"/>
                    </a:lnTo>
                    <a:lnTo>
                      <a:pt x="375" y="144"/>
                    </a:lnTo>
                    <a:lnTo>
                      <a:pt x="368" y="148"/>
                    </a:lnTo>
                    <a:lnTo>
                      <a:pt x="220" y="230"/>
                    </a:lnTo>
                    <a:lnTo>
                      <a:pt x="220" y="230"/>
                    </a:lnTo>
                    <a:lnTo>
                      <a:pt x="207" y="236"/>
                    </a:lnTo>
                    <a:lnTo>
                      <a:pt x="192" y="238"/>
                    </a:lnTo>
                    <a:lnTo>
                      <a:pt x="192" y="2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Freeform 211"/>
              <p:cNvSpPr>
                <a:spLocks/>
              </p:cNvSpPr>
              <p:nvPr/>
            </p:nvSpPr>
            <p:spPr bwMode="auto">
              <a:xfrm>
                <a:off x="1497887" y="4971881"/>
                <a:ext cx="564264" cy="230968"/>
              </a:xfrm>
              <a:custGeom>
                <a:avLst/>
                <a:gdLst>
                  <a:gd name="T0" fmla="*/ 368 w 386"/>
                  <a:gd name="T1" fmla="*/ 8 h 158"/>
                  <a:gd name="T2" fmla="*/ 352 w 386"/>
                  <a:gd name="T3" fmla="*/ 0 h 158"/>
                  <a:gd name="T4" fmla="*/ 227 w 386"/>
                  <a:gd name="T5" fmla="*/ 69 h 158"/>
                  <a:gd name="T6" fmla="*/ 227 w 386"/>
                  <a:gd name="T7" fmla="*/ 69 h 158"/>
                  <a:gd name="T8" fmla="*/ 218 w 386"/>
                  <a:gd name="T9" fmla="*/ 74 h 158"/>
                  <a:gd name="T10" fmla="*/ 210 w 386"/>
                  <a:gd name="T11" fmla="*/ 75 h 158"/>
                  <a:gd name="T12" fmla="*/ 202 w 386"/>
                  <a:gd name="T13" fmla="*/ 77 h 158"/>
                  <a:gd name="T14" fmla="*/ 192 w 386"/>
                  <a:gd name="T15" fmla="*/ 78 h 158"/>
                  <a:gd name="T16" fmla="*/ 192 w 386"/>
                  <a:gd name="T17" fmla="*/ 78 h 158"/>
                  <a:gd name="T18" fmla="*/ 184 w 386"/>
                  <a:gd name="T19" fmla="*/ 77 h 158"/>
                  <a:gd name="T20" fmla="*/ 176 w 386"/>
                  <a:gd name="T21" fmla="*/ 75 h 158"/>
                  <a:gd name="T22" fmla="*/ 168 w 386"/>
                  <a:gd name="T23" fmla="*/ 74 h 158"/>
                  <a:gd name="T24" fmla="*/ 160 w 386"/>
                  <a:gd name="T25" fmla="*/ 69 h 158"/>
                  <a:gd name="T26" fmla="*/ 34 w 386"/>
                  <a:gd name="T27" fmla="*/ 0 h 158"/>
                  <a:gd name="T28" fmla="*/ 18 w 386"/>
                  <a:gd name="T29" fmla="*/ 8 h 158"/>
                  <a:gd name="T30" fmla="*/ 18 w 386"/>
                  <a:gd name="T31" fmla="*/ 8 h 158"/>
                  <a:gd name="T32" fmla="*/ 11 w 386"/>
                  <a:gd name="T33" fmla="*/ 15 h 158"/>
                  <a:gd name="T34" fmla="*/ 5 w 386"/>
                  <a:gd name="T35" fmla="*/ 21 h 158"/>
                  <a:gd name="T36" fmla="*/ 2 w 386"/>
                  <a:gd name="T37" fmla="*/ 30 h 158"/>
                  <a:gd name="T38" fmla="*/ 0 w 386"/>
                  <a:gd name="T39" fmla="*/ 39 h 158"/>
                  <a:gd name="T40" fmla="*/ 0 w 386"/>
                  <a:gd name="T41" fmla="*/ 39 h 158"/>
                  <a:gd name="T42" fmla="*/ 2 w 386"/>
                  <a:gd name="T43" fmla="*/ 47 h 158"/>
                  <a:gd name="T44" fmla="*/ 5 w 386"/>
                  <a:gd name="T45" fmla="*/ 57 h 158"/>
                  <a:gd name="T46" fmla="*/ 11 w 386"/>
                  <a:gd name="T47" fmla="*/ 64 h 158"/>
                  <a:gd name="T48" fmla="*/ 18 w 386"/>
                  <a:gd name="T49" fmla="*/ 69 h 158"/>
                  <a:gd name="T50" fmla="*/ 165 w 386"/>
                  <a:gd name="T51" fmla="*/ 150 h 158"/>
                  <a:gd name="T52" fmla="*/ 165 w 386"/>
                  <a:gd name="T53" fmla="*/ 150 h 158"/>
                  <a:gd name="T54" fmla="*/ 179 w 386"/>
                  <a:gd name="T55" fmla="*/ 157 h 158"/>
                  <a:gd name="T56" fmla="*/ 192 w 386"/>
                  <a:gd name="T57" fmla="*/ 158 h 158"/>
                  <a:gd name="T58" fmla="*/ 192 w 386"/>
                  <a:gd name="T59" fmla="*/ 158 h 158"/>
                  <a:gd name="T60" fmla="*/ 207 w 386"/>
                  <a:gd name="T61" fmla="*/ 157 h 158"/>
                  <a:gd name="T62" fmla="*/ 220 w 386"/>
                  <a:gd name="T63" fmla="*/ 150 h 158"/>
                  <a:gd name="T64" fmla="*/ 368 w 386"/>
                  <a:gd name="T65" fmla="*/ 69 h 158"/>
                  <a:gd name="T66" fmla="*/ 368 w 386"/>
                  <a:gd name="T67" fmla="*/ 69 h 158"/>
                  <a:gd name="T68" fmla="*/ 375 w 386"/>
                  <a:gd name="T69" fmla="*/ 64 h 158"/>
                  <a:gd name="T70" fmla="*/ 381 w 386"/>
                  <a:gd name="T71" fmla="*/ 57 h 158"/>
                  <a:gd name="T72" fmla="*/ 385 w 386"/>
                  <a:gd name="T73" fmla="*/ 47 h 158"/>
                  <a:gd name="T74" fmla="*/ 386 w 386"/>
                  <a:gd name="T75" fmla="*/ 39 h 158"/>
                  <a:gd name="T76" fmla="*/ 386 w 386"/>
                  <a:gd name="T77" fmla="*/ 39 h 158"/>
                  <a:gd name="T78" fmla="*/ 385 w 386"/>
                  <a:gd name="T79" fmla="*/ 30 h 158"/>
                  <a:gd name="T80" fmla="*/ 381 w 386"/>
                  <a:gd name="T81" fmla="*/ 21 h 158"/>
                  <a:gd name="T82" fmla="*/ 375 w 386"/>
                  <a:gd name="T83" fmla="*/ 15 h 158"/>
                  <a:gd name="T84" fmla="*/ 368 w 386"/>
                  <a:gd name="T85" fmla="*/ 8 h 158"/>
                  <a:gd name="T86" fmla="*/ 368 w 386"/>
                  <a:gd name="T87" fmla="*/ 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6" h="158">
                    <a:moveTo>
                      <a:pt x="368" y="8"/>
                    </a:moveTo>
                    <a:lnTo>
                      <a:pt x="352" y="0"/>
                    </a:lnTo>
                    <a:lnTo>
                      <a:pt x="227" y="69"/>
                    </a:lnTo>
                    <a:lnTo>
                      <a:pt x="227" y="69"/>
                    </a:lnTo>
                    <a:lnTo>
                      <a:pt x="218" y="74"/>
                    </a:lnTo>
                    <a:lnTo>
                      <a:pt x="210" y="75"/>
                    </a:lnTo>
                    <a:lnTo>
                      <a:pt x="202" y="77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84" y="77"/>
                    </a:lnTo>
                    <a:lnTo>
                      <a:pt x="176" y="75"/>
                    </a:lnTo>
                    <a:lnTo>
                      <a:pt x="168" y="74"/>
                    </a:lnTo>
                    <a:lnTo>
                      <a:pt x="160" y="69"/>
                    </a:lnTo>
                    <a:lnTo>
                      <a:pt x="34" y="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2" y="3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47"/>
                    </a:lnTo>
                    <a:lnTo>
                      <a:pt x="5" y="57"/>
                    </a:lnTo>
                    <a:lnTo>
                      <a:pt x="11" y="64"/>
                    </a:lnTo>
                    <a:lnTo>
                      <a:pt x="18" y="69"/>
                    </a:lnTo>
                    <a:lnTo>
                      <a:pt x="165" y="150"/>
                    </a:lnTo>
                    <a:lnTo>
                      <a:pt x="165" y="150"/>
                    </a:lnTo>
                    <a:lnTo>
                      <a:pt x="179" y="157"/>
                    </a:lnTo>
                    <a:lnTo>
                      <a:pt x="192" y="158"/>
                    </a:lnTo>
                    <a:lnTo>
                      <a:pt x="192" y="158"/>
                    </a:lnTo>
                    <a:lnTo>
                      <a:pt x="207" y="157"/>
                    </a:lnTo>
                    <a:lnTo>
                      <a:pt x="220" y="150"/>
                    </a:lnTo>
                    <a:lnTo>
                      <a:pt x="368" y="69"/>
                    </a:lnTo>
                    <a:lnTo>
                      <a:pt x="368" y="69"/>
                    </a:lnTo>
                    <a:lnTo>
                      <a:pt x="375" y="64"/>
                    </a:lnTo>
                    <a:lnTo>
                      <a:pt x="381" y="57"/>
                    </a:lnTo>
                    <a:lnTo>
                      <a:pt x="385" y="47"/>
                    </a:lnTo>
                    <a:lnTo>
                      <a:pt x="386" y="39"/>
                    </a:lnTo>
                    <a:lnTo>
                      <a:pt x="386" y="39"/>
                    </a:lnTo>
                    <a:lnTo>
                      <a:pt x="385" y="30"/>
                    </a:lnTo>
                    <a:lnTo>
                      <a:pt x="381" y="21"/>
                    </a:lnTo>
                    <a:lnTo>
                      <a:pt x="375" y="15"/>
                    </a:lnTo>
                    <a:lnTo>
                      <a:pt x="368" y="8"/>
                    </a:lnTo>
                    <a:lnTo>
                      <a:pt x="36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Freeform 212"/>
              <p:cNvSpPr>
                <a:spLocks/>
              </p:cNvSpPr>
              <p:nvPr/>
            </p:nvSpPr>
            <p:spPr bwMode="auto">
              <a:xfrm>
                <a:off x="1497887" y="5131223"/>
                <a:ext cx="564264" cy="232429"/>
              </a:xfrm>
              <a:custGeom>
                <a:avLst/>
                <a:gdLst>
                  <a:gd name="T0" fmla="*/ 368 w 386"/>
                  <a:gd name="T1" fmla="*/ 10 h 159"/>
                  <a:gd name="T2" fmla="*/ 352 w 386"/>
                  <a:gd name="T3" fmla="*/ 0 h 159"/>
                  <a:gd name="T4" fmla="*/ 227 w 386"/>
                  <a:gd name="T5" fmla="*/ 71 h 159"/>
                  <a:gd name="T6" fmla="*/ 227 w 386"/>
                  <a:gd name="T7" fmla="*/ 71 h 159"/>
                  <a:gd name="T8" fmla="*/ 218 w 386"/>
                  <a:gd name="T9" fmla="*/ 74 h 159"/>
                  <a:gd name="T10" fmla="*/ 210 w 386"/>
                  <a:gd name="T11" fmla="*/ 75 h 159"/>
                  <a:gd name="T12" fmla="*/ 202 w 386"/>
                  <a:gd name="T13" fmla="*/ 77 h 159"/>
                  <a:gd name="T14" fmla="*/ 192 w 386"/>
                  <a:gd name="T15" fmla="*/ 79 h 159"/>
                  <a:gd name="T16" fmla="*/ 192 w 386"/>
                  <a:gd name="T17" fmla="*/ 79 h 159"/>
                  <a:gd name="T18" fmla="*/ 184 w 386"/>
                  <a:gd name="T19" fmla="*/ 77 h 159"/>
                  <a:gd name="T20" fmla="*/ 176 w 386"/>
                  <a:gd name="T21" fmla="*/ 75 h 159"/>
                  <a:gd name="T22" fmla="*/ 168 w 386"/>
                  <a:gd name="T23" fmla="*/ 74 h 159"/>
                  <a:gd name="T24" fmla="*/ 160 w 386"/>
                  <a:gd name="T25" fmla="*/ 71 h 159"/>
                  <a:gd name="T26" fmla="*/ 34 w 386"/>
                  <a:gd name="T27" fmla="*/ 0 h 159"/>
                  <a:gd name="T28" fmla="*/ 18 w 386"/>
                  <a:gd name="T29" fmla="*/ 10 h 159"/>
                  <a:gd name="T30" fmla="*/ 18 w 386"/>
                  <a:gd name="T31" fmla="*/ 10 h 159"/>
                  <a:gd name="T32" fmla="*/ 11 w 386"/>
                  <a:gd name="T33" fmla="*/ 15 h 159"/>
                  <a:gd name="T34" fmla="*/ 5 w 386"/>
                  <a:gd name="T35" fmla="*/ 22 h 159"/>
                  <a:gd name="T36" fmla="*/ 2 w 386"/>
                  <a:gd name="T37" fmla="*/ 30 h 159"/>
                  <a:gd name="T38" fmla="*/ 0 w 386"/>
                  <a:gd name="T39" fmla="*/ 40 h 159"/>
                  <a:gd name="T40" fmla="*/ 0 w 386"/>
                  <a:gd name="T41" fmla="*/ 40 h 159"/>
                  <a:gd name="T42" fmla="*/ 2 w 386"/>
                  <a:gd name="T43" fmla="*/ 49 h 159"/>
                  <a:gd name="T44" fmla="*/ 5 w 386"/>
                  <a:gd name="T45" fmla="*/ 58 h 159"/>
                  <a:gd name="T46" fmla="*/ 11 w 386"/>
                  <a:gd name="T47" fmla="*/ 64 h 159"/>
                  <a:gd name="T48" fmla="*/ 18 w 386"/>
                  <a:gd name="T49" fmla="*/ 69 h 159"/>
                  <a:gd name="T50" fmla="*/ 165 w 386"/>
                  <a:gd name="T51" fmla="*/ 150 h 159"/>
                  <a:gd name="T52" fmla="*/ 165 w 386"/>
                  <a:gd name="T53" fmla="*/ 150 h 159"/>
                  <a:gd name="T54" fmla="*/ 179 w 386"/>
                  <a:gd name="T55" fmla="*/ 157 h 159"/>
                  <a:gd name="T56" fmla="*/ 192 w 386"/>
                  <a:gd name="T57" fmla="*/ 159 h 159"/>
                  <a:gd name="T58" fmla="*/ 192 w 386"/>
                  <a:gd name="T59" fmla="*/ 159 h 159"/>
                  <a:gd name="T60" fmla="*/ 207 w 386"/>
                  <a:gd name="T61" fmla="*/ 157 h 159"/>
                  <a:gd name="T62" fmla="*/ 220 w 386"/>
                  <a:gd name="T63" fmla="*/ 150 h 159"/>
                  <a:gd name="T64" fmla="*/ 368 w 386"/>
                  <a:gd name="T65" fmla="*/ 69 h 159"/>
                  <a:gd name="T66" fmla="*/ 368 w 386"/>
                  <a:gd name="T67" fmla="*/ 69 h 159"/>
                  <a:gd name="T68" fmla="*/ 375 w 386"/>
                  <a:gd name="T69" fmla="*/ 64 h 159"/>
                  <a:gd name="T70" fmla="*/ 381 w 386"/>
                  <a:gd name="T71" fmla="*/ 58 h 159"/>
                  <a:gd name="T72" fmla="*/ 385 w 386"/>
                  <a:gd name="T73" fmla="*/ 49 h 159"/>
                  <a:gd name="T74" fmla="*/ 386 w 386"/>
                  <a:gd name="T75" fmla="*/ 40 h 159"/>
                  <a:gd name="T76" fmla="*/ 386 w 386"/>
                  <a:gd name="T77" fmla="*/ 40 h 159"/>
                  <a:gd name="T78" fmla="*/ 385 w 386"/>
                  <a:gd name="T79" fmla="*/ 30 h 159"/>
                  <a:gd name="T80" fmla="*/ 381 w 386"/>
                  <a:gd name="T81" fmla="*/ 22 h 159"/>
                  <a:gd name="T82" fmla="*/ 375 w 386"/>
                  <a:gd name="T83" fmla="*/ 15 h 159"/>
                  <a:gd name="T84" fmla="*/ 368 w 386"/>
                  <a:gd name="T85" fmla="*/ 10 h 159"/>
                  <a:gd name="T86" fmla="*/ 368 w 386"/>
                  <a:gd name="T87" fmla="*/ 1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6" h="159">
                    <a:moveTo>
                      <a:pt x="368" y="10"/>
                    </a:moveTo>
                    <a:lnTo>
                      <a:pt x="352" y="0"/>
                    </a:lnTo>
                    <a:lnTo>
                      <a:pt x="227" y="71"/>
                    </a:lnTo>
                    <a:lnTo>
                      <a:pt x="227" y="71"/>
                    </a:lnTo>
                    <a:lnTo>
                      <a:pt x="218" y="74"/>
                    </a:lnTo>
                    <a:lnTo>
                      <a:pt x="210" y="75"/>
                    </a:lnTo>
                    <a:lnTo>
                      <a:pt x="202" y="77"/>
                    </a:lnTo>
                    <a:lnTo>
                      <a:pt x="192" y="79"/>
                    </a:lnTo>
                    <a:lnTo>
                      <a:pt x="192" y="79"/>
                    </a:lnTo>
                    <a:lnTo>
                      <a:pt x="184" y="77"/>
                    </a:lnTo>
                    <a:lnTo>
                      <a:pt x="176" y="75"/>
                    </a:lnTo>
                    <a:lnTo>
                      <a:pt x="168" y="74"/>
                    </a:lnTo>
                    <a:lnTo>
                      <a:pt x="160" y="71"/>
                    </a:lnTo>
                    <a:lnTo>
                      <a:pt x="34" y="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1" y="15"/>
                    </a:lnTo>
                    <a:lnTo>
                      <a:pt x="5" y="22"/>
                    </a:lnTo>
                    <a:lnTo>
                      <a:pt x="2" y="3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9"/>
                    </a:lnTo>
                    <a:lnTo>
                      <a:pt x="5" y="58"/>
                    </a:lnTo>
                    <a:lnTo>
                      <a:pt x="11" y="64"/>
                    </a:lnTo>
                    <a:lnTo>
                      <a:pt x="18" y="69"/>
                    </a:lnTo>
                    <a:lnTo>
                      <a:pt x="165" y="150"/>
                    </a:lnTo>
                    <a:lnTo>
                      <a:pt x="165" y="150"/>
                    </a:lnTo>
                    <a:lnTo>
                      <a:pt x="179" y="157"/>
                    </a:lnTo>
                    <a:lnTo>
                      <a:pt x="192" y="159"/>
                    </a:lnTo>
                    <a:lnTo>
                      <a:pt x="192" y="159"/>
                    </a:lnTo>
                    <a:lnTo>
                      <a:pt x="207" y="157"/>
                    </a:lnTo>
                    <a:lnTo>
                      <a:pt x="220" y="150"/>
                    </a:lnTo>
                    <a:lnTo>
                      <a:pt x="368" y="69"/>
                    </a:lnTo>
                    <a:lnTo>
                      <a:pt x="368" y="69"/>
                    </a:lnTo>
                    <a:lnTo>
                      <a:pt x="375" y="64"/>
                    </a:lnTo>
                    <a:lnTo>
                      <a:pt x="381" y="58"/>
                    </a:lnTo>
                    <a:lnTo>
                      <a:pt x="385" y="49"/>
                    </a:lnTo>
                    <a:lnTo>
                      <a:pt x="386" y="40"/>
                    </a:lnTo>
                    <a:lnTo>
                      <a:pt x="386" y="40"/>
                    </a:lnTo>
                    <a:lnTo>
                      <a:pt x="385" y="30"/>
                    </a:lnTo>
                    <a:lnTo>
                      <a:pt x="381" y="22"/>
                    </a:lnTo>
                    <a:lnTo>
                      <a:pt x="375" y="15"/>
                    </a:lnTo>
                    <a:lnTo>
                      <a:pt x="368" y="10"/>
                    </a:lnTo>
                    <a:lnTo>
                      <a:pt x="368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9" name="Circle 4"/>
          <p:cNvGrpSpPr/>
          <p:nvPr/>
        </p:nvGrpSpPr>
        <p:grpSpPr>
          <a:xfrm>
            <a:off x="4951508" y="3827125"/>
            <a:ext cx="1368391" cy="1368389"/>
            <a:chOff x="6602010" y="3959832"/>
            <a:chExt cx="1824521" cy="1824519"/>
          </a:xfrm>
        </p:grpSpPr>
        <p:grpSp>
          <p:nvGrpSpPr>
            <p:cNvPr id="7" name="Group 6"/>
            <p:cNvGrpSpPr/>
            <p:nvPr/>
          </p:nvGrpSpPr>
          <p:grpSpPr>
            <a:xfrm>
              <a:off x="6602010" y="3959832"/>
              <a:ext cx="1824521" cy="1824519"/>
              <a:chOff x="6602010" y="3959832"/>
              <a:chExt cx="1824521" cy="1824519"/>
            </a:xfrm>
          </p:grpSpPr>
          <p:sp>
            <p:nvSpPr>
              <p:cNvPr id="72" name="Fill"/>
              <p:cNvSpPr/>
              <p:nvPr/>
            </p:nvSpPr>
            <p:spPr>
              <a:xfrm>
                <a:off x="6602010" y="3959832"/>
                <a:ext cx="1824521" cy="182451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Stroke"/>
              <p:cNvSpPr/>
              <p:nvPr/>
            </p:nvSpPr>
            <p:spPr>
              <a:xfrm>
                <a:off x="6657044" y="4004592"/>
                <a:ext cx="1714453" cy="171445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5" name="Percentage"/>
            <p:cNvSpPr txBox="1"/>
            <p:nvPr/>
          </p:nvSpPr>
          <p:spPr>
            <a:xfrm>
              <a:off x="7391117" y="4292385"/>
              <a:ext cx="246308" cy="6155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81" name="Cart"/>
            <p:cNvGrpSpPr/>
            <p:nvPr/>
          </p:nvGrpSpPr>
          <p:grpSpPr>
            <a:xfrm>
              <a:off x="7180975" y="4916417"/>
              <a:ext cx="666591" cy="469245"/>
              <a:chOff x="2348668" y="3237501"/>
              <a:chExt cx="666591" cy="469245"/>
            </a:xfrm>
          </p:grpSpPr>
          <p:sp>
            <p:nvSpPr>
              <p:cNvPr id="82" name="Freeform 227"/>
              <p:cNvSpPr>
                <a:spLocks/>
              </p:cNvSpPr>
              <p:nvPr/>
            </p:nvSpPr>
            <p:spPr bwMode="auto">
              <a:xfrm>
                <a:off x="2348668" y="3237501"/>
                <a:ext cx="666591" cy="349376"/>
              </a:xfrm>
              <a:custGeom>
                <a:avLst/>
                <a:gdLst>
                  <a:gd name="T0" fmla="*/ 433 w 456"/>
                  <a:gd name="T1" fmla="*/ 57 h 239"/>
                  <a:gd name="T2" fmla="*/ 124 w 456"/>
                  <a:gd name="T3" fmla="*/ 57 h 239"/>
                  <a:gd name="T4" fmla="*/ 94 w 456"/>
                  <a:gd name="T5" fmla="*/ 8 h 239"/>
                  <a:gd name="T6" fmla="*/ 94 w 456"/>
                  <a:gd name="T7" fmla="*/ 8 h 239"/>
                  <a:gd name="T8" fmla="*/ 91 w 456"/>
                  <a:gd name="T9" fmla="*/ 5 h 239"/>
                  <a:gd name="T10" fmla="*/ 88 w 456"/>
                  <a:gd name="T11" fmla="*/ 1 h 239"/>
                  <a:gd name="T12" fmla="*/ 83 w 456"/>
                  <a:gd name="T13" fmla="*/ 0 h 239"/>
                  <a:gd name="T14" fmla="*/ 78 w 456"/>
                  <a:gd name="T15" fmla="*/ 0 h 239"/>
                  <a:gd name="T16" fmla="*/ 18 w 456"/>
                  <a:gd name="T17" fmla="*/ 0 h 239"/>
                  <a:gd name="T18" fmla="*/ 18 w 456"/>
                  <a:gd name="T19" fmla="*/ 0 h 239"/>
                  <a:gd name="T20" fmla="*/ 11 w 456"/>
                  <a:gd name="T21" fmla="*/ 1 h 239"/>
                  <a:gd name="T22" fmla="*/ 5 w 456"/>
                  <a:gd name="T23" fmla="*/ 5 h 239"/>
                  <a:gd name="T24" fmla="*/ 0 w 456"/>
                  <a:gd name="T25" fmla="*/ 11 h 239"/>
                  <a:gd name="T26" fmla="*/ 0 w 456"/>
                  <a:gd name="T27" fmla="*/ 18 h 239"/>
                  <a:gd name="T28" fmla="*/ 0 w 456"/>
                  <a:gd name="T29" fmla="*/ 18 h 239"/>
                  <a:gd name="T30" fmla="*/ 0 w 456"/>
                  <a:gd name="T31" fmla="*/ 26 h 239"/>
                  <a:gd name="T32" fmla="*/ 5 w 456"/>
                  <a:gd name="T33" fmla="*/ 31 h 239"/>
                  <a:gd name="T34" fmla="*/ 11 w 456"/>
                  <a:gd name="T35" fmla="*/ 36 h 239"/>
                  <a:gd name="T36" fmla="*/ 18 w 456"/>
                  <a:gd name="T37" fmla="*/ 37 h 239"/>
                  <a:gd name="T38" fmla="*/ 68 w 456"/>
                  <a:gd name="T39" fmla="*/ 37 h 239"/>
                  <a:gd name="T40" fmla="*/ 101 w 456"/>
                  <a:gd name="T41" fmla="*/ 91 h 239"/>
                  <a:gd name="T42" fmla="*/ 160 w 456"/>
                  <a:gd name="T43" fmla="*/ 223 h 239"/>
                  <a:gd name="T44" fmla="*/ 160 w 456"/>
                  <a:gd name="T45" fmla="*/ 223 h 239"/>
                  <a:gd name="T46" fmla="*/ 163 w 456"/>
                  <a:gd name="T47" fmla="*/ 230 h 239"/>
                  <a:gd name="T48" fmla="*/ 168 w 456"/>
                  <a:gd name="T49" fmla="*/ 235 h 239"/>
                  <a:gd name="T50" fmla="*/ 174 w 456"/>
                  <a:gd name="T51" fmla="*/ 238 h 239"/>
                  <a:gd name="T52" fmla="*/ 181 w 456"/>
                  <a:gd name="T53" fmla="*/ 239 h 239"/>
                  <a:gd name="T54" fmla="*/ 373 w 456"/>
                  <a:gd name="T55" fmla="*/ 239 h 239"/>
                  <a:gd name="T56" fmla="*/ 373 w 456"/>
                  <a:gd name="T57" fmla="*/ 239 h 239"/>
                  <a:gd name="T58" fmla="*/ 380 w 456"/>
                  <a:gd name="T59" fmla="*/ 238 h 239"/>
                  <a:gd name="T60" fmla="*/ 386 w 456"/>
                  <a:gd name="T61" fmla="*/ 235 h 239"/>
                  <a:gd name="T62" fmla="*/ 391 w 456"/>
                  <a:gd name="T63" fmla="*/ 230 h 239"/>
                  <a:gd name="T64" fmla="*/ 394 w 456"/>
                  <a:gd name="T65" fmla="*/ 223 h 239"/>
                  <a:gd name="T66" fmla="*/ 455 w 456"/>
                  <a:gd name="T67" fmla="*/ 86 h 239"/>
                  <a:gd name="T68" fmla="*/ 455 w 456"/>
                  <a:gd name="T69" fmla="*/ 86 h 239"/>
                  <a:gd name="T70" fmla="*/ 456 w 456"/>
                  <a:gd name="T71" fmla="*/ 81 h 239"/>
                  <a:gd name="T72" fmla="*/ 455 w 456"/>
                  <a:gd name="T73" fmla="*/ 76 h 239"/>
                  <a:gd name="T74" fmla="*/ 453 w 456"/>
                  <a:gd name="T75" fmla="*/ 71 h 239"/>
                  <a:gd name="T76" fmla="*/ 451 w 456"/>
                  <a:gd name="T77" fmla="*/ 67 h 239"/>
                  <a:gd name="T78" fmla="*/ 448 w 456"/>
                  <a:gd name="T79" fmla="*/ 63 h 239"/>
                  <a:gd name="T80" fmla="*/ 443 w 456"/>
                  <a:gd name="T81" fmla="*/ 60 h 239"/>
                  <a:gd name="T82" fmla="*/ 438 w 456"/>
                  <a:gd name="T83" fmla="*/ 58 h 239"/>
                  <a:gd name="T84" fmla="*/ 433 w 456"/>
                  <a:gd name="T85" fmla="*/ 57 h 239"/>
                  <a:gd name="T86" fmla="*/ 433 w 456"/>
                  <a:gd name="T87" fmla="*/ 57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56" h="239">
                    <a:moveTo>
                      <a:pt x="433" y="57"/>
                    </a:moveTo>
                    <a:lnTo>
                      <a:pt x="124" y="57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1" y="5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5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5" y="31"/>
                    </a:lnTo>
                    <a:lnTo>
                      <a:pt x="11" y="36"/>
                    </a:lnTo>
                    <a:lnTo>
                      <a:pt x="18" y="37"/>
                    </a:lnTo>
                    <a:lnTo>
                      <a:pt x="68" y="37"/>
                    </a:lnTo>
                    <a:lnTo>
                      <a:pt x="101" y="91"/>
                    </a:lnTo>
                    <a:lnTo>
                      <a:pt x="160" y="223"/>
                    </a:lnTo>
                    <a:lnTo>
                      <a:pt x="160" y="223"/>
                    </a:lnTo>
                    <a:lnTo>
                      <a:pt x="163" y="230"/>
                    </a:lnTo>
                    <a:lnTo>
                      <a:pt x="168" y="235"/>
                    </a:lnTo>
                    <a:lnTo>
                      <a:pt x="174" y="238"/>
                    </a:lnTo>
                    <a:lnTo>
                      <a:pt x="181" y="239"/>
                    </a:lnTo>
                    <a:lnTo>
                      <a:pt x="373" y="239"/>
                    </a:lnTo>
                    <a:lnTo>
                      <a:pt x="373" y="239"/>
                    </a:lnTo>
                    <a:lnTo>
                      <a:pt x="380" y="238"/>
                    </a:lnTo>
                    <a:lnTo>
                      <a:pt x="386" y="235"/>
                    </a:lnTo>
                    <a:lnTo>
                      <a:pt x="391" y="230"/>
                    </a:lnTo>
                    <a:lnTo>
                      <a:pt x="394" y="223"/>
                    </a:lnTo>
                    <a:lnTo>
                      <a:pt x="455" y="86"/>
                    </a:lnTo>
                    <a:lnTo>
                      <a:pt x="455" y="86"/>
                    </a:lnTo>
                    <a:lnTo>
                      <a:pt x="456" y="81"/>
                    </a:lnTo>
                    <a:lnTo>
                      <a:pt x="455" y="76"/>
                    </a:lnTo>
                    <a:lnTo>
                      <a:pt x="453" y="71"/>
                    </a:lnTo>
                    <a:lnTo>
                      <a:pt x="451" y="67"/>
                    </a:lnTo>
                    <a:lnTo>
                      <a:pt x="448" y="63"/>
                    </a:lnTo>
                    <a:lnTo>
                      <a:pt x="443" y="60"/>
                    </a:lnTo>
                    <a:lnTo>
                      <a:pt x="438" y="58"/>
                    </a:lnTo>
                    <a:lnTo>
                      <a:pt x="433" y="57"/>
                    </a:lnTo>
                    <a:lnTo>
                      <a:pt x="433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" name="Freeform 228"/>
              <p:cNvSpPr>
                <a:spLocks/>
              </p:cNvSpPr>
              <p:nvPr/>
            </p:nvSpPr>
            <p:spPr bwMode="auto">
              <a:xfrm>
                <a:off x="2591331" y="3601495"/>
                <a:ext cx="105251" cy="105251"/>
              </a:xfrm>
              <a:custGeom>
                <a:avLst/>
                <a:gdLst>
                  <a:gd name="T0" fmla="*/ 72 w 72"/>
                  <a:gd name="T1" fmla="*/ 36 h 72"/>
                  <a:gd name="T2" fmla="*/ 72 w 72"/>
                  <a:gd name="T3" fmla="*/ 36 h 72"/>
                  <a:gd name="T4" fmla="*/ 72 w 72"/>
                  <a:gd name="T5" fmla="*/ 44 h 72"/>
                  <a:gd name="T6" fmla="*/ 69 w 72"/>
                  <a:gd name="T7" fmla="*/ 51 h 72"/>
                  <a:gd name="T8" fmla="*/ 65 w 72"/>
                  <a:gd name="T9" fmla="*/ 57 h 72"/>
                  <a:gd name="T10" fmla="*/ 62 w 72"/>
                  <a:gd name="T11" fmla="*/ 62 h 72"/>
                  <a:gd name="T12" fmla="*/ 55 w 72"/>
                  <a:gd name="T13" fmla="*/ 67 h 72"/>
                  <a:gd name="T14" fmla="*/ 51 w 72"/>
                  <a:gd name="T15" fmla="*/ 70 h 72"/>
                  <a:gd name="T16" fmla="*/ 44 w 72"/>
                  <a:gd name="T17" fmla="*/ 72 h 72"/>
                  <a:gd name="T18" fmla="*/ 36 w 72"/>
                  <a:gd name="T19" fmla="*/ 72 h 72"/>
                  <a:gd name="T20" fmla="*/ 36 w 72"/>
                  <a:gd name="T21" fmla="*/ 72 h 72"/>
                  <a:gd name="T22" fmla="*/ 29 w 72"/>
                  <a:gd name="T23" fmla="*/ 72 h 72"/>
                  <a:gd name="T24" fmla="*/ 23 w 72"/>
                  <a:gd name="T25" fmla="*/ 70 h 72"/>
                  <a:gd name="T26" fmla="*/ 16 w 72"/>
                  <a:gd name="T27" fmla="*/ 67 h 72"/>
                  <a:gd name="T28" fmla="*/ 11 w 72"/>
                  <a:gd name="T29" fmla="*/ 62 h 72"/>
                  <a:gd name="T30" fmla="*/ 7 w 72"/>
                  <a:gd name="T31" fmla="*/ 57 h 72"/>
                  <a:gd name="T32" fmla="*/ 3 w 72"/>
                  <a:gd name="T33" fmla="*/ 51 h 72"/>
                  <a:gd name="T34" fmla="*/ 2 w 72"/>
                  <a:gd name="T35" fmla="*/ 44 h 72"/>
                  <a:gd name="T36" fmla="*/ 0 w 72"/>
                  <a:gd name="T37" fmla="*/ 36 h 72"/>
                  <a:gd name="T38" fmla="*/ 0 w 72"/>
                  <a:gd name="T39" fmla="*/ 36 h 72"/>
                  <a:gd name="T40" fmla="*/ 2 w 72"/>
                  <a:gd name="T41" fmla="*/ 30 h 72"/>
                  <a:gd name="T42" fmla="*/ 3 w 72"/>
                  <a:gd name="T43" fmla="*/ 23 h 72"/>
                  <a:gd name="T44" fmla="*/ 7 w 72"/>
                  <a:gd name="T45" fmla="*/ 17 h 72"/>
                  <a:gd name="T46" fmla="*/ 11 w 72"/>
                  <a:gd name="T47" fmla="*/ 12 h 72"/>
                  <a:gd name="T48" fmla="*/ 16 w 72"/>
                  <a:gd name="T49" fmla="*/ 7 h 72"/>
                  <a:gd name="T50" fmla="*/ 23 w 72"/>
                  <a:gd name="T51" fmla="*/ 3 h 72"/>
                  <a:gd name="T52" fmla="*/ 29 w 72"/>
                  <a:gd name="T53" fmla="*/ 2 h 72"/>
                  <a:gd name="T54" fmla="*/ 36 w 72"/>
                  <a:gd name="T55" fmla="*/ 0 h 72"/>
                  <a:gd name="T56" fmla="*/ 36 w 72"/>
                  <a:gd name="T57" fmla="*/ 0 h 72"/>
                  <a:gd name="T58" fmla="*/ 44 w 72"/>
                  <a:gd name="T59" fmla="*/ 2 h 72"/>
                  <a:gd name="T60" fmla="*/ 51 w 72"/>
                  <a:gd name="T61" fmla="*/ 3 h 72"/>
                  <a:gd name="T62" fmla="*/ 55 w 72"/>
                  <a:gd name="T63" fmla="*/ 7 h 72"/>
                  <a:gd name="T64" fmla="*/ 62 w 72"/>
                  <a:gd name="T65" fmla="*/ 12 h 72"/>
                  <a:gd name="T66" fmla="*/ 65 w 72"/>
                  <a:gd name="T67" fmla="*/ 17 h 72"/>
                  <a:gd name="T68" fmla="*/ 69 w 72"/>
                  <a:gd name="T69" fmla="*/ 23 h 72"/>
                  <a:gd name="T70" fmla="*/ 72 w 72"/>
                  <a:gd name="T71" fmla="*/ 30 h 72"/>
                  <a:gd name="T72" fmla="*/ 72 w 72"/>
                  <a:gd name="T73" fmla="*/ 36 h 72"/>
                  <a:gd name="T74" fmla="*/ 72 w 72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36"/>
                    </a:lnTo>
                    <a:lnTo>
                      <a:pt x="72" y="44"/>
                    </a:lnTo>
                    <a:lnTo>
                      <a:pt x="69" y="51"/>
                    </a:lnTo>
                    <a:lnTo>
                      <a:pt x="65" y="57"/>
                    </a:lnTo>
                    <a:lnTo>
                      <a:pt x="62" y="62"/>
                    </a:lnTo>
                    <a:lnTo>
                      <a:pt x="55" y="67"/>
                    </a:lnTo>
                    <a:lnTo>
                      <a:pt x="51" y="70"/>
                    </a:lnTo>
                    <a:lnTo>
                      <a:pt x="44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2"/>
                    </a:lnTo>
                    <a:lnTo>
                      <a:pt x="23" y="70"/>
                    </a:lnTo>
                    <a:lnTo>
                      <a:pt x="16" y="67"/>
                    </a:lnTo>
                    <a:lnTo>
                      <a:pt x="11" y="62"/>
                    </a:lnTo>
                    <a:lnTo>
                      <a:pt x="7" y="57"/>
                    </a:lnTo>
                    <a:lnTo>
                      <a:pt x="3" y="51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3" y="23"/>
                    </a:lnTo>
                    <a:lnTo>
                      <a:pt x="7" y="17"/>
                    </a:lnTo>
                    <a:lnTo>
                      <a:pt x="11" y="12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1" y="3"/>
                    </a:lnTo>
                    <a:lnTo>
                      <a:pt x="55" y="7"/>
                    </a:lnTo>
                    <a:lnTo>
                      <a:pt x="62" y="12"/>
                    </a:lnTo>
                    <a:lnTo>
                      <a:pt x="65" y="17"/>
                    </a:lnTo>
                    <a:lnTo>
                      <a:pt x="69" y="23"/>
                    </a:lnTo>
                    <a:lnTo>
                      <a:pt x="72" y="30"/>
                    </a:lnTo>
                    <a:lnTo>
                      <a:pt x="72" y="36"/>
                    </a:lnTo>
                    <a:lnTo>
                      <a:pt x="72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229"/>
              <p:cNvSpPr>
                <a:spLocks/>
              </p:cNvSpPr>
              <p:nvPr/>
            </p:nvSpPr>
            <p:spPr bwMode="auto">
              <a:xfrm>
                <a:off x="2810604" y="3601495"/>
                <a:ext cx="105251" cy="105251"/>
              </a:xfrm>
              <a:custGeom>
                <a:avLst/>
                <a:gdLst>
                  <a:gd name="T0" fmla="*/ 72 w 72"/>
                  <a:gd name="T1" fmla="*/ 36 h 72"/>
                  <a:gd name="T2" fmla="*/ 72 w 72"/>
                  <a:gd name="T3" fmla="*/ 36 h 72"/>
                  <a:gd name="T4" fmla="*/ 70 w 72"/>
                  <a:gd name="T5" fmla="*/ 44 h 72"/>
                  <a:gd name="T6" fmla="*/ 68 w 72"/>
                  <a:gd name="T7" fmla="*/ 51 h 72"/>
                  <a:gd name="T8" fmla="*/ 65 w 72"/>
                  <a:gd name="T9" fmla="*/ 57 h 72"/>
                  <a:gd name="T10" fmla="*/ 60 w 72"/>
                  <a:gd name="T11" fmla="*/ 62 h 72"/>
                  <a:gd name="T12" fmla="*/ 55 w 72"/>
                  <a:gd name="T13" fmla="*/ 67 h 72"/>
                  <a:gd name="T14" fmla="*/ 51 w 72"/>
                  <a:gd name="T15" fmla="*/ 70 h 72"/>
                  <a:gd name="T16" fmla="*/ 42 w 72"/>
                  <a:gd name="T17" fmla="*/ 72 h 72"/>
                  <a:gd name="T18" fmla="*/ 36 w 72"/>
                  <a:gd name="T19" fmla="*/ 72 h 72"/>
                  <a:gd name="T20" fmla="*/ 36 w 72"/>
                  <a:gd name="T21" fmla="*/ 72 h 72"/>
                  <a:gd name="T22" fmla="*/ 29 w 72"/>
                  <a:gd name="T23" fmla="*/ 72 h 72"/>
                  <a:gd name="T24" fmla="*/ 21 w 72"/>
                  <a:gd name="T25" fmla="*/ 70 h 72"/>
                  <a:gd name="T26" fmla="*/ 16 w 72"/>
                  <a:gd name="T27" fmla="*/ 67 h 72"/>
                  <a:gd name="T28" fmla="*/ 11 w 72"/>
                  <a:gd name="T29" fmla="*/ 62 h 72"/>
                  <a:gd name="T30" fmla="*/ 7 w 72"/>
                  <a:gd name="T31" fmla="*/ 57 h 72"/>
                  <a:gd name="T32" fmla="*/ 3 w 72"/>
                  <a:gd name="T33" fmla="*/ 51 h 72"/>
                  <a:gd name="T34" fmla="*/ 2 w 72"/>
                  <a:gd name="T35" fmla="*/ 44 h 72"/>
                  <a:gd name="T36" fmla="*/ 0 w 72"/>
                  <a:gd name="T37" fmla="*/ 36 h 72"/>
                  <a:gd name="T38" fmla="*/ 0 w 72"/>
                  <a:gd name="T39" fmla="*/ 36 h 72"/>
                  <a:gd name="T40" fmla="*/ 2 w 72"/>
                  <a:gd name="T41" fmla="*/ 30 h 72"/>
                  <a:gd name="T42" fmla="*/ 3 w 72"/>
                  <a:gd name="T43" fmla="*/ 23 h 72"/>
                  <a:gd name="T44" fmla="*/ 7 w 72"/>
                  <a:gd name="T45" fmla="*/ 17 h 72"/>
                  <a:gd name="T46" fmla="*/ 11 w 72"/>
                  <a:gd name="T47" fmla="*/ 12 h 72"/>
                  <a:gd name="T48" fmla="*/ 16 w 72"/>
                  <a:gd name="T49" fmla="*/ 7 h 72"/>
                  <a:gd name="T50" fmla="*/ 21 w 72"/>
                  <a:gd name="T51" fmla="*/ 3 h 72"/>
                  <a:gd name="T52" fmla="*/ 29 w 72"/>
                  <a:gd name="T53" fmla="*/ 2 h 72"/>
                  <a:gd name="T54" fmla="*/ 36 w 72"/>
                  <a:gd name="T55" fmla="*/ 0 h 72"/>
                  <a:gd name="T56" fmla="*/ 36 w 72"/>
                  <a:gd name="T57" fmla="*/ 0 h 72"/>
                  <a:gd name="T58" fmla="*/ 42 w 72"/>
                  <a:gd name="T59" fmla="*/ 2 h 72"/>
                  <a:gd name="T60" fmla="*/ 51 w 72"/>
                  <a:gd name="T61" fmla="*/ 3 h 72"/>
                  <a:gd name="T62" fmla="*/ 55 w 72"/>
                  <a:gd name="T63" fmla="*/ 7 h 72"/>
                  <a:gd name="T64" fmla="*/ 60 w 72"/>
                  <a:gd name="T65" fmla="*/ 12 h 72"/>
                  <a:gd name="T66" fmla="*/ 65 w 72"/>
                  <a:gd name="T67" fmla="*/ 17 h 72"/>
                  <a:gd name="T68" fmla="*/ 68 w 72"/>
                  <a:gd name="T69" fmla="*/ 23 h 72"/>
                  <a:gd name="T70" fmla="*/ 70 w 72"/>
                  <a:gd name="T71" fmla="*/ 30 h 72"/>
                  <a:gd name="T72" fmla="*/ 72 w 72"/>
                  <a:gd name="T73" fmla="*/ 36 h 72"/>
                  <a:gd name="T74" fmla="*/ 72 w 72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36"/>
                    </a:lnTo>
                    <a:lnTo>
                      <a:pt x="70" y="44"/>
                    </a:lnTo>
                    <a:lnTo>
                      <a:pt x="68" y="51"/>
                    </a:lnTo>
                    <a:lnTo>
                      <a:pt x="65" y="57"/>
                    </a:lnTo>
                    <a:lnTo>
                      <a:pt x="60" y="62"/>
                    </a:lnTo>
                    <a:lnTo>
                      <a:pt x="55" y="67"/>
                    </a:lnTo>
                    <a:lnTo>
                      <a:pt x="51" y="70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2"/>
                    </a:lnTo>
                    <a:lnTo>
                      <a:pt x="21" y="70"/>
                    </a:lnTo>
                    <a:lnTo>
                      <a:pt x="16" y="67"/>
                    </a:lnTo>
                    <a:lnTo>
                      <a:pt x="11" y="62"/>
                    </a:lnTo>
                    <a:lnTo>
                      <a:pt x="7" y="57"/>
                    </a:lnTo>
                    <a:lnTo>
                      <a:pt x="3" y="51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3" y="23"/>
                    </a:lnTo>
                    <a:lnTo>
                      <a:pt x="7" y="17"/>
                    </a:lnTo>
                    <a:lnTo>
                      <a:pt x="11" y="12"/>
                    </a:lnTo>
                    <a:lnTo>
                      <a:pt x="16" y="7"/>
                    </a:lnTo>
                    <a:lnTo>
                      <a:pt x="21" y="3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51" y="3"/>
                    </a:lnTo>
                    <a:lnTo>
                      <a:pt x="55" y="7"/>
                    </a:lnTo>
                    <a:lnTo>
                      <a:pt x="60" y="12"/>
                    </a:lnTo>
                    <a:lnTo>
                      <a:pt x="65" y="17"/>
                    </a:lnTo>
                    <a:lnTo>
                      <a:pt x="68" y="23"/>
                    </a:lnTo>
                    <a:lnTo>
                      <a:pt x="70" y="30"/>
                    </a:lnTo>
                    <a:lnTo>
                      <a:pt x="72" y="36"/>
                    </a:lnTo>
                    <a:lnTo>
                      <a:pt x="72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61" name="Rectangle 2"/>
          <p:cNvSpPr/>
          <p:nvPr/>
        </p:nvSpPr>
        <p:spPr>
          <a:xfrm>
            <a:off x="4089" y="-24840"/>
            <a:ext cx="9168537" cy="6165304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4"/>
          <p:cNvSpPr/>
          <p:nvPr/>
        </p:nvSpPr>
        <p:spPr>
          <a:xfrm>
            <a:off x="0" y="339685"/>
            <a:ext cx="9144000" cy="685800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solidFill>
                  <a:srgbClr val="FEEE5B"/>
                </a:solidFill>
              </a:rPr>
              <a:t>Planning, Performance &amp; Risks</a:t>
            </a:r>
            <a:endParaRPr lang="en-US" sz="3600" b="1" dirty="0">
              <a:solidFill>
                <a:srgbClr val="FEEE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49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9"/>
          <p:cNvSpPr>
            <a:spLocks/>
          </p:cNvSpPr>
          <p:nvPr/>
        </p:nvSpPr>
        <p:spPr bwMode="auto">
          <a:xfrm>
            <a:off x="2454157" y="1961850"/>
            <a:ext cx="3757560" cy="37575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41300" dist="254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4699627" y="2090459"/>
            <a:ext cx="1379263" cy="1377400"/>
          </a:xfrm>
          <a:custGeom>
            <a:avLst/>
            <a:gdLst>
              <a:gd name="T0" fmla="*/ 187 w 871"/>
              <a:gd name="T1" fmla="*/ 684 h 871"/>
              <a:gd name="T2" fmla="*/ 864 w 871"/>
              <a:gd name="T3" fmla="*/ 684 h 871"/>
              <a:gd name="T4" fmla="*/ 871 w 871"/>
              <a:gd name="T5" fmla="*/ 677 h 871"/>
              <a:gd name="T6" fmla="*/ 603 w 871"/>
              <a:gd name="T7" fmla="*/ 267 h 871"/>
              <a:gd name="T8" fmla="*/ 195 w 871"/>
              <a:gd name="T9" fmla="*/ 0 h 871"/>
              <a:gd name="T10" fmla="*/ 187 w 871"/>
              <a:gd name="T11" fmla="*/ 8 h 871"/>
              <a:gd name="T12" fmla="*/ 187 w 871"/>
              <a:gd name="T13" fmla="*/ 684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1" h="871">
                <a:moveTo>
                  <a:pt x="187" y="684"/>
                </a:moveTo>
                <a:cubicBezTo>
                  <a:pt x="374" y="871"/>
                  <a:pt x="677" y="871"/>
                  <a:pt x="864" y="684"/>
                </a:cubicBezTo>
                <a:cubicBezTo>
                  <a:pt x="866" y="682"/>
                  <a:pt x="869" y="680"/>
                  <a:pt x="871" y="677"/>
                </a:cubicBezTo>
                <a:cubicBezTo>
                  <a:pt x="813" y="528"/>
                  <a:pt x="724" y="388"/>
                  <a:pt x="603" y="267"/>
                </a:cubicBezTo>
                <a:cubicBezTo>
                  <a:pt x="483" y="147"/>
                  <a:pt x="344" y="58"/>
                  <a:pt x="195" y="0"/>
                </a:cubicBezTo>
                <a:cubicBezTo>
                  <a:pt x="192" y="2"/>
                  <a:pt x="190" y="5"/>
                  <a:pt x="187" y="8"/>
                </a:cubicBezTo>
                <a:cubicBezTo>
                  <a:pt x="0" y="194"/>
                  <a:pt x="0" y="497"/>
                  <a:pt x="187" y="6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3"/>
          <p:cNvSpPr>
            <a:spLocks/>
          </p:cNvSpPr>
          <p:nvPr/>
        </p:nvSpPr>
        <p:spPr bwMode="auto">
          <a:xfrm>
            <a:off x="2586493" y="4226453"/>
            <a:ext cx="1375535" cy="1371808"/>
          </a:xfrm>
          <a:custGeom>
            <a:avLst/>
            <a:gdLst>
              <a:gd name="T0" fmla="*/ 681 w 868"/>
              <a:gd name="T1" fmla="*/ 187 h 867"/>
              <a:gd name="T2" fmla="*/ 4 w 868"/>
              <a:gd name="T3" fmla="*/ 187 h 867"/>
              <a:gd name="T4" fmla="*/ 0 w 868"/>
              <a:gd name="T5" fmla="*/ 191 h 867"/>
              <a:gd name="T6" fmla="*/ 267 w 868"/>
              <a:gd name="T7" fmla="*/ 599 h 867"/>
              <a:gd name="T8" fmla="*/ 677 w 868"/>
              <a:gd name="T9" fmla="*/ 867 h 867"/>
              <a:gd name="T10" fmla="*/ 681 w 868"/>
              <a:gd name="T11" fmla="*/ 864 h 867"/>
              <a:gd name="T12" fmla="*/ 681 w 868"/>
              <a:gd name="T13" fmla="*/ 18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8" h="867">
                <a:moveTo>
                  <a:pt x="681" y="187"/>
                </a:moveTo>
                <a:cubicBezTo>
                  <a:pt x="494" y="0"/>
                  <a:pt x="191" y="0"/>
                  <a:pt x="4" y="187"/>
                </a:cubicBezTo>
                <a:cubicBezTo>
                  <a:pt x="3" y="188"/>
                  <a:pt x="1" y="189"/>
                  <a:pt x="0" y="191"/>
                </a:cubicBezTo>
                <a:cubicBezTo>
                  <a:pt x="58" y="339"/>
                  <a:pt x="147" y="479"/>
                  <a:pt x="267" y="599"/>
                </a:cubicBezTo>
                <a:cubicBezTo>
                  <a:pt x="388" y="720"/>
                  <a:pt x="528" y="809"/>
                  <a:pt x="677" y="867"/>
                </a:cubicBezTo>
                <a:cubicBezTo>
                  <a:pt x="679" y="866"/>
                  <a:pt x="680" y="865"/>
                  <a:pt x="681" y="864"/>
                </a:cubicBezTo>
                <a:cubicBezTo>
                  <a:pt x="868" y="677"/>
                  <a:pt x="868" y="374"/>
                  <a:pt x="681" y="1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5"/>
          <p:cNvSpPr>
            <a:spLocks/>
          </p:cNvSpPr>
          <p:nvPr/>
        </p:nvSpPr>
        <p:spPr bwMode="auto">
          <a:xfrm>
            <a:off x="4710975" y="4226453"/>
            <a:ext cx="1373672" cy="1371808"/>
          </a:xfrm>
          <a:custGeom>
            <a:avLst/>
            <a:gdLst>
              <a:gd name="T0" fmla="*/ 867 w 867"/>
              <a:gd name="T1" fmla="*/ 190 h 867"/>
              <a:gd name="T2" fmla="*/ 864 w 867"/>
              <a:gd name="T3" fmla="*/ 187 h 867"/>
              <a:gd name="T4" fmla="*/ 187 w 867"/>
              <a:gd name="T5" fmla="*/ 187 h 867"/>
              <a:gd name="T6" fmla="*/ 187 w 867"/>
              <a:gd name="T7" fmla="*/ 864 h 867"/>
              <a:gd name="T8" fmla="*/ 190 w 867"/>
              <a:gd name="T9" fmla="*/ 867 h 867"/>
              <a:gd name="T10" fmla="*/ 600 w 867"/>
              <a:gd name="T11" fmla="*/ 599 h 867"/>
              <a:gd name="T12" fmla="*/ 867 w 867"/>
              <a:gd name="T13" fmla="*/ 190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" h="867">
                <a:moveTo>
                  <a:pt x="867" y="190"/>
                </a:moveTo>
                <a:cubicBezTo>
                  <a:pt x="866" y="189"/>
                  <a:pt x="865" y="188"/>
                  <a:pt x="864" y="187"/>
                </a:cubicBezTo>
                <a:cubicBezTo>
                  <a:pt x="677" y="0"/>
                  <a:pt x="374" y="0"/>
                  <a:pt x="187" y="187"/>
                </a:cubicBezTo>
                <a:cubicBezTo>
                  <a:pt x="0" y="374"/>
                  <a:pt x="0" y="677"/>
                  <a:pt x="187" y="864"/>
                </a:cubicBezTo>
                <a:cubicBezTo>
                  <a:pt x="188" y="865"/>
                  <a:pt x="189" y="866"/>
                  <a:pt x="190" y="867"/>
                </a:cubicBezTo>
                <a:cubicBezTo>
                  <a:pt x="339" y="809"/>
                  <a:pt x="479" y="719"/>
                  <a:pt x="600" y="599"/>
                </a:cubicBezTo>
                <a:cubicBezTo>
                  <a:pt x="720" y="479"/>
                  <a:pt x="809" y="339"/>
                  <a:pt x="867" y="1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>
            <a:off x="2584629" y="2082839"/>
            <a:ext cx="1373672" cy="1369944"/>
          </a:xfrm>
          <a:custGeom>
            <a:avLst/>
            <a:gdLst>
              <a:gd name="T0" fmla="*/ 679 w 866"/>
              <a:gd name="T1" fmla="*/ 679 h 866"/>
              <a:gd name="T2" fmla="*/ 679 w 866"/>
              <a:gd name="T3" fmla="*/ 2 h 866"/>
              <a:gd name="T4" fmla="*/ 677 w 866"/>
              <a:gd name="T5" fmla="*/ 0 h 866"/>
              <a:gd name="T6" fmla="*/ 268 w 866"/>
              <a:gd name="T7" fmla="*/ 267 h 866"/>
              <a:gd name="T8" fmla="*/ 0 w 866"/>
              <a:gd name="T9" fmla="*/ 677 h 866"/>
              <a:gd name="T10" fmla="*/ 2 w 866"/>
              <a:gd name="T11" fmla="*/ 679 h 866"/>
              <a:gd name="T12" fmla="*/ 679 w 866"/>
              <a:gd name="T13" fmla="*/ 679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6" h="866">
                <a:moveTo>
                  <a:pt x="679" y="679"/>
                </a:moveTo>
                <a:cubicBezTo>
                  <a:pt x="866" y="492"/>
                  <a:pt x="866" y="189"/>
                  <a:pt x="679" y="2"/>
                </a:cubicBezTo>
                <a:cubicBezTo>
                  <a:pt x="678" y="1"/>
                  <a:pt x="677" y="0"/>
                  <a:pt x="677" y="0"/>
                </a:cubicBezTo>
                <a:cubicBezTo>
                  <a:pt x="528" y="58"/>
                  <a:pt x="388" y="147"/>
                  <a:pt x="268" y="267"/>
                </a:cubicBezTo>
                <a:cubicBezTo>
                  <a:pt x="148" y="388"/>
                  <a:pt x="58" y="528"/>
                  <a:pt x="0" y="677"/>
                </a:cubicBezTo>
                <a:cubicBezTo>
                  <a:pt x="1" y="678"/>
                  <a:pt x="1" y="678"/>
                  <a:pt x="2" y="679"/>
                </a:cubicBezTo>
                <a:cubicBezTo>
                  <a:pt x="189" y="866"/>
                  <a:pt x="492" y="866"/>
                  <a:pt x="679" y="6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63" descr="E:\Andrei\work\UpWork\infographics vs\vectors\stamp13 - Copy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892" y="4632843"/>
            <a:ext cx="477838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5" descr="E:\Andrei\work\UpWork\infographics vs\vectors\marketing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340" y="4632844"/>
            <a:ext cx="47783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are 24"/>
          <p:cNvGrpSpPr/>
          <p:nvPr/>
        </p:nvGrpSpPr>
        <p:grpSpPr>
          <a:xfrm>
            <a:off x="284206" y="1925116"/>
            <a:ext cx="2018783" cy="1015626"/>
            <a:chOff x="735868" y="764277"/>
            <a:chExt cx="2018783" cy="1015626"/>
          </a:xfrm>
        </p:grpSpPr>
        <p:sp>
          <p:nvSpPr>
            <p:cNvPr id="34" name="CasetăText 33"/>
            <p:cNvSpPr txBox="1"/>
            <p:nvPr/>
          </p:nvSpPr>
          <p:spPr>
            <a:xfrm>
              <a:off x="735868" y="1041239"/>
              <a:ext cx="20155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Work-in-Progress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Detailed slide to follow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CasetăText 34"/>
            <p:cNvSpPr txBox="1"/>
            <p:nvPr/>
          </p:nvSpPr>
          <p:spPr>
            <a:xfrm>
              <a:off x="735868" y="764277"/>
              <a:ext cx="2018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LEGISLATIVE REFORM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Grupare 26"/>
          <p:cNvGrpSpPr/>
          <p:nvPr/>
        </p:nvGrpSpPr>
        <p:grpSpPr>
          <a:xfrm>
            <a:off x="251520" y="4307263"/>
            <a:ext cx="2506561" cy="1902258"/>
            <a:chOff x="735531" y="3301092"/>
            <a:chExt cx="2019120" cy="1902258"/>
          </a:xfrm>
        </p:grpSpPr>
        <p:sp>
          <p:nvSpPr>
            <p:cNvPr id="36" name="CasetăText 35"/>
            <p:cNvSpPr txBox="1"/>
            <p:nvPr/>
          </p:nvSpPr>
          <p:spPr>
            <a:xfrm>
              <a:off x="735531" y="3602912"/>
              <a:ext cx="187756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/>
                  </a:solidFill>
                </a:rPr>
                <a:t>Clean audit for 2016/17 – no material findings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/>
                  </a:solidFill>
                </a:rPr>
                <a:t>Audit mitigation plan compiled for 2017/18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/>
                  </a:solidFill>
                </a:rPr>
                <a:t>Monitored monthly</a:t>
              </a:r>
            </a:p>
            <a:p>
              <a:endParaRPr lang="en-US" sz="1400" dirty="0">
                <a:solidFill>
                  <a:schemeClr val="accent6"/>
                </a:solidFill>
              </a:endParaRPr>
            </a:p>
            <a:p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37" name="CasetăText 36"/>
            <p:cNvSpPr txBox="1"/>
            <p:nvPr/>
          </p:nvSpPr>
          <p:spPr>
            <a:xfrm>
              <a:off x="735868" y="3301092"/>
              <a:ext cx="2018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</a:rPr>
                <a:t>AG AUDIT OUTCOMES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2" name="Grupare 41"/>
          <p:cNvGrpSpPr/>
          <p:nvPr/>
        </p:nvGrpSpPr>
        <p:grpSpPr>
          <a:xfrm>
            <a:off x="6212134" y="1829018"/>
            <a:ext cx="2824361" cy="1877400"/>
            <a:chOff x="6471940" y="824156"/>
            <a:chExt cx="2018783" cy="1877400"/>
          </a:xfrm>
        </p:grpSpPr>
        <p:sp>
          <p:nvSpPr>
            <p:cNvPr id="38" name="CasetăText 37"/>
            <p:cNvSpPr txBox="1"/>
            <p:nvPr/>
          </p:nvSpPr>
          <p:spPr>
            <a:xfrm>
              <a:off x="6471940" y="1101118"/>
              <a:ext cx="201551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Work-in-Progress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The average days sick leave per employee remains below 12 days per annum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Education </a:t>
              </a:r>
              <a:r>
                <a:rPr lang="en-US" sz="1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programme</a:t>
              </a:r>
              <a:r>
                <a:rPr lang="en-US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rolled out on leave and sick leave in 2017</a:t>
              </a:r>
              <a:endPara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CasetăText 38"/>
            <p:cNvSpPr txBox="1"/>
            <p:nvPr/>
          </p:nvSpPr>
          <p:spPr>
            <a:xfrm>
              <a:off x="6471940" y="824156"/>
              <a:ext cx="2018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ABUSE OF SICK LEAVE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3" name="Grupare 42"/>
          <p:cNvGrpSpPr/>
          <p:nvPr/>
        </p:nvGrpSpPr>
        <p:grpSpPr>
          <a:xfrm>
            <a:off x="6211715" y="4226453"/>
            <a:ext cx="2702543" cy="1947048"/>
            <a:chOff x="6471939" y="3360971"/>
            <a:chExt cx="2375754" cy="1947048"/>
          </a:xfrm>
        </p:grpSpPr>
        <p:sp>
          <p:nvSpPr>
            <p:cNvPr id="40" name="CasetăText 39"/>
            <p:cNvSpPr txBox="1"/>
            <p:nvPr/>
          </p:nvSpPr>
          <p:spPr>
            <a:xfrm>
              <a:off x="6471939" y="3923024"/>
              <a:ext cx="20155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/>
                  </a:solidFill>
                </a:rPr>
                <a:t>Committee raised concerns on budget cuts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/>
                  </a:solidFill>
                </a:rPr>
                <a:t>Increasing use: Approved Integrated Communication and Marketing strategy</a:t>
              </a:r>
              <a:endParaRPr lang="en-US" sz="1400" dirty="0">
                <a:solidFill>
                  <a:schemeClr val="accent5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41" name="CasetăText 40"/>
            <p:cNvSpPr txBox="1"/>
            <p:nvPr/>
          </p:nvSpPr>
          <p:spPr>
            <a:xfrm>
              <a:off x="6471940" y="3360971"/>
              <a:ext cx="2375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b="1" dirty="0" smtClean="0">
                  <a:solidFill>
                    <a:schemeClr val="accent5"/>
                  </a:solidFill>
                </a:rPr>
                <a:t>BUDGET REVIEW AND RECOMMENDATIONS REPORT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6" name="Rectangle 2"/>
          <p:cNvSpPr/>
          <p:nvPr/>
        </p:nvSpPr>
        <p:spPr>
          <a:xfrm>
            <a:off x="-36512" y="188640"/>
            <a:ext cx="4032448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Feedback </a:t>
            </a:r>
            <a:r>
              <a:rPr lang="en-US" sz="2400" b="1" dirty="0" smtClean="0">
                <a:solidFill>
                  <a:schemeClr val="bg1"/>
                </a:solidFill>
              </a:rPr>
              <a:t>on tracking tool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47" name="Server Stack"/>
          <p:cNvGrpSpPr/>
          <p:nvPr/>
        </p:nvGrpSpPr>
        <p:grpSpPr>
          <a:xfrm>
            <a:off x="3051040" y="2627362"/>
            <a:ext cx="408915" cy="545039"/>
            <a:chOff x="1497887" y="4946372"/>
            <a:chExt cx="564264" cy="668053"/>
          </a:xfrm>
          <a:solidFill>
            <a:schemeClr val="bg1">
              <a:lumMod val="85000"/>
            </a:schemeClr>
          </a:solidFill>
        </p:grpSpPr>
        <p:sp>
          <p:nvSpPr>
            <p:cNvPr id="48" name="Freeform 210"/>
            <p:cNvSpPr>
              <a:spLocks/>
            </p:cNvSpPr>
            <p:nvPr/>
          </p:nvSpPr>
          <p:spPr bwMode="auto">
            <a:xfrm>
              <a:off x="1497887" y="4946372"/>
              <a:ext cx="564264" cy="347914"/>
            </a:xfrm>
            <a:custGeom>
              <a:avLst/>
              <a:gdLst>
                <a:gd name="T0" fmla="*/ 192 w 386"/>
                <a:gd name="T1" fmla="*/ 238 h 238"/>
                <a:gd name="T2" fmla="*/ 192 w 386"/>
                <a:gd name="T3" fmla="*/ 238 h 238"/>
                <a:gd name="T4" fmla="*/ 179 w 386"/>
                <a:gd name="T5" fmla="*/ 236 h 238"/>
                <a:gd name="T6" fmla="*/ 165 w 386"/>
                <a:gd name="T7" fmla="*/ 230 h 238"/>
                <a:gd name="T8" fmla="*/ 18 w 386"/>
                <a:gd name="T9" fmla="*/ 148 h 238"/>
                <a:gd name="T10" fmla="*/ 18 w 386"/>
                <a:gd name="T11" fmla="*/ 148 h 238"/>
                <a:gd name="T12" fmla="*/ 11 w 386"/>
                <a:gd name="T13" fmla="*/ 144 h 238"/>
                <a:gd name="T14" fmla="*/ 5 w 386"/>
                <a:gd name="T15" fmla="*/ 135 h 238"/>
                <a:gd name="T16" fmla="*/ 2 w 386"/>
                <a:gd name="T17" fmla="*/ 127 h 238"/>
                <a:gd name="T18" fmla="*/ 0 w 386"/>
                <a:gd name="T19" fmla="*/ 119 h 238"/>
                <a:gd name="T20" fmla="*/ 0 w 386"/>
                <a:gd name="T21" fmla="*/ 119 h 238"/>
                <a:gd name="T22" fmla="*/ 2 w 386"/>
                <a:gd name="T23" fmla="*/ 109 h 238"/>
                <a:gd name="T24" fmla="*/ 5 w 386"/>
                <a:gd name="T25" fmla="*/ 101 h 238"/>
                <a:gd name="T26" fmla="*/ 11 w 386"/>
                <a:gd name="T27" fmla="*/ 95 h 238"/>
                <a:gd name="T28" fmla="*/ 18 w 386"/>
                <a:gd name="T29" fmla="*/ 88 h 238"/>
                <a:gd name="T30" fmla="*/ 165 w 386"/>
                <a:gd name="T31" fmla="*/ 7 h 238"/>
                <a:gd name="T32" fmla="*/ 165 w 386"/>
                <a:gd name="T33" fmla="*/ 7 h 238"/>
                <a:gd name="T34" fmla="*/ 179 w 386"/>
                <a:gd name="T35" fmla="*/ 2 h 238"/>
                <a:gd name="T36" fmla="*/ 192 w 386"/>
                <a:gd name="T37" fmla="*/ 0 h 238"/>
                <a:gd name="T38" fmla="*/ 192 w 386"/>
                <a:gd name="T39" fmla="*/ 0 h 238"/>
                <a:gd name="T40" fmla="*/ 207 w 386"/>
                <a:gd name="T41" fmla="*/ 2 h 238"/>
                <a:gd name="T42" fmla="*/ 220 w 386"/>
                <a:gd name="T43" fmla="*/ 7 h 238"/>
                <a:gd name="T44" fmla="*/ 368 w 386"/>
                <a:gd name="T45" fmla="*/ 88 h 238"/>
                <a:gd name="T46" fmla="*/ 368 w 386"/>
                <a:gd name="T47" fmla="*/ 88 h 238"/>
                <a:gd name="T48" fmla="*/ 375 w 386"/>
                <a:gd name="T49" fmla="*/ 95 h 238"/>
                <a:gd name="T50" fmla="*/ 381 w 386"/>
                <a:gd name="T51" fmla="*/ 101 h 238"/>
                <a:gd name="T52" fmla="*/ 385 w 386"/>
                <a:gd name="T53" fmla="*/ 109 h 238"/>
                <a:gd name="T54" fmla="*/ 386 w 386"/>
                <a:gd name="T55" fmla="*/ 119 h 238"/>
                <a:gd name="T56" fmla="*/ 386 w 386"/>
                <a:gd name="T57" fmla="*/ 119 h 238"/>
                <a:gd name="T58" fmla="*/ 385 w 386"/>
                <a:gd name="T59" fmla="*/ 127 h 238"/>
                <a:gd name="T60" fmla="*/ 381 w 386"/>
                <a:gd name="T61" fmla="*/ 135 h 238"/>
                <a:gd name="T62" fmla="*/ 375 w 386"/>
                <a:gd name="T63" fmla="*/ 144 h 238"/>
                <a:gd name="T64" fmla="*/ 368 w 386"/>
                <a:gd name="T65" fmla="*/ 148 h 238"/>
                <a:gd name="T66" fmla="*/ 220 w 386"/>
                <a:gd name="T67" fmla="*/ 230 h 238"/>
                <a:gd name="T68" fmla="*/ 220 w 386"/>
                <a:gd name="T69" fmla="*/ 230 h 238"/>
                <a:gd name="T70" fmla="*/ 207 w 386"/>
                <a:gd name="T71" fmla="*/ 236 h 238"/>
                <a:gd name="T72" fmla="*/ 192 w 386"/>
                <a:gd name="T73" fmla="*/ 238 h 238"/>
                <a:gd name="T74" fmla="*/ 192 w 386"/>
                <a:gd name="T7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6" h="238">
                  <a:moveTo>
                    <a:pt x="192" y="238"/>
                  </a:moveTo>
                  <a:lnTo>
                    <a:pt x="192" y="238"/>
                  </a:lnTo>
                  <a:lnTo>
                    <a:pt x="179" y="236"/>
                  </a:lnTo>
                  <a:lnTo>
                    <a:pt x="165" y="230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1" y="144"/>
                  </a:lnTo>
                  <a:lnTo>
                    <a:pt x="5" y="135"/>
                  </a:lnTo>
                  <a:lnTo>
                    <a:pt x="2" y="127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5" y="101"/>
                  </a:lnTo>
                  <a:lnTo>
                    <a:pt x="11" y="95"/>
                  </a:lnTo>
                  <a:lnTo>
                    <a:pt x="18" y="88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79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7" y="2"/>
                  </a:lnTo>
                  <a:lnTo>
                    <a:pt x="220" y="7"/>
                  </a:lnTo>
                  <a:lnTo>
                    <a:pt x="368" y="88"/>
                  </a:lnTo>
                  <a:lnTo>
                    <a:pt x="368" y="88"/>
                  </a:lnTo>
                  <a:lnTo>
                    <a:pt x="375" y="95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86" y="119"/>
                  </a:lnTo>
                  <a:lnTo>
                    <a:pt x="386" y="119"/>
                  </a:lnTo>
                  <a:lnTo>
                    <a:pt x="385" y="127"/>
                  </a:lnTo>
                  <a:lnTo>
                    <a:pt x="381" y="135"/>
                  </a:lnTo>
                  <a:lnTo>
                    <a:pt x="375" y="144"/>
                  </a:lnTo>
                  <a:lnTo>
                    <a:pt x="368" y="148"/>
                  </a:lnTo>
                  <a:lnTo>
                    <a:pt x="220" y="230"/>
                  </a:lnTo>
                  <a:lnTo>
                    <a:pt x="220" y="230"/>
                  </a:lnTo>
                  <a:lnTo>
                    <a:pt x="207" y="236"/>
                  </a:lnTo>
                  <a:lnTo>
                    <a:pt x="192" y="238"/>
                  </a:lnTo>
                  <a:lnTo>
                    <a:pt x="192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9" name="Freeform 211"/>
            <p:cNvSpPr>
              <a:spLocks/>
            </p:cNvSpPr>
            <p:nvPr/>
          </p:nvSpPr>
          <p:spPr bwMode="auto">
            <a:xfrm>
              <a:off x="1497887" y="5222656"/>
              <a:ext cx="564264" cy="230968"/>
            </a:xfrm>
            <a:custGeom>
              <a:avLst/>
              <a:gdLst>
                <a:gd name="T0" fmla="*/ 368 w 386"/>
                <a:gd name="T1" fmla="*/ 8 h 158"/>
                <a:gd name="T2" fmla="*/ 352 w 386"/>
                <a:gd name="T3" fmla="*/ 0 h 158"/>
                <a:gd name="T4" fmla="*/ 227 w 386"/>
                <a:gd name="T5" fmla="*/ 69 h 158"/>
                <a:gd name="T6" fmla="*/ 227 w 386"/>
                <a:gd name="T7" fmla="*/ 69 h 158"/>
                <a:gd name="T8" fmla="*/ 218 w 386"/>
                <a:gd name="T9" fmla="*/ 74 h 158"/>
                <a:gd name="T10" fmla="*/ 210 w 386"/>
                <a:gd name="T11" fmla="*/ 75 h 158"/>
                <a:gd name="T12" fmla="*/ 202 w 386"/>
                <a:gd name="T13" fmla="*/ 77 h 158"/>
                <a:gd name="T14" fmla="*/ 192 w 386"/>
                <a:gd name="T15" fmla="*/ 78 h 158"/>
                <a:gd name="T16" fmla="*/ 192 w 386"/>
                <a:gd name="T17" fmla="*/ 78 h 158"/>
                <a:gd name="T18" fmla="*/ 184 w 386"/>
                <a:gd name="T19" fmla="*/ 77 h 158"/>
                <a:gd name="T20" fmla="*/ 176 w 386"/>
                <a:gd name="T21" fmla="*/ 75 h 158"/>
                <a:gd name="T22" fmla="*/ 168 w 386"/>
                <a:gd name="T23" fmla="*/ 74 h 158"/>
                <a:gd name="T24" fmla="*/ 160 w 386"/>
                <a:gd name="T25" fmla="*/ 69 h 158"/>
                <a:gd name="T26" fmla="*/ 34 w 386"/>
                <a:gd name="T27" fmla="*/ 0 h 158"/>
                <a:gd name="T28" fmla="*/ 18 w 386"/>
                <a:gd name="T29" fmla="*/ 8 h 158"/>
                <a:gd name="T30" fmla="*/ 18 w 386"/>
                <a:gd name="T31" fmla="*/ 8 h 158"/>
                <a:gd name="T32" fmla="*/ 11 w 386"/>
                <a:gd name="T33" fmla="*/ 15 h 158"/>
                <a:gd name="T34" fmla="*/ 5 w 386"/>
                <a:gd name="T35" fmla="*/ 21 h 158"/>
                <a:gd name="T36" fmla="*/ 2 w 386"/>
                <a:gd name="T37" fmla="*/ 30 h 158"/>
                <a:gd name="T38" fmla="*/ 0 w 386"/>
                <a:gd name="T39" fmla="*/ 39 h 158"/>
                <a:gd name="T40" fmla="*/ 0 w 386"/>
                <a:gd name="T41" fmla="*/ 39 h 158"/>
                <a:gd name="T42" fmla="*/ 2 w 386"/>
                <a:gd name="T43" fmla="*/ 47 h 158"/>
                <a:gd name="T44" fmla="*/ 5 w 386"/>
                <a:gd name="T45" fmla="*/ 57 h 158"/>
                <a:gd name="T46" fmla="*/ 11 w 386"/>
                <a:gd name="T47" fmla="*/ 64 h 158"/>
                <a:gd name="T48" fmla="*/ 18 w 386"/>
                <a:gd name="T49" fmla="*/ 69 h 158"/>
                <a:gd name="T50" fmla="*/ 165 w 386"/>
                <a:gd name="T51" fmla="*/ 150 h 158"/>
                <a:gd name="T52" fmla="*/ 165 w 386"/>
                <a:gd name="T53" fmla="*/ 150 h 158"/>
                <a:gd name="T54" fmla="*/ 179 w 386"/>
                <a:gd name="T55" fmla="*/ 157 h 158"/>
                <a:gd name="T56" fmla="*/ 192 w 386"/>
                <a:gd name="T57" fmla="*/ 158 h 158"/>
                <a:gd name="T58" fmla="*/ 192 w 386"/>
                <a:gd name="T59" fmla="*/ 158 h 158"/>
                <a:gd name="T60" fmla="*/ 207 w 386"/>
                <a:gd name="T61" fmla="*/ 157 h 158"/>
                <a:gd name="T62" fmla="*/ 220 w 386"/>
                <a:gd name="T63" fmla="*/ 150 h 158"/>
                <a:gd name="T64" fmla="*/ 368 w 386"/>
                <a:gd name="T65" fmla="*/ 69 h 158"/>
                <a:gd name="T66" fmla="*/ 368 w 386"/>
                <a:gd name="T67" fmla="*/ 69 h 158"/>
                <a:gd name="T68" fmla="*/ 375 w 386"/>
                <a:gd name="T69" fmla="*/ 64 h 158"/>
                <a:gd name="T70" fmla="*/ 381 w 386"/>
                <a:gd name="T71" fmla="*/ 57 h 158"/>
                <a:gd name="T72" fmla="*/ 385 w 386"/>
                <a:gd name="T73" fmla="*/ 47 h 158"/>
                <a:gd name="T74" fmla="*/ 386 w 386"/>
                <a:gd name="T75" fmla="*/ 39 h 158"/>
                <a:gd name="T76" fmla="*/ 386 w 386"/>
                <a:gd name="T77" fmla="*/ 39 h 158"/>
                <a:gd name="T78" fmla="*/ 385 w 386"/>
                <a:gd name="T79" fmla="*/ 30 h 158"/>
                <a:gd name="T80" fmla="*/ 381 w 386"/>
                <a:gd name="T81" fmla="*/ 21 h 158"/>
                <a:gd name="T82" fmla="*/ 375 w 386"/>
                <a:gd name="T83" fmla="*/ 15 h 158"/>
                <a:gd name="T84" fmla="*/ 368 w 386"/>
                <a:gd name="T85" fmla="*/ 8 h 158"/>
                <a:gd name="T86" fmla="*/ 368 w 386"/>
                <a:gd name="T87" fmla="*/ 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6" h="158">
                  <a:moveTo>
                    <a:pt x="368" y="8"/>
                  </a:moveTo>
                  <a:lnTo>
                    <a:pt x="352" y="0"/>
                  </a:lnTo>
                  <a:lnTo>
                    <a:pt x="227" y="69"/>
                  </a:lnTo>
                  <a:lnTo>
                    <a:pt x="227" y="69"/>
                  </a:lnTo>
                  <a:lnTo>
                    <a:pt x="218" y="74"/>
                  </a:lnTo>
                  <a:lnTo>
                    <a:pt x="210" y="75"/>
                  </a:lnTo>
                  <a:lnTo>
                    <a:pt x="202" y="77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84" y="77"/>
                  </a:lnTo>
                  <a:lnTo>
                    <a:pt x="176" y="75"/>
                  </a:lnTo>
                  <a:lnTo>
                    <a:pt x="168" y="74"/>
                  </a:lnTo>
                  <a:lnTo>
                    <a:pt x="160" y="69"/>
                  </a:lnTo>
                  <a:lnTo>
                    <a:pt x="34" y="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15"/>
                  </a:lnTo>
                  <a:lnTo>
                    <a:pt x="5" y="21"/>
                  </a:lnTo>
                  <a:lnTo>
                    <a:pt x="2" y="3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7"/>
                  </a:lnTo>
                  <a:lnTo>
                    <a:pt x="5" y="57"/>
                  </a:lnTo>
                  <a:lnTo>
                    <a:pt x="11" y="64"/>
                  </a:lnTo>
                  <a:lnTo>
                    <a:pt x="18" y="69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79" y="157"/>
                  </a:lnTo>
                  <a:lnTo>
                    <a:pt x="192" y="158"/>
                  </a:lnTo>
                  <a:lnTo>
                    <a:pt x="192" y="158"/>
                  </a:lnTo>
                  <a:lnTo>
                    <a:pt x="207" y="157"/>
                  </a:lnTo>
                  <a:lnTo>
                    <a:pt x="220" y="150"/>
                  </a:lnTo>
                  <a:lnTo>
                    <a:pt x="368" y="69"/>
                  </a:lnTo>
                  <a:lnTo>
                    <a:pt x="368" y="69"/>
                  </a:lnTo>
                  <a:lnTo>
                    <a:pt x="375" y="64"/>
                  </a:lnTo>
                  <a:lnTo>
                    <a:pt x="381" y="57"/>
                  </a:lnTo>
                  <a:lnTo>
                    <a:pt x="385" y="47"/>
                  </a:lnTo>
                  <a:lnTo>
                    <a:pt x="386" y="39"/>
                  </a:lnTo>
                  <a:lnTo>
                    <a:pt x="386" y="39"/>
                  </a:lnTo>
                  <a:lnTo>
                    <a:pt x="385" y="30"/>
                  </a:lnTo>
                  <a:lnTo>
                    <a:pt x="381" y="21"/>
                  </a:lnTo>
                  <a:lnTo>
                    <a:pt x="375" y="15"/>
                  </a:lnTo>
                  <a:lnTo>
                    <a:pt x="368" y="8"/>
                  </a:lnTo>
                  <a:lnTo>
                    <a:pt x="3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0" name="Freeform 212"/>
            <p:cNvSpPr>
              <a:spLocks/>
            </p:cNvSpPr>
            <p:nvPr/>
          </p:nvSpPr>
          <p:spPr bwMode="auto">
            <a:xfrm>
              <a:off x="1497887" y="5381995"/>
              <a:ext cx="564264" cy="232430"/>
            </a:xfrm>
            <a:custGeom>
              <a:avLst/>
              <a:gdLst>
                <a:gd name="T0" fmla="*/ 368 w 386"/>
                <a:gd name="T1" fmla="*/ 10 h 159"/>
                <a:gd name="T2" fmla="*/ 352 w 386"/>
                <a:gd name="T3" fmla="*/ 0 h 159"/>
                <a:gd name="T4" fmla="*/ 227 w 386"/>
                <a:gd name="T5" fmla="*/ 71 h 159"/>
                <a:gd name="T6" fmla="*/ 227 w 386"/>
                <a:gd name="T7" fmla="*/ 71 h 159"/>
                <a:gd name="T8" fmla="*/ 218 w 386"/>
                <a:gd name="T9" fmla="*/ 74 h 159"/>
                <a:gd name="T10" fmla="*/ 210 w 386"/>
                <a:gd name="T11" fmla="*/ 75 h 159"/>
                <a:gd name="T12" fmla="*/ 202 w 386"/>
                <a:gd name="T13" fmla="*/ 77 h 159"/>
                <a:gd name="T14" fmla="*/ 192 w 386"/>
                <a:gd name="T15" fmla="*/ 79 h 159"/>
                <a:gd name="T16" fmla="*/ 192 w 386"/>
                <a:gd name="T17" fmla="*/ 79 h 159"/>
                <a:gd name="T18" fmla="*/ 184 w 386"/>
                <a:gd name="T19" fmla="*/ 77 h 159"/>
                <a:gd name="T20" fmla="*/ 176 w 386"/>
                <a:gd name="T21" fmla="*/ 75 h 159"/>
                <a:gd name="T22" fmla="*/ 168 w 386"/>
                <a:gd name="T23" fmla="*/ 74 h 159"/>
                <a:gd name="T24" fmla="*/ 160 w 386"/>
                <a:gd name="T25" fmla="*/ 71 h 159"/>
                <a:gd name="T26" fmla="*/ 34 w 386"/>
                <a:gd name="T27" fmla="*/ 0 h 159"/>
                <a:gd name="T28" fmla="*/ 18 w 386"/>
                <a:gd name="T29" fmla="*/ 10 h 159"/>
                <a:gd name="T30" fmla="*/ 18 w 386"/>
                <a:gd name="T31" fmla="*/ 10 h 159"/>
                <a:gd name="T32" fmla="*/ 11 w 386"/>
                <a:gd name="T33" fmla="*/ 15 h 159"/>
                <a:gd name="T34" fmla="*/ 5 w 386"/>
                <a:gd name="T35" fmla="*/ 22 h 159"/>
                <a:gd name="T36" fmla="*/ 2 w 386"/>
                <a:gd name="T37" fmla="*/ 30 h 159"/>
                <a:gd name="T38" fmla="*/ 0 w 386"/>
                <a:gd name="T39" fmla="*/ 40 h 159"/>
                <a:gd name="T40" fmla="*/ 0 w 386"/>
                <a:gd name="T41" fmla="*/ 40 h 159"/>
                <a:gd name="T42" fmla="*/ 2 w 386"/>
                <a:gd name="T43" fmla="*/ 49 h 159"/>
                <a:gd name="T44" fmla="*/ 5 w 386"/>
                <a:gd name="T45" fmla="*/ 58 h 159"/>
                <a:gd name="T46" fmla="*/ 11 w 386"/>
                <a:gd name="T47" fmla="*/ 64 h 159"/>
                <a:gd name="T48" fmla="*/ 18 w 386"/>
                <a:gd name="T49" fmla="*/ 69 h 159"/>
                <a:gd name="T50" fmla="*/ 165 w 386"/>
                <a:gd name="T51" fmla="*/ 150 h 159"/>
                <a:gd name="T52" fmla="*/ 165 w 386"/>
                <a:gd name="T53" fmla="*/ 150 h 159"/>
                <a:gd name="T54" fmla="*/ 179 w 386"/>
                <a:gd name="T55" fmla="*/ 157 h 159"/>
                <a:gd name="T56" fmla="*/ 192 w 386"/>
                <a:gd name="T57" fmla="*/ 159 h 159"/>
                <a:gd name="T58" fmla="*/ 192 w 386"/>
                <a:gd name="T59" fmla="*/ 159 h 159"/>
                <a:gd name="T60" fmla="*/ 207 w 386"/>
                <a:gd name="T61" fmla="*/ 157 h 159"/>
                <a:gd name="T62" fmla="*/ 220 w 386"/>
                <a:gd name="T63" fmla="*/ 150 h 159"/>
                <a:gd name="T64" fmla="*/ 368 w 386"/>
                <a:gd name="T65" fmla="*/ 69 h 159"/>
                <a:gd name="T66" fmla="*/ 368 w 386"/>
                <a:gd name="T67" fmla="*/ 69 h 159"/>
                <a:gd name="T68" fmla="*/ 375 w 386"/>
                <a:gd name="T69" fmla="*/ 64 h 159"/>
                <a:gd name="T70" fmla="*/ 381 w 386"/>
                <a:gd name="T71" fmla="*/ 58 h 159"/>
                <a:gd name="T72" fmla="*/ 385 w 386"/>
                <a:gd name="T73" fmla="*/ 49 h 159"/>
                <a:gd name="T74" fmla="*/ 386 w 386"/>
                <a:gd name="T75" fmla="*/ 40 h 159"/>
                <a:gd name="T76" fmla="*/ 386 w 386"/>
                <a:gd name="T77" fmla="*/ 40 h 159"/>
                <a:gd name="T78" fmla="*/ 385 w 386"/>
                <a:gd name="T79" fmla="*/ 30 h 159"/>
                <a:gd name="T80" fmla="*/ 381 w 386"/>
                <a:gd name="T81" fmla="*/ 22 h 159"/>
                <a:gd name="T82" fmla="*/ 375 w 386"/>
                <a:gd name="T83" fmla="*/ 15 h 159"/>
                <a:gd name="T84" fmla="*/ 368 w 386"/>
                <a:gd name="T85" fmla="*/ 10 h 159"/>
                <a:gd name="T86" fmla="*/ 368 w 386"/>
                <a:gd name="T87" fmla="*/ 1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6" h="159">
                  <a:moveTo>
                    <a:pt x="368" y="10"/>
                  </a:moveTo>
                  <a:lnTo>
                    <a:pt x="352" y="0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18" y="74"/>
                  </a:lnTo>
                  <a:lnTo>
                    <a:pt x="210" y="75"/>
                  </a:lnTo>
                  <a:lnTo>
                    <a:pt x="202" y="77"/>
                  </a:lnTo>
                  <a:lnTo>
                    <a:pt x="192" y="79"/>
                  </a:lnTo>
                  <a:lnTo>
                    <a:pt x="192" y="79"/>
                  </a:lnTo>
                  <a:lnTo>
                    <a:pt x="184" y="77"/>
                  </a:lnTo>
                  <a:lnTo>
                    <a:pt x="176" y="75"/>
                  </a:lnTo>
                  <a:lnTo>
                    <a:pt x="168" y="74"/>
                  </a:lnTo>
                  <a:lnTo>
                    <a:pt x="160" y="71"/>
                  </a:lnTo>
                  <a:lnTo>
                    <a:pt x="34" y="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1" y="15"/>
                  </a:lnTo>
                  <a:lnTo>
                    <a:pt x="5" y="22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9"/>
                  </a:lnTo>
                  <a:lnTo>
                    <a:pt x="5" y="58"/>
                  </a:lnTo>
                  <a:lnTo>
                    <a:pt x="11" y="64"/>
                  </a:lnTo>
                  <a:lnTo>
                    <a:pt x="18" y="69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79" y="157"/>
                  </a:lnTo>
                  <a:lnTo>
                    <a:pt x="192" y="159"/>
                  </a:lnTo>
                  <a:lnTo>
                    <a:pt x="192" y="159"/>
                  </a:lnTo>
                  <a:lnTo>
                    <a:pt x="207" y="157"/>
                  </a:lnTo>
                  <a:lnTo>
                    <a:pt x="220" y="150"/>
                  </a:lnTo>
                  <a:lnTo>
                    <a:pt x="368" y="69"/>
                  </a:lnTo>
                  <a:lnTo>
                    <a:pt x="368" y="69"/>
                  </a:lnTo>
                  <a:lnTo>
                    <a:pt x="375" y="64"/>
                  </a:lnTo>
                  <a:lnTo>
                    <a:pt x="381" y="58"/>
                  </a:lnTo>
                  <a:lnTo>
                    <a:pt x="385" y="49"/>
                  </a:lnTo>
                  <a:lnTo>
                    <a:pt x="386" y="40"/>
                  </a:lnTo>
                  <a:lnTo>
                    <a:pt x="386" y="40"/>
                  </a:lnTo>
                  <a:lnTo>
                    <a:pt x="385" y="30"/>
                  </a:lnTo>
                  <a:lnTo>
                    <a:pt x="381" y="22"/>
                  </a:lnTo>
                  <a:lnTo>
                    <a:pt x="375" y="15"/>
                  </a:lnTo>
                  <a:lnTo>
                    <a:pt x="368" y="10"/>
                  </a:lnTo>
                  <a:lnTo>
                    <a:pt x="36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51" name="Group"/>
          <p:cNvGrpSpPr/>
          <p:nvPr/>
        </p:nvGrpSpPr>
        <p:grpSpPr>
          <a:xfrm>
            <a:off x="5158892" y="2627362"/>
            <a:ext cx="551517" cy="450223"/>
            <a:chOff x="9774729" y="1359058"/>
            <a:chExt cx="666591" cy="381536"/>
          </a:xfrm>
          <a:solidFill>
            <a:schemeClr val="bg1">
              <a:lumMod val="85000"/>
            </a:schemeClr>
          </a:solidFill>
        </p:grpSpPr>
        <p:sp>
          <p:nvSpPr>
            <p:cNvPr id="52" name="Freeform 350"/>
            <p:cNvSpPr>
              <a:spLocks/>
            </p:cNvSpPr>
            <p:nvPr/>
          </p:nvSpPr>
          <p:spPr bwMode="auto">
            <a:xfrm>
              <a:off x="9900446" y="1359058"/>
              <a:ext cx="415158" cy="381536"/>
            </a:xfrm>
            <a:custGeom>
              <a:avLst/>
              <a:gdLst>
                <a:gd name="T0" fmla="*/ 0 w 284"/>
                <a:gd name="T1" fmla="*/ 252 h 261"/>
                <a:gd name="T2" fmla="*/ 2 w 284"/>
                <a:gd name="T3" fmla="*/ 257 h 261"/>
                <a:gd name="T4" fmla="*/ 8 w 284"/>
                <a:gd name="T5" fmla="*/ 261 h 261"/>
                <a:gd name="T6" fmla="*/ 275 w 284"/>
                <a:gd name="T7" fmla="*/ 261 h 261"/>
                <a:gd name="T8" fmla="*/ 280 w 284"/>
                <a:gd name="T9" fmla="*/ 257 h 261"/>
                <a:gd name="T10" fmla="*/ 284 w 284"/>
                <a:gd name="T11" fmla="*/ 252 h 261"/>
                <a:gd name="T12" fmla="*/ 284 w 284"/>
                <a:gd name="T13" fmla="*/ 234 h 261"/>
                <a:gd name="T14" fmla="*/ 275 w 284"/>
                <a:gd name="T15" fmla="*/ 208 h 261"/>
                <a:gd name="T16" fmla="*/ 254 w 284"/>
                <a:gd name="T17" fmla="*/ 186 h 261"/>
                <a:gd name="T18" fmla="*/ 223 w 284"/>
                <a:gd name="T19" fmla="*/ 168 h 261"/>
                <a:gd name="T20" fmla="*/ 184 w 284"/>
                <a:gd name="T21" fmla="*/ 156 h 261"/>
                <a:gd name="T22" fmla="*/ 181 w 284"/>
                <a:gd name="T23" fmla="*/ 155 h 261"/>
                <a:gd name="T24" fmla="*/ 176 w 284"/>
                <a:gd name="T25" fmla="*/ 150 h 261"/>
                <a:gd name="T26" fmla="*/ 176 w 284"/>
                <a:gd name="T27" fmla="*/ 148 h 261"/>
                <a:gd name="T28" fmla="*/ 179 w 284"/>
                <a:gd name="T29" fmla="*/ 142 h 261"/>
                <a:gd name="T30" fmla="*/ 186 w 284"/>
                <a:gd name="T31" fmla="*/ 135 h 261"/>
                <a:gd name="T32" fmla="*/ 196 w 284"/>
                <a:gd name="T33" fmla="*/ 120 h 261"/>
                <a:gd name="T34" fmla="*/ 202 w 284"/>
                <a:gd name="T35" fmla="*/ 94 h 261"/>
                <a:gd name="T36" fmla="*/ 204 w 284"/>
                <a:gd name="T37" fmla="*/ 73 h 261"/>
                <a:gd name="T38" fmla="*/ 199 w 284"/>
                <a:gd name="T39" fmla="*/ 44 h 261"/>
                <a:gd name="T40" fmla="*/ 184 w 284"/>
                <a:gd name="T41" fmla="*/ 21 h 261"/>
                <a:gd name="T42" fmla="*/ 165 w 284"/>
                <a:gd name="T43" fmla="*/ 5 h 261"/>
                <a:gd name="T44" fmla="*/ 142 w 284"/>
                <a:gd name="T45" fmla="*/ 0 h 261"/>
                <a:gd name="T46" fmla="*/ 129 w 284"/>
                <a:gd name="T47" fmla="*/ 1 h 261"/>
                <a:gd name="T48" fmla="*/ 106 w 284"/>
                <a:gd name="T49" fmla="*/ 11 h 261"/>
                <a:gd name="T50" fmla="*/ 90 w 284"/>
                <a:gd name="T51" fmla="*/ 31 h 261"/>
                <a:gd name="T52" fmla="*/ 82 w 284"/>
                <a:gd name="T53" fmla="*/ 58 h 261"/>
                <a:gd name="T54" fmla="*/ 80 w 284"/>
                <a:gd name="T55" fmla="*/ 73 h 261"/>
                <a:gd name="T56" fmla="*/ 85 w 284"/>
                <a:gd name="T57" fmla="*/ 112 h 261"/>
                <a:gd name="T58" fmla="*/ 91 w 284"/>
                <a:gd name="T59" fmla="*/ 128 h 261"/>
                <a:gd name="T60" fmla="*/ 103 w 284"/>
                <a:gd name="T61" fmla="*/ 142 h 261"/>
                <a:gd name="T62" fmla="*/ 106 w 284"/>
                <a:gd name="T63" fmla="*/ 143 h 261"/>
                <a:gd name="T64" fmla="*/ 106 w 284"/>
                <a:gd name="T65" fmla="*/ 148 h 261"/>
                <a:gd name="T66" fmla="*/ 106 w 284"/>
                <a:gd name="T67" fmla="*/ 150 h 261"/>
                <a:gd name="T68" fmla="*/ 103 w 284"/>
                <a:gd name="T69" fmla="*/ 155 h 261"/>
                <a:gd name="T70" fmla="*/ 99 w 284"/>
                <a:gd name="T71" fmla="*/ 156 h 261"/>
                <a:gd name="T72" fmla="*/ 59 w 284"/>
                <a:gd name="T73" fmla="*/ 168 h 261"/>
                <a:gd name="T74" fmla="*/ 28 w 284"/>
                <a:gd name="T75" fmla="*/ 186 h 261"/>
                <a:gd name="T76" fmla="*/ 7 w 284"/>
                <a:gd name="T77" fmla="*/ 208 h 261"/>
                <a:gd name="T78" fmla="*/ 0 w 284"/>
                <a:gd name="T79" fmla="*/ 23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4" h="261">
                  <a:moveTo>
                    <a:pt x="0" y="252"/>
                  </a:moveTo>
                  <a:lnTo>
                    <a:pt x="0" y="252"/>
                  </a:lnTo>
                  <a:lnTo>
                    <a:pt x="0" y="256"/>
                  </a:lnTo>
                  <a:lnTo>
                    <a:pt x="2" y="257"/>
                  </a:lnTo>
                  <a:lnTo>
                    <a:pt x="5" y="261"/>
                  </a:lnTo>
                  <a:lnTo>
                    <a:pt x="8" y="261"/>
                  </a:lnTo>
                  <a:lnTo>
                    <a:pt x="275" y="261"/>
                  </a:lnTo>
                  <a:lnTo>
                    <a:pt x="275" y="261"/>
                  </a:lnTo>
                  <a:lnTo>
                    <a:pt x="279" y="261"/>
                  </a:lnTo>
                  <a:lnTo>
                    <a:pt x="280" y="257"/>
                  </a:lnTo>
                  <a:lnTo>
                    <a:pt x="282" y="256"/>
                  </a:lnTo>
                  <a:lnTo>
                    <a:pt x="284" y="252"/>
                  </a:lnTo>
                  <a:lnTo>
                    <a:pt x="284" y="234"/>
                  </a:lnTo>
                  <a:lnTo>
                    <a:pt x="284" y="234"/>
                  </a:lnTo>
                  <a:lnTo>
                    <a:pt x="282" y="221"/>
                  </a:lnTo>
                  <a:lnTo>
                    <a:pt x="275" y="208"/>
                  </a:lnTo>
                  <a:lnTo>
                    <a:pt x="267" y="195"/>
                  </a:lnTo>
                  <a:lnTo>
                    <a:pt x="254" y="186"/>
                  </a:lnTo>
                  <a:lnTo>
                    <a:pt x="240" y="176"/>
                  </a:lnTo>
                  <a:lnTo>
                    <a:pt x="223" y="168"/>
                  </a:lnTo>
                  <a:lnTo>
                    <a:pt x="204" y="161"/>
                  </a:lnTo>
                  <a:lnTo>
                    <a:pt x="184" y="156"/>
                  </a:lnTo>
                  <a:lnTo>
                    <a:pt x="184" y="156"/>
                  </a:lnTo>
                  <a:lnTo>
                    <a:pt x="181" y="155"/>
                  </a:lnTo>
                  <a:lnTo>
                    <a:pt x="178" y="153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8" y="143"/>
                  </a:lnTo>
                  <a:lnTo>
                    <a:pt x="179" y="142"/>
                  </a:lnTo>
                  <a:lnTo>
                    <a:pt x="179" y="142"/>
                  </a:lnTo>
                  <a:lnTo>
                    <a:pt x="186" y="135"/>
                  </a:lnTo>
                  <a:lnTo>
                    <a:pt x="191" y="128"/>
                  </a:lnTo>
                  <a:lnTo>
                    <a:pt x="196" y="120"/>
                  </a:lnTo>
                  <a:lnTo>
                    <a:pt x="199" y="112"/>
                  </a:lnTo>
                  <a:lnTo>
                    <a:pt x="202" y="94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202" y="58"/>
                  </a:lnTo>
                  <a:lnTo>
                    <a:pt x="199" y="44"/>
                  </a:lnTo>
                  <a:lnTo>
                    <a:pt x="192" y="31"/>
                  </a:lnTo>
                  <a:lnTo>
                    <a:pt x="184" y="21"/>
                  </a:lnTo>
                  <a:lnTo>
                    <a:pt x="176" y="11"/>
                  </a:lnTo>
                  <a:lnTo>
                    <a:pt x="165" y="5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9" y="1"/>
                  </a:lnTo>
                  <a:lnTo>
                    <a:pt x="117" y="5"/>
                  </a:lnTo>
                  <a:lnTo>
                    <a:pt x="106" y="11"/>
                  </a:lnTo>
                  <a:lnTo>
                    <a:pt x="98" y="21"/>
                  </a:lnTo>
                  <a:lnTo>
                    <a:pt x="90" y="31"/>
                  </a:lnTo>
                  <a:lnTo>
                    <a:pt x="85" y="44"/>
                  </a:lnTo>
                  <a:lnTo>
                    <a:pt x="82" y="58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0" y="94"/>
                  </a:lnTo>
                  <a:lnTo>
                    <a:pt x="85" y="112"/>
                  </a:lnTo>
                  <a:lnTo>
                    <a:pt x="88" y="120"/>
                  </a:lnTo>
                  <a:lnTo>
                    <a:pt x="91" y="128"/>
                  </a:lnTo>
                  <a:lnTo>
                    <a:pt x="96" y="135"/>
                  </a:lnTo>
                  <a:lnTo>
                    <a:pt x="103" y="142"/>
                  </a:lnTo>
                  <a:lnTo>
                    <a:pt x="103" y="142"/>
                  </a:lnTo>
                  <a:lnTo>
                    <a:pt x="106" y="143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3"/>
                  </a:lnTo>
                  <a:lnTo>
                    <a:pt x="103" y="155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78" y="161"/>
                  </a:lnTo>
                  <a:lnTo>
                    <a:pt x="59" y="168"/>
                  </a:lnTo>
                  <a:lnTo>
                    <a:pt x="42" y="176"/>
                  </a:lnTo>
                  <a:lnTo>
                    <a:pt x="28" y="186"/>
                  </a:lnTo>
                  <a:lnTo>
                    <a:pt x="16" y="195"/>
                  </a:lnTo>
                  <a:lnTo>
                    <a:pt x="7" y="208"/>
                  </a:lnTo>
                  <a:lnTo>
                    <a:pt x="2" y="221"/>
                  </a:lnTo>
                  <a:lnTo>
                    <a:pt x="0" y="234"/>
                  </a:lnTo>
                  <a:lnTo>
                    <a:pt x="0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3" name="Freeform 351"/>
            <p:cNvSpPr>
              <a:spLocks/>
            </p:cNvSpPr>
            <p:nvPr/>
          </p:nvSpPr>
          <p:spPr bwMode="auto">
            <a:xfrm>
              <a:off x="9774729" y="1408760"/>
              <a:ext cx="216350" cy="280670"/>
            </a:xfrm>
            <a:custGeom>
              <a:avLst/>
              <a:gdLst>
                <a:gd name="T0" fmla="*/ 135 w 148"/>
                <a:gd name="T1" fmla="*/ 124 h 192"/>
                <a:gd name="T2" fmla="*/ 138 w 148"/>
                <a:gd name="T3" fmla="*/ 119 h 192"/>
                <a:gd name="T4" fmla="*/ 135 w 148"/>
                <a:gd name="T5" fmla="*/ 116 h 192"/>
                <a:gd name="T6" fmla="*/ 133 w 148"/>
                <a:gd name="T7" fmla="*/ 116 h 192"/>
                <a:gd name="T8" fmla="*/ 130 w 148"/>
                <a:gd name="T9" fmla="*/ 112 h 192"/>
                <a:gd name="T10" fmla="*/ 128 w 148"/>
                <a:gd name="T11" fmla="*/ 109 h 192"/>
                <a:gd name="T12" fmla="*/ 132 w 148"/>
                <a:gd name="T13" fmla="*/ 104 h 192"/>
                <a:gd name="T14" fmla="*/ 137 w 148"/>
                <a:gd name="T15" fmla="*/ 99 h 192"/>
                <a:gd name="T16" fmla="*/ 145 w 148"/>
                <a:gd name="T17" fmla="*/ 83 h 192"/>
                <a:gd name="T18" fmla="*/ 148 w 148"/>
                <a:gd name="T19" fmla="*/ 54 h 192"/>
                <a:gd name="T20" fmla="*/ 148 w 148"/>
                <a:gd name="T21" fmla="*/ 42 h 192"/>
                <a:gd name="T22" fmla="*/ 141 w 148"/>
                <a:gd name="T23" fmla="*/ 23 h 192"/>
                <a:gd name="T24" fmla="*/ 128 w 148"/>
                <a:gd name="T25" fmla="*/ 10 h 192"/>
                <a:gd name="T26" fmla="*/ 112 w 148"/>
                <a:gd name="T27" fmla="*/ 2 h 192"/>
                <a:gd name="T28" fmla="*/ 102 w 148"/>
                <a:gd name="T29" fmla="*/ 0 h 192"/>
                <a:gd name="T30" fmla="*/ 86 w 148"/>
                <a:gd name="T31" fmla="*/ 5 h 192"/>
                <a:gd name="T32" fmla="*/ 71 w 148"/>
                <a:gd name="T33" fmla="*/ 16 h 192"/>
                <a:gd name="T34" fmla="*/ 62 w 148"/>
                <a:gd name="T35" fmla="*/ 33 h 192"/>
                <a:gd name="T36" fmla="*/ 58 w 148"/>
                <a:gd name="T37" fmla="*/ 54 h 192"/>
                <a:gd name="T38" fmla="*/ 58 w 148"/>
                <a:gd name="T39" fmla="*/ 70 h 192"/>
                <a:gd name="T40" fmla="*/ 66 w 148"/>
                <a:gd name="T41" fmla="*/ 94 h 192"/>
                <a:gd name="T42" fmla="*/ 75 w 148"/>
                <a:gd name="T43" fmla="*/ 104 h 192"/>
                <a:gd name="T44" fmla="*/ 76 w 148"/>
                <a:gd name="T45" fmla="*/ 106 h 192"/>
                <a:gd name="T46" fmla="*/ 78 w 148"/>
                <a:gd name="T47" fmla="*/ 109 h 192"/>
                <a:gd name="T48" fmla="*/ 76 w 148"/>
                <a:gd name="T49" fmla="*/ 112 h 192"/>
                <a:gd name="T50" fmla="*/ 73 w 148"/>
                <a:gd name="T51" fmla="*/ 116 h 192"/>
                <a:gd name="T52" fmla="*/ 44 w 148"/>
                <a:gd name="T53" fmla="*/ 124 h 192"/>
                <a:gd name="T54" fmla="*/ 19 w 148"/>
                <a:gd name="T55" fmla="*/ 137 h 192"/>
                <a:gd name="T56" fmla="*/ 5 w 148"/>
                <a:gd name="T57" fmla="*/ 153 h 192"/>
                <a:gd name="T58" fmla="*/ 0 w 148"/>
                <a:gd name="T59" fmla="*/ 173 h 192"/>
                <a:gd name="T60" fmla="*/ 0 w 148"/>
                <a:gd name="T61" fmla="*/ 187 h 192"/>
                <a:gd name="T62" fmla="*/ 5 w 148"/>
                <a:gd name="T63" fmla="*/ 192 h 192"/>
                <a:gd name="T64" fmla="*/ 70 w 148"/>
                <a:gd name="T65" fmla="*/ 192 h 192"/>
                <a:gd name="T66" fmla="*/ 75 w 148"/>
                <a:gd name="T67" fmla="*/ 187 h 192"/>
                <a:gd name="T68" fmla="*/ 78 w 148"/>
                <a:gd name="T69" fmla="*/ 178 h 192"/>
                <a:gd name="T70" fmla="*/ 88 w 148"/>
                <a:gd name="T71" fmla="*/ 160 h 192"/>
                <a:gd name="T72" fmla="*/ 102 w 148"/>
                <a:gd name="T73" fmla="*/ 143 h 192"/>
                <a:gd name="T74" fmla="*/ 124 w 148"/>
                <a:gd name="T75" fmla="*/ 130 h 192"/>
                <a:gd name="T76" fmla="*/ 135 w 148"/>
                <a:gd name="T77" fmla="*/ 12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92">
                  <a:moveTo>
                    <a:pt x="135" y="124"/>
                  </a:moveTo>
                  <a:lnTo>
                    <a:pt x="135" y="124"/>
                  </a:lnTo>
                  <a:lnTo>
                    <a:pt x="138" y="122"/>
                  </a:lnTo>
                  <a:lnTo>
                    <a:pt x="138" y="119"/>
                  </a:lnTo>
                  <a:lnTo>
                    <a:pt x="137" y="117"/>
                  </a:lnTo>
                  <a:lnTo>
                    <a:pt x="135" y="116"/>
                  </a:lnTo>
                  <a:lnTo>
                    <a:pt x="135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0" y="112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30" y="106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37" y="99"/>
                  </a:lnTo>
                  <a:lnTo>
                    <a:pt x="140" y="94"/>
                  </a:lnTo>
                  <a:lnTo>
                    <a:pt x="145" y="83"/>
                  </a:lnTo>
                  <a:lnTo>
                    <a:pt x="148" y="70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48" y="42"/>
                  </a:lnTo>
                  <a:lnTo>
                    <a:pt x="145" y="33"/>
                  </a:lnTo>
                  <a:lnTo>
                    <a:pt x="141" y="23"/>
                  </a:lnTo>
                  <a:lnTo>
                    <a:pt x="135" y="16"/>
                  </a:lnTo>
                  <a:lnTo>
                    <a:pt x="128" y="10"/>
                  </a:lnTo>
                  <a:lnTo>
                    <a:pt x="120" y="5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4" y="2"/>
                  </a:lnTo>
                  <a:lnTo>
                    <a:pt x="86" y="5"/>
                  </a:lnTo>
                  <a:lnTo>
                    <a:pt x="78" y="10"/>
                  </a:lnTo>
                  <a:lnTo>
                    <a:pt x="71" y="16"/>
                  </a:lnTo>
                  <a:lnTo>
                    <a:pt x="65" y="23"/>
                  </a:lnTo>
                  <a:lnTo>
                    <a:pt x="62" y="33"/>
                  </a:lnTo>
                  <a:lnTo>
                    <a:pt x="58" y="4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70"/>
                  </a:lnTo>
                  <a:lnTo>
                    <a:pt x="62" y="83"/>
                  </a:lnTo>
                  <a:lnTo>
                    <a:pt x="66" y="94"/>
                  </a:lnTo>
                  <a:lnTo>
                    <a:pt x="70" y="99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6" y="106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6" y="112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57" y="119"/>
                  </a:lnTo>
                  <a:lnTo>
                    <a:pt x="44" y="124"/>
                  </a:lnTo>
                  <a:lnTo>
                    <a:pt x="31" y="129"/>
                  </a:lnTo>
                  <a:lnTo>
                    <a:pt x="19" y="137"/>
                  </a:lnTo>
                  <a:lnTo>
                    <a:pt x="11" y="145"/>
                  </a:lnTo>
                  <a:lnTo>
                    <a:pt x="5" y="153"/>
                  </a:lnTo>
                  <a:lnTo>
                    <a:pt x="1" y="163"/>
                  </a:lnTo>
                  <a:lnTo>
                    <a:pt x="0" y="173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191"/>
                  </a:lnTo>
                  <a:lnTo>
                    <a:pt x="5" y="192"/>
                  </a:lnTo>
                  <a:lnTo>
                    <a:pt x="70" y="192"/>
                  </a:lnTo>
                  <a:lnTo>
                    <a:pt x="70" y="192"/>
                  </a:lnTo>
                  <a:lnTo>
                    <a:pt x="73" y="191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78" y="178"/>
                  </a:lnTo>
                  <a:lnTo>
                    <a:pt x="81" y="169"/>
                  </a:lnTo>
                  <a:lnTo>
                    <a:pt x="88" y="160"/>
                  </a:lnTo>
                  <a:lnTo>
                    <a:pt x="94" y="152"/>
                  </a:lnTo>
                  <a:lnTo>
                    <a:pt x="102" y="143"/>
                  </a:lnTo>
                  <a:lnTo>
                    <a:pt x="112" y="137"/>
                  </a:lnTo>
                  <a:lnTo>
                    <a:pt x="124" y="130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4" name="Freeform 352"/>
            <p:cNvSpPr>
              <a:spLocks/>
            </p:cNvSpPr>
            <p:nvPr/>
          </p:nvSpPr>
          <p:spPr bwMode="auto">
            <a:xfrm>
              <a:off x="10222047" y="1408760"/>
              <a:ext cx="219273" cy="280670"/>
            </a:xfrm>
            <a:custGeom>
              <a:avLst/>
              <a:gdLst>
                <a:gd name="T0" fmla="*/ 77 w 150"/>
                <a:gd name="T1" fmla="*/ 116 h 192"/>
                <a:gd name="T2" fmla="*/ 72 w 150"/>
                <a:gd name="T3" fmla="*/ 109 h 192"/>
                <a:gd name="T4" fmla="*/ 72 w 150"/>
                <a:gd name="T5" fmla="*/ 106 h 192"/>
                <a:gd name="T6" fmla="*/ 73 w 150"/>
                <a:gd name="T7" fmla="*/ 104 h 192"/>
                <a:gd name="T8" fmla="*/ 82 w 150"/>
                <a:gd name="T9" fmla="*/ 94 h 192"/>
                <a:gd name="T10" fmla="*/ 90 w 150"/>
                <a:gd name="T11" fmla="*/ 70 h 192"/>
                <a:gd name="T12" fmla="*/ 91 w 150"/>
                <a:gd name="T13" fmla="*/ 54 h 192"/>
                <a:gd name="T14" fmla="*/ 86 w 150"/>
                <a:gd name="T15" fmla="*/ 33 h 192"/>
                <a:gd name="T16" fmla="*/ 77 w 150"/>
                <a:gd name="T17" fmla="*/ 16 h 192"/>
                <a:gd name="T18" fmla="*/ 64 w 150"/>
                <a:gd name="T19" fmla="*/ 5 h 192"/>
                <a:gd name="T20" fmla="*/ 46 w 150"/>
                <a:gd name="T21" fmla="*/ 0 h 192"/>
                <a:gd name="T22" fmla="*/ 36 w 150"/>
                <a:gd name="T23" fmla="*/ 2 h 192"/>
                <a:gd name="T24" fmla="*/ 20 w 150"/>
                <a:gd name="T25" fmla="*/ 10 h 192"/>
                <a:gd name="T26" fmla="*/ 8 w 150"/>
                <a:gd name="T27" fmla="*/ 23 h 192"/>
                <a:gd name="T28" fmla="*/ 2 w 150"/>
                <a:gd name="T29" fmla="*/ 42 h 192"/>
                <a:gd name="T30" fmla="*/ 0 w 150"/>
                <a:gd name="T31" fmla="*/ 54 h 192"/>
                <a:gd name="T32" fmla="*/ 3 w 150"/>
                <a:gd name="T33" fmla="*/ 83 h 192"/>
                <a:gd name="T34" fmla="*/ 13 w 150"/>
                <a:gd name="T35" fmla="*/ 99 h 192"/>
                <a:gd name="T36" fmla="*/ 18 w 150"/>
                <a:gd name="T37" fmla="*/ 104 h 192"/>
                <a:gd name="T38" fmla="*/ 20 w 150"/>
                <a:gd name="T39" fmla="*/ 109 h 192"/>
                <a:gd name="T40" fmla="*/ 20 w 150"/>
                <a:gd name="T41" fmla="*/ 109 h 192"/>
                <a:gd name="T42" fmla="*/ 15 w 150"/>
                <a:gd name="T43" fmla="*/ 116 h 192"/>
                <a:gd name="T44" fmla="*/ 15 w 150"/>
                <a:gd name="T45" fmla="*/ 116 h 192"/>
                <a:gd name="T46" fmla="*/ 11 w 150"/>
                <a:gd name="T47" fmla="*/ 117 h 192"/>
                <a:gd name="T48" fmla="*/ 11 w 150"/>
                <a:gd name="T49" fmla="*/ 122 h 192"/>
                <a:gd name="T50" fmla="*/ 13 w 150"/>
                <a:gd name="T51" fmla="*/ 124 h 192"/>
                <a:gd name="T52" fmla="*/ 36 w 150"/>
                <a:gd name="T53" fmla="*/ 137 h 192"/>
                <a:gd name="T54" fmla="*/ 54 w 150"/>
                <a:gd name="T55" fmla="*/ 152 h 192"/>
                <a:gd name="T56" fmla="*/ 67 w 150"/>
                <a:gd name="T57" fmla="*/ 169 h 192"/>
                <a:gd name="T58" fmla="*/ 73 w 150"/>
                <a:gd name="T59" fmla="*/ 187 h 192"/>
                <a:gd name="T60" fmla="*/ 75 w 150"/>
                <a:gd name="T61" fmla="*/ 191 h 192"/>
                <a:gd name="T62" fmla="*/ 145 w 150"/>
                <a:gd name="T63" fmla="*/ 192 h 192"/>
                <a:gd name="T64" fmla="*/ 148 w 150"/>
                <a:gd name="T65" fmla="*/ 191 h 192"/>
                <a:gd name="T66" fmla="*/ 150 w 150"/>
                <a:gd name="T67" fmla="*/ 173 h 192"/>
                <a:gd name="T68" fmla="*/ 148 w 150"/>
                <a:gd name="T69" fmla="*/ 163 h 192"/>
                <a:gd name="T70" fmla="*/ 137 w 150"/>
                <a:gd name="T71" fmla="*/ 145 h 192"/>
                <a:gd name="T72" fmla="*/ 117 w 150"/>
                <a:gd name="T73" fmla="*/ 129 h 192"/>
                <a:gd name="T74" fmla="*/ 91 w 150"/>
                <a:gd name="T75" fmla="*/ 119 h 192"/>
                <a:gd name="T76" fmla="*/ 77 w 150"/>
                <a:gd name="T77" fmla="*/ 1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92">
                  <a:moveTo>
                    <a:pt x="77" y="116"/>
                  </a:moveTo>
                  <a:lnTo>
                    <a:pt x="77" y="116"/>
                  </a:lnTo>
                  <a:lnTo>
                    <a:pt x="72" y="112"/>
                  </a:lnTo>
                  <a:lnTo>
                    <a:pt x="72" y="109"/>
                  </a:lnTo>
                  <a:lnTo>
                    <a:pt x="72" y="109"/>
                  </a:lnTo>
                  <a:lnTo>
                    <a:pt x="72" y="106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99"/>
                  </a:lnTo>
                  <a:lnTo>
                    <a:pt x="82" y="94"/>
                  </a:lnTo>
                  <a:lnTo>
                    <a:pt x="86" y="83"/>
                  </a:lnTo>
                  <a:lnTo>
                    <a:pt x="90" y="70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0" y="42"/>
                  </a:lnTo>
                  <a:lnTo>
                    <a:pt x="86" y="33"/>
                  </a:lnTo>
                  <a:lnTo>
                    <a:pt x="83" y="23"/>
                  </a:lnTo>
                  <a:lnTo>
                    <a:pt x="77" y="16"/>
                  </a:lnTo>
                  <a:lnTo>
                    <a:pt x="70" y="10"/>
                  </a:lnTo>
                  <a:lnTo>
                    <a:pt x="64" y="5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8" y="5"/>
                  </a:lnTo>
                  <a:lnTo>
                    <a:pt x="20" y="10"/>
                  </a:lnTo>
                  <a:lnTo>
                    <a:pt x="13" y="16"/>
                  </a:lnTo>
                  <a:lnTo>
                    <a:pt x="8" y="23"/>
                  </a:lnTo>
                  <a:lnTo>
                    <a:pt x="3" y="33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70"/>
                  </a:lnTo>
                  <a:lnTo>
                    <a:pt x="3" y="83"/>
                  </a:lnTo>
                  <a:lnTo>
                    <a:pt x="8" y="94"/>
                  </a:lnTo>
                  <a:lnTo>
                    <a:pt x="13" y="99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106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8" y="112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1" y="117"/>
                  </a:lnTo>
                  <a:lnTo>
                    <a:pt x="10" y="119"/>
                  </a:lnTo>
                  <a:lnTo>
                    <a:pt x="11" y="122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25" y="130"/>
                  </a:lnTo>
                  <a:lnTo>
                    <a:pt x="36" y="137"/>
                  </a:lnTo>
                  <a:lnTo>
                    <a:pt x="46" y="143"/>
                  </a:lnTo>
                  <a:lnTo>
                    <a:pt x="54" y="152"/>
                  </a:lnTo>
                  <a:lnTo>
                    <a:pt x="60" y="160"/>
                  </a:lnTo>
                  <a:lnTo>
                    <a:pt x="67" y="169"/>
                  </a:lnTo>
                  <a:lnTo>
                    <a:pt x="72" y="178"/>
                  </a:lnTo>
                  <a:lnTo>
                    <a:pt x="73" y="187"/>
                  </a:lnTo>
                  <a:lnTo>
                    <a:pt x="73" y="187"/>
                  </a:lnTo>
                  <a:lnTo>
                    <a:pt x="75" y="191"/>
                  </a:lnTo>
                  <a:lnTo>
                    <a:pt x="78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8" y="191"/>
                  </a:lnTo>
                  <a:lnTo>
                    <a:pt x="150" y="187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48" y="163"/>
                  </a:lnTo>
                  <a:lnTo>
                    <a:pt x="143" y="153"/>
                  </a:lnTo>
                  <a:lnTo>
                    <a:pt x="137" y="145"/>
                  </a:lnTo>
                  <a:lnTo>
                    <a:pt x="129" y="137"/>
                  </a:lnTo>
                  <a:lnTo>
                    <a:pt x="117" y="129"/>
                  </a:lnTo>
                  <a:lnTo>
                    <a:pt x="106" y="124"/>
                  </a:lnTo>
                  <a:lnTo>
                    <a:pt x="91" y="119"/>
                  </a:lnTo>
                  <a:lnTo>
                    <a:pt x="77" y="116"/>
                  </a:lnTo>
                  <a:lnTo>
                    <a:pt x="77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xmlns="" val="388305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917031" y="1395780"/>
            <a:ext cx="1435894" cy="1615679"/>
            <a:chOff x="3584575" y="639763"/>
            <a:chExt cx="1914525" cy="2154238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3584575" y="906463"/>
              <a:ext cx="1914525" cy="1887538"/>
            </a:xfrm>
            <a:custGeom>
              <a:avLst/>
              <a:gdLst>
                <a:gd name="T0" fmla="*/ 0 w 1206"/>
                <a:gd name="T1" fmla="*/ 1039 h 1189"/>
                <a:gd name="T2" fmla="*/ 0 w 1206"/>
                <a:gd name="T3" fmla="*/ 1039 h 1189"/>
                <a:gd name="T4" fmla="*/ 18 w 1206"/>
                <a:gd name="T5" fmla="*/ 993 h 1189"/>
                <a:gd name="T6" fmla="*/ 36 w 1206"/>
                <a:gd name="T7" fmla="*/ 949 h 1189"/>
                <a:gd name="T8" fmla="*/ 54 w 1206"/>
                <a:gd name="T9" fmla="*/ 903 h 1189"/>
                <a:gd name="T10" fmla="*/ 74 w 1206"/>
                <a:gd name="T11" fmla="*/ 861 h 1189"/>
                <a:gd name="T12" fmla="*/ 96 w 1206"/>
                <a:gd name="T13" fmla="*/ 817 h 1189"/>
                <a:gd name="T14" fmla="*/ 120 w 1206"/>
                <a:gd name="T15" fmla="*/ 775 h 1189"/>
                <a:gd name="T16" fmla="*/ 144 w 1206"/>
                <a:gd name="T17" fmla="*/ 733 h 1189"/>
                <a:gd name="T18" fmla="*/ 168 w 1206"/>
                <a:gd name="T19" fmla="*/ 692 h 1189"/>
                <a:gd name="T20" fmla="*/ 194 w 1206"/>
                <a:gd name="T21" fmla="*/ 652 h 1189"/>
                <a:gd name="T22" fmla="*/ 222 w 1206"/>
                <a:gd name="T23" fmla="*/ 612 h 1189"/>
                <a:gd name="T24" fmla="*/ 250 w 1206"/>
                <a:gd name="T25" fmla="*/ 574 h 1189"/>
                <a:gd name="T26" fmla="*/ 280 w 1206"/>
                <a:gd name="T27" fmla="*/ 538 h 1189"/>
                <a:gd name="T28" fmla="*/ 310 w 1206"/>
                <a:gd name="T29" fmla="*/ 500 h 1189"/>
                <a:gd name="T30" fmla="*/ 342 w 1206"/>
                <a:gd name="T31" fmla="*/ 464 h 1189"/>
                <a:gd name="T32" fmla="*/ 374 w 1206"/>
                <a:gd name="T33" fmla="*/ 430 h 1189"/>
                <a:gd name="T34" fmla="*/ 408 w 1206"/>
                <a:gd name="T35" fmla="*/ 396 h 1189"/>
                <a:gd name="T36" fmla="*/ 442 w 1206"/>
                <a:gd name="T37" fmla="*/ 364 h 1189"/>
                <a:gd name="T38" fmla="*/ 478 w 1206"/>
                <a:gd name="T39" fmla="*/ 332 h 1189"/>
                <a:gd name="T40" fmla="*/ 514 w 1206"/>
                <a:gd name="T41" fmla="*/ 300 h 1189"/>
                <a:gd name="T42" fmla="*/ 550 w 1206"/>
                <a:gd name="T43" fmla="*/ 270 h 1189"/>
                <a:gd name="T44" fmla="*/ 588 w 1206"/>
                <a:gd name="T45" fmla="*/ 242 h 1189"/>
                <a:gd name="T46" fmla="*/ 628 w 1206"/>
                <a:gd name="T47" fmla="*/ 214 h 1189"/>
                <a:gd name="T48" fmla="*/ 668 w 1206"/>
                <a:gd name="T49" fmla="*/ 188 h 1189"/>
                <a:gd name="T50" fmla="*/ 708 w 1206"/>
                <a:gd name="T51" fmla="*/ 162 h 1189"/>
                <a:gd name="T52" fmla="*/ 748 w 1206"/>
                <a:gd name="T53" fmla="*/ 138 h 1189"/>
                <a:gd name="T54" fmla="*/ 790 w 1206"/>
                <a:gd name="T55" fmla="*/ 114 h 1189"/>
                <a:gd name="T56" fmla="*/ 834 w 1206"/>
                <a:gd name="T57" fmla="*/ 92 h 1189"/>
                <a:gd name="T58" fmla="*/ 876 w 1206"/>
                <a:gd name="T59" fmla="*/ 72 h 1189"/>
                <a:gd name="T60" fmla="*/ 920 w 1206"/>
                <a:gd name="T61" fmla="*/ 52 h 1189"/>
                <a:gd name="T62" fmla="*/ 966 w 1206"/>
                <a:gd name="T63" fmla="*/ 34 h 1189"/>
                <a:gd name="T64" fmla="*/ 1010 w 1206"/>
                <a:gd name="T65" fmla="*/ 16 h 1189"/>
                <a:gd name="T66" fmla="*/ 1056 w 1206"/>
                <a:gd name="T67" fmla="*/ 0 h 1189"/>
                <a:gd name="T68" fmla="*/ 1186 w 1206"/>
                <a:gd name="T69" fmla="*/ 240 h 1189"/>
                <a:gd name="T70" fmla="*/ 1206 w 1206"/>
                <a:gd name="T71" fmla="*/ 552 h 1189"/>
                <a:gd name="T72" fmla="*/ 1206 w 1206"/>
                <a:gd name="T73" fmla="*/ 552 h 1189"/>
                <a:gd name="T74" fmla="*/ 1150 w 1206"/>
                <a:gd name="T75" fmla="*/ 574 h 1189"/>
                <a:gd name="T76" fmla="*/ 1096 w 1206"/>
                <a:gd name="T77" fmla="*/ 598 h 1189"/>
                <a:gd name="T78" fmla="*/ 1044 w 1206"/>
                <a:gd name="T79" fmla="*/ 626 h 1189"/>
                <a:gd name="T80" fmla="*/ 992 w 1206"/>
                <a:gd name="T81" fmla="*/ 656 h 1189"/>
                <a:gd name="T82" fmla="*/ 944 w 1206"/>
                <a:gd name="T83" fmla="*/ 688 h 1189"/>
                <a:gd name="T84" fmla="*/ 896 w 1206"/>
                <a:gd name="T85" fmla="*/ 723 h 1189"/>
                <a:gd name="T86" fmla="*/ 850 w 1206"/>
                <a:gd name="T87" fmla="*/ 761 h 1189"/>
                <a:gd name="T88" fmla="*/ 808 w 1206"/>
                <a:gd name="T89" fmla="*/ 801 h 1189"/>
                <a:gd name="T90" fmla="*/ 766 w 1206"/>
                <a:gd name="T91" fmla="*/ 841 h 1189"/>
                <a:gd name="T92" fmla="*/ 728 w 1206"/>
                <a:gd name="T93" fmla="*/ 885 h 1189"/>
                <a:gd name="T94" fmla="*/ 692 w 1206"/>
                <a:gd name="T95" fmla="*/ 931 h 1189"/>
                <a:gd name="T96" fmla="*/ 658 w 1206"/>
                <a:gd name="T97" fmla="*/ 979 h 1189"/>
                <a:gd name="T98" fmla="*/ 626 w 1206"/>
                <a:gd name="T99" fmla="*/ 1029 h 1189"/>
                <a:gd name="T100" fmla="*/ 596 w 1206"/>
                <a:gd name="T101" fmla="*/ 1081 h 1189"/>
                <a:gd name="T102" fmla="*/ 570 w 1206"/>
                <a:gd name="T103" fmla="*/ 1135 h 1189"/>
                <a:gd name="T104" fmla="*/ 548 w 1206"/>
                <a:gd name="T105" fmla="*/ 1189 h 1189"/>
                <a:gd name="T106" fmla="*/ 252 w 1206"/>
                <a:gd name="T107" fmla="*/ 1047 h 1189"/>
                <a:gd name="T108" fmla="*/ 0 w 1206"/>
                <a:gd name="T109" fmla="*/ 103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6" h="1189">
                  <a:moveTo>
                    <a:pt x="0" y="1039"/>
                  </a:moveTo>
                  <a:lnTo>
                    <a:pt x="0" y="1039"/>
                  </a:lnTo>
                  <a:lnTo>
                    <a:pt x="18" y="993"/>
                  </a:lnTo>
                  <a:lnTo>
                    <a:pt x="36" y="949"/>
                  </a:lnTo>
                  <a:lnTo>
                    <a:pt x="54" y="903"/>
                  </a:lnTo>
                  <a:lnTo>
                    <a:pt x="74" y="861"/>
                  </a:lnTo>
                  <a:lnTo>
                    <a:pt x="96" y="817"/>
                  </a:lnTo>
                  <a:lnTo>
                    <a:pt x="120" y="775"/>
                  </a:lnTo>
                  <a:lnTo>
                    <a:pt x="144" y="733"/>
                  </a:lnTo>
                  <a:lnTo>
                    <a:pt x="168" y="692"/>
                  </a:lnTo>
                  <a:lnTo>
                    <a:pt x="194" y="652"/>
                  </a:lnTo>
                  <a:lnTo>
                    <a:pt x="222" y="612"/>
                  </a:lnTo>
                  <a:lnTo>
                    <a:pt x="250" y="574"/>
                  </a:lnTo>
                  <a:lnTo>
                    <a:pt x="280" y="538"/>
                  </a:lnTo>
                  <a:lnTo>
                    <a:pt x="310" y="500"/>
                  </a:lnTo>
                  <a:lnTo>
                    <a:pt x="342" y="464"/>
                  </a:lnTo>
                  <a:lnTo>
                    <a:pt x="374" y="430"/>
                  </a:lnTo>
                  <a:lnTo>
                    <a:pt x="408" y="396"/>
                  </a:lnTo>
                  <a:lnTo>
                    <a:pt x="442" y="364"/>
                  </a:lnTo>
                  <a:lnTo>
                    <a:pt x="478" y="332"/>
                  </a:lnTo>
                  <a:lnTo>
                    <a:pt x="514" y="300"/>
                  </a:lnTo>
                  <a:lnTo>
                    <a:pt x="550" y="270"/>
                  </a:lnTo>
                  <a:lnTo>
                    <a:pt x="588" y="242"/>
                  </a:lnTo>
                  <a:lnTo>
                    <a:pt x="628" y="214"/>
                  </a:lnTo>
                  <a:lnTo>
                    <a:pt x="668" y="188"/>
                  </a:lnTo>
                  <a:lnTo>
                    <a:pt x="708" y="162"/>
                  </a:lnTo>
                  <a:lnTo>
                    <a:pt x="748" y="138"/>
                  </a:lnTo>
                  <a:lnTo>
                    <a:pt x="790" y="114"/>
                  </a:lnTo>
                  <a:lnTo>
                    <a:pt x="834" y="92"/>
                  </a:lnTo>
                  <a:lnTo>
                    <a:pt x="876" y="72"/>
                  </a:lnTo>
                  <a:lnTo>
                    <a:pt x="920" y="52"/>
                  </a:lnTo>
                  <a:lnTo>
                    <a:pt x="966" y="34"/>
                  </a:lnTo>
                  <a:lnTo>
                    <a:pt x="1010" y="16"/>
                  </a:lnTo>
                  <a:lnTo>
                    <a:pt x="1056" y="0"/>
                  </a:lnTo>
                  <a:lnTo>
                    <a:pt x="1186" y="240"/>
                  </a:lnTo>
                  <a:lnTo>
                    <a:pt x="1206" y="552"/>
                  </a:lnTo>
                  <a:lnTo>
                    <a:pt x="1206" y="552"/>
                  </a:lnTo>
                  <a:lnTo>
                    <a:pt x="1150" y="574"/>
                  </a:lnTo>
                  <a:lnTo>
                    <a:pt x="1096" y="598"/>
                  </a:lnTo>
                  <a:lnTo>
                    <a:pt x="1044" y="626"/>
                  </a:lnTo>
                  <a:lnTo>
                    <a:pt x="992" y="656"/>
                  </a:lnTo>
                  <a:lnTo>
                    <a:pt x="944" y="688"/>
                  </a:lnTo>
                  <a:lnTo>
                    <a:pt x="896" y="723"/>
                  </a:lnTo>
                  <a:lnTo>
                    <a:pt x="850" y="761"/>
                  </a:lnTo>
                  <a:lnTo>
                    <a:pt x="808" y="801"/>
                  </a:lnTo>
                  <a:lnTo>
                    <a:pt x="766" y="841"/>
                  </a:lnTo>
                  <a:lnTo>
                    <a:pt x="728" y="885"/>
                  </a:lnTo>
                  <a:lnTo>
                    <a:pt x="692" y="931"/>
                  </a:lnTo>
                  <a:lnTo>
                    <a:pt x="658" y="979"/>
                  </a:lnTo>
                  <a:lnTo>
                    <a:pt x="626" y="1029"/>
                  </a:lnTo>
                  <a:lnTo>
                    <a:pt x="596" y="1081"/>
                  </a:lnTo>
                  <a:lnTo>
                    <a:pt x="570" y="1135"/>
                  </a:lnTo>
                  <a:lnTo>
                    <a:pt x="548" y="1189"/>
                  </a:lnTo>
                  <a:lnTo>
                    <a:pt x="252" y="1047"/>
                  </a:lnTo>
                  <a:lnTo>
                    <a:pt x="0" y="10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4197350" y="639763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6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2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2 w 622"/>
                <a:gd name="T37" fmla="*/ 614 h 622"/>
                <a:gd name="T38" fmla="*/ 438 w 622"/>
                <a:gd name="T39" fmla="*/ 594 h 622"/>
                <a:gd name="T40" fmla="*/ 492 w 622"/>
                <a:gd name="T41" fmla="*/ 564 h 622"/>
                <a:gd name="T42" fmla="*/ 536 w 622"/>
                <a:gd name="T43" fmla="*/ 526 h 622"/>
                <a:gd name="T44" fmla="*/ 574 w 622"/>
                <a:gd name="T45" fmla="*/ 478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8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6" y="254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6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2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2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4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6"/>
                  </a:lnTo>
                  <a:lnTo>
                    <a:pt x="566" y="130"/>
                  </a:lnTo>
                  <a:lnTo>
                    <a:pt x="548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4330700" y="773113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6 w 454"/>
                <a:gd name="T25" fmla="*/ 374 h 454"/>
                <a:gd name="T26" fmla="*/ 88 w 454"/>
                <a:gd name="T27" fmla="*/ 404 h 454"/>
                <a:gd name="T28" fmla="*/ 124 w 454"/>
                <a:gd name="T29" fmla="*/ 428 h 454"/>
                <a:gd name="T30" fmla="*/ 164 w 454"/>
                <a:gd name="T31" fmla="*/ 444 h 454"/>
                <a:gd name="T32" fmla="*/ 210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2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6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4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2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8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10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6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2" y="24"/>
                  </a:lnTo>
                  <a:lnTo>
                    <a:pt x="312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/>
                <a:t>F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12444" y="1395780"/>
            <a:ext cx="1850231" cy="1129904"/>
            <a:chOff x="5445125" y="639763"/>
            <a:chExt cx="2466975" cy="1506538"/>
          </a:xfrm>
        </p:grpSpPr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445125" y="773113"/>
              <a:ext cx="2466975" cy="1373188"/>
            </a:xfrm>
            <a:custGeom>
              <a:avLst/>
              <a:gdLst>
                <a:gd name="T0" fmla="*/ 410 w 1554"/>
                <a:gd name="T1" fmla="*/ 0 h 865"/>
                <a:gd name="T2" fmla="*/ 410 w 1554"/>
                <a:gd name="T3" fmla="*/ 0 h 865"/>
                <a:gd name="T4" fmla="*/ 492 w 1554"/>
                <a:gd name="T5" fmla="*/ 2 h 865"/>
                <a:gd name="T6" fmla="*/ 574 w 1554"/>
                <a:gd name="T7" fmla="*/ 8 h 865"/>
                <a:gd name="T8" fmla="*/ 654 w 1554"/>
                <a:gd name="T9" fmla="*/ 18 h 865"/>
                <a:gd name="T10" fmla="*/ 734 w 1554"/>
                <a:gd name="T11" fmla="*/ 30 h 865"/>
                <a:gd name="T12" fmla="*/ 812 w 1554"/>
                <a:gd name="T13" fmla="*/ 48 h 865"/>
                <a:gd name="T14" fmla="*/ 888 w 1554"/>
                <a:gd name="T15" fmla="*/ 68 h 865"/>
                <a:gd name="T16" fmla="*/ 962 w 1554"/>
                <a:gd name="T17" fmla="*/ 94 h 865"/>
                <a:gd name="T18" fmla="*/ 1036 w 1554"/>
                <a:gd name="T19" fmla="*/ 120 h 865"/>
                <a:gd name="T20" fmla="*/ 1108 w 1554"/>
                <a:gd name="T21" fmla="*/ 152 h 865"/>
                <a:gd name="T22" fmla="*/ 1178 w 1554"/>
                <a:gd name="T23" fmla="*/ 186 h 865"/>
                <a:gd name="T24" fmla="*/ 1246 w 1554"/>
                <a:gd name="T25" fmla="*/ 222 h 865"/>
                <a:gd name="T26" fmla="*/ 1312 w 1554"/>
                <a:gd name="T27" fmla="*/ 264 h 865"/>
                <a:gd name="T28" fmla="*/ 1376 w 1554"/>
                <a:gd name="T29" fmla="*/ 306 h 865"/>
                <a:gd name="T30" fmla="*/ 1438 w 1554"/>
                <a:gd name="T31" fmla="*/ 352 h 865"/>
                <a:gd name="T32" fmla="*/ 1498 w 1554"/>
                <a:gd name="T33" fmla="*/ 402 h 865"/>
                <a:gd name="T34" fmla="*/ 1554 w 1554"/>
                <a:gd name="T35" fmla="*/ 452 h 865"/>
                <a:gd name="T36" fmla="*/ 1404 w 1554"/>
                <a:gd name="T37" fmla="*/ 694 h 865"/>
                <a:gd name="T38" fmla="*/ 1144 w 1554"/>
                <a:gd name="T39" fmla="*/ 865 h 865"/>
                <a:gd name="T40" fmla="*/ 1144 w 1554"/>
                <a:gd name="T41" fmla="*/ 865 h 865"/>
                <a:gd name="T42" fmla="*/ 1108 w 1554"/>
                <a:gd name="T43" fmla="*/ 831 h 865"/>
                <a:gd name="T44" fmla="*/ 1068 w 1554"/>
                <a:gd name="T45" fmla="*/ 801 h 865"/>
                <a:gd name="T46" fmla="*/ 1028 w 1554"/>
                <a:gd name="T47" fmla="*/ 770 h 865"/>
                <a:gd name="T48" fmla="*/ 986 w 1554"/>
                <a:gd name="T49" fmla="*/ 742 h 865"/>
                <a:gd name="T50" fmla="*/ 944 w 1554"/>
                <a:gd name="T51" fmla="*/ 716 h 865"/>
                <a:gd name="T52" fmla="*/ 898 w 1554"/>
                <a:gd name="T53" fmla="*/ 692 h 865"/>
                <a:gd name="T54" fmla="*/ 854 w 1554"/>
                <a:gd name="T55" fmla="*/ 672 h 865"/>
                <a:gd name="T56" fmla="*/ 806 w 1554"/>
                <a:gd name="T57" fmla="*/ 652 h 865"/>
                <a:gd name="T58" fmla="*/ 760 w 1554"/>
                <a:gd name="T59" fmla="*/ 634 h 865"/>
                <a:gd name="T60" fmla="*/ 710 w 1554"/>
                <a:gd name="T61" fmla="*/ 618 h 865"/>
                <a:gd name="T62" fmla="*/ 660 w 1554"/>
                <a:gd name="T63" fmla="*/ 606 h 865"/>
                <a:gd name="T64" fmla="*/ 610 w 1554"/>
                <a:gd name="T65" fmla="*/ 594 h 865"/>
                <a:gd name="T66" fmla="*/ 558 w 1554"/>
                <a:gd name="T67" fmla="*/ 586 h 865"/>
                <a:gd name="T68" fmla="*/ 506 w 1554"/>
                <a:gd name="T69" fmla="*/ 580 h 865"/>
                <a:gd name="T70" fmla="*/ 454 w 1554"/>
                <a:gd name="T71" fmla="*/ 576 h 865"/>
                <a:gd name="T72" fmla="*/ 400 w 1554"/>
                <a:gd name="T73" fmla="*/ 574 h 865"/>
                <a:gd name="T74" fmla="*/ 400 w 1554"/>
                <a:gd name="T75" fmla="*/ 574 h 865"/>
                <a:gd name="T76" fmla="*/ 338 w 1554"/>
                <a:gd name="T77" fmla="*/ 576 h 865"/>
                <a:gd name="T78" fmla="*/ 276 w 1554"/>
                <a:gd name="T79" fmla="*/ 582 h 865"/>
                <a:gd name="T80" fmla="*/ 216 w 1554"/>
                <a:gd name="T81" fmla="*/ 590 h 865"/>
                <a:gd name="T82" fmla="*/ 156 w 1554"/>
                <a:gd name="T83" fmla="*/ 602 h 865"/>
                <a:gd name="T84" fmla="*/ 130 w 1554"/>
                <a:gd name="T85" fmla="*/ 290 h 865"/>
                <a:gd name="T86" fmla="*/ 0 w 1554"/>
                <a:gd name="T87" fmla="*/ 50 h 865"/>
                <a:gd name="T88" fmla="*/ 0 w 1554"/>
                <a:gd name="T89" fmla="*/ 50 h 865"/>
                <a:gd name="T90" fmla="*/ 50 w 1554"/>
                <a:gd name="T91" fmla="*/ 38 h 865"/>
                <a:gd name="T92" fmla="*/ 100 w 1554"/>
                <a:gd name="T93" fmla="*/ 28 h 865"/>
                <a:gd name="T94" fmla="*/ 150 w 1554"/>
                <a:gd name="T95" fmla="*/ 20 h 865"/>
                <a:gd name="T96" fmla="*/ 200 w 1554"/>
                <a:gd name="T97" fmla="*/ 12 h 865"/>
                <a:gd name="T98" fmla="*/ 252 w 1554"/>
                <a:gd name="T99" fmla="*/ 8 h 865"/>
                <a:gd name="T100" fmla="*/ 304 w 1554"/>
                <a:gd name="T101" fmla="*/ 2 h 865"/>
                <a:gd name="T102" fmla="*/ 358 w 1554"/>
                <a:gd name="T103" fmla="*/ 0 h 865"/>
                <a:gd name="T104" fmla="*/ 410 w 1554"/>
                <a:gd name="T105" fmla="*/ 0 h 865"/>
                <a:gd name="T106" fmla="*/ 410 w 1554"/>
                <a:gd name="T107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4" h="865">
                  <a:moveTo>
                    <a:pt x="410" y="0"/>
                  </a:moveTo>
                  <a:lnTo>
                    <a:pt x="410" y="0"/>
                  </a:lnTo>
                  <a:lnTo>
                    <a:pt x="492" y="2"/>
                  </a:lnTo>
                  <a:lnTo>
                    <a:pt x="574" y="8"/>
                  </a:lnTo>
                  <a:lnTo>
                    <a:pt x="654" y="18"/>
                  </a:lnTo>
                  <a:lnTo>
                    <a:pt x="734" y="30"/>
                  </a:lnTo>
                  <a:lnTo>
                    <a:pt x="812" y="48"/>
                  </a:lnTo>
                  <a:lnTo>
                    <a:pt x="888" y="68"/>
                  </a:lnTo>
                  <a:lnTo>
                    <a:pt x="962" y="94"/>
                  </a:lnTo>
                  <a:lnTo>
                    <a:pt x="1036" y="120"/>
                  </a:lnTo>
                  <a:lnTo>
                    <a:pt x="1108" y="152"/>
                  </a:lnTo>
                  <a:lnTo>
                    <a:pt x="1178" y="186"/>
                  </a:lnTo>
                  <a:lnTo>
                    <a:pt x="1246" y="222"/>
                  </a:lnTo>
                  <a:lnTo>
                    <a:pt x="1312" y="264"/>
                  </a:lnTo>
                  <a:lnTo>
                    <a:pt x="1376" y="306"/>
                  </a:lnTo>
                  <a:lnTo>
                    <a:pt x="1438" y="352"/>
                  </a:lnTo>
                  <a:lnTo>
                    <a:pt x="1498" y="402"/>
                  </a:lnTo>
                  <a:lnTo>
                    <a:pt x="1554" y="452"/>
                  </a:lnTo>
                  <a:lnTo>
                    <a:pt x="1404" y="694"/>
                  </a:lnTo>
                  <a:lnTo>
                    <a:pt x="1144" y="865"/>
                  </a:lnTo>
                  <a:lnTo>
                    <a:pt x="1144" y="865"/>
                  </a:lnTo>
                  <a:lnTo>
                    <a:pt x="1108" y="831"/>
                  </a:lnTo>
                  <a:lnTo>
                    <a:pt x="1068" y="801"/>
                  </a:lnTo>
                  <a:lnTo>
                    <a:pt x="1028" y="770"/>
                  </a:lnTo>
                  <a:lnTo>
                    <a:pt x="986" y="742"/>
                  </a:lnTo>
                  <a:lnTo>
                    <a:pt x="944" y="716"/>
                  </a:lnTo>
                  <a:lnTo>
                    <a:pt x="898" y="692"/>
                  </a:lnTo>
                  <a:lnTo>
                    <a:pt x="854" y="672"/>
                  </a:lnTo>
                  <a:lnTo>
                    <a:pt x="806" y="652"/>
                  </a:lnTo>
                  <a:lnTo>
                    <a:pt x="760" y="634"/>
                  </a:lnTo>
                  <a:lnTo>
                    <a:pt x="710" y="618"/>
                  </a:lnTo>
                  <a:lnTo>
                    <a:pt x="660" y="606"/>
                  </a:lnTo>
                  <a:lnTo>
                    <a:pt x="610" y="594"/>
                  </a:lnTo>
                  <a:lnTo>
                    <a:pt x="558" y="586"/>
                  </a:lnTo>
                  <a:lnTo>
                    <a:pt x="506" y="580"/>
                  </a:lnTo>
                  <a:lnTo>
                    <a:pt x="454" y="576"/>
                  </a:lnTo>
                  <a:lnTo>
                    <a:pt x="400" y="574"/>
                  </a:lnTo>
                  <a:lnTo>
                    <a:pt x="400" y="574"/>
                  </a:lnTo>
                  <a:lnTo>
                    <a:pt x="338" y="576"/>
                  </a:lnTo>
                  <a:lnTo>
                    <a:pt x="276" y="582"/>
                  </a:lnTo>
                  <a:lnTo>
                    <a:pt x="216" y="590"/>
                  </a:lnTo>
                  <a:lnTo>
                    <a:pt x="156" y="602"/>
                  </a:lnTo>
                  <a:lnTo>
                    <a:pt x="130" y="29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50" y="38"/>
                  </a:lnTo>
                  <a:lnTo>
                    <a:pt x="100" y="28"/>
                  </a:lnTo>
                  <a:lnTo>
                    <a:pt x="150" y="20"/>
                  </a:lnTo>
                  <a:lnTo>
                    <a:pt x="200" y="12"/>
                  </a:lnTo>
                  <a:lnTo>
                    <a:pt x="252" y="8"/>
                  </a:lnTo>
                  <a:lnTo>
                    <a:pt x="304" y="2"/>
                  </a:lnTo>
                  <a:lnTo>
                    <a:pt x="358" y="0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6908800" y="639763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0 w 622"/>
                <a:gd name="T7" fmla="*/ 56 h 622"/>
                <a:gd name="T8" fmla="*/ 86 w 622"/>
                <a:gd name="T9" fmla="*/ 96 h 622"/>
                <a:gd name="T10" fmla="*/ 48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78 h 622"/>
                <a:gd name="T46" fmla="*/ 600 w 622"/>
                <a:gd name="T47" fmla="*/ 426 h 622"/>
                <a:gd name="T48" fmla="*/ 616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0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2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0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6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6" y="366"/>
                  </a:lnTo>
                  <a:lnTo>
                    <a:pt x="620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0" y="156"/>
                  </a:lnTo>
                  <a:lnTo>
                    <a:pt x="564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78" y="48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042150" y="773113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4 w 454"/>
                <a:gd name="T25" fmla="*/ 374 h 454"/>
                <a:gd name="T26" fmla="*/ 86 w 454"/>
                <a:gd name="T27" fmla="*/ 404 h 454"/>
                <a:gd name="T28" fmla="*/ 124 w 454"/>
                <a:gd name="T29" fmla="*/ 428 h 454"/>
                <a:gd name="T30" fmla="*/ 164 w 454"/>
                <a:gd name="T31" fmla="*/ 444 h 454"/>
                <a:gd name="T32" fmla="*/ 208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4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4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4"/>
                  </a:lnTo>
                  <a:lnTo>
                    <a:pt x="404" y="366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/>
                <a:t>A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779293" y="2136350"/>
            <a:ext cx="1385888" cy="1832372"/>
            <a:chOff x="7400925" y="1627188"/>
            <a:chExt cx="1847850" cy="2443163"/>
          </a:xfrm>
        </p:grpSpPr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7400925" y="1627188"/>
              <a:ext cx="1352550" cy="2443163"/>
            </a:xfrm>
            <a:custGeom>
              <a:avLst/>
              <a:gdLst>
                <a:gd name="T0" fmla="*/ 408 w 852"/>
                <a:gd name="T1" fmla="*/ 0 h 1539"/>
                <a:gd name="T2" fmla="*/ 408 w 852"/>
                <a:gd name="T3" fmla="*/ 0 h 1539"/>
                <a:gd name="T4" fmla="*/ 458 w 852"/>
                <a:gd name="T5" fmla="*/ 56 h 1539"/>
                <a:gd name="T6" fmla="*/ 506 w 852"/>
                <a:gd name="T7" fmla="*/ 116 h 1539"/>
                <a:gd name="T8" fmla="*/ 552 w 852"/>
                <a:gd name="T9" fmla="*/ 178 h 1539"/>
                <a:gd name="T10" fmla="*/ 594 w 852"/>
                <a:gd name="T11" fmla="*/ 242 h 1539"/>
                <a:gd name="T12" fmla="*/ 634 w 852"/>
                <a:gd name="T13" fmla="*/ 309 h 1539"/>
                <a:gd name="T14" fmla="*/ 670 w 852"/>
                <a:gd name="T15" fmla="*/ 375 h 1539"/>
                <a:gd name="T16" fmla="*/ 704 w 852"/>
                <a:gd name="T17" fmla="*/ 445 h 1539"/>
                <a:gd name="T18" fmla="*/ 734 w 852"/>
                <a:gd name="T19" fmla="*/ 517 h 1539"/>
                <a:gd name="T20" fmla="*/ 760 w 852"/>
                <a:gd name="T21" fmla="*/ 589 h 1539"/>
                <a:gd name="T22" fmla="*/ 784 w 852"/>
                <a:gd name="T23" fmla="*/ 663 h 1539"/>
                <a:gd name="T24" fmla="*/ 806 w 852"/>
                <a:gd name="T25" fmla="*/ 739 h 1539"/>
                <a:gd name="T26" fmla="*/ 822 w 852"/>
                <a:gd name="T27" fmla="*/ 817 h 1539"/>
                <a:gd name="T28" fmla="*/ 836 w 852"/>
                <a:gd name="T29" fmla="*/ 895 h 1539"/>
                <a:gd name="T30" fmla="*/ 844 w 852"/>
                <a:gd name="T31" fmla="*/ 975 h 1539"/>
                <a:gd name="T32" fmla="*/ 850 w 852"/>
                <a:gd name="T33" fmla="*/ 1055 h 1539"/>
                <a:gd name="T34" fmla="*/ 852 w 852"/>
                <a:gd name="T35" fmla="*/ 1137 h 1539"/>
                <a:gd name="T36" fmla="*/ 852 w 852"/>
                <a:gd name="T37" fmla="*/ 1137 h 1539"/>
                <a:gd name="T38" fmla="*/ 852 w 852"/>
                <a:gd name="T39" fmla="*/ 1189 h 1539"/>
                <a:gd name="T40" fmla="*/ 850 w 852"/>
                <a:gd name="T41" fmla="*/ 1241 h 1539"/>
                <a:gd name="T42" fmla="*/ 846 w 852"/>
                <a:gd name="T43" fmla="*/ 1291 h 1539"/>
                <a:gd name="T44" fmla="*/ 840 w 852"/>
                <a:gd name="T45" fmla="*/ 1341 h 1539"/>
                <a:gd name="T46" fmla="*/ 834 w 852"/>
                <a:gd name="T47" fmla="*/ 1393 h 1539"/>
                <a:gd name="T48" fmla="*/ 824 w 852"/>
                <a:gd name="T49" fmla="*/ 1441 h 1539"/>
                <a:gd name="T50" fmla="*/ 816 w 852"/>
                <a:gd name="T51" fmla="*/ 1491 h 1539"/>
                <a:gd name="T52" fmla="*/ 804 w 852"/>
                <a:gd name="T53" fmla="*/ 1539 h 1539"/>
                <a:gd name="T54" fmla="*/ 520 w 852"/>
                <a:gd name="T55" fmla="*/ 1529 h 1539"/>
                <a:gd name="T56" fmla="*/ 242 w 852"/>
                <a:gd name="T57" fmla="*/ 1389 h 1539"/>
                <a:gd name="T58" fmla="*/ 242 w 852"/>
                <a:gd name="T59" fmla="*/ 1389 h 1539"/>
                <a:gd name="T60" fmla="*/ 254 w 852"/>
                <a:gd name="T61" fmla="*/ 1329 h 1539"/>
                <a:gd name="T62" fmla="*/ 264 w 852"/>
                <a:gd name="T63" fmla="*/ 1267 h 1539"/>
                <a:gd name="T64" fmla="*/ 270 w 852"/>
                <a:gd name="T65" fmla="*/ 1203 h 1539"/>
                <a:gd name="T66" fmla="*/ 270 w 852"/>
                <a:gd name="T67" fmla="*/ 1139 h 1539"/>
                <a:gd name="T68" fmla="*/ 270 w 852"/>
                <a:gd name="T69" fmla="*/ 1139 h 1539"/>
                <a:gd name="T70" fmla="*/ 270 w 852"/>
                <a:gd name="T71" fmla="*/ 1087 h 1539"/>
                <a:gd name="T72" fmla="*/ 266 w 852"/>
                <a:gd name="T73" fmla="*/ 1037 h 1539"/>
                <a:gd name="T74" fmla="*/ 260 w 852"/>
                <a:gd name="T75" fmla="*/ 987 h 1539"/>
                <a:gd name="T76" fmla="*/ 252 w 852"/>
                <a:gd name="T77" fmla="*/ 937 h 1539"/>
                <a:gd name="T78" fmla="*/ 242 w 852"/>
                <a:gd name="T79" fmla="*/ 889 h 1539"/>
                <a:gd name="T80" fmla="*/ 230 w 852"/>
                <a:gd name="T81" fmla="*/ 841 h 1539"/>
                <a:gd name="T82" fmla="*/ 216 w 852"/>
                <a:gd name="T83" fmla="*/ 793 h 1539"/>
                <a:gd name="T84" fmla="*/ 198 w 852"/>
                <a:gd name="T85" fmla="*/ 747 h 1539"/>
                <a:gd name="T86" fmla="*/ 180 w 852"/>
                <a:gd name="T87" fmla="*/ 701 h 1539"/>
                <a:gd name="T88" fmla="*/ 160 w 852"/>
                <a:gd name="T89" fmla="*/ 657 h 1539"/>
                <a:gd name="T90" fmla="*/ 138 w 852"/>
                <a:gd name="T91" fmla="*/ 615 h 1539"/>
                <a:gd name="T92" fmla="*/ 114 w 852"/>
                <a:gd name="T93" fmla="*/ 573 h 1539"/>
                <a:gd name="T94" fmla="*/ 88 w 852"/>
                <a:gd name="T95" fmla="*/ 531 h 1539"/>
                <a:gd name="T96" fmla="*/ 60 w 852"/>
                <a:gd name="T97" fmla="*/ 491 h 1539"/>
                <a:gd name="T98" fmla="*/ 32 w 852"/>
                <a:gd name="T99" fmla="*/ 453 h 1539"/>
                <a:gd name="T100" fmla="*/ 0 w 852"/>
                <a:gd name="T101" fmla="*/ 417 h 1539"/>
                <a:gd name="T102" fmla="*/ 258 w 852"/>
                <a:gd name="T103" fmla="*/ 240 h 1539"/>
                <a:gd name="T104" fmla="*/ 408 w 852"/>
                <a:gd name="T105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2" h="1539">
                  <a:moveTo>
                    <a:pt x="408" y="0"/>
                  </a:moveTo>
                  <a:lnTo>
                    <a:pt x="408" y="0"/>
                  </a:lnTo>
                  <a:lnTo>
                    <a:pt x="458" y="56"/>
                  </a:lnTo>
                  <a:lnTo>
                    <a:pt x="506" y="116"/>
                  </a:lnTo>
                  <a:lnTo>
                    <a:pt x="552" y="178"/>
                  </a:lnTo>
                  <a:lnTo>
                    <a:pt x="594" y="242"/>
                  </a:lnTo>
                  <a:lnTo>
                    <a:pt x="634" y="309"/>
                  </a:lnTo>
                  <a:lnTo>
                    <a:pt x="670" y="375"/>
                  </a:lnTo>
                  <a:lnTo>
                    <a:pt x="704" y="445"/>
                  </a:lnTo>
                  <a:lnTo>
                    <a:pt x="734" y="517"/>
                  </a:lnTo>
                  <a:lnTo>
                    <a:pt x="760" y="589"/>
                  </a:lnTo>
                  <a:lnTo>
                    <a:pt x="784" y="663"/>
                  </a:lnTo>
                  <a:lnTo>
                    <a:pt x="806" y="739"/>
                  </a:lnTo>
                  <a:lnTo>
                    <a:pt x="822" y="817"/>
                  </a:lnTo>
                  <a:lnTo>
                    <a:pt x="836" y="895"/>
                  </a:lnTo>
                  <a:lnTo>
                    <a:pt x="844" y="975"/>
                  </a:lnTo>
                  <a:lnTo>
                    <a:pt x="850" y="1055"/>
                  </a:lnTo>
                  <a:lnTo>
                    <a:pt x="852" y="1137"/>
                  </a:lnTo>
                  <a:lnTo>
                    <a:pt x="852" y="1137"/>
                  </a:lnTo>
                  <a:lnTo>
                    <a:pt x="852" y="1189"/>
                  </a:lnTo>
                  <a:lnTo>
                    <a:pt x="850" y="1241"/>
                  </a:lnTo>
                  <a:lnTo>
                    <a:pt x="846" y="1291"/>
                  </a:lnTo>
                  <a:lnTo>
                    <a:pt x="840" y="1341"/>
                  </a:lnTo>
                  <a:lnTo>
                    <a:pt x="834" y="1393"/>
                  </a:lnTo>
                  <a:lnTo>
                    <a:pt x="824" y="1441"/>
                  </a:lnTo>
                  <a:lnTo>
                    <a:pt x="816" y="1491"/>
                  </a:lnTo>
                  <a:lnTo>
                    <a:pt x="804" y="1539"/>
                  </a:lnTo>
                  <a:lnTo>
                    <a:pt x="520" y="1529"/>
                  </a:lnTo>
                  <a:lnTo>
                    <a:pt x="242" y="1389"/>
                  </a:lnTo>
                  <a:lnTo>
                    <a:pt x="242" y="1389"/>
                  </a:lnTo>
                  <a:lnTo>
                    <a:pt x="254" y="1329"/>
                  </a:lnTo>
                  <a:lnTo>
                    <a:pt x="264" y="1267"/>
                  </a:lnTo>
                  <a:lnTo>
                    <a:pt x="270" y="1203"/>
                  </a:lnTo>
                  <a:lnTo>
                    <a:pt x="270" y="1139"/>
                  </a:lnTo>
                  <a:lnTo>
                    <a:pt x="270" y="1139"/>
                  </a:lnTo>
                  <a:lnTo>
                    <a:pt x="270" y="1087"/>
                  </a:lnTo>
                  <a:lnTo>
                    <a:pt x="266" y="1037"/>
                  </a:lnTo>
                  <a:lnTo>
                    <a:pt x="260" y="987"/>
                  </a:lnTo>
                  <a:lnTo>
                    <a:pt x="252" y="937"/>
                  </a:lnTo>
                  <a:lnTo>
                    <a:pt x="242" y="889"/>
                  </a:lnTo>
                  <a:lnTo>
                    <a:pt x="230" y="841"/>
                  </a:lnTo>
                  <a:lnTo>
                    <a:pt x="216" y="793"/>
                  </a:lnTo>
                  <a:lnTo>
                    <a:pt x="198" y="747"/>
                  </a:lnTo>
                  <a:lnTo>
                    <a:pt x="180" y="701"/>
                  </a:lnTo>
                  <a:lnTo>
                    <a:pt x="160" y="657"/>
                  </a:lnTo>
                  <a:lnTo>
                    <a:pt x="138" y="615"/>
                  </a:lnTo>
                  <a:lnTo>
                    <a:pt x="114" y="573"/>
                  </a:lnTo>
                  <a:lnTo>
                    <a:pt x="88" y="531"/>
                  </a:lnTo>
                  <a:lnTo>
                    <a:pt x="60" y="491"/>
                  </a:lnTo>
                  <a:lnTo>
                    <a:pt x="32" y="453"/>
                  </a:lnTo>
                  <a:lnTo>
                    <a:pt x="0" y="417"/>
                  </a:lnTo>
                  <a:lnTo>
                    <a:pt x="258" y="24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8261350" y="2984501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0 w 622"/>
                <a:gd name="T7" fmla="*/ 56 h 622"/>
                <a:gd name="T8" fmla="*/ 86 w 622"/>
                <a:gd name="T9" fmla="*/ 96 h 622"/>
                <a:gd name="T10" fmla="*/ 48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4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78 h 622"/>
                <a:gd name="T46" fmla="*/ 600 w 622"/>
                <a:gd name="T47" fmla="*/ 426 h 622"/>
                <a:gd name="T48" fmla="*/ 616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0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2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0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6"/>
                  </a:lnTo>
                  <a:lnTo>
                    <a:pt x="56" y="490"/>
                  </a:lnTo>
                  <a:lnTo>
                    <a:pt x="74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6" y="366"/>
                  </a:lnTo>
                  <a:lnTo>
                    <a:pt x="620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0" y="156"/>
                  </a:lnTo>
                  <a:lnTo>
                    <a:pt x="564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78" y="48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8394700" y="3117851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4 w 454"/>
                <a:gd name="T25" fmla="*/ 374 h 454"/>
                <a:gd name="T26" fmla="*/ 86 w 454"/>
                <a:gd name="T27" fmla="*/ 404 h 454"/>
                <a:gd name="T28" fmla="*/ 122 w 454"/>
                <a:gd name="T29" fmla="*/ 428 h 454"/>
                <a:gd name="T30" fmla="*/ 164 w 454"/>
                <a:gd name="T31" fmla="*/ 444 h 454"/>
                <a:gd name="T32" fmla="*/ 208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6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4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4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2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4"/>
                  </a:lnTo>
                  <a:lnTo>
                    <a:pt x="404" y="366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6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/>
                <a:t>B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95887" y="3933003"/>
            <a:ext cx="1500188" cy="1591865"/>
            <a:chOff x="6623050" y="4022726"/>
            <a:chExt cx="2000250" cy="2122487"/>
          </a:xfrm>
        </p:grpSpPr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6908800" y="5157788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8 h 622"/>
                <a:gd name="T6" fmla="*/ 130 w 622"/>
                <a:gd name="T7" fmla="*/ 58 h 622"/>
                <a:gd name="T8" fmla="*/ 86 w 622"/>
                <a:gd name="T9" fmla="*/ 96 h 622"/>
                <a:gd name="T10" fmla="*/ 48 w 622"/>
                <a:gd name="T11" fmla="*/ 144 h 622"/>
                <a:gd name="T12" fmla="*/ 22 w 622"/>
                <a:gd name="T13" fmla="*/ 198 h 622"/>
                <a:gd name="T14" fmla="*/ 4 w 622"/>
                <a:gd name="T15" fmla="*/ 256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6 w 622"/>
                <a:gd name="T25" fmla="*/ 516 h 622"/>
                <a:gd name="T26" fmla="*/ 118 w 622"/>
                <a:gd name="T27" fmla="*/ 556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0 w 622"/>
                <a:gd name="T37" fmla="*/ 616 h 622"/>
                <a:gd name="T38" fmla="*/ 438 w 622"/>
                <a:gd name="T39" fmla="*/ 596 h 622"/>
                <a:gd name="T40" fmla="*/ 490 w 622"/>
                <a:gd name="T41" fmla="*/ 566 h 622"/>
                <a:gd name="T42" fmla="*/ 536 w 622"/>
                <a:gd name="T43" fmla="*/ 526 h 622"/>
                <a:gd name="T44" fmla="*/ 572 w 622"/>
                <a:gd name="T45" fmla="*/ 480 h 622"/>
                <a:gd name="T46" fmla="*/ 600 w 622"/>
                <a:gd name="T47" fmla="*/ 426 h 622"/>
                <a:gd name="T48" fmla="*/ 616 w 622"/>
                <a:gd name="T49" fmla="*/ 368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0 w 622"/>
                <a:gd name="T57" fmla="*/ 158 h 622"/>
                <a:gd name="T58" fmla="*/ 546 w 622"/>
                <a:gd name="T59" fmla="*/ 108 h 622"/>
                <a:gd name="T60" fmla="*/ 504 w 622"/>
                <a:gd name="T61" fmla="*/ 68 h 622"/>
                <a:gd name="T62" fmla="*/ 452 w 622"/>
                <a:gd name="T63" fmla="*/ 34 h 622"/>
                <a:gd name="T64" fmla="*/ 396 w 622"/>
                <a:gd name="T65" fmla="*/ 12 h 622"/>
                <a:gd name="T66" fmla="*/ 336 w 622"/>
                <a:gd name="T67" fmla="*/ 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6" y="42"/>
                  </a:lnTo>
                  <a:lnTo>
                    <a:pt x="130" y="58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20"/>
                  </a:lnTo>
                  <a:lnTo>
                    <a:pt x="48" y="144"/>
                  </a:lnTo>
                  <a:lnTo>
                    <a:pt x="34" y="170"/>
                  </a:lnTo>
                  <a:lnTo>
                    <a:pt x="22" y="198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2"/>
                  </a:lnTo>
                  <a:lnTo>
                    <a:pt x="16" y="410"/>
                  </a:lnTo>
                  <a:lnTo>
                    <a:pt x="26" y="440"/>
                  </a:lnTo>
                  <a:lnTo>
                    <a:pt x="40" y="466"/>
                  </a:lnTo>
                  <a:lnTo>
                    <a:pt x="56" y="492"/>
                  </a:lnTo>
                  <a:lnTo>
                    <a:pt x="76" y="516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4"/>
                  </a:lnTo>
                  <a:lnTo>
                    <a:pt x="168" y="588"/>
                  </a:lnTo>
                  <a:lnTo>
                    <a:pt x="196" y="602"/>
                  </a:lnTo>
                  <a:lnTo>
                    <a:pt x="224" y="610"/>
                  </a:lnTo>
                  <a:lnTo>
                    <a:pt x="254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6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6" y="582"/>
                  </a:lnTo>
                  <a:lnTo>
                    <a:pt x="490" y="566"/>
                  </a:lnTo>
                  <a:lnTo>
                    <a:pt x="514" y="548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8"/>
                  </a:lnTo>
                  <a:lnTo>
                    <a:pt x="616" y="368"/>
                  </a:lnTo>
                  <a:lnTo>
                    <a:pt x="620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0" y="158"/>
                  </a:lnTo>
                  <a:lnTo>
                    <a:pt x="564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8"/>
                  </a:lnTo>
                  <a:lnTo>
                    <a:pt x="478" y="50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6"/>
                  </a:lnTo>
                  <a:lnTo>
                    <a:pt x="336" y="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6623050" y="4022726"/>
              <a:ext cx="2000250" cy="1957388"/>
            </a:xfrm>
            <a:custGeom>
              <a:avLst/>
              <a:gdLst>
                <a:gd name="T0" fmla="*/ 1260 w 1260"/>
                <a:gd name="T1" fmla="*/ 146 h 1233"/>
                <a:gd name="T2" fmla="*/ 1260 w 1260"/>
                <a:gd name="T3" fmla="*/ 146 h 1233"/>
                <a:gd name="T4" fmla="*/ 1244 w 1260"/>
                <a:gd name="T5" fmla="*/ 194 h 1233"/>
                <a:gd name="T6" fmla="*/ 1226 w 1260"/>
                <a:gd name="T7" fmla="*/ 242 h 1233"/>
                <a:gd name="T8" fmla="*/ 1206 w 1260"/>
                <a:gd name="T9" fmla="*/ 290 h 1233"/>
                <a:gd name="T10" fmla="*/ 1186 w 1260"/>
                <a:gd name="T11" fmla="*/ 336 h 1233"/>
                <a:gd name="T12" fmla="*/ 1164 w 1260"/>
                <a:gd name="T13" fmla="*/ 382 h 1233"/>
                <a:gd name="T14" fmla="*/ 1140 w 1260"/>
                <a:gd name="T15" fmla="*/ 426 h 1233"/>
                <a:gd name="T16" fmla="*/ 1116 w 1260"/>
                <a:gd name="T17" fmla="*/ 470 h 1233"/>
                <a:gd name="T18" fmla="*/ 1090 w 1260"/>
                <a:gd name="T19" fmla="*/ 513 h 1233"/>
                <a:gd name="T20" fmla="*/ 1062 w 1260"/>
                <a:gd name="T21" fmla="*/ 557 h 1233"/>
                <a:gd name="T22" fmla="*/ 1034 w 1260"/>
                <a:gd name="T23" fmla="*/ 597 h 1233"/>
                <a:gd name="T24" fmla="*/ 1004 w 1260"/>
                <a:gd name="T25" fmla="*/ 637 h 1233"/>
                <a:gd name="T26" fmla="*/ 974 w 1260"/>
                <a:gd name="T27" fmla="*/ 677 h 1233"/>
                <a:gd name="T28" fmla="*/ 942 w 1260"/>
                <a:gd name="T29" fmla="*/ 715 h 1233"/>
                <a:gd name="T30" fmla="*/ 910 w 1260"/>
                <a:gd name="T31" fmla="*/ 753 h 1233"/>
                <a:gd name="T32" fmla="*/ 876 w 1260"/>
                <a:gd name="T33" fmla="*/ 789 h 1233"/>
                <a:gd name="T34" fmla="*/ 840 w 1260"/>
                <a:gd name="T35" fmla="*/ 825 h 1233"/>
                <a:gd name="T36" fmla="*/ 804 w 1260"/>
                <a:gd name="T37" fmla="*/ 859 h 1233"/>
                <a:gd name="T38" fmla="*/ 766 w 1260"/>
                <a:gd name="T39" fmla="*/ 893 h 1233"/>
                <a:gd name="T40" fmla="*/ 728 w 1260"/>
                <a:gd name="T41" fmla="*/ 925 h 1233"/>
                <a:gd name="T42" fmla="*/ 688 w 1260"/>
                <a:gd name="T43" fmla="*/ 957 h 1233"/>
                <a:gd name="T44" fmla="*/ 648 w 1260"/>
                <a:gd name="T45" fmla="*/ 987 h 1233"/>
                <a:gd name="T46" fmla="*/ 608 w 1260"/>
                <a:gd name="T47" fmla="*/ 1015 h 1233"/>
                <a:gd name="T48" fmla="*/ 566 w 1260"/>
                <a:gd name="T49" fmla="*/ 1043 h 1233"/>
                <a:gd name="T50" fmla="*/ 524 w 1260"/>
                <a:gd name="T51" fmla="*/ 1069 h 1233"/>
                <a:gd name="T52" fmla="*/ 480 w 1260"/>
                <a:gd name="T53" fmla="*/ 1095 h 1233"/>
                <a:gd name="T54" fmla="*/ 434 w 1260"/>
                <a:gd name="T55" fmla="*/ 1119 h 1233"/>
                <a:gd name="T56" fmla="*/ 390 w 1260"/>
                <a:gd name="T57" fmla="*/ 1141 h 1233"/>
                <a:gd name="T58" fmla="*/ 344 w 1260"/>
                <a:gd name="T59" fmla="*/ 1161 h 1233"/>
                <a:gd name="T60" fmla="*/ 298 w 1260"/>
                <a:gd name="T61" fmla="*/ 1181 h 1233"/>
                <a:gd name="T62" fmla="*/ 250 w 1260"/>
                <a:gd name="T63" fmla="*/ 1201 h 1233"/>
                <a:gd name="T64" fmla="*/ 202 w 1260"/>
                <a:gd name="T65" fmla="*/ 1217 h 1233"/>
                <a:gd name="T66" fmla="*/ 152 w 1260"/>
                <a:gd name="T67" fmla="*/ 1233 h 1233"/>
                <a:gd name="T68" fmla="*/ 20 w 1260"/>
                <a:gd name="T69" fmla="*/ 985 h 1233"/>
                <a:gd name="T70" fmla="*/ 0 w 1260"/>
                <a:gd name="T71" fmla="*/ 679 h 1233"/>
                <a:gd name="T72" fmla="*/ 0 w 1260"/>
                <a:gd name="T73" fmla="*/ 679 h 1233"/>
                <a:gd name="T74" fmla="*/ 60 w 1260"/>
                <a:gd name="T75" fmla="*/ 659 h 1233"/>
                <a:gd name="T76" fmla="*/ 118 w 1260"/>
                <a:gd name="T77" fmla="*/ 633 h 1233"/>
                <a:gd name="T78" fmla="*/ 174 w 1260"/>
                <a:gd name="T79" fmla="*/ 605 h 1233"/>
                <a:gd name="T80" fmla="*/ 230 w 1260"/>
                <a:gd name="T81" fmla="*/ 575 h 1233"/>
                <a:gd name="T82" fmla="*/ 282 w 1260"/>
                <a:gd name="T83" fmla="*/ 541 h 1233"/>
                <a:gd name="T84" fmla="*/ 332 w 1260"/>
                <a:gd name="T85" fmla="*/ 502 h 1233"/>
                <a:gd name="T86" fmla="*/ 382 w 1260"/>
                <a:gd name="T87" fmla="*/ 462 h 1233"/>
                <a:gd name="T88" fmla="*/ 428 w 1260"/>
                <a:gd name="T89" fmla="*/ 420 h 1233"/>
                <a:gd name="T90" fmla="*/ 472 w 1260"/>
                <a:gd name="T91" fmla="*/ 376 h 1233"/>
                <a:gd name="T92" fmla="*/ 512 w 1260"/>
                <a:gd name="T93" fmla="*/ 328 h 1233"/>
                <a:gd name="T94" fmla="*/ 550 w 1260"/>
                <a:gd name="T95" fmla="*/ 278 h 1233"/>
                <a:gd name="T96" fmla="*/ 586 w 1260"/>
                <a:gd name="T97" fmla="*/ 226 h 1233"/>
                <a:gd name="T98" fmla="*/ 618 w 1260"/>
                <a:gd name="T99" fmla="*/ 172 h 1233"/>
                <a:gd name="T100" fmla="*/ 648 w 1260"/>
                <a:gd name="T101" fmla="*/ 118 h 1233"/>
                <a:gd name="T102" fmla="*/ 674 w 1260"/>
                <a:gd name="T103" fmla="*/ 60 h 1233"/>
                <a:gd name="T104" fmla="*/ 698 w 1260"/>
                <a:gd name="T105" fmla="*/ 0 h 1233"/>
                <a:gd name="T106" fmla="*/ 982 w 1260"/>
                <a:gd name="T107" fmla="*/ 136 h 1233"/>
                <a:gd name="T108" fmla="*/ 1260 w 1260"/>
                <a:gd name="T109" fmla="*/ 146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0" h="1233">
                  <a:moveTo>
                    <a:pt x="1260" y="146"/>
                  </a:moveTo>
                  <a:lnTo>
                    <a:pt x="1260" y="146"/>
                  </a:lnTo>
                  <a:lnTo>
                    <a:pt x="1244" y="194"/>
                  </a:lnTo>
                  <a:lnTo>
                    <a:pt x="1226" y="242"/>
                  </a:lnTo>
                  <a:lnTo>
                    <a:pt x="1206" y="290"/>
                  </a:lnTo>
                  <a:lnTo>
                    <a:pt x="1186" y="336"/>
                  </a:lnTo>
                  <a:lnTo>
                    <a:pt x="1164" y="382"/>
                  </a:lnTo>
                  <a:lnTo>
                    <a:pt x="1140" y="426"/>
                  </a:lnTo>
                  <a:lnTo>
                    <a:pt x="1116" y="470"/>
                  </a:lnTo>
                  <a:lnTo>
                    <a:pt x="1090" y="513"/>
                  </a:lnTo>
                  <a:lnTo>
                    <a:pt x="1062" y="557"/>
                  </a:lnTo>
                  <a:lnTo>
                    <a:pt x="1034" y="597"/>
                  </a:lnTo>
                  <a:lnTo>
                    <a:pt x="1004" y="637"/>
                  </a:lnTo>
                  <a:lnTo>
                    <a:pt x="974" y="677"/>
                  </a:lnTo>
                  <a:lnTo>
                    <a:pt x="942" y="715"/>
                  </a:lnTo>
                  <a:lnTo>
                    <a:pt x="910" y="753"/>
                  </a:lnTo>
                  <a:lnTo>
                    <a:pt x="876" y="789"/>
                  </a:lnTo>
                  <a:lnTo>
                    <a:pt x="840" y="825"/>
                  </a:lnTo>
                  <a:lnTo>
                    <a:pt x="804" y="859"/>
                  </a:lnTo>
                  <a:lnTo>
                    <a:pt x="766" y="893"/>
                  </a:lnTo>
                  <a:lnTo>
                    <a:pt x="728" y="925"/>
                  </a:lnTo>
                  <a:lnTo>
                    <a:pt x="688" y="957"/>
                  </a:lnTo>
                  <a:lnTo>
                    <a:pt x="648" y="987"/>
                  </a:lnTo>
                  <a:lnTo>
                    <a:pt x="608" y="1015"/>
                  </a:lnTo>
                  <a:lnTo>
                    <a:pt x="566" y="1043"/>
                  </a:lnTo>
                  <a:lnTo>
                    <a:pt x="524" y="1069"/>
                  </a:lnTo>
                  <a:lnTo>
                    <a:pt x="480" y="1095"/>
                  </a:lnTo>
                  <a:lnTo>
                    <a:pt x="434" y="1119"/>
                  </a:lnTo>
                  <a:lnTo>
                    <a:pt x="390" y="1141"/>
                  </a:lnTo>
                  <a:lnTo>
                    <a:pt x="344" y="1161"/>
                  </a:lnTo>
                  <a:lnTo>
                    <a:pt x="298" y="1181"/>
                  </a:lnTo>
                  <a:lnTo>
                    <a:pt x="250" y="1201"/>
                  </a:lnTo>
                  <a:lnTo>
                    <a:pt x="202" y="1217"/>
                  </a:lnTo>
                  <a:lnTo>
                    <a:pt x="152" y="1233"/>
                  </a:lnTo>
                  <a:lnTo>
                    <a:pt x="20" y="985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60" y="659"/>
                  </a:lnTo>
                  <a:lnTo>
                    <a:pt x="118" y="633"/>
                  </a:lnTo>
                  <a:lnTo>
                    <a:pt x="174" y="605"/>
                  </a:lnTo>
                  <a:lnTo>
                    <a:pt x="230" y="575"/>
                  </a:lnTo>
                  <a:lnTo>
                    <a:pt x="282" y="541"/>
                  </a:lnTo>
                  <a:lnTo>
                    <a:pt x="332" y="502"/>
                  </a:lnTo>
                  <a:lnTo>
                    <a:pt x="382" y="462"/>
                  </a:lnTo>
                  <a:lnTo>
                    <a:pt x="428" y="420"/>
                  </a:lnTo>
                  <a:lnTo>
                    <a:pt x="472" y="376"/>
                  </a:lnTo>
                  <a:lnTo>
                    <a:pt x="512" y="328"/>
                  </a:lnTo>
                  <a:lnTo>
                    <a:pt x="550" y="278"/>
                  </a:lnTo>
                  <a:lnTo>
                    <a:pt x="586" y="226"/>
                  </a:lnTo>
                  <a:lnTo>
                    <a:pt x="618" y="172"/>
                  </a:lnTo>
                  <a:lnTo>
                    <a:pt x="648" y="118"/>
                  </a:lnTo>
                  <a:lnTo>
                    <a:pt x="674" y="60"/>
                  </a:lnTo>
                  <a:lnTo>
                    <a:pt x="698" y="0"/>
                  </a:lnTo>
                  <a:lnTo>
                    <a:pt x="982" y="136"/>
                  </a:lnTo>
                  <a:lnTo>
                    <a:pt x="1260" y="1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042150" y="52911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6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4 w 454"/>
                <a:gd name="T25" fmla="*/ 376 h 454"/>
                <a:gd name="T26" fmla="*/ 86 w 454"/>
                <a:gd name="T27" fmla="*/ 406 h 454"/>
                <a:gd name="T28" fmla="*/ 124 w 454"/>
                <a:gd name="T29" fmla="*/ 430 h 454"/>
                <a:gd name="T30" fmla="*/ 164 w 454"/>
                <a:gd name="T31" fmla="*/ 446 h 454"/>
                <a:gd name="T32" fmla="*/ 208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2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200 h 454"/>
                <a:gd name="T54" fmla="*/ 442 w 454"/>
                <a:gd name="T55" fmla="*/ 156 h 454"/>
                <a:gd name="T56" fmla="*/ 424 w 454"/>
                <a:gd name="T57" fmla="*/ 116 h 454"/>
                <a:gd name="T58" fmla="*/ 398 w 454"/>
                <a:gd name="T59" fmla="*/ 80 h 454"/>
                <a:gd name="T60" fmla="*/ 368 w 454"/>
                <a:gd name="T61" fmla="*/ 50 h 454"/>
                <a:gd name="T62" fmla="*/ 330 w 454"/>
                <a:gd name="T63" fmla="*/ 26 h 454"/>
                <a:gd name="T64" fmla="*/ 290 w 454"/>
                <a:gd name="T65" fmla="*/ 10 h 454"/>
                <a:gd name="T66" fmla="*/ 244 w 454"/>
                <a:gd name="T67" fmla="*/ 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8"/>
                  </a:lnTo>
                  <a:lnTo>
                    <a:pt x="36" y="106"/>
                  </a:lnTo>
                  <a:lnTo>
                    <a:pt x="24" y="124"/>
                  </a:lnTo>
                  <a:lnTo>
                    <a:pt x="16" y="144"/>
                  </a:lnTo>
                  <a:lnTo>
                    <a:pt x="8" y="166"/>
                  </a:lnTo>
                  <a:lnTo>
                    <a:pt x="4" y="186"/>
                  </a:lnTo>
                  <a:lnTo>
                    <a:pt x="0" y="21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6"/>
                  </a:lnTo>
                  <a:lnTo>
                    <a:pt x="70" y="392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4" y="430"/>
                  </a:lnTo>
                  <a:lnTo>
                    <a:pt x="144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400"/>
                  </a:lnTo>
                  <a:lnTo>
                    <a:pt x="390" y="384"/>
                  </a:lnTo>
                  <a:lnTo>
                    <a:pt x="404" y="368"/>
                  </a:lnTo>
                  <a:lnTo>
                    <a:pt x="418" y="350"/>
                  </a:lnTo>
                  <a:lnTo>
                    <a:pt x="428" y="332"/>
                  </a:lnTo>
                  <a:lnTo>
                    <a:pt x="438" y="312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6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200"/>
                  </a:lnTo>
                  <a:lnTo>
                    <a:pt x="448" y="176"/>
                  </a:lnTo>
                  <a:lnTo>
                    <a:pt x="442" y="156"/>
                  </a:lnTo>
                  <a:lnTo>
                    <a:pt x="434" y="134"/>
                  </a:lnTo>
                  <a:lnTo>
                    <a:pt x="424" y="116"/>
                  </a:lnTo>
                  <a:lnTo>
                    <a:pt x="412" y="96"/>
                  </a:lnTo>
                  <a:lnTo>
                    <a:pt x="398" y="80"/>
                  </a:lnTo>
                  <a:lnTo>
                    <a:pt x="384" y="64"/>
                  </a:lnTo>
                  <a:lnTo>
                    <a:pt x="368" y="50"/>
                  </a:lnTo>
                  <a:lnTo>
                    <a:pt x="350" y="36"/>
                  </a:lnTo>
                  <a:lnTo>
                    <a:pt x="330" y="26"/>
                  </a:lnTo>
                  <a:lnTo>
                    <a:pt x="310" y="16"/>
                  </a:lnTo>
                  <a:lnTo>
                    <a:pt x="290" y="10"/>
                  </a:lnTo>
                  <a:lnTo>
                    <a:pt x="268" y="4"/>
                  </a:lnTo>
                  <a:lnTo>
                    <a:pt x="244" y="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/>
                <a:t>C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431381" y="4468784"/>
            <a:ext cx="1807369" cy="1110853"/>
            <a:chOff x="4270375" y="4737101"/>
            <a:chExt cx="2409825" cy="1481137"/>
          </a:xfrm>
        </p:grpSpPr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4273550" y="5230813"/>
              <a:ext cx="990600" cy="987425"/>
            </a:xfrm>
            <a:custGeom>
              <a:avLst/>
              <a:gdLst>
                <a:gd name="T0" fmla="*/ 304 w 624"/>
                <a:gd name="T1" fmla="*/ 0 h 622"/>
                <a:gd name="T2" fmla="*/ 242 w 624"/>
                <a:gd name="T3" fmla="*/ 6 h 622"/>
                <a:gd name="T4" fmla="*/ 184 w 624"/>
                <a:gd name="T5" fmla="*/ 26 h 622"/>
                <a:gd name="T6" fmla="*/ 132 w 624"/>
                <a:gd name="T7" fmla="*/ 56 h 622"/>
                <a:gd name="T8" fmla="*/ 86 w 624"/>
                <a:gd name="T9" fmla="*/ 96 h 622"/>
                <a:gd name="T10" fmla="*/ 50 w 624"/>
                <a:gd name="T11" fmla="*/ 142 h 622"/>
                <a:gd name="T12" fmla="*/ 22 w 624"/>
                <a:gd name="T13" fmla="*/ 196 h 622"/>
                <a:gd name="T14" fmla="*/ 6 w 624"/>
                <a:gd name="T15" fmla="*/ 254 h 622"/>
                <a:gd name="T16" fmla="*/ 0 w 624"/>
                <a:gd name="T17" fmla="*/ 318 h 622"/>
                <a:gd name="T18" fmla="*/ 4 w 624"/>
                <a:gd name="T19" fmla="*/ 350 h 622"/>
                <a:gd name="T20" fmla="*/ 16 w 624"/>
                <a:gd name="T21" fmla="*/ 410 h 622"/>
                <a:gd name="T22" fmla="*/ 42 w 624"/>
                <a:gd name="T23" fmla="*/ 464 h 622"/>
                <a:gd name="T24" fmla="*/ 76 w 624"/>
                <a:gd name="T25" fmla="*/ 514 h 622"/>
                <a:gd name="T26" fmla="*/ 120 w 624"/>
                <a:gd name="T27" fmla="*/ 554 h 622"/>
                <a:gd name="T28" fmla="*/ 170 w 624"/>
                <a:gd name="T29" fmla="*/ 588 h 622"/>
                <a:gd name="T30" fmla="*/ 226 w 624"/>
                <a:gd name="T31" fmla="*/ 610 h 622"/>
                <a:gd name="T32" fmla="*/ 288 w 624"/>
                <a:gd name="T33" fmla="*/ 620 h 622"/>
                <a:gd name="T34" fmla="*/ 318 w 624"/>
                <a:gd name="T35" fmla="*/ 622 h 622"/>
                <a:gd name="T36" fmla="*/ 382 w 624"/>
                <a:gd name="T37" fmla="*/ 614 h 622"/>
                <a:gd name="T38" fmla="*/ 440 w 624"/>
                <a:gd name="T39" fmla="*/ 594 h 622"/>
                <a:gd name="T40" fmla="*/ 492 w 624"/>
                <a:gd name="T41" fmla="*/ 564 h 622"/>
                <a:gd name="T42" fmla="*/ 536 w 624"/>
                <a:gd name="T43" fmla="*/ 526 h 622"/>
                <a:gd name="T44" fmla="*/ 574 w 624"/>
                <a:gd name="T45" fmla="*/ 478 h 622"/>
                <a:gd name="T46" fmla="*/ 602 w 624"/>
                <a:gd name="T47" fmla="*/ 424 h 622"/>
                <a:gd name="T48" fmla="*/ 618 w 624"/>
                <a:gd name="T49" fmla="*/ 366 h 622"/>
                <a:gd name="T50" fmla="*/ 624 w 624"/>
                <a:gd name="T51" fmla="*/ 304 h 622"/>
                <a:gd name="T52" fmla="*/ 620 w 624"/>
                <a:gd name="T53" fmla="*/ 272 h 622"/>
                <a:gd name="T54" fmla="*/ 608 w 624"/>
                <a:gd name="T55" fmla="*/ 212 h 622"/>
                <a:gd name="T56" fmla="*/ 582 w 624"/>
                <a:gd name="T57" fmla="*/ 156 h 622"/>
                <a:gd name="T58" fmla="*/ 548 w 624"/>
                <a:gd name="T59" fmla="*/ 106 h 622"/>
                <a:gd name="T60" fmla="*/ 504 w 624"/>
                <a:gd name="T61" fmla="*/ 66 h 622"/>
                <a:gd name="T62" fmla="*/ 454 w 624"/>
                <a:gd name="T63" fmla="*/ 34 h 622"/>
                <a:gd name="T64" fmla="*/ 398 w 624"/>
                <a:gd name="T65" fmla="*/ 12 h 622"/>
                <a:gd name="T66" fmla="*/ 336 w 624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4" h="622">
                  <a:moveTo>
                    <a:pt x="304" y="0"/>
                  </a:moveTo>
                  <a:lnTo>
                    <a:pt x="304" y="0"/>
                  </a:lnTo>
                  <a:lnTo>
                    <a:pt x="274" y="2"/>
                  </a:lnTo>
                  <a:lnTo>
                    <a:pt x="242" y="6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8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8" y="118"/>
                  </a:lnTo>
                  <a:lnTo>
                    <a:pt x="50" y="142"/>
                  </a:lnTo>
                  <a:lnTo>
                    <a:pt x="36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6" y="254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4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4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20" y="554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8" y="600"/>
                  </a:lnTo>
                  <a:lnTo>
                    <a:pt x="226" y="610"/>
                  </a:lnTo>
                  <a:lnTo>
                    <a:pt x="256" y="616"/>
                  </a:lnTo>
                  <a:lnTo>
                    <a:pt x="288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2" y="614"/>
                  </a:lnTo>
                  <a:lnTo>
                    <a:pt x="412" y="606"/>
                  </a:lnTo>
                  <a:lnTo>
                    <a:pt x="440" y="594"/>
                  </a:lnTo>
                  <a:lnTo>
                    <a:pt x="466" y="580"/>
                  </a:lnTo>
                  <a:lnTo>
                    <a:pt x="492" y="564"/>
                  </a:lnTo>
                  <a:lnTo>
                    <a:pt x="516" y="546"/>
                  </a:lnTo>
                  <a:lnTo>
                    <a:pt x="536" y="526"/>
                  </a:lnTo>
                  <a:lnTo>
                    <a:pt x="556" y="502"/>
                  </a:lnTo>
                  <a:lnTo>
                    <a:pt x="574" y="478"/>
                  </a:lnTo>
                  <a:lnTo>
                    <a:pt x="588" y="452"/>
                  </a:lnTo>
                  <a:lnTo>
                    <a:pt x="602" y="424"/>
                  </a:lnTo>
                  <a:lnTo>
                    <a:pt x="612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4" y="304"/>
                  </a:lnTo>
                  <a:lnTo>
                    <a:pt x="624" y="304"/>
                  </a:lnTo>
                  <a:lnTo>
                    <a:pt x="620" y="272"/>
                  </a:lnTo>
                  <a:lnTo>
                    <a:pt x="616" y="240"/>
                  </a:lnTo>
                  <a:lnTo>
                    <a:pt x="608" y="212"/>
                  </a:lnTo>
                  <a:lnTo>
                    <a:pt x="596" y="182"/>
                  </a:lnTo>
                  <a:lnTo>
                    <a:pt x="582" y="156"/>
                  </a:lnTo>
                  <a:lnTo>
                    <a:pt x="566" y="130"/>
                  </a:lnTo>
                  <a:lnTo>
                    <a:pt x="548" y="106"/>
                  </a:lnTo>
                  <a:lnTo>
                    <a:pt x="528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0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4270375" y="4737101"/>
              <a:ext cx="2409825" cy="1357313"/>
            </a:xfrm>
            <a:custGeom>
              <a:avLst/>
              <a:gdLst>
                <a:gd name="T0" fmla="*/ 0 w 1518"/>
                <a:gd name="T1" fmla="*/ 395 h 855"/>
                <a:gd name="T2" fmla="*/ 144 w 1518"/>
                <a:gd name="T3" fmla="*/ 167 h 855"/>
                <a:gd name="T4" fmla="*/ 402 w 1518"/>
                <a:gd name="T5" fmla="*/ 0 h 855"/>
                <a:gd name="T6" fmla="*/ 402 w 1518"/>
                <a:gd name="T7" fmla="*/ 0 h 855"/>
                <a:gd name="T8" fmla="*/ 440 w 1518"/>
                <a:gd name="T9" fmla="*/ 32 h 855"/>
                <a:gd name="T10" fmla="*/ 478 w 1518"/>
                <a:gd name="T11" fmla="*/ 63 h 855"/>
                <a:gd name="T12" fmla="*/ 518 w 1518"/>
                <a:gd name="T13" fmla="*/ 91 h 855"/>
                <a:gd name="T14" fmla="*/ 560 w 1518"/>
                <a:gd name="T15" fmla="*/ 119 h 855"/>
                <a:gd name="T16" fmla="*/ 604 w 1518"/>
                <a:gd name="T17" fmla="*/ 145 h 855"/>
                <a:gd name="T18" fmla="*/ 648 w 1518"/>
                <a:gd name="T19" fmla="*/ 167 h 855"/>
                <a:gd name="T20" fmla="*/ 692 w 1518"/>
                <a:gd name="T21" fmla="*/ 189 h 855"/>
                <a:gd name="T22" fmla="*/ 738 w 1518"/>
                <a:gd name="T23" fmla="*/ 209 h 855"/>
                <a:gd name="T24" fmla="*/ 786 w 1518"/>
                <a:gd name="T25" fmla="*/ 225 h 855"/>
                <a:gd name="T26" fmla="*/ 834 w 1518"/>
                <a:gd name="T27" fmla="*/ 241 h 855"/>
                <a:gd name="T28" fmla="*/ 882 w 1518"/>
                <a:gd name="T29" fmla="*/ 253 h 855"/>
                <a:gd name="T30" fmla="*/ 932 w 1518"/>
                <a:gd name="T31" fmla="*/ 265 h 855"/>
                <a:gd name="T32" fmla="*/ 984 w 1518"/>
                <a:gd name="T33" fmla="*/ 273 h 855"/>
                <a:gd name="T34" fmla="*/ 1036 w 1518"/>
                <a:gd name="T35" fmla="*/ 279 h 855"/>
                <a:gd name="T36" fmla="*/ 1088 w 1518"/>
                <a:gd name="T37" fmla="*/ 283 h 855"/>
                <a:gd name="T38" fmla="*/ 1140 w 1518"/>
                <a:gd name="T39" fmla="*/ 283 h 855"/>
                <a:gd name="T40" fmla="*/ 1140 w 1518"/>
                <a:gd name="T41" fmla="*/ 283 h 855"/>
                <a:gd name="T42" fmla="*/ 1196 w 1518"/>
                <a:gd name="T43" fmla="*/ 283 h 855"/>
                <a:gd name="T44" fmla="*/ 1252 w 1518"/>
                <a:gd name="T45" fmla="*/ 279 h 855"/>
                <a:gd name="T46" fmla="*/ 1306 w 1518"/>
                <a:gd name="T47" fmla="*/ 271 h 855"/>
                <a:gd name="T48" fmla="*/ 1360 w 1518"/>
                <a:gd name="T49" fmla="*/ 261 h 855"/>
                <a:gd name="T50" fmla="*/ 1386 w 1518"/>
                <a:gd name="T51" fmla="*/ 571 h 855"/>
                <a:gd name="T52" fmla="*/ 1518 w 1518"/>
                <a:gd name="T53" fmla="*/ 813 h 855"/>
                <a:gd name="T54" fmla="*/ 1518 w 1518"/>
                <a:gd name="T55" fmla="*/ 813 h 855"/>
                <a:gd name="T56" fmla="*/ 1474 w 1518"/>
                <a:gd name="T57" fmla="*/ 823 h 855"/>
                <a:gd name="T58" fmla="*/ 1428 w 1518"/>
                <a:gd name="T59" fmla="*/ 831 h 855"/>
                <a:gd name="T60" fmla="*/ 1382 w 1518"/>
                <a:gd name="T61" fmla="*/ 837 h 855"/>
                <a:gd name="T62" fmla="*/ 1336 w 1518"/>
                <a:gd name="T63" fmla="*/ 843 h 855"/>
                <a:gd name="T64" fmla="*/ 1290 w 1518"/>
                <a:gd name="T65" fmla="*/ 849 h 855"/>
                <a:gd name="T66" fmla="*/ 1244 w 1518"/>
                <a:gd name="T67" fmla="*/ 851 h 855"/>
                <a:gd name="T68" fmla="*/ 1198 w 1518"/>
                <a:gd name="T69" fmla="*/ 853 h 855"/>
                <a:gd name="T70" fmla="*/ 1150 w 1518"/>
                <a:gd name="T71" fmla="*/ 855 h 855"/>
                <a:gd name="T72" fmla="*/ 1150 w 1518"/>
                <a:gd name="T73" fmla="*/ 855 h 855"/>
                <a:gd name="T74" fmla="*/ 1066 w 1518"/>
                <a:gd name="T75" fmla="*/ 851 h 855"/>
                <a:gd name="T76" fmla="*/ 984 w 1518"/>
                <a:gd name="T77" fmla="*/ 845 h 855"/>
                <a:gd name="T78" fmla="*/ 904 w 1518"/>
                <a:gd name="T79" fmla="*/ 837 h 855"/>
                <a:gd name="T80" fmla="*/ 824 w 1518"/>
                <a:gd name="T81" fmla="*/ 823 h 855"/>
                <a:gd name="T82" fmla="*/ 746 w 1518"/>
                <a:gd name="T83" fmla="*/ 805 h 855"/>
                <a:gd name="T84" fmla="*/ 670 w 1518"/>
                <a:gd name="T85" fmla="*/ 783 h 855"/>
                <a:gd name="T86" fmla="*/ 594 w 1518"/>
                <a:gd name="T87" fmla="*/ 759 h 855"/>
                <a:gd name="T88" fmla="*/ 520 w 1518"/>
                <a:gd name="T89" fmla="*/ 731 h 855"/>
                <a:gd name="T90" fmla="*/ 448 w 1518"/>
                <a:gd name="T91" fmla="*/ 701 h 855"/>
                <a:gd name="T92" fmla="*/ 378 w 1518"/>
                <a:gd name="T93" fmla="*/ 665 h 855"/>
                <a:gd name="T94" fmla="*/ 310 w 1518"/>
                <a:gd name="T95" fmla="*/ 627 h 855"/>
                <a:gd name="T96" fmla="*/ 242 w 1518"/>
                <a:gd name="T97" fmla="*/ 587 h 855"/>
                <a:gd name="T98" fmla="*/ 178 w 1518"/>
                <a:gd name="T99" fmla="*/ 543 h 855"/>
                <a:gd name="T100" fmla="*/ 116 w 1518"/>
                <a:gd name="T101" fmla="*/ 497 h 855"/>
                <a:gd name="T102" fmla="*/ 56 w 1518"/>
                <a:gd name="T103" fmla="*/ 447 h 855"/>
                <a:gd name="T104" fmla="*/ 0 w 1518"/>
                <a:gd name="T105" fmla="*/ 395 h 855"/>
                <a:gd name="T106" fmla="*/ 0 w 1518"/>
                <a:gd name="T107" fmla="*/ 39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8" h="855">
                  <a:moveTo>
                    <a:pt x="0" y="395"/>
                  </a:moveTo>
                  <a:lnTo>
                    <a:pt x="144" y="167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40" y="32"/>
                  </a:lnTo>
                  <a:lnTo>
                    <a:pt x="478" y="63"/>
                  </a:lnTo>
                  <a:lnTo>
                    <a:pt x="518" y="91"/>
                  </a:lnTo>
                  <a:lnTo>
                    <a:pt x="560" y="119"/>
                  </a:lnTo>
                  <a:lnTo>
                    <a:pt x="604" y="145"/>
                  </a:lnTo>
                  <a:lnTo>
                    <a:pt x="648" y="167"/>
                  </a:lnTo>
                  <a:lnTo>
                    <a:pt x="692" y="189"/>
                  </a:lnTo>
                  <a:lnTo>
                    <a:pt x="738" y="209"/>
                  </a:lnTo>
                  <a:lnTo>
                    <a:pt x="786" y="225"/>
                  </a:lnTo>
                  <a:lnTo>
                    <a:pt x="834" y="241"/>
                  </a:lnTo>
                  <a:lnTo>
                    <a:pt x="882" y="253"/>
                  </a:lnTo>
                  <a:lnTo>
                    <a:pt x="932" y="265"/>
                  </a:lnTo>
                  <a:lnTo>
                    <a:pt x="984" y="273"/>
                  </a:lnTo>
                  <a:lnTo>
                    <a:pt x="1036" y="279"/>
                  </a:lnTo>
                  <a:lnTo>
                    <a:pt x="1088" y="283"/>
                  </a:lnTo>
                  <a:lnTo>
                    <a:pt x="1140" y="283"/>
                  </a:lnTo>
                  <a:lnTo>
                    <a:pt x="1140" y="283"/>
                  </a:lnTo>
                  <a:lnTo>
                    <a:pt x="1196" y="283"/>
                  </a:lnTo>
                  <a:lnTo>
                    <a:pt x="1252" y="279"/>
                  </a:lnTo>
                  <a:lnTo>
                    <a:pt x="1306" y="271"/>
                  </a:lnTo>
                  <a:lnTo>
                    <a:pt x="1360" y="261"/>
                  </a:lnTo>
                  <a:lnTo>
                    <a:pt x="1386" y="571"/>
                  </a:lnTo>
                  <a:lnTo>
                    <a:pt x="1518" y="813"/>
                  </a:lnTo>
                  <a:lnTo>
                    <a:pt x="1518" y="813"/>
                  </a:lnTo>
                  <a:lnTo>
                    <a:pt x="1474" y="823"/>
                  </a:lnTo>
                  <a:lnTo>
                    <a:pt x="1428" y="831"/>
                  </a:lnTo>
                  <a:lnTo>
                    <a:pt x="1382" y="837"/>
                  </a:lnTo>
                  <a:lnTo>
                    <a:pt x="1336" y="843"/>
                  </a:lnTo>
                  <a:lnTo>
                    <a:pt x="1290" y="849"/>
                  </a:lnTo>
                  <a:lnTo>
                    <a:pt x="1244" y="851"/>
                  </a:lnTo>
                  <a:lnTo>
                    <a:pt x="1198" y="853"/>
                  </a:lnTo>
                  <a:lnTo>
                    <a:pt x="1150" y="855"/>
                  </a:lnTo>
                  <a:lnTo>
                    <a:pt x="1150" y="855"/>
                  </a:lnTo>
                  <a:lnTo>
                    <a:pt x="1066" y="851"/>
                  </a:lnTo>
                  <a:lnTo>
                    <a:pt x="984" y="845"/>
                  </a:lnTo>
                  <a:lnTo>
                    <a:pt x="904" y="837"/>
                  </a:lnTo>
                  <a:lnTo>
                    <a:pt x="824" y="823"/>
                  </a:lnTo>
                  <a:lnTo>
                    <a:pt x="746" y="805"/>
                  </a:lnTo>
                  <a:lnTo>
                    <a:pt x="670" y="783"/>
                  </a:lnTo>
                  <a:lnTo>
                    <a:pt x="594" y="759"/>
                  </a:lnTo>
                  <a:lnTo>
                    <a:pt x="520" y="731"/>
                  </a:lnTo>
                  <a:lnTo>
                    <a:pt x="448" y="701"/>
                  </a:lnTo>
                  <a:lnTo>
                    <a:pt x="378" y="665"/>
                  </a:lnTo>
                  <a:lnTo>
                    <a:pt x="310" y="627"/>
                  </a:lnTo>
                  <a:lnTo>
                    <a:pt x="242" y="587"/>
                  </a:lnTo>
                  <a:lnTo>
                    <a:pt x="178" y="543"/>
                  </a:lnTo>
                  <a:lnTo>
                    <a:pt x="116" y="497"/>
                  </a:lnTo>
                  <a:lnTo>
                    <a:pt x="56" y="447"/>
                  </a:lnTo>
                  <a:lnTo>
                    <a:pt x="0" y="3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>
              <a:off x="4410075" y="5364163"/>
              <a:ext cx="717550" cy="720725"/>
            </a:xfrm>
            <a:custGeom>
              <a:avLst/>
              <a:gdLst>
                <a:gd name="T0" fmla="*/ 220 w 452"/>
                <a:gd name="T1" fmla="*/ 0 h 454"/>
                <a:gd name="T2" fmla="*/ 176 w 452"/>
                <a:gd name="T3" fmla="*/ 6 h 454"/>
                <a:gd name="T4" fmla="*/ 132 w 452"/>
                <a:gd name="T5" fmla="*/ 20 h 454"/>
                <a:gd name="T6" fmla="*/ 94 w 452"/>
                <a:gd name="T7" fmla="*/ 42 h 454"/>
                <a:gd name="T8" fmla="*/ 62 w 452"/>
                <a:gd name="T9" fmla="*/ 70 h 454"/>
                <a:gd name="T10" fmla="*/ 36 w 452"/>
                <a:gd name="T11" fmla="*/ 104 h 454"/>
                <a:gd name="T12" fmla="*/ 14 w 452"/>
                <a:gd name="T13" fmla="*/ 142 h 454"/>
                <a:gd name="T14" fmla="*/ 2 w 452"/>
                <a:gd name="T15" fmla="*/ 186 h 454"/>
                <a:gd name="T16" fmla="*/ 0 w 452"/>
                <a:gd name="T17" fmla="*/ 232 h 454"/>
                <a:gd name="T18" fmla="*/ 0 w 452"/>
                <a:gd name="T19" fmla="*/ 254 h 454"/>
                <a:gd name="T20" fmla="*/ 10 w 452"/>
                <a:gd name="T21" fmla="*/ 298 h 454"/>
                <a:gd name="T22" fmla="*/ 28 w 452"/>
                <a:gd name="T23" fmla="*/ 338 h 454"/>
                <a:gd name="T24" fmla="*/ 54 w 452"/>
                <a:gd name="T25" fmla="*/ 374 h 454"/>
                <a:gd name="T26" fmla="*/ 86 w 452"/>
                <a:gd name="T27" fmla="*/ 404 h 454"/>
                <a:gd name="T28" fmla="*/ 122 w 452"/>
                <a:gd name="T29" fmla="*/ 428 h 454"/>
                <a:gd name="T30" fmla="*/ 164 w 452"/>
                <a:gd name="T31" fmla="*/ 444 h 454"/>
                <a:gd name="T32" fmla="*/ 208 w 452"/>
                <a:gd name="T33" fmla="*/ 452 h 454"/>
                <a:gd name="T34" fmla="*/ 232 w 452"/>
                <a:gd name="T35" fmla="*/ 454 h 454"/>
                <a:gd name="T36" fmla="*/ 276 w 452"/>
                <a:gd name="T37" fmla="*/ 448 h 454"/>
                <a:gd name="T38" fmla="*/ 318 w 452"/>
                <a:gd name="T39" fmla="*/ 434 h 454"/>
                <a:gd name="T40" fmla="*/ 358 w 452"/>
                <a:gd name="T41" fmla="*/ 412 h 454"/>
                <a:gd name="T42" fmla="*/ 390 w 452"/>
                <a:gd name="T43" fmla="*/ 384 h 454"/>
                <a:gd name="T44" fmla="*/ 416 w 452"/>
                <a:gd name="T45" fmla="*/ 348 h 454"/>
                <a:gd name="T46" fmla="*/ 436 w 452"/>
                <a:gd name="T47" fmla="*/ 310 h 454"/>
                <a:gd name="T48" fmla="*/ 450 w 452"/>
                <a:gd name="T49" fmla="*/ 268 h 454"/>
                <a:gd name="T50" fmla="*/ 452 w 452"/>
                <a:gd name="T51" fmla="*/ 222 h 454"/>
                <a:gd name="T52" fmla="*/ 452 w 452"/>
                <a:gd name="T53" fmla="*/ 198 h 454"/>
                <a:gd name="T54" fmla="*/ 442 w 452"/>
                <a:gd name="T55" fmla="*/ 154 h 454"/>
                <a:gd name="T56" fmla="*/ 424 w 452"/>
                <a:gd name="T57" fmla="*/ 114 h 454"/>
                <a:gd name="T58" fmla="*/ 398 w 452"/>
                <a:gd name="T59" fmla="*/ 78 h 454"/>
                <a:gd name="T60" fmla="*/ 366 w 452"/>
                <a:gd name="T61" fmla="*/ 48 h 454"/>
                <a:gd name="T62" fmla="*/ 330 w 452"/>
                <a:gd name="T63" fmla="*/ 24 h 454"/>
                <a:gd name="T64" fmla="*/ 288 w 452"/>
                <a:gd name="T65" fmla="*/ 8 h 454"/>
                <a:gd name="T66" fmla="*/ 244 w 452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454">
                  <a:moveTo>
                    <a:pt x="220" y="0"/>
                  </a:moveTo>
                  <a:lnTo>
                    <a:pt x="220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2" y="20"/>
                  </a:lnTo>
                  <a:lnTo>
                    <a:pt x="114" y="30"/>
                  </a:lnTo>
                  <a:lnTo>
                    <a:pt x="94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4" y="142"/>
                  </a:lnTo>
                  <a:lnTo>
                    <a:pt x="8" y="164"/>
                  </a:lnTo>
                  <a:lnTo>
                    <a:pt x="2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10" y="298"/>
                  </a:lnTo>
                  <a:lnTo>
                    <a:pt x="18" y="320"/>
                  </a:lnTo>
                  <a:lnTo>
                    <a:pt x="28" y="338"/>
                  </a:lnTo>
                  <a:lnTo>
                    <a:pt x="40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2" y="428"/>
                  </a:lnTo>
                  <a:lnTo>
                    <a:pt x="142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6" y="448"/>
                  </a:lnTo>
                  <a:lnTo>
                    <a:pt x="298" y="442"/>
                  </a:lnTo>
                  <a:lnTo>
                    <a:pt x="318" y="434"/>
                  </a:lnTo>
                  <a:lnTo>
                    <a:pt x="338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4"/>
                  </a:lnTo>
                  <a:lnTo>
                    <a:pt x="404" y="366"/>
                  </a:lnTo>
                  <a:lnTo>
                    <a:pt x="416" y="348"/>
                  </a:lnTo>
                  <a:lnTo>
                    <a:pt x="428" y="330"/>
                  </a:lnTo>
                  <a:lnTo>
                    <a:pt x="436" y="310"/>
                  </a:lnTo>
                  <a:lnTo>
                    <a:pt x="444" y="288"/>
                  </a:lnTo>
                  <a:lnTo>
                    <a:pt x="450" y="268"/>
                  </a:lnTo>
                  <a:lnTo>
                    <a:pt x="452" y="244"/>
                  </a:lnTo>
                  <a:lnTo>
                    <a:pt x="452" y="222"/>
                  </a:lnTo>
                  <a:lnTo>
                    <a:pt x="452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2" y="62"/>
                  </a:lnTo>
                  <a:lnTo>
                    <a:pt x="366" y="48"/>
                  </a:lnTo>
                  <a:lnTo>
                    <a:pt x="348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88" y="8"/>
                  </a:lnTo>
                  <a:lnTo>
                    <a:pt x="266" y="4"/>
                  </a:lnTo>
                  <a:lnTo>
                    <a:pt x="244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/>
                <a:t>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436018" y="2970978"/>
            <a:ext cx="1369219" cy="1868091"/>
            <a:chOff x="2943225" y="2740026"/>
            <a:chExt cx="1825625" cy="2490788"/>
          </a:xfrm>
        </p:grpSpPr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3438525" y="2740026"/>
              <a:ext cx="1330325" cy="2490788"/>
            </a:xfrm>
            <a:custGeom>
              <a:avLst/>
              <a:gdLst>
                <a:gd name="T0" fmla="*/ 438 w 838"/>
                <a:gd name="T1" fmla="*/ 1569 h 1569"/>
                <a:gd name="T2" fmla="*/ 438 w 838"/>
                <a:gd name="T3" fmla="*/ 1569 h 1569"/>
                <a:gd name="T4" fmla="*/ 388 w 838"/>
                <a:gd name="T5" fmla="*/ 1511 h 1569"/>
                <a:gd name="T6" fmla="*/ 342 w 838"/>
                <a:gd name="T7" fmla="*/ 1451 h 1569"/>
                <a:gd name="T8" fmla="*/ 296 w 838"/>
                <a:gd name="T9" fmla="*/ 1391 h 1569"/>
                <a:gd name="T10" fmla="*/ 254 w 838"/>
                <a:gd name="T11" fmla="*/ 1327 h 1569"/>
                <a:gd name="T12" fmla="*/ 216 w 838"/>
                <a:gd name="T13" fmla="*/ 1260 h 1569"/>
                <a:gd name="T14" fmla="*/ 180 w 838"/>
                <a:gd name="T15" fmla="*/ 1194 h 1569"/>
                <a:gd name="T16" fmla="*/ 146 w 838"/>
                <a:gd name="T17" fmla="*/ 1124 h 1569"/>
                <a:gd name="T18" fmla="*/ 116 w 838"/>
                <a:gd name="T19" fmla="*/ 1054 h 1569"/>
                <a:gd name="T20" fmla="*/ 90 w 838"/>
                <a:gd name="T21" fmla="*/ 982 h 1569"/>
                <a:gd name="T22" fmla="*/ 66 w 838"/>
                <a:gd name="T23" fmla="*/ 908 h 1569"/>
                <a:gd name="T24" fmla="*/ 46 w 838"/>
                <a:gd name="T25" fmla="*/ 832 h 1569"/>
                <a:gd name="T26" fmla="*/ 30 w 838"/>
                <a:gd name="T27" fmla="*/ 756 h 1569"/>
                <a:gd name="T28" fmla="*/ 16 w 838"/>
                <a:gd name="T29" fmla="*/ 678 h 1569"/>
                <a:gd name="T30" fmla="*/ 6 w 838"/>
                <a:gd name="T31" fmla="*/ 598 h 1569"/>
                <a:gd name="T32" fmla="*/ 2 w 838"/>
                <a:gd name="T33" fmla="*/ 518 h 1569"/>
                <a:gd name="T34" fmla="*/ 0 w 838"/>
                <a:gd name="T35" fmla="*/ 436 h 1569"/>
                <a:gd name="T36" fmla="*/ 0 w 838"/>
                <a:gd name="T37" fmla="*/ 436 h 1569"/>
                <a:gd name="T38" fmla="*/ 0 w 838"/>
                <a:gd name="T39" fmla="*/ 380 h 1569"/>
                <a:gd name="T40" fmla="*/ 2 w 838"/>
                <a:gd name="T41" fmla="*/ 324 h 1569"/>
                <a:gd name="T42" fmla="*/ 8 w 838"/>
                <a:gd name="T43" fmla="*/ 268 h 1569"/>
                <a:gd name="T44" fmla="*/ 14 w 838"/>
                <a:gd name="T45" fmla="*/ 214 h 1569"/>
                <a:gd name="T46" fmla="*/ 22 w 838"/>
                <a:gd name="T47" fmla="*/ 160 h 1569"/>
                <a:gd name="T48" fmla="*/ 32 w 838"/>
                <a:gd name="T49" fmla="*/ 106 h 1569"/>
                <a:gd name="T50" fmla="*/ 44 w 838"/>
                <a:gd name="T51" fmla="*/ 52 h 1569"/>
                <a:gd name="T52" fmla="*/ 56 w 838"/>
                <a:gd name="T53" fmla="*/ 0 h 1569"/>
                <a:gd name="T54" fmla="*/ 316 w 838"/>
                <a:gd name="T55" fmla="*/ 8 h 1569"/>
                <a:gd name="T56" fmla="*/ 600 w 838"/>
                <a:gd name="T57" fmla="*/ 152 h 1569"/>
                <a:gd name="T58" fmla="*/ 600 w 838"/>
                <a:gd name="T59" fmla="*/ 152 h 1569"/>
                <a:gd name="T60" fmla="*/ 584 w 838"/>
                <a:gd name="T61" fmla="*/ 222 h 1569"/>
                <a:gd name="T62" fmla="*/ 572 w 838"/>
                <a:gd name="T63" fmla="*/ 292 h 1569"/>
                <a:gd name="T64" fmla="*/ 568 w 838"/>
                <a:gd name="T65" fmla="*/ 328 h 1569"/>
                <a:gd name="T66" fmla="*/ 564 w 838"/>
                <a:gd name="T67" fmla="*/ 364 h 1569"/>
                <a:gd name="T68" fmla="*/ 562 w 838"/>
                <a:gd name="T69" fmla="*/ 402 h 1569"/>
                <a:gd name="T70" fmla="*/ 562 w 838"/>
                <a:gd name="T71" fmla="*/ 438 h 1569"/>
                <a:gd name="T72" fmla="*/ 562 w 838"/>
                <a:gd name="T73" fmla="*/ 438 h 1569"/>
                <a:gd name="T74" fmla="*/ 564 w 838"/>
                <a:gd name="T75" fmla="*/ 490 h 1569"/>
                <a:gd name="T76" fmla="*/ 568 w 838"/>
                <a:gd name="T77" fmla="*/ 542 h 1569"/>
                <a:gd name="T78" fmla="*/ 572 w 838"/>
                <a:gd name="T79" fmla="*/ 592 h 1569"/>
                <a:gd name="T80" fmla="*/ 582 w 838"/>
                <a:gd name="T81" fmla="*/ 644 h 1569"/>
                <a:gd name="T82" fmla="*/ 592 w 838"/>
                <a:gd name="T83" fmla="*/ 692 h 1569"/>
                <a:gd name="T84" fmla="*/ 604 w 838"/>
                <a:gd name="T85" fmla="*/ 740 h 1569"/>
                <a:gd name="T86" fmla="*/ 618 w 838"/>
                <a:gd name="T87" fmla="*/ 788 h 1569"/>
                <a:gd name="T88" fmla="*/ 636 w 838"/>
                <a:gd name="T89" fmla="*/ 836 h 1569"/>
                <a:gd name="T90" fmla="*/ 654 w 838"/>
                <a:gd name="T91" fmla="*/ 880 h 1569"/>
                <a:gd name="T92" fmla="*/ 676 w 838"/>
                <a:gd name="T93" fmla="*/ 926 h 1569"/>
                <a:gd name="T94" fmla="*/ 698 w 838"/>
                <a:gd name="T95" fmla="*/ 968 h 1569"/>
                <a:gd name="T96" fmla="*/ 722 w 838"/>
                <a:gd name="T97" fmla="*/ 1012 h 1569"/>
                <a:gd name="T98" fmla="*/ 748 w 838"/>
                <a:gd name="T99" fmla="*/ 1052 h 1569"/>
                <a:gd name="T100" fmla="*/ 776 w 838"/>
                <a:gd name="T101" fmla="*/ 1092 h 1569"/>
                <a:gd name="T102" fmla="*/ 806 w 838"/>
                <a:gd name="T103" fmla="*/ 1130 h 1569"/>
                <a:gd name="T104" fmla="*/ 838 w 838"/>
                <a:gd name="T105" fmla="*/ 1168 h 1569"/>
                <a:gd name="T106" fmla="*/ 582 w 838"/>
                <a:gd name="T107" fmla="*/ 1343 h 1569"/>
                <a:gd name="T108" fmla="*/ 438 w 838"/>
                <a:gd name="T109" fmla="*/ 1569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8" h="1569">
                  <a:moveTo>
                    <a:pt x="438" y="1569"/>
                  </a:moveTo>
                  <a:lnTo>
                    <a:pt x="438" y="1569"/>
                  </a:lnTo>
                  <a:lnTo>
                    <a:pt x="388" y="1511"/>
                  </a:lnTo>
                  <a:lnTo>
                    <a:pt x="342" y="1451"/>
                  </a:lnTo>
                  <a:lnTo>
                    <a:pt x="296" y="1391"/>
                  </a:lnTo>
                  <a:lnTo>
                    <a:pt x="254" y="1327"/>
                  </a:lnTo>
                  <a:lnTo>
                    <a:pt x="216" y="1260"/>
                  </a:lnTo>
                  <a:lnTo>
                    <a:pt x="180" y="1194"/>
                  </a:lnTo>
                  <a:lnTo>
                    <a:pt x="146" y="1124"/>
                  </a:lnTo>
                  <a:lnTo>
                    <a:pt x="116" y="1054"/>
                  </a:lnTo>
                  <a:lnTo>
                    <a:pt x="90" y="982"/>
                  </a:lnTo>
                  <a:lnTo>
                    <a:pt x="66" y="908"/>
                  </a:lnTo>
                  <a:lnTo>
                    <a:pt x="46" y="832"/>
                  </a:lnTo>
                  <a:lnTo>
                    <a:pt x="30" y="756"/>
                  </a:lnTo>
                  <a:lnTo>
                    <a:pt x="16" y="678"/>
                  </a:lnTo>
                  <a:lnTo>
                    <a:pt x="6" y="598"/>
                  </a:lnTo>
                  <a:lnTo>
                    <a:pt x="2" y="518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0" y="380"/>
                  </a:lnTo>
                  <a:lnTo>
                    <a:pt x="2" y="324"/>
                  </a:lnTo>
                  <a:lnTo>
                    <a:pt x="8" y="268"/>
                  </a:lnTo>
                  <a:lnTo>
                    <a:pt x="14" y="214"/>
                  </a:lnTo>
                  <a:lnTo>
                    <a:pt x="22" y="160"/>
                  </a:lnTo>
                  <a:lnTo>
                    <a:pt x="32" y="106"/>
                  </a:lnTo>
                  <a:lnTo>
                    <a:pt x="44" y="52"/>
                  </a:lnTo>
                  <a:lnTo>
                    <a:pt x="56" y="0"/>
                  </a:lnTo>
                  <a:lnTo>
                    <a:pt x="316" y="8"/>
                  </a:lnTo>
                  <a:lnTo>
                    <a:pt x="600" y="152"/>
                  </a:lnTo>
                  <a:lnTo>
                    <a:pt x="600" y="152"/>
                  </a:lnTo>
                  <a:lnTo>
                    <a:pt x="584" y="222"/>
                  </a:lnTo>
                  <a:lnTo>
                    <a:pt x="572" y="292"/>
                  </a:lnTo>
                  <a:lnTo>
                    <a:pt x="568" y="328"/>
                  </a:lnTo>
                  <a:lnTo>
                    <a:pt x="564" y="364"/>
                  </a:lnTo>
                  <a:lnTo>
                    <a:pt x="562" y="402"/>
                  </a:lnTo>
                  <a:lnTo>
                    <a:pt x="562" y="438"/>
                  </a:lnTo>
                  <a:lnTo>
                    <a:pt x="562" y="438"/>
                  </a:lnTo>
                  <a:lnTo>
                    <a:pt x="564" y="490"/>
                  </a:lnTo>
                  <a:lnTo>
                    <a:pt x="568" y="542"/>
                  </a:lnTo>
                  <a:lnTo>
                    <a:pt x="572" y="592"/>
                  </a:lnTo>
                  <a:lnTo>
                    <a:pt x="582" y="644"/>
                  </a:lnTo>
                  <a:lnTo>
                    <a:pt x="592" y="692"/>
                  </a:lnTo>
                  <a:lnTo>
                    <a:pt x="604" y="740"/>
                  </a:lnTo>
                  <a:lnTo>
                    <a:pt x="618" y="788"/>
                  </a:lnTo>
                  <a:lnTo>
                    <a:pt x="636" y="836"/>
                  </a:lnTo>
                  <a:lnTo>
                    <a:pt x="654" y="880"/>
                  </a:lnTo>
                  <a:lnTo>
                    <a:pt x="676" y="926"/>
                  </a:lnTo>
                  <a:lnTo>
                    <a:pt x="698" y="968"/>
                  </a:lnTo>
                  <a:lnTo>
                    <a:pt x="722" y="1012"/>
                  </a:lnTo>
                  <a:lnTo>
                    <a:pt x="748" y="1052"/>
                  </a:lnTo>
                  <a:lnTo>
                    <a:pt x="776" y="1092"/>
                  </a:lnTo>
                  <a:lnTo>
                    <a:pt x="806" y="1130"/>
                  </a:lnTo>
                  <a:lnTo>
                    <a:pt x="838" y="1168"/>
                  </a:lnTo>
                  <a:lnTo>
                    <a:pt x="582" y="1343"/>
                  </a:lnTo>
                  <a:lnTo>
                    <a:pt x="438" y="156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2943225" y="2851151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6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6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2 w 622"/>
                <a:gd name="T23" fmla="*/ 464 h 622"/>
                <a:gd name="T24" fmla="*/ 76 w 622"/>
                <a:gd name="T25" fmla="*/ 514 h 622"/>
                <a:gd name="T26" fmla="*/ 118 w 622"/>
                <a:gd name="T27" fmla="*/ 554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2 w 622"/>
                <a:gd name="T41" fmla="*/ 564 h 622"/>
                <a:gd name="T42" fmla="*/ 536 w 622"/>
                <a:gd name="T43" fmla="*/ 526 h 622"/>
                <a:gd name="T44" fmla="*/ 574 w 622"/>
                <a:gd name="T45" fmla="*/ 478 h 622"/>
                <a:gd name="T46" fmla="*/ 600 w 622"/>
                <a:gd name="T47" fmla="*/ 424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6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6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6" y="254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4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4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2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2"/>
                  </a:lnTo>
                  <a:lnTo>
                    <a:pt x="574" y="478"/>
                  </a:lnTo>
                  <a:lnTo>
                    <a:pt x="588" y="452"/>
                  </a:lnTo>
                  <a:lnTo>
                    <a:pt x="600" y="424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0"/>
                  </a:lnTo>
                  <a:lnTo>
                    <a:pt x="606" y="212"/>
                  </a:lnTo>
                  <a:lnTo>
                    <a:pt x="596" y="182"/>
                  </a:lnTo>
                  <a:lnTo>
                    <a:pt x="582" y="156"/>
                  </a:lnTo>
                  <a:lnTo>
                    <a:pt x="566" y="130"/>
                  </a:lnTo>
                  <a:lnTo>
                    <a:pt x="546" y="106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0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33"/>
            <p:cNvSpPr>
              <a:spLocks/>
            </p:cNvSpPr>
            <p:nvPr/>
          </p:nvSpPr>
          <p:spPr bwMode="auto">
            <a:xfrm>
              <a:off x="3076575" y="2984501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2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38 h 454"/>
                <a:gd name="T24" fmla="*/ 56 w 454"/>
                <a:gd name="T25" fmla="*/ 374 h 454"/>
                <a:gd name="T26" fmla="*/ 86 w 454"/>
                <a:gd name="T27" fmla="*/ 404 h 454"/>
                <a:gd name="T28" fmla="*/ 124 w 454"/>
                <a:gd name="T29" fmla="*/ 428 h 454"/>
                <a:gd name="T30" fmla="*/ 164 w 454"/>
                <a:gd name="T31" fmla="*/ 444 h 454"/>
                <a:gd name="T32" fmla="*/ 210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48 h 454"/>
                <a:gd name="T46" fmla="*/ 438 w 454"/>
                <a:gd name="T47" fmla="*/ 310 h 454"/>
                <a:gd name="T48" fmla="*/ 450 w 454"/>
                <a:gd name="T49" fmla="*/ 266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4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2"/>
                  </a:lnTo>
                  <a:lnTo>
                    <a:pt x="16" y="142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6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38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10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6"/>
                  </a:lnTo>
                  <a:lnTo>
                    <a:pt x="418" y="348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88"/>
                  </a:lnTo>
                  <a:lnTo>
                    <a:pt x="450" y="266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300" b="1" dirty="0"/>
                <a:t>E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554098" y="548680"/>
            <a:ext cx="3258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Strategic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Mid-term review of performance of the organization (2015/16, 2016/17, 2017/18)</a:t>
            </a:r>
            <a:endParaRPr lang="en-US" sz="1200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88828" y="2054657"/>
            <a:ext cx="2341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Strategic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Internal/ external situation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Workforce analysis (vacancies)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Financial analysis (budget cuts)</a:t>
            </a:r>
            <a:endParaRPr lang="en-US" sz="1200" dirty="0"/>
          </a:p>
          <a:p>
            <a:endParaRPr lang="en-US" b="1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00824" y="4459586"/>
            <a:ext cx="22872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Strategy formulation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Reviewed strategic outcomes &amp;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Service delivery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+mj-lt"/>
              </a:rPr>
              <a:t>Reprioritisation</a:t>
            </a:r>
            <a:r>
              <a:rPr lang="en-US" sz="1200" dirty="0" smtClean="0">
                <a:latin typeface="+mj-lt"/>
              </a:rPr>
              <a:t> (Critical/ Important/Non-critical)</a:t>
            </a:r>
            <a:endParaRPr lang="en-US" sz="1200" dirty="0"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75359" y="5512908"/>
            <a:ext cx="2602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Strategic planning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Compiled Work </a:t>
            </a:r>
            <a:r>
              <a:rPr lang="en-US" sz="1200" dirty="0" err="1" smtClean="0">
                <a:latin typeface="+mj-lt"/>
              </a:rPr>
              <a:t>programme</a:t>
            </a:r>
            <a:endParaRPr lang="en-US" sz="1200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84147" y="3074714"/>
            <a:ext cx="2273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Strategy implementation</a:t>
            </a:r>
          </a:p>
          <a:p>
            <a:pPr algn="r"/>
            <a:r>
              <a:rPr lang="en-US" sz="1200" dirty="0"/>
              <a:t>Preparing for implementation</a:t>
            </a:r>
          </a:p>
          <a:p>
            <a:pPr algn="r"/>
            <a:r>
              <a:rPr lang="en-US" sz="1200" i="1" dirty="0"/>
              <a:t>(Buy-in, Communication, Roles and </a:t>
            </a:r>
            <a:r>
              <a:rPr lang="en-US" sz="1200" i="1" dirty="0" smtClean="0"/>
              <a:t>responsibilities)</a:t>
            </a:r>
            <a:endParaRPr lang="en-US" sz="1200" i="1" dirty="0"/>
          </a:p>
          <a:p>
            <a:pPr algn="r"/>
            <a:r>
              <a:rPr lang="en-US" sz="1200" dirty="0" smtClean="0"/>
              <a:t>Structure </a:t>
            </a:r>
            <a:r>
              <a:rPr lang="en-US" sz="1200" dirty="0"/>
              <a:t>alignment</a:t>
            </a:r>
          </a:p>
          <a:p>
            <a:pPr algn="r"/>
            <a:r>
              <a:rPr lang="en-US" sz="1200" dirty="0"/>
              <a:t>Alignment of human resources</a:t>
            </a:r>
          </a:p>
          <a:p>
            <a:pPr algn="r"/>
            <a:r>
              <a:rPr lang="en-US" sz="1200" dirty="0"/>
              <a:t>Roll-out of change</a:t>
            </a:r>
          </a:p>
          <a:p>
            <a:pPr algn="r"/>
            <a:r>
              <a:rPr lang="en-US" sz="1200" i="1" dirty="0"/>
              <a:t>(systems, processes, skills development)</a:t>
            </a:r>
          </a:p>
          <a:p>
            <a:pPr algn="r"/>
            <a:endParaRPr lang="en-US" sz="1200" b="1" dirty="0"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01506" y="1607104"/>
            <a:ext cx="212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Strategic monitoring &amp; evaluation</a:t>
            </a:r>
            <a:endParaRPr lang="en-US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3434" y="2962598"/>
            <a:ext cx="19076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Collective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leadership </a:t>
            </a:r>
          </a:p>
          <a:p>
            <a:pPr algn="ctr"/>
            <a:r>
              <a:rPr lang="en-US" sz="2400" b="1" dirty="0" smtClean="0"/>
              <a:t>responsibility</a:t>
            </a:r>
            <a:endParaRPr lang="en-US" sz="2400" b="1" dirty="0"/>
          </a:p>
        </p:txBody>
      </p:sp>
      <p:sp>
        <p:nvSpPr>
          <p:cNvPr id="35" name="Rectangle 2"/>
          <p:cNvSpPr/>
          <p:nvPr/>
        </p:nvSpPr>
        <p:spPr>
          <a:xfrm>
            <a:off x="-36512" y="188640"/>
            <a:ext cx="4032448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Stats SA </a:t>
            </a:r>
            <a:r>
              <a:rPr lang="en-US" sz="2400" b="1" dirty="0" smtClean="0">
                <a:solidFill>
                  <a:schemeClr val="bg1"/>
                </a:solidFill>
              </a:rPr>
              <a:t>planning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50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8" grpId="0"/>
      <p:bldP spid="82" grpId="0"/>
      <p:bldP spid="86" grpId="0"/>
      <p:bldP spid="90" grpId="0"/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4" y="2538711"/>
            <a:ext cx="2775213" cy="2991202"/>
            <a:chOff x="1917640" y="1089951"/>
            <a:chExt cx="4951325" cy="4646790"/>
          </a:xfrm>
        </p:grpSpPr>
        <p:sp>
          <p:nvSpPr>
            <p:cNvPr id="27" name="Oval 26"/>
            <p:cNvSpPr/>
            <p:nvPr/>
          </p:nvSpPr>
          <p:spPr>
            <a:xfrm>
              <a:off x="2420444" y="1710187"/>
              <a:ext cx="3945721" cy="4026554"/>
            </a:xfrm>
            <a:prstGeom prst="ellipse">
              <a:avLst/>
            </a:pr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  <a:effectLst>
              <a:outerShdw blurRad="609600" dist="38100" dir="8100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28" name="Oval 27"/>
            <p:cNvSpPr/>
            <p:nvPr/>
          </p:nvSpPr>
          <p:spPr>
            <a:xfrm>
              <a:off x="3610145" y="1089951"/>
              <a:ext cx="1566313" cy="159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29" name="Oval 28"/>
            <p:cNvSpPr/>
            <p:nvPr/>
          </p:nvSpPr>
          <p:spPr>
            <a:xfrm rot="900000">
              <a:off x="5302652" y="3846133"/>
              <a:ext cx="1566313" cy="159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30" name="Oval 29"/>
            <p:cNvSpPr/>
            <p:nvPr/>
          </p:nvSpPr>
          <p:spPr>
            <a:xfrm rot="20700000" flipH="1">
              <a:off x="1917640" y="3846133"/>
              <a:ext cx="1566313" cy="159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31" name="Oval 30"/>
            <p:cNvSpPr/>
            <p:nvPr/>
          </p:nvSpPr>
          <p:spPr>
            <a:xfrm rot="900000">
              <a:off x="5497413" y="4044881"/>
              <a:ext cx="1176794" cy="120090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32" name="Oval 31"/>
            <p:cNvSpPr/>
            <p:nvPr/>
          </p:nvSpPr>
          <p:spPr>
            <a:xfrm rot="900000">
              <a:off x="2112399" y="4044880"/>
              <a:ext cx="1176794" cy="12009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33" name="Oval 32"/>
            <p:cNvSpPr/>
            <p:nvPr/>
          </p:nvSpPr>
          <p:spPr>
            <a:xfrm rot="900000">
              <a:off x="3804907" y="1288700"/>
              <a:ext cx="1176794" cy="12009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610146" y="2924266"/>
              <a:ext cx="1566313" cy="1598401"/>
              <a:chOff x="8293947" y="1045505"/>
              <a:chExt cx="1933657" cy="1933657"/>
            </a:xfrm>
          </p:grpSpPr>
          <p:sp>
            <p:nvSpPr>
              <p:cNvPr id="35" name="Oval 34"/>
              <p:cNvSpPr/>
              <p:nvPr/>
            </p:nvSpPr>
            <p:spPr>
              <a:xfrm rot="900000">
                <a:off x="8293947" y="1045505"/>
                <a:ext cx="1933657" cy="19336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400" b="1"/>
              </a:p>
            </p:txBody>
          </p:sp>
          <p:sp>
            <p:nvSpPr>
              <p:cNvPr id="36" name="Oval 35"/>
              <p:cNvSpPr/>
              <p:nvPr/>
            </p:nvSpPr>
            <p:spPr>
              <a:xfrm rot="900000">
                <a:off x="8534382" y="1285940"/>
                <a:ext cx="1452785" cy="14527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400" b="1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4241012" y="2624551"/>
              <a:ext cx="304581" cy="4210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 lnSpcReduction="10000"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38" name="Rectangle 37"/>
            <p:cNvSpPr/>
            <p:nvPr/>
          </p:nvSpPr>
          <p:spPr>
            <a:xfrm rot="18324138">
              <a:off x="5074328" y="3921717"/>
              <a:ext cx="310821" cy="499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 lnSpcReduction="10000"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39" name="Rectangle 38"/>
            <p:cNvSpPr/>
            <p:nvPr/>
          </p:nvSpPr>
          <p:spPr>
            <a:xfrm rot="3275862" flipH="1">
              <a:off x="3368681" y="3917751"/>
              <a:ext cx="310821" cy="499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 lnSpcReduction="10000"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2653" y="3260093"/>
              <a:ext cx="1504522" cy="666586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accent3">
                      <a:lumMod val="10000"/>
                      <a:lumOff val="90000"/>
                    </a:schemeClr>
                  </a:solidFill>
                </a:rPr>
                <a:t>82%</a:t>
              </a:r>
              <a:endParaRPr lang="en-US" b="1" dirty="0">
                <a:solidFill>
                  <a:schemeClr val="accent3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75149" y="4715921"/>
              <a:ext cx="1211728" cy="290318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sz="1400" b="1" dirty="0" smtClean="0"/>
                <a:t>1,2%</a:t>
              </a:r>
              <a:endParaRPr lang="en-US" sz="1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52430" y="4688778"/>
              <a:ext cx="934191" cy="254416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3">
                      <a:lumMod val="10000"/>
                      <a:lumOff val="90000"/>
                    </a:schemeClr>
                  </a:solidFill>
                </a:rPr>
                <a:t>98%</a:t>
              </a:r>
              <a:endParaRPr lang="en-US" sz="1400" b="1" dirty="0">
                <a:solidFill>
                  <a:schemeClr val="accent3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42951" y="2019136"/>
              <a:ext cx="1466450" cy="334314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sz="1400" b="1" dirty="0" smtClean="0"/>
                <a:t>40,7%</a:t>
              </a:r>
              <a:endParaRPr lang="en-US" sz="1400" b="1" dirty="0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90000" y="4222728"/>
              <a:ext cx="390220" cy="478703"/>
            </a:xfrm>
            <a:prstGeom prst="rect">
              <a:avLst/>
            </a:prstGeom>
          </p:spPr>
        </p:pic>
      </p:grp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902047" y="2014362"/>
            <a:ext cx="1393885" cy="40011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2000" b="1" dirty="0" smtClean="0">
                <a:solidFill>
                  <a:schemeClr val="bg1"/>
                </a:solidFill>
                <a:latin typeface="Arial" pitchFamily="34" charset="0"/>
              </a:rPr>
              <a:t>2016/17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725884" y="1980857"/>
            <a:ext cx="1393885" cy="40011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2000" b="1" dirty="0" smtClean="0">
                <a:solidFill>
                  <a:schemeClr val="bg1"/>
                </a:solidFill>
                <a:latin typeface="Arial" pitchFamily="34" charset="0"/>
              </a:rPr>
              <a:t>2015/16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613" y="4478021"/>
            <a:ext cx="476156" cy="475839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131840" y="2545080"/>
            <a:ext cx="2775213" cy="2991202"/>
            <a:chOff x="1917640" y="1089951"/>
            <a:chExt cx="4951325" cy="4646790"/>
          </a:xfrm>
        </p:grpSpPr>
        <p:sp>
          <p:nvSpPr>
            <p:cNvPr id="55" name="Oval 54"/>
            <p:cNvSpPr/>
            <p:nvPr/>
          </p:nvSpPr>
          <p:spPr>
            <a:xfrm>
              <a:off x="2420444" y="1710187"/>
              <a:ext cx="3945721" cy="4026554"/>
            </a:xfrm>
            <a:prstGeom prst="ellipse">
              <a:avLst/>
            </a:pr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  <a:effectLst>
              <a:outerShdw blurRad="609600" dist="38100" dir="8100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61" name="Oval 60"/>
            <p:cNvSpPr/>
            <p:nvPr/>
          </p:nvSpPr>
          <p:spPr>
            <a:xfrm>
              <a:off x="3610145" y="1089951"/>
              <a:ext cx="1566313" cy="159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62" name="Oval 61"/>
            <p:cNvSpPr/>
            <p:nvPr/>
          </p:nvSpPr>
          <p:spPr>
            <a:xfrm rot="900000">
              <a:off x="5302652" y="3846133"/>
              <a:ext cx="1566313" cy="159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63" name="Oval 62"/>
            <p:cNvSpPr/>
            <p:nvPr/>
          </p:nvSpPr>
          <p:spPr>
            <a:xfrm rot="20700000" flipH="1">
              <a:off x="1917640" y="3846133"/>
              <a:ext cx="1566313" cy="159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64" name="Oval 63"/>
            <p:cNvSpPr/>
            <p:nvPr/>
          </p:nvSpPr>
          <p:spPr>
            <a:xfrm rot="900000">
              <a:off x="5497413" y="4044881"/>
              <a:ext cx="1176794" cy="120090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65" name="Oval 64"/>
            <p:cNvSpPr/>
            <p:nvPr/>
          </p:nvSpPr>
          <p:spPr>
            <a:xfrm rot="900000">
              <a:off x="2112399" y="4044880"/>
              <a:ext cx="1176794" cy="12009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66" name="Oval 65"/>
            <p:cNvSpPr/>
            <p:nvPr/>
          </p:nvSpPr>
          <p:spPr>
            <a:xfrm rot="900000">
              <a:off x="3804907" y="1288700"/>
              <a:ext cx="1176794" cy="12009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3610146" y="2924266"/>
              <a:ext cx="1566313" cy="1598401"/>
              <a:chOff x="8293947" y="1045505"/>
              <a:chExt cx="1933657" cy="1933657"/>
            </a:xfrm>
          </p:grpSpPr>
          <p:sp>
            <p:nvSpPr>
              <p:cNvPr id="76" name="Oval 75"/>
              <p:cNvSpPr/>
              <p:nvPr/>
            </p:nvSpPr>
            <p:spPr>
              <a:xfrm rot="900000">
                <a:off x="8293947" y="1045505"/>
                <a:ext cx="1933657" cy="19336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400" b="1"/>
              </a:p>
            </p:txBody>
          </p:sp>
          <p:sp>
            <p:nvSpPr>
              <p:cNvPr id="77" name="Oval 76"/>
              <p:cNvSpPr/>
              <p:nvPr/>
            </p:nvSpPr>
            <p:spPr>
              <a:xfrm rot="900000">
                <a:off x="8534382" y="1285940"/>
                <a:ext cx="1452785" cy="14527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400" b="1"/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4241012" y="2624551"/>
              <a:ext cx="304581" cy="4210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 lnSpcReduction="10000"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69" name="Rectangle 68"/>
            <p:cNvSpPr/>
            <p:nvPr/>
          </p:nvSpPr>
          <p:spPr>
            <a:xfrm rot="18324138">
              <a:off x="5074328" y="3921717"/>
              <a:ext cx="310821" cy="499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 lnSpcReduction="10000"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70" name="Rectangle 69"/>
            <p:cNvSpPr/>
            <p:nvPr/>
          </p:nvSpPr>
          <p:spPr>
            <a:xfrm rot="3275862" flipH="1">
              <a:off x="3368681" y="3917751"/>
              <a:ext cx="310821" cy="499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 lnSpcReduction="10000"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682653" y="3260093"/>
              <a:ext cx="1504522" cy="666586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accent3">
                      <a:lumMod val="10000"/>
                      <a:lumOff val="90000"/>
                    </a:schemeClr>
                  </a:solidFill>
                </a:rPr>
                <a:t>87%</a:t>
              </a:r>
              <a:endParaRPr lang="en-US" b="1" dirty="0">
                <a:solidFill>
                  <a:schemeClr val="accent3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05167" y="4730273"/>
              <a:ext cx="1211728" cy="280676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sz="1400" b="1" dirty="0" smtClean="0"/>
                <a:t>1,2%</a:t>
              </a:r>
              <a:endParaRPr lang="en-US" sz="14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52430" y="4688778"/>
              <a:ext cx="934191" cy="254416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3">
                      <a:lumMod val="10000"/>
                      <a:lumOff val="90000"/>
                    </a:schemeClr>
                  </a:solidFill>
                </a:rPr>
                <a:t>97%</a:t>
              </a:r>
              <a:endParaRPr lang="en-US" sz="1400" b="1" dirty="0">
                <a:solidFill>
                  <a:schemeClr val="accent3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23006" y="1991278"/>
              <a:ext cx="1140707" cy="393886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sz="1400" b="1" dirty="0" smtClean="0"/>
                <a:t>40,6%</a:t>
              </a:r>
              <a:endParaRPr lang="en-US" sz="1400" b="1" dirty="0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90000" y="4222728"/>
              <a:ext cx="390220" cy="478703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1766" y="4474887"/>
            <a:ext cx="469329" cy="46901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4744" y="2673829"/>
            <a:ext cx="588486" cy="58809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700" y="2749609"/>
            <a:ext cx="526463" cy="526112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094225" y="4870691"/>
            <a:ext cx="909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10,9%</a:t>
            </a:r>
          </a:p>
          <a:p>
            <a:pPr algn="ctr"/>
            <a:r>
              <a:rPr lang="en-US" sz="1400" b="1" dirty="0" smtClean="0"/>
              <a:t>vacancy</a:t>
            </a:r>
            <a:endParaRPr lang="en-US" sz="14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089771" y="4797152"/>
            <a:ext cx="909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8,8%</a:t>
            </a:r>
          </a:p>
          <a:p>
            <a:pPr algn="ctr"/>
            <a:r>
              <a:rPr lang="en-US" sz="1400" b="1" dirty="0" smtClean="0"/>
              <a:t>vacancy</a:t>
            </a:r>
            <a:endParaRPr lang="en-US" sz="1400" b="1" dirty="0"/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6998391" y="2014362"/>
            <a:ext cx="1393885" cy="40011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2000" b="1" dirty="0" smtClean="0">
                <a:solidFill>
                  <a:schemeClr val="bg1"/>
                </a:solidFill>
                <a:latin typeface="Arial" pitchFamily="34" charset="0"/>
              </a:rPr>
              <a:t>2017/18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228184" y="2545080"/>
            <a:ext cx="2775213" cy="2991202"/>
            <a:chOff x="1917640" y="1089951"/>
            <a:chExt cx="4951325" cy="4646790"/>
          </a:xfrm>
        </p:grpSpPr>
        <p:sp>
          <p:nvSpPr>
            <p:cNvPr id="59" name="Oval 58"/>
            <p:cNvSpPr/>
            <p:nvPr/>
          </p:nvSpPr>
          <p:spPr>
            <a:xfrm>
              <a:off x="2420444" y="1710187"/>
              <a:ext cx="3945721" cy="4026554"/>
            </a:xfrm>
            <a:prstGeom prst="ellipse">
              <a:avLst/>
            </a:pr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  <a:effectLst>
              <a:outerShdw blurRad="609600" dist="38100" dir="8100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83" name="Oval 82"/>
            <p:cNvSpPr/>
            <p:nvPr/>
          </p:nvSpPr>
          <p:spPr>
            <a:xfrm>
              <a:off x="3610145" y="1089951"/>
              <a:ext cx="1566313" cy="159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84" name="Oval 83"/>
            <p:cNvSpPr/>
            <p:nvPr/>
          </p:nvSpPr>
          <p:spPr>
            <a:xfrm rot="900000">
              <a:off x="5302652" y="3846133"/>
              <a:ext cx="1566313" cy="159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86" name="Oval 85"/>
            <p:cNvSpPr/>
            <p:nvPr/>
          </p:nvSpPr>
          <p:spPr>
            <a:xfrm rot="20700000" flipH="1">
              <a:off x="1917640" y="3846133"/>
              <a:ext cx="1566313" cy="159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87" name="Oval 86"/>
            <p:cNvSpPr/>
            <p:nvPr/>
          </p:nvSpPr>
          <p:spPr>
            <a:xfrm rot="900000">
              <a:off x="5497413" y="4044881"/>
              <a:ext cx="1176794" cy="120090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88" name="Oval 87"/>
            <p:cNvSpPr/>
            <p:nvPr/>
          </p:nvSpPr>
          <p:spPr>
            <a:xfrm rot="900000">
              <a:off x="2112399" y="4044880"/>
              <a:ext cx="1176794" cy="12009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89" name="Oval 88"/>
            <p:cNvSpPr/>
            <p:nvPr/>
          </p:nvSpPr>
          <p:spPr>
            <a:xfrm rot="900000">
              <a:off x="3804907" y="1288700"/>
              <a:ext cx="1176794" cy="12009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/>
            </a:bodyPr>
            <a:lstStyle/>
            <a:p>
              <a:pPr algn="ctr"/>
              <a:endParaRPr lang="en-US" sz="1400" b="1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610146" y="2924266"/>
              <a:ext cx="1566313" cy="1598401"/>
              <a:chOff x="8293947" y="1045505"/>
              <a:chExt cx="1933657" cy="1933657"/>
            </a:xfrm>
          </p:grpSpPr>
          <p:sp>
            <p:nvSpPr>
              <p:cNvPr id="99" name="Oval 98"/>
              <p:cNvSpPr/>
              <p:nvPr/>
            </p:nvSpPr>
            <p:spPr>
              <a:xfrm rot="900000">
                <a:off x="8293947" y="1045505"/>
                <a:ext cx="1933657" cy="19336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400" b="1"/>
              </a:p>
            </p:txBody>
          </p:sp>
          <p:sp>
            <p:nvSpPr>
              <p:cNvPr id="100" name="Oval 99"/>
              <p:cNvSpPr/>
              <p:nvPr/>
            </p:nvSpPr>
            <p:spPr>
              <a:xfrm rot="900000">
                <a:off x="8534382" y="1285940"/>
                <a:ext cx="1452785" cy="14527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400" b="1"/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4241012" y="2624551"/>
              <a:ext cx="304581" cy="4210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 lnSpcReduction="10000"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92" name="Rectangle 91"/>
            <p:cNvSpPr/>
            <p:nvPr/>
          </p:nvSpPr>
          <p:spPr>
            <a:xfrm rot="18324138">
              <a:off x="5074328" y="3921717"/>
              <a:ext cx="310821" cy="499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 lnSpcReduction="10000"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93" name="Rectangle 92"/>
            <p:cNvSpPr/>
            <p:nvPr/>
          </p:nvSpPr>
          <p:spPr>
            <a:xfrm rot="3275862" flipH="1">
              <a:off x="3368681" y="3917751"/>
              <a:ext cx="310821" cy="499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18" tIns="36860" rIns="73718" bIns="36860" rtlCol="0" anchor="ctr">
              <a:normAutofit lnSpcReduction="10000"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82653" y="3260093"/>
              <a:ext cx="1504522" cy="666586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accent3">
                      <a:lumMod val="10000"/>
                      <a:lumOff val="90000"/>
                    </a:schemeClr>
                  </a:solidFill>
                </a:rPr>
                <a:t>85%</a:t>
              </a:r>
              <a:endParaRPr lang="en-US" b="1" dirty="0">
                <a:solidFill>
                  <a:schemeClr val="accent3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05167" y="4730273"/>
              <a:ext cx="1211728" cy="280676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sz="1400" b="1" dirty="0" smtClean="0"/>
                <a:t>1,2%</a:t>
              </a:r>
              <a:endParaRPr lang="en-US" sz="14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652430" y="4688778"/>
              <a:ext cx="1135631" cy="254416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3">
                      <a:lumMod val="10000"/>
                      <a:lumOff val="90000"/>
                    </a:schemeClr>
                  </a:solidFill>
                </a:rPr>
                <a:t>101%</a:t>
              </a:r>
              <a:endParaRPr lang="en-US" sz="1400" b="1" dirty="0">
                <a:solidFill>
                  <a:schemeClr val="accent3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23006" y="1991278"/>
              <a:ext cx="1140707" cy="393886"/>
            </a:xfrm>
            <a:prstGeom prst="rect">
              <a:avLst/>
            </a:prstGeom>
            <a:noFill/>
          </p:spPr>
          <p:txBody>
            <a:bodyPr wrap="square" lIns="73718" tIns="36860" rIns="73718" bIns="36860" rtlCol="0">
              <a:noAutofit/>
            </a:bodyPr>
            <a:lstStyle/>
            <a:p>
              <a:pPr algn="ctr"/>
              <a:r>
                <a:rPr lang="en-US" sz="1400" b="1" dirty="0" smtClean="0"/>
                <a:t>40,9%</a:t>
              </a:r>
              <a:endParaRPr lang="en-US" sz="1400" b="1" dirty="0"/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90000" y="4222728"/>
              <a:ext cx="390220" cy="478703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9916" y="4484353"/>
            <a:ext cx="479432" cy="479113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7190569" y="4870691"/>
            <a:ext cx="909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13,8%</a:t>
            </a:r>
          </a:p>
          <a:p>
            <a:pPr algn="ctr"/>
            <a:r>
              <a:rPr lang="en-US" sz="1400" b="1" dirty="0" smtClean="0"/>
              <a:t>vacancy</a:t>
            </a:r>
            <a:endParaRPr lang="en-US" sz="1400" b="1" dirty="0"/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835" y="2657904"/>
            <a:ext cx="588486" cy="58809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791" y="2733684"/>
            <a:ext cx="526463" cy="52611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921" y="2647612"/>
            <a:ext cx="588486" cy="588094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877" y="2723392"/>
            <a:ext cx="526463" cy="526112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6998391" y="1420944"/>
            <a:ext cx="139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Estimated performance Q4</a:t>
            </a:r>
            <a:endParaRPr lang="en-US" sz="14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813452" y="1411857"/>
            <a:ext cx="121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Audited performance</a:t>
            </a:r>
            <a:endParaRPr lang="en-US" sz="14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3941527" y="1400671"/>
            <a:ext cx="121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Audited performance</a:t>
            </a:r>
            <a:endParaRPr lang="en-US" sz="1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5940152" y="373562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 rot="20678907">
            <a:off x="7152623" y="36859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115" name="Rectangle 2"/>
          <p:cNvSpPr/>
          <p:nvPr/>
        </p:nvSpPr>
        <p:spPr>
          <a:xfrm>
            <a:off x="-36513" y="188640"/>
            <a:ext cx="5113111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Organisational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performance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9234" y="5670072"/>
            <a:ext cx="205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Stopped filling vacancies from October 2016</a:t>
            </a:r>
            <a:endParaRPr lang="en-ZA" sz="1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5211" y="5228664"/>
            <a:ext cx="0" cy="441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71506" y="5805264"/>
            <a:ext cx="2511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14839" y="5806383"/>
            <a:ext cx="2492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dirty="0" smtClean="0"/>
              <a:t>A total of 170 staff left Stats SA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61559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664"/>
            <a:ext cx="9144000" cy="1080120"/>
          </a:xfrm>
          <a:prstGeom prst="rect">
            <a:avLst/>
          </a:prstGeom>
          <a:solidFill>
            <a:srgbClr val="7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“</a:t>
            </a:r>
            <a:r>
              <a:rPr lang="en-ZA" dirty="0"/>
              <a:t>I alone cannot change the world, but I can cast a stone across the water to create many ripples</a:t>
            </a:r>
            <a:r>
              <a:rPr lang="en-ZA" dirty="0" smtClean="0"/>
              <a:t>.” </a:t>
            </a:r>
            <a:r>
              <a:rPr lang="en-ZA" i="1" dirty="0"/>
              <a:t>Mother </a:t>
            </a:r>
            <a:r>
              <a:rPr lang="en-ZA" i="1" dirty="0" smtClean="0"/>
              <a:t>Teresa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6200" y="2069642"/>
            <a:ext cx="4023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600" dirty="0" smtClean="0">
                <a:solidFill>
                  <a:srgbClr val="4A77A3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2600" dirty="0">
              <a:solidFill>
                <a:srgbClr val="4A77A3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20278300">
            <a:off x="1657097" y="2154827"/>
            <a:ext cx="605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b="1" dirty="0" smtClean="0">
                <a:solidFill>
                  <a:srgbClr val="4A77A3"/>
                </a:solidFill>
                <a:latin typeface="Brush Script MT" panose="03060802040406070304" pitchFamily="66" charset="0"/>
              </a:rPr>
              <a:t>Collective leadership</a:t>
            </a:r>
            <a:endParaRPr lang="en-ZA" sz="4800" b="1" dirty="0">
              <a:solidFill>
                <a:srgbClr val="4A77A3"/>
              </a:solidFill>
              <a:latin typeface="Brush Script MT" panose="03060802040406070304" pitchFamily="66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6200000">
            <a:off x="3315379" y="-311389"/>
            <a:ext cx="2513242" cy="9144000"/>
          </a:xfrm>
          <a:prstGeom prst="rtTriangle">
            <a:avLst/>
          </a:prstGeom>
          <a:solidFill>
            <a:srgbClr val="7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0" y="5517232"/>
            <a:ext cx="9144000" cy="720080"/>
          </a:xfrm>
          <a:prstGeom prst="rect">
            <a:avLst/>
          </a:prstGeom>
          <a:solidFill>
            <a:srgbClr val="7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Picture Placeholder 22"/>
          <p:cNvSpPr txBox="1">
            <a:spLocks/>
          </p:cNvSpPr>
          <p:nvPr/>
        </p:nvSpPr>
        <p:spPr>
          <a:xfrm>
            <a:off x="3814599" y="3454862"/>
            <a:ext cx="463417" cy="461801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rgbClr val="7790AF"/>
          </a:solidFill>
        </p:spPr>
        <p:txBody>
          <a:bodyPr vert="horz" lIns="91404" tIns="45701" rIns="91404" bIns="45701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8" name="Picture Placeholder 22"/>
          <p:cNvSpPr txBox="1">
            <a:spLocks/>
          </p:cNvSpPr>
          <p:nvPr/>
        </p:nvSpPr>
        <p:spPr>
          <a:xfrm>
            <a:off x="4299553" y="4818707"/>
            <a:ext cx="463417" cy="461801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rgbClr val="0A4E8F"/>
          </a:solidFill>
        </p:spPr>
        <p:txBody>
          <a:bodyPr vert="horz" lIns="91404" tIns="45701" rIns="91404" bIns="45701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" name="Picture 26" descr="book1_WP19_pp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412" t="-71234" r="-93412" b="71234"/>
          <a:stretch/>
        </p:blipFill>
        <p:spPr>
          <a:xfrm>
            <a:off x="7537766" y="0"/>
            <a:ext cx="1376772" cy="1376772"/>
          </a:xfrm>
          <a:prstGeom prst="rect">
            <a:avLst/>
          </a:prstGeom>
        </p:spPr>
      </p:pic>
      <p:pic>
        <p:nvPicPr>
          <p:cNvPr id="28" name="Picture 27" descr="book1_WP19_pp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 rot="19212934">
            <a:off x="342384" y="5015362"/>
            <a:ext cx="930480" cy="930480"/>
          </a:xfrm>
          <a:prstGeom prst="rect">
            <a:avLst/>
          </a:prstGeom>
        </p:spPr>
      </p:pic>
      <p:pic>
        <p:nvPicPr>
          <p:cNvPr id="29" name="Picture 28" descr="book1_WP19_ppt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 rot="19154114">
            <a:off x="6621869" y="2425477"/>
            <a:ext cx="2045786" cy="2045786"/>
          </a:xfrm>
          <a:prstGeom prst="rect">
            <a:avLst/>
          </a:prstGeom>
        </p:spPr>
      </p:pic>
      <p:pic>
        <p:nvPicPr>
          <p:cNvPr id="30" name="Picture 29" descr="book1_WP19_ppt3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 rot="19122219">
            <a:off x="1491582" y="4539492"/>
            <a:ext cx="1127994" cy="1127994"/>
          </a:xfrm>
          <a:prstGeom prst="rect">
            <a:avLst/>
          </a:prstGeom>
        </p:spPr>
      </p:pic>
      <p:pic>
        <p:nvPicPr>
          <p:cNvPr id="31" name="Picture 30" descr="book1_WP19_ppt4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 rot="19204667">
            <a:off x="2820475" y="3952995"/>
            <a:ext cx="1377352" cy="1377352"/>
          </a:xfrm>
          <a:prstGeom prst="rect">
            <a:avLst/>
          </a:prstGeom>
        </p:spPr>
      </p:pic>
      <p:pic>
        <p:nvPicPr>
          <p:cNvPr id="32" name="Picture 31" descr="book1_WP19_ppt5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 rot="19205925">
            <a:off x="4507482" y="3218176"/>
            <a:ext cx="1861876" cy="1861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196150">
            <a:off x="792074" y="5737303"/>
            <a:ext cx="896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0A4E8F"/>
                </a:solidFill>
              </a:rPr>
              <a:t>Systems</a:t>
            </a:r>
            <a:endParaRPr lang="en-ZA" sz="1600" dirty="0">
              <a:solidFill>
                <a:srgbClr val="0A4E8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196150">
            <a:off x="2012277" y="5463673"/>
            <a:ext cx="1071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0A4E8F"/>
                </a:solidFill>
              </a:rPr>
              <a:t>Processes</a:t>
            </a:r>
            <a:endParaRPr lang="en-ZA" sz="1600" dirty="0">
              <a:solidFill>
                <a:srgbClr val="0A4E8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9196150">
            <a:off x="7967546" y="4227881"/>
            <a:ext cx="115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0A4E8F"/>
                </a:solidFill>
              </a:rPr>
              <a:t>Leadership</a:t>
            </a:r>
            <a:endParaRPr lang="en-ZA" sz="1600" dirty="0">
              <a:solidFill>
                <a:srgbClr val="0A4E8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196150">
            <a:off x="3579225" y="5222624"/>
            <a:ext cx="896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0A4E8F"/>
                </a:solidFill>
              </a:rPr>
              <a:t>People</a:t>
            </a:r>
            <a:endParaRPr lang="en-ZA" sz="1600" dirty="0">
              <a:solidFill>
                <a:srgbClr val="0A4E8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9196150">
            <a:off x="5561037" y="4786433"/>
            <a:ext cx="1312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0A4E8F"/>
                </a:solidFill>
              </a:rPr>
              <a:t>Technology</a:t>
            </a:r>
            <a:endParaRPr lang="en-ZA" sz="1600" dirty="0">
              <a:solidFill>
                <a:srgbClr val="0A4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77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/>
          <p:nvPr/>
        </p:nvSpPr>
        <p:spPr>
          <a:xfrm>
            <a:off x="-36512" y="188640"/>
            <a:ext cx="4032448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Financial </a:t>
            </a:r>
            <a:r>
              <a:rPr lang="en-US" sz="2400" b="1" dirty="0" smtClean="0">
                <a:solidFill>
                  <a:schemeClr val="bg1"/>
                </a:solidFill>
              </a:rPr>
              <a:t>position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16832"/>
            <a:ext cx="9144000" cy="864096"/>
          </a:xfrm>
          <a:prstGeom prst="rect">
            <a:avLst/>
          </a:prstGeom>
          <a:solidFill>
            <a:srgbClr val="7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Isosceles Triangle 4"/>
          <p:cNvSpPr/>
          <p:nvPr/>
        </p:nvSpPr>
        <p:spPr>
          <a:xfrm rot="10800000">
            <a:off x="1331640" y="1916832"/>
            <a:ext cx="360040" cy="36004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35496" y="2175247"/>
            <a:ext cx="1340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defRPr/>
            </a:pPr>
            <a:r>
              <a:rPr lang="en-ZA" sz="2400" dirty="0">
                <a:solidFill>
                  <a:schemeClr val="bg1"/>
                </a:solidFill>
                <a:latin typeface="Bauhaus 93" panose="04030905020B02020C02" pitchFamily="82" charset="0"/>
                <a:cs typeface="Arial" pitchFamily="34" charset="0"/>
              </a:rPr>
              <a:t>2017/18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1488489"/>
            <a:ext cx="160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ENE allocation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4003" y="1515125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ENE Cut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4806" y="2221413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/>
              <a:t>R2 </a:t>
            </a:r>
            <a:r>
              <a:rPr lang="en-ZA" b="1" dirty="0" smtClean="0"/>
              <a:t>108 </a:t>
            </a:r>
            <a:r>
              <a:rPr lang="en-ZA" b="1" dirty="0"/>
              <a:t>billion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86380" y="2221413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solidFill>
                  <a:schemeClr val="accent3">
                    <a:lumMod val="50000"/>
                  </a:schemeClr>
                </a:solidFill>
              </a:rPr>
              <a:t>R141 million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038093"/>
            <a:ext cx="675787" cy="6753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258002" y="1484784"/>
            <a:ext cx="148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% cut in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CoE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93329" y="2217235"/>
            <a:ext cx="501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chemeClr val="accent3">
                    <a:lumMod val="50000"/>
                  </a:schemeClr>
                </a:solidFill>
              </a:rPr>
              <a:t>9%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61235" y="1484784"/>
            <a:ext cx="959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Vacancy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9414" y="21936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13,8%</a:t>
            </a:r>
            <a:endParaRPr lang="en-ZA" dirty="0"/>
          </a:p>
        </p:txBody>
      </p:sp>
      <p:sp>
        <p:nvSpPr>
          <p:cNvPr id="40" name="Rectangle 39"/>
          <p:cNvSpPr/>
          <p:nvPr/>
        </p:nvSpPr>
        <p:spPr>
          <a:xfrm>
            <a:off x="-36512" y="2996952"/>
            <a:ext cx="921702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Isosceles Triangle 41"/>
          <p:cNvSpPr/>
          <p:nvPr/>
        </p:nvSpPr>
        <p:spPr>
          <a:xfrm rot="10800000">
            <a:off x="1368152" y="2996952"/>
            <a:ext cx="360040" cy="36004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4" name="Rectangle 43"/>
          <p:cNvSpPr/>
          <p:nvPr/>
        </p:nvSpPr>
        <p:spPr>
          <a:xfrm>
            <a:off x="72008" y="3255367"/>
            <a:ext cx="1340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/>
                </a:solidFill>
                <a:latin typeface="Bauhaus 93" panose="04030905020B02020C02" pitchFamily="82" charset="0"/>
                <a:cs typeface="Arial" pitchFamily="34" charset="0"/>
              </a:rPr>
              <a:t>2018/19</a:t>
            </a:r>
            <a:endParaRPr lang="en-ZA" sz="2400" dirty="0">
              <a:solidFill>
                <a:schemeClr val="bg1"/>
              </a:solidFill>
              <a:latin typeface="Bauhaus 93" panose="04030905020B02020C02" pitchFamily="82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61318" y="3009726"/>
            <a:ext cx="22700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/>
              <a:t>R2 </a:t>
            </a:r>
            <a:r>
              <a:rPr lang="en-ZA" b="1" dirty="0" smtClean="0"/>
              <a:t>165 billion +</a:t>
            </a:r>
          </a:p>
          <a:p>
            <a:r>
              <a:rPr lang="en-ZA" b="1" i="1" dirty="0" smtClean="0"/>
              <a:t>R70 million for CPS</a:t>
            </a:r>
          </a:p>
          <a:p>
            <a:r>
              <a:rPr lang="en-ZA" b="1" i="1" dirty="0" smtClean="0"/>
              <a:t>R37 million for census</a:t>
            </a:r>
            <a:endParaRPr lang="en-ZA" b="1" i="1" dirty="0"/>
          </a:p>
        </p:txBody>
      </p:sp>
      <p:sp>
        <p:nvSpPr>
          <p:cNvPr id="46" name="Rectangle 45"/>
          <p:cNvSpPr/>
          <p:nvPr/>
        </p:nvSpPr>
        <p:spPr>
          <a:xfrm>
            <a:off x="4922892" y="3301533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solidFill>
                  <a:schemeClr val="accent3">
                    <a:lumMod val="50000"/>
                  </a:schemeClr>
                </a:solidFill>
              </a:rPr>
              <a:t>R215 million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192" y="3118213"/>
            <a:ext cx="675787" cy="675338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629841" y="3297355"/>
            <a:ext cx="609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chemeClr val="accent3">
                    <a:lumMod val="50000"/>
                  </a:schemeClr>
                </a:solidFill>
              </a:rPr>
              <a:t>13%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8104702" y="3219162"/>
            <a:ext cx="432048" cy="27566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2" name="Rectangle 51"/>
          <p:cNvSpPr/>
          <p:nvPr/>
        </p:nvSpPr>
        <p:spPr>
          <a:xfrm>
            <a:off x="-36512" y="4077072"/>
            <a:ext cx="9217024" cy="864096"/>
          </a:xfrm>
          <a:prstGeom prst="rect">
            <a:avLst/>
          </a:prstGeom>
          <a:solidFill>
            <a:srgbClr val="4A7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3" name="Isosceles Triangle 52"/>
          <p:cNvSpPr/>
          <p:nvPr/>
        </p:nvSpPr>
        <p:spPr>
          <a:xfrm rot="10800000">
            <a:off x="1368152" y="4077072"/>
            <a:ext cx="360040" cy="36004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Rectangle 53"/>
          <p:cNvSpPr/>
          <p:nvPr/>
        </p:nvSpPr>
        <p:spPr>
          <a:xfrm>
            <a:off x="72008" y="4335487"/>
            <a:ext cx="1340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/>
                </a:solidFill>
                <a:latin typeface="Bauhaus 93" panose="04030905020B02020C02" pitchFamily="82" charset="0"/>
                <a:cs typeface="Arial" pitchFamily="34" charset="0"/>
              </a:rPr>
              <a:t>2019/20</a:t>
            </a:r>
            <a:endParaRPr lang="en-ZA" sz="2400" dirty="0">
              <a:solidFill>
                <a:schemeClr val="bg1"/>
              </a:solidFill>
              <a:latin typeface="Bauhaus 93" panose="04030905020B02020C02" pitchFamily="82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61318" y="4142202"/>
            <a:ext cx="23870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/>
              <a:t>R2 </a:t>
            </a:r>
            <a:r>
              <a:rPr lang="en-ZA" b="1" dirty="0" smtClean="0"/>
              <a:t>294 </a:t>
            </a:r>
            <a:r>
              <a:rPr lang="en-ZA" b="1" dirty="0"/>
              <a:t>billion +</a:t>
            </a:r>
          </a:p>
          <a:p>
            <a:r>
              <a:rPr lang="en-ZA" b="1" i="1" dirty="0" smtClean="0"/>
              <a:t>R145 </a:t>
            </a:r>
            <a:r>
              <a:rPr lang="en-ZA" b="1" i="1" dirty="0"/>
              <a:t>million for census</a:t>
            </a:r>
          </a:p>
          <a:p>
            <a:endParaRPr lang="en-ZA" b="1" dirty="0"/>
          </a:p>
        </p:txBody>
      </p:sp>
      <p:sp>
        <p:nvSpPr>
          <p:cNvPr id="56" name="Rectangle 55"/>
          <p:cNvSpPr/>
          <p:nvPr/>
        </p:nvSpPr>
        <p:spPr>
          <a:xfrm>
            <a:off x="4922892" y="4283805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solidFill>
                  <a:schemeClr val="accent3">
                    <a:lumMod val="50000"/>
                  </a:schemeClr>
                </a:solidFill>
              </a:rPr>
              <a:t>R254 million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192" y="4198333"/>
            <a:ext cx="675787" cy="675338"/>
          </a:xfrm>
          <a:prstGeom prst="rect">
            <a:avLst/>
          </a:prstGeom>
        </p:spPr>
      </p:pic>
      <p:sp>
        <p:nvSpPr>
          <p:cNvPr id="59" name="Right Arrow 58"/>
          <p:cNvSpPr/>
          <p:nvPr/>
        </p:nvSpPr>
        <p:spPr>
          <a:xfrm rot="16200000">
            <a:off x="8104702" y="4299282"/>
            <a:ext cx="432048" cy="27566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0" name="Rectangle 59"/>
          <p:cNvSpPr/>
          <p:nvPr/>
        </p:nvSpPr>
        <p:spPr>
          <a:xfrm>
            <a:off x="-36512" y="5157192"/>
            <a:ext cx="9217024" cy="86409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1368152" y="5157192"/>
            <a:ext cx="360040" cy="36004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2" name="Rectangle 61"/>
          <p:cNvSpPr/>
          <p:nvPr/>
        </p:nvSpPr>
        <p:spPr>
          <a:xfrm>
            <a:off x="72008" y="5415607"/>
            <a:ext cx="1340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/>
                </a:solidFill>
                <a:latin typeface="Bauhaus 93" panose="04030905020B02020C02" pitchFamily="82" charset="0"/>
                <a:cs typeface="Arial" pitchFamily="34" charset="0"/>
              </a:rPr>
              <a:t>2020/21</a:t>
            </a:r>
            <a:endParaRPr lang="en-ZA" sz="2400" dirty="0">
              <a:solidFill>
                <a:schemeClr val="bg1"/>
              </a:solidFill>
              <a:latin typeface="Bauhaus 93" panose="04030905020B02020C02" pitchFamily="82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277672" y="5278453"/>
            <a:ext cx="23870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/>
              <a:t>R2 449 </a:t>
            </a:r>
            <a:r>
              <a:rPr lang="en-ZA" b="1" dirty="0"/>
              <a:t>billion +</a:t>
            </a:r>
          </a:p>
          <a:p>
            <a:r>
              <a:rPr lang="en-ZA" b="1" i="1" dirty="0" smtClean="0"/>
              <a:t>R855 </a:t>
            </a:r>
            <a:r>
              <a:rPr lang="en-ZA" b="1" i="1" dirty="0"/>
              <a:t>million for census</a:t>
            </a:r>
          </a:p>
          <a:p>
            <a:endParaRPr lang="en-ZA" b="1" dirty="0"/>
          </a:p>
        </p:txBody>
      </p:sp>
      <p:sp>
        <p:nvSpPr>
          <p:cNvPr id="64" name="Rectangle 63"/>
          <p:cNvSpPr/>
          <p:nvPr/>
        </p:nvSpPr>
        <p:spPr>
          <a:xfrm>
            <a:off x="4922892" y="5461773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solidFill>
                  <a:schemeClr val="accent3">
                    <a:lumMod val="50000"/>
                  </a:schemeClr>
                </a:solidFill>
              </a:rPr>
              <a:t>R269 million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192" y="5278453"/>
            <a:ext cx="675787" cy="675338"/>
          </a:xfrm>
          <a:prstGeom prst="rect">
            <a:avLst/>
          </a:prstGeom>
        </p:spPr>
      </p:pic>
      <p:sp>
        <p:nvSpPr>
          <p:cNvPr id="67" name="Right Arrow 66"/>
          <p:cNvSpPr/>
          <p:nvPr/>
        </p:nvSpPr>
        <p:spPr>
          <a:xfrm rot="16200000">
            <a:off x="8104702" y="5379402"/>
            <a:ext cx="432048" cy="27566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Rectangle 38"/>
          <p:cNvSpPr/>
          <p:nvPr/>
        </p:nvSpPr>
        <p:spPr>
          <a:xfrm>
            <a:off x="6641521" y="4320115"/>
            <a:ext cx="609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chemeClr val="accent3">
                    <a:lumMod val="50000"/>
                  </a:schemeClr>
                </a:solidFill>
              </a:rPr>
              <a:t>13%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50384" y="5415607"/>
            <a:ext cx="609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chemeClr val="accent3">
                    <a:lumMod val="50000"/>
                  </a:schemeClr>
                </a:solidFill>
              </a:rPr>
              <a:t>13%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55964" y="337840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 rot="20678907">
            <a:off x="7168435" y="33286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30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2" grpId="0"/>
      <p:bldP spid="37" grpId="0"/>
      <p:bldP spid="13" grpId="0"/>
      <p:bldP spid="40" grpId="0" animBg="1"/>
      <p:bldP spid="42" grpId="0" animBg="1"/>
      <p:bldP spid="44" grpId="0"/>
      <p:bldP spid="45" grpId="0"/>
      <p:bldP spid="46" grpId="0"/>
      <p:bldP spid="48" grpId="0"/>
      <p:bldP spid="20" grpId="0" animBg="1"/>
      <p:bldP spid="52" grpId="0" animBg="1"/>
      <p:bldP spid="53" grpId="0" animBg="1"/>
      <p:bldP spid="54" grpId="0"/>
      <p:bldP spid="55" grpId="0"/>
      <p:bldP spid="56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7" grpId="0" animBg="1"/>
      <p:bldP spid="39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are 108"/>
          <p:cNvGrpSpPr/>
          <p:nvPr/>
        </p:nvGrpSpPr>
        <p:grpSpPr>
          <a:xfrm>
            <a:off x="4870580" y="2790784"/>
            <a:ext cx="1626019" cy="2573655"/>
            <a:chOff x="4870579" y="1933533"/>
            <a:chExt cx="1626019" cy="2573655"/>
          </a:xfrm>
        </p:grpSpPr>
        <p:sp>
          <p:nvSpPr>
            <p:cNvPr id="3" name="Oval 2"/>
            <p:cNvSpPr/>
            <p:nvPr/>
          </p:nvSpPr>
          <p:spPr>
            <a:xfrm rot="18900000">
              <a:off x="5277398" y="2144179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 rot="2700000">
              <a:off x="5202776" y="449561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 rot="2700000">
              <a:off x="5187991" y="449429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 rot="2700000">
              <a:off x="5192401" y="4491313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8" name="Grupare 107"/>
            <p:cNvGrpSpPr/>
            <p:nvPr/>
          </p:nvGrpSpPr>
          <p:grpSpPr>
            <a:xfrm>
              <a:off x="4870579" y="1933533"/>
              <a:ext cx="1626019" cy="1646166"/>
              <a:chOff x="4870579" y="1933533"/>
              <a:chExt cx="1626019" cy="1646166"/>
            </a:xfrm>
          </p:grpSpPr>
          <p:sp>
            <p:nvSpPr>
              <p:cNvPr id="26" name="Freeform 6"/>
              <p:cNvSpPr>
                <a:spLocks/>
              </p:cNvSpPr>
              <p:nvPr/>
            </p:nvSpPr>
            <p:spPr bwMode="auto">
              <a:xfrm rot="18900000">
                <a:off x="6295460" y="1933533"/>
                <a:ext cx="9525" cy="6350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 rot="18900000">
                <a:off x="6294145" y="1954668"/>
                <a:ext cx="317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 rot="18900000">
                <a:off x="6289575" y="1935971"/>
                <a:ext cx="19050" cy="12700"/>
              </a:xfrm>
              <a:custGeom>
                <a:avLst/>
                <a:gdLst>
                  <a:gd name="T0" fmla="*/ 3 w 6"/>
                  <a:gd name="T1" fmla="*/ 1 h 4"/>
                  <a:gd name="T2" fmla="*/ 6 w 6"/>
                  <a:gd name="T3" fmla="*/ 0 h 4"/>
                  <a:gd name="T4" fmla="*/ 3 w 6"/>
                  <a:gd name="T5" fmla="*/ 2 h 4"/>
                  <a:gd name="T6" fmla="*/ 1 w 6"/>
                  <a:gd name="T7" fmla="*/ 3 h 4"/>
                  <a:gd name="T8" fmla="*/ 0 w 6"/>
                  <a:gd name="T9" fmla="*/ 4 h 4"/>
                  <a:gd name="T10" fmla="*/ 0 w 6"/>
                  <a:gd name="T11" fmla="*/ 4 h 4"/>
                  <a:gd name="T12" fmla="*/ 0 w 6"/>
                  <a:gd name="T13" fmla="*/ 3 h 4"/>
                  <a:gd name="T14" fmla="*/ 1 w 6"/>
                  <a:gd name="T15" fmla="*/ 3 h 4"/>
                  <a:gd name="T16" fmla="*/ 3 w 6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3" y="1"/>
                    </a:moveTo>
                    <a:cubicBezTo>
                      <a:pt x="4" y="1"/>
                      <a:pt x="5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" name="Arc plin 1"/>
              <p:cNvSpPr/>
              <p:nvPr/>
            </p:nvSpPr>
            <p:spPr>
              <a:xfrm rot="18000000">
                <a:off x="5124998" y="1991779"/>
                <a:ext cx="1371600" cy="1371600"/>
              </a:xfrm>
              <a:prstGeom prst="blockArc">
                <a:avLst>
                  <a:gd name="adj1" fmla="val 2007923"/>
                  <a:gd name="adj2" fmla="val 198112"/>
                  <a:gd name="adj3" fmla="val 13829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Săgeată dreapta vărgată 3"/>
              <p:cNvSpPr/>
              <p:nvPr/>
            </p:nvSpPr>
            <p:spPr>
              <a:xfrm rot="8100000">
                <a:off x="4870579" y="3122499"/>
                <a:ext cx="533400" cy="457200"/>
              </a:xfrm>
              <a:prstGeom prst="stripedRightArrow">
                <a:avLst>
                  <a:gd name="adj1" fmla="val 50000"/>
                  <a:gd name="adj2" fmla="val 6041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395889" y="2262670"/>
                <a:ext cx="829818" cy="829818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523078" y="2389859"/>
                <a:ext cx="575439" cy="57543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0" name="Grupare 109"/>
          <p:cNvGrpSpPr/>
          <p:nvPr/>
        </p:nvGrpSpPr>
        <p:grpSpPr>
          <a:xfrm>
            <a:off x="3564549" y="3926392"/>
            <a:ext cx="1587919" cy="1626020"/>
            <a:chOff x="3564548" y="3069142"/>
            <a:chExt cx="1587919" cy="1626020"/>
          </a:xfrm>
        </p:grpSpPr>
        <p:sp>
          <p:nvSpPr>
            <p:cNvPr id="52" name="Arc plin 51"/>
            <p:cNvSpPr/>
            <p:nvPr/>
          </p:nvSpPr>
          <p:spPr>
            <a:xfrm rot="1800000">
              <a:off x="3780867" y="3323562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 rot="2700000">
              <a:off x="3933267" y="3475962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Săgeată dreapta vărgată 53"/>
            <p:cNvSpPr/>
            <p:nvPr/>
          </p:nvSpPr>
          <p:spPr>
            <a:xfrm rot="13500000">
              <a:off x="3526448" y="3107242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051758" y="3594453"/>
              <a:ext cx="829818" cy="829818"/>
            </a:xfrm>
            <a:prstGeom prst="ellipse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186406" y="3721642"/>
              <a:ext cx="575439" cy="5754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11" name="Grupare 110"/>
          <p:cNvGrpSpPr/>
          <p:nvPr/>
        </p:nvGrpSpPr>
        <p:grpSpPr>
          <a:xfrm>
            <a:off x="2424747" y="2626535"/>
            <a:ext cx="1626019" cy="1646166"/>
            <a:chOff x="2424746" y="1769285"/>
            <a:chExt cx="1626019" cy="1646166"/>
          </a:xfrm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 rot="8100000">
              <a:off x="2616359" y="340910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 rot="8100000">
              <a:off x="2624024" y="339431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 rot="8100000">
              <a:off x="2612719" y="3400313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rc plin 58"/>
            <p:cNvSpPr/>
            <p:nvPr/>
          </p:nvSpPr>
          <p:spPr>
            <a:xfrm rot="7200000">
              <a:off x="2424746" y="1985605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 rot="8100000">
              <a:off x="2577146" y="2138005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Săgeată dreapta vărgată 60"/>
            <p:cNvSpPr/>
            <p:nvPr/>
          </p:nvSpPr>
          <p:spPr>
            <a:xfrm rot="18900000">
              <a:off x="3517365" y="1769285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695637" y="2256496"/>
              <a:ext cx="829818" cy="829818"/>
            </a:xfrm>
            <a:prstGeom prst="ellipse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822826" y="2390460"/>
              <a:ext cx="575439" cy="5754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7" name="Grupare 106"/>
          <p:cNvGrpSpPr/>
          <p:nvPr/>
        </p:nvGrpSpPr>
        <p:grpSpPr>
          <a:xfrm>
            <a:off x="3719715" y="1501990"/>
            <a:ext cx="1646165" cy="1626020"/>
            <a:chOff x="3719714" y="644740"/>
            <a:chExt cx="1646165" cy="1626020"/>
          </a:xfrm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 rot="13500000">
              <a:off x="3718126" y="83794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 rot="13500000">
              <a:off x="3739261" y="84560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 rot="13500000">
              <a:off x="3718976" y="835889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Arc plin 65"/>
            <p:cNvSpPr/>
            <p:nvPr/>
          </p:nvSpPr>
          <p:spPr>
            <a:xfrm rot="12600000">
              <a:off x="3777960" y="644740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solidFill>
              <a:schemeClr val="tx2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13500000">
              <a:off x="3930360" y="797140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Săgeată dreapta vărgată 67"/>
            <p:cNvSpPr/>
            <p:nvPr/>
          </p:nvSpPr>
          <p:spPr>
            <a:xfrm rot="2700000">
              <a:off x="4870579" y="1775460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solidFill>
              <a:schemeClr val="tx2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048851" y="915631"/>
              <a:ext cx="829818" cy="829818"/>
            </a:xfrm>
            <a:prstGeom prst="ellipse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176040" y="1042820"/>
              <a:ext cx="575439" cy="57543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80" name="Picture 17" descr="E:\Andrei\work\UpWork\infographics vs\vectors\basic14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14" y="4313240"/>
            <a:ext cx="754003" cy="7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E:\Andrei\work\UpWork\infographics vs\vectors\basic1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299" y="1790289"/>
            <a:ext cx="760321" cy="7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E:\Andrei\work\UpWork\infographics vs\vectors\businessman27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103" y="4374381"/>
            <a:ext cx="477838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1" descr="E:\Andrei\work\UpWork\infographics vs\vectors\businessman277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990" y="2076307"/>
            <a:ext cx="477838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upare 92"/>
          <p:cNvGrpSpPr/>
          <p:nvPr/>
        </p:nvGrpSpPr>
        <p:grpSpPr>
          <a:xfrm>
            <a:off x="994452" y="2028246"/>
            <a:ext cx="2138819" cy="1957192"/>
            <a:chOff x="994451" y="763488"/>
            <a:chExt cx="2138819" cy="1957192"/>
          </a:xfrm>
        </p:grpSpPr>
        <p:grpSp>
          <p:nvGrpSpPr>
            <p:cNvPr id="84" name="Grupare 83"/>
            <p:cNvGrpSpPr/>
            <p:nvPr/>
          </p:nvGrpSpPr>
          <p:grpSpPr>
            <a:xfrm>
              <a:off x="994451" y="763488"/>
              <a:ext cx="2138819" cy="1957192"/>
              <a:chOff x="692032" y="764277"/>
              <a:chExt cx="2138819" cy="1957192"/>
            </a:xfrm>
          </p:grpSpPr>
          <p:sp>
            <p:nvSpPr>
              <p:cNvPr id="85" name="CasetăText 84"/>
              <p:cNvSpPr txBox="1"/>
              <p:nvPr/>
            </p:nvSpPr>
            <p:spPr>
              <a:xfrm>
                <a:off x="692032" y="1121031"/>
                <a:ext cx="201551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Increasing demand </a:t>
                </a:r>
                <a:r>
                  <a:rPr lang="en-US" sz="1400" dirty="0" smtClean="0">
                    <a:solidFill>
                      <a:prstClr val="black"/>
                    </a:solidFill>
                  </a:rPr>
                  <a:t>for statistical information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National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Continental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Global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Other</a:t>
                </a:r>
                <a:endParaRPr lang="en-US" sz="1400" dirty="0">
                  <a:solidFill>
                    <a:prstClr val="black"/>
                  </a:solidFill>
                </a:endParaRPr>
              </a:p>
              <a:p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6" name="CasetăText 85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DEMAND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1085028" y="763488"/>
              <a:ext cx="324820" cy="3248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are 91"/>
          <p:cNvGrpSpPr/>
          <p:nvPr/>
        </p:nvGrpSpPr>
        <p:grpSpPr>
          <a:xfrm>
            <a:off x="994452" y="4450891"/>
            <a:ext cx="2352916" cy="1957192"/>
            <a:chOff x="994451" y="3593640"/>
            <a:chExt cx="2352916" cy="1957192"/>
          </a:xfrm>
        </p:grpSpPr>
        <p:grpSp>
          <p:nvGrpSpPr>
            <p:cNvPr id="88" name="Grupare 87"/>
            <p:cNvGrpSpPr/>
            <p:nvPr/>
          </p:nvGrpSpPr>
          <p:grpSpPr>
            <a:xfrm>
              <a:off x="994451" y="3593640"/>
              <a:ext cx="2352916" cy="1957192"/>
              <a:chOff x="692032" y="764277"/>
              <a:chExt cx="2352916" cy="1957192"/>
            </a:xfrm>
          </p:grpSpPr>
          <p:sp>
            <p:nvSpPr>
              <p:cNvPr id="89" name="CasetăText 88"/>
              <p:cNvSpPr txBox="1"/>
              <p:nvPr/>
            </p:nvSpPr>
            <p:spPr>
              <a:xfrm>
                <a:off x="692032" y="1121031"/>
                <a:ext cx="2352916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Basic statistics at risk – declining </a:t>
                </a:r>
                <a:r>
                  <a:rPr lang="en-US" sz="1400" dirty="0" smtClean="0">
                    <a:solidFill>
                      <a:prstClr val="black"/>
                    </a:solidFill>
                  </a:rPr>
                  <a:t>quality over time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Discontinued integrative statistical products (value-add) &amp; environmental accounts products</a:t>
                </a:r>
                <a:endParaRPr lang="en-US" sz="1400" dirty="0">
                  <a:solidFill>
                    <a:prstClr val="black"/>
                  </a:solidFill>
                </a:endParaRPr>
              </a:p>
              <a:p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0" name="CasetăText 89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SUPPLY</a:t>
                </a:r>
                <a:endPara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1085028" y="3593640"/>
              <a:ext cx="324820" cy="3248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94" name="Freeform 6"/>
          <p:cNvSpPr>
            <a:spLocks/>
          </p:cNvSpPr>
          <p:nvPr/>
        </p:nvSpPr>
        <p:spPr bwMode="auto">
          <a:xfrm rot="8100000">
            <a:off x="8369528" y="4104633"/>
            <a:ext cx="9525" cy="6350"/>
          </a:xfrm>
          <a:custGeom>
            <a:avLst/>
            <a:gdLst>
              <a:gd name="T0" fmla="*/ 0 w 3"/>
              <a:gd name="T1" fmla="*/ 1 h 2"/>
              <a:gd name="T2" fmla="*/ 3 w 3"/>
              <a:gd name="T3" fmla="*/ 0 h 2"/>
              <a:gd name="T4" fmla="*/ 0 w 3"/>
              <a:gd name="T5" fmla="*/ 2 h 2"/>
              <a:gd name="T6" fmla="*/ 0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1"/>
                  <a:pt x="2" y="0"/>
                  <a:pt x="3" y="0"/>
                </a:cubicBezTo>
                <a:cubicBezTo>
                  <a:pt x="2" y="0"/>
                  <a:pt x="1" y="1"/>
                  <a:pt x="0" y="2"/>
                </a:cubicBezTo>
                <a:lnTo>
                  <a:pt x="0" y="1"/>
                </a:ln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0"/>
          <p:cNvSpPr>
            <a:spLocks/>
          </p:cNvSpPr>
          <p:nvPr/>
        </p:nvSpPr>
        <p:spPr bwMode="auto">
          <a:xfrm rot="8100000">
            <a:off x="8377193" y="4089847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  <a:gd name="T4" fmla="*/ 0 w 1"/>
              <a:gd name="T5" fmla="*/ 0 w 1"/>
              <a:gd name="T6" fmla="*/ 0 w 1"/>
              <a:gd name="T7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4"/>
          <p:cNvSpPr>
            <a:spLocks/>
          </p:cNvSpPr>
          <p:nvPr/>
        </p:nvSpPr>
        <p:spPr bwMode="auto">
          <a:xfrm rot="8100000">
            <a:off x="8365887" y="4095845"/>
            <a:ext cx="19050" cy="12700"/>
          </a:xfrm>
          <a:custGeom>
            <a:avLst/>
            <a:gdLst>
              <a:gd name="T0" fmla="*/ 3 w 6"/>
              <a:gd name="T1" fmla="*/ 1 h 4"/>
              <a:gd name="T2" fmla="*/ 6 w 6"/>
              <a:gd name="T3" fmla="*/ 0 h 4"/>
              <a:gd name="T4" fmla="*/ 3 w 6"/>
              <a:gd name="T5" fmla="*/ 2 h 4"/>
              <a:gd name="T6" fmla="*/ 1 w 6"/>
              <a:gd name="T7" fmla="*/ 3 h 4"/>
              <a:gd name="T8" fmla="*/ 0 w 6"/>
              <a:gd name="T9" fmla="*/ 4 h 4"/>
              <a:gd name="T10" fmla="*/ 0 w 6"/>
              <a:gd name="T11" fmla="*/ 4 h 4"/>
              <a:gd name="T12" fmla="*/ 0 w 6"/>
              <a:gd name="T13" fmla="*/ 3 h 4"/>
              <a:gd name="T14" fmla="*/ 1 w 6"/>
              <a:gd name="T15" fmla="*/ 3 h 4"/>
              <a:gd name="T16" fmla="*/ 3 w 6"/>
              <a:gd name="T1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4">
                <a:moveTo>
                  <a:pt x="3" y="1"/>
                </a:moveTo>
                <a:cubicBezTo>
                  <a:pt x="4" y="1"/>
                  <a:pt x="5" y="0"/>
                  <a:pt x="6" y="0"/>
                </a:cubicBezTo>
                <a:cubicBezTo>
                  <a:pt x="5" y="0"/>
                  <a:pt x="4" y="1"/>
                  <a:pt x="3" y="2"/>
                </a:cubicBezTo>
                <a:cubicBezTo>
                  <a:pt x="2" y="2"/>
                  <a:pt x="2" y="2"/>
                  <a:pt x="1" y="3"/>
                </a:cubicBezTo>
                <a:cubicBezTo>
                  <a:pt x="1" y="3"/>
                  <a:pt x="1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2" y="2"/>
                  <a:pt x="3" y="1"/>
                </a:cubicBez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" name="Grupare 96"/>
          <p:cNvGrpSpPr/>
          <p:nvPr/>
        </p:nvGrpSpPr>
        <p:grpSpPr>
          <a:xfrm>
            <a:off x="6747620" y="2018307"/>
            <a:ext cx="2396380" cy="1957192"/>
            <a:chOff x="994451" y="763488"/>
            <a:chExt cx="2138819" cy="1957192"/>
          </a:xfrm>
        </p:grpSpPr>
        <p:grpSp>
          <p:nvGrpSpPr>
            <p:cNvPr id="98" name="Grupare 97"/>
            <p:cNvGrpSpPr/>
            <p:nvPr/>
          </p:nvGrpSpPr>
          <p:grpSpPr>
            <a:xfrm>
              <a:off x="994451" y="763488"/>
              <a:ext cx="2138819" cy="1957192"/>
              <a:chOff x="692032" y="764277"/>
              <a:chExt cx="2138819" cy="1957192"/>
            </a:xfrm>
          </p:grpSpPr>
          <p:sp>
            <p:nvSpPr>
              <p:cNvPr id="100" name="CasetăText 99"/>
              <p:cNvSpPr txBox="1"/>
              <p:nvPr/>
            </p:nvSpPr>
            <p:spPr>
              <a:xfrm>
                <a:off x="692032" y="1121031"/>
                <a:ext cx="213881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Severe budget cuts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Warm bodies not affordable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IES/LCS not fully funded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Poverty estimates impacted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CPI basket</a:t>
                </a:r>
                <a:endParaRPr lang="en-US" sz="1400" dirty="0">
                  <a:solidFill>
                    <a:prstClr val="black"/>
                  </a:solidFill>
                </a:endParaRPr>
              </a:p>
              <a:p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1" name="CasetăText 100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BUDGET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1085028" y="763488"/>
              <a:ext cx="324820" cy="3248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2" name="Grupare 101"/>
          <p:cNvGrpSpPr/>
          <p:nvPr/>
        </p:nvGrpSpPr>
        <p:grpSpPr>
          <a:xfrm>
            <a:off x="6747620" y="4450891"/>
            <a:ext cx="2396380" cy="1957192"/>
            <a:chOff x="994451" y="3593640"/>
            <a:chExt cx="2138819" cy="1957192"/>
          </a:xfrm>
        </p:grpSpPr>
        <p:grpSp>
          <p:nvGrpSpPr>
            <p:cNvPr id="103" name="Grupare 102"/>
            <p:cNvGrpSpPr/>
            <p:nvPr/>
          </p:nvGrpSpPr>
          <p:grpSpPr>
            <a:xfrm>
              <a:off x="994451" y="3593640"/>
              <a:ext cx="2138819" cy="1957192"/>
              <a:chOff x="692032" y="764277"/>
              <a:chExt cx="2138819" cy="1957192"/>
            </a:xfrm>
          </p:grpSpPr>
          <p:sp>
            <p:nvSpPr>
              <p:cNvPr id="105" name="CasetăText 104"/>
              <p:cNvSpPr txBox="1"/>
              <p:nvPr/>
            </p:nvSpPr>
            <p:spPr>
              <a:xfrm>
                <a:off x="692032" y="1121031"/>
                <a:ext cx="213881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Skills level (capability</a:t>
                </a:r>
                <a:r>
                  <a:rPr lang="en-US" sz="1400" dirty="0" smtClean="0">
                    <a:solidFill>
                      <a:prstClr val="black"/>
                    </a:solidFill>
                  </a:rPr>
                  <a:t>)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Declining skills base (cannot fill critical vacancies)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104 staff left in 2017/18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Staff over-stretched – may be exposed to errors</a:t>
                </a:r>
                <a:endParaRPr lang="en-US" sz="1400" dirty="0">
                  <a:solidFill>
                    <a:prstClr val="black"/>
                  </a:solidFill>
                </a:endParaRPr>
              </a:p>
              <a:p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6" name="CasetăText 105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PEOPLE</a:t>
                </a:r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1085028" y="3593640"/>
              <a:ext cx="324820" cy="3248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69" name="Rectangle 2"/>
          <p:cNvSpPr/>
          <p:nvPr/>
        </p:nvSpPr>
        <p:spPr>
          <a:xfrm>
            <a:off x="-36512" y="188640"/>
            <a:ext cx="4032448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Stats SA </a:t>
            </a:r>
            <a:r>
              <a:rPr lang="en-US" sz="3200" b="1" dirty="0" smtClean="0">
                <a:solidFill>
                  <a:schemeClr val="bg1"/>
                </a:solidFill>
              </a:rPr>
              <a:t>@ </a:t>
            </a:r>
            <a:r>
              <a:rPr lang="en-US" sz="2400" b="1" dirty="0" smtClean="0">
                <a:solidFill>
                  <a:schemeClr val="bg1"/>
                </a:solidFill>
              </a:rPr>
              <a:t>risk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72146" y="399565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 rot="20678907">
            <a:off x="7084617" y="3945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53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/>
        </p:nvSpPr>
        <p:spPr>
          <a:xfrm rot="14400000">
            <a:off x="4464788" y="4625722"/>
            <a:ext cx="1688147" cy="1392236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100000" b="100000"/>
            </a:path>
          </a:gra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38100" dist="76200" dir="13500000">
              <a:schemeClr val="accent3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: Shape 7"/>
          <p:cNvSpPr/>
          <p:nvPr/>
        </p:nvSpPr>
        <p:spPr>
          <a:xfrm rot="18000000">
            <a:off x="2794797" y="4546642"/>
            <a:ext cx="1688144" cy="1392236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>
            <a:gsLst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</a:gra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38100" dist="76200" dir="13500000">
              <a:schemeClr val="accent4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: Shape 21"/>
          <p:cNvSpPr/>
          <p:nvPr/>
        </p:nvSpPr>
        <p:spPr>
          <a:xfrm rot="3600000">
            <a:off x="2772455" y="1696128"/>
            <a:ext cx="1688147" cy="1392236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/>
              </a:gs>
              <a:gs pos="2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75000"/>
              </a:schemeClr>
            </a:solidFill>
          </a:ln>
          <a:effectLst>
            <a:innerShdw blurRad="38100" dist="76200" dir="13500000">
              <a:schemeClr val="accent6">
                <a:lumMod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Freeform: Shape 18"/>
          <p:cNvSpPr/>
          <p:nvPr/>
        </p:nvSpPr>
        <p:spPr>
          <a:xfrm>
            <a:off x="2001462" y="3119949"/>
            <a:ext cx="1688147" cy="1392235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>
            <a:gsLst>
              <a:gs pos="2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b="100000"/>
            </a:path>
          </a:gradFill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38100" dist="76200" dir="13500000">
              <a:schemeClr val="accent5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: Shape 17"/>
          <p:cNvSpPr/>
          <p:nvPr/>
        </p:nvSpPr>
        <p:spPr>
          <a:xfrm rot="10800000">
            <a:off x="5166360" y="3119949"/>
            <a:ext cx="1688147" cy="1392235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75000"/>
                  <a:lumOff val="2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2">
                <a:lumMod val="50000"/>
                <a:lumOff val="50000"/>
              </a:schemeClr>
            </a:solidFill>
          </a:ln>
          <a:effectLst>
            <a:innerShdw blurRad="38100" dist="76200" dir="13500000">
              <a:schemeClr val="accent2">
                <a:alpha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: Shape 6"/>
          <p:cNvSpPr/>
          <p:nvPr/>
        </p:nvSpPr>
        <p:spPr>
          <a:xfrm rot="7200000">
            <a:off x="4395366" y="1696127"/>
            <a:ext cx="1688146" cy="1392236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38100" dist="76200" dir="13500000">
              <a:schemeClr val="accent1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0" name="TextBox 69"/>
          <p:cNvSpPr txBox="1"/>
          <p:nvPr/>
        </p:nvSpPr>
        <p:spPr>
          <a:xfrm>
            <a:off x="1113681" y="1557872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/>
                </a:solidFill>
                <a:latin typeface="+mj-lt"/>
              </a:rPr>
              <a:t>GDP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12" y="3188668"/>
            <a:ext cx="197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/>
                </a:solidFill>
                <a:latin typeface="+mj-lt"/>
              </a:rPr>
              <a:t>Employment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5604" y="4727280"/>
            <a:ext cx="265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4"/>
                </a:solidFill>
                <a:latin typeface="+mj-lt"/>
              </a:rPr>
              <a:t>POPULATION estimates</a:t>
            </a:r>
            <a:endParaRPr lang="en-US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9462" y="1557872"/>
            <a:ext cx="281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IES/LCS – Poverty and service delivery  indicators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66929" y="313450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+mj-lt"/>
              </a:rPr>
              <a:t>CPI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07264" y="4720831"/>
            <a:ext cx="230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Fertility &amp; Mortality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47560" y="3301838"/>
            <a:ext cx="760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Key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798230" y="3701786"/>
            <a:ext cx="12595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>
                <a:solidFill>
                  <a:schemeClr val="tx2"/>
                </a:solidFill>
                <a:latin typeface="+mj-lt"/>
              </a:rPr>
              <a:t>Indicators</a:t>
            </a:r>
          </a:p>
          <a:p>
            <a:pPr algn="ctr"/>
            <a:r>
              <a:rPr lang="en-US" sz="2100" dirty="0" smtClean="0">
                <a:solidFill>
                  <a:schemeClr val="tx2"/>
                </a:solidFill>
                <a:latin typeface="+mj-lt"/>
              </a:rPr>
              <a:t>at risk</a:t>
            </a:r>
            <a:endParaRPr lang="en-US" sz="2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3" name="TextBox 38"/>
          <p:cNvSpPr txBox="1">
            <a:spLocks noChangeArrowheads="1"/>
          </p:cNvSpPr>
          <p:nvPr/>
        </p:nvSpPr>
        <p:spPr bwMode="auto">
          <a:xfrm>
            <a:off x="-1" y="157163"/>
            <a:ext cx="5540991" cy="646331"/>
          </a:xfrm>
          <a:prstGeom prst="rect">
            <a:avLst/>
          </a:prstGeom>
          <a:solidFill>
            <a:srgbClr val="4A77A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Key </a:t>
            </a:r>
            <a:r>
              <a:rPr lang="en-GB" altLang="en-US" sz="2400" b="1" dirty="0" smtClean="0">
                <a:solidFill>
                  <a:schemeClr val="bg1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indicators at risk</a:t>
            </a:r>
            <a:endParaRPr lang="en-GB" altLang="en-US" sz="2200" b="1" dirty="0">
              <a:solidFill>
                <a:schemeClr val="bg1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4499" y="3547392"/>
            <a:ext cx="1449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 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Job creation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70501" y="3457090"/>
            <a:ext cx="18789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Inflation targeting and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Monetary policy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85845" y="5093127"/>
            <a:ext cx="140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</a:t>
            </a:r>
          </a:p>
          <a:p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DoRA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322698" y="5075280"/>
            <a:ext cx="2015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Health policy &amp; planning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55523" y="1898099"/>
            <a:ext cx="1470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 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Economic growth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425558" y="2095411"/>
            <a:ext cx="22412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Consequence for 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Socio-economic planning &amp; 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policy development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Determining the CPI basket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1031" y="3351861"/>
            <a:ext cx="919932" cy="91932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876" y="4820421"/>
            <a:ext cx="935684" cy="93506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699" y="4935400"/>
            <a:ext cx="915801" cy="91519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623" y="1677579"/>
            <a:ext cx="1083353" cy="10826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9343" y="3256310"/>
            <a:ext cx="1048389" cy="104769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289" y="1720171"/>
            <a:ext cx="977211" cy="976561"/>
          </a:xfrm>
          <a:prstGeom prst="rect">
            <a:avLst/>
          </a:prstGeom>
        </p:spPr>
      </p:pic>
      <p:sp>
        <p:nvSpPr>
          <p:cNvPr id="3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59648" y="6585173"/>
            <a:ext cx="433228" cy="228203"/>
          </a:xfrm>
        </p:spPr>
        <p:txBody>
          <a:bodyPr/>
          <a:lstStyle/>
          <a:p>
            <a:pPr>
              <a:defRPr/>
            </a:pPr>
            <a:r>
              <a:rPr lang="en-ZA" sz="1600" dirty="0" smtClean="0"/>
              <a:t>11</a:t>
            </a:r>
            <a:endParaRPr lang="en-ZA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927226" y="406377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20678907">
            <a:off x="7139697" y="401405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42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87975"/>
            <a:ext cx="885698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700" dirty="0" smtClean="0">
                <a:solidFill>
                  <a:schemeClr val="bg2">
                    <a:lumMod val="85000"/>
                  </a:schemeClr>
                </a:solidFill>
              </a:rPr>
              <a:t>2018</a:t>
            </a:r>
            <a:endParaRPr lang="en-GB" sz="28700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0" y="3359"/>
            <a:ext cx="9168537" cy="6165304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25602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200" dirty="0" smtClean="0">
                <a:solidFill>
                  <a:schemeClr val="bg1">
                    <a:lumMod val="85000"/>
                  </a:schemeClr>
                </a:solidFill>
              </a:rPr>
              <a:t>STATE OF THE NATION</a:t>
            </a:r>
            <a:endParaRPr lang="en-GB" sz="7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0" y="42048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i="1" dirty="0" smtClean="0">
                <a:solidFill>
                  <a:srgbClr val="FEEE5B"/>
                </a:solidFill>
              </a:rPr>
              <a:t>Linking policy and statistics</a:t>
            </a:r>
            <a:endParaRPr lang="en-GB" sz="4400" i="1" dirty="0">
              <a:solidFill>
                <a:srgbClr val="FEEE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4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128" y="1052736"/>
            <a:ext cx="1656184" cy="482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ZA" sz="7200" b="1" i="1" dirty="0" smtClean="0">
                <a:solidFill>
                  <a:srgbClr val="FECC4A"/>
                </a:solidFill>
              </a:rPr>
              <a:t>SONA 2018</a:t>
            </a:r>
            <a:endParaRPr lang="en-GB" sz="7200" b="1" i="1" dirty="0">
              <a:solidFill>
                <a:srgbClr val="FECC4A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66298886"/>
              </p:ext>
            </p:extLst>
          </p:nvPr>
        </p:nvGraphicFramePr>
        <p:xfrm>
          <a:off x="1409284" y="1118013"/>
          <a:ext cx="6120680" cy="48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081692" y="2780928"/>
            <a:ext cx="4567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Thuma </a:t>
            </a:r>
            <a:r>
              <a:rPr lang="en-GB" sz="4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Mina </a:t>
            </a:r>
            <a:endParaRPr lang="en-GB" sz="4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-36512" y="188640"/>
            <a:ext cx="4032448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Policy 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21998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ndp 2030 core are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2" t="20834" r="764" b="2773"/>
          <a:stretch/>
        </p:blipFill>
        <p:spPr bwMode="auto">
          <a:xfrm>
            <a:off x="1331640" y="926722"/>
            <a:ext cx="5904656" cy="51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/>
          <p:nvPr/>
        </p:nvSpPr>
        <p:spPr>
          <a:xfrm>
            <a:off x="-36512" y="188640"/>
            <a:ext cx="5328592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National policy agenda (NDP)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5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-36512" y="188640"/>
            <a:ext cx="5328592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Continental policy agenda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2.bp.blogspot.com/-5xdwTtRNeyE/Wi-BeNs537I/AAAAAAAAByc/GGzBSRvntwcUv71KCUc9CWiojusUyAwmQCEwYBhgL/s1600/GMES%2Band%2BAfrica_Blue%2BEconomy_EO%2Bfor%2BAgenda%2B2063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45" t="24487" r="925" b="7264"/>
          <a:stretch/>
        </p:blipFill>
        <p:spPr bwMode="auto">
          <a:xfrm>
            <a:off x="251520" y="1069252"/>
            <a:ext cx="8424936" cy="502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42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DG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59141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SDG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840" y="1659141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SDG 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5828" y="1659141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SDG 4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758" y="1659141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3" descr="SDG 2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6746" y="1659141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5" descr="SDG 7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8154" y="1659141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6" descr="SDG 11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7091" y="1659141"/>
            <a:ext cx="833755" cy="8337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783" y="1659141"/>
            <a:ext cx="1223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BF0B54"/>
                </a:solidFill>
              </a:rPr>
              <a:t>SA can report on </a:t>
            </a:r>
            <a:r>
              <a:rPr lang="en-ZA" sz="1400" b="1" dirty="0" smtClean="0">
                <a:solidFill>
                  <a:srgbClr val="BF0B54"/>
                </a:solidFill>
              </a:rPr>
              <a:t>68,1%</a:t>
            </a:r>
            <a:r>
              <a:rPr lang="en-ZA" sz="1400" dirty="0" smtClean="0">
                <a:solidFill>
                  <a:srgbClr val="BF0B54"/>
                </a:solidFill>
              </a:rPr>
              <a:t> of Social Goals</a:t>
            </a:r>
            <a:endParaRPr lang="en-GB" sz="1400" dirty="0">
              <a:solidFill>
                <a:srgbClr val="BF0B54"/>
              </a:solidFill>
            </a:endParaRPr>
          </a:p>
        </p:txBody>
      </p:sp>
      <p:pic>
        <p:nvPicPr>
          <p:cNvPr id="13" name="Picture 9" descr="SDG 10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5828" y="2724091"/>
            <a:ext cx="833755" cy="833755"/>
          </a:xfrm>
          <a:prstGeom prst="rect">
            <a:avLst/>
          </a:prstGeom>
          <a:solidFill>
            <a:srgbClr val="DE1768"/>
          </a:solidFill>
          <a:ln>
            <a:noFill/>
          </a:ln>
        </p:spPr>
      </p:pic>
      <p:pic>
        <p:nvPicPr>
          <p:cNvPr id="14" name="Picture 12" descr="SDG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320" b="75658"/>
          <a:stretch/>
        </p:blipFill>
        <p:spPr bwMode="auto">
          <a:xfrm>
            <a:off x="1547664" y="2724091"/>
            <a:ext cx="833755" cy="833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Picture 13" descr="SDG 9">
            <a:hlinkClick r:id="rId19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6746" y="2724091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7" descr="SDG 12">
            <a:hlinkClick r:id="rId21"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2"/>
          <a:stretch/>
        </p:blipFill>
        <p:spPr bwMode="auto">
          <a:xfrm>
            <a:off x="4863758" y="2724091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4" descr="SDG 6">
            <a:hlinkClick r:id="rId23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05590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8" descr="SDG 13">
            <a:hlinkClick r:id="rId25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6746" y="3805590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39" descr="SDG 14">
            <a:hlinkClick r:id="rId27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5828" y="3805590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0" descr="SDG 15">
            <a:hlinkClick r:id="rId29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758" y="3805590"/>
            <a:ext cx="83375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5" descr="SDG 16">
            <a:hlinkClick r:id="rId31"/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87777"/>
            <a:ext cx="833755" cy="8337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"/>
          <p:cNvSpPr/>
          <p:nvPr/>
        </p:nvSpPr>
        <p:spPr>
          <a:xfrm>
            <a:off x="79783" y="3805590"/>
            <a:ext cx="1299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rgbClr val="28BFE6"/>
                </a:solidFill>
              </a:rPr>
              <a:t>SA can report on </a:t>
            </a:r>
            <a:r>
              <a:rPr lang="en-ZA" sz="1400" b="1" dirty="0" smtClean="0">
                <a:solidFill>
                  <a:srgbClr val="28BFE6"/>
                </a:solidFill>
              </a:rPr>
              <a:t>56,5</a:t>
            </a:r>
            <a:r>
              <a:rPr lang="en-ZA" sz="1400" dirty="0" smtClean="0">
                <a:solidFill>
                  <a:srgbClr val="28BFE6"/>
                </a:solidFill>
              </a:rPr>
              <a:t>% </a:t>
            </a:r>
            <a:r>
              <a:rPr lang="en-ZA" sz="1400" dirty="0">
                <a:solidFill>
                  <a:srgbClr val="28BFE6"/>
                </a:solidFill>
              </a:rPr>
              <a:t>of Environmental Goals</a:t>
            </a:r>
            <a:endParaRPr lang="en-GB" sz="1400" dirty="0">
              <a:solidFill>
                <a:srgbClr val="28BFE6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9783" y="4887777"/>
            <a:ext cx="1246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rgbClr val="136A9F"/>
                </a:solidFill>
              </a:rPr>
              <a:t>SA can report on </a:t>
            </a:r>
            <a:r>
              <a:rPr lang="en-ZA" sz="1400" b="1" dirty="0">
                <a:solidFill>
                  <a:srgbClr val="136A9F"/>
                </a:solidFill>
              </a:rPr>
              <a:t>73%</a:t>
            </a:r>
            <a:r>
              <a:rPr lang="en-ZA" sz="1400" dirty="0">
                <a:solidFill>
                  <a:srgbClr val="136A9F"/>
                </a:solidFill>
              </a:rPr>
              <a:t> of the Peace and Security Goal</a:t>
            </a:r>
            <a:endParaRPr lang="en-GB" sz="1400" dirty="0">
              <a:solidFill>
                <a:srgbClr val="136A9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9783" y="2693496"/>
            <a:ext cx="1299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A41D45"/>
                </a:solidFill>
              </a:rPr>
              <a:t>SA can report on </a:t>
            </a:r>
            <a:r>
              <a:rPr lang="en-ZA" sz="1400" b="1" dirty="0" smtClean="0">
                <a:solidFill>
                  <a:srgbClr val="A41D45"/>
                </a:solidFill>
              </a:rPr>
              <a:t>69%</a:t>
            </a:r>
            <a:r>
              <a:rPr lang="en-ZA" sz="1400" dirty="0" smtClean="0">
                <a:solidFill>
                  <a:srgbClr val="A41D45"/>
                </a:solidFill>
              </a:rPr>
              <a:t> </a:t>
            </a:r>
            <a:r>
              <a:rPr lang="en-ZA" sz="1400" dirty="0">
                <a:solidFill>
                  <a:srgbClr val="A41D45"/>
                </a:solidFill>
              </a:rPr>
              <a:t>of Economic Goals</a:t>
            </a:r>
            <a:endParaRPr lang="en-GB" sz="1400" dirty="0">
              <a:solidFill>
                <a:srgbClr val="A41D45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948264" y="4251124"/>
            <a:ext cx="2042582" cy="1727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2" name="Picture 71" descr="SDG 17">
            <a:hlinkClick r:id="rId33"/>
          </p:cNvPr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5031" y="4631988"/>
            <a:ext cx="989387" cy="96561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Rectangle 72"/>
          <p:cNvSpPr/>
          <p:nvPr/>
        </p:nvSpPr>
        <p:spPr>
          <a:xfrm>
            <a:off x="7189311" y="3512458"/>
            <a:ext cx="1801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rgbClr val="0056A7">
                    <a:lumMod val="50000"/>
                  </a:srgbClr>
                </a:solidFill>
              </a:rPr>
              <a:t>SA can report on </a:t>
            </a:r>
            <a:r>
              <a:rPr lang="en-ZA" sz="1400" b="1" dirty="0" smtClean="0">
                <a:solidFill>
                  <a:srgbClr val="0056A7">
                    <a:lumMod val="50000"/>
                  </a:srgbClr>
                </a:solidFill>
              </a:rPr>
              <a:t>29,4%</a:t>
            </a:r>
            <a:r>
              <a:rPr lang="en-ZA" sz="1400" dirty="0" smtClean="0">
                <a:solidFill>
                  <a:srgbClr val="0056A7">
                    <a:lumMod val="50000"/>
                  </a:srgbClr>
                </a:solidFill>
              </a:rPr>
              <a:t> of the Means of Implementation</a:t>
            </a:r>
            <a:endParaRPr lang="en-GB" sz="1400" dirty="0">
              <a:solidFill>
                <a:srgbClr val="0056A7">
                  <a:lumMod val="5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87458"/>
            <a:ext cx="666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*</a:t>
            </a:r>
            <a:r>
              <a:rPr lang="en-GB" dirty="0"/>
              <a:t>Sustainable Development Goals: Baseline report 2017 </a:t>
            </a:r>
          </a:p>
        </p:txBody>
      </p:sp>
      <p:sp>
        <p:nvSpPr>
          <p:cNvPr id="27" name="Rectangle 2"/>
          <p:cNvSpPr/>
          <p:nvPr/>
        </p:nvSpPr>
        <p:spPr>
          <a:xfrm>
            <a:off x="-36512" y="188640"/>
            <a:ext cx="5328592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Global policy agenda: SDGs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20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7810"/>
          <a:stretch/>
        </p:blipFill>
        <p:spPr>
          <a:xfrm>
            <a:off x="899592" y="1484784"/>
            <a:ext cx="7305675" cy="42500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4964975"/>
            <a:ext cx="879581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ZA" sz="2400" b="1" dirty="0" smtClean="0">
                <a:ea typeface="Batang"/>
              </a:rPr>
              <a:t>An integrated </a:t>
            </a:r>
            <a:r>
              <a:rPr lang="en-ZA" sz="2400" b="1" dirty="0">
                <a:ea typeface="Batang"/>
              </a:rPr>
              <a:t>indicator framework </a:t>
            </a:r>
            <a:r>
              <a:rPr lang="en-ZA" sz="2400" b="1" dirty="0" smtClean="0">
                <a:ea typeface="Batang"/>
              </a:rPr>
              <a:t> </a:t>
            </a:r>
            <a:r>
              <a:rPr lang="en-ZA" sz="2400" b="1" i="1" dirty="0" smtClean="0">
                <a:solidFill>
                  <a:srgbClr val="FFC000"/>
                </a:solidFill>
                <a:ea typeface="Batang"/>
              </a:rPr>
              <a:t>is in development </a:t>
            </a:r>
            <a:r>
              <a:rPr lang="en-ZA" sz="2400" b="1" dirty="0">
                <a:ea typeface="Batang"/>
              </a:rPr>
              <a:t>that aligns indicators of the </a:t>
            </a:r>
            <a:r>
              <a:rPr lang="en-ZA" sz="2400" b="1" dirty="0" smtClean="0">
                <a:ea typeface="Batang"/>
              </a:rPr>
              <a:t>African </a:t>
            </a:r>
            <a:r>
              <a:rPr lang="en-ZA" sz="2400" b="1" dirty="0">
                <a:ea typeface="Batang"/>
              </a:rPr>
              <a:t>Agenda 2063 and SDGs to the </a:t>
            </a:r>
            <a:r>
              <a:rPr lang="en-ZA" sz="2400" b="1" dirty="0" smtClean="0">
                <a:ea typeface="Batang"/>
              </a:rPr>
              <a:t>NDP and seeks to identify data gaps</a:t>
            </a:r>
            <a:endParaRPr lang="en-GB" sz="2400" b="1" dirty="0"/>
          </a:p>
        </p:txBody>
      </p:sp>
      <p:sp>
        <p:nvSpPr>
          <p:cNvPr id="4" name="Rectangle 2"/>
          <p:cNvSpPr/>
          <p:nvPr/>
        </p:nvSpPr>
        <p:spPr>
          <a:xfrm>
            <a:off x="-36512" y="188640"/>
            <a:ext cx="5688632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Integrated Indicator framework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678" y="373562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20678907">
            <a:off x="7232149" y="36859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97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2511339" y="1695623"/>
            <a:ext cx="2395760" cy="2140200"/>
            <a:chOff x="543303" y="1685229"/>
            <a:chExt cx="2395760" cy="2140200"/>
          </a:xfrm>
        </p:grpSpPr>
        <p:sp>
          <p:nvSpPr>
            <p:cNvPr id="47" name="Freeform 46"/>
            <p:cNvSpPr/>
            <p:nvPr/>
          </p:nvSpPr>
          <p:spPr>
            <a:xfrm>
              <a:off x="543303" y="2491879"/>
              <a:ext cx="2395760" cy="1333550"/>
            </a:xfrm>
            <a:custGeom>
              <a:avLst/>
              <a:gdLst>
                <a:gd name="connsiteX0" fmla="*/ 0 w 2960212"/>
                <a:gd name="connsiteY0" fmla="*/ 0 h 1660583"/>
                <a:gd name="connsiteX1" fmla="*/ 2035719 w 2960212"/>
                <a:gd name="connsiteY1" fmla="*/ 0 h 1660583"/>
                <a:gd name="connsiteX2" fmla="*/ 2035719 w 2960212"/>
                <a:gd name="connsiteY2" fmla="*/ 741955 h 1660583"/>
                <a:gd name="connsiteX3" fmla="*/ 2353196 w 2960212"/>
                <a:gd name="connsiteY3" fmla="*/ 741955 h 1660583"/>
                <a:gd name="connsiteX4" fmla="*/ 2359914 w 2960212"/>
                <a:gd name="connsiteY4" fmla="*/ 708680 h 1660583"/>
                <a:gd name="connsiteX5" fmla="*/ 2647787 w 2960212"/>
                <a:gd name="connsiteY5" fmla="*/ 517865 h 1660583"/>
                <a:gd name="connsiteX6" fmla="*/ 2960212 w 2960212"/>
                <a:gd name="connsiteY6" fmla="*/ 830290 h 1660583"/>
                <a:gd name="connsiteX7" fmla="*/ 2647787 w 2960212"/>
                <a:gd name="connsiteY7" fmla="*/ 1142715 h 1660583"/>
                <a:gd name="connsiteX8" fmla="*/ 2359914 w 2960212"/>
                <a:gd name="connsiteY8" fmla="*/ 951900 h 1660583"/>
                <a:gd name="connsiteX9" fmla="*/ 2353196 w 2960212"/>
                <a:gd name="connsiteY9" fmla="*/ 918626 h 1660583"/>
                <a:gd name="connsiteX10" fmla="*/ 2035719 w 2960212"/>
                <a:gd name="connsiteY10" fmla="*/ 918626 h 1660583"/>
                <a:gd name="connsiteX11" fmla="*/ 2035719 w 2960212"/>
                <a:gd name="connsiteY11" fmla="*/ 1660583 h 1660583"/>
                <a:gd name="connsiteX12" fmla="*/ 0 w 2960212"/>
                <a:gd name="connsiteY12" fmla="*/ 1660583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212" h="1660583">
                  <a:moveTo>
                    <a:pt x="0" y="0"/>
                  </a:moveTo>
                  <a:lnTo>
                    <a:pt x="2035719" y="0"/>
                  </a:lnTo>
                  <a:lnTo>
                    <a:pt x="2035719" y="741955"/>
                  </a:lnTo>
                  <a:lnTo>
                    <a:pt x="2353196" y="741955"/>
                  </a:lnTo>
                  <a:lnTo>
                    <a:pt x="2359914" y="708680"/>
                  </a:lnTo>
                  <a:cubicBezTo>
                    <a:pt x="2407343" y="596546"/>
                    <a:pt x="2518376" y="517865"/>
                    <a:pt x="2647787" y="517865"/>
                  </a:cubicBezTo>
                  <a:cubicBezTo>
                    <a:pt x="2820335" y="517865"/>
                    <a:pt x="2960212" y="657742"/>
                    <a:pt x="2960212" y="830290"/>
                  </a:cubicBezTo>
                  <a:cubicBezTo>
                    <a:pt x="2960212" y="1002838"/>
                    <a:pt x="2820335" y="1142715"/>
                    <a:pt x="2647787" y="1142715"/>
                  </a:cubicBezTo>
                  <a:cubicBezTo>
                    <a:pt x="2518376" y="1142715"/>
                    <a:pt x="2407343" y="1064034"/>
                    <a:pt x="2359914" y="951900"/>
                  </a:cubicBezTo>
                  <a:lnTo>
                    <a:pt x="2353196" y="918626"/>
                  </a:lnTo>
                  <a:lnTo>
                    <a:pt x="2035719" y="918626"/>
                  </a:lnTo>
                  <a:lnTo>
                    <a:pt x="2035719" y="1660583"/>
                  </a:lnTo>
                  <a:lnTo>
                    <a:pt x="0" y="166058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2973" y="2902163"/>
              <a:ext cx="1512168" cy="392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dirty="0">
                  <a:solidFill>
                    <a:schemeClr val="bg2">
                      <a:lumMod val="95000"/>
                    </a:schemeClr>
                  </a:solidFill>
                </a:rPr>
                <a:t>NDP (SONA)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866" y="1685229"/>
              <a:ext cx="1512168" cy="392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GB" b="1" dirty="0">
                <a:solidFill>
                  <a:srgbClr val="9BBB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8882" y="9467600"/>
            <a:ext cx="2443822" cy="2150168"/>
            <a:chOff x="2593300" y="1685656"/>
            <a:chExt cx="2443822" cy="2150168"/>
          </a:xfrm>
        </p:grpSpPr>
        <p:grpSp>
          <p:nvGrpSpPr>
            <p:cNvPr id="52" name="Group 51"/>
            <p:cNvGrpSpPr/>
            <p:nvPr/>
          </p:nvGrpSpPr>
          <p:grpSpPr>
            <a:xfrm>
              <a:off x="2608288" y="2491879"/>
              <a:ext cx="2428834" cy="1343945"/>
              <a:chOff x="2403944" y="3943450"/>
              <a:chExt cx="2428834" cy="1343945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403944" y="3943450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079624" y="3943450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930234" y="2900700"/>
              <a:ext cx="15069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US" sz="1400" dirty="0">
                  <a:solidFill>
                    <a:schemeClr val="bg2">
                      <a:lumMod val="95000"/>
                    </a:schemeClr>
                  </a:solidFill>
                </a:rPr>
                <a:t>DEVELOPMENT OUTCOMES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3300" y="1685656"/>
              <a:ext cx="1690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08200" y="1663974"/>
            <a:ext cx="2415760" cy="2172867"/>
            <a:chOff x="4708200" y="1663974"/>
            <a:chExt cx="2415760" cy="2172867"/>
          </a:xfrm>
        </p:grpSpPr>
        <p:grpSp>
          <p:nvGrpSpPr>
            <p:cNvPr id="57" name="Group 56"/>
            <p:cNvGrpSpPr/>
            <p:nvPr/>
          </p:nvGrpSpPr>
          <p:grpSpPr>
            <a:xfrm>
              <a:off x="4708200" y="1663974"/>
              <a:ext cx="2415760" cy="2172867"/>
              <a:chOff x="4708200" y="1663974"/>
              <a:chExt cx="2415760" cy="217286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8200" y="2492896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370806" y="2491879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453674" y="1663974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GB" b="1" dirty="0">
                  <a:solidFill>
                    <a:srgbClr val="C0504C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966461" y="2821988"/>
              <a:ext cx="1443202" cy="573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STATISTICAL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THEMES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161" y="1618153"/>
            <a:ext cx="1902639" cy="2206301"/>
            <a:chOff x="6652588" y="1619128"/>
            <a:chExt cx="1902639" cy="2206301"/>
          </a:xfrm>
        </p:grpSpPr>
        <p:sp>
          <p:nvSpPr>
            <p:cNvPr id="61" name="Freeform 60"/>
            <p:cNvSpPr/>
            <p:nvPr/>
          </p:nvSpPr>
          <p:spPr>
            <a:xfrm>
              <a:off x="6784752" y="2481484"/>
              <a:ext cx="1675680" cy="1343945"/>
            </a:xfrm>
            <a:custGeom>
              <a:avLst/>
              <a:gdLst>
                <a:gd name="connsiteX0" fmla="*/ 0 w 1675680"/>
                <a:gd name="connsiteY0" fmla="*/ 0 h 1343945"/>
                <a:gd name="connsiteX1" fmla="*/ 1675680 w 1675680"/>
                <a:gd name="connsiteY1" fmla="*/ 0 h 1343945"/>
                <a:gd name="connsiteX2" fmla="*/ 1675680 w 1675680"/>
                <a:gd name="connsiteY2" fmla="*/ 1343945 h 1343945"/>
                <a:gd name="connsiteX3" fmla="*/ 0 w 1675680"/>
                <a:gd name="connsiteY3" fmla="*/ 1343945 h 1343945"/>
                <a:gd name="connsiteX4" fmla="*/ 0 w 1675680"/>
                <a:gd name="connsiteY4" fmla="*/ 946035 h 1343945"/>
                <a:gd name="connsiteX5" fmla="*/ 26054 w 1675680"/>
                <a:gd name="connsiteY5" fmla="*/ 954121 h 1343945"/>
                <a:gd name="connsiteX6" fmla="*/ 84103 w 1675680"/>
                <a:gd name="connsiteY6" fmla="*/ 959972 h 1343945"/>
                <a:gd name="connsiteX7" fmla="*/ 372135 w 1675680"/>
                <a:gd name="connsiteY7" fmla="*/ 671972 h 1343945"/>
                <a:gd name="connsiteX8" fmla="*/ 84103 w 1675680"/>
                <a:gd name="connsiteY8" fmla="*/ 383972 h 1343945"/>
                <a:gd name="connsiteX9" fmla="*/ 26054 w 1675680"/>
                <a:gd name="connsiteY9" fmla="*/ 389823 h 1343945"/>
                <a:gd name="connsiteX10" fmla="*/ 0 w 1675680"/>
                <a:gd name="connsiteY10" fmla="*/ 397910 h 1343945"/>
                <a:gd name="connsiteX11" fmla="*/ 0 w 1675680"/>
                <a:gd name="connsiteY11" fmla="*/ 0 h 13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680" h="1343945">
                  <a:moveTo>
                    <a:pt x="0" y="0"/>
                  </a:moveTo>
                  <a:lnTo>
                    <a:pt x="1675680" y="0"/>
                  </a:lnTo>
                  <a:lnTo>
                    <a:pt x="1675680" y="1343945"/>
                  </a:lnTo>
                  <a:lnTo>
                    <a:pt x="0" y="1343945"/>
                  </a:lnTo>
                  <a:lnTo>
                    <a:pt x="0" y="946035"/>
                  </a:lnTo>
                  <a:lnTo>
                    <a:pt x="26054" y="954121"/>
                  </a:lnTo>
                  <a:cubicBezTo>
                    <a:pt x="44805" y="957958"/>
                    <a:pt x="64219" y="959972"/>
                    <a:pt x="84103" y="959972"/>
                  </a:cubicBezTo>
                  <a:cubicBezTo>
                    <a:pt x="243179" y="959972"/>
                    <a:pt x="372135" y="831030"/>
                    <a:pt x="372135" y="671972"/>
                  </a:cubicBezTo>
                  <a:cubicBezTo>
                    <a:pt x="372135" y="512914"/>
                    <a:pt x="243179" y="383972"/>
                    <a:pt x="84103" y="383972"/>
                  </a:cubicBezTo>
                  <a:cubicBezTo>
                    <a:pt x="64219" y="383972"/>
                    <a:pt x="44805" y="385987"/>
                    <a:pt x="26054" y="389823"/>
                  </a:cubicBezTo>
                  <a:lnTo>
                    <a:pt x="0" y="3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00464" y="2629466"/>
              <a:ext cx="1284292" cy="1047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dirty="0">
                  <a:solidFill>
                    <a:schemeClr val="bg2">
                      <a:lumMod val="95000"/>
                    </a:schemeClr>
                  </a:solidFill>
                </a:rPr>
                <a:t>STATS SA SURVEYS / PRODUCTS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52588" y="1619128"/>
              <a:ext cx="19026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b="1" dirty="0">
                <a:solidFill>
                  <a:srgbClr val="2B72B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0680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33646 -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69 -0.03519 L 0.004 -1.13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7.40741E-7 L -0.34965 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664"/>
            <a:ext cx="9144000" cy="1080120"/>
          </a:xfrm>
          <a:prstGeom prst="rect">
            <a:avLst/>
          </a:prstGeom>
          <a:solidFill>
            <a:srgbClr val="7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“We </a:t>
            </a:r>
            <a:r>
              <a:rPr lang="en-ZA" dirty="0"/>
              <a:t>cannot sit through life hoping for change, we must create the change we are hoping </a:t>
            </a:r>
            <a:r>
              <a:rPr lang="en-ZA" dirty="0" smtClean="0"/>
              <a:t>for”</a:t>
            </a:r>
          </a:p>
          <a:p>
            <a:pPr algn="ctr"/>
            <a:r>
              <a:rPr lang="en-ZA" i="1" dirty="0" err="1" smtClean="0"/>
              <a:t>Eleesha</a:t>
            </a:r>
            <a:endParaRPr lang="en-ZA" i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259632" y="1916832"/>
            <a:ext cx="2448272" cy="504056"/>
          </a:xfrm>
          <a:prstGeom prst="roundRect">
            <a:avLst/>
          </a:prstGeom>
          <a:noFill/>
          <a:ln>
            <a:solidFill>
              <a:srgbClr val="779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Content</a:t>
            </a:r>
          </a:p>
        </p:txBody>
      </p:sp>
      <p:sp>
        <p:nvSpPr>
          <p:cNvPr id="14" name="Oval 13"/>
          <p:cNvSpPr/>
          <p:nvPr/>
        </p:nvSpPr>
        <p:spPr>
          <a:xfrm>
            <a:off x="323528" y="3356992"/>
            <a:ext cx="432048" cy="36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3528" y="4221088"/>
            <a:ext cx="432048" cy="36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5229200"/>
            <a:ext cx="432048" cy="36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080" y="525068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accent1">
                    <a:lumMod val="75000"/>
                  </a:schemeClr>
                </a:solidFill>
              </a:rPr>
              <a:t>Planning, Performance, Risks &amp; Financial position</a:t>
            </a:r>
            <a:endParaRPr lang="en-Z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424257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accent1">
                    <a:lumMod val="75000"/>
                  </a:schemeClr>
                </a:solidFill>
              </a:rPr>
              <a:t>Who are we &amp; How we work</a:t>
            </a:r>
            <a:endParaRPr lang="en-Z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3350812"/>
            <a:ext cx="3312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accent1">
                    <a:lumMod val="75000"/>
                  </a:schemeClr>
                </a:solidFill>
              </a:rPr>
              <a:t>Legislative Mandate &amp; Environment</a:t>
            </a:r>
            <a:endParaRPr lang="en-Z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5622" y="1916832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20678907">
            <a:off x="6728093" y="191186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499993" y="3140968"/>
            <a:ext cx="0" cy="25202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788025" y="3356992"/>
            <a:ext cx="432048" cy="36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788025" y="4221088"/>
            <a:ext cx="432048" cy="36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788025" y="5069176"/>
            <a:ext cx="432048" cy="36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64088" y="337847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accent1">
                    <a:lumMod val="75000"/>
                  </a:schemeClr>
                </a:solidFill>
              </a:rPr>
              <a:t>Linking policy and statistics</a:t>
            </a:r>
            <a:endParaRPr lang="en-Z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64088" y="420321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accent1">
                    <a:lumMod val="75000"/>
                  </a:schemeClr>
                </a:solidFill>
              </a:rPr>
              <a:t>Legislative Reform</a:t>
            </a:r>
            <a:endParaRPr lang="en-Z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64088" y="507066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accent1">
                    <a:lumMod val="75000"/>
                  </a:schemeClr>
                </a:solidFill>
              </a:rPr>
              <a:t>Strategic Priorities</a:t>
            </a:r>
            <a:endParaRPr lang="en-Z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36512" y="2132856"/>
            <a:ext cx="1259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372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2511339" y="131591"/>
            <a:ext cx="2395760" cy="2140200"/>
            <a:chOff x="543303" y="1685229"/>
            <a:chExt cx="2395760" cy="2140200"/>
          </a:xfrm>
        </p:grpSpPr>
        <p:sp>
          <p:nvSpPr>
            <p:cNvPr id="47" name="Freeform 46"/>
            <p:cNvSpPr/>
            <p:nvPr/>
          </p:nvSpPr>
          <p:spPr>
            <a:xfrm>
              <a:off x="543303" y="2491879"/>
              <a:ext cx="2395760" cy="1333550"/>
            </a:xfrm>
            <a:custGeom>
              <a:avLst/>
              <a:gdLst>
                <a:gd name="connsiteX0" fmla="*/ 0 w 2960212"/>
                <a:gd name="connsiteY0" fmla="*/ 0 h 1660583"/>
                <a:gd name="connsiteX1" fmla="*/ 2035719 w 2960212"/>
                <a:gd name="connsiteY1" fmla="*/ 0 h 1660583"/>
                <a:gd name="connsiteX2" fmla="*/ 2035719 w 2960212"/>
                <a:gd name="connsiteY2" fmla="*/ 741955 h 1660583"/>
                <a:gd name="connsiteX3" fmla="*/ 2353196 w 2960212"/>
                <a:gd name="connsiteY3" fmla="*/ 741955 h 1660583"/>
                <a:gd name="connsiteX4" fmla="*/ 2359914 w 2960212"/>
                <a:gd name="connsiteY4" fmla="*/ 708680 h 1660583"/>
                <a:gd name="connsiteX5" fmla="*/ 2647787 w 2960212"/>
                <a:gd name="connsiteY5" fmla="*/ 517865 h 1660583"/>
                <a:gd name="connsiteX6" fmla="*/ 2960212 w 2960212"/>
                <a:gd name="connsiteY6" fmla="*/ 830290 h 1660583"/>
                <a:gd name="connsiteX7" fmla="*/ 2647787 w 2960212"/>
                <a:gd name="connsiteY7" fmla="*/ 1142715 h 1660583"/>
                <a:gd name="connsiteX8" fmla="*/ 2359914 w 2960212"/>
                <a:gd name="connsiteY8" fmla="*/ 951900 h 1660583"/>
                <a:gd name="connsiteX9" fmla="*/ 2353196 w 2960212"/>
                <a:gd name="connsiteY9" fmla="*/ 918626 h 1660583"/>
                <a:gd name="connsiteX10" fmla="*/ 2035719 w 2960212"/>
                <a:gd name="connsiteY10" fmla="*/ 918626 h 1660583"/>
                <a:gd name="connsiteX11" fmla="*/ 2035719 w 2960212"/>
                <a:gd name="connsiteY11" fmla="*/ 1660583 h 1660583"/>
                <a:gd name="connsiteX12" fmla="*/ 0 w 2960212"/>
                <a:gd name="connsiteY12" fmla="*/ 1660583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212" h="1660583">
                  <a:moveTo>
                    <a:pt x="0" y="0"/>
                  </a:moveTo>
                  <a:lnTo>
                    <a:pt x="2035719" y="0"/>
                  </a:lnTo>
                  <a:lnTo>
                    <a:pt x="2035719" y="741955"/>
                  </a:lnTo>
                  <a:lnTo>
                    <a:pt x="2353196" y="741955"/>
                  </a:lnTo>
                  <a:lnTo>
                    <a:pt x="2359914" y="708680"/>
                  </a:lnTo>
                  <a:cubicBezTo>
                    <a:pt x="2407343" y="596546"/>
                    <a:pt x="2518376" y="517865"/>
                    <a:pt x="2647787" y="517865"/>
                  </a:cubicBezTo>
                  <a:cubicBezTo>
                    <a:pt x="2820335" y="517865"/>
                    <a:pt x="2960212" y="657742"/>
                    <a:pt x="2960212" y="830290"/>
                  </a:cubicBezTo>
                  <a:cubicBezTo>
                    <a:pt x="2960212" y="1002838"/>
                    <a:pt x="2820335" y="1142715"/>
                    <a:pt x="2647787" y="1142715"/>
                  </a:cubicBezTo>
                  <a:cubicBezTo>
                    <a:pt x="2518376" y="1142715"/>
                    <a:pt x="2407343" y="1064034"/>
                    <a:pt x="2359914" y="951900"/>
                  </a:cubicBezTo>
                  <a:lnTo>
                    <a:pt x="2353196" y="918626"/>
                  </a:lnTo>
                  <a:lnTo>
                    <a:pt x="2035719" y="918626"/>
                  </a:lnTo>
                  <a:lnTo>
                    <a:pt x="2035719" y="1660583"/>
                  </a:lnTo>
                  <a:lnTo>
                    <a:pt x="0" y="166058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5411" y="2632706"/>
              <a:ext cx="1512168" cy="1068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Employment, Jobs Summit, Youth Employment Service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866" y="1685229"/>
              <a:ext cx="1512168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9BBB58"/>
                  </a:solidFill>
                </a:rPr>
                <a:t>NDP (SONA)</a:t>
              </a:r>
              <a:endParaRPr lang="en-GB" b="1" dirty="0">
                <a:solidFill>
                  <a:srgbClr val="9BBB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8882" y="7903568"/>
            <a:ext cx="2443822" cy="2150168"/>
            <a:chOff x="2593300" y="1685656"/>
            <a:chExt cx="2443822" cy="2150168"/>
          </a:xfrm>
        </p:grpSpPr>
        <p:grpSp>
          <p:nvGrpSpPr>
            <p:cNvPr id="52" name="Group 51"/>
            <p:cNvGrpSpPr/>
            <p:nvPr/>
          </p:nvGrpSpPr>
          <p:grpSpPr>
            <a:xfrm>
              <a:off x="2608288" y="2491879"/>
              <a:ext cx="2428834" cy="1343945"/>
              <a:chOff x="2403944" y="3943450"/>
              <a:chExt cx="2428834" cy="1343945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403944" y="3943450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079624" y="3943450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947496" y="2737957"/>
              <a:ext cx="12788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GB" sz="1200" dirty="0">
                  <a:solidFill>
                    <a:schemeClr val="bg2">
                      <a:lumMod val="95000"/>
                    </a:schemeClr>
                  </a:solidFill>
                </a:rPr>
                <a:t>Decent employment through inclusive economic growth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3300" y="1685656"/>
              <a:ext cx="1690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DEVELOPMENT OUTCOMES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08200" y="99942"/>
            <a:ext cx="2415760" cy="2172867"/>
            <a:chOff x="4708200" y="1663974"/>
            <a:chExt cx="2415760" cy="2172867"/>
          </a:xfrm>
        </p:grpSpPr>
        <p:grpSp>
          <p:nvGrpSpPr>
            <p:cNvPr id="57" name="Group 56"/>
            <p:cNvGrpSpPr/>
            <p:nvPr/>
          </p:nvGrpSpPr>
          <p:grpSpPr>
            <a:xfrm>
              <a:off x="4708200" y="1663974"/>
              <a:ext cx="2415760" cy="2172867"/>
              <a:chOff x="4708200" y="1663974"/>
              <a:chExt cx="2415760" cy="217286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8200" y="2492896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370806" y="2491879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57678" y="1663974"/>
                <a:ext cx="1376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STATISTICAL </a:t>
                </a:r>
              </a:p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THEMES</a:t>
                </a:r>
                <a:endParaRPr lang="en-GB" b="1" dirty="0">
                  <a:solidFill>
                    <a:srgbClr val="C0504C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988076" y="2698107"/>
              <a:ext cx="1443202" cy="821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Employment, job creation &amp; decent work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161" y="54121"/>
            <a:ext cx="1902639" cy="2206301"/>
            <a:chOff x="6652588" y="1619128"/>
            <a:chExt cx="1902639" cy="2206301"/>
          </a:xfrm>
        </p:grpSpPr>
        <p:sp>
          <p:nvSpPr>
            <p:cNvPr id="61" name="Freeform 60"/>
            <p:cNvSpPr/>
            <p:nvPr/>
          </p:nvSpPr>
          <p:spPr>
            <a:xfrm>
              <a:off x="6784752" y="2481484"/>
              <a:ext cx="1675680" cy="1343945"/>
            </a:xfrm>
            <a:custGeom>
              <a:avLst/>
              <a:gdLst>
                <a:gd name="connsiteX0" fmla="*/ 0 w 1675680"/>
                <a:gd name="connsiteY0" fmla="*/ 0 h 1343945"/>
                <a:gd name="connsiteX1" fmla="*/ 1675680 w 1675680"/>
                <a:gd name="connsiteY1" fmla="*/ 0 h 1343945"/>
                <a:gd name="connsiteX2" fmla="*/ 1675680 w 1675680"/>
                <a:gd name="connsiteY2" fmla="*/ 1343945 h 1343945"/>
                <a:gd name="connsiteX3" fmla="*/ 0 w 1675680"/>
                <a:gd name="connsiteY3" fmla="*/ 1343945 h 1343945"/>
                <a:gd name="connsiteX4" fmla="*/ 0 w 1675680"/>
                <a:gd name="connsiteY4" fmla="*/ 946035 h 1343945"/>
                <a:gd name="connsiteX5" fmla="*/ 26054 w 1675680"/>
                <a:gd name="connsiteY5" fmla="*/ 954121 h 1343945"/>
                <a:gd name="connsiteX6" fmla="*/ 84103 w 1675680"/>
                <a:gd name="connsiteY6" fmla="*/ 959972 h 1343945"/>
                <a:gd name="connsiteX7" fmla="*/ 372135 w 1675680"/>
                <a:gd name="connsiteY7" fmla="*/ 671972 h 1343945"/>
                <a:gd name="connsiteX8" fmla="*/ 84103 w 1675680"/>
                <a:gd name="connsiteY8" fmla="*/ 383972 h 1343945"/>
                <a:gd name="connsiteX9" fmla="*/ 26054 w 1675680"/>
                <a:gd name="connsiteY9" fmla="*/ 389823 h 1343945"/>
                <a:gd name="connsiteX10" fmla="*/ 0 w 1675680"/>
                <a:gd name="connsiteY10" fmla="*/ 397910 h 1343945"/>
                <a:gd name="connsiteX11" fmla="*/ 0 w 1675680"/>
                <a:gd name="connsiteY11" fmla="*/ 0 h 13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680" h="1343945">
                  <a:moveTo>
                    <a:pt x="0" y="0"/>
                  </a:moveTo>
                  <a:lnTo>
                    <a:pt x="1675680" y="0"/>
                  </a:lnTo>
                  <a:lnTo>
                    <a:pt x="1675680" y="1343945"/>
                  </a:lnTo>
                  <a:lnTo>
                    <a:pt x="0" y="1343945"/>
                  </a:lnTo>
                  <a:lnTo>
                    <a:pt x="0" y="946035"/>
                  </a:lnTo>
                  <a:lnTo>
                    <a:pt x="26054" y="954121"/>
                  </a:lnTo>
                  <a:cubicBezTo>
                    <a:pt x="44805" y="957958"/>
                    <a:pt x="64219" y="959972"/>
                    <a:pt x="84103" y="959972"/>
                  </a:cubicBezTo>
                  <a:cubicBezTo>
                    <a:pt x="243179" y="959972"/>
                    <a:pt x="372135" y="831030"/>
                    <a:pt x="372135" y="671972"/>
                  </a:cubicBezTo>
                  <a:cubicBezTo>
                    <a:pt x="372135" y="512914"/>
                    <a:pt x="243179" y="383972"/>
                    <a:pt x="84103" y="383972"/>
                  </a:cubicBezTo>
                  <a:cubicBezTo>
                    <a:pt x="64219" y="383972"/>
                    <a:pt x="44805" y="385987"/>
                    <a:pt x="26054" y="389823"/>
                  </a:cubicBezTo>
                  <a:lnTo>
                    <a:pt x="0" y="3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70935" y="2913533"/>
              <a:ext cx="1128129" cy="392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dirty="0">
                  <a:solidFill>
                    <a:schemeClr val="bg2">
                      <a:lumMod val="95000"/>
                    </a:schemeClr>
                  </a:solidFill>
                </a:rPr>
                <a:t>QLFS, QES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52588" y="1619128"/>
              <a:ext cx="19026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STATS SA SURVEYS / PRODUCTS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pic>
        <p:nvPicPr>
          <p:cNvPr id="25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738" y="3101499"/>
            <a:ext cx="4393583" cy="23887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73642" y="3101499"/>
            <a:ext cx="1853552" cy="175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4153" y="2966001"/>
            <a:ext cx="3773305" cy="25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32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33646 -0.003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69 -0.03519 L 0.004 -1.1333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77556E-17 L -0.34965 2.77556E-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2511339" y="131591"/>
            <a:ext cx="2395760" cy="2140200"/>
            <a:chOff x="543303" y="1685229"/>
            <a:chExt cx="2395760" cy="2140200"/>
          </a:xfrm>
        </p:grpSpPr>
        <p:sp>
          <p:nvSpPr>
            <p:cNvPr id="47" name="Freeform 46"/>
            <p:cNvSpPr/>
            <p:nvPr/>
          </p:nvSpPr>
          <p:spPr>
            <a:xfrm>
              <a:off x="543303" y="2491879"/>
              <a:ext cx="2395760" cy="1333550"/>
            </a:xfrm>
            <a:custGeom>
              <a:avLst/>
              <a:gdLst>
                <a:gd name="connsiteX0" fmla="*/ 0 w 2960212"/>
                <a:gd name="connsiteY0" fmla="*/ 0 h 1660583"/>
                <a:gd name="connsiteX1" fmla="*/ 2035719 w 2960212"/>
                <a:gd name="connsiteY1" fmla="*/ 0 h 1660583"/>
                <a:gd name="connsiteX2" fmla="*/ 2035719 w 2960212"/>
                <a:gd name="connsiteY2" fmla="*/ 741955 h 1660583"/>
                <a:gd name="connsiteX3" fmla="*/ 2353196 w 2960212"/>
                <a:gd name="connsiteY3" fmla="*/ 741955 h 1660583"/>
                <a:gd name="connsiteX4" fmla="*/ 2359914 w 2960212"/>
                <a:gd name="connsiteY4" fmla="*/ 708680 h 1660583"/>
                <a:gd name="connsiteX5" fmla="*/ 2647787 w 2960212"/>
                <a:gd name="connsiteY5" fmla="*/ 517865 h 1660583"/>
                <a:gd name="connsiteX6" fmla="*/ 2960212 w 2960212"/>
                <a:gd name="connsiteY6" fmla="*/ 830290 h 1660583"/>
                <a:gd name="connsiteX7" fmla="*/ 2647787 w 2960212"/>
                <a:gd name="connsiteY7" fmla="*/ 1142715 h 1660583"/>
                <a:gd name="connsiteX8" fmla="*/ 2359914 w 2960212"/>
                <a:gd name="connsiteY8" fmla="*/ 951900 h 1660583"/>
                <a:gd name="connsiteX9" fmla="*/ 2353196 w 2960212"/>
                <a:gd name="connsiteY9" fmla="*/ 918626 h 1660583"/>
                <a:gd name="connsiteX10" fmla="*/ 2035719 w 2960212"/>
                <a:gd name="connsiteY10" fmla="*/ 918626 h 1660583"/>
                <a:gd name="connsiteX11" fmla="*/ 2035719 w 2960212"/>
                <a:gd name="connsiteY11" fmla="*/ 1660583 h 1660583"/>
                <a:gd name="connsiteX12" fmla="*/ 0 w 2960212"/>
                <a:gd name="connsiteY12" fmla="*/ 1660583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212" h="1660583">
                  <a:moveTo>
                    <a:pt x="0" y="0"/>
                  </a:moveTo>
                  <a:lnTo>
                    <a:pt x="2035719" y="0"/>
                  </a:lnTo>
                  <a:lnTo>
                    <a:pt x="2035719" y="741955"/>
                  </a:lnTo>
                  <a:lnTo>
                    <a:pt x="2353196" y="741955"/>
                  </a:lnTo>
                  <a:lnTo>
                    <a:pt x="2359914" y="708680"/>
                  </a:lnTo>
                  <a:cubicBezTo>
                    <a:pt x="2407343" y="596546"/>
                    <a:pt x="2518376" y="517865"/>
                    <a:pt x="2647787" y="517865"/>
                  </a:cubicBezTo>
                  <a:cubicBezTo>
                    <a:pt x="2820335" y="517865"/>
                    <a:pt x="2960212" y="657742"/>
                    <a:pt x="2960212" y="830290"/>
                  </a:cubicBezTo>
                  <a:cubicBezTo>
                    <a:pt x="2960212" y="1002838"/>
                    <a:pt x="2820335" y="1142715"/>
                    <a:pt x="2647787" y="1142715"/>
                  </a:cubicBezTo>
                  <a:cubicBezTo>
                    <a:pt x="2518376" y="1142715"/>
                    <a:pt x="2407343" y="1064034"/>
                    <a:pt x="2359914" y="951900"/>
                  </a:cubicBezTo>
                  <a:lnTo>
                    <a:pt x="2353196" y="918626"/>
                  </a:lnTo>
                  <a:lnTo>
                    <a:pt x="2035719" y="918626"/>
                  </a:lnTo>
                  <a:lnTo>
                    <a:pt x="2035719" y="1660583"/>
                  </a:lnTo>
                  <a:lnTo>
                    <a:pt x="0" y="166058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9517" y="2799136"/>
              <a:ext cx="1512168" cy="835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Ethical behaviour and ethical leadership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866" y="1685229"/>
              <a:ext cx="1512168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9BBB58"/>
                  </a:solidFill>
                </a:rPr>
                <a:t>NDP (SONA)</a:t>
              </a:r>
              <a:endParaRPr lang="en-GB" b="1" dirty="0">
                <a:solidFill>
                  <a:srgbClr val="9BBB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8882" y="7903568"/>
            <a:ext cx="2443822" cy="2150168"/>
            <a:chOff x="2593300" y="1685656"/>
            <a:chExt cx="2443822" cy="2150168"/>
          </a:xfrm>
        </p:grpSpPr>
        <p:grpSp>
          <p:nvGrpSpPr>
            <p:cNvPr id="52" name="Group 51"/>
            <p:cNvGrpSpPr/>
            <p:nvPr/>
          </p:nvGrpSpPr>
          <p:grpSpPr>
            <a:xfrm>
              <a:off x="2608288" y="2491879"/>
              <a:ext cx="2428834" cy="1343945"/>
              <a:chOff x="2403944" y="3943450"/>
              <a:chExt cx="2428834" cy="1343945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403944" y="3943450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079624" y="3943450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947496" y="2737957"/>
              <a:ext cx="127888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GB" sz="1200" dirty="0">
                  <a:solidFill>
                    <a:schemeClr val="bg2">
                      <a:lumMod val="95000"/>
                    </a:schemeClr>
                  </a:solidFill>
                </a:rPr>
                <a:t>An efficient, effective and development-oriented public service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3300" y="1685656"/>
              <a:ext cx="1690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DEVELOPMENT OUTCOMES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08200" y="99942"/>
            <a:ext cx="2415760" cy="2172867"/>
            <a:chOff x="4708200" y="1663974"/>
            <a:chExt cx="2415760" cy="2172867"/>
          </a:xfrm>
        </p:grpSpPr>
        <p:grpSp>
          <p:nvGrpSpPr>
            <p:cNvPr id="57" name="Group 56"/>
            <p:cNvGrpSpPr/>
            <p:nvPr/>
          </p:nvGrpSpPr>
          <p:grpSpPr>
            <a:xfrm>
              <a:off x="4708200" y="1663974"/>
              <a:ext cx="2415760" cy="2172867"/>
              <a:chOff x="4708200" y="1663974"/>
              <a:chExt cx="2415760" cy="217286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8200" y="2492896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370806" y="2491879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57678" y="1663974"/>
                <a:ext cx="1376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STATISTICAL </a:t>
                </a:r>
              </a:p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THEMES</a:t>
                </a:r>
                <a:endParaRPr lang="en-GB" b="1" dirty="0">
                  <a:solidFill>
                    <a:srgbClr val="C0504C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989664" y="2893835"/>
              <a:ext cx="1443202" cy="410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dirty="0">
                  <a:solidFill>
                    <a:schemeClr val="bg2">
                      <a:lumMod val="95000"/>
                    </a:schemeClr>
                  </a:solidFill>
                </a:rPr>
                <a:t>Governance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161" y="54121"/>
            <a:ext cx="1902639" cy="2206301"/>
            <a:chOff x="6652588" y="1619128"/>
            <a:chExt cx="1902639" cy="2206301"/>
          </a:xfrm>
        </p:grpSpPr>
        <p:sp>
          <p:nvSpPr>
            <p:cNvPr id="61" name="Freeform 60"/>
            <p:cNvSpPr/>
            <p:nvPr/>
          </p:nvSpPr>
          <p:spPr>
            <a:xfrm>
              <a:off x="6784752" y="2481484"/>
              <a:ext cx="1675680" cy="1343945"/>
            </a:xfrm>
            <a:custGeom>
              <a:avLst/>
              <a:gdLst>
                <a:gd name="connsiteX0" fmla="*/ 0 w 1675680"/>
                <a:gd name="connsiteY0" fmla="*/ 0 h 1343945"/>
                <a:gd name="connsiteX1" fmla="*/ 1675680 w 1675680"/>
                <a:gd name="connsiteY1" fmla="*/ 0 h 1343945"/>
                <a:gd name="connsiteX2" fmla="*/ 1675680 w 1675680"/>
                <a:gd name="connsiteY2" fmla="*/ 1343945 h 1343945"/>
                <a:gd name="connsiteX3" fmla="*/ 0 w 1675680"/>
                <a:gd name="connsiteY3" fmla="*/ 1343945 h 1343945"/>
                <a:gd name="connsiteX4" fmla="*/ 0 w 1675680"/>
                <a:gd name="connsiteY4" fmla="*/ 946035 h 1343945"/>
                <a:gd name="connsiteX5" fmla="*/ 26054 w 1675680"/>
                <a:gd name="connsiteY5" fmla="*/ 954121 h 1343945"/>
                <a:gd name="connsiteX6" fmla="*/ 84103 w 1675680"/>
                <a:gd name="connsiteY6" fmla="*/ 959972 h 1343945"/>
                <a:gd name="connsiteX7" fmla="*/ 372135 w 1675680"/>
                <a:gd name="connsiteY7" fmla="*/ 671972 h 1343945"/>
                <a:gd name="connsiteX8" fmla="*/ 84103 w 1675680"/>
                <a:gd name="connsiteY8" fmla="*/ 383972 h 1343945"/>
                <a:gd name="connsiteX9" fmla="*/ 26054 w 1675680"/>
                <a:gd name="connsiteY9" fmla="*/ 389823 h 1343945"/>
                <a:gd name="connsiteX10" fmla="*/ 0 w 1675680"/>
                <a:gd name="connsiteY10" fmla="*/ 397910 h 1343945"/>
                <a:gd name="connsiteX11" fmla="*/ 0 w 1675680"/>
                <a:gd name="connsiteY11" fmla="*/ 0 h 13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680" h="1343945">
                  <a:moveTo>
                    <a:pt x="0" y="0"/>
                  </a:moveTo>
                  <a:lnTo>
                    <a:pt x="1675680" y="0"/>
                  </a:lnTo>
                  <a:lnTo>
                    <a:pt x="1675680" y="1343945"/>
                  </a:lnTo>
                  <a:lnTo>
                    <a:pt x="0" y="1343945"/>
                  </a:lnTo>
                  <a:lnTo>
                    <a:pt x="0" y="946035"/>
                  </a:lnTo>
                  <a:lnTo>
                    <a:pt x="26054" y="954121"/>
                  </a:lnTo>
                  <a:cubicBezTo>
                    <a:pt x="44805" y="957958"/>
                    <a:pt x="64219" y="959972"/>
                    <a:pt x="84103" y="959972"/>
                  </a:cubicBezTo>
                  <a:cubicBezTo>
                    <a:pt x="243179" y="959972"/>
                    <a:pt x="372135" y="831030"/>
                    <a:pt x="372135" y="671972"/>
                  </a:cubicBezTo>
                  <a:cubicBezTo>
                    <a:pt x="372135" y="512914"/>
                    <a:pt x="243179" y="383972"/>
                    <a:pt x="84103" y="383972"/>
                  </a:cubicBezTo>
                  <a:cubicBezTo>
                    <a:pt x="64219" y="383972"/>
                    <a:pt x="44805" y="385987"/>
                    <a:pt x="26054" y="389823"/>
                  </a:cubicBezTo>
                  <a:lnTo>
                    <a:pt x="0" y="3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70935" y="2913533"/>
              <a:ext cx="694614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dirty="0" smtClean="0">
                  <a:solidFill>
                    <a:schemeClr val="bg2">
                      <a:lumMod val="95000"/>
                    </a:schemeClr>
                  </a:solidFill>
                </a:rPr>
                <a:t>VOCS</a:t>
              </a:r>
              <a:endParaRPr lang="en-GB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52588" y="1619128"/>
              <a:ext cx="19026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STATS SA SURVEYS / PRODUCTS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7504" y="2728653"/>
            <a:ext cx="7884368" cy="3104236"/>
            <a:chOff x="107504" y="2728653"/>
            <a:chExt cx="7884368" cy="310423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 rotWithShape="1">
            <a:blip r:embed="rId2" cstate="print"/>
            <a:srcRect t="25814"/>
            <a:stretch/>
          </p:blipFill>
          <p:spPr>
            <a:xfrm>
              <a:off x="1691680" y="2728653"/>
              <a:ext cx="6300192" cy="3104236"/>
            </a:xfrm>
            <a:prstGeom prst="rect">
              <a:avLst/>
            </a:prstGeom>
          </p:spPr>
        </p:pic>
        <p:sp>
          <p:nvSpPr>
            <p:cNvPr id="23" name="Rectangle 7"/>
            <p:cNvSpPr/>
            <p:nvPr/>
          </p:nvSpPr>
          <p:spPr>
            <a:xfrm>
              <a:off x="107504" y="3356992"/>
              <a:ext cx="1224136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algn="ct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Victims of Crime Survey</a:t>
              </a:r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Z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2016/17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6046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33646 -0.003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69 -0.03519 L 0.004 -1.1333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77556E-17 L -0.34965 2.77556E-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2511339" y="131591"/>
            <a:ext cx="2395760" cy="2140200"/>
            <a:chOff x="543303" y="1685229"/>
            <a:chExt cx="2395760" cy="2140200"/>
          </a:xfrm>
        </p:grpSpPr>
        <p:sp>
          <p:nvSpPr>
            <p:cNvPr id="47" name="Freeform 46"/>
            <p:cNvSpPr/>
            <p:nvPr/>
          </p:nvSpPr>
          <p:spPr>
            <a:xfrm>
              <a:off x="543303" y="2491879"/>
              <a:ext cx="2395760" cy="1333550"/>
            </a:xfrm>
            <a:custGeom>
              <a:avLst/>
              <a:gdLst>
                <a:gd name="connsiteX0" fmla="*/ 0 w 2960212"/>
                <a:gd name="connsiteY0" fmla="*/ 0 h 1660583"/>
                <a:gd name="connsiteX1" fmla="*/ 2035719 w 2960212"/>
                <a:gd name="connsiteY1" fmla="*/ 0 h 1660583"/>
                <a:gd name="connsiteX2" fmla="*/ 2035719 w 2960212"/>
                <a:gd name="connsiteY2" fmla="*/ 741955 h 1660583"/>
                <a:gd name="connsiteX3" fmla="*/ 2353196 w 2960212"/>
                <a:gd name="connsiteY3" fmla="*/ 741955 h 1660583"/>
                <a:gd name="connsiteX4" fmla="*/ 2359914 w 2960212"/>
                <a:gd name="connsiteY4" fmla="*/ 708680 h 1660583"/>
                <a:gd name="connsiteX5" fmla="*/ 2647787 w 2960212"/>
                <a:gd name="connsiteY5" fmla="*/ 517865 h 1660583"/>
                <a:gd name="connsiteX6" fmla="*/ 2960212 w 2960212"/>
                <a:gd name="connsiteY6" fmla="*/ 830290 h 1660583"/>
                <a:gd name="connsiteX7" fmla="*/ 2647787 w 2960212"/>
                <a:gd name="connsiteY7" fmla="*/ 1142715 h 1660583"/>
                <a:gd name="connsiteX8" fmla="*/ 2359914 w 2960212"/>
                <a:gd name="connsiteY8" fmla="*/ 951900 h 1660583"/>
                <a:gd name="connsiteX9" fmla="*/ 2353196 w 2960212"/>
                <a:gd name="connsiteY9" fmla="*/ 918626 h 1660583"/>
                <a:gd name="connsiteX10" fmla="*/ 2035719 w 2960212"/>
                <a:gd name="connsiteY10" fmla="*/ 918626 h 1660583"/>
                <a:gd name="connsiteX11" fmla="*/ 2035719 w 2960212"/>
                <a:gd name="connsiteY11" fmla="*/ 1660583 h 1660583"/>
                <a:gd name="connsiteX12" fmla="*/ 0 w 2960212"/>
                <a:gd name="connsiteY12" fmla="*/ 1660583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212" h="1660583">
                  <a:moveTo>
                    <a:pt x="0" y="0"/>
                  </a:moveTo>
                  <a:lnTo>
                    <a:pt x="2035719" y="0"/>
                  </a:lnTo>
                  <a:lnTo>
                    <a:pt x="2035719" y="741955"/>
                  </a:lnTo>
                  <a:lnTo>
                    <a:pt x="2353196" y="741955"/>
                  </a:lnTo>
                  <a:lnTo>
                    <a:pt x="2359914" y="708680"/>
                  </a:lnTo>
                  <a:cubicBezTo>
                    <a:pt x="2407343" y="596546"/>
                    <a:pt x="2518376" y="517865"/>
                    <a:pt x="2647787" y="517865"/>
                  </a:cubicBezTo>
                  <a:cubicBezTo>
                    <a:pt x="2820335" y="517865"/>
                    <a:pt x="2960212" y="657742"/>
                    <a:pt x="2960212" y="830290"/>
                  </a:cubicBezTo>
                  <a:cubicBezTo>
                    <a:pt x="2960212" y="1002838"/>
                    <a:pt x="2820335" y="1142715"/>
                    <a:pt x="2647787" y="1142715"/>
                  </a:cubicBezTo>
                  <a:cubicBezTo>
                    <a:pt x="2518376" y="1142715"/>
                    <a:pt x="2407343" y="1064034"/>
                    <a:pt x="2359914" y="951900"/>
                  </a:cubicBezTo>
                  <a:lnTo>
                    <a:pt x="2353196" y="918626"/>
                  </a:lnTo>
                  <a:lnTo>
                    <a:pt x="2035719" y="918626"/>
                  </a:lnTo>
                  <a:lnTo>
                    <a:pt x="2035719" y="1660583"/>
                  </a:lnTo>
                  <a:lnTo>
                    <a:pt x="0" y="166058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3303" y="2724799"/>
              <a:ext cx="1512168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dirty="0">
                  <a:solidFill>
                    <a:schemeClr val="bg2">
                      <a:lumMod val="95000"/>
                    </a:schemeClr>
                  </a:solidFill>
                </a:rPr>
                <a:t>Poverty &amp; inequality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866" y="1685229"/>
              <a:ext cx="1512168" cy="42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9BBB58"/>
                  </a:solidFill>
                </a:rPr>
                <a:t>NDP (SONA)</a:t>
              </a:r>
              <a:endParaRPr lang="en-GB" b="1" dirty="0">
                <a:solidFill>
                  <a:srgbClr val="9BBB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8882" y="7903568"/>
            <a:ext cx="2443822" cy="2150168"/>
            <a:chOff x="2593300" y="1685656"/>
            <a:chExt cx="2443822" cy="2150168"/>
          </a:xfrm>
        </p:grpSpPr>
        <p:grpSp>
          <p:nvGrpSpPr>
            <p:cNvPr id="52" name="Group 51"/>
            <p:cNvGrpSpPr/>
            <p:nvPr/>
          </p:nvGrpSpPr>
          <p:grpSpPr>
            <a:xfrm>
              <a:off x="2608288" y="2491879"/>
              <a:ext cx="2428834" cy="1343945"/>
              <a:chOff x="2403944" y="3943450"/>
              <a:chExt cx="2428834" cy="1343945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403944" y="3943450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079624" y="3943450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005086" y="2491879"/>
              <a:ext cx="12788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GB" sz="1200" dirty="0" smtClean="0">
                  <a:solidFill>
                    <a:schemeClr val="bg2">
                      <a:lumMod val="95000"/>
                    </a:schemeClr>
                  </a:solidFill>
                </a:rPr>
                <a:t> </a:t>
              </a:r>
              <a:r>
                <a:rPr lang="en-GB" sz="1200" dirty="0">
                  <a:solidFill>
                    <a:schemeClr val="bg2">
                      <a:lumMod val="95000"/>
                    </a:schemeClr>
                  </a:solidFill>
                </a:rPr>
                <a:t>A comprehensive, responsive and sustainable social protection </a:t>
              </a:r>
              <a:r>
                <a:rPr lang="en-GB" sz="1200" dirty="0" smtClean="0">
                  <a:solidFill>
                    <a:schemeClr val="bg2">
                      <a:lumMod val="95000"/>
                    </a:schemeClr>
                  </a:solidFill>
                </a:rPr>
                <a:t>system</a:t>
              </a:r>
              <a:endParaRPr lang="en-GB" sz="12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3300" y="1685656"/>
              <a:ext cx="1690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DEVELOPMENT OUTCOMES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08200" y="99942"/>
            <a:ext cx="2415760" cy="2172867"/>
            <a:chOff x="4708200" y="1663974"/>
            <a:chExt cx="2415760" cy="2172867"/>
          </a:xfrm>
        </p:grpSpPr>
        <p:grpSp>
          <p:nvGrpSpPr>
            <p:cNvPr id="57" name="Group 56"/>
            <p:cNvGrpSpPr/>
            <p:nvPr/>
          </p:nvGrpSpPr>
          <p:grpSpPr>
            <a:xfrm>
              <a:off x="4708200" y="1663974"/>
              <a:ext cx="2415760" cy="2172867"/>
              <a:chOff x="4708200" y="1663974"/>
              <a:chExt cx="2415760" cy="217286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8200" y="2492896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370806" y="2491879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57678" y="1663974"/>
                <a:ext cx="1376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STATISTICAL </a:t>
                </a:r>
              </a:p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THEMES</a:t>
                </a:r>
                <a:endParaRPr lang="en-GB" b="1" dirty="0">
                  <a:solidFill>
                    <a:srgbClr val="C0504C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995453" y="2622164"/>
              <a:ext cx="1382730" cy="1083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Life circumstances, service delivery &amp; poverty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161" y="54121"/>
            <a:ext cx="1902640" cy="2206301"/>
            <a:chOff x="6652588" y="1619128"/>
            <a:chExt cx="1902640" cy="2206301"/>
          </a:xfrm>
        </p:grpSpPr>
        <p:sp>
          <p:nvSpPr>
            <p:cNvPr id="61" name="Freeform 60"/>
            <p:cNvSpPr/>
            <p:nvPr/>
          </p:nvSpPr>
          <p:spPr>
            <a:xfrm>
              <a:off x="6784752" y="2481484"/>
              <a:ext cx="1675680" cy="1343945"/>
            </a:xfrm>
            <a:custGeom>
              <a:avLst/>
              <a:gdLst>
                <a:gd name="connsiteX0" fmla="*/ 0 w 1675680"/>
                <a:gd name="connsiteY0" fmla="*/ 0 h 1343945"/>
                <a:gd name="connsiteX1" fmla="*/ 1675680 w 1675680"/>
                <a:gd name="connsiteY1" fmla="*/ 0 h 1343945"/>
                <a:gd name="connsiteX2" fmla="*/ 1675680 w 1675680"/>
                <a:gd name="connsiteY2" fmla="*/ 1343945 h 1343945"/>
                <a:gd name="connsiteX3" fmla="*/ 0 w 1675680"/>
                <a:gd name="connsiteY3" fmla="*/ 1343945 h 1343945"/>
                <a:gd name="connsiteX4" fmla="*/ 0 w 1675680"/>
                <a:gd name="connsiteY4" fmla="*/ 946035 h 1343945"/>
                <a:gd name="connsiteX5" fmla="*/ 26054 w 1675680"/>
                <a:gd name="connsiteY5" fmla="*/ 954121 h 1343945"/>
                <a:gd name="connsiteX6" fmla="*/ 84103 w 1675680"/>
                <a:gd name="connsiteY6" fmla="*/ 959972 h 1343945"/>
                <a:gd name="connsiteX7" fmla="*/ 372135 w 1675680"/>
                <a:gd name="connsiteY7" fmla="*/ 671972 h 1343945"/>
                <a:gd name="connsiteX8" fmla="*/ 84103 w 1675680"/>
                <a:gd name="connsiteY8" fmla="*/ 383972 h 1343945"/>
                <a:gd name="connsiteX9" fmla="*/ 26054 w 1675680"/>
                <a:gd name="connsiteY9" fmla="*/ 389823 h 1343945"/>
                <a:gd name="connsiteX10" fmla="*/ 0 w 1675680"/>
                <a:gd name="connsiteY10" fmla="*/ 397910 h 1343945"/>
                <a:gd name="connsiteX11" fmla="*/ 0 w 1675680"/>
                <a:gd name="connsiteY11" fmla="*/ 0 h 13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680" h="1343945">
                  <a:moveTo>
                    <a:pt x="0" y="0"/>
                  </a:moveTo>
                  <a:lnTo>
                    <a:pt x="1675680" y="0"/>
                  </a:lnTo>
                  <a:lnTo>
                    <a:pt x="1675680" y="1343945"/>
                  </a:lnTo>
                  <a:lnTo>
                    <a:pt x="0" y="1343945"/>
                  </a:lnTo>
                  <a:lnTo>
                    <a:pt x="0" y="946035"/>
                  </a:lnTo>
                  <a:lnTo>
                    <a:pt x="26054" y="954121"/>
                  </a:lnTo>
                  <a:cubicBezTo>
                    <a:pt x="44805" y="957958"/>
                    <a:pt x="64219" y="959972"/>
                    <a:pt x="84103" y="959972"/>
                  </a:cubicBezTo>
                  <a:cubicBezTo>
                    <a:pt x="243179" y="959972"/>
                    <a:pt x="372135" y="831030"/>
                    <a:pt x="372135" y="671972"/>
                  </a:cubicBezTo>
                  <a:cubicBezTo>
                    <a:pt x="372135" y="512914"/>
                    <a:pt x="243179" y="383972"/>
                    <a:pt x="84103" y="383972"/>
                  </a:cubicBezTo>
                  <a:cubicBezTo>
                    <a:pt x="64219" y="383972"/>
                    <a:pt x="44805" y="385987"/>
                    <a:pt x="26054" y="389823"/>
                  </a:cubicBezTo>
                  <a:lnTo>
                    <a:pt x="0" y="3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15068" y="2503248"/>
              <a:ext cx="1440160" cy="1224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600" dirty="0">
                  <a:solidFill>
                    <a:schemeClr val="bg2">
                      <a:lumMod val="95000"/>
                    </a:schemeClr>
                  </a:solidFill>
                </a:rPr>
                <a:t>IES, </a:t>
              </a:r>
              <a:r>
                <a:rPr lang="en-GB" sz="1600" dirty="0" smtClean="0">
                  <a:solidFill>
                    <a:schemeClr val="bg2">
                      <a:lumMod val="95000"/>
                    </a:schemeClr>
                  </a:solidFill>
                </a:rPr>
                <a:t>LCS, GHS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600" dirty="0" smtClean="0">
                  <a:solidFill>
                    <a:schemeClr val="bg2">
                      <a:lumMod val="95000"/>
                    </a:schemeClr>
                  </a:solidFill>
                </a:rPr>
                <a:t>Non-financial </a:t>
              </a:r>
              <a:r>
                <a:rPr lang="en-GB" sz="1600" dirty="0">
                  <a:solidFill>
                    <a:schemeClr val="bg2">
                      <a:lumMod val="95000"/>
                    </a:schemeClr>
                  </a:solidFill>
                </a:rPr>
                <a:t>census of municipalities 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52588" y="1619128"/>
              <a:ext cx="19026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STATS SA SURVEYS / PRODUCTS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9552" y="3212976"/>
            <a:ext cx="7128284" cy="2768591"/>
            <a:chOff x="0" y="3212976"/>
            <a:chExt cx="7128284" cy="2768591"/>
          </a:xfrm>
        </p:grpSpPr>
        <p:pic>
          <p:nvPicPr>
            <p:cNvPr id="28" name="Picture 2" descr="http://www.statssa.gov.za/wp-content/uploads/2017/07/non_financial_fig5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938"/>
            <a:stretch/>
          </p:blipFill>
          <p:spPr bwMode="auto">
            <a:xfrm>
              <a:off x="2015716" y="3212976"/>
              <a:ext cx="5112568" cy="2768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"/>
            <p:cNvSpPr/>
            <p:nvPr/>
          </p:nvSpPr>
          <p:spPr>
            <a:xfrm>
              <a:off x="0" y="3789040"/>
              <a:ext cx="16140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Non-financial census of </a:t>
              </a:r>
              <a:r>
                <a:rPr lang="en-GB" dirty="0" smtClean="0"/>
                <a:t>municipalities 2015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1936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33646 -0.003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69 -0.03519 L 0.004 -1.1333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77556E-17 L -0.34965 2.77556E-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2511339" y="131591"/>
            <a:ext cx="2395760" cy="2140200"/>
            <a:chOff x="543303" y="1685229"/>
            <a:chExt cx="2395760" cy="2140200"/>
          </a:xfrm>
        </p:grpSpPr>
        <p:sp>
          <p:nvSpPr>
            <p:cNvPr id="47" name="Freeform 46"/>
            <p:cNvSpPr/>
            <p:nvPr/>
          </p:nvSpPr>
          <p:spPr>
            <a:xfrm>
              <a:off x="543303" y="2491879"/>
              <a:ext cx="2395760" cy="1333550"/>
            </a:xfrm>
            <a:custGeom>
              <a:avLst/>
              <a:gdLst>
                <a:gd name="connsiteX0" fmla="*/ 0 w 2960212"/>
                <a:gd name="connsiteY0" fmla="*/ 0 h 1660583"/>
                <a:gd name="connsiteX1" fmla="*/ 2035719 w 2960212"/>
                <a:gd name="connsiteY1" fmla="*/ 0 h 1660583"/>
                <a:gd name="connsiteX2" fmla="*/ 2035719 w 2960212"/>
                <a:gd name="connsiteY2" fmla="*/ 741955 h 1660583"/>
                <a:gd name="connsiteX3" fmla="*/ 2353196 w 2960212"/>
                <a:gd name="connsiteY3" fmla="*/ 741955 h 1660583"/>
                <a:gd name="connsiteX4" fmla="*/ 2359914 w 2960212"/>
                <a:gd name="connsiteY4" fmla="*/ 708680 h 1660583"/>
                <a:gd name="connsiteX5" fmla="*/ 2647787 w 2960212"/>
                <a:gd name="connsiteY5" fmla="*/ 517865 h 1660583"/>
                <a:gd name="connsiteX6" fmla="*/ 2960212 w 2960212"/>
                <a:gd name="connsiteY6" fmla="*/ 830290 h 1660583"/>
                <a:gd name="connsiteX7" fmla="*/ 2647787 w 2960212"/>
                <a:gd name="connsiteY7" fmla="*/ 1142715 h 1660583"/>
                <a:gd name="connsiteX8" fmla="*/ 2359914 w 2960212"/>
                <a:gd name="connsiteY8" fmla="*/ 951900 h 1660583"/>
                <a:gd name="connsiteX9" fmla="*/ 2353196 w 2960212"/>
                <a:gd name="connsiteY9" fmla="*/ 918626 h 1660583"/>
                <a:gd name="connsiteX10" fmla="*/ 2035719 w 2960212"/>
                <a:gd name="connsiteY10" fmla="*/ 918626 h 1660583"/>
                <a:gd name="connsiteX11" fmla="*/ 2035719 w 2960212"/>
                <a:gd name="connsiteY11" fmla="*/ 1660583 h 1660583"/>
                <a:gd name="connsiteX12" fmla="*/ 0 w 2960212"/>
                <a:gd name="connsiteY12" fmla="*/ 1660583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212" h="1660583">
                  <a:moveTo>
                    <a:pt x="0" y="0"/>
                  </a:moveTo>
                  <a:lnTo>
                    <a:pt x="2035719" y="0"/>
                  </a:lnTo>
                  <a:lnTo>
                    <a:pt x="2035719" y="741955"/>
                  </a:lnTo>
                  <a:lnTo>
                    <a:pt x="2353196" y="741955"/>
                  </a:lnTo>
                  <a:lnTo>
                    <a:pt x="2359914" y="708680"/>
                  </a:lnTo>
                  <a:cubicBezTo>
                    <a:pt x="2407343" y="596546"/>
                    <a:pt x="2518376" y="517865"/>
                    <a:pt x="2647787" y="517865"/>
                  </a:cubicBezTo>
                  <a:cubicBezTo>
                    <a:pt x="2820335" y="517865"/>
                    <a:pt x="2960212" y="657742"/>
                    <a:pt x="2960212" y="830290"/>
                  </a:cubicBezTo>
                  <a:cubicBezTo>
                    <a:pt x="2960212" y="1002838"/>
                    <a:pt x="2820335" y="1142715"/>
                    <a:pt x="2647787" y="1142715"/>
                  </a:cubicBezTo>
                  <a:cubicBezTo>
                    <a:pt x="2518376" y="1142715"/>
                    <a:pt x="2407343" y="1064034"/>
                    <a:pt x="2359914" y="951900"/>
                  </a:cubicBezTo>
                  <a:lnTo>
                    <a:pt x="2353196" y="918626"/>
                  </a:lnTo>
                  <a:lnTo>
                    <a:pt x="2035719" y="918626"/>
                  </a:lnTo>
                  <a:lnTo>
                    <a:pt x="2035719" y="1660583"/>
                  </a:lnTo>
                  <a:lnTo>
                    <a:pt x="0" y="166058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7292" y="2721070"/>
              <a:ext cx="1512168" cy="92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600" dirty="0">
                  <a:solidFill>
                    <a:schemeClr val="bg2">
                      <a:lumMod val="95000"/>
                    </a:schemeClr>
                  </a:solidFill>
                </a:rPr>
                <a:t>Economic growth and investment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866" y="1685229"/>
              <a:ext cx="1512168" cy="42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9BBB58"/>
                  </a:solidFill>
                </a:rPr>
                <a:t>NDP (SONA)</a:t>
              </a:r>
              <a:endParaRPr lang="en-GB" b="1" dirty="0">
                <a:solidFill>
                  <a:srgbClr val="9BBB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8882" y="7903568"/>
            <a:ext cx="2443822" cy="2150168"/>
            <a:chOff x="2593300" y="1685656"/>
            <a:chExt cx="2443822" cy="2150168"/>
          </a:xfrm>
        </p:grpSpPr>
        <p:grpSp>
          <p:nvGrpSpPr>
            <p:cNvPr id="52" name="Group 51"/>
            <p:cNvGrpSpPr/>
            <p:nvPr/>
          </p:nvGrpSpPr>
          <p:grpSpPr>
            <a:xfrm>
              <a:off x="2608288" y="2491879"/>
              <a:ext cx="2428834" cy="1343945"/>
              <a:chOff x="2403944" y="3943450"/>
              <a:chExt cx="2428834" cy="1343945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403944" y="3943450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079624" y="3943450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005086" y="2491879"/>
              <a:ext cx="12788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GB" sz="1200" dirty="0">
                  <a:solidFill>
                    <a:schemeClr val="bg2">
                      <a:lumMod val="95000"/>
                    </a:schemeClr>
                  </a:solidFill>
                </a:rPr>
                <a:t> An efficient, competitive and responsive economic infrastructure network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3300" y="1685656"/>
              <a:ext cx="1690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DEVELOPMENT OUTCOMES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08200" y="99942"/>
            <a:ext cx="2415760" cy="2172867"/>
            <a:chOff x="4708200" y="1663974"/>
            <a:chExt cx="2415760" cy="2172867"/>
          </a:xfrm>
        </p:grpSpPr>
        <p:grpSp>
          <p:nvGrpSpPr>
            <p:cNvPr id="57" name="Group 56"/>
            <p:cNvGrpSpPr/>
            <p:nvPr/>
          </p:nvGrpSpPr>
          <p:grpSpPr>
            <a:xfrm>
              <a:off x="4708200" y="1663974"/>
              <a:ext cx="2415760" cy="2172867"/>
              <a:chOff x="4708200" y="1663974"/>
              <a:chExt cx="2415760" cy="217286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8200" y="2492896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370806" y="2491879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57678" y="1663974"/>
                <a:ext cx="1376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STATISTICAL </a:t>
                </a:r>
              </a:p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THEMES</a:t>
                </a:r>
                <a:endParaRPr lang="en-GB" b="1" dirty="0">
                  <a:solidFill>
                    <a:srgbClr val="C0504C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045201" y="2731464"/>
              <a:ext cx="1246326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dirty="0">
                  <a:solidFill>
                    <a:schemeClr val="bg2">
                      <a:lumMod val="95000"/>
                    </a:schemeClr>
                  </a:solidFill>
                </a:rPr>
                <a:t>Economic dynamics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161" y="54121"/>
            <a:ext cx="1902640" cy="2206301"/>
            <a:chOff x="6652588" y="1619128"/>
            <a:chExt cx="1902640" cy="2206301"/>
          </a:xfrm>
        </p:grpSpPr>
        <p:sp>
          <p:nvSpPr>
            <p:cNvPr id="61" name="Freeform 60"/>
            <p:cNvSpPr/>
            <p:nvPr/>
          </p:nvSpPr>
          <p:spPr>
            <a:xfrm>
              <a:off x="6784752" y="2481484"/>
              <a:ext cx="1675680" cy="1343945"/>
            </a:xfrm>
            <a:custGeom>
              <a:avLst/>
              <a:gdLst>
                <a:gd name="connsiteX0" fmla="*/ 0 w 1675680"/>
                <a:gd name="connsiteY0" fmla="*/ 0 h 1343945"/>
                <a:gd name="connsiteX1" fmla="*/ 1675680 w 1675680"/>
                <a:gd name="connsiteY1" fmla="*/ 0 h 1343945"/>
                <a:gd name="connsiteX2" fmla="*/ 1675680 w 1675680"/>
                <a:gd name="connsiteY2" fmla="*/ 1343945 h 1343945"/>
                <a:gd name="connsiteX3" fmla="*/ 0 w 1675680"/>
                <a:gd name="connsiteY3" fmla="*/ 1343945 h 1343945"/>
                <a:gd name="connsiteX4" fmla="*/ 0 w 1675680"/>
                <a:gd name="connsiteY4" fmla="*/ 946035 h 1343945"/>
                <a:gd name="connsiteX5" fmla="*/ 26054 w 1675680"/>
                <a:gd name="connsiteY5" fmla="*/ 954121 h 1343945"/>
                <a:gd name="connsiteX6" fmla="*/ 84103 w 1675680"/>
                <a:gd name="connsiteY6" fmla="*/ 959972 h 1343945"/>
                <a:gd name="connsiteX7" fmla="*/ 372135 w 1675680"/>
                <a:gd name="connsiteY7" fmla="*/ 671972 h 1343945"/>
                <a:gd name="connsiteX8" fmla="*/ 84103 w 1675680"/>
                <a:gd name="connsiteY8" fmla="*/ 383972 h 1343945"/>
                <a:gd name="connsiteX9" fmla="*/ 26054 w 1675680"/>
                <a:gd name="connsiteY9" fmla="*/ 389823 h 1343945"/>
                <a:gd name="connsiteX10" fmla="*/ 0 w 1675680"/>
                <a:gd name="connsiteY10" fmla="*/ 397910 h 1343945"/>
                <a:gd name="connsiteX11" fmla="*/ 0 w 1675680"/>
                <a:gd name="connsiteY11" fmla="*/ 0 h 13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680" h="1343945">
                  <a:moveTo>
                    <a:pt x="0" y="0"/>
                  </a:moveTo>
                  <a:lnTo>
                    <a:pt x="1675680" y="0"/>
                  </a:lnTo>
                  <a:lnTo>
                    <a:pt x="1675680" y="1343945"/>
                  </a:lnTo>
                  <a:lnTo>
                    <a:pt x="0" y="1343945"/>
                  </a:lnTo>
                  <a:lnTo>
                    <a:pt x="0" y="946035"/>
                  </a:lnTo>
                  <a:lnTo>
                    <a:pt x="26054" y="954121"/>
                  </a:lnTo>
                  <a:cubicBezTo>
                    <a:pt x="44805" y="957958"/>
                    <a:pt x="64219" y="959972"/>
                    <a:pt x="84103" y="959972"/>
                  </a:cubicBezTo>
                  <a:cubicBezTo>
                    <a:pt x="243179" y="959972"/>
                    <a:pt x="372135" y="831030"/>
                    <a:pt x="372135" y="671972"/>
                  </a:cubicBezTo>
                  <a:cubicBezTo>
                    <a:pt x="372135" y="512914"/>
                    <a:pt x="243179" y="383972"/>
                    <a:pt x="84103" y="383972"/>
                  </a:cubicBezTo>
                  <a:cubicBezTo>
                    <a:pt x="64219" y="383972"/>
                    <a:pt x="44805" y="385987"/>
                    <a:pt x="26054" y="389823"/>
                  </a:cubicBezTo>
                  <a:lnTo>
                    <a:pt x="0" y="3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15068" y="2503248"/>
              <a:ext cx="1440160" cy="1224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600" dirty="0">
                  <a:solidFill>
                    <a:schemeClr val="bg2">
                      <a:lumMod val="95000"/>
                    </a:schemeClr>
                  </a:solidFill>
                </a:rPr>
                <a:t>GDP, various other economic releases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52588" y="1619128"/>
              <a:ext cx="19026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STATS SA SURVEYS / PRODUCTS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5536" y="3140968"/>
            <a:ext cx="6925190" cy="2571108"/>
            <a:chOff x="107504" y="4077072"/>
            <a:chExt cx="6097191" cy="2036830"/>
          </a:xfrm>
        </p:grpSpPr>
        <p:pic>
          <p:nvPicPr>
            <p:cNvPr id="25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1800" y="4077072"/>
              <a:ext cx="3432895" cy="2036830"/>
            </a:xfrm>
            <a:prstGeom prst="rect">
              <a:avLst/>
            </a:prstGeom>
          </p:spPr>
        </p:pic>
        <p:sp>
          <p:nvSpPr>
            <p:cNvPr id="26" name="Rectangle 7"/>
            <p:cNvSpPr/>
            <p:nvPr/>
          </p:nvSpPr>
          <p:spPr>
            <a:xfrm>
              <a:off x="107504" y="4633597"/>
              <a:ext cx="1224136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algn="ct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GDP Q4 </a:t>
              </a:r>
            </a:p>
            <a:p>
              <a:pPr marL="228600" algn="ct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en-Z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533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33646 -0.003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69 -0.03519 L 0.004 -1.1333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77556E-17 L -0.34965 2.77556E-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2511339" y="131591"/>
            <a:ext cx="2395760" cy="2140200"/>
            <a:chOff x="543303" y="1685229"/>
            <a:chExt cx="2395760" cy="2140200"/>
          </a:xfrm>
        </p:grpSpPr>
        <p:sp>
          <p:nvSpPr>
            <p:cNvPr id="47" name="Freeform 46"/>
            <p:cNvSpPr/>
            <p:nvPr/>
          </p:nvSpPr>
          <p:spPr>
            <a:xfrm>
              <a:off x="543303" y="2491879"/>
              <a:ext cx="2395760" cy="1333550"/>
            </a:xfrm>
            <a:custGeom>
              <a:avLst/>
              <a:gdLst>
                <a:gd name="connsiteX0" fmla="*/ 0 w 2960212"/>
                <a:gd name="connsiteY0" fmla="*/ 0 h 1660583"/>
                <a:gd name="connsiteX1" fmla="*/ 2035719 w 2960212"/>
                <a:gd name="connsiteY1" fmla="*/ 0 h 1660583"/>
                <a:gd name="connsiteX2" fmla="*/ 2035719 w 2960212"/>
                <a:gd name="connsiteY2" fmla="*/ 741955 h 1660583"/>
                <a:gd name="connsiteX3" fmla="*/ 2353196 w 2960212"/>
                <a:gd name="connsiteY3" fmla="*/ 741955 h 1660583"/>
                <a:gd name="connsiteX4" fmla="*/ 2359914 w 2960212"/>
                <a:gd name="connsiteY4" fmla="*/ 708680 h 1660583"/>
                <a:gd name="connsiteX5" fmla="*/ 2647787 w 2960212"/>
                <a:gd name="connsiteY5" fmla="*/ 517865 h 1660583"/>
                <a:gd name="connsiteX6" fmla="*/ 2960212 w 2960212"/>
                <a:gd name="connsiteY6" fmla="*/ 830290 h 1660583"/>
                <a:gd name="connsiteX7" fmla="*/ 2647787 w 2960212"/>
                <a:gd name="connsiteY7" fmla="*/ 1142715 h 1660583"/>
                <a:gd name="connsiteX8" fmla="*/ 2359914 w 2960212"/>
                <a:gd name="connsiteY8" fmla="*/ 951900 h 1660583"/>
                <a:gd name="connsiteX9" fmla="*/ 2353196 w 2960212"/>
                <a:gd name="connsiteY9" fmla="*/ 918626 h 1660583"/>
                <a:gd name="connsiteX10" fmla="*/ 2035719 w 2960212"/>
                <a:gd name="connsiteY10" fmla="*/ 918626 h 1660583"/>
                <a:gd name="connsiteX11" fmla="*/ 2035719 w 2960212"/>
                <a:gd name="connsiteY11" fmla="*/ 1660583 h 1660583"/>
                <a:gd name="connsiteX12" fmla="*/ 0 w 2960212"/>
                <a:gd name="connsiteY12" fmla="*/ 1660583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212" h="1660583">
                  <a:moveTo>
                    <a:pt x="0" y="0"/>
                  </a:moveTo>
                  <a:lnTo>
                    <a:pt x="2035719" y="0"/>
                  </a:lnTo>
                  <a:lnTo>
                    <a:pt x="2035719" y="741955"/>
                  </a:lnTo>
                  <a:lnTo>
                    <a:pt x="2353196" y="741955"/>
                  </a:lnTo>
                  <a:lnTo>
                    <a:pt x="2359914" y="708680"/>
                  </a:lnTo>
                  <a:cubicBezTo>
                    <a:pt x="2407343" y="596546"/>
                    <a:pt x="2518376" y="517865"/>
                    <a:pt x="2647787" y="517865"/>
                  </a:cubicBezTo>
                  <a:cubicBezTo>
                    <a:pt x="2820335" y="517865"/>
                    <a:pt x="2960212" y="657742"/>
                    <a:pt x="2960212" y="830290"/>
                  </a:cubicBezTo>
                  <a:cubicBezTo>
                    <a:pt x="2960212" y="1002838"/>
                    <a:pt x="2820335" y="1142715"/>
                    <a:pt x="2647787" y="1142715"/>
                  </a:cubicBezTo>
                  <a:cubicBezTo>
                    <a:pt x="2518376" y="1142715"/>
                    <a:pt x="2407343" y="1064034"/>
                    <a:pt x="2359914" y="951900"/>
                  </a:cubicBezTo>
                  <a:lnTo>
                    <a:pt x="2353196" y="918626"/>
                  </a:lnTo>
                  <a:lnTo>
                    <a:pt x="2035719" y="918626"/>
                  </a:lnTo>
                  <a:lnTo>
                    <a:pt x="2035719" y="1660583"/>
                  </a:lnTo>
                  <a:lnTo>
                    <a:pt x="0" y="166058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9647" y="2470115"/>
              <a:ext cx="1512168" cy="13415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2400" dirty="0">
                  <a:solidFill>
                    <a:schemeClr val="bg2">
                      <a:lumMod val="95000"/>
                    </a:schemeClr>
                  </a:solidFill>
                </a:rPr>
                <a:t>Social Sector Summit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866" y="1685229"/>
              <a:ext cx="1512168" cy="42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9BBB58"/>
                  </a:solidFill>
                </a:rPr>
                <a:t>NDP (SONA)</a:t>
              </a:r>
              <a:endParaRPr lang="en-GB" b="1" dirty="0">
                <a:solidFill>
                  <a:srgbClr val="9BBB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8882" y="7903568"/>
            <a:ext cx="2443822" cy="2150168"/>
            <a:chOff x="2593300" y="1685656"/>
            <a:chExt cx="2443822" cy="2150168"/>
          </a:xfrm>
        </p:grpSpPr>
        <p:grpSp>
          <p:nvGrpSpPr>
            <p:cNvPr id="52" name="Group 51"/>
            <p:cNvGrpSpPr/>
            <p:nvPr/>
          </p:nvGrpSpPr>
          <p:grpSpPr>
            <a:xfrm>
              <a:off x="2608288" y="2491879"/>
              <a:ext cx="2428834" cy="1343945"/>
              <a:chOff x="2403944" y="3943450"/>
              <a:chExt cx="2428834" cy="1343945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403944" y="3943450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079624" y="3943450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005086" y="2640631"/>
              <a:ext cx="1278882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GB" sz="1200" dirty="0">
                  <a:solidFill>
                    <a:schemeClr val="bg2">
                      <a:lumMod val="95000"/>
                    </a:schemeClr>
                  </a:solidFill>
                </a:rPr>
                <a:t>Sustainable human settlements and improved quality of household life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3300" y="1685656"/>
              <a:ext cx="1690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DEVELOPMENT OUTCOMES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08200" y="99942"/>
            <a:ext cx="2415760" cy="2172867"/>
            <a:chOff x="4708200" y="1663974"/>
            <a:chExt cx="2415760" cy="2172867"/>
          </a:xfrm>
        </p:grpSpPr>
        <p:grpSp>
          <p:nvGrpSpPr>
            <p:cNvPr id="57" name="Group 56"/>
            <p:cNvGrpSpPr/>
            <p:nvPr/>
          </p:nvGrpSpPr>
          <p:grpSpPr>
            <a:xfrm>
              <a:off x="4708200" y="1663974"/>
              <a:ext cx="2415760" cy="2172867"/>
              <a:chOff x="4708200" y="1663974"/>
              <a:chExt cx="2415760" cy="217286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8200" y="2492896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370806" y="2491879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57678" y="1663974"/>
                <a:ext cx="1376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STATISTICAL </a:t>
                </a:r>
              </a:p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THEMES</a:t>
                </a:r>
                <a:endParaRPr lang="en-GB" b="1" dirty="0">
                  <a:solidFill>
                    <a:srgbClr val="C0504C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058398" y="2850497"/>
              <a:ext cx="1246326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dirty="0">
                  <a:solidFill>
                    <a:schemeClr val="bg2">
                      <a:lumMod val="95000"/>
                    </a:schemeClr>
                  </a:solidFill>
                </a:rPr>
                <a:t>Population dynamics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161" y="54121"/>
            <a:ext cx="1902639" cy="2206301"/>
            <a:chOff x="6652588" y="1619128"/>
            <a:chExt cx="1902639" cy="2206301"/>
          </a:xfrm>
        </p:grpSpPr>
        <p:sp>
          <p:nvSpPr>
            <p:cNvPr id="61" name="Freeform 60"/>
            <p:cNvSpPr/>
            <p:nvPr/>
          </p:nvSpPr>
          <p:spPr>
            <a:xfrm>
              <a:off x="6784752" y="2481484"/>
              <a:ext cx="1675680" cy="1343945"/>
            </a:xfrm>
            <a:custGeom>
              <a:avLst/>
              <a:gdLst>
                <a:gd name="connsiteX0" fmla="*/ 0 w 1675680"/>
                <a:gd name="connsiteY0" fmla="*/ 0 h 1343945"/>
                <a:gd name="connsiteX1" fmla="*/ 1675680 w 1675680"/>
                <a:gd name="connsiteY1" fmla="*/ 0 h 1343945"/>
                <a:gd name="connsiteX2" fmla="*/ 1675680 w 1675680"/>
                <a:gd name="connsiteY2" fmla="*/ 1343945 h 1343945"/>
                <a:gd name="connsiteX3" fmla="*/ 0 w 1675680"/>
                <a:gd name="connsiteY3" fmla="*/ 1343945 h 1343945"/>
                <a:gd name="connsiteX4" fmla="*/ 0 w 1675680"/>
                <a:gd name="connsiteY4" fmla="*/ 946035 h 1343945"/>
                <a:gd name="connsiteX5" fmla="*/ 26054 w 1675680"/>
                <a:gd name="connsiteY5" fmla="*/ 954121 h 1343945"/>
                <a:gd name="connsiteX6" fmla="*/ 84103 w 1675680"/>
                <a:gd name="connsiteY6" fmla="*/ 959972 h 1343945"/>
                <a:gd name="connsiteX7" fmla="*/ 372135 w 1675680"/>
                <a:gd name="connsiteY7" fmla="*/ 671972 h 1343945"/>
                <a:gd name="connsiteX8" fmla="*/ 84103 w 1675680"/>
                <a:gd name="connsiteY8" fmla="*/ 383972 h 1343945"/>
                <a:gd name="connsiteX9" fmla="*/ 26054 w 1675680"/>
                <a:gd name="connsiteY9" fmla="*/ 389823 h 1343945"/>
                <a:gd name="connsiteX10" fmla="*/ 0 w 1675680"/>
                <a:gd name="connsiteY10" fmla="*/ 397910 h 1343945"/>
                <a:gd name="connsiteX11" fmla="*/ 0 w 1675680"/>
                <a:gd name="connsiteY11" fmla="*/ 0 h 13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680" h="1343945">
                  <a:moveTo>
                    <a:pt x="0" y="0"/>
                  </a:moveTo>
                  <a:lnTo>
                    <a:pt x="1675680" y="0"/>
                  </a:lnTo>
                  <a:lnTo>
                    <a:pt x="1675680" y="1343945"/>
                  </a:lnTo>
                  <a:lnTo>
                    <a:pt x="0" y="1343945"/>
                  </a:lnTo>
                  <a:lnTo>
                    <a:pt x="0" y="946035"/>
                  </a:lnTo>
                  <a:lnTo>
                    <a:pt x="26054" y="954121"/>
                  </a:lnTo>
                  <a:cubicBezTo>
                    <a:pt x="44805" y="957958"/>
                    <a:pt x="64219" y="959972"/>
                    <a:pt x="84103" y="959972"/>
                  </a:cubicBezTo>
                  <a:cubicBezTo>
                    <a:pt x="243179" y="959972"/>
                    <a:pt x="372135" y="831030"/>
                    <a:pt x="372135" y="671972"/>
                  </a:cubicBezTo>
                  <a:cubicBezTo>
                    <a:pt x="372135" y="512914"/>
                    <a:pt x="243179" y="383972"/>
                    <a:pt x="84103" y="383972"/>
                  </a:cubicBezTo>
                  <a:cubicBezTo>
                    <a:pt x="64219" y="383972"/>
                    <a:pt x="44805" y="385987"/>
                    <a:pt x="26054" y="389823"/>
                  </a:cubicBezTo>
                  <a:lnTo>
                    <a:pt x="0" y="3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67670" y="2952075"/>
              <a:ext cx="1440160" cy="42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dirty="0">
                  <a:solidFill>
                    <a:schemeClr val="bg2">
                      <a:lumMod val="95000"/>
                    </a:schemeClr>
                  </a:solidFill>
                </a:rPr>
                <a:t>GHS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52588" y="1619128"/>
              <a:ext cx="19026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STATS SA SURVEYS / PRODUCTS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6975" y="2780928"/>
            <a:ext cx="7738339" cy="3456384"/>
            <a:chOff x="128179" y="1425214"/>
            <a:chExt cx="8960770" cy="3910697"/>
          </a:xfrm>
        </p:grpSpPr>
        <p:sp>
          <p:nvSpPr>
            <p:cNvPr id="27" name="Freeform 26"/>
            <p:cNvSpPr/>
            <p:nvPr/>
          </p:nvSpPr>
          <p:spPr>
            <a:xfrm>
              <a:off x="5801577" y="1475823"/>
              <a:ext cx="2656444" cy="936000"/>
            </a:xfrm>
            <a:custGeom>
              <a:avLst/>
              <a:gdLst>
                <a:gd name="connsiteX0" fmla="*/ 0 w 4680520"/>
                <a:gd name="connsiteY0" fmla="*/ 0 h 720081"/>
                <a:gd name="connsiteX1" fmla="*/ 4680520 w 4680520"/>
                <a:gd name="connsiteY1" fmla="*/ 0 h 720081"/>
                <a:gd name="connsiteX2" fmla="*/ 4680520 w 4680520"/>
                <a:gd name="connsiteY2" fmla="*/ 720081 h 720081"/>
                <a:gd name="connsiteX3" fmla="*/ 0 w 4680520"/>
                <a:gd name="connsiteY3" fmla="*/ 720081 h 720081"/>
                <a:gd name="connsiteX4" fmla="*/ 0 w 4680520"/>
                <a:gd name="connsiteY4" fmla="*/ 701594 h 720081"/>
                <a:gd name="connsiteX5" fmla="*/ 31593 w 4680520"/>
                <a:gd name="connsiteY5" fmla="*/ 691787 h 720081"/>
                <a:gd name="connsiteX6" fmla="*/ 251489 w 4680520"/>
                <a:gd name="connsiteY6" fmla="*/ 360041 h 720081"/>
                <a:gd name="connsiteX7" fmla="*/ 31593 w 4680520"/>
                <a:gd name="connsiteY7" fmla="*/ 28295 h 720081"/>
                <a:gd name="connsiteX8" fmla="*/ 0 w 4680520"/>
                <a:gd name="connsiteY8" fmla="*/ 18488 h 720081"/>
                <a:gd name="connsiteX9" fmla="*/ 0 w 4680520"/>
                <a:gd name="connsiteY9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0520" h="720081">
                  <a:moveTo>
                    <a:pt x="0" y="0"/>
                  </a:moveTo>
                  <a:lnTo>
                    <a:pt x="4680520" y="0"/>
                  </a:lnTo>
                  <a:lnTo>
                    <a:pt x="4680520" y="720081"/>
                  </a:lnTo>
                  <a:lnTo>
                    <a:pt x="0" y="720081"/>
                  </a:lnTo>
                  <a:lnTo>
                    <a:pt x="0" y="701594"/>
                  </a:lnTo>
                  <a:lnTo>
                    <a:pt x="31593" y="691787"/>
                  </a:lnTo>
                  <a:cubicBezTo>
                    <a:pt x="160817" y="637130"/>
                    <a:pt x="251489" y="509175"/>
                    <a:pt x="251489" y="360041"/>
                  </a:cubicBezTo>
                  <a:cubicBezTo>
                    <a:pt x="251489" y="210907"/>
                    <a:pt x="160817" y="82952"/>
                    <a:pt x="31593" y="28295"/>
                  </a:cubicBezTo>
                  <a:lnTo>
                    <a:pt x="0" y="18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CD7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0550" y="2456576"/>
              <a:ext cx="2020131" cy="1751898"/>
            </a:xfrm>
            <a:prstGeom prst="rect">
              <a:avLst/>
            </a:prstGeom>
            <a:solidFill>
              <a:srgbClr val="F2F2F2"/>
            </a:solidFill>
          </p:spPr>
        </p:pic>
        <p:sp>
          <p:nvSpPr>
            <p:cNvPr id="30" name="Oval 29"/>
            <p:cNvSpPr/>
            <p:nvPr/>
          </p:nvSpPr>
          <p:spPr>
            <a:xfrm>
              <a:off x="3211297" y="1931364"/>
              <a:ext cx="2700000" cy="2700000"/>
            </a:xfrm>
            <a:prstGeom prst="ellipse">
              <a:avLst/>
            </a:prstGeom>
            <a:noFill/>
            <a:ln w="488950">
              <a:solidFill>
                <a:srgbClr val="EFDC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1" name="Oval 30"/>
            <p:cNvSpPr/>
            <p:nvPr/>
          </p:nvSpPr>
          <p:spPr>
            <a:xfrm>
              <a:off x="5222139" y="1477745"/>
              <a:ext cx="900000" cy="900000"/>
            </a:xfrm>
            <a:prstGeom prst="ellipse">
              <a:avLst/>
            </a:prstGeom>
            <a:solidFill>
              <a:srgbClr val="E5A513"/>
            </a:solidFill>
            <a:ln w="79375">
              <a:solidFill>
                <a:srgbClr val="FEE5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352682" y="2935733"/>
              <a:ext cx="2656444" cy="936000"/>
            </a:xfrm>
            <a:custGeom>
              <a:avLst/>
              <a:gdLst>
                <a:gd name="connsiteX0" fmla="*/ 0 w 4680520"/>
                <a:gd name="connsiteY0" fmla="*/ 0 h 720081"/>
                <a:gd name="connsiteX1" fmla="*/ 4680520 w 4680520"/>
                <a:gd name="connsiteY1" fmla="*/ 0 h 720081"/>
                <a:gd name="connsiteX2" fmla="*/ 4680520 w 4680520"/>
                <a:gd name="connsiteY2" fmla="*/ 720081 h 720081"/>
                <a:gd name="connsiteX3" fmla="*/ 0 w 4680520"/>
                <a:gd name="connsiteY3" fmla="*/ 720081 h 720081"/>
                <a:gd name="connsiteX4" fmla="*/ 0 w 4680520"/>
                <a:gd name="connsiteY4" fmla="*/ 701594 h 720081"/>
                <a:gd name="connsiteX5" fmla="*/ 31593 w 4680520"/>
                <a:gd name="connsiteY5" fmla="*/ 691787 h 720081"/>
                <a:gd name="connsiteX6" fmla="*/ 251489 w 4680520"/>
                <a:gd name="connsiteY6" fmla="*/ 360041 h 720081"/>
                <a:gd name="connsiteX7" fmla="*/ 31593 w 4680520"/>
                <a:gd name="connsiteY7" fmla="*/ 28295 h 720081"/>
                <a:gd name="connsiteX8" fmla="*/ 0 w 4680520"/>
                <a:gd name="connsiteY8" fmla="*/ 18488 h 720081"/>
                <a:gd name="connsiteX9" fmla="*/ 0 w 4680520"/>
                <a:gd name="connsiteY9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0520" h="720081">
                  <a:moveTo>
                    <a:pt x="0" y="0"/>
                  </a:moveTo>
                  <a:lnTo>
                    <a:pt x="4680520" y="0"/>
                  </a:lnTo>
                  <a:lnTo>
                    <a:pt x="4680520" y="720081"/>
                  </a:lnTo>
                  <a:lnTo>
                    <a:pt x="0" y="720081"/>
                  </a:lnTo>
                  <a:lnTo>
                    <a:pt x="0" y="701594"/>
                  </a:lnTo>
                  <a:lnTo>
                    <a:pt x="31593" y="691787"/>
                  </a:lnTo>
                  <a:cubicBezTo>
                    <a:pt x="160817" y="637130"/>
                    <a:pt x="251489" y="509175"/>
                    <a:pt x="251489" y="360041"/>
                  </a:cubicBezTo>
                  <a:cubicBezTo>
                    <a:pt x="251489" y="210907"/>
                    <a:pt x="160817" y="82952"/>
                    <a:pt x="31593" y="28295"/>
                  </a:cubicBezTo>
                  <a:lnTo>
                    <a:pt x="0" y="18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CD7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789993" y="2953733"/>
              <a:ext cx="900000" cy="900000"/>
            </a:xfrm>
            <a:prstGeom prst="ellipse">
              <a:avLst/>
            </a:prstGeom>
            <a:solidFill>
              <a:srgbClr val="E5A513"/>
            </a:solidFill>
            <a:ln w="79375">
              <a:solidFill>
                <a:srgbClr val="FEE5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490502" y="4305078"/>
              <a:ext cx="2772000" cy="936000"/>
            </a:xfrm>
            <a:custGeom>
              <a:avLst/>
              <a:gdLst>
                <a:gd name="connsiteX0" fmla="*/ 0 w 4680520"/>
                <a:gd name="connsiteY0" fmla="*/ 0 h 720081"/>
                <a:gd name="connsiteX1" fmla="*/ 4680520 w 4680520"/>
                <a:gd name="connsiteY1" fmla="*/ 0 h 720081"/>
                <a:gd name="connsiteX2" fmla="*/ 4680520 w 4680520"/>
                <a:gd name="connsiteY2" fmla="*/ 720081 h 720081"/>
                <a:gd name="connsiteX3" fmla="*/ 0 w 4680520"/>
                <a:gd name="connsiteY3" fmla="*/ 720081 h 720081"/>
                <a:gd name="connsiteX4" fmla="*/ 0 w 4680520"/>
                <a:gd name="connsiteY4" fmla="*/ 701594 h 720081"/>
                <a:gd name="connsiteX5" fmla="*/ 31593 w 4680520"/>
                <a:gd name="connsiteY5" fmla="*/ 691787 h 720081"/>
                <a:gd name="connsiteX6" fmla="*/ 251489 w 4680520"/>
                <a:gd name="connsiteY6" fmla="*/ 360041 h 720081"/>
                <a:gd name="connsiteX7" fmla="*/ 31593 w 4680520"/>
                <a:gd name="connsiteY7" fmla="*/ 28295 h 720081"/>
                <a:gd name="connsiteX8" fmla="*/ 0 w 4680520"/>
                <a:gd name="connsiteY8" fmla="*/ 18488 h 720081"/>
                <a:gd name="connsiteX9" fmla="*/ 0 w 4680520"/>
                <a:gd name="connsiteY9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0520" h="720081">
                  <a:moveTo>
                    <a:pt x="0" y="0"/>
                  </a:moveTo>
                  <a:lnTo>
                    <a:pt x="4680520" y="0"/>
                  </a:lnTo>
                  <a:lnTo>
                    <a:pt x="4680520" y="720081"/>
                  </a:lnTo>
                  <a:lnTo>
                    <a:pt x="0" y="720081"/>
                  </a:lnTo>
                  <a:lnTo>
                    <a:pt x="0" y="701594"/>
                  </a:lnTo>
                  <a:lnTo>
                    <a:pt x="31593" y="691787"/>
                  </a:lnTo>
                  <a:cubicBezTo>
                    <a:pt x="160817" y="637130"/>
                    <a:pt x="251489" y="509175"/>
                    <a:pt x="251489" y="360041"/>
                  </a:cubicBezTo>
                  <a:cubicBezTo>
                    <a:pt x="251489" y="210907"/>
                    <a:pt x="160817" y="82952"/>
                    <a:pt x="31593" y="28295"/>
                  </a:cubicBezTo>
                  <a:lnTo>
                    <a:pt x="0" y="18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CD7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040502" y="4293407"/>
              <a:ext cx="900000" cy="900000"/>
            </a:xfrm>
            <a:prstGeom prst="ellipse">
              <a:avLst/>
            </a:prstGeom>
            <a:solidFill>
              <a:srgbClr val="E5A513"/>
            </a:solidFill>
            <a:ln w="79375">
              <a:solidFill>
                <a:srgbClr val="FEE5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8" name="Freeform 37"/>
            <p:cNvSpPr/>
            <p:nvPr/>
          </p:nvSpPr>
          <p:spPr>
            <a:xfrm rot="10800000">
              <a:off x="874492" y="4269356"/>
              <a:ext cx="2656444" cy="936000"/>
            </a:xfrm>
            <a:custGeom>
              <a:avLst/>
              <a:gdLst>
                <a:gd name="connsiteX0" fmla="*/ 0 w 4680520"/>
                <a:gd name="connsiteY0" fmla="*/ 0 h 720081"/>
                <a:gd name="connsiteX1" fmla="*/ 4680520 w 4680520"/>
                <a:gd name="connsiteY1" fmla="*/ 0 h 720081"/>
                <a:gd name="connsiteX2" fmla="*/ 4680520 w 4680520"/>
                <a:gd name="connsiteY2" fmla="*/ 720081 h 720081"/>
                <a:gd name="connsiteX3" fmla="*/ 0 w 4680520"/>
                <a:gd name="connsiteY3" fmla="*/ 720081 h 720081"/>
                <a:gd name="connsiteX4" fmla="*/ 0 w 4680520"/>
                <a:gd name="connsiteY4" fmla="*/ 701594 h 720081"/>
                <a:gd name="connsiteX5" fmla="*/ 31593 w 4680520"/>
                <a:gd name="connsiteY5" fmla="*/ 691787 h 720081"/>
                <a:gd name="connsiteX6" fmla="*/ 251489 w 4680520"/>
                <a:gd name="connsiteY6" fmla="*/ 360041 h 720081"/>
                <a:gd name="connsiteX7" fmla="*/ 31593 w 4680520"/>
                <a:gd name="connsiteY7" fmla="*/ 28295 h 720081"/>
                <a:gd name="connsiteX8" fmla="*/ 0 w 4680520"/>
                <a:gd name="connsiteY8" fmla="*/ 18488 h 720081"/>
                <a:gd name="connsiteX9" fmla="*/ 0 w 4680520"/>
                <a:gd name="connsiteY9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0520" h="720081">
                  <a:moveTo>
                    <a:pt x="0" y="0"/>
                  </a:moveTo>
                  <a:lnTo>
                    <a:pt x="4680520" y="0"/>
                  </a:lnTo>
                  <a:lnTo>
                    <a:pt x="4680520" y="720081"/>
                  </a:lnTo>
                  <a:lnTo>
                    <a:pt x="0" y="720081"/>
                  </a:lnTo>
                  <a:lnTo>
                    <a:pt x="0" y="701594"/>
                  </a:lnTo>
                  <a:lnTo>
                    <a:pt x="31593" y="691787"/>
                  </a:lnTo>
                  <a:cubicBezTo>
                    <a:pt x="160817" y="637130"/>
                    <a:pt x="251489" y="509175"/>
                    <a:pt x="251489" y="360041"/>
                  </a:cubicBezTo>
                  <a:cubicBezTo>
                    <a:pt x="251489" y="210907"/>
                    <a:pt x="160817" y="82952"/>
                    <a:pt x="31593" y="28295"/>
                  </a:cubicBezTo>
                  <a:lnTo>
                    <a:pt x="0" y="18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CD7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" name="Oval 38"/>
            <p:cNvSpPr/>
            <p:nvPr/>
          </p:nvSpPr>
          <p:spPr>
            <a:xfrm rot="10800000">
              <a:off x="3141820" y="4290356"/>
              <a:ext cx="900000" cy="900000"/>
            </a:xfrm>
            <a:prstGeom prst="ellipse">
              <a:avLst/>
            </a:prstGeom>
            <a:solidFill>
              <a:srgbClr val="E5A513"/>
            </a:solidFill>
            <a:ln w="79375">
              <a:solidFill>
                <a:srgbClr val="FEE5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0" name="Freeform 39"/>
            <p:cNvSpPr/>
            <p:nvPr/>
          </p:nvSpPr>
          <p:spPr>
            <a:xfrm rot="10800000">
              <a:off x="128179" y="2939376"/>
              <a:ext cx="2656444" cy="936000"/>
            </a:xfrm>
            <a:custGeom>
              <a:avLst/>
              <a:gdLst>
                <a:gd name="connsiteX0" fmla="*/ 0 w 4680520"/>
                <a:gd name="connsiteY0" fmla="*/ 0 h 720081"/>
                <a:gd name="connsiteX1" fmla="*/ 4680520 w 4680520"/>
                <a:gd name="connsiteY1" fmla="*/ 0 h 720081"/>
                <a:gd name="connsiteX2" fmla="*/ 4680520 w 4680520"/>
                <a:gd name="connsiteY2" fmla="*/ 720081 h 720081"/>
                <a:gd name="connsiteX3" fmla="*/ 0 w 4680520"/>
                <a:gd name="connsiteY3" fmla="*/ 720081 h 720081"/>
                <a:gd name="connsiteX4" fmla="*/ 0 w 4680520"/>
                <a:gd name="connsiteY4" fmla="*/ 701594 h 720081"/>
                <a:gd name="connsiteX5" fmla="*/ 31593 w 4680520"/>
                <a:gd name="connsiteY5" fmla="*/ 691787 h 720081"/>
                <a:gd name="connsiteX6" fmla="*/ 251489 w 4680520"/>
                <a:gd name="connsiteY6" fmla="*/ 360041 h 720081"/>
                <a:gd name="connsiteX7" fmla="*/ 31593 w 4680520"/>
                <a:gd name="connsiteY7" fmla="*/ 28295 h 720081"/>
                <a:gd name="connsiteX8" fmla="*/ 0 w 4680520"/>
                <a:gd name="connsiteY8" fmla="*/ 18488 h 720081"/>
                <a:gd name="connsiteX9" fmla="*/ 0 w 4680520"/>
                <a:gd name="connsiteY9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0520" h="720081">
                  <a:moveTo>
                    <a:pt x="0" y="0"/>
                  </a:moveTo>
                  <a:lnTo>
                    <a:pt x="4680520" y="0"/>
                  </a:lnTo>
                  <a:lnTo>
                    <a:pt x="4680520" y="720081"/>
                  </a:lnTo>
                  <a:lnTo>
                    <a:pt x="0" y="720081"/>
                  </a:lnTo>
                  <a:lnTo>
                    <a:pt x="0" y="701594"/>
                  </a:lnTo>
                  <a:lnTo>
                    <a:pt x="31593" y="691787"/>
                  </a:lnTo>
                  <a:cubicBezTo>
                    <a:pt x="160817" y="637130"/>
                    <a:pt x="251489" y="509175"/>
                    <a:pt x="251489" y="360041"/>
                  </a:cubicBezTo>
                  <a:cubicBezTo>
                    <a:pt x="251489" y="210907"/>
                    <a:pt x="160817" y="82952"/>
                    <a:pt x="31593" y="28295"/>
                  </a:cubicBezTo>
                  <a:lnTo>
                    <a:pt x="0" y="18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CD7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" name="Oval 40"/>
            <p:cNvSpPr/>
            <p:nvPr/>
          </p:nvSpPr>
          <p:spPr>
            <a:xfrm rot="10800000">
              <a:off x="2421018" y="2966465"/>
              <a:ext cx="900000" cy="900000"/>
            </a:xfrm>
            <a:prstGeom prst="ellipse">
              <a:avLst/>
            </a:prstGeom>
            <a:solidFill>
              <a:srgbClr val="E5A513"/>
            </a:solidFill>
            <a:ln w="793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684055" y="1493823"/>
              <a:ext cx="2656444" cy="936000"/>
            </a:xfrm>
            <a:custGeom>
              <a:avLst/>
              <a:gdLst>
                <a:gd name="connsiteX0" fmla="*/ 0 w 4680520"/>
                <a:gd name="connsiteY0" fmla="*/ 0 h 720081"/>
                <a:gd name="connsiteX1" fmla="*/ 4680520 w 4680520"/>
                <a:gd name="connsiteY1" fmla="*/ 0 h 720081"/>
                <a:gd name="connsiteX2" fmla="*/ 4680520 w 4680520"/>
                <a:gd name="connsiteY2" fmla="*/ 720081 h 720081"/>
                <a:gd name="connsiteX3" fmla="*/ 0 w 4680520"/>
                <a:gd name="connsiteY3" fmla="*/ 720081 h 720081"/>
                <a:gd name="connsiteX4" fmla="*/ 0 w 4680520"/>
                <a:gd name="connsiteY4" fmla="*/ 701594 h 720081"/>
                <a:gd name="connsiteX5" fmla="*/ 31593 w 4680520"/>
                <a:gd name="connsiteY5" fmla="*/ 691787 h 720081"/>
                <a:gd name="connsiteX6" fmla="*/ 251489 w 4680520"/>
                <a:gd name="connsiteY6" fmla="*/ 360041 h 720081"/>
                <a:gd name="connsiteX7" fmla="*/ 31593 w 4680520"/>
                <a:gd name="connsiteY7" fmla="*/ 28295 h 720081"/>
                <a:gd name="connsiteX8" fmla="*/ 0 w 4680520"/>
                <a:gd name="connsiteY8" fmla="*/ 18488 h 720081"/>
                <a:gd name="connsiteX9" fmla="*/ 0 w 4680520"/>
                <a:gd name="connsiteY9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0520" h="720081">
                  <a:moveTo>
                    <a:pt x="0" y="0"/>
                  </a:moveTo>
                  <a:lnTo>
                    <a:pt x="4680520" y="0"/>
                  </a:lnTo>
                  <a:lnTo>
                    <a:pt x="4680520" y="720081"/>
                  </a:lnTo>
                  <a:lnTo>
                    <a:pt x="0" y="720081"/>
                  </a:lnTo>
                  <a:lnTo>
                    <a:pt x="0" y="701594"/>
                  </a:lnTo>
                  <a:lnTo>
                    <a:pt x="31593" y="691787"/>
                  </a:lnTo>
                  <a:cubicBezTo>
                    <a:pt x="160817" y="637130"/>
                    <a:pt x="251489" y="509175"/>
                    <a:pt x="251489" y="360041"/>
                  </a:cubicBezTo>
                  <a:cubicBezTo>
                    <a:pt x="251489" y="210907"/>
                    <a:pt x="160817" y="82952"/>
                    <a:pt x="31593" y="28295"/>
                  </a:cubicBezTo>
                  <a:lnTo>
                    <a:pt x="0" y="18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CD7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4" name="Oval 43"/>
            <p:cNvSpPr/>
            <p:nvPr/>
          </p:nvSpPr>
          <p:spPr>
            <a:xfrm rot="10800000">
              <a:off x="3008787" y="1511823"/>
              <a:ext cx="900000" cy="900000"/>
            </a:xfrm>
            <a:prstGeom prst="ellipse">
              <a:avLst/>
            </a:prstGeom>
            <a:solidFill>
              <a:srgbClr val="E5A513"/>
            </a:solidFill>
            <a:ln w="793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2250" y="4280078"/>
              <a:ext cx="879137" cy="87855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</a:blip>
            <a:stretch>
              <a:fillRect/>
            </a:stretch>
          </p:blipFill>
          <p:spPr>
            <a:xfrm>
              <a:off x="3124076" y="1583382"/>
              <a:ext cx="688725" cy="68872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</a:blip>
            <a:stretch>
              <a:fillRect/>
            </a:stretch>
          </p:blipFill>
          <p:spPr>
            <a:xfrm>
              <a:off x="5131046" y="4384663"/>
              <a:ext cx="698046" cy="69804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60086" y="3055064"/>
              <a:ext cx="782700" cy="7821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650610" y="1425214"/>
              <a:ext cx="2398956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ZA" sz="1000" dirty="0" smtClean="0"/>
                <a:t>WATER</a:t>
              </a:r>
            </a:p>
            <a:p>
              <a:pPr>
                <a:spcBef>
                  <a:spcPts val="600"/>
                </a:spcBef>
              </a:pPr>
              <a:r>
                <a:rPr lang="en-ZA" sz="1000" dirty="0"/>
                <a:t>85% (2002) to 89% (</a:t>
              </a:r>
              <a:r>
                <a:rPr lang="en-ZA" sz="1000" dirty="0" smtClean="0"/>
                <a:t>2016) </a:t>
              </a:r>
              <a:r>
                <a:rPr lang="en-ZA" sz="1000" dirty="0"/>
                <a:t>access improved water source. Early increases, now stagnated and even decline in some cases</a:t>
              </a:r>
            </a:p>
            <a:p>
              <a:endParaRPr lang="en-ZA" sz="1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22139" y="1511823"/>
              <a:ext cx="2398956" cy="92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ZA" sz="1000" dirty="0" smtClean="0"/>
                <a:t>SOLID FUEL COOKING</a:t>
              </a:r>
            </a:p>
            <a:p>
              <a:pPr>
                <a:spcBef>
                  <a:spcPts val="600"/>
                </a:spcBef>
              </a:pPr>
              <a:r>
                <a:rPr lang="en-ZA" sz="1000" dirty="0" smtClean="0"/>
                <a:t>0,5% (2016) households </a:t>
              </a:r>
              <a:r>
                <a:rPr lang="en-ZA" sz="1000" dirty="0"/>
                <a:t>still use </a:t>
              </a:r>
              <a:r>
                <a:rPr lang="en-ZA" sz="1000" dirty="0" smtClean="0"/>
                <a:t>coal </a:t>
              </a:r>
              <a:r>
                <a:rPr lang="en-ZA" sz="1000" dirty="0"/>
                <a:t>for </a:t>
              </a:r>
              <a:r>
                <a:rPr lang="en-ZA" sz="1000" dirty="0" smtClean="0"/>
                <a:t>cooking compared to 3% (2002)</a:t>
              </a:r>
              <a:endParaRPr lang="en-ZA" sz="1000" dirty="0"/>
            </a:p>
            <a:p>
              <a:endParaRPr lang="en-ZA" sz="1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94784" y="4325192"/>
              <a:ext cx="2398956" cy="101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ZA" sz="1000" dirty="0" smtClean="0"/>
                <a:t>REFUSE REMOVAL</a:t>
              </a:r>
            </a:p>
            <a:p>
              <a:pPr>
                <a:spcBef>
                  <a:spcPts val="600"/>
                </a:spcBef>
              </a:pPr>
              <a:r>
                <a:rPr lang="en-ZA" sz="1000" dirty="0" smtClean="0"/>
                <a:t>64,9% (2016) weekly</a:t>
              </a:r>
              <a:r>
                <a:rPr lang="en-ZA" sz="1000" dirty="0"/>
                <a:t> </a:t>
              </a:r>
              <a:r>
                <a:rPr lang="en-ZA" sz="1000" dirty="0" smtClean="0"/>
                <a:t>compared to </a:t>
              </a:r>
            </a:p>
            <a:p>
              <a:pPr>
                <a:spcBef>
                  <a:spcPts val="600"/>
                </a:spcBef>
              </a:pPr>
              <a:r>
                <a:rPr lang="en-ZA" sz="1000" dirty="0" smtClean="0"/>
                <a:t>56,7 (2002)</a:t>
              </a:r>
              <a:endParaRPr lang="en-ZA" sz="1000" dirty="0"/>
            </a:p>
            <a:p>
              <a:endParaRPr lang="en-ZA" sz="1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40953" y="3024059"/>
              <a:ext cx="2398956" cy="92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ZA" sz="1000" dirty="0" smtClean="0"/>
                <a:t>ELECTRICITY</a:t>
              </a:r>
            </a:p>
            <a:p>
              <a:pPr>
                <a:spcBef>
                  <a:spcPts val="600"/>
                </a:spcBef>
              </a:pPr>
              <a:r>
                <a:rPr lang="en-ZA" sz="1000" dirty="0"/>
                <a:t>77,1% (2002) to 84, 2% (</a:t>
              </a:r>
              <a:r>
                <a:rPr lang="en-ZA" sz="1000" dirty="0" smtClean="0"/>
                <a:t>2016), </a:t>
              </a:r>
              <a:r>
                <a:rPr lang="en-ZA" sz="1000" dirty="0"/>
                <a:t>decline from 86% in 2014</a:t>
              </a:r>
            </a:p>
            <a:p>
              <a:endParaRPr lang="en-ZA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89993" y="2972704"/>
              <a:ext cx="2398956" cy="92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ZA" sz="1000" dirty="0" smtClean="0"/>
                <a:t>BUCKET/NONE</a:t>
              </a:r>
            </a:p>
            <a:p>
              <a:pPr>
                <a:spcBef>
                  <a:spcPts val="600"/>
                </a:spcBef>
              </a:pPr>
              <a:r>
                <a:rPr lang="en-ZA" sz="1000" dirty="0"/>
                <a:t>Percentage without toilet facilities, </a:t>
              </a:r>
              <a:r>
                <a:rPr lang="en-ZA" sz="1000" dirty="0" smtClean="0"/>
                <a:t>improved </a:t>
              </a:r>
              <a:r>
                <a:rPr lang="en-ZA" sz="1000" dirty="0"/>
                <a:t>from 11,2 % in 2003 to 4,2% in 2016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56806" y="4284879"/>
              <a:ext cx="2629248" cy="92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ZA" sz="1000" dirty="0" smtClean="0"/>
                <a:t>ACCESS TO IMPROVED SANITATION</a:t>
              </a:r>
            </a:p>
            <a:p>
              <a:pPr>
                <a:spcBef>
                  <a:spcPts val="600"/>
                </a:spcBef>
              </a:pPr>
              <a:r>
                <a:rPr lang="en-ZA" sz="1000" dirty="0" smtClean="0"/>
                <a:t>The % </a:t>
              </a:r>
              <a:r>
                <a:rPr lang="en-ZA" sz="1000" dirty="0"/>
                <a:t>of households with access to improved sanitation increased from 62,3% in 2002 </a:t>
              </a:r>
              <a:r>
                <a:rPr lang="en-ZA" sz="1000" dirty="0" smtClean="0"/>
                <a:t>to </a:t>
              </a:r>
              <a:r>
                <a:rPr lang="en-ZA" sz="1000" dirty="0"/>
                <a:t>81% in 2016</a:t>
              </a:r>
              <a:r>
                <a:rPr lang="en-ZA" sz="1000" dirty="0" smtClean="0"/>
                <a:t>.</a:t>
              </a:r>
              <a:endParaRPr lang="en-ZA" sz="1000" dirty="0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</a:blip>
            <a:stretch>
              <a:fillRect/>
            </a:stretch>
          </p:blipFill>
          <p:spPr>
            <a:xfrm>
              <a:off x="5894418" y="3050337"/>
              <a:ext cx="698046" cy="698046"/>
            </a:xfrm>
            <a:prstGeom prst="rect">
              <a:avLst/>
            </a:prstGeom>
          </p:spPr>
        </p:pic>
        <p:pic>
          <p:nvPicPr>
            <p:cNvPr id="72" name="Picture 8" descr="http://www.clker.com/cliparts/f/7/T/e/K/9/firewood-md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174" r="14517" b="11101"/>
            <a:stretch/>
          </p:blipFill>
          <p:spPr bwMode="auto">
            <a:xfrm rot="369798">
              <a:off x="5451111" y="1643552"/>
              <a:ext cx="432048" cy="49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8972" y="5779502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GHS 2016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294872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33646 -0.003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69 -0.03519 L 0.004 -1.1333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77556E-17 L -0.34965 2.77556E-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2511339" y="131591"/>
            <a:ext cx="2395760" cy="2140200"/>
            <a:chOff x="543303" y="1685229"/>
            <a:chExt cx="2395760" cy="2140200"/>
          </a:xfrm>
        </p:grpSpPr>
        <p:sp>
          <p:nvSpPr>
            <p:cNvPr id="47" name="Freeform 46"/>
            <p:cNvSpPr/>
            <p:nvPr/>
          </p:nvSpPr>
          <p:spPr>
            <a:xfrm>
              <a:off x="543303" y="2491879"/>
              <a:ext cx="2395760" cy="1333550"/>
            </a:xfrm>
            <a:custGeom>
              <a:avLst/>
              <a:gdLst>
                <a:gd name="connsiteX0" fmla="*/ 0 w 2960212"/>
                <a:gd name="connsiteY0" fmla="*/ 0 h 1660583"/>
                <a:gd name="connsiteX1" fmla="*/ 2035719 w 2960212"/>
                <a:gd name="connsiteY1" fmla="*/ 0 h 1660583"/>
                <a:gd name="connsiteX2" fmla="*/ 2035719 w 2960212"/>
                <a:gd name="connsiteY2" fmla="*/ 741955 h 1660583"/>
                <a:gd name="connsiteX3" fmla="*/ 2353196 w 2960212"/>
                <a:gd name="connsiteY3" fmla="*/ 741955 h 1660583"/>
                <a:gd name="connsiteX4" fmla="*/ 2359914 w 2960212"/>
                <a:gd name="connsiteY4" fmla="*/ 708680 h 1660583"/>
                <a:gd name="connsiteX5" fmla="*/ 2647787 w 2960212"/>
                <a:gd name="connsiteY5" fmla="*/ 517865 h 1660583"/>
                <a:gd name="connsiteX6" fmla="*/ 2960212 w 2960212"/>
                <a:gd name="connsiteY6" fmla="*/ 830290 h 1660583"/>
                <a:gd name="connsiteX7" fmla="*/ 2647787 w 2960212"/>
                <a:gd name="connsiteY7" fmla="*/ 1142715 h 1660583"/>
                <a:gd name="connsiteX8" fmla="*/ 2359914 w 2960212"/>
                <a:gd name="connsiteY8" fmla="*/ 951900 h 1660583"/>
                <a:gd name="connsiteX9" fmla="*/ 2353196 w 2960212"/>
                <a:gd name="connsiteY9" fmla="*/ 918626 h 1660583"/>
                <a:gd name="connsiteX10" fmla="*/ 2035719 w 2960212"/>
                <a:gd name="connsiteY10" fmla="*/ 918626 h 1660583"/>
                <a:gd name="connsiteX11" fmla="*/ 2035719 w 2960212"/>
                <a:gd name="connsiteY11" fmla="*/ 1660583 h 1660583"/>
                <a:gd name="connsiteX12" fmla="*/ 0 w 2960212"/>
                <a:gd name="connsiteY12" fmla="*/ 1660583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212" h="1660583">
                  <a:moveTo>
                    <a:pt x="0" y="0"/>
                  </a:moveTo>
                  <a:lnTo>
                    <a:pt x="2035719" y="0"/>
                  </a:lnTo>
                  <a:lnTo>
                    <a:pt x="2035719" y="741955"/>
                  </a:lnTo>
                  <a:lnTo>
                    <a:pt x="2353196" y="741955"/>
                  </a:lnTo>
                  <a:lnTo>
                    <a:pt x="2359914" y="708680"/>
                  </a:lnTo>
                  <a:cubicBezTo>
                    <a:pt x="2407343" y="596546"/>
                    <a:pt x="2518376" y="517865"/>
                    <a:pt x="2647787" y="517865"/>
                  </a:cubicBezTo>
                  <a:cubicBezTo>
                    <a:pt x="2820335" y="517865"/>
                    <a:pt x="2960212" y="657742"/>
                    <a:pt x="2960212" y="830290"/>
                  </a:cubicBezTo>
                  <a:cubicBezTo>
                    <a:pt x="2960212" y="1002838"/>
                    <a:pt x="2820335" y="1142715"/>
                    <a:pt x="2647787" y="1142715"/>
                  </a:cubicBezTo>
                  <a:cubicBezTo>
                    <a:pt x="2518376" y="1142715"/>
                    <a:pt x="2407343" y="1064034"/>
                    <a:pt x="2359914" y="951900"/>
                  </a:cubicBezTo>
                  <a:lnTo>
                    <a:pt x="2353196" y="918626"/>
                  </a:lnTo>
                  <a:lnTo>
                    <a:pt x="2035719" y="918626"/>
                  </a:lnTo>
                  <a:lnTo>
                    <a:pt x="2035719" y="1660583"/>
                  </a:lnTo>
                  <a:lnTo>
                    <a:pt x="0" y="166058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9517" y="2799136"/>
              <a:ext cx="1512168" cy="821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Families can be safe, productive and content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866" y="1685229"/>
              <a:ext cx="1512168" cy="42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9BBB58"/>
                  </a:solidFill>
                </a:rPr>
                <a:t>NDP (SONA)</a:t>
              </a:r>
              <a:endParaRPr lang="en-GB" b="1" dirty="0">
                <a:solidFill>
                  <a:srgbClr val="9BBB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8882" y="7903568"/>
            <a:ext cx="2443822" cy="2150168"/>
            <a:chOff x="2593300" y="1685656"/>
            <a:chExt cx="2443822" cy="2150168"/>
          </a:xfrm>
        </p:grpSpPr>
        <p:grpSp>
          <p:nvGrpSpPr>
            <p:cNvPr id="52" name="Group 51"/>
            <p:cNvGrpSpPr/>
            <p:nvPr/>
          </p:nvGrpSpPr>
          <p:grpSpPr>
            <a:xfrm>
              <a:off x="2608288" y="2491879"/>
              <a:ext cx="2428834" cy="1343945"/>
              <a:chOff x="2403944" y="3943450"/>
              <a:chExt cx="2428834" cy="1343945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403944" y="3943450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079624" y="3943450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947496" y="2737957"/>
              <a:ext cx="12788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GB" sz="1200" dirty="0">
                  <a:solidFill>
                    <a:schemeClr val="bg2">
                      <a:lumMod val="95000"/>
                    </a:schemeClr>
                  </a:solidFill>
                </a:rPr>
                <a:t>All people in South Africa are and feel safe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3300" y="1685656"/>
              <a:ext cx="1690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DEVELOPMENT OUTCOMES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08200" y="99942"/>
            <a:ext cx="2415760" cy="2172867"/>
            <a:chOff x="4708200" y="1663974"/>
            <a:chExt cx="2415760" cy="2172867"/>
          </a:xfrm>
        </p:grpSpPr>
        <p:grpSp>
          <p:nvGrpSpPr>
            <p:cNvPr id="57" name="Group 56"/>
            <p:cNvGrpSpPr/>
            <p:nvPr/>
          </p:nvGrpSpPr>
          <p:grpSpPr>
            <a:xfrm>
              <a:off x="4708200" y="1663974"/>
              <a:ext cx="2415760" cy="2172867"/>
              <a:chOff x="4708200" y="1663974"/>
              <a:chExt cx="2415760" cy="217286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8200" y="2492896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370806" y="2491879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57678" y="1663974"/>
                <a:ext cx="1376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STATISTICAL </a:t>
                </a:r>
              </a:p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THEMES</a:t>
                </a:r>
                <a:endParaRPr lang="en-GB" b="1" dirty="0">
                  <a:solidFill>
                    <a:srgbClr val="C0504C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988076" y="2698107"/>
              <a:ext cx="1246326" cy="60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Safety &amp; security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161" y="54121"/>
            <a:ext cx="1902639" cy="2206301"/>
            <a:chOff x="6652588" y="1619128"/>
            <a:chExt cx="1902639" cy="2206301"/>
          </a:xfrm>
        </p:grpSpPr>
        <p:sp>
          <p:nvSpPr>
            <p:cNvPr id="61" name="Freeform 60"/>
            <p:cNvSpPr/>
            <p:nvPr/>
          </p:nvSpPr>
          <p:spPr>
            <a:xfrm>
              <a:off x="6784752" y="2481484"/>
              <a:ext cx="1675680" cy="1343945"/>
            </a:xfrm>
            <a:custGeom>
              <a:avLst/>
              <a:gdLst>
                <a:gd name="connsiteX0" fmla="*/ 0 w 1675680"/>
                <a:gd name="connsiteY0" fmla="*/ 0 h 1343945"/>
                <a:gd name="connsiteX1" fmla="*/ 1675680 w 1675680"/>
                <a:gd name="connsiteY1" fmla="*/ 0 h 1343945"/>
                <a:gd name="connsiteX2" fmla="*/ 1675680 w 1675680"/>
                <a:gd name="connsiteY2" fmla="*/ 1343945 h 1343945"/>
                <a:gd name="connsiteX3" fmla="*/ 0 w 1675680"/>
                <a:gd name="connsiteY3" fmla="*/ 1343945 h 1343945"/>
                <a:gd name="connsiteX4" fmla="*/ 0 w 1675680"/>
                <a:gd name="connsiteY4" fmla="*/ 946035 h 1343945"/>
                <a:gd name="connsiteX5" fmla="*/ 26054 w 1675680"/>
                <a:gd name="connsiteY5" fmla="*/ 954121 h 1343945"/>
                <a:gd name="connsiteX6" fmla="*/ 84103 w 1675680"/>
                <a:gd name="connsiteY6" fmla="*/ 959972 h 1343945"/>
                <a:gd name="connsiteX7" fmla="*/ 372135 w 1675680"/>
                <a:gd name="connsiteY7" fmla="*/ 671972 h 1343945"/>
                <a:gd name="connsiteX8" fmla="*/ 84103 w 1675680"/>
                <a:gd name="connsiteY8" fmla="*/ 383972 h 1343945"/>
                <a:gd name="connsiteX9" fmla="*/ 26054 w 1675680"/>
                <a:gd name="connsiteY9" fmla="*/ 389823 h 1343945"/>
                <a:gd name="connsiteX10" fmla="*/ 0 w 1675680"/>
                <a:gd name="connsiteY10" fmla="*/ 397910 h 1343945"/>
                <a:gd name="connsiteX11" fmla="*/ 0 w 1675680"/>
                <a:gd name="connsiteY11" fmla="*/ 0 h 13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680" h="1343945">
                  <a:moveTo>
                    <a:pt x="0" y="0"/>
                  </a:moveTo>
                  <a:lnTo>
                    <a:pt x="1675680" y="0"/>
                  </a:lnTo>
                  <a:lnTo>
                    <a:pt x="1675680" y="1343945"/>
                  </a:lnTo>
                  <a:lnTo>
                    <a:pt x="0" y="1343945"/>
                  </a:lnTo>
                  <a:lnTo>
                    <a:pt x="0" y="946035"/>
                  </a:lnTo>
                  <a:lnTo>
                    <a:pt x="26054" y="954121"/>
                  </a:lnTo>
                  <a:cubicBezTo>
                    <a:pt x="44805" y="957958"/>
                    <a:pt x="64219" y="959972"/>
                    <a:pt x="84103" y="959972"/>
                  </a:cubicBezTo>
                  <a:cubicBezTo>
                    <a:pt x="243179" y="959972"/>
                    <a:pt x="372135" y="831030"/>
                    <a:pt x="372135" y="671972"/>
                  </a:cubicBezTo>
                  <a:cubicBezTo>
                    <a:pt x="372135" y="512914"/>
                    <a:pt x="243179" y="383972"/>
                    <a:pt x="84103" y="383972"/>
                  </a:cubicBezTo>
                  <a:cubicBezTo>
                    <a:pt x="64219" y="383972"/>
                    <a:pt x="44805" y="385987"/>
                    <a:pt x="26054" y="389823"/>
                  </a:cubicBezTo>
                  <a:lnTo>
                    <a:pt x="0" y="3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70935" y="2913533"/>
              <a:ext cx="694614" cy="392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dirty="0" smtClean="0">
                  <a:solidFill>
                    <a:schemeClr val="bg2">
                      <a:lumMod val="95000"/>
                    </a:schemeClr>
                  </a:solidFill>
                </a:rPr>
                <a:t>VOCS</a:t>
              </a:r>
              <a:endParaRPr lang="en-GB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52588" y="1619128"/>
              <a:ext cx="19026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STATS SA SURVEYS / PRODUCTS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sp>
        <p:nvSpPr>
          <p:cNvPr id="26" name="Rectangle 4"/>
          <p:cNvSpPr/>
          <p:nvPr/>
        </p:nvSpPr>
        <p:spPr>
          <a:xfrm>
            <a:off x="5868144" y="2627620"/>
            <a:ext cx="3003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General experience of crime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504" y="2996952"/>
            <a:ext cx="7468303" cy="2864620"/>
            <a:chOff x="107504" y="2996952"/>
            <a:chExt cx="7468303" cy="2864620"/>
          </a:xfrm>
        </p:grpSpPr>
        <p:pic>
          <p:nvPicPr>
            <p:cNvPr id="25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712" y="2996952"/>
              <a:ext cx="5596095" cy="2864620"/>
            </a:xfrm>
            <a:prstGeom prst="rect">
              <a:avLst/>
            </a:prstGeom>
          </p:spPr>
        </p:pic>
        <p:sp>
          <p:nvSpPr>
            <p:cNvPr id="27" name="Rectangle 7"/>
            <p:cNvSpPr/>
            <p:nvPr/>
          </p:nvSpPr>
          <p:spPr>
            <a:xfrm>
              <a:off x="107504" y="3356992"/>
              <a:ext cx="1224136" cy="923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algn="ct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Victims of Crime Survey, 2016/17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6505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33646 -0.003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69 -0.03519 L 0.004 -1.1333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77556E-17 L -0.34965 2.77556E-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2511339" y="131591"/>
            <a:ext cx="2395760" cy="2140200"/>
            <a:chOff x="543303" y="1685229"/>
            <a:chExt cx="2395760" cy="2140200"/>
          </a:xfrm>
        </p:grpSpPr>
        <p:sp>
          <p:nvSpPr>
            <p:cNvPr id="47" name="Freeform 46"/>
            <p:cNvSpPr/>
            <p:nvPr/>
          </p:nvSpPr>
          <p:spPr>
            <a:xfrm>
              <a:off x="543303" y="2491879"/>
              <a:ext cx="2395760" cy="1333550"/>
            </a:xfrm>
            <a:custGeom>
              <a:avLst/>
              <a:gdLst>
                <a:gd name="connsiteX0" fmla="*/ 0 w 2960212"/>
                <a:gd name="connsiteY0" fmla="*/ 0 h 1660583"/>
                <a:gd name="connsiteX1" fmla="*/ 2035719 w 2960212"/>
                <a:gd name="connsiteY1" fmla="*/ 0 h 1660583"/>
                <a:gd name="connsiteX2" fmla="*/ 2035719 w 2960212"/>
                <a:gd name="connsiteY2" fmla="*/ 741955 h 1660583"/>
                <a:gd name="connsiteX3" fmla="*/ 2353196 w 2960212"/>
                <a:gd name="connsiteY3" fmla="*/ 741955 h 1660583"/>
                <a:gd name="connsiteX4" fmla="*/ 2359914 w 2960212"/>
                <a:gd name="connsiteY4" fmla="*/ 708680 h 1660583"/>
                <a:gd name="connsiteX5" fmla="*/ 2647787 w 2960212"/>
                <a:gd name="connsiteY5" fmla="*/ 517865 h 1660583"/>
                <a:gd name="connsiteX6" fmla="*/ 2960212 w 2960212"/>
                <a:gd name="connsiteY6" fmla="*/ 830290 h 1660583"/>
                <a:gd name="connsiteX7" fmla="*/ 2647787 w 2960212"/>
                <a:gd name="connsiteY7" fmla="*/ 1142715 h 1660583"/>
                <a:gd name="connsiteX8" fmla="*/ 2359914 w 2960212"/>
                <a:gd name="connsiteY8" fmla="*/ 951900 h 1660583"/>
                <a:gd name="connsiteX9" fmla="*/ 2353196 w 2960212"/>
                <a:gd name="connsiteY9" fmla="*/ 918626 h 1660583"/>
                <a:gd name="connsiteX10" fmla="*/ 2035719 w 2960212"/>
                <a:gd name="connsiteY10" fmla="*/ 918626 h 1660583"/>
                <a:gd name="connsiteX11" fmla="*/ 2035719 w 2960212"/>
                <a:gd name="connsiteY11" fmla="*/ 1660583 h 1660583"/>
                <a:gd name="connsiteX12" fmla="*/ 0 w 2960212"/>
                <a:gd name="connsiteY12" fmla="*/ 1660583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212" h="1660583">
                  <a:moveTo>
                    <a:pt x="0" y="0"/>
                  </a:moveTo>
                  <a:lnTo>
                    <a:pt x="2035719" y="0"/>
                  </a:lnTo>
                  <a:lnTo>
                    <a:pt x="2035719" y="741955"/>
                  </a:lnTo>
                  <a:lnTo>
                    <a:pt x="2353196" y="741955"/>
                  </a:lnTo>
                  <a:lnTo>
                    <a:pt x="2359914" y="708680"/>
                  </a:lnTo>
                  <a:cubicBezTo>
                    <a:pt x="2407343" y="596546"/>
                    <a:pt x="2518376" y="517865"/>
                    <a:pt x="2647787" y="517865"/>
                  </a:cubicBezTo>
                  <a:cubicBezTo>
                    <a:pt x="2820335" y="517865"/>
                    <a:pt x="2960212" y="657742"/>
                    <a:pt x="2960212" y="830290"/>
                  </a:cubicBezTo>
                  <a:cubicBezTo>
                    <a:pt x="2960212" y="1002838"/>
                    <a:pt x="2820335" y="1142715"/>
                    <a:pt x="2647787" y="1142715"/>
                  </a:cubicBezTo>
                  <a:cubicBezTo>
                    <a:pt x="2518376" y="1142715"/>
                    <a:pt x="2407343" y="1064034"/>
                    <a:pt x="2359914" y="951900"/>
                  </a:cubicBezTo>
                  <a:lnTo>
                    <a:pt x="2353196" y="918626"/>
                  </a:lnTo>
                  <a:lnTo>
                    <a:pt x="2035719" y="918626"/>
                  </a:lnTo>
                  <a:lnTo>
                    <a:pt x="2035719" y="1660583"/>
                  </a:lnTo>
                  <a:lnTo>
                    <a:pt x="0" y="166058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9517" y="2799136"/>
              <a:ext cx="1512168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 smtClean="0">
                  <a:solidFill>
                    <a:schemeClr val="bg2">
                      <a:lumMod val="95000"/>
                    </a:schemeClr>
                  </a:solidFill>
                </a:rPr>
                <a:t>ECD, Basic and Higher Education</a:t>
              </a:r>
              <a:endParaRPr lang="en-GB" sz="14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866" y="1685229"/>
              <a:ext cx="1512168" cy="42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9BBB58"/>
                  </a:solidFill>
                </a:rPr>
                <a:t>NDP (SONA)</a:t>
              </a:r>
              <a:endParaRPr lang="en-GB" b="1" dirty="0">
                <a:solidFill>
                  <a:srgbClr val="9BBB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8882" y="7903568"/>
            <a:ext cx="2443822" cy="2150168"/>
            <a:chOff x="2593300" y="1685656"/>
            <a:chExt cx="2443822" cy="2150168"/>
          </a:xfrm>
        </p:grpSpPr>
        <p:grpSp>
          <p:nvGrpSpPr>
            <p:cNvPr id="52" name="Group 51"/>
            <p:cNvGrpSpPr/>
            <p:nvPr/>
          </p:nvGrpSpPr>
          <p:grpSpPr>
            <a:xfrm>
              <a:off x="2608288" y="2491879"/>
              <a:ext cx="2428834" cy="1343945"/>
              <a:chOff x="2403944" y="3943450"/>
              <a:chExt cx="2428834" cy="1343945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403944" y="3943450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079624" y="3943450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005086" y="2491879"/>
              <a:ext cx="12788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GB" sz="1200" dirty="0">
                  <a:solidFill>
                    <a:schemeClr val="bg2">
                      <a:lumMod val="95000"/>
                    </a:schemeClr>
                  </a:solidFill>
                </a:rPr>
                <a:t> Skilled and capable workforce to support an inclusive growth path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3300" y="1685656"/>
              <a:ext cx="1690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DEVELOPMENT OUTCOMES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08200" y="99942"/>
            <a:ext cx="2415760" cy="2172867"/>
            <a:chOff x="4708200" y="1663974"/>
            <a:chExt cx="2415760" cy="2172867"/>
          </a:xfrm>
        </p:grpSpPr>
        <p:grpSp>
          <p:nvGrpSpPr>
            <p:cNvPr id="57" name="Group 56"/>
            <p:cNvGrpSpPr/>
            <p:nvPr/>
          </p:nvGrpSpPr>
          <p:grpSpPr>
            <a:xfrm>
              <a:off x="4708200" y="1663974"/>
              <a:ext cx="2415760" cy="2172867"/>
              <a:chOff x="4708200" y="1663974"/>
              <a:chExt cx="2415760" cy="217286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8200" y="2492896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370806" y="2491879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57678" y="1663974"/>
                <a:ext cx="1376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STATISTICAL </a:t>
                </a:r>
              </a:p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THEMES</a:t>
                </a:r>
                <a:endParaRPr lang="en-GB" b="1" dirty="0">
                  <a:solidFill>
                    <a:srgbClr val="C0504C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109409" y="2909307"/>
              <a:ext cx="1246326" cy="410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dirty="0">
                  <a:solidFill>
                    <a:schemeClr val="bg2">
                      <a:lumMod val="95000"/>
                    </a:schemeClr>
                  </a:solidFill>
                </a:rPr>
                <a:t>Education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161" y="54121"/>
            <a:ext cx="1945651" cy="2206301"/>
            <a:chOff x="6652588" y="1619128"/>
            <a:chExt cx="1945651" cy="2206301"/>
          </a:xfrm>
        </p:grpSpPr>
        <p:sp>
          <p:nvSpPr>
            <p:cNvPr id="61" name="Freeform 60"/>
            <p:cNvSpPr/>
            <p:nvPr/>
          </p:nvSpPr>
          <p:spPr>
            <a:xfrm>
              <a:off x="6784752" y="2481484"/>
              <a:ext cx="1675680" cy="1343945"/>
            </a:xfrm>
            <a:custGeom>
              <a:avLst/>
              <a:gdLst>
                <a:gd name="connsiteX0" fmla="*/ 0 w 1675680"/>
                <a:gd name="connsiteY0" fmla="*/ 0 h 1343945"/>
                <a:gd name="connsiteX1" fmla="*/ 1675680 w 1675680"/>
                <a:gd name="connsiteY1" fmla="*/ 0 h 1343945"/>
                <a:gd name="connsiteX2" fmla="*/ 1675680 w 1675680"/>
                <a:gd name="connsiteY2" fmla="*/ 1343945 h 1343945"/>
                <a:gd name="connsiteX3" fmla="*/ 0 w 1675680"/>
                <a:gd name="connsiteY3" fmla="*/ 1343945 h 1343945"/>
                <a:gd name="connsiteX4" fmla="*/ 0 w 1675680"/>
                <a:gd name="connsiteY4" fmla="*/ 946035 h 1343945"/>
                <a:gd name="connsiteX5" fmla="*/ 26054 w 1675680"/>
                <a:gd name="connsiteY5" fmla="*/ 954121 h 1343945"/>
                <a:gd name="connsiteX6" fmla="*/ 84103 w 1675680"/>
                <a:gd name="connsiteY6" fmla="*/ 959972 h 1343945"/>
                <a:gd name="connsiteX7" fmla="*/ 372135 w 1675680"/>
                <a:gd name="connsiteY7" fmla="*/ 671972 h 1343945"/>
                <a:gd name="connsiteX8" fmla="*/ 84103 w 1675680"/>
                <a:gd name="connsiteY8" fmla="*/ 383972 h 1343945"/>
                <a:gd name="connsiteX9" fmla="*/ 26054 w 1675680"/>
                <a:gd name="connsiteY9" fmla="*/ 389823 h 1343945"/>
                <a:gd name="connsiteX10" fmla="*/ 0 w 1675680"/>
                <a:gd name="connsiteY10" fmla="*/ 397910 h 1343945"/>
                <a:gd name="connsiteX11" fmla="*/ 0 w 1675680"/>
                <a:gd name="connsiteY11" fmla="*/ 0 h 13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680" h="1343945">
                  <a:moveTo>
                    <a:pt x="0" y="0"/>
                  </a:moveTo>
                  <a:lnTo>
                    <a:pt x="1675680" y="0"/>
                  </a:lnTo>
                  <a:lnTo>
                    <a:pt x="1675680" y="1343945"/>
                  </a:lnTo>
                  <a:lnTo>
                    <a:pt x="0" y="1343945"/>
                  </a:lnTo>
                  <a:lnTo>
                    <a:pt x="0" y="946035"/>
                  </a:lnTo>
                  <a:lnTo>
                    <a:pt x="26054" y="954121"/>
                  </a:lnTo>
                  <a:cubicBezTo>
                    <a:pt x="44805" y="957958"/>
                    <a:pt x="64219" y="959972"/>
                    <a:pt x="84103" y="959972"/>
                  </a:cubicBezTo>
                  <a:cubicBezTo>
                    <a:pt x="243179" y="959972"/>
                    <a:pt x="372135" y="831030"/>
                    <a:pt x="372135" y="671972"/>
                  </a:cubicBezTo>
                  <a:cubicBezTo>
                    <a:pt x="372135" y="512914"/>
                    <a:pt x="243179" y="383972"/>
                    <a:pt x="84103" y="383972"/>
                  </a:cubicBezTo>
                  <a:cubicBezTo>
                    <a:pt x="64219" y="383972"/>
                    <a:pt x="44805" y="385987"/>
                    <a:pt x="26054" y="389823"/>
                  </a:cubicBezTo>
                  <a:lnTo>
                    <a:pt x="0" y="3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58079" y="2649534"/>
              <a:ext cx="1440160" cy="1068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GHS/ Financial statistics of higher </a:t>
              </a:r>
              <a:r>
                <a:rPr lang="en-GB" sz="1400" dirty="0" smtClean="0">
                  <a:solidFill>
                    <a:schemeClr val="bg2">
                      <a:lumMod val="95000"/>
                    </a:schemeClr>
                  </a:solidFill>
                </a:rPr>
                <a:t>education institutions</a:t>
              </a:r>
              <a:endParaRPr lang="en-GB" sz="14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52588" y="1619128"/>
              <a:ext cx="19026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STATS SA SURVEYS / PRODUCTS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pic>
        <p:nvPicPr>
          <p:cNvPr id="2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848" y="2454382"/>
            <a:ext cx="6336704" cy="3540973"/>
          </a:xfrm>
          <a:prstGeom prst="rect">
            <a:avLst/>
          </a:prstGeom>
        </p:spPr>
      </p:pic>
      <p:sp>
        <p:nvSpPr>
          <p:cNvPr id="28" name="Rectangle 7"/>
          <p:cNvSpPr/>
          <p:nvPr/>
        </p:nvSpPr>
        <p:spPr>
          <a:xfrm>
            <a:off x="0" y="3717032"/>
            <a:ext cx="1224136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Z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GHS 2016</a:t>
            </a: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8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33646 -0.003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69 -0.03519 L 0.004 -1.1333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2.77556E-17 L -0.34965 2.77556E-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2511339" y="131591"/>
            <a:ext cx="2395760" cy="2140200"/>
            <a:chOff x="543303" y="1685229"/>
            <a:chExt cx="2395760" cy="2140200"/>
          </a:xfrm>
        </p:grpSpPr>
        <p:sp>
          <p:nvSpPr>
            <p:cNvPr id="47" name="Freeform 46"/>
            <p:cNvSpPr/>
            <p:nvPr/>
          </p:nvSpPr>
          <p:spPr>
            <a:xfrm>
              <a:off x="543303" y="2491879"/>
              <a:ext cx="2395760" cy="1333550"/>
            </a:xfrm>
            <a:custGeom>
              <a:avLst/>
              <a:gdLst>
                <a:gd name="connsiteX0" fmla="*/ 0 w 2960212"/>
                <a:gd name="connsiteY0" fmla="*/ 0 h 1660583"/>
                <a:gd name="connsiteX1" fmla="*/ 2035719 w 2960212"/>
                <a:gd name="connsiteY1" fmla="*/ 0 h 1660583"/>
                <a:gd name="connsiteX2" fmla="*/ 2035719 w 2960212"/>
                <a:gd name="connsiteY2" fmla="*/ 741955 h 1660583"/>
                <a:gd name="connsiteX3" fmla="*/ 2353196 w 2960212"/>
                <a:gd name="connsiteY3" fmla="*/ 741955 h 1660583"/>
                <a:gd name="connsiteX4" fmla="*/ 2359914 w 2960212"/>
                <a:gd name="connsiteY4" fmla="*/ 708680 h 1660583"/>
                <a:gd name="connsiteX5" fmla="*/ 2647787 w 2960212"/>
                <a:gd name="connsiteY5" fmla="*/ 517865 h 1660583"/>
                <a:gd name="connsiteX6" fmla="*/ 2960212 w 2960212"/>
                <a:gd name="connsiteY6" fmla="*/ 830290 h 1660583"/>
                <a:gd name="connsiteX7" fmla="*/ 2647787 w 2960212"/>
                <a:gd name="connsiteY7" fmla="*/ 1142715 h 1660583"/>
                <a:gd name="connsiteX8" fmla="*/ 2359914 w 2960212"/>
                <a:gd name="connsiteY8" fmla="*/ 951900 h 1660583"/>
                <a:gd name="connsiteX9" fmla="*/ 2353196 w 2960212"/>
                <a:gd name="connsiteY9" fmla="*/ 918626 h 1660583"/>
                <a:gd name="connsiteX10" fmla="*/ 2035719 w 2960212"/>
                <a:gd name="connsiteY10" fmla="*/ 918626 h 1660583"/>
                <a:gd name="connsiteX11" fmla="*/ 2035719 w 2960212"/>
                <a:gd name="connsiteY11" fmla="*/ 1660583 h 1660583"/>
                <a:gd name="connsiteX12" fmla="*/ 0 w 2960212"/>
                <a:gd name="connsiteY12" fmla="*/ 1660583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212" h="1660583">
                  <a:moveTo>
                    <a:pt x="0" y="0"/>
                  </a:moveTo>
                  <a:lnTo>
                    <a:pt x="2035719" y="0"/>
                  </a:lnTo>
                  <a:lnTo>
                    <a:pt x="2035719" y="741955"/>
                  </a:lnTo>
                  <a:lnTo>
                    <a:pt x="2353196" y="741955"/>
                  </a:lnTo>
                  <a:lnTo>
                    <a:pt x="2359914" y="708680"/>
                  </a:lnTo>
                  <a:cubicBezTo>
                    <a:pt x="2407343" y="596546"/>
                    <a:pt x="2518376" y="517865"/>
                    <a:pt x="2647787" y="517865"/>
                  </a:cubicBezTo>
                  <a:cubicBezTo>
                    <a:pt x="2820335" y="517865"/>
                    <a:pt x="2960212" y="657742"/>
                    <a:pt x="2960212" y="830290"/>
                  </a:cubicBezTo>
                  <a:cubicBezTo>
                    <a:pt x="2960212" y="1002838"/>
                    <a:pt x="2820335" y="1142715"/>
                    <a:pt x="2647787" y="1142715"/>
                  </a:cubicBezTo>
                  <a:cubicBezTo>
                    <a:pt x="2518376" y="1142715"/>
                    <a:pt x="2407343" y="1064034"/>
                    <a:pt x="2359914" y="951900"/>
                  </a:cubicBezTo>
                  <a:lnTo>
                    <a:pt x="2353196" y="918626"/>
                  </a:lnTo>
                  <a:lnTo>
                    <a:pt x="2035719" y="918626"/>
                  </a:lnTo>
                  <a:lnTo>
                    <a:pt x="2035719" y="1660583"/>
                  </a:lnTo>
                  <a:lnTo>
                    <a:pt x="0" y="166058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41866" y="2848160"/>
              <a:ext cx="1512168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dirty="0">
                  <a:solidFill>
                    <a:schemeClr val="bg2">
                      <a:lumMod val="95000"/>
                    </a:schemeClr>
                  </a:solidFill>
                </a:rPr>
                <a:t>Drought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866" y="1685229"/>
              <a:ext cx="1512168" cy="42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9BBB58"/>
                  </a:solidFill>
                </a:rPr>
                <a:t>NDP (SONA)</a:t>
              </a:r>
              <a:endParaRPr lang="en-GB" b="1" dirty="0">
                <a:solidFill>
                  <a:srgbClr val="9BBB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8882" y="7903568"/>
            <a:ext cx="2443822" cy="2150168"/>
            <a:chOff x="2593300" y="1685656"/>
            <a:chExt cx="2443822" cy="2150168"/>
          </a:xfrm>
        </p:grpSpPr>
        <p:grpSp>
          <p:nvGrpSpPr>
            <p:cNvPr id="52" name="Group 51"/>
            <p:cNvGrpSpPr/>
            <p:nvPr/>
          </p:nvGrpSpPr>
          <p:grpSpPr>
            <a:xfrm>
              <a:off x="2608288" y="2491879"/>
              <a:ext cx="2428834" cy="1343945"/>
              <a:chOff x="2403944" y="3943450"/>
              <a:chExt cx="2428834" cy="1343945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403944" y="3943450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079624" y="3943450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009625" y="2656019"/>
              <a:ext cx="127888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GB" sz="1200" dirty="0">
                  <a:solidFill>
                    <a:schemeClr val="bg2">
                      <a:lumMod val="95000"/>
                    </a:schemeClr>
                  </a:solidFill>
                </a:rPr>
                <a:t>Protect and enhance environmental assets and natural resources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3300" y="1685656"/>
              <a:ext cx="1690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DEVELOPMENT OUTCOMES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08200" y="99942"/>
            <a:ext cx="2415760" cy="2172867"/>
            <a:chOff x="4708200" y="1663974"/>
            <a:chExt cx="2415760" cy="2172867"/>
          </a:xfrm>
        </p:grpSpPr>
        <p:grpSp>
          <p:nvGrpSpPr>
            <p:cNvPr id="57" name="Group 56"/>
            <p:cNvGrpSpPr/>
            <p:nvPr/>
          </p:nvGrpSpPr>
          <p:grpSpPr>
            <a:xfrm>
              <a:off x="4708200" y="1663974"/>
              <a:ext cx="2415760" cy="2172867"/>
              <a:chOff x="4708200" y="1663974"/>
              <a:chExt cx="2415760" cy="217286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8200" y="2492896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370806" y="2491879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57678" y="1663974"/>
                <a:ext cx="1376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STATISTICAL </a:t>
                </a:r>
              </a:p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THEMES</a:t>
                </a:r>
                <a:endParaRPr lang="en-GB" b="1" dirty="0">
                  <a:solidFill>
                    <a:srgbClr val="C0504C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068374" y="2673699"/>
              <a:ext cx="1246326" cy="835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Sustainable  resource management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161" y="54121"/>
            <a:ext cx="1945651" cy="2206301"/>
            <a:chOff x="6652588" y="1619128"/>
            <a:chExt cx="1945651" cy="2206301"/>
          </a:xfrm>
        </p:grpSpPr>
        <p:sp>
          <p:nvSpPr>
            <p:cNvPr id="61" name="Freeform 60"/>
            <p:cNvSpPr/>
            <p:nvPr/>
          </p:nvSpPr>
          <p:spPr>
            <a:xfrm>
              <a:off x="6784752" y="2481484"/>
              <a:ext cx="1675680" cy="1343945"/>
            </a:xfrm>
            <a:custGeom>
              <a:avLst/>
              <a:gdLst>
                <a:gd name="connsiteX0" fmla="*/ 0 w 1675680"/>
                <a:gd name="connsiteY0" fmla="*/ 0 h 1343945"/>
                <a:gd name="connsiteX1" fmla="*/ 1675680 w 1675680"/>
                <a:gd name="connsiteY1" fmla="*/ 0 h 1343945"/>
                <a:gd name="connsiteX2" fmla="*/ 1675680 w 1675680"/>
                <a:gd name="connsiteY2" fmla="*/ 1343945 h 1343945"/>
                <a:gd name="connsiteX3" fmla="*/ 0 w 1675680"/>
                <a:gd name="connsiteY3" fmla="*/ 1343945 h 1343945"/>
                <a:gd name="connsiteX4" fmla="*/ 0 w 1675680"/>
                <a:gd name="connsiteY4" fmla="*/ 946035 h 1343945"/>
                <a:gd name="connsiteX5" fmla="*/ 26054 w 1675680"/>
                <a:gd name="connsiteY5" fmla="*/ 954121 h 1343945"/>
                <a:gd name="connsiteX6" fmla="*/ 84103 w 1675680"/>
                <a:gd name="connsiteY6" fmla="*/ 959972 h 1343945"/>
                <a:gd name="connsiteX7" fmla="*/ 372135 w 1675680"/>
                <a:gd name="connsiteY7" fmla="*/ 671972 h 1343945"/>
                <a:gd name="connsiteX8" fmla="*/ 84103 w 1675680"/>
                <a:gd name="connsiteY8" fmla="*/ 383972 h 1343945"/>
                <a:gd name="connsiteX9" fmla="*/ 26054 w 1675680"/>
                <a:gd name="connsiteY9" fmla="*/ 389823 h 1343945"/>
                <a:gd name="connsiteX10" fmla="*/ 0 w 1675680"/>
                <a:gd name="connsiteY10" fmla="*/ 397910 h 1343945"/>
                <a:gd name="connsiteX11" fmla="*/ 0 w 1675680"/>
                <a:gd name="connsiteY11" fmla="*/ 0 h 13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680" h="1343945">
                  <a:moveTo>
                    <a:pt x="0" y="0"/>
                  </a:moveTo>
                  <a:lnTo>
                    <a:pt x="1675680" y="0"/>
                  </a:lnTo>
                  <a:lnTo>
                    <a:pt x="1675680" y="1343945"/>
                  </a:lnTo>
                  <a:lnTo>
                    <a:pt x="0" y="1343945"/>
                  </a:lnTo>
                  <a:lnTo>
                    <a:pt x="0" y="946035"/>
                  </a:lnTo>
                  <a:lnTo>
                    <a:pt x="26054" y="954121"/>
                  </a:lnTo>
                  <a:cubicBezTo>
                    <a:pt x="44805" y="957958"/>
                    <a:pt x="64219" y="959972"/>
                    <a:pt x="84103" y="959972"/>
                  </a:cubicBezTo>
                  <a:cubicBezTo>
                    <a:pt x="243179" y="959972"/>
                    <a:pt x="372135" y="831030"/>
                    <a:pt x="372135" y="671972"/>
                  </a:cubicBezTo>
                  <a:cubicBezTo>
                    <a:pt x="372135" y="512914"/>
                    <a:pt x="243179" y="383972"/>
                    <a:pt x="84103" y="383972"/>
                  </a:cubicBezTo>
                  <a:cubicBezTo>
                    <a:pt x="64219" y="383972"/>
                    <a:pt x="44805" y="385987"/>
                    <a:pt x="26054" y="389823"/>
                  </a:cubicBezTo>
                  <a:lnTo>
                    <a:pt x="0" y="3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58079" y="2649534"/>
              <a:ext cx="1440160" cy="1083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ZA" sz="1400" dirty="0" smtClean="0">
                  <a:solidFill>
                    <a:schemeClr val="bg2">
                      <a:lumMod val="95000"/>
                    </a:schemeClr>
                  </a:solidFill>
                </a:rPr>
                <a:t>Agriculture Survey</a:t>
              </a:r>
              <a:endParaRPr lang="en-GB" sz="1400" dirty="0" smtClean="0">
                <a:solidFill>
                  <a:schemeClr val="bg2">
                    <a:lumMod val="95000"/>
                  </a:schemeClr>
                </a:solidFill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 smtClean="0">
                  <a:solidFill>
                    <a:schemeClr val="bg2">
                      <a:lumMod val="95000"/>
                    </a:schemeClr>
                  </a:solidFill>
                </a:rPr>
                <a:t>Some </a:t>
              </a: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of the SEEA releases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52588" y="1619128"/>
              <a:ext cx="19026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STATS SA SURVEYS / PRODUCTS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1560" y="2780928"/>
            <a:ext cx="7123960" cy="3208875"/>
            <a:chOff x="0" y="2542437"/>
            <a:chExt cx="7717834" cy="3519374"/>
          </a:xfrm>
        </p:grpSpPr>
        <p:pic>
          <p:nvPicPr>
            <p:cNvPr id="24" name="Picture 2" descr="http://www.statssa.gov.za/wp-content/uploads/2017/02/Ecosystem_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522" y="2542437"/>
              <a:ext cx="5720312" cy="3519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7"/>
            <p:cNvSpPr/>
            <p:nvPr/>
          </p:nvSpPr>
          <p:spPr>
            <a:xfrm>
              <a:off x="0" y="3645024"/>
              <a:ext cx="1584176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algn="ct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National River Ecosystem Accounts for SA</a:t>
              </a:r>
              <a:endParaRPr lang="en-Z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615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33646 -0.003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69 -0.03519 L 0.004 -1.1333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2.77556E-17 L -0.34965 2.77556E-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2511339" y="131591"/>
            <a:ext cx="2395760" cy="2140200"/>
            <a:chOff x="543303" y="1685229"/>
            <a:chExt cx="2395760" cy="2140200"/>
          </a:xfrm>
        </p:grpSpPr>
        <p:sp>
          <p:nvSpPr>
            <p:cNvPr id="47" name="Freeform 46"/>
            <p:cNvSpPr/>
            <p:nvPr/>
          </p:nvSpPr>
          <p:spPr>
            <a:xfrm>
              <a:off x="543303" y="2491879"/>
              <a:ext cx="2395760" cy="1333550"/>
            </a:xfrm>
            <a:custGeom>
              <a:avLst/>
              <a:gdLst>
                <a:gd name="connsiteX0" fmla="*/ 0 w 2960212"/>
                <a:gd name="connsiteY0" fmla="*/ 0 h 1660583"/>
                <a:gd name="connsiteX1" fmla="*/ 2035719 w 2960212"/>
                <a:gd name="connsiteY1" fmla="*/ 0 h 1660583"/>
                <a:gd name="connsiteX2" fmla="*/ 2035719 w 2960212"/>
                <a:gd name="connsiteY2" fmla="*/ 741955 h 1660583"/>
                <a:gd name="connsiteX3" fmla="*/ 2353196 w 2960212"/>
                <a:gd name="connsiteY3" fmla="*/ 741955 h 1660583"/>
                <a:gd name="connsiteX4" fmla="*/ 2359914 w 2960212"/>
                <a:gd name="connsiteY4" fmla="*/ 708680 h 1660583"/>
                <a:gd name="connsiteX5" fmla="*/ 2647787 w 2960212"/>
                <a:gd name="connsiteY5" fmla="*/ 517865 h 1660583"/>
                <a:gd name="connsiteX6" fmla="*/ 2960212 w 2960212"/>
                <a:gd name="connsiteY6" fmla="*/ 830290 h 1660583"/>
                <a:gd name="connsiteX7" fmla="*/ 2647787 w 2960212"/>
                <a:gd name="connsiteY7" fmla="*/ 1142715 h 1660583"/>
                <a:gd name="connsiteX8" fmla="*/ 2359914 w 2960212"/>
                <a:gd name="connsiteY8" fmla="*/ 951900 h 1660583"/>
                <a:gd name="connsiteX9" fmla="*/ 2353196 w 2960212"/>
                <a:gd name="connsiteY9" fmla="*/ 918626 h 1660583"/>
                <a:gd name="connsiteX10" fmla="*/ 2035719 w 2960212"/>
                <a:gd name="connsiteY10" fmla="*/ 918626 h 1660583"/>
                <a:gd name="connsiteX11" fmla="*/ 2035719 w 2960212"/>
                <a:gd name="connsiteY11" fmla="*/ 1660583 h 1660583"/>
                <a:gd name="connsiteX12" fmla="*/ 0 w 2960212"/>
                <a:gd name="connsiteY12" fmla="*/ 1660583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212" h="1660583">
                  <a:moveTo>
                    <a:pt x="0" y="0"/>
                  </a:moveTo>
                  <a:lnTo>
                    <a:pt x="2035719" y="0"/>
                  </a:lnTo>
                  <a:lnTo>
                    <a:pt x="2035719" y="741955"/>
                  </a:lnTo>
                  <a:lnTo>
                    <a:pt x="2353196" y="741955"/>
                  </a:lnTo>
                  <a:lnTo>
                    <a:pt x="2359914" y="708680"/>
                  </a:lnTo>
                  <a:cubicBezTo>
                    <a:pt x="2407343" y="596546"/>
                    <a:pt x="2518376" y="517865"/>
                    <a:pt x="2647787" y="517865"/>
                  </a:cubicBezTo>
                  <a:cubicBezTo>
                    <a:pt x="2820335" y="517865"/>
                    <a:pt x="2960212" y="657742"/>
                    <a:pt x="2960212" y="830290"/>
                  </a:cubicBezTo>
                  <a:cubicBezTo>
                    <a:pt x="2960212" y="1002838"/>
                    <a:pt x="2820335" y="1142715"/>
                    <a:pt x="2647787" y="1142715"/>
                  </a:cubicBezTo>
                  <a:cubicBezTo>
                    <a:pt x="2518376" y="1142715"/>
                    <a:pt x="2407343" y="1064034"/>
                    <a:pt x="2359914" y="951900"/>
                  </a:cubicBezTo>
                  <a:lnTo>
                    <a:pt x="2353196" y="918626"/>
                  </a:lnTo>
                  <a:lnTo>
                    <a:pt x="2035719" y="918626"/>
                  </a:lnTo>
                  <a:lnTo>
                    <a:pt x="2035719" y="1660583"/>
                  </a:lnTo>
                  <a:lnTo>
                    <a:pt x="0" y="166058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9647" y="2470115"/>
              <a:ext cx="1512168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dirty="0">
                  <a:solidFill>
                    <a:schemeClr val="bg2">
                      <a:lumMod val="95000"/>
                    </a:schemeClr>
                  </a:solidFill>
                </a:rPr>
                <a:t>Lifestyle diseases / HIV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866" y="1685229"/>
              <a:ext cx="1512168" cy="42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9BBB58"/>
                  </a:solidFill>
                </a:rPr>
                <a:t>NDP (SONA)</a:t>
              </a:r>
              <a:endParaRPr lang="en-GB" b="1" dirty="0">
                <a:solidFill>
                  <a:srgbClr val="9BBB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8882" y="7903568"/>
            <a:ext cx="2443822" cy="2150168"/>
            <a:chOff x="2593300" y="1685656"/>
            <a:chExt cx="2443822" cy="2150168"/>
          </a:xfrm>
        </p:grpSpPr>
        <p:grpSp>
          <p:nvGrpSpPr>
            <p:cNvPr id="52" name="Group 51"/>
            <p:cNvGrpSpPr/>
            <p:nvPr/>
          </p:nvGrpSpPr>
          <p:grpSpPr>
            <a:xfrm>
              <a:off x="2608288" y="2491879"/>
              <a:ext cx="2428834" cy="1343945"/>
              <a:chOff x="2403944" y="3943450"/>
              <a:chExt cx="2428834" cy="1343945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403944" y="3943450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079624" y="3943450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009625" y="2656019"/>
              <a:ext cx="127888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GB" sz="1600" dirty="0">
                  <a:solidFill>
                    <a:schemeClr val="bg2">
                      <a:lumMod val="95000"/>
                    </a:schemeClr>
                  </a:solidFill>
                </a:rPr>
                <a:t>A long and healthy life for South Africans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3300" y="1685656"/>
              <a:ext cx="1690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DEVELOPMENT OUTCOMES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08200" y="99942"/>
            <a:ext cx="2415760" cy="2172867"/>
            <a:chOff x="4708200" y="1663974"/>
            <a:chExt cx="2415760" cy="2172867"/>
          </a:xfrm>
        </p:grpSpPr>
        <p:grpSp>
          <p:nvGrpSpPr>
            <p:cNvPr id="57" name="Group 56"/>
            <p:cNvGrpSpPr/>
            <p:nvPr/>
          </p:nvGrpSpPr>
          <p:grpSpPr>
            <a:xfrm>
              <a:off x="4708200" y="1663974"/>
              <a:ext cx="2415760" cy="2172867"/>
              <a:chOff x="4708200" y="1663974"/>
              <a:chExt cx="2415760" cy="217286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8200" y="2492896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370806" y="2491879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57678" y="1663974"/>
                <a:ext cx="1376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STATISTICAL </a:t>
                </a:r>
              </a:p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THEMES</a:t>
                </a:r>
                <a:endParaRPr lang="en-GB" b="1" dirty="0">
                  <a:solidFill>
                    <a:srgbClr val="C0504C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058398" y="2850497"/>
              <a:ext cx="1246326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dirty="0">
                  <a:solidFill>
                    <a:schemeClr val="bg2">
                      <a:lumMod val="95000"/>
                    </a:schemeClr>
                  </a:solidFill>
                </a:rPr>
                <a:t>Health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161" y="54121"/>
            <a:ext cx="1902639" cy="2242130"/>
            <a:chOff x="6652588" y="1619128"/>
            <a:chExt cx="1902639" cy="2242130"/>
          </a:xfrm>
        </p:grpSpPr>
        <p:sp>
          <p:nvSpPr>
            <p:cNvPr id="61" name="Freeform 60"/>
            <p:cNvSpPr/>
            <p:nvPr/>
          </p:nvSpPr>
          <p:spPr>
            <a:xfrm>
              <a:off x="6788872" y="2517313"/>
              <a:ext cx="1675680" cy="1343945"/>
            </a:xfrm>
            <a:custGeom>
              <a:avLst/>
              <a:gdLst>
                <a:gd name="connsiteX0" fmla="*/ 0 w 1675680"/>
                <a:gd name="connsiteY0" fmla="*/ 0 h 1343945"/>
                <a:gd name="connsiteX1" fmla="*/ 1675680 w 1675680"/>
                <a:gd name="connsiteY1" fmla="*/ 0 h 1343945"/>
                <a:gd name="connsiteX2" fmla="*/ 1675680 w 1675680"/>
                <a:gd name="connsiteY2" fmla="*/ 1343945 h 1343945"/>
                <a:gd name="connsiteX3" fmla="*/ 0 w 1675680"/>
                <a:gd name="connsiteY3" fmla="*/ 1343945 h 1343945"/>
                <a:gd name="connsiteX4" fmla="*/ 0 w 1675680"/>
                <a:gd name="connsiteY4" fmla="*/ 946035 h 1343945"/>
                <a:gd name="connsiteX5" fmla="*/ 26054 w 1675680"/>
                <a:gd name="connsiteY5" fmla="*/ 954121 h 1343945"/>
                <a:gd name="connsiteX6" fmla="*/ 84103 w 1675680"/>
                <a:gd name="connsiteY6" fmla="*/ 959972 h 1343945"/>
                <a:gd name="connsiteX7" fmla="*/ 372135 w 1675680"/>
                <a:gd name="connsiteY7" fmla="*/ 671972 h 1343945"/>
                <a:gd name="connsiteX8" fmla="*/ 84103 w 1675680"/>
                <a:gd name="connsiteY8" fmla="*/ 383972 h 1343945"/>
                <a:gd name="connsiteX9" fmla="*/ 26054 w 1675680"/>
                <a:gd name="connsiteY9" fmla="*/ 389823 h 1343945"/>
                <a:gd name="connsiteX10" fmla="*/ 0 w 1675680"/>
                <a:gd name="connsiteY10" fmla="*/ 397910 h 1343945"/>
                <a:gd name="connsiteX11" fmla="*/ 0 w 1675680"/>
                <a:gd name="connsiteY11" fmla="*/ 0 h 13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680" h="1343945">
                  <a:moveTo>
                    <a:pt x="0" y="0"/>
                  </a:moveTo>
                  <a:lnTo>
                    <a:pt x="1675680" y="0"/>
                  </a:lnTo>
                  <a:lnTo>
                    <a:pt x="1675680" y="1343945"/>
                  </a:lnTo>
                  <a:lnTo>
                    <a:pt x="0" y="1343945"/>
                  </a:lnTo>
                  <a:lnTo>
                    <a:pt x="0" y="946035"/>
                  </a:lnTo>
                  <a:lnTo>
                    <a:pt x="26054" y="954121"/>
                  </a:lnTo>
                  <a:cubicBezTo>
                    <a:pt x="44805" y="957958"/>
                    <a:pt x="64219" y="959972"/>
                    <a:pt x="84103" y="959972"/>
                  </a:cubicBezTo>
                  <a:cubicBezTo>
                    <a:pt x="243179" y="959972"/>
                    <a:pt x="372135" y="831030"/>
                    <a:pt x="372135" y="671972"/>
                  </a:cubicBezTo>
                  <a:cubicBezTo>
                    <a:pt x="372135" y="512914"/>
                    <a:pt x="243179" y="383972"/>
                    <a:pt x="84103" y="383972"/>
                  </a:cubicBezTo>
                  <a:cubicBezTo>
                    <a:pt x="64219" y="383972"/>
                    <a:pt x="44805" y="385987"/>
                    <a:pt x="26054" y="389823"/>
                  </a:cubicBezTo>
                  <a:lnTo>
                    <a:pt x="0" y="3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69730" y="2624777"/>
              <a:ext cx="144016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dirty="0">
                  <a:solidFill>
                    <a:schemeClr val="bg2">
                      <a:lumMod val="95000"/>
                    </a:schemeClr>
                  </a:solidFill>
                </a:rPr>
                <a:t>Causes of </a:t>
              </a:r>
              <a:r>
                <a:rPr lang="en-GB" sz="2000" dirty="0" smtClean="0">
                  <a:solidFill>
                    <a:schemeClr val="bg2">
                      <a:lumMod val="95000"/>
                    </a:schemeClr>
                  </a:solidFill>
                </a:rPr>
                <a:t>Death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ZA" sz="2000" dirty="0" smtClean="0">
                  <a:solidFill>
                    <a:schemeClr val="bg2">
                      <a:lumMod val="95000"/>
                    </a:schemeClr>
                  </a:solidFill>
                </a:rPr>
                <a:t>SADHS</a:t>
              </a:r>
              <a:endParaRPr lang="en-GB" sz="2000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52588" y="1619128"/>
              <a:ext cx="19026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STATS SA SURVEYS / PRODUCTS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7021912"/>
              </p:ext>
            </p:extLst>
          </p:nvPr>
        </p:nvGraphicFramePr>
        <p:xfrm>
          <a:off x="1979712" y="3068960"/>
          <a:ext cx="56677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 Placeholder 2"/>
          <p:cNvSpPr txBox="1">
            <a:spLocks/>
          </p:cNvSpPr>
          <p:nvPr/>
        </p:nvSpPr>
        <p:spPr>
          <a:xfrm>
            <a:off x="3031380" y="2740854"/>
            <a:ext cx="3564396" cy="3522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+mj-lt"/>
                <a:cs typeface="+mn-cs"/>
              </a:rPr>
              <a:t>Number of deaths in South Africa, 1997−2016</a:t>
            </a:r>
          </a:p>
          <a:p>
            <a:endParaRPr lang="en-ZA" sz="1400" dirty="0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3923928" y="4077073"/>
            <a:ext cx="2088232" cy="1296144"/>
          </a:xfrm>
          <a:prstGeom prst="rect">
            <a:avLst/>
          </a:prstGeom>
          <a:noFill/>
          <a:ln w="3175">
            <a:solidFill>
              <a:srgbClr val="0000FF"/>
            </a:solidFill>
            <a:prstDash val="lgDash"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sz="1400" b="1" dirty="0" smtClean="0"/>
              <a:t>Decline in </a:t>
            </a:r>
          </a:p>
          <a:p>
            <a:r>
              <a:rPr lang="en-ZA" sz="1400" b="1" dirty="0" smtClean="0"/>
              <a:t>deaths continues</a:t>
            </a:r>
            <a:endParaRPr lang="en-ZA" sz="1400" b="1" dirty="0"/>
          </a:p>
        </p:txBody>
      </p:sp>
    </p:spTree>
    <p:extLst>
      <p:ext uri="{BB962C8B-B14F-4D97-AF65-F5344CB8AC3E}">
        <p14:creationId xmlns:p14="http://schemas.microsoft.com/office/powerpoint/2010/main" xmlns="" val="43005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33646 -0.003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69 -0.03519 L 0.004 -1.1333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6 L -0.34965 3.703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2511339" y="131591"/>
            <a:ext cx="2395760" cy="2140200"/>
            <a:chOff x="543303" y="1685229"/>
            <a:chExt cx="2395760" cy="2140200"/>
          </a:xfrm>
        </p:grpSpPr>
        <p:sp>
          <p:nvSpPr>
            <p:cNvPr id="47" name="Freeform 46"/>
            <p:cNvSpPr/>
            <p:nvPr/>
          </p:nvSpPr>
          <p:spPr>
            <a:xfrm>
              <a:off x="543303" y="2491879"/>
              <a:ext cx="2395760" cy="1333550"/>
            </a:xfrm>
            <a:custGeom>
              <a:avLst/>
              <a:gdLst>
                <a:gd name="connsiteX0" fmla="*/ 0 w 2960212"/>
                <a:gd name="connsiteY0" fmla="*/ 0 h 1660583"/>
                <a:gd name="connsiteX1" fmla="*/ 2035719 w 2960212"/>
                <a:gd name="connsiteY1" fmla="*/ 0 h 1660583"/>
                <a:gd name="connsiteX2" fmla="*/ 2035719 w 2960212"/>
                <a:gd name="connsiteY2" fmla="*/ 741955 h 1660583"/>
                <a:gd name="connsiteX3" fmla="*/ 2353196 w 2960212"/>
                <a:gd name="connsiteY3" fmla="*/ 741955 h 1660583"/>
                <a:gd name="connsiteX4" fmla="*/ 2359914 w 2960212"/>
                <a:gd name="connsiteY4" fmla="*/ 708680 h 1660583"/>
                <a:gd name="connsiteX5" fmla="*/ 2647787 w 2960212"/>
                <a:gd name="connsiteY5" fmla="*/ 517865 h 1660583"/>
                <a:gd name="connsiteX6" fmla="*/ 2960212 w 2960212"/>
                <a:gd name="connsiteY6" fmla="*/ 830290 h 1660583"/>
                <a:gd name="connsiteX7" fmla="*/ 2647787 w 2960212"/>
                <a:gd name="connsiteY7" fmla="*/ 1142715 h 1660583"/>
                <a:gd name="connsiteX8" fmla="*/ 2359914 w 2960212"/>
                <a:gd name="connsiteY8" fmla="*/ 951900 h 1660583"/>
                <a:gd name="connsiteX9" fmla="*/ 2353196 w 2960212"/>
                <a:gd name="connsiteY9" fmla="*/ 918626 h 1660583"/>
                <a:gd name="connsiteX10" fmla="*/ 2035719 w 2960212"/>
                <a:gd name="connsiteY10" fmla="*/ 918626 h 1660583"/>
                <a:gd name="connsiteX11" fmla="*/ 2035719 w 2960212"/>
                <a:gd name="connsiteY11" fmla="*/ 1660583 h 1660583"/>
                <a:gd name="connsiteX12" fmla="*/ 0 w 2960212"/>
                <a:gd name="connsiteY12" fmla="*/ 1660583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212" h="1660583">
                  <a:moveTo>
                    <a:pt x="0" y="0"/>
                  </a:moveTo>
                  <a:lnTo>
                    <a:pt x="2035719" y="0"/>
                  </a:lnTo>
                  <a:lnTo>
                    <a:pt x="2035719" y="741955"/>
                  </a:lnTo>
                  <a:lnTo>
                    <a:pt x="2353196" y="741955"/>
                  </a:lnTo>
                  <a:lnTo>
                    <a:pt x="2359914" y="708680"/>
                  </a:lnTo>
                  <a:cubicBezTo>
                    <a:pt x="2407343" y="596546"/>
                    <a:pt x="2518376" y="517865"/>
                    <a:pt x="2647787" y="517865"/>
                  </a:cubicBezTo>
                  <a:cubicBezTo>
                    <a:pt x="2820335" y="517865"/>
                    <a:pt x="2960212" y="657742"/>
                    <a:pt x="2960212" y="830290"/>
                  </a:cubicBezTo>
                  <a:cubicBezTo>
                    <a:pt x="2960212" y="1002838"/>
                    <a:pt x="2820335" y="1142715"/>
                    <a:pt x="2647787" y="1142715"/>
                  </a:cubicBezTo>
                  <a:cubicBezTo>
                    <a:pt x="2518376" y="1142715"/>
                    <a:pt x="2407343" y="1064034"/>
                    <a:pt x="2359914" y="951900"/>
                  </a:cubicBezTo>
                  <a:lnTo>
                    <a:pt x="2353196" y="918626"/>
                  </a:lnTo>
                  <a:lnTo>
                    <a:pt x="2035719" y="918626"/>
                  </a:lnTo>
                  <a:lnTo>
                    <a:pt x="2035719" y="1660583"/>
                  </a:lnTo>
                  <a:lnTo>
                    <a:pt x="0" y="166058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3303" y="2841292"/>
              <a:ext cx="1512168" cy="42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dirty="0">
                  <a:solidFill>
                    <a:schemeClr val="bg2">
                      <a:lumMod val="95000"/>
                    </a:schemeClr>
                  </a:solidFill>
                </a:rPr>
                <a:t>Agriculture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866" y="1685229"/>
              <a:ext cx="1512168" cy="42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9BBB58"/>
                  </a:solidFill>
                </a:rPr>
                <a:t>NDP (SONA)</a:t>
              </a:r>
              <a:endParaRPr lang="en-GB" b="1" dirty="0">
                <a:solidFill>
                  <a:srgbClr val="9BBB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8882" y="7903568"/>
            <a:ext cx="2443822" cy="2150168"/>
            <a:chOff x="2593300" y="1685656"/>
            <a:chExt cx="2443822" cy="2150168"/>
          </a:xfrm>
        </p:grpSpPr>
        <p:grpSp>
          <p:nvGrpSpPr>
            <p:cNvPr id="52" name="Group 51"/>
            <p:cNvGrpSpPr/>
            <p:nvPr/>
          </p:nvGrpSpPr>
          <p:grpSpPr>
            <a:xfrm>
              <a:off x="2608288" y="2491879"/>
              <a:ext cx="2428834" cy="1343945"/>
              <a:chOff x="2403944" y="3943450"/>
              <a:chExt cx="2428834" cy="1343945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403944" y="3943450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079624" y="3943450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017160" y="2429726"/>
              <a:ext cx="127888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GB" sz="1200" dirty="0">
                  <a:solidFill>
                    <a:schemeClr val="bg2">
                      <a:lumMod val="95000"/>
                    </a:schemeClr>
                  </a:solidFill>
                </a:rPr>
                <a:t>Vibrant, equitable, sustainable rural communities contributing towards food security for all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3300" y="1685656"/>
              <a:ext cx="1690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DEVELOPMENT OUTCOMES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08200" y="99942"/>
            <a:ext cx="2415760" cy="2172867"/>
            <a:chOff x="4708200" y="1663974"/>
            <a:chExt cx="2415760" cy="2172867"/>
          </a:xfrm>
        </p:grpSpPr>
        <p:grpSp>
          <p:nvGrpSpPr>
            <p:cNvPr id="57" name="Group 56"/>
            <p:cNvGrpSpPr/>
            <p:nvPr/>
          </p:nvGrpSpPr>
          <p:grpSpPr>
            <a:xfrm>
              <a:off x="4708200" y="1663974"/>
              <a:ext cx="2415760" cy="2172867"/>
              <a:chOff x="4708200" y="1663974"/>
              <a:chExt cx="2415760" cy="217286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8200" y="2492896"/>
                <a:ext cx="1675680" cy="1343945"/>
              </a:xfrm>
              <a:custGeom>
                <a:avLst/>
                <a:gdLst>
                  <a:gd name="connsiteX0" fmla="*/ 0 w 1675680"/>
                  <a:gd name="connsiteY0" fmla="*/ 0 h 1343945"/>
                  <a:gd name="connsiteX1" fmla="*/ 1675680 w 1675680"/>
                  <a:gd name="connsiteY1" fmla="*/ 0 h 1343945"/>
                  <a:gd name="connsiteX2" fmla="*/ 1675680 w 1675680"/>
                  <a:gd name="connsiteY2" fmla="*/ 1343945 h 1343945"/>
                  <a:gd name="connsiteX3" fmla="*/ 0 w 1675680"/>
                  <a:gd name="connsiteY3" fmla="*/ 1343945 h 1343945"/>
                  <a:gd name="connsiteX4" fmla="*/ 0 w 1675680"/>
                  <a:gd name="connsiteY4" fmla="*/ 946035 h 1343945"/>
                  <a:gd name="connsiteX5" fmla="*/ 26054 w 1675680"/>
                  <a:gd name="connsiteY5" fmla="*/ 954121 h 1343945"/>
                  <a:gd name="connsiteX6" fmla="*/ 84103 w 1675680"/>
                  <a:gd name="connsiteY6" fmla="*/ 959972 h 1343945"/>
                  <a:gd name="connsiteX7" fmla="*/ 372135 w 1675680"/>
                  <a:gd name="connsiteY7" fmla="*/ 671972 h 1343945"/>
                  <a:gd name="connsiteX8" fmla="*/ 84103 w 1675680"/>
                  <a:gd name="connsiteY8" fmla="*/ 383972 h 1343945"/>
                  <a:gd name="connsiteX9" fmla="*/ 26054 w 1675680"/>
                  <a:gd name="connsiteY9" fmla="*/ 389823 h 1343945"/>
                  <a:gd name="connsiteX10" fmla="*/ 0 w 1675680"/>
                  <a:gd name="connsiteY10" fmla="*/ 397910 h 1343945"/>
                  <a:gd name="connsiteX11" fmla="*/ 0 w 1675680"/>
                  <a:gd name="connsiteY11" fmla="*/ 0 h 13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5680" h="1343945">
                    <a:moveTo>
                      <a:pt x="0" y="0"/>
                    </a:moveTo>
                    <a:lnTo>
                      <a:pt x="1675680" y="0"/>
                    </a:lnTo>
                    <a:lnTo>
                      <a:pt x="1675680" y="1343945"/>
                    </a:lnTo>
                    <a:lnTo>
                      <a:pt x="0" y="1343945"/>
                    </a:lnTo>
                    <a:lnTo>
                      <a:pt x="0" y="946035"/>
                    </a:lnTo>
                    <a:lnTo>
                      <a:pt x="26054" y="954121"/>
                    </a:lnTo>
                    <a:cubicBezTo>
                      <a:pt x="44805" y="957958"/>
                      <a:pt x="64219" y="959972"/>
                      <a:pt x="84103" y="959972"/>
                    </a:cubicBezTo>
                    <a:cubicBezTo>
                      <a:pt x="243179" y="959972"/>
                      <a:pt x="372135" y="831030"/>
                      <a:pt x="372135" y="671972"/>
                    </a:cubicBezTo>
                    <a:cubicBezTo>
                      <a:pt x="372135" y="512914"/>
                      <a:pt x="243179" y="383972"/>
                      <a:pt x="84103" y="383972"/>
                    </a:cubicBezTo>
                    <a:cubicBezTo>
                      <a:pt x="64219" y="383972"/>
                      <a:pt x="44805" y="385987"/>
                      <a:pt x="26054" y="389823"/>
                    </a:cubicBezTo>
                    <a:lnTo>
                      <a:pt x="0" y="39791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370806" y="2491879"/>
                <a:ext cx="753154" cy="1343944"/>
              </a:xfrm>
              <a:custGeom>
                <a:avLst/>
                <a:gdLst>
                  <a:gd name="connsiteX0" fmla="*/ 0 w 753154"/>
                  <a:gd name="connsiteY0" fmla="*/ 0 h 1343944"/>
                  <a:gd name="connsiteX1" fmla="*/ 4943 w 753154"/>
                  <a:gd name="connsiteY1" fmla="*/ 0 h 1343944"/>
                  <a:gd name="connsiteX2" fmla="*/ 4943 w 753154"/>
                  <a:gd name="connsiteY2" fmla="*/ 600480 h 1343944"/>
                  <a:gd name="connsiteX3" fmla="*/ 261884 w 753154"/>
                  <a:gd name="connsiteY3" fmla="*/ 600480 h 1343944"/>
                  <a:gd name="connsiteX4" fmla="*/ 267321 w 753154"/>
                  <a:gd name="connsiteY4" fmla="*/ 573549 h 1343944"/>
                  <a:gd name="connsiteX5" fmla="*/ 500302 w 753154"/>
                  <a:gd name="connsiteY5" fmla="*/ 419119 h 1343944"/>
                  <a:gd name="connsiteX6" fmla="*/ 753154 w 753154"/>
                  <a:gd name="connsiteY6" fmla="*/ 671971 h 1343944"/>
                  <a:gd name="connsiteX7" fmla="*/ 500302 w 753154"/>
                  <a:gd name="connsiteY7" fmla="*/ 924823 h 1343944"/>
                  <a:gd name="connsiteX8" fmla="*/ 267321 w 753154"/>
                  <a:gd name="connsiteY8" fmla="*/ 770392 h 1343944"/>
                  <a:gd name="connsiteX9" fmla="*/ 261884 w 753154"/>
                  <a:gd name="connsiteY9" fmla="*/ 743463 h 1343944"/>
                  <a:gd name="connsiteX10" fmla="*/ 4943 w 753154"/>
                  <a:gd name="connsiteY10" fmla="*/ 743463 h 1343944"/>
                  <a:gd name="connsiteX11" fmla="*/ 4943 w 753154"/>
                  <a:gd name="connsiteY11" fmla="*/ 1343944 h 1343944"/>
                  <a:gd name="connsiteX12" fmla="*/ 0 w 753154"/>
                  <a:gd name="connsiteY12" fmla="*/ 1343944 h 1343944"/>
                  <a:gd name="connsiteX13" fmla="*/ 0 w 753154"/>
                  <a:gd name="connsiteY13" fmla="*/ 0 h 13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3154" h="1343944">
                    <a:moveTo>
                      <a:pt x="0" y="0"/>
                    </a:moveTo>
                    <a:lnTo>
                      <a:pt x="4943" y="0"/>
                    </a:lnTo>
                    <a:lnTo>
                      <a:pt x="4943" y="600480"/>
                    </a:lnTo>
                    <a:lnTo>
                      <a:pt x="261884" y="600480"/>
                    </a:lnTo>
                    <a:lnTo>
                      <a:pt x="267321" y="573549"/>
                    </a:lnTo>
                    <a:cubicBezTo>
                      <a:pt x="305706" y="482797"/>
                      <a:pt x="395567" y="419119"/>
                      <a:pt x="500302" y="419119"/>
                    </a:cubicBezTo>
                    <a:cubicBezTo>
                      <a:pt x="639949" y="419119"/>
                      <a:pt x="753154" y="532324"/>
                      <a:pt x="753154" y="671971"/>
                    </a:cubicBezTo>
                    <a:cubicBezTo>
                      <a:pt x="753154" y="811618"/>
                      <a:pt x="639949" y="924823"/>
                      <a:pt x="500302" y="924823"/>
                    </a:cubicBezTo>
                    <a:cubicBezTo>
                      <a:pt x="395567" y="924823"/>
                      <a:pt x="305706" y="861145"/>
                      <a:pt x="267321" y="770392"/>
                    </a:cubicBezTo>
                    <a:lnTo>
                      <a:pt x="261884" y="743463"/>
                    </a:lnTo>
                    <a:lnTo>
                      <a:pt x="4943" y="743463"/>
                    </a:lnTo>
                    <a:lnTo>
                      <a:pt x="4943" y="1343944"/>
                    </a:lnTo>
                    <a:lnTo>
                      <a:pt x="0" y="1343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57678" y="1663974"/>
                <a:ext cx="1376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STATISTICAL </a:t>
                </a:r>
              </a:p>
              <a:p>
                <a:pPr algn="ctr"/>
                <a:r>
                  <a:rPr lang="en-GB" b="1" dirty="0" smtClean="0">
                    <a:solidFill>
                      <a:srgbClr val="C0504C"/>
                    </a:solidFill>
                  </a:rPr>
                  <a:t>THEMES</a:t>
                </a:r>
                <a:endParaRPr lang="en-GB" b="1" dirty="0">
                  <a:solidFill>
                    <a:srgbClr val="C0504C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029685" y="2659493"/>
              <a:ext cx="1246326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dirty="0">
                  <a:solidFill>
                    <a:schemeClr val="bg2">
                      <a:lumMod val="95000"/>
                    </a:schemeClr>
                  </a:solidFill>
                </a:rPr>
                <a:t>Rural development, food security &amp; land reform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161" y="54121"/>
            <a:ext cx="1902639" cy="2206301"/>
            <a:chOff x="6652588" y="1619128"/>
            <a:chExt cx="1902639" cy="2206301"/>
          </a:xfrm>
        </p:grpSpPr>
        <p:sp>
          <p:nvSpPr>
            <p:cNvPr id="61" name="Freeform 60"/>
            <p:cNvSpPr/>
            <p:nvPr/>
          </p:nvSpPr>
          <p:spPr>
            <a:xfrm>
              <a:off x="6784752" y="2481484"/>
              <a:ext cx="1675680" cy="1343945"/>
            </a:xfrm>
            <a:custGeom>
              <a:avLst/>
              <a:gdLst>
                <a:gd name="connsiteX0" fmla="*/ 0 w 1675680"/>
                <a:gd name="connsiteY0" fmla="*/ 0 h 1343945"/>
                <a:gd name="connsiteX1" fmla="*/ 1675680 w 1675680"/>
                <a:gd name="connsiteY1" fmla="*/ 0 h 1343945"/>
                <a:gd name="connsiteX2" fmla="*/ 1675680 w 1675680"/>
                <a:gd name="connsiteY2" fmla="*/ 1343945 h 1343945"/>
                <a:gd name="connsiteX3" fmla="*/ 0 w 1675680"/>
                <a:gd name="connsiteY3" fmla="*/ 1343945 h 1343945"/>
                <a:gd name="connsiteX4" fmla="*/ 0 w 1675680"/>
                <a:gd name="connsiteY4" fmla="*/ 946035 h 1343945"/>
                <a:gd name="connsiteX5" fmla="*/ 26054 w 1675680"/>
                <a:gd name="connsiteY5" fmla="*/ 954121 h 1343945"/>
                <a:gd name="connsiteX6" fmla="*/ 84103 w 1675680"/>
                <a:gd name="connsiteY6" fmla="*/ 959972 h 1343945"/>
                <a:gd name="connsiteX7" fmla="*/ 372135 w 1675680"/>
                <a:gd name="connsiteY7" fmla="*/ 671972 h 1343945"/>
                <a:gd name="connsiteX8" fmla="*/ 84103 w 1675680"/>
                <a:gd name="connsiteY8" fmla="*/ 383972 h 1343945"/>
                <a:gd name="connsiteX9" fmla="*/ 26054 w 1675680"/>
                <a:gd name="connsiteY9" fmla="*/ 389823 h 1343945"/>
                <a:gd name="connsiteX10" fmla="*/ 0 w 1675680"/>
                <a:gd name="connsiteY10" fmla="*/ 397910 h 1343945"/>
                <a:gd name="connsiteX11" fmla="*/ 0 w 1675680"/>
                <a:gd name="connsiteY11" fmla="*/ 0 h 13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680" h="1343945">
                  <a:moveTo>
                    <a:pt x="0" y="0"/>
                  </a:moveTo>
                  <a:lnTo>
                    <a:pt x="1675680" y="0"/>
                  </a:lnTo>
                  <a:lnTo>
                    <a:pt x="1675680" y="1343945"/>
                  </a:lnTo>
                  <a:lnTo>
                    <a:pt x="0" y="1343945"/>
                  </a:lnTo>
                  <a:lnTo>
                    <a:pt x="0" y="946035"/>
                  </a:lnTo>
                  <a:lnTo>
                    <a:pt x="26054" y="954121"/>
                  </a:lnTo>
                  <a:cubicBezTo>
                    <a:pt x="44805" y="957958"/>
                    <a:pt x="64219" y="959972"/>
                    <a:pt x="84103" y="959972"/>
                  </a:cubicBezTo>
                  <a:cubicBezTo>
                    <a:pt x="243179" y="959972"/>
                    <a:pt x="372135" y="831030"/>
                    <a:pt x="372135" y="671972"/>
                  </a:cubicBezTo>
                  <a:cubicBezTo>
                    <a:pt x="372135" y="512914"/>
                    <a:pt x="243179" y="383972"/>
                    <a:pt x="84103" y="383972"/>
                  </a:cubicBezTo>
                  <a:cubicBezTo>
                    <a:pt x="64219" y="383972"/>
                    <a:pt x="44805" y="385987"/>
                    <a:pt x="26054" y="389823"/>
                  </a:cubicBezTo>
                  <a:lnTo>
                    <a:pt x="0" y="3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67670" y="2715410"/>
              <a:ext cx="1440160" cy="821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dirty="0">
                  <a:solidFill>
                    <a:schemeClr val="bg2">
                      <a:lumMod val="95000"/>
                    </a:schemeClr>
                  </a:solidFill>
                </a:rPr>
                <a:t>Annual survey of commercial agriculture, CS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52588" y="1619128"/>
              <a:ext cx="19026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2B72B5"/>
                  </a:solidFill>
                </a:rPr>
                <a:t>STATS SA SURVEYS / PRODUCTS</a:t>
              </a:r>
              <a:endParaRPr lang="en-GB" b="1" dirty="0">
                <a:solidFill>
                  <a:srgbClr val="2B72B5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9235" y="2852936"/>
            <a:ext cx="6660629" cy="3062379"/>
            <a:chOff x="585797" y="2853099"/>
            <a:chExt cx="6660629" cy="3062379"/>
          </a:xfrm>
        </p:grpSpPr>
        <p:pic>
          <p:nvPicPr>
            <p:cNvPr id="26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9973" y="3153888"/>
              <a:ext cx="5076453" cy="2761590"/>
            </a:xfrm>
            <a:prstGeom prst="rect">
              <a:avLst/>
            </a:prstGeom>
          </p:spPr>
        </p:pic>
        <p:sp>
          <p:nvSpPr>
            <p:cNvPr id="27" name="Rectangle 3"/>
            <p:cNvSpPr/>
            <p:nvPr/>
          </p:nvSpPr>
          <p:spPr>
            <a:xfrm>
              <a:off x="2632086" y="2853099"/>
              <a:ext cx="46143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Number of Agricultural households by province</a:t>
              </a:r>
            </a:p>
          </p:txBody>
        </p:sp>
        <p:sp>
          <p:nvSpPr>
            <p:cNvPr id="29" name="Rectangle 7"/>
            <p:cNvSpPr/>
            <p:nvPr/>
          </p:nvSpPr>
          <p:spPr>
            <a:xfrm>
              <a:off x="585797" y="3297904"/>
              <a:ext cx="1224136" cy="286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algn="ct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CS 2016</a:t>
              </a:r>
              <a:endParaRPr lang="en-Z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0643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33646 -0.003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69 -0.03519 L 0.004 -1.1333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77556E-17 L -0.34965 2.77556E-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unsplash.com/photo-1494947202222-cc0a8763fa55?ixlib=rb-0.3.5&amp;s=d19d075dfdf4b0b0b1d8672859fa1d3f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"/>
            <a:ext cx="9168537" cy="6165304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1"/>
          <p:cNvSpPr txBox="1"/>
          <p:nvPr/>
        </p:nvSpPr>
        <p:spPr>
          <a:xfrm>
            <a:off x="4242986" y="853831"/>
            <a:ext cx="4680520" cy="5293757"/>
          </a:xfrm>
          <a:prstGeom prst="rect">
            <a:avLst/>
          </a:prstGeom>
          <a:solidFill>
            <a:srgbClr val="43688D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A national </a:t>
            </a:r>
            <a:r>
              <a:rPr lang="en-ZA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g</a:t>
            </a: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overnment </a:t>
            </a:r>
            <a:r>
              <a:rPr lang="en-ZA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</a:t>
            </a: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epartment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srgbClr val="FFFF00"/>
                </a:solidFill>
                <a:latin typeface="+mj-lt"/>
              </a:rPr>
              <a:t>Accountable to the Minister in the </a:t>
            </a:r>
            <a:r>
              <a:rPr lang="en-GB" sz="2400" dirty="0" smtClean="0">
                <a:solidFill>
                  <a:srgbClr val="FFFF00"/>
                </a:solidFill>
                <a:latin typeface="+mj-lt"/>
              </a:rPr>
              <a:t>Presidency: </a:t>
            </a:r>
            <a:r>
              <a:rPr lang="en-GB" sz="2400" dirty="0">
                <a:solidFill>
                  <a:srgbClr val="FFFF00"/>
                </a:solidFill>
                <a:latin typeface="+mj-lt"/>
              </a:rPr>
              <a:t>Planning, Monitoring and Evaluation</a:t>
            </a:r>
          </a:p>
          <a:p>
            <a:pPr>
              <a:spcBef>
                <a:spcPts val="1200"/>
              </a:spcBef>
            </a:pP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Mandated to: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collect, produce and disseminate official and other statistics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coordinate producers of statistics</a:t>
            </a:r>
          </a:p>
          <a:p>
            <a:pPr>
              <a:spcBef>
                <a:spcPts val="1200"/>
              </a:spcBef>
            </a:pPr>
            <a:r>
              <a:rPr lang="en-ZA" sz="2400" dirty="0" smtClean="0">
                <a:solidFill>
                  <a:srgbClr val="FFFF00"/>
                </a:solidFill>
                <a:latin typeface="+mj-lt"/>
              </a:rPr>
              <a:t>Activities regulated </a:t>
            </a:r>
            <a:r>
              <a:rPr lang="en-ZA" sz="2400" dirty="0">
                <a:solidFill>
                  <a:srgbClr val="FFFF00"/>
                </a:solidFill>
                <a:latin typeface="+mj-lt"/>
              </a:rPr>
              <a:t>by the Statistics </a:t>
            </a:r>
            <a:r>
              <a:rPr lang="en-ZA" sz="2400" dirty="0" smtClean="0">
                <a:solidFill>
                  <a:srgbClr val="FFFF00"/>
                </a:solidFill>
                <a:latin typeface="+mj-lt"/>
              </a:rPr>
              <a:t>Act (Act </a:t>
            </a:r>
            <a:r>
              <a:rPr lang="en-ZA" sz="2400" dirty="0">
                <a:solidFill>
                  <a:srgbClr val="FFFF00"/>
                </a:solidFill>
                <a:latin typeface="+mj-lt"/>
              </a:rPr>
              <a:t>6 of 1999</a:t>
            </a:r>
            <a:r>
              <a:rPr lang="en-ZA" sz="2400" dirty="0" smtClean="0">
                <a:solidFill>
                  <a:srgbClr val="FFFF00"/>
                </a:solidFill>
                <a:latin typeface="+mj-lt"/>
              </a:rPr>
              <a:t>) provides for independence and oversight by a council</a:t>
            </a:r>
          </a:p>
        </p:txBody>
      </p:sp>
      <p:sp>
        <p:nvSpPr>
          <p:cNvPr id="6" name="Rectangle 4"/>
          <p:cNvSpPr/>
          <p:nvPr/>
        </p:nvSpPr>
        <p:spPr>
          <a:xfrm>
            <a:off x="0" y="174450"/>
            <a:ext cx="9144000" cy="685800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rgbClr val="FEEE5B"/>
                </a:solidFill>
              </a:rPr>
              <a:t>Who are we?</a:t>
            </a:r>
            <a:endParaRPr lang="en-US" sz="3600" b="1" i="1" dirty="0">
              <a:solidFill>
                <a:srgbClr val="FEEE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27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oking ahead 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36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/>
          <p:nvPr/>
        </p:nvSpPr>
        <p:spPr>
          <a:xfrm>
            <a:off x="0" y="3359"/>
            <a:ext cx="9168537" cy="6089938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4"/>
          <p:cNvSpPr/>
          <p:nvPr/>
        </p:nvSpPr>
        <p:spPr>
          <a:xfrm>
            <a:off x="0" y="339685"/>
            <a:ext cx="9144000" cy="685800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</a:t>
            </a:r>
            <a:r>
              <a:rPr lang="en-US" sz="3600" b="1" dirty="0" smtClean="0">
                <a:solidFill>
                  <a:srgbClr val="FEEE5B"/>
                </a:solidFill>
              </a:rPr>
              <a:t>Looking Ahead</a:t>
            </a:r>
            <a:endParaRPr lang="en-US" sz="3600" b="1" dirty="0">
              <a:solidFill>
                <a:srgbClr val="FEEE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4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708623" y="3070180"/>
            <a:ext cx="1946006" cy="3249613"/>
            <a:chOff x="5623983" y="2950573"/>
            <a:chExt cx="2594674" cy="4332817"/>
          </a:xfrm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 rot="2700000" flipV="1">
              <a:off x="4234392" y="4340164"/>
              <a:ext cx="4332817" cy="1553635"/>
            </a:xfrm>
            <a:custGeom>
              <a:avLst/>
              <a:gdLst>
                <a:gd name="T0" fmla="*/ 3886 w 3886"/>
                <a:gd name="T1" fmla="*/ 695 h 1390"/>
                <a:gd name="T2" fmla="*/ 3191 w 3886"/>
                <a:gd name="T3" fmla="*/ 1390 h 1390"/>
                <a:gd name="T4" fmla="*/ 2792 w 3886"/>
                <a:gd name="T5" fmla="*/ 1264 h 1390"/>
                <a:gd name="T6" fmla="*/ 2791 w 3886"/>
                <a:gd name="T7" fmla="*/ 1264 h 1390"/>
                <a:gd name="T8" fmla="*/ 1100 w 3886"/>
                <a:gd name="T9" fmla="*/ 1260 h 1390"/>
                <a:gd name="T10" fmla="*/ 695 w 3886"/>
                <a:gd name="T11" fmla="*/ 1390 h 1390"/>
                <a:gd name="T12" fmla="*/ 0 w 3886"/>
                <a:gd name="T13" fmla="*/ 695 h 1390"/>
                <a:gd name="T14" fmla="*/ 695 w 3886"/>
                <a:gd name="T15" fmla="*/ 0 h 1390"/>
                <a:gd name="T16" fmla="*/ 1083 w 3886"/>
                <a:gd name="T17" fmla="*/ 118 h 1390"/>
                <a:gd name="T18" fmla="*/ 1083 w 3886"/>
                <a:gd name="T19" fmla="*/ 117 h 1390"/>
                <a:gd name="T20" fmla="*/ 2803 w 3886"/>
                <a:gd name="T21" fmla="*/ 117 h 1390"/>
                <a:gd name="T22" fmla="*/ 2803 w 3886"/>
                <a:gd name="T23" fmla="*/ 118 h 1390"/>
                <a:gd name="T24" fmla="*/ 3191 w 3886"/>
                <a:gd name="T25" fmla="*/ 0 h 1390"/>
                <a:gd name="T26" fmla="*/ 3886 w 3886"/>
                <a:gd name="T27" fmla="*/ 69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6" h="1390">
                  <a:moveTo>
                    <a:pt x="3886" y="695"/>
                  </a:moveTo>
                  <a:cubicBezTo>
                    <a:pt x="3886" y="1079"/>
                    <a:pt x="3575" y="1390"/>
                    <a:pt x="3191" y="1390"/>
                  </a:cubicBezTo>
                  <a:cubicBezTo>
                    <a:pt x="3042" y="1390"/>
                    <a:pt x="2905" y="1343"/>
                    <a:pt x="2792" y="1264"/>
                  </a:cubicBezTo>
                  <a:cubicBezTo>
                    <a:pt x="2791" y="1264"/>
                    <a:pt x="2791" y="1264"/>
                    <a:pt x="2791" y="1264"/>
                  </a:cubicBezTo>
                  <a:cubicBezTo>
                    <a:pt x="2687" y="1199"/>
                    <a:pt x="1893" y="745"/>
                    <a:pt x="1100" y="1260"/>
                  </a:cubicBezTo>
                  <a:cubicBezTo>
                    <a:pt x="986" y="1342"/>
                    <a:pt x="846" y="1390"/>
                    <a:pt x="695" y="1390"/>
                  </a:cubicBezTo>
                  <a:cubicBezTo>
                    <a:pt x="311" y="1390"/>
                    <a:pt x="0" y="1079"/>
                    <a:pt x="0" y="695"/>
                  </a:cubicBezTo>
                  <a:cubicBezTo>
                    <a:pt x="0" y="311"/>
                    <a:pt x="311" y="0"/>
                    <a:pt x="695" y="0"/>
                  </a:cubicBezTo>
                  <a:cubicBezTo>
                    <a:pt x="839" y="0"/>
                    <a:pt x="972" y="44"/>
                    <a:pt x="1083" y="118"/>
                  </a:cubicBezTo>
                  <a:cubicBezTo>
                    <a:pt x="1083" y="117"/>
                    <a:pt x="1083" y="117"/>
                    <a:pt x="1083" y="117"/>
                  </a:cubicBezTo>
                  <a:cubicBezTo>
                    <a:pt x="1083" y="117"/>
                    <a:pt x="1939" y="682"/>
                    <a:pt x="2803" y="117"/>
                  </a:cubicBezTo>
                  <a:cubicBezTo>
                    <a:pt x="2803" y="118"/>
                    <a:pt x="2803" y="118"/>
                    <a:pt x="2803" y="118"/>
                  </a:cubicBezTo>
                  <a:cubicBezTo>
                    <a:pt x="2914" y="44"/>
                    <a:pt x="3047" y="0"/>
                    <a:pt x="3191" y="0"/>
                  </a:cubicBezTo>
                  <a:cubicBezTo>
                    <a:pt x="3575" y="0"/>
                    <a:pt x="3886" y="311"/>
                    <a:pt x="3886" y="69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31900" dist="190500" dir="1500000" sx="113000" sy="113000" algn="tl" rotWithShape="0">
                <a:prstClr val="black">
                  <a:alpha val="3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595133" y="5414756"/>
              <a:ext cx="1623524" cy="1387885"/>
              <a:chOff x="6595133" y="5414756"/>
              <a:chExt cx="1623524" cy="138788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692900" y="5414756"/>
                <a:ext cx="1387885" cy="13878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CasetăText 17"/>
              <p:cNvSpPr txBox="1"/>
              <p:nvPr/>
            </p:nvSpPr>
            <p:spPr>
              <a:xfrm>
                <a:off x="6595133" y="5623724"/>
                <a:ext cx="1623524" cy="69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Other </a:t>
                </a:r>
                <a:r>
                  <a:rPr lang="en-US" sz="1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organisations</a:t>
                </a:r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pic>
          <p:nvPicPr>
            <p:cNvPr id="26" name="Picture 65" descr="E:\Andrei\work\UpWork\infographics vs\vectors\marketing8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029" y="4941544"/>
              <a:ext cx="618209" cy="61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3224437" y="3036886"/>
            <a:ext cx="3249613" cy="1165226"/>
            <a:chOff x="4978401" y="2906181"/>
            <a:chExt cx="4332817" cy="1553635"/>
          </a:xfrm>
        </p:grpSpPr>
        <p:sp>
          <p:nvSpPr>
            <p:cNvPr id="5" name="Freeform 13"/>
            <p:cNvSpPr>
              <a:spLocks/>
            </p:cNvSpPr>
            <p:nvPr/>
          </p:nvSpPr>
          <p:spPr bwMode="auto">
            <a:xfrm rot="10800000" flipV="1">
              <a:off x="4978401" y="2906181"/>
              <a:ext cx="4332817" cy="1553635"/>
            </a:xfrm>
            <a:custGeom>
              <a:avLst/>
              <a:gdLst>
                <a:gd name="T0" fmla="*/ 3886 w 3886"/>
                <a:gd name="T1" fmla="*/ 695 h 1390"/>
                <a:gd name="T2" fmla="*/ 3191 w 3886"/>
                <a:gd name="T3" fmla="*/ 1390 h 1390"/>
                <a:gd name="T4" fmla="*/ 2792 w 3886"/>
                <a:gd name="T5" fmla="*/ 1264 h 1390"/>
                <a:gd name="T6" fmla="*/ 2791 w 3886"/>
                <a:gd name="T7" fmla="*/ 1264 h 1390"/>
                <a:gd name="T8" fmla="*/ 1100 w 3886"/>
                <a:gd name="T9" fmla="*/ 1260 h 1390"/>
                <a:gd name="T10" fmla="*/ 695 w 3886"/>
                <a:gd name="T11" fmla="*/ 1390 h 1390"/>
                <a:gd name="T12" fmla="*/ 0 w 3886"/>
                <a:gd name="T13" fmla="*/ 695 h 1390"/>
                <a:gd name="T14" fmla="*/ 695 w 3886"/>
                <a:gd name="T15" fmla="*/ 0 h 1390"/>
                <a:gd name="T16" fmla="*/ 1083 w 3886"/>
                <a:gd name="T17" fmla="*/ 118 h 1390"/>
                <a:gd name="T18" fmla="*/ 1083 w 3886"/>
                <a:gd name="T19" fmla="*/ 117 h 1390"/>
                <a:gd name="T20" fmla="*/ 2803 w 3886"/>
                <a:gd name="T21" fmla="*/ 117 h 1390"/>
                <a:gd name="T22" fmla="*/ 2803 w 3886"/>
                <a:gd name="T23" fmla="*/ 118 h 1390"/>
                <a:gd name="T24" fmla="*/ 3191 w 3886"/>
                <a:gd name="T25" fmla="*/ 0 h 1390"/>
                <a:gd name="T26" fmla="*/ 3886 w 3886"/>
                <a:gd name="T27" fmla="*/ 69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6" h="1390">
                  <a:moveTo>
                    <a:pt x="3886" y="695"/>
                  </a:moveTo>
                  <a:cubicBezTo>
                    <a:pt x="3886" y="1079"/>
                    <a:pt x="3575" y="1390"/>
                    <a:pt x="3191" y="1390"/>
                  </a:cubicBezTo>
                  <a:cubicBezTo>
                    <a:pt x="3042" y="1390"/>
                    <a:pt x="2905" y="1343"/>
                    <a:pt x="2792" y="1264"/>
                  </a:cubicBezTo>
                  <a:cubicBezTo>
                    <a:pt x="2791" y="1264"/>
                    <a:pt x="2791" y="1264"/>
                    <a:pt x="2791" y="1264"/>
                  </a:cubicBezTo>
                  <a:cubicBezTo>
                    <a:pt x="2687" y="1199"/>
                    <a:pt x="1893" y="745"/>
                    <a:pt x="1100" y="1260"/>
                  </a:cubicBezTo>
                  <a:cubicBezTo>
                    <a:pt x="986" y="1342"/>
                    <a:pt x="846" y="1390"/>
                    <a:pt x="695" y="1390"/>
                  </a:cubicBezTo>
                  <a:cubicBezTo>
                    <a:pt x="311" y="1390"/>
                    <a:pt x="0" y="1079"/>
                    <a:pt x="0" y="695"/>
                  </a:cubicBezTo>
                  <a:cubicBezTo>
                    <a:pt x="0" y="311"/>
                    <a:pt x="311" y="0"/>
                    <a:pt x="695" y="0"/>
                  </a:cubicBezTo>
                  <a:cubicBezTo>
                    <a:pt x="839" y="0"/>
                    <a:pt x="972" y="44"/>
                    <a:pt x="1083" y="118"/>
                  </a:cubicBezTo>
                  <a:cubicBezTo>
                    <a:pt x="1083" y="117"/>
                    <a:pt x="1083" y="117"/>
                    <a:pt x="1083" y="117"/>
                  </a:cubicBezTo>
                  <a:cubicBezTo>
                    <a:pt x="1083" y="117"/>
                    <a:pt x="1939" y="682"/>
                    <a:pt x="2803" y="117"/>
                  </a:cubicBezTo>
                  <a:cubicBezTo>
                    <a:pt x="2803" y="118"/>
                    <a:pt x="2803" y="118"/>
                    <a:pt x="2803" y="118"/>
                  </a:cubicBezTo>
                  <a:cubicBezTo>
                    <a:pt x="2914" y="44"/>
                    <a:pt x="3047" y="0"/>
                    <a:pt x="3191" y="0"/>
                  </a:cubicBezTo>
                  <a:cubicBezTo>
                    <a:pt x="3575" y="0"/>
                    <a:pt x="3886" y="311"/>
                    <a:pt x="3886" y="69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231900" dist="190500" dir="1500000" sx="113000" sy="113000" algn="tl" rotWithShape="0">
                <a:prstClr val="black">
                  <a:alpha val="3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826132" y="2989056"/>
              <a:ext cx="1387885" cy="1387885"/>
              <a:chOff x="7826132" y="2989056"/>
              <a:chExt cx="1387885" cy="138788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826132" y="2989056"/>
                <a:ext cx="1387885" cy="13878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CasetăText 15"/>
              <p:cNvSpPr txBox="1"/>
              <p:nvPr/>
            </p:nvSpPr>
            <p:spPr>
              <a:xfrm>
                <a:off x="7926685" y="3290592"/>
                <a:ext cx="1214065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Organs of State</a:t>
                </a: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pic>
          <p:nvPicPr>
            <p:cNvPr id="24" name="Picture 65" descr="E:\Andrei\work\UpWork\infographics vs\vectors\marketing8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225" y="3344662"/>
              <a:ext cx="676673" cy="676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2666429" y="1188269"/>
            <a:ext cx="3249613" cy="1848618"/>
            <a:chOff x="4234390" y="441358"/>
            <a:chExt cx="4332817" cy="2464824"/>
          </a:xfrm>
        </p:grpSpPr>
        <p:sp>
          <p:nvSpPr>
            <p:cNvPr id="8" name="Freeform 13"/>
            <p:cNvSpPr>
              <a:spLocks/>
            </p:cNvSpPr>
            <p:nvPr/>
          </p:nvSpPr>
          <p:spPr bwMode="auto">
            <a:xfrm rot="-2700000" flipV="1">
              <a:off x="4234390" y="1352547"/>
              <a:ext cx="4332817" cy="1553635"/>
            </a:xfrm>
            <a:custGeom>
              <a:avLst/>
              <a:gdLst>
                <a:gd name="T0" fmla="*/ 3886 w 3886"/>
                <a:gd name="T1" fmla="*/ 695 h 1390"/>
                <a:gd name="T2" fmla="*/ 3191 w 3886"/>
                <a:gd name="T3" fmla="*/ 1390 h 1390"/>
                <a:gd name="T4" fmla="*/ 2792 w 3886"/>
                <a:gd name="T5" fmla="*/ 1264 h 1390"/>
                <a:gd name="T6" fmla="*/ 2791 w 3886"/>
                <a:gd name="T7" fmla="*/ 1264 h 1390"/>
                <a:gd name="T8" fmla="*/ 1100 w 3886"/>
                <a:gd name="T9" fmla="*/ 1260 h 1390"/>
                <a:gd name="T10" fmla="*/ 695 w 3886"/>
                <a:gd name="T11" fmla="*/ 1390 h 1390"/>
                <a:gd name="T12" fmla="*/ 0 w 3886"/>
                <a:gd name="T13" fmla="*/ 695 h 1390"/>
                <a:gd name="T14" fmla="*/ 695 w 3886"/>
                <a:gd name="T15" fmla="*/ 0 h 1390"/>
                <a:gd name="T16" fmla="*/ 1083 w 3886"/>
                <a:gd name="T17" fmla="*/ 118 h 1390"/>
                <a:gd name="T18" fmla="*/ 1083 w 3886"/>
                <a:gd name="T19" fmla="*/ 117 h 1390"/>
                <a:gd name="T20" fmla="*/ 2803 w 3886"/>
                <a:gd name="T21" fmla="*/ 117 h 1390"/>
                <a:gd name="T22" fmla="*/ 2803 w 3886"/>
                <a:gd name="T23" fmla="*/ 118 h 1390"/>
                <a:gd name="T24" fmla="*/ 3191 w 3886"/>
                <a:gd name="T25" fmla="*/ 0 h 1390"/>
                <a:gd name="T26" fmla="*/ 3886 w 3886"/>
                <a:gd name="T27" fmla="*/ 69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6" h="1390">
                  <a:moveTo>
                    <a:pt x="3886" y="695"/>
                  </a:moveTo>
                  <a:cubicBezTo>
                    <a:pt x="3886" y="1079"/>
                    <a:pt x="3575" y="1390"/>
                    <a:pt x="3191" y="1390"/>
                  </a:cubicBezTo>
                  <a:cubicBezTo>
                    <a:pt x="3042" y="1390"/>
                    <a:pt x="2905" y="1343"/>
                    <a:pt x="2792" y="1264"/>
                  </a:cubicBezTo>
                  <a:cubicBezTo>
                    <a:pt x="2791" y="1264"/>
                    <a:pt x="2791" y="1264"/>
                    <a:pt x="2791" y="1264"/>
                  </a:cubicBezTo>
                  <a:cubicBezTo>
                    <a:pt x="2687" y="1199"/>
                    <a:pt x="1893" y="745"/>
                    <a:pt x="1100" y="1260"/>
                  </a:cubicBezTo>
                  <a:cubicBezTo>
                    <a:pt x="986" y="1342"/>
                    <a:pt x="846" y="1390"/>
                    <a:pt x="695" y="1390"/>
                  </a:cubicBezTo>
                  <a:cubicBezTo>
                    <a:pt x="311" y="1390"/>
                    <a:pt x="0" y="1079"/>
                    <a:pt x="0" y="695"/>
                  </a:cubicBezTo>
                  <a:cubicBezTo>
                    <a:pt x="0" y="311"/>
                    <a:pt x="311" y="0"/>
                    <a:pt x="695" y="0"/>
                  </a:cubicBezTo>
                  <a:cubicBezTo>
                    <a:pt x="839" y="0"/>
                    <a:pt x="972" y="44"/>
                    <a:pt x="1083" y="118"/>
                  </a:cubicBezTo>
                  <a:cubicBezTo>
                    <a:pt x="1083" y="117"/>
                    <a:pt x="1083" y="117"/>
                    <a:pt x="1083" y="117"/>
                  </a:cubicBezTo>
                  <a:cubicBezTo>
                    <a:pt x="1083" y="117"/>
                    <a:pt x="1939" y="682"/>
                    <a:pt x="2803" y="117"/>
                  </a:cubicBezTo>
                  <a:cubicBezTo>
                    <a:pt x="2803" y="118"/>
                    <a:pt x="2803" y="118"/>
                    <a:pt x="2803" y="118"/>
                  </a:cubicBezTo>
                  <a:cubicBezTo>
                    <a:pt x="2914" y="44"/>
                    <a:pt x="3047" y="0"/>
                    <a:pt x="3191" y="0"/>
                  </a:cubicBezTo>
                  <a:cubicBezTo>
                    <a:pt x="3575" y="0"/>
                    <a:pt x="3886" y="311"/>
                    <a:pt x="3886" y="69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231900" dist="190500" dir="1500000" sx="113000" sy="113000" algn="tl" rotWithShape="0">
                <a:prstClr val="black">
                  <a:alpha val="3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680200" y="441358"/>
              <a:ext cx="1387885" cy="1387885"/>
              <a:chOff x="6680200" y="441358"/>
              <a:chExt cx="1387885" cy="138788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680200" y="441358"/>
                <a:ext cx="1387885" cy="13878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CasetăText 13"/>
              <p:cNvSpPr txBox="1"/>
              <p:nvPr/>
            </p:nvSpPr>
            <p:spPr>
              <a:xfrm>
                <a:off x="6767109" y="882175"/>
                <a:ext cx="1214065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Public</a:t>
                </a: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pic>
          <p:nvPicPr>
            <p:cNvPr id="22" name="Picture 20" descr="E:\Andrei\work\UpWork\infographics vs\vectors\businessman276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356" y="1699074"/>
              <a:ext cx="637117" cy="63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Oval 8"/>
          <p:cNvSpPr/>
          <p:nvPr/>
        </p:nvSpPr>
        <p:spPr>
          <a:xfrm>
            <a:off x="2195736" y="2476499"/>
            <a:ext cx="2286000" cy="228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683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5237" y="2566001"/>
            <a:ext cx="2106999" cy="2106999"/>
          </a:xfrm>
          <a:prstGeom prst="ellipse">
            <a:avLst/>
          </a:prstGeom>
          <a:noFill/>
          <a:ln w="31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386236" y="2666999"/>
            <a:ext cx="1911599" cy="1905000"/>
            <a:chOff x="3860800" y="2412999"/>
            <a:chExt cx="2548799" cy="2540000"/>
          </a:xfrm>
        </p:grpSpPr>
        <p:sp>
          <p:nvSpPr>
            <p:cNvPr id="4" name="Oval 3"/>
            <p:cNvSpPr/>
            <p:nvPr/>
          </p:nvSpPr>
          <p:spPr>
            <a:xfrm>
              <a:off x="3860800" y="2412999"/>
              <a:ext cx="2540000" cy="254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3683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setăText 10"/>
            <p:cNvSpPr txBox="1"/>
            <p:nvPr/>
          </p:nvSpPr>
          <p:spPr>
            <a:xfrm>
              <a:off x="3897988" y="2872824"/>
              <a:ext cx="2511611" cy="155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Target audience</a:t>
              </a:r>
            </a:p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Linking products and services to the needs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512" y="2060848"/>
            <a:ext cx="2009625" cy="3246357"/>
            <a:chOff x="806425" y="1990165"/>
            <a:chExt cx="2679500" cy="4328479"/>
          </a:xfrm>
        </p:grpSpPr>
        <p:sp>
          <p:nvSpPr>
            <p:cNvPr id="19" name="CasetăText 18"/>
            <p:cNvSpPr txBox="1"/>
            <p:nvPr/>
          </p:nvSpPr>
          <p:spPr>
            <a:xfrm>
              <a:off x="825877" y="2872824"/>
              <a:ext cx="2247211" cy="45402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Stats SA: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21" descr="E:\Andrei\work\UpWork\infographics vs\vectors\businessman277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081" y="1990165"/>
              <a:ext cx="932803" cy="82753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asetăText 59"/>
            <p:cNvSpPr txBox="1"/>
            <p:nvPr/>
          </p:nvSpPr>
          <p:spPr>
            <a:xfrm>
              <a:off x="806425" y="3322950"/>
              <a:ext cx="2679500" cy="2995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Statistical products &amp; services offerings: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Website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Print products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Digital products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Social media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Capacity development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User support</a:t>
              </a:r>
            </a:p>
            <a:p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4224" y="1268760"/>
            <a:ext cx="2009625" cy="837351"/>
            <a:chOff x="8471451" y="1174161"/>
            <a:chExt cx="2679500" cy="1116468"/>
          </a:xfrm>
        </p:grpSpPr>
        <p:sp>
          <p:nvSpPr>
            <p:cNvPr id="21" name="CasetăText 20"/>
            <p:cNvSpPr txBox="1"/>
            <p:nvPr/>
          </p:nvSpPr>
          <p:spPr>
            <a:xfrm>
              <a:off x="8506171" y="1174161"/>
              <a:ext cx="2247211" cy="454025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Active Citizenry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Grupare 57"/>
            <p:cNvGrpSpPr/>
            <p:nvPr/>
          </p:nvGrpSpPr>
          <p:grpSpPr>
            <a:xfrm>
              <a:off x="8471451" y="1582792"/>
              <a:ext cx="2679500" cy="707837"/>
              <a:chOff x="735868" y="764277"/>
              <a:chExt cx="2018783" cy="530878"/>
            </a:xfrm>
          </p:grpSpPr>
          <p:sp>
            <p:nvSpPr>
              <p:cNvPr id="36" name="CasetăText 58"/>
              <p:cNvSpPr txBox="1"/>
              <p:nvPr/>
            </p:nvSpPr>
            <p:spPr>
              <a:xfrm>
                <a:off x="735868" y="1041239"/>
                <a:ext cx="201551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7" name="CasetăText 59"/>
              <p:cNvSpPr txBox="1"/>
              <p:nvPr/>
            </p:nvSpPr>
            <p:spPr>
              <a:xfrm>
                <a:off x="735868" y="764277"/>
                <a:ext cx="20187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Media (print and social)</a:t>
                </a:r>
              </a:p>
              <a:p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Website</a:t>
                </a:r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5896923" y="4698977"/>
            <a:ext cx="2440733" cy="1439830"/>
            <a:chOff x="8541711" y="5014724"/>
            <a:chExt cx="3254309" cy="1919773"/>
          </a:xfrm>
        </p:grpSpPr>
        <p:sp>
          <p:nvSpPr>
            <p:cNvPr id="25" name="CasetăText 24"/>
            <p:cNvSpPr txBox="1"/>
            <p:nvPr/>
          </p:nvSpPr>
          <p:spPr>
            <a:xfrm>
              <a:off x="8541711" y="5014724"/>
              <a:ext cx="3254309" cy="77184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Planning, Forecasting &amp; Decision-making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CasetăText 59"/>
            <p:cNvSpPr txBox="1"/>
            <p:nvPr/>
          </p:nvSpPr>
          <p:spPr>
            <a:xfrm>
              <a:off x="8579739" y="5949612"/>
              <a:ext cx="26795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Business</a:t>
              </a:r>
            </a:p>
            <a:p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Academia</a:t>
              </a:r>
            </a:p>
            <a:p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International agencies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92574" y="2636912"/>
            <a:ext cx="2009625" cy="1542392"/>
            <a:chOff x="9469251" y="2996128"/>
            <a:chExt cx="2679500" cy="2056522"/>
          </a:xfrm>
        </p:grpSpPr>
        <p:sp>
          <p:nvSpPr>
            <p:cNvPr id="23" name="CasetăText 22"/>
            <p:cNvSpPr txBox="1"/>
            <p:nvPr/>
          </p:nvSpPr>
          <p:spPr>
            <a:xfrm>
              <a:off x="9548811" y="2996128"/>
              <a:ext cx="2247211" cy="77184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Policy development &amp; implementation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CasetăText 59"/>
            <p:cNvSpPr txBox="1"/>
            <p:nvPr/>
          </p:nvSpPr>
          <p:spPr>
            <a:xfrm>
              <a:off x="9469251" y="3780508"/>
              <a:ext cx="2679500" cy="127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Government institutions</a:t>
              </a:r>
            </a:p>
            <a:p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Cabinet</a:t>
              </a:r>
            </a:p>
            <a:p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Parliament</a:t>
              </a:r>
            </a:p>
            <a:p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" y="266721"/>
            <a:ext cx="4536914" cy="523220"/>
          </a:xfrm>
          <a:prstGeom prst="rect">
            <a:avLst/>
          </a:prstGeom>
          <a:solidFill>
            <a:srgbClr val="4A7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use</a:t>
            </a:r>
            <a:endParaRPr lang="en-Z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40152" y="373562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 rot="20678907">
            <a:off x="7152623" y="36859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45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47650" y="4735526"/>
            <a:ext cx="8724900" cy="0"/>
          </a:xfrm>
          <a:prstGeom prst="line">
            <a:avLst/>
          </a:prstGeom>
          <a:ln w="19050">
            <a:headEnd type="oval" w="lg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Isosceles Triangle 88"/>
          <p:cNvSpPr/>
          <p:nvPr/>
        </p:nvSpPr>
        <p:spPr>
          <a:xfrm rot="5400000">
            <a:off x="8660695" y="4622574"/>
            <a:ext cx="374382" cy="214883"/>
          </a:xfrm>
          <a:prstGeom prst="triangl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89916" y="2577470"/>
            <a:ext cx="778418" cy="400110"/>
          </a:xfrm>
          <a:prstGeom prst="rect">
            <a:avLst/>
          </a:prstGeom>
        </p:spPr>
        <p:txBody>
          <a:bodyPr wrap="none" rIns="0" anchor="ctr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tx2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2010</a:t>
            </a:r>
            <a:endParaRPr lang="en-US" sz="2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5827" y="1442267"/>
            <a:ext cx="778418" cy="400110"/>
          </a:xfrm>
          <a:prstGeom prst="rect">
            <a:avLst/>
          </a:prstGeom>
        </p:spPr>
        <p:txBody>
          <a:bodyPr wrap="none" rIns="0" anchor="ctr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8D44AD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2011</a:t>
            </a:r>
            <a:endParaRPr lang="en-US" sz="2000" dirty="0">
              <a:solidFill>
                <a:srgbClr val="8D44AD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1737" y="2149478"/>
            <a:ext cx="778418" cy="400110"/>
          </a:xfrm>
          <a:prstGeom prst="rect">
            <a:avLst/>
          </a:prstGeom>
        </p:spPr>
        <p:txBody>
          <a:bodyPr wrap="none" rIns="0" anchor="ctr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297FB8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  <a:endParaRPr lang="en-US" sz="2000" dirty="0">
              <a:solidFill>
                <a:srgbClr val="297FB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7210" y="2216865"/>
            <a:ext cx="778418" cy="400110"/>
          </a:xfrm>
          <a:prstGeom prst="rect">
            <a:avLst/>
          </a:prstGeom>
        </p:spPr>
        <p:txBody>
          <a:bodyPr wrap="none" rIns="0" anchor="ctr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27AE6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  <a:endParaRPr lang="en-US" sz="2000" dirty="0">
              <a:solidFill>
                <a:srgbClr val="27AE6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1822" y="1514834"/>
            <a:ext cx="778418" cy="400110"/>
          </a:xfrm>
          <a:prstGeom prst="rect">
            <a:avLst/>
          </a:prstGeom>
        </p:spPr>
        <p:txBody>
          <a:bodyPr wrap="none" rIns="0" anchor="ctr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E84C3D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  <a:endParaRPr lang="en-US" sz="2000" dirty="0">
              <a:solidFill>
                <a:srgbClr val="E84C3D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2218" y="2423151"/>
            <a:ext cx="778418" cy="400110"/>
          </a:xfrm>
          <a:prstGeom prst="rect">
            <a:avLst/>
          </a:prstGeom>
        </p:spPr>
        <p:txBody>
          <a:bodyPr wrap="none" rIns="0" anchor="ctr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F39C1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en-US" sz="2000" dirty="0">
              <a:solidFill>
                <a:srgbClr val="F39C1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2564" y="3061340"/>
            <a:ext cx="695523" cy="1718763"/>
            <a:chOff x="1534352" y="3429000"/>
            <a:chExt cx="927364" cy="2291684"/>
          </a:xfrm>
        </p:grpSpPr>
        <p:sp>
          <p:nvSpPr>
            <p:cNvPr id="10" name="Oval 9"/>
            <p:cNvSpPr/>
            <p:nvPr/>
          </p:nvSpPr>
          <p:spPr>
            <a:xfrm>
              <a:off x="2342844" y="560181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402280" y="3429000"/>
              <a:ext cx="0" cy="2172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4352" y="3433182"/>
              <a:ext cx="86792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498475" y="1884696"/>
            <a:ext cx="695523" cy="2895407"/>
            <a:chOff x="1534352" y="1860142"/>
            <a:chExt cx="927364" cy="3860542"/>
          </a:xfrm>
        </p:grpSpPr>
        <p:sp>
          <p:nvSpPr>
            <p:cNvPr id="14" name="Oval 13"/>
            <p:cNvSpPr/>
            <p:nvPr/>
          </p:nvSpPr>
          <p:spPr>
            <a:xfrm>
              <a:off x="2342844" y="560181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402280" y="1860142"/>
              <a:ext cx="0" cy="3741670"/>
            </a:xfrm>
            <a:prstGeom prst="line">
              <a:avLst/>
            </a:prstGeom>
            <a:ln>
              <a:solidFill>
                <a:srgbClr val="8D44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34352" y="1860142"/>
              <a:ext cx="867928" cy="0"/>
            </a:xfrm>
            <a:prstGeom prst="line">
              <a:avLst/>
            </a:prstGeom>
            <a:ln w="57150">
              <a:solidFill>
                <a:srgbClr val="8D44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684387" y="2663105"/>
            <a:ext cx="695523" cy="2116999"/>
            <a:chOff x="1534352" y="2898019"/>
            <a:chExt cx="927364" cy="2822665"/>
          </a:xfrm>
        </p:grpSpPr>
        <p:sp>
          <p:nvSpPr>
            <p:cNvPr id="18" name="Oval 17"/>
            <p:cNvSpPr/>
            <p:nvPr/>
          </p:nvSpPr>
          <p:spPr>
            <a:xfrm>
              <a:off x="2342844" y="560181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402280" y="2898019"/>
              <a:ext cx="0" cy="2703793"/>
            </a:xfrm>
            <a:prstGeom prst="line">
              <a:avLst/>
            </a:prstGeom>
            <a:ln>
              <a:solidFill>
                <a:srgbClr val="29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34352" y="2898019"/>
              <a:ext cx="867928" cy="0"/>
            </a:xfrm>
            <a:prstGeom prst="line">
              <a:avLst/>
            </a:prstGeom>
            <a:ln w="57150">
              <a:solidFill>
                <a:srgbClr val="29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70298" y="2577470"/>
            <a:ext cx="695523" cy="2202634"/>
            <a:chOff x="1534352" y="3850462"/>
            <a:chExt cx="927364" cy="1870222"/>
          </a:xfrm>
        </p:grpSpPr>
        <p:sp>
          <p:nvSpPr>
            <p:cNvPr id="22" name="Oval 21"/>
            <p:cNvSpPr/>
            <p:nvPr/>
          </p:nvSpPr>
          <p:spPr>
            <a:xfrm>
              <a:off x="2342844" y="560181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402280" y="3850462"/>
              <a:ext cx="0" cy="1751350"/>
            </a:xfrm>
            <a:prstGeom prst="line">
              <a:avLst/>
            </a:prstGeom>
            <a:ln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534352" y="3850462"/>
              <a:ext cx="867928" cy="0"/>
            </a:xfrm>
            <a:prstGeom prst="line">
              <a:avLst/>
            </a:prstGeom>
            <a:ln w="57150"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89534" y="1938158"/>
            <a:ext cx="695523" cy="2841945"/>
            <a:chOff x="1534352" y="2492896"/>
            <a:chExt cx="927364" cy="3227788"/>
          </a:xfrm>
        </p:grpSpPr>
        <p:sp>
          <p:nvSpPr>
            <p:cNvPr id="26" name="Oval 25"/>
            <p:cNvSpPr/>
            <p:nvPr/>
          </p:nvSpPr>
          <p:spPr>
            <a:xfrm>
              <a:off x="2342844" y="560181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402280" y="2492896"/>
              <a:ext cx="0" cy="3108916"/>
            </a:xfrm>
            <a:prstGeom prst="line">
              <a:avLst/>
            </a:prstGeom>
            <a:ln>
              <a:solidFill>
                <a:srgbClr val="E84C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34352" y="2492896"/>
              <a:ext cx="867928" cy="0"/>
            </a:xfrm>
            <a:prstGeom prst="line">
              <a:avLst/>
            </a:prstGeom>
            <a:ln w="57150">
              <a:solidFill>
                <a:srgbClr val="E84C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052392" y="2799834"/>
            <a:ext cx="695523" cy="1372439"/>
            <a:chOff x="1534352" y="3890766"/>
            <a:chExt cx="927364" cy="1829918"/>
          </a:xfrm>
        </p:grpSpPr>
        <p:sp>
          <p:nvSpPr>
            <p:cNvPr id="30" name="Oval 29"/>
            <p:cNvSpPr/>
            <p:nvPr/>
          </p:nvSpPr>
          <p:spPr>
            <a:xfrm>
              <a:off x="2342844" y="560181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402280" y="3890766"/>
              <a:ext cx="0" cy="1711046"/>
            </a:xfrm>
            <a:prstGeom prst="line">
              <a:avLst/>
            </a:prstGeom>
            <a:ln>
              <a:solidFill>
                <a:srgbClr val="F39C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34352" y="3890766"/>
              <a:ext cx="867928" cy="0"/>
            </a:xfrm>
            <a:prstGeom prst="line">
              <a:avLst/>
            </a:prstGeom>
            <a:ln w="57150">
              <a:solidFill>
                <a:srgbClr val="F39C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142753" y="1938159"/>
            <a:ext cx="5565417" cy="2816831"/>
            <a:chOff x="1071320" y="5111713"/>
            <a:chExt cx="9450847" cy="3755773"/>
          </a:xfrm>
        </p:grpSpPr>
        <p:sp>
          <p:nvSpPr>
            <p:cNvPr id="34" name="TextBox 33"/>
            <p:cNvSpPr txBox="1"/>
            <p:nvPr/>
          </p:nvSpPr>
          <p:spPr>
            <a:xfrm>
              <a:off x="1071320" y="5111713"/>
              <a:ext cx="31369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71930" y="5251990"/>
              <a:ext cx="169488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7E8C8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Drafting of Policy </a:t>
              </a:r>
              <a:r>
                <a:rPr lang="en-GB" sz="1200" dirty="0">
                  <a:solidFill>
                    <a:srgbClr val="7E8C8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Document, and</a:t>
              </a:r>
            </a:p>
            <a:p>
              <a:pPr algn="r"/>
              <a:r>
                <a:rPr lang="en-GB" sz="1200" dirty="0">
                  <a:solidFill>
                    <a:srgbClr val="7E8C8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Statistical Regulations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827279" y="6497607"/>
              <a:ext cx="1694888" cy="236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>
                  <a:solidFill>
                    <a:srgbClr val="7E8C8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Comparative </a:t>
              </a:r>
              <a:r>
                <a:rPr lang="en-GB" sz="1050" dirty="0" smtClean="0">
                  <a:solidFill>
                    <a:srgbClr val="7E8C8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Schedules on some domestic laws and some international statistics acts </a:t>
              </a:r>
              <a:r>
                <a:rPr lang="en-GB" sz="1200" dirty="0">
                  <a:solidFill>
                    <a:srgbClr val="7E8C8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	 </a:t>
              </a:r>
            </a:p>
            <a:p>
              <a:pPr algn="r"/>
              <a:r>
                <a:rPr lang="en-GB" sz="1200" b="1" dirty="0">
                  <a:solidFill>
                    <a:srgbClr val="7E8C8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2-Study Tours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3407660"/>
            <a:ext cx="967879" cy="954107"/>
          </a:xfrm>
          <a:prstGeom prst="rect">
            <a:avLst/>
          </a:prstGeom>
          <a:solidFill>
            <a:srgbClr val="2E6CA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New Strategic </a:t>
            </a:r>
            <a:r>
              <a:rPr lang="en-US" sz="1400" b="1" dirty="0" smtClean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Direction of Stats SA</a:t>
            </a:r>
            <a:endParaRPr lang="en-US" sz="1400" b="1" dirty="0">
              <a:solidFill>
                <a:schemeClr val="bg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25014" y="2748957"/>
            <a:ext cx="99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2nd  Legal Opinion</a:t>
            </a:r>
          </a:p>
          <a:p>
            <a:pPr algn="r"/>
            <a:endParaRPr lang="en-GB" sz="1200" b="1" dirty="0" smtClean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GB" sz="1200" b="1" dirty="0" smtClean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Draft </a:t>
            </a:r>
            <a:r>
              <a:rPr lang="en-GB" sz="1200" b="1" dirty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Amendment Bill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116190" y="3452400"/>
            <a:ext cx="1028074" cy="620333"/>
            <a:chOff x="1071320" y="5111713"/>
            <a:chExt cx="1745812" cy="827110"/>
          </a:xfrm>
        </p:grpSpPr>
        <p:sp>
          <p:nvSpPr>
            <p:cNvPr id="55" name="TextBox 54"/>
            <p:cNvSpPr txBox="1"/>
            <p:nvPr/>
          </p:nvSpPr>
          <p:spPr>
            <a:xfrm>
              <a:off x="1071320" y="5111713"/>
              <a:ext cx="31369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22244" y="5323270"/>
              <a:ext cx="169488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 smtClean="0">
                  <a:solidFill>
                    <a:srgbClr val="7E8C8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1st </a:t>
              </a:r>
              <a:r>
                <a:rPr lang="en-GB" sz="1200" b="1" dirty="0">
                  <a:solidFill>
                    <a:srgbClr val="7E8C8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Legal Opinion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89600" y="3315751"/>
            <a:ext cx="695523" cy="1419776"/>
            <a:chOff x="1534352" y="1860142"/>
            <a:chExt cx="927364" cy="3860542"/>
          </a:xfrm>
        </p:grpSpPr>
        <p:sp>
          <p:nvSpPr>
            <p:cNvPr id="58" name="Oval 57"/>
            <p:cNvSpPr/>
            <p:nvPr/>
          </p:nvSpPr>
          <p:spPr>
            <a:xfrm>
              <a:off x="2342844" y="560181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534352" y="1860142"/>
              <a:ext cx="867928" cy="0"/>
            </a:xfrm>
            <a:prstGeom prst="line">
              <a:avLst/>
            </a:prstGeom>
            <a:ln w="57150">
              <a:solidFill>
                <a:srgbClr val="8D44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3487732" y="2656445"/>
            <a:ext cx="99808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Stats SA and Council </a:t>
            </a:r>
            <a:r>
              <a:rPr lang="en-GB" sz="1050" b="1" dirty="0" smtClean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Symposium on strengthening the Act</a:t>
            </a:r>
            <a:endParaRPr lang="en-GB" sz="1050" b="1" dirty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GB" sz="1200" b="1" dirty="0" smtClean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GB" sz="1000" b="1" dirty="0" smtClean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Cabinet Decision on consultations on legislative reform using 5 focal areas </a:t>
            </a:r>
            <a:endParaRPr lang="en-GB" sz="1000" b="1" dirty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20859" y="2005706"/>
            <a:ext cx="9980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National &amp; Provincial </a:t>
            </a:r>
            <a:r>
              <a:rPr lang="en-GB" sz="1050" b="1" dirty="0" smtClean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Consultations </a:t>
            </a:r>
            <a:r>
              <a:rPr lang="en-GB" sz="1050" b="1" dirty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on </a:t>
            </a:r>
          </a:p>
          <a:p>
            <a:pPr algn="r"/>
            <a:r>
              <a:rPr lang="en-GB" sz="1050" b="1" dirty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Legislative Reform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31765" y="1939677"/>
            <a:ext cx="778418" cy="400110"/>
          </a:xfrm>
          <a:prstGeom prst="rect">
            <a:avLst/>
          </a:prstGeom>
        </p:spPr>
        <p:txBody>
          <a:bodyPr wrap="none" rIns="0" anchor="ctr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27AE6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000" dirty="0">
              <a:solidFill>
                <a:srgbClr val="27AE6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908882" y="2359262"/>
            <a:ext cx="695523" cy="2420841"/>
            <a:chOff x="1534352" y="3850462"/>
            <a:chExt cx="927364" cy="1870222"/>
          </a:xfrm>
        </p:grpSpPr>
        <p:sp>
          <p:nvSpPr>
            <p:cNvPr id="71" name="Oval 70"/>
            <p:cNvSpPr/>
            <p:nvPr/>
          </p:nvSpPr>
          <p:spPr>
            <a:xfrm>
              <a:off x="2342844" y="560181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2402280" y="3850462"/>
              <a:ext cx="0" cy="1751350"/>
            </a:xfrm>
            <a:prstGeom prst="line">
              <a:avLst/>
            </a:prstGeom>
            <a:ln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34352" y="3850462"/>
              <a:ext cx="867928" cy="0"/>
            </a:xfrm>
            <a:prstGeom prst="line">
              <a:avLst/>
            </a:prstGeom>
            <a:ln w="57150"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6561741" y="2442894"/>
            <a:ext cx="998086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2-Study </a:t>
            </a:r>
            <a:r>
              <a:rPr lang="en-GB" sz="1200" b="1" dirty="0" smtClean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Tours</a:t>
            </a:r>
          </a:p>
          <a:p>
            <a:pPr algn="r"/>
            <a:endParaRPr lang="en-ZA" sz="1200" b="1" dirty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 smtClean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Consultations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EXCO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Statistics Council</a:t>
            </a:r>
            <a:endParaRPr lang="en-GB" sz="1050" dirty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GB" sz="1050" dirty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35940" y="979377"/>
            <a:ext cx="1047724" cy="523220"/>
          </a:xfrm>
          <a:prstGeom prst="rect">
            <a:avLst/>
          </a:prstGeom>
        </p:spPr>
        <p:txBody>
          <a:bodyPr wrap="none" rIns="0" anchor="ctr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203864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  <a:endParaRPr lang="en-US" sz="2800" dirty="0">
              <a:solidFill>
                <a:srgbClr val="203864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86746" y="2446144"/>
            <a:ext cx="1068581" cy="36471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 follow the DPME legislation process  </a:t>
            </a:r>
            <a:r>
              <a:rPr lang="en-GB" sz="1050" b="1" dirty="0">
                <a:solidFill>
                  <a:srgbClr val="FFC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April – May</a:t>
            </a:r>
          </a:p>
          <a:p>
            <a:pPr algn="r"/>
            <a:endParaRPr lang="en-GB" sz="1050" dirty="0" smtClean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GB" sz="1050" dirty="0">
                <a:solidFill>
                  <a:schemeClr val="accent3">
                    <a:lumMod val="20000"/>
                    <a:lumOff val="8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Prepare new Draft Amendment Bill </a:t>
            </a:r>
            <a:r>
              <a:rPr lang="en-GB" sz="105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GB" sz="1050" dirty="0">
                <a:solidFill>
                  <a:srgbClr val="FFC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June to July</a:t>
            </a:r>
          </a:p>
          <a:p>
            <a:pPr algn="r"/>
            <a:endParaRPr lang="en-GB" sz="1050" b="1" dirty="0" smtClean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GB" sz="105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Present to the Portfolio Committee - </a:t>
            </a:r>
            <a:r>
              <a:rPr lang="en-GB" sz="1050" b="1" dirty="0">
                <a:solidFill>
                  <a:srgbClr val="FFC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July</a:t>
            </a:r>
          </a:p>
          <a:p>
            <a:pPr algn="r"/>
            <a:endParaRPr lang="en-GB" sz="1050" b="1" dirty="0" smtClean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GB" sz="105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Follow </a:t>
            </a:r>
            <a:r>
              <a:rPr lang="en-GB" sz="105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“Parliamentary Process” to have Bill enacted - </a:t>
            </a:r>
            <a:r>
              <a:rPr lang="en-GB" sz="1050" b="1" dirty="0">
                <a:solidFill>
                  <a:srgbClr val="FFC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August</a:t>
            </a:r>
          </a:p>
        </p:txBody>
      </p:sp>
      <p:sp>
        <p:nvSpPr>
          <p:cNvPr id="84" name="Oval 83"/>
          <p:cNvSpPr/>
          <p:nvPr/>
        </p:nvSpPr>
        <p:spPr>
          <a:xfrm>
            <a:off x="7673153" y="1730224"/>
            <a:ext cx="190500" cy="190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7646835" y="2663105"/>
            <a:ext cx="190500" cy="190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7667996" y="3955824"/>
            <a:ext cx="190500" cy="190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7690821" y="4840172"/>
            <a:ext cx="190500" cy="190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Down Arrow 87"/>
          <p:cNvSpPr/>
          <p:nvPr/>
        </p:nvSpPr>
        <p:spPr>
          <a:xfrm rot="13553206">
            <a:off x="75623" y="3442617"/>
            <a:ext cx="176800" cy="248331"/>
          </a:xfrm>
          <a:prstGeom prst="downArrow">
            <a:avLst>
              <a:gd name="adj1" fmla="val 36137"/>
              <a:gd name="adj2" fmla="val 465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820634" y="1354739"/>
            <a:ext cx="111923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1050" b="1" dirty="0" smtClean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GB" sz="1050" b="1" dirty="0" smtClean="0">
                <a:solidFill>
                  <a:srgbClr val="7E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Final Consultations with Statistics Council</a:t>
            </a:r>
          </a:p>
          <a:p>
            <a:pPr algn="r"/>
            <a:r>
              <a:rPr lang="en-GB" sz="1050" b="1" dirty="0" smtClean="0">
                <a:solidFill>
                  <a:srgbClr val="FFC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March - April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GB" sz="1050" b="1" dirty="0">
              <a:solidFill>
                <a:srgbClr val="7E8C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" y="266721"/>
            <a:ext cx="5364088" cy="523220"/>
          </a:xfrm>
          <a:prstGeom prst="rect">
            <a:avLst/>
          </a:prstGeom>
          <a:solidFill>
            <a:srgbClr val="4A7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reform</a:t>
            </a:r>
            <a:endParaRPr lang="en-Z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40152" y="373562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 rot="20678907">
            <a:off x="7152623" y="36859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1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2195736" y="1885280"/>
          <a:ext cx="489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6" name="TextBox 23"/>
          <p:cNvSpPr txBox="1">
            <a:spLocks noChangeArrowheads="1"/>
          </p:cNvSpPr>
          <p:nvPr/>
        </p:nvSpPr>
        <p:spPr bwMode="auto">
          <a:xfrm>
            <a:off x="7596188" y="4510088"/>
            <a:ext cx="1728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ZA" altLang="en-US" sz="1100" b="1"/>
              <a:t>Student  support</a:t>
            </a:r>
          </a:p>
          <a:p>
            <a:pPr eaLnBrk="1" hangingPunct="1"/>
            <a:r>
              <a:rPr lang="en-ZA" altLang="en-US" sz="1100" b="1"/>
              <a:t>Partner with IoHL</a:t>
            </a:r>
          </a:p>
        </p:txBody>
      </p:sp>
      <p:sp>
        <p:nvSpPr>
          <p:cNvPr id="35847" name="TextBox 27"/>
          <p:cNvSpPr txBox="1">
            <a:spLocks noChangeArrowheads="1"/>
          </p:cNvSpPr>
          <p:nvPr/>
        </p:nvSpPr>
        <p:spPr bwMode="auto">
          <a:xfrm>
            <a:off x="7596188" y="3933825"/>
            <a:ext cx="1728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ZA" altLang="en-US" sz="1100" b="1"/>
              <a:t>Development, exposure, mentoring</a:t>
            </a:r>
          </a:p>
        </p:txBody>
      </p:sp>
      <p:sp>
        <p:nvSpPr>
          <p:cNvPr id="31" name="Pentagon 30"/>
          <p:cNvSpPr/>
          <p:nvPr/>
        </p:nvSpPr>
        <p:spPr>
          <a:xfrm>
            <a:off x="6444208" y="2924944"/>
            <a:ext cx="1152128" cy="36004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b="1" dirty="0">
                <a:solidFill>
                  <a:schemeClr val="bg1"/>
                </a:solidFill>
              </a:rPr>
              <a:t>Skills deployment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6444208" y="3429000"/>
            <a:ext cx="1152128" cy="4320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b="1" dirty="0">
                <a:solidFill>
                  <a:schemeClr val="bg1"/>
                </a:solidFill>
              </a:rPr>
              <a:t>Talent management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6444208" y="4005064"/>
            <a:ext cx="1152128" cy="36004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b="1" dirty="0">
                <a:solidFill>
                  <a:schemeClr val="bg1"/>
                </a:solidFill>
              </a:rPr>
              <a:t>Skills intake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6444208" y="4509120"/>
            <a:ext cx="1152128" cy="36004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b="1" dirty="0">
                <a:solidFill>
                  <a:schemeClr val="bg1"/>
                </a:solidFill>
              </a:rPr>
              <a:t>Bursaries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6444208" y="5013176"/>
            <a:ext cx="1152128" cy="4320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b="1" dirty="0">
                <a:solidFill>
                  <a:schemeClr val="bg1"/>
                </a:solidFill>
              </a:rPr>
              <a:t>Maths4stats</a:t>
            </a:r>
          </a:p>
          <a:p>
            <a:pPr algn="ctr">
              <a:defRPr/>
            </a:pPr>
            <a:r>
              <a:rPr lang="en-ZA" sz="1200" b="1" dirty="0">
                <a:solidFill>
                  <a:schemeClr val="bg1"/>
                </a:solidFill>
              </a:rPr>
              <a:t>Soccer4stats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6444208" y="2348880"/>
            <a:ext cx="1152128" cy="36004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b="1" dirty="0">
                <a:solidFill>
                  <a:schemeClr val="bg1"/>
                </a:solidFill>
              </a:rPr>
              <a:t>Leadership deployment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5866" name="TextBox 36"/>
          <p:cNvSpPr txBox="1">
            <a:spLocks noChangeArrowheads="1"/>
          </p:cNvSpPr>
          <p:nvPr/>
        </p:nvSpPr>
        <p:spPr bwMode="auto">
          <a:xfrm>
            <a:off x="7596188" y="5086350"/>
            <a:ext cx="1728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ZA" altLang="en-US" sz="1100" b="1"/>
              <a:t>Teacher focus</a:t>
            </a:r>
          </a:p>
          <a:p>
            <a:pPr eaLnBrk="1" hangingPunct="1"/>
            <a:r>
              <a:rPr lang="en-ZA" altLang="en-US" sz="1100" b="1"/>
              <a:t>Learner focus</a:t>
            </a:r>
          </a:p>
        </p:txBody>
      </p:sp>
      <p:sp>
        <p:nvSpPr>
          <p:cNvPr id="35867" name="TextBox 37"/>
          <p:cNvSpPr txBox="1">
            <a:spLocks noChangeArrowheads="1"/>
          </p:cNvSpPr>
          <p:nvPr/>
        </p:nvSpPr>
        <p:spPr bwMode="auto">
          <a:xfrm>
            <a:off x="7596188" y="3430588"/>
            <a:ext cx="17287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ZA" altLang="en-US" sz="1100" b="1"/>
              <a:t>Training for the Statistics Value chain</a:t>
            </a:r>
          </a:p>
        </p:txBody>
      </p:sp>
      <p:sp>
        <p:nvSpPr>
          <p:cNvPr id="35868" name="TextBox 38"/>
          <p:cNvSpPr txBox="1">
            <a:spLocks noChangeArrowheads="1"/>
          </p:cNvSpPr>
          <p:nvPr/>
        </p:nvSpPr>
        <p:spPr bwMode="auto">
          <a:xfrm>
            <a:off x="7596188" y="2924175"/>
            <a:ext cx="1728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ZA" altLang="en-US" sz="1100" b="1"/>
              <a:t>Training for the Statistics system</a:t>
            </a:r>
          </a:p>
        </p:txBody>
      </p:sp>
      <p:sp>
        <p:nvSpPr>
          <p:cNvPr id="35869" name="TextBox 39"/>
          <p:cNvSpPr txBox="1">
            <a:spLocks noChangeArrowheads="1"/>
          </p:cNvSpPr>
          <p:nvPr/>
        </p:nvSpPr>
        <p:spPr bwMode="auto">
          <a:xfrm>
            <a:off x="7596188" y="2349500"/>
            <a:ext cx="1728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ZA" altLang="en-US" sz="1100" b="1"/>
              <a:t>Training to lead the Statistics system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" y="266721"/>
            <a:ext cx="5364088" cy="523220"/>
          </a:xfrm>
          <a:prstGeom prst="rect">
            <a:avLst/>
          </a:prstGeom>
          <a:solidFill>
            <a:srgbClr val="4A7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in the future</a:t>
            </a:r>
            <a:endParaRPr lang="en-Z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373562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20678907">
            <a:off x="7152623" y="36859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288540" y="3645893"/>
            <a:ext cx="396044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Skilling for the data and digital revolution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87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8" name="Group 41"/>
          <p:cNvGrpSpPr>
            <a:grpSpLocks/>
          </p:cNvGrpSpPr>
          <p:nvPr/>
        </p:nvGrpSpPr>
        <p:grpSpPr bwMode="auto">
          <a:xfrm>
            <a:off x="-107950" y="1773238"/>
            <a:ext cx="4392613" cy="3816350"/>
            <a:chOff x="107504" y="1546696"/>
            <a:chExt cx="5054600" cy="4546600"/>
          </a:xfrm>
        </p:grpSpPr>
        <p:pic>
          <p:nvPicPr>
            <p:cNvPr id="36875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755" r="15588"/>
            <a:stretch>
              <a:fillRect/>
            </a:stretch>
          </p:blipFill>
          <p:spPr bwMode="auto">
            <a:xfrm>
              <a:off x="107504" y="1546696"/>
              <a:ext cx="5054600" cy="454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31066" y="1960882"/>
              <a:ext cx="1183730" cy="338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Structure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50445" y="2747648"/>
              <a:ext cx="1183730" cy="338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Systems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59579" y="4347658"/>
              <a:ext cx="1181903" cy="338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Style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21931" y="5143881"/>
              <a:ext cx="1181904" cy="3385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Staff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2062" y="4427091"/>
              <a:ext cx="1181904" cy="3404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Skills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9181" y="2762779"/>
              <a:ext cx="1183730" cy="338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Strategy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43852" y="3490916"/>
              <a:ext cx="1183730" cy="5862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Shared Values</a:t>
              </a:r>
            </a:p>
          </p:txBody>
        </p:sp>
      </p:grpSp>
      <p:sp>
        <p:nvSpPr>
          <p:cNvPr id="30" name="Chevron 29"/>
          <p:cNvSpPr/>
          <p:nvPr/>
        </p:nvSpPr>
        <p:spPr>
          <a:xfrm>
            <a:off x="4140200" y="1700213"/>
            <a:ext cx="503238" cy="4249737"/>
          </a:xfrm>
          <a:prstGeom prst="chevron">
            <a:avLst>
              <a:gd name="adj" fmla="val 77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schemeClr val="tx1"/>
              </a:solidFill>
            </a:endParaRPr>
          </a:p>
        </p:txBody>
      </p:sp>
      <p:pic>
        <p:nvPicPr>
          <p:cNvPr id="36870" name="Picture 5" descr="Patterson-Connor Commitment Curve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4248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07950" y="5732463"/>
            <a:ext cx="40671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We have started the conversation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" y="266721"/>
            <a:ext cx="5796136" cy="523220"/>
          </a:xfrm>
          <a:prstGeom prst="rect">
            <a:avLst/>
          </a:prstGeom>
          <a:solidFill>
            <a:srgbClr val="4A7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for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and Transformation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7670" y="518554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20678907">
            <a:off x="7160141" y="51358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70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" y="266721"/>
            <a:ext cx="5436095" cy="523220"/>
          </a:xfrm>
          <a:prstGeom prst="rect">
            <a:avLst/>
          </a:prstGeom>
          <a:solidFill>
            <a:srgbClr val="4A7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priorities 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18/19 – 20/21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7319" y="2479928"/>
            <a:ext cx="6031521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Maintain the quality of basic statistics</a:t>
            </a:r>
            <a:endParaRPr lang="en-ZA" sz="2000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7317" y="3062913"/>
            <a:ext cx="6031521" cy="523220"/>
          </a:xfrm>
          <a:prstGeom prst="rect">
            <a:avLst/>
          </a:prstGeom>
          <a:solidFill>
            <a:srgbClr val="7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Roll-out the Integrated Indicator Framework</a:t>
            </a:r>
            <a:endParaRPr lang="en-ZA" sz="2000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80037" y="1918088"/>
            <a:ext cx="450377" cy="4578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9133" y="2479928"/>
            <a:ext cx="450377" cy="4578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21399" y="3653542"/>
            <a:ext cx="6031521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Integrate, innovate &amp; </a:t>
            </a:r>
            <a:r>
              <a:rPr lang="en-US" sz="2000" dirty="0" err="1" smtClean="0">
                <a:solidFill>
                  <a:prstClr val="white"/>
                </a:solidFill>
              </a:rPr>
              <a:t>modernise</a:t>
            </a:r>
            <a:r>
              <a:rPr lang="en-US" sz="2000" dirty="0" smtClean="0">
                <a:solidFill>
                  <a:prstClr val="white"/>
                </a:solidFill>
              </a:rPr>
              <a:t> our business processes</a:t>
            </a:r>
            <a:endParaRPr lang="en-ZA" sz="2000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3685" y="3664324"/>
            <a:ext cx="450377" cy="4578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37318" y="1885401"/>
            <a:ext cx="6031521" cy="523220"/>
          </a:xfrm>
          <a:prstGeom prst="rect">
            <a:avLst/>
          </a:prstGeom>
          <a:solidFill>
            <a:srgbClr val="7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prstClr val="white"/>
                </a:solidFill>
              </a:rPr>
              <a:t>Finalise</a:t>
            </a:r>
            <a:r>
              <a:rPr lang="en-US" sz="2000" dirty="0" smtClean="0">
                <a:solidFill>
                  <a:prstClr val="white"/>
                </a:solidFill>
              </a:rPr>
              <a:t> legislative reform</a:t>
            </a:r>
            <a:endParaRPr lang="en-ZA" sz="2000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485" y="3072908"/>
            <a:ext cx="450377" cy="4578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37319" y="4254730"/>
            <a:ext cx="6031521" cy="523220"/>
          </a:xfrm>
          <a:prstGeom prst="rect">
            <a:avLst/>
          </a:prstGeom>
          <a:solidFill>
            <a:srgbClr val="7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Restructure and </a:t>
            </a:r>
            <a:r>
              <a:rPr lang="en-US" sz="2000" dirty="0" err="1" smtClean="0">
                <a:solidFill>
                  <a:prstClr val="white"/>
                </a:solidFill>
              </a:rPr>
              <a:t>rationalise</a:t>
            </a:r>
            <a:r>
              <a:rPr lang="en-US" sz="2000" dirty="0" smtClean="0">
                <a:solidFill>
                  <a:prstClr val="white"/>
                </a:solidFill>
              </a:rPr>
              <a:t> (redeployment &amp; reskilling)</a:t>
            </a:r>
            <a:endParaRPr lang="en-ZA" sz="2000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9605" y="4265512"/>
            <a:ext cx="450377" cy="4578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21399" y="4849996"/>
            <a:ext cx="604288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Coordinate, partnerships &amp; designate statistics as official</a:t>
            </a:r>
            <a:endParaRPr lang="en-ZA" sz="2000" dirty="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93685" y="4860778"/>
            <a:ext cx="450377" cy="4578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1399" y="5445224"/>
            <a:ext cx="6042889" cy="523220"/>
          </a:xfrm>
          <a:prstGeom prst="rect">
            <a:avLst/>
          </a:prstGeom>
          <a:solidFill>
            <a:srgbClr val="7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Census 2021</a:t>
            </a:r>
            <a:endParaRPr lang="en-ZA" sz="20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3685" y="5456006"/>
            <a:ext cx="450377" cy="4578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476672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678907">
            <a:off x="7152623" y="47170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78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204864"/>
            <a:ext cx="9144000" cy="523220"/>
          </a:xfrm>
          <a:prstGeom prst="rect">
            <a:avLst/>
          </a:prstGeom>
          <a:solidFill>
            <a:srgbClr val="7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Thank you</a:t>
            </a:r>
            <a:endParaRPr lang="en-ZA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74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255648075"/>
              </p:ext>
            </p:extLst>
          </p:nvPr>
        </p:nvGraphicFramePr>
        <p:xfrm>
          <a:off x="2483768" y="1052736"/>
          <a:ext cx="63367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931" y="4109867"/>
            <a:ext cx="1512000" cy="1512000"/>
          </a:xfrm>
          <a:prstGeom prst="rect">
            <a:avLst/>
          </a:prstGeom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2468531" y="4173654"/>
            <a:ext cx="1252800" cy="1260000"/>
          </a:xfrm>
          <a:prstGeom prst="ellipse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/>
          <p:cNvSpPr/>
          <p:nvPr/>
        </p:nvSpPr>
        <p:spPr>
          <a:xfrm>
            <a:off x="3646834" y="5978100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ZA" b="1" dirty="0" smtClean="0">
                <a:solidFill>
                  <a:schemeClr val="bg1"/>
                </a:solidFill>
              </a:rPr>
              <a:t>Global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lipartkid.com/images/547/pool-clipart-black-and-white-clipart-panda-free-clipart-images-ZBKkd3-clipart.gif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385" y="2944752"/>
            <a:ext cx="1085964" cy="1040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6/68/South_Africa_provinces_%2B_flag_bac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460" y="1661324"/>
            <a:ext cx="1020475" cy="775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2886090" y="2864481"/>
            <a:ext cx="1220921" cy="1208345"/>
          </a:xfrm>
          <a:prstGeom prst="ellipse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2922992" y="3321460"/>
            <a:ext cx="1174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ZA" sz="1600" b="1" dirty="0" smtClean="0">
                <a:solidFill>
                  <a:schemeClr val="bg1"/>
                </a:solidFill>
              </a:rPr>
              <a:t>Continental</a:t>
            </a:r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68384" y="1417153"/>
            <a:ext cx="1220921" cy="1208345"/>
          </a:xfrm>
          <a:prstGeom prst="ellipse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2736328" y="1866619"/>
            <a:ext cx="910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ZA" sz="1600" b="1" dirty="0" smtClean="0">
                <a:solidFill>
                  <a:schemeClr val="bg1"/>
                </a:solidFill>
              </a:rPr>
              <a:t>National</a:t>
            </a:r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7011" y="3913258"/>
            <a:ext cx="5419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*Still to be ratified by SA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898551" y="2446523"/>
            <a:ext cx="5419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*Undergoing review</a:t>
            </a:r>
            <a:endParaRPr lang="en-GB" sz="1100" dirty="0"/>
          </a:p>
        </p:txBody>
      </p:sp>
      <p:sp>
        <p:nvSpPr>
          <p:cNvPr id="19" name="Rectangle 18"/>
          <p:cNvSpPr/>
          <p:nvPr/>
        </p:nvSpPr>
        <p:spPr>
          <a:xfrm>
            <a:off x="2786682" y="4634377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ZA" sz="1600" b="1" dirty="0" smtClean="0">
                <a:solidFill>
                  <a:schemeClr val="bg1"/>
                </a:solidFill>
              </a:rPr>
              <a:t>Global</a:t>
            </a:r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0" y="260648"/>
            <a:ext cx="9168537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Mandate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35" y="2962726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20678907">
            <a:off x="831731" y="313599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1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/>
          <p:nvPr/>
        </p:nvSpPr>
        <p:spPr>
          <a:xfrm>
            <a:off x="0" y="260648"/>
            <a:ext cx="9168537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Role players </a:t>
            </a:r>
            <a:r>
              <a:rPr lang="en-US" sz="2400" b="1" dirty="0" smtClean="0">
                <a:solidFill>
                  <a:schemeClr val="bg1"/>
                </a:solidFill>
              </a:rPr>
              <a:t>in the Statistical Environment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03848" y="1554453"/>
            <a:ext cx="2016224" cy="57606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President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03848" y="2708920"/>
            <a:ext cx="2016224" cy="576064"/>
          </a:xfrm>
          <a:prstGeom prst="roundRect">
            <a:avLst/>
          </a:prstGeom>
          <a:solidFill>
            <a:srgbClr val="0A4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Minister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stCxn id="4" idx="2"/>
            <a:endCxn id="15" idx="0"/>
          </p:cNvCxnSpPr>
          <p:nvPr/>
        </p:nvCxnSpPr>
        <p:spPr>
          <a:xfrm>
            <a:off x="4211960" y="2130517"/>
            <a:ext cx="0" cy="57840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203848" y="4653136"/>
            <a:ext cx="2016224" cy="576064"/>
          </a:xfrm>
          <a:prstGeom prst="roundRect">
            <a:avLst/>
          </a:prstGeom>
          <a:solidFill>
            <a:srgbClr val="7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Statistician-General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>
            <a:stCxn id="15" idx="2"/>
            <a:endCxn id="19" idx="0"/>
          </p:cNvCxnSpPr>
          <p:nvPr/>
        </p:nvCxnSpPr>
        <p:spPr>
          <a:xfrm>
            <a:off x="4211960" y="3284984"/>
            <a:ext cx="0" cy="136815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32169" y="1124744"/>
            <a:ext cx="1759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Government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72200" y="3434356"/>
            <a:ext cx="1800200" cy="7920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Statistics Council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0" idx="1"/>
            <a:endCxn id="15" idx="3"/>
          </p:cNvCxnSpPr>
          <p:nvPr/>
        </p:nvCxnSpPr>
        <p:spPr>
          <a:xfrm flipH="1" flipV="1">
            <a:off x="5220072" y="2996952"/>
            <a:ext cx="1415761" cy="553403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9" idx="3"/>
          </p:cNvCxnSpPr>
          <p:nvPr/>
        </p:nvCxnSpPr>
        <p:spPr>
          <a:xfrm flipH="1">
            <a:off x="5220072" y="4110445"/>
            <a:ext cx="1415761" cy="830723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1053" y="1812348"/>
            <a:ext cx="1520866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Appoints SG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Removes SG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23528" y="1806481"/>
            <a:ext cx="2664296" cy="3600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323528" y="1806481"/>
            <a:ext cx="0" cy="25202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Straight Arrow Connector 2049"/>
          <p:cNvCxnSpPr/>
          <p:nvPr/>
        </p:nvCxnSpPr>
        <p:spPr>
          <a:xfrm>
            <a:off x="323528" y="2058509"/>
            <a:ext cx="216024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51053" y="2977528"/>
            <a:ext cx="243677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Approves Work</a:t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>Programme on advice</a:t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>of SG &amp;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Manages performance</a:t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>of the SG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Appoints the Council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323528" y="2971662"/>
            <a:ext cx="2664296" cy="252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3528" y="2971661"/>
            <a:ext cx="0" cy="2520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3528" y="3223689"/>
            <a:ext cx="216024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1053" y="4869160"/>
            <a:ext cx="4484305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790AF"/>
                </a:solidFill>
              </a:rPr>
              <a:t>Execute the Statistics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790AF"/>
                </a:solidFill>
              </a:rPr>
              <a:t>Exercises 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790AF"/>
                </a:solidFill>
              </a:rPr>
              <a:t>Defends statistical methods &amp;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790AF"/>
                </a:solidFill>
              </a:rPr>
              <a:t>Responsible for official and other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790AF"/>
                </a:solidFill>
              </a:rPr>
              <a:t>Institutes and stops series without interference</a:t>
            </a:r>
            <a:endParaRPr lang="en-US" sz="1600" b="1" dirty="0">
              <a:solidFill>
                <a:srgbClr val="7790AF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323528" y="4869160"/>
            <a:ext cx="266429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3528" y="4869160"/>
            <a:ext cx="0" cy="309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23528" y="5178618"/>
            <a:ext cx="216024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239821" y="4356393"/>
            <a:ext cx="2815514" cy="107721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Safeguards official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Advises both Minister </a:t>
            </a:r>
            <a:b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and the SG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Independent of Stats SA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 rot="16200000">
            <a:off x="7450753" y="1589648"/>
            <a:ext cx="17586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Serving the: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Public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Business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Organs of state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39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  <p:bldP spid="10" grpId="0" animBg="1"/>
      <p:bldP spid="28" grpId="0"/>
      <p:bldP spid="38" grpId="0"/>
      <p:bldP spid="53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349" y="4203349"/>
            <a:ext cx="2016224" cy="673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2587" y="4211208"/>
            <a:ext cx="2723910" cy="666110"/>
          </a:xfrm>
          <a:prstGeom prst="rect">
            <a:avLst/>
          </a:prstGeom>
        </p:spPr>
      </p:pic>
      <p:pic>
        <p:nvPicPr>
          <p:cNvPr id="2054" name="Picture 6" descr="Image result for ndp commis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843"/>
          <a:stretch/>
        </p:blipFill>
        <p:spPr bwMode="auto">
          <a:xfrm>
            <a:off x="2771800" y="4068301"/>
            <a:ext cx="2563169" cy="8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8006" y="1317997"/>
            <a:ext cx="1766298" cy="12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/>
          <p:nvPr/>
        </p:nvSpPr>
        <p:spPr>
          <a:xfrm>
            <a:off x="0" y="260648"/>
            <a:ext cx="9168537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The Minister in the Presidency</a:t>
            </a:r>
          </a:p>
        </p:txBody>
      </p:sp>
      <p:pic>
        <p:nvPicPr>
          <p:cNvPr id="1026" name="Picture 2" descr="no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332"/>
          <a:stretch/>
        </p:blipFill>
        <p:spPr bwMode="auto">
          <a:xfrm>
            <a:off x="706444" y="4951976"/>
            <a:ext cx="888033" cy="7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2267744" y="2780928"/>
            <a:ext cx="2533411" cy="936104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01155" y="2780928"/>
            <a:ext cx="1" cy="936104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1156" y="2792706"/>
            <a:ext cx="2533410" cy="924326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21136" y="2636362"/>
            <a:ext cx="360040" cy="396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/>
          <a:srcRect l="5711" t="3497" r="5366" b="7581"/>
          <a:stretch/>
        </p:blipFill>
        <p:spPr>
          <a:xfrm>
            <a:off x="3492606" y="1307358"/>
            <a:ext cx="850800" cy="944874"/>
          </a:xfrm>
          <a:prstGeom prst="ellips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05681" y="975758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7790A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rgbClr val="7790A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20678907">
            <a:off x="7218152" y="97078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89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-22225" y="1650518"/>
            <a:ext cx="9144000" cy="55434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None/>
            </a:pPr>
            <a:r>
              <a:rPr lang="en-US" sz="2400" b="1" dirty="0">
                <a:latin typeface="+mn-lt"/>
              </a:rPr>
              <a:t>What have we set out to </a:t>
            </a:r>
            <a:r>
              <a:rPr lang="en-US" sz="2400" b="1" dirty="0" smtClean="0">
                <a:latin typeface="+mn-lt"/>
              </a:rPr>
              <a:t>achieve in our strategy?</a:t>
            </a:r>
            <a:endParaRPr lang="en-ZA" sz="2400" b="1" dirty="0">
              <a:latin typeface="+mn-lt"/>
            </a:endParaRPr>
          </a:p>
        </p:txBody>
      </p:sp>
      <p:pic>
        <p:nvPicPr>
          <p:cNvPr id="36867" name="Picture 4" descr="C:\Users\celiadk\AppData\Local\Temp\XPgrpwise\Five outcomes pictur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17958"/>
            <a:ext cx="13668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C:\Users\celiadk\AppData\Local\Temp\XPgrpwise\Five outcomes pictur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088" y="2113196"/>
            <a:ext cx="13684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C:\Users\celiadk\AppData\Local\Temp\XPgrpwise\Five outcomes pictur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159233"/>
            <a:ext cx="136683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C:\Users\celiadk\AppData\Local\Temp\XPgrpwise\Five outcomes picture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159233"/>
            <a:ext cx="136842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C:\Users\celiadk\AppData\Local\Temp\XPgrpwise\Five outcomes pictur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25" y="2194158"/>
            <a:ext cx="13668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19"/>
          <p:cNvSpPr txBox="1">
            <a:spLocks noChangeArrowheads="1"/>
          </p:cNvSpPr>
          <p:nvPr/>
        </p:nvSpPr>
        <p:spPr bwMode="auto">
          <a:xfrm>
            <a:off x="2052638" y="3927708"/>
            <a:ext cx="143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400" b="1">
                <a:latin typeface="Arial" pitchFamily="34" charset="0"/>
                <a:cs typeface="Arial" pitchFamily="34" charset="0"/>
              </a:rPr>
              <a:t>Trusted statistics</a:t>
            </a:r>
          </a:p>
        </p:txBody>
      </p:sp>
      <p:sp>
        <p:nvSpPr>
          <p:cNvPr id="36874" name="TextBox 20"/>
          <p:cNvSpPr txBox="1">
            <a:spLocks noChangeArrowheads="1"/>
          </p:cNvSpPr>
          <p:nvPr/>
        </p:nvSpPr>
        <p:spPr bwMode="auto">
          <a:xfrm>
            <a:off x="3924300" y="3892783"/>
            <a:ext cx="143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400" b="1">
                <a:latin typeface="Arial" pitchFamily="34" charset="0"/>
                <a:cs typeface="Arial" pitchFamily="34" charset="0"/>
              </a:rPr>
              <a:t>Partners in statistics</a:t>
            </a:r>
          </a:p>
        </p:txBody>
      </p:sp>
      <p:sp>
        <p:nvSpPr>
          <p:cNvPr id="36875" name="TextBox 21"/>
          <p:cNvSpPr txBox="1">
            <a:spLocks noChangeArrowheads="1"/>
          </p:cNvSpPr>
          <p:nvPr/>
        </p:nvSpPr>
        <p:spPr bwMode="auto">
          <a:xfrm>
            <a:off x="5724525" y="3873733"/>
            <a:ext cx="143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400" b="1">
                <a:latin typeface="Arial" pitchFamily="34" charset="0"/>
                <a:cs typeface="Arial" pitchFamily="34" charset="0"/>
              </a:rPr>
              <a:t>Capable organisation</a:t>
            </a:r>
          </a:p>
        </p:txBody>
      </p:sp>
      <p:sp>
        <p:nvSpPr>
          <p:cNvPr id="36876" name="TextBox 22"/>
          <p:cNvSpPr txBox="1">
            <a:spLocks noChangeArrowheads="1"/>
          </p:cNvSpPr>
          <p:nvPr/>
        </p:nvSpPr>
        <p:spPr bwMode="auto">
          <a:xfrm>
            <a:off x="7453313" y="3873733"/>
            <a:ext cx="143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400" b="1">
                <a:latin typeface="Arial" pitchFamily="34" charset="0"/>
                <a:cs typeface="Arial" pitchFamily="34" charset="0"/>
              </a:rPr>
              <a:t>Statistical leadership</a:t>
            </a:r>
          </a:p>
        </p:txBody>
      </p:sp>
      <p:sp>
        <p:nvSpPr>
          <p:cNvPr id="20" name="Rectangle 2"/>
          <p:cNvSpPr/>
          <p:nvPr/>
        </p:nvSpPr>
        <p:spPr>
          <a:xfrm>
            <a:off x="0" y="260648"/>
            <a:ext cx="9168537" cy="6357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direction 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</a:t>
            </a:r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5/16 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19/20)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2" name="TextBox 18"/>
          <p:cNvSpPr txBox="1">
            <a:spLocks noChangeArrowheads="1"/>
          </p:cNvSpPr>
          <p:nvPr/>
        </p:nvSpPr>
        <p:spPr bwMode="auto">
          <a:xfrm>
            <a:off x="250825" y="3980096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400" b="1" dirty="0">
                <a:latin typeface="Arial" pitchFamily="34" charset="0"/>
                <a:cs typeface="Arial" pitchFamily="34" charset="0"/>
              </a:rPr>
              <a:t>Informing a nation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8925" y="5013176"/>
            <a:ext cx="8373648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2018/19 Work Programme is the fourth year of implementing the Strategic </a:t>
            </a:r>
            <a:r>
              <a:rPr lang="en-ZA" b="1" dirty="0" smtClean="0"/>
              <a:t>Plan</a:t>
            </a:r>
            <a:endParaRPr lang="en-ZA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909749" y="959915"/>
            <a:ext cx="265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accent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CREATING CHANGE through</a:t>
            </a:r>
            <a:endParaRPr lang="en-ZA" sz="1400" b="1" dirty="0">
              <a:solidFill>
                <a:schemeClr val="accent1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20678907">
            <a:off x="7168536" y="101763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Collective Leadership</a:t>
            </a:r>
            <a:endParaRPr lang="en-ZA" sz="20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0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/>
          <a:srcRect b="10856"/>
          <a:stretch/>
        </p:blipFill>
        <p:spPr>
          <a:xfrm>
            <a:off x="-12269" y="0"/>
            <a:ext cx="9144000" cy="6138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b="10856"/>
          <a:stretch/>
        </p:blipFill>
        <p:spPr>
          <a:xfrm>
            <a:off x="0" y="27201"/>
            <a:ext cx="9144000" cy="6138104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-12269" y="1"/>
            <a:ext cx="9168537" cy="6165304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3528" y="4682314"/>
            <a:ext cx="287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i="1" dirty="0" smtClean="0">
                <a:solidFill>
                  <a:srgbClr val="FECC4A"/>
                </a:solidFill>
              </a:rPr>
              <a:t>R2,27 Billion </a:t>
            </a:r>
          </a:p>
          <a:p>
            <a:r>
              <a:rPr lang="en-ZA" sz="3200" i="1" dirty="0" smtClean="0">
                <a:solidFill>
                  <a:srgbClr val="FECC4A"/>
                </a:solidFill>
              </a:rPr>
              <a:t>Annual Budget </a:t>
            </a:r>
            <a:endParaRPr lang="en-ZA" sz="3200" dirty="0" smtClean="0">
              <a:solidFill>
                <a:srgbClr val="FECC4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446515"/>
            <a:ext cx="27815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0" dirty="0" smtClean="0">
                <a:solidFill>
                  <a:schemeClr val="bg1"/>
                </a:solidFill>
              </a:rPr>
              <a:t>3015</a:t>
            </a:r>
            <a:endParaRPr lang="en-ZA" sz="10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681073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 smtClean="0">
                <a:solidFill>
                  <a:schemeClr val="bg1"/>
                </a:solidFill>
              </a:rPr>
              <a:t>Staff Members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07504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i="1" dirty="0" smtClean="0">
                <a:solidFill>
                  <a:srgbClr val="FFC000"/>
                </a:solidFill>
              </a:rPr>
              <a:t>Stats SA at a glance</a:t>
            </a:r>
            <a:endParaRPr lang="en-GB" sz="3600" b="1" i="1" dirty="0">
              <a:solidFill>
                <a:srgbClr val="FFC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80112" y="1988840"/>
            <a:ext cx="7920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80112" y="2492896"/>
            <a:ext cx="7920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00485" y="1804174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rgbClr val="FECC4A"/>
                </a:solidFill>
              </a:rPr>
              <a:t>HO: 1875</a:t>
            </a:r>
            <a:endParaRPr lang="en-US" dirty="0">
              <a:solidFill>
                <a:srgbClr val="FECC4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6216" y="2267580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rgbClr val="FECC4A"/>
                </a:solidFill>
              </a:rPr>
              <a:t>PO: 1140</a:t>
            </a:r>
            <a:endParaRPr lang="en-US" dirty="0">
              <a:solidFill>
                <a:srgbClr val="FECC4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390" y="4731603"/>
            <a:ext cx="30701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More than </a:t>
            </a:r>
            <a:r>
              <a:rPr lang="en-US" sz="3200" i="1" dirty="0" smtClean="0">
                <a:solidFill>
                  <a:schemeClr val="bg1"/>
                </a:solidFill>
              </a:rPr>
              <a:t>260 </a:t>
            </a:r>
            <a:endParaRPr lang="en-US" sz="3200" i="1" dirty="0">
              <a:solidFill>
                <a:schemeClr val="bg1"/>
              </a:solidFill>
            </a:endParaRPr>
          </a:p>
          <a:p>
            <a:pPr algn="ctr"/>
            <a:r>
              <a:rPr lang="en-US" sz="3200" i="1" dirty="0">
                <a:solidFill>
                  <a:schemeClr val="bg1"/>
                </a:solidFill>
              </a:rPr>
              <a:t>statistical reports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1027" y="3491075"/>
            <a:ext cx="5221769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3200" i="1" dirty="0" smtClean="0">
                <a:solidFill>
                  <a:schemeClr val="bg1"/>
                </a:solidFill>
              </a:rPr>
              <a:t>568 work programme targets</a:t>
            </a:r>
            <a:endParaRPr lang="en-ZA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95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08ec376c-eef6-4e40-9e79-0512dc1b2773"/>
</p:tagLst>
</file>

<file path=ppt/theme/theme1.xml><?xml version="1.0" encoding="utf-8"?>
<a:theme xmlns:a="http://schemas.openxmlformats.org/drawingml/2006/main" name="Office Theme">
  <a:themeElements>
    <a:clrScheme name="Stats SA 2">
      <a:dk1>
        <a:sysClr val="windowText" lastClr="000000"/>
      </a:dk1>
      <a:lt1>
        <a:sysClr val="window" lastClr="FFFFFF"/>
      </a:lt1>
      <a:dk2>
        <a:srgbClr val="0056A7"/>
      </a:dk2>
      <a:lt2>
        <a:srgbClr val="FFFFFF"/>
      </a:lt2>
      <a:accent1>
        <a:srgbClr val="2B72B5"/>
      </a:accent1>
      <a:accent2>
        <a:srgbClr val="9BBB58"/>
      </a:accent2>
      <a:accent3>
        <a:srgbClr val="C0504C"/>
      </a:accent3>
      <a:accent4>
        <a:srgbClr val="4AACC5"/>
      </a:accent4>
      <a:accent5>
        <a:srgbClr val="FDBE2D"/>
      </a:accent5>
      <a:accent6>
        <a:srgbClr val="8064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oweet theme (white grey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clared xmlns="7822a446-cc90-4612-8ab5-747f263f1852">false</Declared>
    <MeridioUrl xmlns="7822a446-cc90-4612-8ab5-747f263f1852" xsi:nil="true"/>
    <DocId xmlns="7822a446-cc90-4612-8ab5-747f263f18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06304B1385746933ED06FDC28D853" ma:contentTypeVersion="3" ma:contentTypeDescription="Create a new document." ma:contentTypeScope="" ma:versionID="0e12a24fb81a1ab65345488b42517c68">
  <xsd:schema xmlns:xsd="http://www.w3.org/2001/XMLSchema" xmlns:xs="http://www.w3.org/2001/XMLSchema" xmlns:p="http://schemas.microsoft.com/office/2006/metadata/properties" xmlns:ns2="7822a446-cc90-4612-8ab5-747f263f1852" targetNamespace="http://schemas.microsoft.com/office/2006/metadata/properties" ma:root="true" ma:fieldsID="9110703894df1445c45a21c97a01dfb6" ns2:_="">
    <xsd:import namespace="7822a446-cc90-4612-8ab5-747f263f1852"/>
    <xsd:element name="properties">
      <xsd:complexType>
        <xsd:sequence>
          <xsd:element name="documentManagement">
            <xsd:complexType>
              <xsd:all>
                <xsd:element ref="ns2:Declared" minOccurs="0"/>
                <xsd:element ref="ns2:DocId" minOccurs="0"/>
                <xsd:element ref="ns2:Meridio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2a446-cc90-4612-8ab5-747f263f1852" elementFormDefault="qualified">
    <xsd:import namespace="http://schemas.microsoft.com/office/2006/documentManagement/types"/>
    <xsd:import namespace="http://schemas.microsoft.com/office/infopath/2007/PartnerControls"/>
    <xsd:element name="Declared" ma:index="8" nillable="true" ma:displayName="Declared" ma:default="FALSE" ma:hidden="true" ma:internalName="Declared">
      <xsd:simpleType>
        <xsd:restriction base="dms:Boolean"/>
      </xsd:simpleType>
    </xsd:element>
    <xsd:element name="DocId" ma:index="9" nillable="true" ma:displayName="DocId" ma:hidden="true" ma:internalName="DocId">
      <xsd:simpleType>
        <xsd:restriction base="dms:Text"/>
      </xsd:simpleType>
    </xsd:element>
    <xsd:element name="MeridioUrl" ma:index="10" nillable="true" ma:displayName="MeridioUrl" ma:hidden="true" ma:internalName="Meridio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ABAA63-E14E-4B55-99DF-4E26209349BB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822a446-cc90-4612-8ab5-747f263f185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20C03D-F961-4A4F-BDAF-29ACD9EBF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2a446-cc90-4612-8ab5-747f263f18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171A48-B62B-4A8D-A53D-8C187C1C42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22192</TotalTime>
  <Words>2231</Words>
  <Application>Microsoft Office PowerPoint</Application>
  <PresentationFormat>On-screen Show (4:3)</PresentationFormat>
  <Paragraphs>660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1_Showeet theme (white grey bkgd)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mariette</dc:creator>
  <cp:lastModifiedBy>PUMZA</cp:lastModifiedBy>
  <cp:revision>547</cp:revision>
  <cp:lastPrinted>2017-09-07T14:27:23Z</cp:lastPrinted>
  <dcterms:created xsi:type="dcterms:W3CDTF">2016-03-11T14:00:49Z</dcterms:created>
  <dcterms:modified xsi:type="dcterms:W3CDTF">2018-04-20T10:55:55Z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0x01010092E06304B1385746933ED06FDC28D853</vt:lpwstr>
  </property>
</Properties>
</file>