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2">
  <p:sldMasterIdLst>
    <p:sldMasterId id="2147483662" r:id="rId1"/>
  </p:sldMasterIdLst>
  <p:notesMasterIdLst>
    <p:notesMasterId r:id="rId57"/>
  </p:notesMasterIdLst>
  <p:handoutMasterIdLst>
    <p:handoutMasterId r:id="rId58"/>
  </p:handoutMasterIdLst>
  <p:sldIdLst>
    <p:sldId id="256" r:id="rId2"/>
    <p:sldId id="404" r:id="rId3"/>
    <p:sldId id="470" r:id="rId4"/>
    <p:sldId id="471" r:id="rId5"/>
    <p:sldId id="398" r:id="rId6"/>
    <p:sldId id="407" r:id="rId7"/>
    <p:sldId id="459" r:id="rId8"/>
    <p:sldId id="472" r:id="rId9"/>
    <p:sldId id="473" r:id="rId10"/>
    <p:sldId id="467" r:id="rId11"/>
    <p:sldId id="406" r:id="rId12"/>
    <p:sldId id="408" r:id="rId13"/>
    <p:sldId id="409" r:id="rId14"/>
    <p:sldId id="474" r:id="rId15"/>
    <p:sldId id="475" r:id="rId16"/>
    <p:sldId id="487" r:id="rId17"/>
    <p:sldId id="488" r:id="rId18"/>
    <p:sldId id="489" r:id="rId19"/>
    <p:sldId id="490" r:id="rId20"/>
    <p:sldId id="491" r:id="rId21"/>
    <p:sldId id="492" r:id="rId22"/>
    <p:sldId id="493" r:id="rId23"/>
    <p:sldId id="494" r:id="rId24"/>
    <p:sldId id="495" r:id="rId25"/>
    <p:sldId id="478" r:id="rId26"/>
    <p:sldId id="485" r:id="rId27"/>
    <p:sldId id="486" r:id="rId28"/>
    <p:sldId id="484" r:id="rId29"/>
    <p:sldId id="483" r:id="rId30"/>
    <p:sldId id="480" r:id="rId31"/>
    <p:sldId id="477" r:id="rId32"/>
    <p:sldId id="481" r:id="rId33"/>
    <p:sldId id="410" r:id="rId34"/>
    <p:sldId id="417" r:id="rId35"/>
    <p:sldId id="430" r:id="rId36"/>
    <p:sldId id="416" r:id="rId37"/>
    <p:sldId id="418" r:id="rId38"/>
    <p:sldId id="461" r:id="rId39"/>
    <p:sldId id="413" r:id="rId40"/>
    <p:sldId id="419" r:id="rId41"/>
    <p:sldId id="462" r:id="rId42"/>
    <p:sldId id="421" r:id="rId43"/>
    <p:sldId id="420" r:id="rId44"/>
    <p:sldId id="463" r:id="rId45"/>
    <p:sldId id="468" r:id="rId46"/>
    <p:sldId id="414" r:id="rId47"/>
    <p:sldId id="426" r:id="rId48"/>
    <p:sldId id="425" r:id="rId49"/>
    <p:sldId id="422" r:id="rId50"/>
    <p:sldId id="464" r:id="rId51"/>
    <p:sldId id="427" r:id="rId52"/>
    <p:sldId id="432" r:id="rId53"/>
    <p:sldId id="458" r:id="rId54"/>
    <p:sldId id="469" r:id="rId55"/>
    <p:sldId id="456" r:id="rId5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99"/>
    <a:srgbClr val="FFCC00"/>
    <a:srgbClr val="344BF6"/>
    <a:srgbClr val="FFFF66"/>
    <a:srgbClr val="1A3A22"/>
    <a:srgbClr val="921C2F"/>
    <a:srgbClr val="662624"/>
    <a:srgbClr val="82302E"/>
    <a:srgbClr val="556A2C"/>
    <a:srgbClr val="404F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06" autoAdjust="0"/>
    <p:restoredTop sz="85451" autoAdjust="0"/>
  </p:normalViewPr>
  <p:slideViewPr>
    <p:cSldViewPr>
      <p:cViewPr varScale="1">
        <p:scale>
          <a:sx n="99" d="100"/>
          <a:sy n="99" d="100"/>
        </p:scale>
        <p:origin x="-19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958" y="96"/>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EC3758-C3CA-4933-BFF4-EFB788CC645F}" type="doc">
      <dgm:prSet loTypeId="urn:microsoft.com/office/officeart/2005/8/layout/default#1" loCatId="list" qsTypeId="urn:microsoft.com/office/officeart/2005/8/quickstyle/simple1" qsCatId="simple" csTypeId="urn:microsoft.com/office/officeart/2005/8/colors/accent0_1" csCatId="mainScheme" phldr="1"/>
      <dgm:spPr/>
      <dgm:t>
        <a:bodyPr/>
        <a:lstStyle/>
        <a:p>
          <a:endParaRPr lang="en-US"/>
        </a:p>
      </dgm:t>
    </dgm:pt>
    <dgm:pt modelId="{C07AC077-D21B-41BF-94F7-1087E70F97C1}">
      <dgm:prSet phldrT="[Text]"/>
      <dgm:spPr/>
      <dgm:t>
        <a:bodyPr/>
        <a:lstStyle/>
        <a:p>
          <a:r>
            <a:rPr lang="en-US" dirty="0"/>
            <a:t>Service / Stewardship</a:t>
          </a:r>
        </a:p>
      </dgm:t>
    </dgm:pt>
    <dgm:pt modelId="{C4DF0485-3FC7-4E5E-89AE-09660E973849}" type="parTrans" cxnId="{957044FA-FE6E-456E-9AD6-418C860E7DA1}">
      <dgm:prSet/>
      <dgm:spPr/>
      <dgm:t>
        <a:bodyPr/>
        <a:lstStyle/>
        <a:p>
          <a:endParaRPr lang="en-US"/>
        </a:p>
      </dgm:t>
    </dgm:pt>
    <dgm:pt modelId="{8620EB0B-C06B-4D2A-9FCB-B804E3252810}" type="sibTrans" cxnId="{957044FA-FE6E-456E-9AD6-418C860E7DA1}">
      <dgm:prSet/>
      <dgm:spPr/>
      <dgm:t>
        <a:bodyPr/>
        <a:lstStyle/>
        <a:p>
          <a:endParaRPr lang="en-US"/>
        </a:p>
      </dgm:t>
    </dgm:pt>
    <dgm:pt modelId="{5B138DAA-9843-4A29-B939-187E2CF985CD}">
      <dgm:prSet phldrT="[Text]"/>
      <dgm:spPr/>
      <dgm:t>
        <a:bodyPr/>
        <a:lstStyle/>
        <a:p>
          <a:r>
            <a:rPr lang="en-US" dirty="0"/>
            <a:t>Zealousness</a:t>
          </a:r>
        </a:p>
      </dgm:t>
    </dgm:pt>
    <dgm:pt modelId="{18E30E0D-7779-44D9-921F-7F2744576447}" type="parTrans" cxnId="{EACBFCFC-5844-4F62-8D5E-652310191515}">
      <dgm:prSet/>
      <dgm:spPr/>
      <dgm:t>
        <a:bodyPr/>
        <a:lstStyle/>
        <a:p>
          <a:endParaRPr lang="en-US"/>
        </a:p>
      </dgm:t>
    </dgm:pt>
    <dgm:pt modelId="{32FF4EE9-AB34-4358-94BA-F2023A1B4A34}" type="sibTrans" cxnId="{EACBFCFC-5844-4F62-8D5E-652310191515}">
      <dgm:prSet/>
      <dgm:spPr/>
      <dgm:t>
        <a:bodyPr/>
        <a:lstStyle/>
        <a:p>
          <a:endParaRPr lang="en-US"/>
        </a:p>
      </dgm:t>
    </dgm:pt>
    <dgm:pt modelId="{5D3FD98B-D6C9-408E-87EA-849ACE58F767}">
      <dgm:prSet phldrT="[Text]"/>
      <dgm:spPr/>
      <dgm:t>
        <a:bodyPr/>
        <a:lstStyle/>
        <a:p>
          <a:r>
            <a:rPr lang="en-ZA" b="0" dirty="0"/>
            <a:t>Connectedness / Interconnectedness</a:t>
          </a:r>
          <a:endParaRPr lang="en-US" b="0" dirty="0"/>
        </a:p>
      </dgm:t>
    </dgm:pt>
    <dgm:pt modelId="{89657F3D-56F0-419E-8736-19560159296A}" type="parTrans" cxnId="{49AB5BDF-2EE4-4272-93EC-5E6E04120836}">
      <dgm:prSet/>
      <dgm:spPr/>
      <dgm:t>
        <a:bodyPr/>
        <a:lstStyle/>
        <a:p>
          <a:endParaRPr lang="en-US"/>
        </a:p>
      </dgm:t>
    </dgm:pt>
    <dgm:pt modelId="{A41BC075-084B-4B99-90C2-0A4E90894667}" type="sibTrans" cxnId="{49AB5BDF-2EE4-4272-93EC-5E6E04120836}">
      <dgm:prSet/>
      <dgm:spPr/>
      <dgm:t>
        <a:bodyPr/>
        <a:lstStyle/>
        <a:p>
          <a:endParaRPr lang="en-US"/>
        </a:p>
      </dgm:t>
    </dgm:pt>
    <dgm:pt modelId="{DDAF1C9C-9DE4-4A44-AE89-E6386A2F9666}">
      <dgm:prSet phldrT="[Text]"/>
      <dgm:spPr/>
      <dgm:t>
        <a:bodyPr/>
        <a:lstStyle/>
        <a:p>
          <a:r>
            <a:rPr lang="en-US" dirty="0"/>
            <a:t>Accountability</a:t>
          </a:r>
        </a:p>
      </dgm:t>
    </dgm:pt>
    <dgm:pt modelId="{BEE8BF03-4EF1-47B6-B56A-49842629E570}" type="parTrans" cxnId="{ABEF0366-009A-4C5C-8905-3084866A59A8}">
      <dgm:prSet/>
      <dgm:spPr/>
      <dgm:t>
        <a:bodyPr/>
        <a:lstStyle/>
        <a:p>
          <a:endParaRPr lang="en-US"/>
        </a:p>
      </dgm:t>
    </dgm:pt>
    <dgm:pt modelId="{01E3CE0E-0AE4-4E35-9AE8-0E80B67C5072}" type="sibTrans" cxnId="{ABEF0366-009A-4C5C-8905-3084866A59A8}">
      <dgm:prSet/>
      <dgm:spPr/>
      <dgm:t>
        <a:bodyPr/>
        <a:lstStyle/>
        <a:p>
          <a:endParaRPr lang="en-US"/>
        </a:p>
      </dgm:t>
    </dgm:pt>
    <dgm:pt modelId="{5BE63764-8AE3-4E55-B150-DFDDF3930BBF}">
      <dgm:prSet phldrT="[Text]"/>
      <dgm:spPr/>
      <dgm:t>
        <a:bodyPr/>
        <a:lstStyle/>
        <a:p>
          <a:r>
            <a:rPr lang="en-US" dirty="0"/>
            <a:t>Our employees are holistic human beings</a:t>
          </a:r>
        </a:p>
      </dgm:t>
    </dgm:pt>
    <dgm:pt modelId="{1A117D33-84FC-465D-99A2-D8E8A7CF52AE}" type="parTrans" cxnId="{41CC3CBF-3711-4D94-AD2E-D83D644DF210}">
      <dgm:prSet/>
      <dgm:spPr/>
      <dgm:t>
        <a:bodyPr/>
        <a:lstStyle/>
        <a:p>
          <a:endParaRPr lang="en-US"/>
        </a:p>
      </dgm:t>
    </dgm:pt>
    <dgm:pt modelId="{EDB90C96-4565-4DC0-AE80-C26F48CF1D5A}" type="sibTrans" cxnId="{41CC3CBF-3711-4D94-AD2E-D83D644DF210}">
      <dgm:prSet/>
      <dgm:spPr/>
      <dgm:t>
        <a:bodyPr/>
        <a:lstStyle/>
        <a:p>
          <a:endParaRPr lang="en-US"/>
        </a:p>
      </dgm:t>
    </dgm:pt>
    <dgm:pt modelId="{148F258E-8FEA-4677-A554-A3DA44390C46}" type="pres">
      <dgm:prSet presAssocID="{51EC3758-C3CA-4933-BFF4-EFB788CC645F}" presName="diagram" presStyleCnt="0">
        <dgm:presLayoutVars>
          <dgm:dir/>
          <dgm:resizeHandles val="exact"/>
        </dgm:presLayoutVars>
      </dgm:prSet>
      <dgm:spPr/>
      <dgm:t>
        <a:bodyPr/>
        <a:lstStyle/>
        <a:p>
          <a:endParaRPr lang="en-ZA"/>
        </a:p>
      </dgm:t>
    </dgm:pt>
    <dgm:pt modelId="{5905A0EC-E208-4702-B19C-57624CDAB5A0}" type="pres">
      <dgm:prSet presAssocID="{C07AC077-D21B-41BF-94F7-1087E70F97C1}" presName="node" presStyleLbl="node1" presStyleIdx="0" presStyleCnt="5">
        <dgm:presLayoutVars>
          <dgm:bulletEnabled val="1"/>
        </dgm:presLayoutVars>
      </dgm:prSet>
      <dgm:spPr/>
      <dgm:t>
        <a:bodyPr/>
        <a:lstStyle/>
        <a:p>
          <a:endParaRPr lang="en-ZA"/>
        </a:p>
      </dgm:t>
    </dgm:pt>
    <dgm:pt modelId="{DCA36AE2-AB7E-4165-A144-8F76E3647485}" type="pres">
      <dgm:prSet presAssocID="{8620EB0B-C06B-4D2A-9FCB-B804E3252810}" presName="sibTrans" presStyleCnt="0"/>
      <dgm:spPr/>
    </dgm:pt>
    <dgm:pt modelId="{6F595903-A7B4-46CC-A042-0E3FD378CFD5}" type="pres">
      <dgm:prSet presAssocID="{5B138DAA-9843-4A29-B939-187E2CF985CD}" presName="node" presStyleLbl="node1" presStyleIdx="1" presStyleCnt="5">
        <dgm:presLayoutVars>
          <dgm:bulletEnabled val="1"/>
        </dgm:presLayoutVars>
      </dgm:prSet>
      <dgm:spPr/>
      <dgm:t>
        <a:bodyPr/>
        <a:lstStyle/>
        <a:p>
          <a:endParaRPr lang="en-ZA"/>
        </a:p>
      </dgm:t>
    </dgm:pt>
    <dgm:pt modelId="{BAFCE811-1910-4651-A512-40288EB83B6C}" type="pres">
      <dgm:prSet presAssocID="{32FF4EE9-AB34-4358-94BA-F2023A1B4A34}" presName="sibTrans" presStyleCnt="0"/>
      <dgm:spPr/>
    </dgm:pt>
    <dgm:pt modelId="{C7E12C43-58C7-4B1B-9145-C9AB23A6E6A5}" type="pres">
      <dgm:prSet presAssocID="{5D3FD98B-D6C9-408E-87EA-849ACE58F767}" presName="node" presStyleLbl="node1" presStyleIdx="2" presStyleCnt="5">
        <dgm:presLayoutVars>
          <dgm:bulletEnabled val="1"/>
        </dgm:presLayoutVars>
      </dgm:prSet>
      <dgm:spPr/>
      <dgm:t>
        <a:bodyPr/>
        <a:lstStyle/>
        <a:p>
          <a:endParaRPr lang="en-ZA"/>
        </a:p>
      </dgm:t>
    </dgm:pt>
    <dgm:pt modelId="{5FE310CC-3D8C-4F56-8F23-E26D5C599928}" type="pres">
      <dgm:prSet presAssocID="{A41BC075-084B-4B99-90C2-0A4E90894667}" presName="sibTrans" presStyleCnt="0"/>
      <dgm:spPr/>
    </dgm:pt>
    <dgm:pt modelId="{1A2F5264-B6BB-42B1-90F5-130469610E5F}" type="pres">
      <dgm:prSet presAssocID="{DDAF1C9C-9DE4-4A44-AE89-E6386A2F9666}" presName="node" presStyleLbl="node1" presStyleIdx="3" presStyleCnt="5">
        <dgm:presLayoutVars>
          <dgm:bulletEnabled val="1"/>
        </dgm:presLayoutVars>
      </dgm:prSet>
      <dgm:spPr/>
      <dgm:t>
        <a:bodyPr/>
        <a:lstStyle/>
        <a:p>
          <a:endParaRPr lang="en-ZA"/>
        </a:p>
      </dgm:t>
    </dgm:pt>
    <dgm:pt modelId="{30F7C0D8-1D42-49F0-A975-792A175BAFE4}" type="pres">
      <dgm:prSet presAssocID="{01E3CE0E-0AE4-4E35-9AE8-0E80B67C5072}" presName="sibTrans" presStyleCnt="0"/>
      <dgm:spPr/>
    </dgm:pt>
    <dgm:pt modelId="{E24C8AC8-803B-43B2-BE90-FC3D28EDC5DE}" type="pres">
      <dgm:prSet presAssocID="{5BE63764-8AE3-4E55-B150-DFDDF3930BBF}" presName="node" presStyleLbl="node1" presStyleIdx="4" presStyleCnt="5">
        <dgm:presLayoutVars>
          <dgm:bulletEnabled val="1"/>
        </dgm:presLayoutVars>
      </dgm:prSet>
      <dgm:spPr/>
      <dgm:t>
        <a:bodyPr/>
        <a:lstStyle/>
        <a:p>
          <a:endParaRPr lang="en-ZA"/>
        </a:p>
      </dgm:t>
    </dgm:pt>
  </dgm:ptLst>
  <dgm:cxnLst>
    <dgm:cxn modelId="{8374DF9C-A1A7-4A44-A6D3-3B175920FBB3}" type="presOf" srcId="{C07AC077-D21B-41BF-94F7-1087E70F97C1}" destId="{5905A0EC-E208-4702-B19C-57624CDAB5A0}" srcOrd="0" destOrd="0" presId="urn:microsoft.com/office/officeart/2005/8/layout/default#1"/>
    <dgm:cxn modelId="{ABEF0366-009A-4C5C-8905-3084866A59A8}" srcId="{51EC3758-C3CA-4933-BFF4-EFB788CC645F}" destId="{DDAF1C9C-9DE4-4A44-AE89-E6386A2F9666}" srcOrd="3" destOrd="0" parTransId="{BEE8BF03-4EF1-47B6-B56A-49842629E570}" sibTransId="{01E3CE0E-0AE4-4E35-9AE8-0E80B67C5072}"/>
    <dgm:cxn modelId="{2E6F294C-B9EA-4825-8E4D-AF076E65D0EA}" type="presOf" srcId="{5D3FD98B-D6C9-408E-87EA-849ACE58F767}" destId="{C7E12C43-58C7-4B1B-9145-C9AB23A6E6A5}" srcOrd="0" destOrd="0" presId="urn:microsoft.com/office/officeart/2005/8/layout/default#1"/>
    <dgm:cxn modelId="{49AB5BDF-2EE4-4272-93EC-5E6E04120836}" srcId="{51EC3758-C3CA-4933-BFF4-EFB788CC645F}" destId="{5D3FD98B-D6C9-408E-87EA-849ACE58F767}" srcOrd="2" destOrd="0" parTransId="{89657F3D-56F0-419E-8736-19560159296A}" sibTransId="{A41BC075-084B-4B99-90C2-0A4E90894667}"/>
    <dgm:cxn modelId="{48954B24-C6AE-49D4-99C4-CD7A2457C0CF}" type="presOf" srcId="{DDAF1C9C-9DE4-4A44-AE89-E6386A2F9666}" destId="{1A2F5264-B6BB-42B1-90F5-130469610E5F}" srcOrd="0" destOrd="0" presId="urn:microsoft.com/office/officeart/2005/8/layout/default#1"/>
    <dgm:cxn modelId="{41CC3CBF-3711-4D94-AD2E-D83D644DF210}" srcId="{51EC3758-C3CA-4933-BFF4-EFB788CC645F}" destId="{5BE63764-8AE3-4E55-B150-DFDDF3930BBF}" srcOrd="4" destOrd="0" parTransId="{1A117D33-84FC-465D-99A2-D8E8A7CF52AE}" sibTransId="{EDB90C96-4565-4DC0-AE80-C26F48CF1D5A}"/>
    <dgm:cxn modelId="{697F38D2-243A-4D99-9155-7C739CE18C03}" type="presOf" srcId="{51EC3758-C3CA-4933-BFF4-EFB788CC645F}" destId="{148F258E-8FEA-4677-A554-A3DA44390C46}" srcOrd="0" destOrd="0" presId="urn:microsoft.com/office/officeart/2005/8/layout/default#1"/>
    <dgm:cxn modelId="{957044FA-FE6E-456E-9AD6-418C860E7DA1}" srcId="{51EC3758-C3CA-4933-BFF4-EFB788CC645F}" destId="{C07AC077-D21B-41BF-94F7-1087E70F97C1}" srcOrd="0" destOrd="0" parTransId="{C4DF0485-3FC7-4E5E-89AE-09660E973849}" sibTransId="{8620EB0B-C06B-4D2A-9FCB-B804E3252810}"/>
    <dgm:cxn modelId="{3F98E9E3-56AB-4FA2-98AE-AF863E18C311}" type="presOf" srcId="{5BE63764-8AE3-4E55-B150-DFDDF3930BBF}" destId="{E24C8AC8-803B-43B2-BE90-FC3D28EDC5DE}" srcOrd="0" destOrd="0" presId="urn:microsoft.com/office/officeart/2005/8/layout/default#1"/>
    <dgm:cxn modelId="{EACBFCFC-5844-4F62-8D5E-652310191515}" srcId="{51EC3758-C3CA-4933-BFF4-EFB788CC645F}" destId="{5B138DAA-9843-4A29-B939-187E2CF985CD}" srcOrd="1" destOrd="0" parTransId="{18E30E0D-7779-44D9-921F-7F2744576447}" sibTransId="{32FF4EE9-AB34-4358-94BA-F2023A1B4A34}"/>
    <dgm:cxn modelId="{E89A1D69-A214-42D4-B7C8-CEB80C2187DA}" type="presOf" srcId="{5B138DAA-9843-4A29-B939-187E2CF985CD}" destId="{6F595903-A7B4-46CC-A042-0E3FD378CFD5}" srcOrd="0" destOrd="0" presId="urn:microsoft.com/office/officeart/2005/8/layout/default#1"/>
    <dgm:cxn modelId="{6BF5086E-0DD1-4B40-8047-51D3A7A16E06}" type="presParOf" srcId="{148F258E-8FEA-4677-A554-A3DA44390C46}" destId="{5905A0EC-E208-4702-B19C-57624CDAB5A0}" srcOrd="0" destOrd="0" presId="urn:microsoft.com/office/officeart/2005/8/layout/default#1"/>
    <dgm:cxn modelId="{76EC8B0F-9F33-4D4A-ABA7-9D71AC7D7726}" type="presParOf" srcId="{148F258E-8FEA-4677-A554-A3DA44390C46}" destId="{DCA36AE2-AB7E-4165-A144-8F76E3647485}" srcOrd="1" destOrd="0" presId="urn:microsoft.com/office/officeart/2005/8/layout/default#1"/>
    <dgm:cxn modelId="{3397CB7E-8BA1-4DE0-9B63-B11AD849D4CA}" type="presParOf" srcId="{148F258E-8FEA-4677-A554-A3DA44390C46}" destId="{6F595903-A7B4-46CC-A042-0E3FD378CFD5}" srcOrd="2" destOrd="0" presId="urn:microsoft.com/office/officeart/2005/8/layout/default#1"/>
    <dgm:cxn modelId="{D594A157-7117-443F-88AF-FE312E77D3BA}" type="presParOf" srcId="{148F258E-8FEA-4677-A554-A3DA44390C46}" destId="{BAFCE811-1910-4651-A512-40288EB83B6C}" srcOrd="3" destOrd="0" presId="urn:microsoft.com/office/officeart/2005/8/layout/default#1"/>
    <dgm:cxn modelId="{501343FE-E595-403A-A98A-772C266B3D11}" type="presParOf" srcId="{148F258E-8FEA-4677-A554-A3DA44390C46}" destId="{C7E12C43-58C7-4B1B-9145-C9AB23A6E6A5}" srcOrd="4" destOrd="0" presId="urn:microsoft.com/office/officeart/2005/8/layout/default#1"/>
    <dgm:cxn modelId="{022E424E-029B-444C-8ACB-54A3CEC31CFF}" type="presParOf" srcId="{148F258E-8FEA-4677-A554-A3DA44390C46}" destId="{5FE310CC-3D8C-4F56-8F23-E26D5C599928}" srcOrd="5" destOrd="0" presId="urn:microsoft.com/office/officeart/2005/8/layout/default#1"/>
    <dgm:cxn modelId="{7539A8C9-56C7-490B-8604-4614B28B81E0}" type="presParOf" srcId="{148F258E-8FEA-4677-A554-A3DA44390C46}" destId="{1A2F5264-B6BB-42B1-90F5-130469610E5F}" srcOrd="6" destOrd="0" presId="urn:microsoft.com/office/officeart/2005/8/layout/default#1"/>
    <dgm:cxn modelId="{46EA2AF5-B825-47F7-A274-90D2F86F9F93}" type="presParOf" srcId="{148F258E-8FEA-4677-A554-A3DA44390C46}" destId="{30F7C0D8-1D42-49F0-A975-792A175BAFE4}" srcOrd="7" destOrd="0" presId="urn:microsoft.com/office/officeart/2005/8/layout/default#1"/>
    <dgm:cxn modelId="{9FB005DA-7205-4750-B10B-F2E76C95A0CF}" type="presParOf" srcId="{148F258E-8FEA-4677-A554-A3DA44390C46}" destId="{E24C8AC8-803B-43B2-BE90-FC3D28EDC5DE}" srcOrd="8"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05A0EC-E208-4702-B19C-57624CDAB5A0}">
      <dsp:nvSpPr>
        <dsp:cNvPr id="0" name=""/>
        <dsp:cNvSpPr/>
      </dsp:nvSpPr>
      <dsp:spPr>
        <a:xfrm>
          <a:off x="0" y="591343"/>
          <a:ext cx="2571749" cy="154305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Service / Stewardship</a:t>
          </a:r>
        </a:p>
      </dsp:txBody>
      <dsp:txXfrm>
        <a:off x="0" y="591343"/>
        <a:ext cx="2571749" cy="1543050"/>
      </dsp:txXfrm>
    </dsp:sp>
    <dsp:sp modelId="{6F595903-A7B4-46CC-A042-0E3FD378CFD5}">
      <dsp:nvSpPr>
        <dsp:cNvPr id="0" name=""/>
        <dsp:cNvSpPr/>
      </dsp:nvSpPr>
      <dsp:spPr>
        <a:xfrm>
          <a:off x="2828925" y="591343"/>
          <a:ext cx="2571749" cy="154305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Zealousness</a:t>
          </a:r>
        </a:p>
      </dsp:txBody>
      <dsp:txXfrm>
        <a:off x="2828925" y="591343"/>
        <a:ext cx="2571749" cy="1543050"/>
      </dsp:txXfrm>
    </dsp:sp>
    <dsp:sp modelId="{C7E12C43-58C7-4B1B-9145-C9AB23A6E6A5}">
      <dsp:nvSpPr>
        <dsp:cNvPr id="0" name=""/>
        <dsp:cNvSpPr/>
      </dsp:nvSpPr>
      <dsp:spPr>
        <a:xfrm>
          <a:off x="5657849" y="591343"/>
          <a:ext cx="2571749" cy="154305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ZA" sz="2100" b="0" kern="1200" dirty="0"/>
            <a:t>Connectedness / Interconnectedness</a:t>
          </a:r>
          <a:endParaRPr lang="en-US" sz="2100" b="0" kern="1200" dirty="0"/>
        </a:p>
      </dsp:txBody>
      <dsp:txXfrm>
        <a:off x="5657849" y="591343"/>
        <a:ext cx="2571749" cy="1543050"/>
      </dsp:txXfrm>
    </dsp:sp>
    <dsp:sp modelId="{1A2F5264-B6BB-42B1-90F5-130469610E5F}">
      <dsp:nvSpPr>
        <dsp:cNvPr id="0" name=""/>
        <dsp:cNvSpPr/>
      </dsp:nvSpPr>
      <dsp:spPr>
        <a:xfrm>
          <a:off x="1414462" y="2391569"/>
          <a:ext cx="2571749" cy="154305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Accountability</a:t>
          </a:r>
        </a:p>
      </dsp:txBody>
      <dsp:txXfrm>
        <a:off x="1414462" y="2391569"/>
        <a:ext cx="2571749" cy="1543050"/>
      </dsp:txXfrm>
    </dsp:sp>
    <dsp:sp modelId="{E24C8AC8-803B-43B2-BE90-FC3D28EDC5DE}">
      <dsp:nvSpPr>
        <dsp:cNvPr id="0" name=""/>
        <dsp:cNvSpPr/>
      </dsp:nvSpPr>
      <dsp:spPr>
        <a:xfrm>
          <a:off x="4243387" y="2391569"/>
          <a:ext cx="2571749" cy="154305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Our employees are holistic human beings</a:t>
          </a:r>
        </a:p>
      </dsp:txBody>
      <dsp:txXfrm>
        <a:off x="4243387" y="2391569"/>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386" cy="466603"/>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970378" y="0"/>
            <a:ext cx="3038386" cy="466603"/>
          </a:xfrm>
          <a:prstGeom prst="rect">
            <a:avLst/>
          </a:prstGeom>
        </p:spPr>
        <p:txBody>
          <a:bodyPr vert="horz" lIns="91440" tIns="45720" rIns="91440" bIns="45720" rtlCol="0"/>
          <a:lstStyle>
            <a:lvl1pPr algn="r">
              <a:defRPr sz="1200"/>
            </a:lvl1pPr>
          </a:lstStyle>
          <a:p>
            <a:fld id="{A2843418-0376-4E78-952C-B3BE91B27FF5}" type="datetimeFigureOut">
              <a:rPr lang="en-ZA" smtClean="0"/>
              <a:pPr/>
              <a:t>2018/04/20</a:t>
            </a:fld>
            <a:endParaRPr lang="en-ZA"/>
          </a:p>
        </p:txBody>
      </p:sp>
      <p:sp>
        <p:nvSpPr>
          <p:cNvPr id="4" name="Footer Placeholder 3"/>
          <p:cNvSpPr>
            <a:spLocks noGrp="1"/>
          </p:cNvSpPr>
          <p:nvPr>
            <p:ph type="ftr" sz="quarter" idx="2"/>
          </p:nvPr>
        </p:nvSpPr>
        <p:spPr>
          <a:xfrm>
            <a:off x="2" y="8829798"/>
            <a:ext cx="3038386" cy="466603"/>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970378" y="8829798"/>
            <a:ext cx="3038386" cy="466603"/>
          </a:xfrm>
          <a:prstGeom prst="rect">
            <a:avLst/>
          </a:prstGeom>
        </p:spPr>
        <p:txBody>
          <a:bodyPr vert="horz" lIns="91440" tIns="45720" rIns="91440" bIns="45720" rtlCol="0" anchor="b"/>
          <a:lstStyle>
            <a:lvl1pPr algn="r">
              <a:defRPr sz="1200"/>
            </a:lvl1pPr>
          </a:lstStyle>
          <a:p>
            <a:fld id="{56A7E512-13F9-4693-BA8A-6E18E8AA8DE5}" type="slidenum">
              <a:rPr lang="en-ZA" smtClean="0"/>
              <a:pPr/>
              <a:t>‹#›</a:t>
            </a:fld>
            <a:endParaRPr lang="en-ZA"/>
          </a:p>
        </p:txBody>
      </p:sp>
    </p:spTree>
    <p:extLst>
      <p:ext uri="{BB962C8B-B14F-4D97-AF65-F5344CB8AC3E}">
        <p14:creationId xmlns:p14="http://schemas.microsoft.com/office/powerpoint/2010/main" xmlns="" val="2015902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41" y="0"/>
            <a:ext cx="3037840" cy="464820"/>
          </a:xfrm>
          <a:prstGeom prst="rect">
            <a:avLst/>
          </a:prstGeom>
        </p:spPr>
        <p:txBody>
          <a:bodyPr vert="horz" lIns="91440" tIns="45720" rIns="91440" bIns="45720" rtlCol="0"/>
          <a:lstStyle>
            <a:lvl1pPr algn="r">
              <a:defRPr sz="1200"/>
            </a:lvl1pPr>
          </a:lstStyle>
          <a:p>
            <a:fld id="{61BCD4CC-2FB8-4B3B-9C07-7ECB2779B6DB}" type="datetimeFigureOut">
              <a:rPr lang="en-US" smtClean="0"/>
              <a:pPr/>
              <a:t>4/20/2018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6"/>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41" y="8829966"/>
            <a:ext cx="3037840" cy="464820"/>
          </a:xfrm>
          <a:prstGeom prst="rect">
            <a:avLst/>
          </a:prstGeom>
        </p:spPr>
        <p:txBody>
          <a:bodyPr vert="horz" lIns="91440" tIns="45720" rIns="91440" bIns="45720" rtlCol="0" anchor="b"/>
          <a:lstStyle>
            <a:lvl1pPr algn="r">
              <a:defRPr sz="1200"/>
            </a:lvl1pPr>
          </a:lstStyle>
          <a:p>
            <a:fld id="{E34CFA25-21C6-4355-B61A-81C9B2073B53}" type="slidenum">
              <a:rPr lang="en-US" smtClean="0"/>
              <a:pPr/>
              <a:t>‹#›</a:t>
            </a:fld>
            <a:endParaRPr lang="en-US"/>
          </a:p>
        </p:txBody>
      </p:sp>
    </p:spTree>
    <p:extLst>
      <p:ext uri="{BB962C8B-B14F-4D97-AF65-F5344CB8AC3E}">
        <p14:creationId xmlns:p14="http://schemas.microsoft.com/office/powerpoint/2010/main" xmlns="" val="3622654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4CFA25-21C6-4355-B61A-81C9B2073B53}" type="slidenum">
              <a:rPr lang="en-US" smtClean="0"/>
              <a:pPr/>
              <a:t>1</a:t>
            </a:fld>
            <a:endParaRPr lang="en-US" dirty="0"/>
          </a:p>
        </p:txBody>
      </p:sp>
    </p:spTree>
    <p:extLst>
      <p:ext uri="{BB962C8B-B14F-4D97-AF65-F5344CB8AC3E}">
        <p14:creationId xmlns:p14="http://schemas.microsoft.com/office/powerpoint/2010/main" xmlns="" val="897786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5181600" y="6324600"/>
            <a:ext cx="2133600" cy="365125"/>
          </a:xfrm>
          <a:prstGeom prst="rect">
            <a:avLst/>
          </a:prstGeom>
        </p:spPr>
        <p:txBody>
          <a:bodyPr/>
          <a:lstStyle/>
          <a:p>
            <a:fld id="{17BD8DD0-C587-4865-AB08-0C7D86E2805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7BD8DD0-C587-4865-AB08-0C7D86E280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7BD8DD0-C587-4865-AB08-0C7D86E2805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xmlns="" val="838513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543800" y="6356350"/>
            <a:ext cx="457200" cy="365125"/>
          </a:xfrm>
          <a:prstGeom prst="rect">
            <a:avLst/>
          </a:prstGeom>
        </p:spPr>
        <p:txBody>
          <a:bodyPr/>
          <a:lstStyle/>
          <a:p>
            <a:fld id="{17BD8DD0-C587-4865-AB08-0C7D86E2805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315200" y="6336126"/>
            <a:ext cx="457200" cy="365125"/>
          </a:xfrm>
          <a:prstGeom prst="rect">
            <a:avLst/>
          </a:prstGeom>
        </p:spPr>
        <p:txBody>
          <a:bodyPr/>
          <a:lstStyle/>
          <a:p>
            <a:fld id="{17BD8DD0-C587-4865-AB08-0C7D86E2805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543800" y="6356349"/>
            <a:ext cx="457200" cy="365125"/>
          </a:xfrm>
          <a:prstGeom prst="rect">
            <a:avLst/>
          </a:prstGeom>
        </p:spPr>
        <p:txBody>
          <a:bodyPr/>
          <a:lstStyle/>
          <a:p>
            <a:fld id="{17BD8DD0-C587-4865-AB08-0C7D86E2805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7543800" y="6364702"/>
            <a:ext cx="381000" cy="365125"/>
          </a:xfrm>
          <a:prstGeom prst="rect">
            <a:avLst/>
          </a:prstGeom>
        </p:spPr>
        <p:txBody>
          <a:bodyPr/>
          <a:lstStyle/>
          <a:p>
            <a:fld id="{17BD8DD0-C587-4865-AB08-0C7D86E2805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7467600" y="6356349"/>
            <a:ext cx="533400" cy="365125"/>
          </a:xfrm>
          <a:prstGeom prst="rect">
            <a:avLst/>
          </a:prstGeom>
        </p:spPr>
        <p:txBody>
          <a:bodyPr/>
          <a:lstStyle/>
          <a:p>
            <a:fld id="{17BD8DD0-C587-4865-AB08-0C7D86E2805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7467600" y="6354624"/>
            <a:ext cx="533400" cy="365125"/>
          </a:xfrm>
          <a:prstGeom prst="rect">
            <a:avLst/>
          </a:prstGeom>
        </p:spPr>
        <p:txBody>
          <a:bodyPr/>
          <a:lstStyle/>
          <a:p>
            <a:fld id="{17BD8DD0-C587-4865-AB08-0C7D86E280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5867400" y="6324600"/>
            <a:ext cx="2133600" cy="365125"/>
          </a:xfrm>
          <a:prstGeom prst="rect">
            <a:avLst/>
          </a:prstGeom>
        </p:spPr>
        <p:txBody>
          <a:bodyPr/>
          <a:lstStyle/>
          <a:p>
            <a:fld id="{17BD8DD0-C587-4865-AB08-0C7D86E2805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5867400" y="6356349"/>
            <a:ext cx="2133600" cy="365125"/>
          </a:xfrm>
          <a:prstGeom prst="rect">
            <a:avLst/>
          </a:prstGeom>
        </p:spPr>
        <p:txBody>
          <a:bodyPr/>
          <a:lstStyle/>
          <a:p>
            <a:fld id="{17BD8DD0-C587-4865-AB08-0C7D86E2805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8382000" y="6109065"/>
            <a:ext cx="762000" cy="739752"/>
          </a:xfrm>
          <a:prstGeom prst="rect">
            <a:avLst/>
          </a:prstGeom>
        </p:spPr>
      </p:pic>
      <p:graphicFrame>
        <p:nvGraphicFramePr>
          <p:cNvPr id="6" name="Object 13"/>
          <p:cNvGraphicFramePr>
            <a:graphicFrameLocks noChangeAspect="1"/>
          </p:cNvGraphicFramePr>
          <p:nvPr userDrawn="1">
            <p:extLst>
              <p:ext uri="{D42A27DB-BD31-4B8C-83A1-F6EECF244321}">
                <p14:modId xmlns:p14="http://schemas.microsoft.com/office/powerpoint/2010/main" xmlns="" val="2913225231"/>
              </p:ext>
            </p:extLst>
          </p:nvPr>
        </p:nvGraphicFramePr>
        <p:xfrm>
          <a:off x="0" y="6121470"/>
          <a:ext cx="1981200" cy="727347"/>
        </p:xfrm>
        <a:graphic>
          <a:graphicData uri="http://schemas.openxmlformats.org/presentationml/2006/ole">
            <p:oleObj spid="_x0000_s1380" r:id="rId16" imgW="6590476" imgH="2419048" progId="">
              <p:embed/>
            </p:oleObj>
          </a:graphicData>
        </a:graphic>
      </p:graphicFrame>
      <p:sp>
        <p:nvSpPr>
          <p:cNvPr id="9" name="Slide Number Placeholder 8"/>
          <p:cNvSpPr>
            <a:spLocks noGrp="1"/>
          </p:cNvSpPr>
          <p:nvPr>
            <p:ph type="sldNum" sz="quarter" idx="4"/>
          </p:nvPr>
        </p:nvSpPr>
        <p:spPr>
          <a:xfrm>
            <a:off x="3657600" y="6296378"/>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F59303-56AB-4195-B892-C47537EBCE6B}"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7" r:id="rId12"/>
  </p:sldLayoutIdLst>
  <p:hf hdr="0" ft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9686"/>
            <a:ext cx="8763000" cy="1470025"/>
          </a:xfrm>
        </p:spPr>
        <p:txBody>
          <a:bodyPr>
            <a:normAutofit/>
          </a:bodyPr>
          <a:lstStyle/>
          <a:p>
            <a:r>
              <a:rPr lang="en-US" sz="3200" b="1" dirty="0"/>
              <a:t>SOCIAL HOUSING REGULATORY AUTHORITY</a:t>
            </a:r>
            <a:endParaRPr lang="en-ZA" sz="32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90600" y="1480682"/>
            <a:ext cx="2864224" cy="41148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4267200" y="1981200"/>
            <a:ext cx="4495800" cy="1938992"/>
          </a:xfrm>
          <a:prstGeom prst="rect">
            <a:avLst/>
          </a:prstGeom>
          <a:noFill/>
        </p:spPr>
        <p:txBody>
          <a:bodyPr wrap="square" rtlCol="0">
            <a:spAutoFit/>
          </a:bodyPr>
          <a:lstStyle/>
          <a:p>
            <a:r>
              <a:rPr lang="en-ZA" sz="2400" dirty="0">
                <a:latin typeface="+mj-lt"/>
              </a:rPr>
              <a:t>Presentation</a:t>
            </a:r>
            <a:r>
              <a:rPr lang="en-ZA" dirty="0"/>
              <a:t> </a:t>
            </a:r>
            <a:r>
              <a:rPr lang="en-ZA" sz="2400" dirty="0">
                <a:latin typeface="+mj-lt"/>
              </a:rPr>
              <a:t>to the Human Settlements Parliamentary Portfolio Committee</a:t>
            </a:r>
          </a:p>
          <a:p>
            <a:endParaRPr lang="en-ZA" sz="2400" dirty="0">
              <a:latin typeface="+mj-lt"/>
            </a:endParaRPr>
          </a:p>
          <a:p>
            <a:r>
              <a:rPr lang="en-ZA" sz="2400" i="1" dirty="0">
                <a:latin typeface="+mj-lt"/>
              </a:rPr>
              <a:t>18 April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SHRA’s Strategic Plan</a:t>
            </a:r>
          </a:p>
        </p:txBody>
      </p:sp>
      <p:sp>
        <p:nvSpPr>
          <p:cNvPr id="3" name="Content Placeholder 2"/>
          <p:cNvSpPr>
            <a:spLocks noGrp="1"/>
          </p:cNvSpPr>
          <p:nvPr>
            <p:ph idx="1"/>
          </p:nvPr>
        </p:nvSpPr>
        <p:spPr/>
        <p:txBody>
          <a:bodyPr/>
          <a:lstStyle/>
          <a:p>
            <a:r>
              <a:rPr lang="en-ZA" dirty="0"/>
              <a:t>SHRA’s Strategic Plan 2015 – 2020 was approved by Parliament in 2017 and is valid until 2020</a:t>
            </a:r>
          </a:p>
          <a:p>
            <a:r>
              <a:rPr lang="en-ZA" dirty="0"/>
              <a:t>The strategic goals and objectives remain unchanged in SHRA’s APP 2018/19</a:t>
            </a:r>
          </a:p>
        </p:txBody>
      </p:sp>
      <p:sp>
        <p:nvSpPr>
          <p:cNvPr id="4" name="Slide Number Placeholder 3"/>
          <p:cNvSpPr>
            <a:spLocks noGrp="1"/>
          </p:cNvSpPr>
          <p:nvPr>
            <p:ph type="sldNum" sz="quarter" idx="12"/>
          </p:nvPr>
        </p:nvSpPr>
        <p:spPr/>
        <p:txBody>
          <a:bodyPr/>
          <a:lstStyle/>
          <a:p>
            <a:fld id="{17BD8DD0-C587-4865-AB08-0C7D86E2805E}" type="slidenum">
              <a:rPr lang="en-US" smtClean="0"/>
              <a:pPr/>
              <a:t>10</a:t>
            </a:fld>
            <a:endParaRPr lang="en-US"/>
          </a:p>
        </p:txBody>
      </p:sp>
    </p:spTree>
    <p:extLst>
      <p:ext uri="{BB962C8B-B14F-4D97-AF65-F5344CB8AC3E}">
        <p14:creationId xmlns:p14="http://schemas.microsoft.com/office/powerpoint/2010/main" xmlns="" val="1571029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Strategic Outcome Oriented Goals and Strategic Objectives</a:t>
            </a:r>
          </a:p>
        </p:txBody>
      </p:sp>
      <p:graphicFrame>
        <p:nvGraphicFramePr>
          <p:cNvPr id="5" name="Content Placeholder 4"/>
          <p:cNvGraphicFramePr>
            <a:graphicFrameLocks noGrp="1"/>
          </p:cNvGraphicFramePr>
          <p:nvPr>
            <p:ph idx="1"/>
            <p:extLst/>
          </p:nvPr>
        </p:nvGraphicFramePr>
        <p:xfrm>
          <a:off x="495300" y="1057275"/>
          <a:ext cx="8153400" cy="4993621"/>
        </p:xfrm>
        <a:graphic>
          <a:graphicData uri="http://schemas.openxmlformats.org/drawingml/2006/table">
            <a:tbl>
              <a:tblPr firstRow="1" firstCol="1">
                <a:tableStyleId>{616DA210-FB5B-4158-B5E0-FEB733F419BA}</a:tableStyleId>
              </a:tblPr>
              <a:tblGrid>
                <a:gridCol w="647700">
                  <a:extLst>
                    <a:ext uri="{9D8B030D-6E8A-4147-A177-3AD203B41FA5}">
                      <a16:colId xmlns:a16="http://schemas.microsoft.com/office/drawing/2014/main" xmlns="" val="20000"/>
                    </a:ext>
                  </a:extLst>
                </a:gridCol>
                <a:gridCol w="3542243">
                  <a:extLst>
                    <a:ext uri="{9D8B030D-6E8A-4147-A177-3AD203B41FA5}">
                      <a16:colId xmlns:a16="http://schemas.microsoft.com/office/drawing/2014/main" xmlns="" val="20001"/>
                    </a:ext>
                  </a:extLst>
                </a:gridCol>
                <a:gridCol w="3963457">
                  <a:extLst>
                    <a:ext uri="{9D8B030D-6E8A-4147-A177-3AD203B41FA5}">
                      <a16:colId xmlns:a16="http://schemas.microsoft.com/office/drawing/2014/main" xmlns="" val="20002"/>
                    </a:ext>
                  </a:extLst>
                </a:gridCol>
              </a:tblGrid>
              <a:tr h="274301">
                <a:tc>
                  <a:txBody>
                    <a:bodyPr/>
                    <a:lstStyle/>
                    <a:p>
                      <a:pPr algn="just">
                        <a:lnSpc>
                          <a:spcPct val="115000"/>
                        </a:lnSpc>
                        <a:spcAft>
                          <a:spcPts val="0"/>
                        </a:spcAft>
                      </a:pP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51112" marR="51112" marT="0" marB="0"/>
                </a:tc>
                <a:tc>
                  <a:txBody>
                    <a:bodyPr/>
                    <a:lstStyle/>
                    <a:p>
                      <a:pPr algn="just">
                        <a:lnSpc>
                          <a:spcPct val="115000"/>
                        </a:lnSpc>
                        <a:spcAft>
                          <a:spcPts val="0"/>
                        </a:spcAft>
                      </a:pPr>
                      <a:r>
                        <a:rPr lang="en-ZA" sz="1600" dirty="0">
                          <a:effectLst/>
                        </a:rPr>
                        <a:t>Strategic Outcome Oriented Goal</a:t>
                      </a: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51112" marR="51112" marT="0" marB="0"/>
                </a:tc>
                <a:tc>
                  <a:txBody>
                    <a:bodyPr/>
                    <a:lstStyle/>
                    <a:p>
                      <a:pPr algn="just">
                        <a:lnSpc>
                          <a:spcPct val="115000"/>
                        </a:lnSpc>
                        <a:spcAft>
                          <a:spcPts val="0"/>
                        </a:spcAft>
                      </a:pPr>
                      <a:r>
                        <a:rPr lang="en-ZA" sz="1600">
                          <a:effectLst/>
                        </a:rPr>
                        <a:t>Strategic Objectives</a:t>
                      </a:r>
                      <a:endParaRPr lang="en-ZA" sz="1600">
                        <a:effectLst/>
                        <a:latin typeface="Arial" panose="020B0604020202020204" pitchFamily="34" charset="0"/>
                        <a:ea typeface="Arial" panose="020B0604020202020204" pitchFamily="34" charset="0"/>
                        <a:cs typeface="Times New Roman" panose="02020603050405020304" pitchFamily="18" charset="0"/>
                      </a:endParaRPr>
                    </a:p>
                  </a:txBody>
                  <a:tcPr marL="51112" marR="51112" marT="0" marB="0"/>
                </a:tc>
                <a:extLst>
                  <a:ext uri="{0D108BD9-81ED-4DB2-BD59-A6C34878D82A}">
                    <a16:rowId xmlns:a16="http://schemas.microsoft.com/office/drawing/2014/main" xmlns="" val="10000"/>
                  </a:ext>
                </a:extLst>
              </a:tr>
              <a:tr h="548602">
                <a:tc>
                  <a:txBody>
                    <a:bodyPr/>
                    <a:lstStyle/>
                    <a:p>
                      <a:pPr algn="just">
                        <a:lnSpc>
                          <a:spcPct val="115000"/>
                        </a:lnSpc>
                        <a:spcAft>
                          <a:spcPts val="0"/>
                        </a:spcAft>
                      </a:pPr>
                      <a:r>
                        <a:rPr lang="en-ZA" sz="1600" dirty="0">
                          <a:effectLst/>
                        </a:rPr>
                        <a:t>1</a:t>
                      </a: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51112" marR="51112" marT="0" marB="0"/>
                </a:tc>
                <a:tc>
                  <a:txBody>
                    <a:bodyPr/>
                    <a:lstStyle/>
                    <a:p>
                      <a:pPr algn="just">
                        <a:lnSpc>
                          <a:spcPct val="115000"/>
                        </a:lnSpc>
                        <a:spcAft>
                          <a:spcPts val="0"/>
                        </a:spcAft>
                      </a:pPr>
                      <a:r>
                        <a:rPr lang="en-ZA" sz="1600" dirty="0">
                          <a:effectLst/>
                        </a:rPr>
                        <a:t>To establish a well skilled, resourced and led organisation</a:t>
                      </a: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51112" marR="51112" marT="0" marB="0"/>
                </a:tc>
                <a:tc>
                  <a:txBody>
                    <a:bodyPr/>
                    <a:lstStyle/>
                    <a:p>
                      <a:pPr marL="342900" lvl="0" indent="-342900" algn="just">
                        <a:lnSpc>
                          <a:spcPct val="115000"/>
                        </a:lnSpc>
                        <a:spcAft>
                          <a:spcPts val="0"/>
                        </a:spcAft>
                        <a:buFont typeface="+mj-lt"/>
                        <a:buAutoNum type="arabicPeriod"/>
                      </a:pPr>
                      <a:r>
                        <a:rPr lang="en-ZA" sz="1600" dirty="0">
                          <a:effectLst/>
                        </a:rPr>
                        <a:t>To develop and implement a </a:t>
                      </a:r>
                      <a:r>
                        <a:rPr lang="en-ZA" sz="1600" b="1" dirty="0">
                          <a:effectLst/>
                        </a:rPr>
                        <a:t>Human Resource</a:t>
                      </a:r>
                      <a:r>
                        <a:rPr lang="en-ZA" sz="1600" dirty="0">
                          <a:effectLst/>
                        </a:rPr>
                        <a:t> plan that supports the implementation of the strategic plan</a:t>
                      </a:r>
                    </a:p>
                    <a:p>
                      <a:pPr marL="342900" lvl="0" indent="-342900" algn="just">
                        <a:lnSpc>
                          <a:spcPct val="115000"/>
                        </a:lnSpc>
                        <a:spcAft>
                          <a:spcPts val="1000"/>
                        </a:spcAft>
                        <a:buFont typeface="+mj-lt"/>
                        <a:buAutoNum type="arabicPeriod"/>
                      </a:pPr>
                      <a:r>
                        <a:rPr lang="en-ZA" sz="1600" dirty="0">
                          <a:effectLst/>
                        </a:rPr>
                        <a:t>To implement </a:t>
                      </a:r>
                      <a:r>
                        <a:rPr lang="en-ZA" sz="1600" b="1" dirty="0">
                          <a:effectLst/>
                        </a:rPr>
                        <a:t>business processes </a:t>
                      </a:r>
                      <a:r>
                        <a:rPr lang="en-ZA" sz="1600" dirty="0">
                          <a:effectLst/>
                        </a:rPr>
                        <a:t>and systems that enables and supports the implementation of the strategic plan</a:t>
                      </a: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51112" marR="51112" marT="0" marB="0"/>
                </a:tc>
                <a:extLst>
                  <a:ext uri="{0D108BD9-81ED-4DB2-BD59-A6C34878D82A}">
                    <a16:rowId xmlns:a16="http://schemas.microsoft.com/office/drawing/2014/main" xmlns="" val="10001"/>
                  </a:ext>
                </a:extLst>
              </a:tr>
              <a:tr h="822902">
                <a:tc>
                  <a:txBody>
                    <a:bodyPr/>
                    <a:lstStyle/>
                    <a:p>
                      <a:pPr algn="just">
                        <a:lnSpc>
                          <a:spcPct val="115000"/>
                        </a:lnSpc>
                        <a:spcAft>
                          <a:spcPts val="0"/>
                        </a:spcAft>
                      </a:pPr>
                      <a:r>
                        <a:rPr lang="en-ZA" sz="1600" dirty="0">
                          <a:effectLst/>
                        </a:rPr>
                        <a:t>2</a:t>
                      </a: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51112" marR="51112" marT="0" marB="0"/>
                </a:tc>
                <a:tc>
                  <a:txBody>
                    <a:bodyPr/>
                    <a:lstStyle/>
                    <a:p>
                      <a:pPr algn="just">
                        <a:lnSpc>
                          <a:spcPct val="115000"/>
                        </a:lnSpc>
                        <a:spcAft>
                          <a:spcPts val="0"/>
                        </a:spcAft>
                      </a:pPr>
                      <a:r>
                        <a:rPr lang="en-ZA" sz="1600">
                          <a:effectLst/>
                        </a:rPr>
                        <a:t>To support policy and sectoral leadership within the social housing sector</a:t>
                      </a:r>
                      <a:endParaRPr lang="en-ZA" sz="1600">
                        <a:effectLst/>
                        <a:latin typeface="Arial" panose="020B0604020202020204" pitchFamily="34" charset="0"/>
                        <a:ea typeface="Arial" panose="020B0604020202020204" pitchFamily="34" charset="0"/>
                        <a:cs typeface="Times New Roman" panose="02020603050405020304" pitchFamily="18" charset="0"/>
                      </a:endParaRPr>
                    </a:p>
                  </a:txBody>
                  <a:tcPr marL="51112" marR="51112" marT="0" marB="0"/>
                </a:tc>
                <a:tc>
                  <a:txBody>
                    <a:bodyPr/>
                    <a:lstStyle/>
                    <a:p>
                      <a:pPr marL="342900" lvl="0" indent="-342900" algn="just">
                        <a:lnSpc>
                          <a:spcPct val="115000"/>
                        </a:lnSpc>
                        <a:spcAft>
                          <a:spcPts val="0"/>
                        </a:spcAft>
                        <a:buFont typeface="+mj-lt"/>
                        <a:buAutoNum type="arabicPeriod" startAt="3"/>
                      </a:pPr>
                      <a:r>
                        <a:rPr lang="en-ZA" sz="1600" dirty="0">
                          <a:effectLst/>
                        </a:rPr>
                        <a:t>To undertake </a:t>
                      </a:r>
                      <a:r>
                        <a:rPr lang="en-ZA" sz="1600" b="1" dirty="0">
                          <a:effectLst/>
                        </a:rPr>
                        <a:t>research</a:t>
                      </a:r>
                      <a:r>
                        <a:rPr lang="en-ZA" sz="1600" dirty="0">
                          <a:effectLst/>
                        </a:rPr>
                        <a:t> and on the basis of the findings make proposals to relevant stakeholders on </a:t>
                      </a:r>
                      <a:r>
                        <a:rPr lang="en-ZA" sz="1600" b="1" dirty="0">
                          <a:effectLst/>
                        </a:rPr>
                        <a:t>policy amendments</a:t>
                      </a:r>
                    </a:p>
                    <a:p>
                      <a:pPr marL="342900" lvl="0" indent="-342900" algn="just">
                        <a:lnSpc>
                          <a:spcPct val="115000"/>
                        </a:lnSpc>
                        <a:spcAft>
                          <a:spcPts val="1000"/>
                        </a:spcAft>
                        <a:buFont typeface="+mj-lt"/>
                        <a:buAutoNum type="arabicPeriod" startAt="3"/>
                      </a:pPr>
                      <a:r>
                        <a:rPr lang="en-ZA" sz="1600" dirty="0">
                          <a:effectLst/>
                        </a:rPr>
                        <a:t>To </a:t>
                      </a:r>
                      <a:r>
                        <a:rPr lang="en-ZA" sz="1600" b="1" dirty="0">
                          <a:effectLst/>
                        </a:rPr>
                        <a:t>secure strategic partnerships </a:t>
                      </a:r>
                      <a:r>
                        <a:rPr lang="en-ZA" sz="1600" dirty="0">
                          <a:effectLst/>
                        </a:rPr>
                        <a:t>with key stakeholders including </a:t>
                      </a:r>
                      <a:r>
                        <a:rPr lang="en-ZA" sz="1600" dirty="0" err="1">
                          <a:effectLst/>
                        </a:rPr>
                        <a:t>NDoHS</a:t>
                      </a:r>
                      <a:r>
                        <a:rPr lang="en-ZA" sz="1600" dirty="0">
                          <a:effectLst/>
                        </a:rPr>
                        <a:t>, </a:t>
                      </a:r>
                      <a:r>
                        <a:rPr lang="en-ZA" sz="1600" dirty="0" err="1">
                          <a:effectLst/>
                        </a:rPr>
                        <a:t>HDA</a:t>
                      </a:r>
                      <a:r>
                        <a:rPr lang="en-ZA" sz="1600" dirty="0">
                          <a:effectLst/>
                        </a:rPr>
                        <a:t>, </a:t>
                      </a:r>
                      <a:r>
                        <a:rPr lang="en-ZA" sz="1600" dirty="0" err="1">
                          <a:effectLst/>
                        </a:rPr>
                        <a:t>NHFC</a:t>
                      </a:r>
                      <a:r>
                        <a:rPr lang="en-ZA" sz="1600" dirty="0">
                          <a:effectLst/>
                        </a:rPr>
                        <a:t>, Provinces and Municipalities and to ensure that the SHRA is represented on all key inter-governmental platforms and forums</a:t>
                      </a: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51112" marR="51112" marT="0" marB="0"/>
                </a:tc>
                <a:extLst>
                  <a:ext uri="{0D108BD9-81ED-4DB2-BD59-A6C34878D82A}">
                    <a16:rowId xmlns:a16="http://schemas.microsoft.com/office/drawing/2014/main" xmlns="" val="10002"/>
                  </a:ext>
                </a:extLst>
              </a:tr>
            </a:tbl>
          </a:graphicData>
        </a:graphic>
      </p:graphicFrame>
      <p:sp>
        <p:nvSpPr>
          <p:cNvPr id="4" name="Slide Number Placeholder 3"/>
          <p:cNvSpPr>
            <a:spLocks noGrp="1"/>
          </p:cNvSpPr>
          <p:nvPr>
            <p:ph type="sldNum" sz="quarter" idx="12"/>
          </p:nvPr>
        </p:nvSpPr>
        <p:spPr/>
        <p:txBody>
          <a:bodyPr/>
          <a:lstStyle/>
          <a:p>
            <a:fld id="{17BD8DD0-C587-4865-AB08-0C7D86E2805E}" type="slidenum">
              <a:rPr lang="en-US" smtClean="0"/>
              <a:pPr/>
              <a:t>11</a:t>
            </a:fld>
            <a:endParaRPr lang="en-US"/>
          </a:p>
        </p:txBody>
      </p:sp>
    </p:spTree>
    <p:extLst>
      <p:ext uri="{BB962C8B-B14F-4D97-AF65-F5344CB8AC3E}">
        <p14:creationId xmlns:p14="http://schemas.microsoft.com/office/powerpoint/2010/main" xmlns="" val="2108151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Strategic Outcome Oriented Goals and Strategic Objectives</a:t>
            </a:r>
          </a:p>
        </p:txBody>
      </p:sp>
      <p:graphicFrame>
        <p:nvGraphicFramePr>
          <p:cNvPr id="5" name="Content Placeholder 4"/>
          <p:cNvGraphicFramePr>
            <a:graphicFrameLocks noGrp="1"/>
          </p:cNvGraphicFramePr>
          <p:nvPr>
            <p:ph idx="1"/>
            <p:extLst/>
          </p:nvPr>
        </p:nvGraphicFramePr>
        <p:xfrm>
          <a:off x="495300" y="1057275"/>
          <a:ext cx="8153399" cy="2750293"/>
        </p:xfrm>
        <a:graphic>
          <a:graphicData uri="http://schemas.openxmlformats.org/drawingml/2006/table">
            <a:tbl>
              <a:tblPr firstRow="1" firstCol="1">
                <a:tableStyleId>{616DA210-FB5B-4158-B5E0-FEB733F419BA}</a:tableStyleId>
              </a:tblPr>
              <a:tblGrid>
                <a:gridCol w="723900">
                  <a:extLst>
                    <a:ext uri="{9D8B030D-6E8A-4147-A177-3AD203B41FA5}">
                      <a16:colId xmlns:a16="http://schemas.microsoft.com/office/drawing/2014/main" xmlns="" val="20000"/>
                    </a:ext>
                  </a:extLst>
                </a:gridCol>
                <a:gridCol w="3466042">
                  <a:extLst>
                    <a:ext uri="{9D8B030D-6E8A-4147-A177-3AD203B41FA5}">
                      <a16:colId xmlns:a16="http://schemas.microsoft.com/office/drawing/2014/main" xmlns="" val="20001"/>
                    </a:ext>
                  </a:extLst>
                </a:gridCol>
                <a:gridCol w="3963457">
                  <a:extLst>
                    <a:ext uri="{9D8B030D-6E8A-4147-A177-3AD203B41FA5}">
                      <a16:colId xmlns:a16="http://schemas.microsoft.com/office/drawing/2014/main" xmlns="" val="20002"/>
                    </a:ext>
                  </a:extLst>
                </a:gridCol>
              </a:tblGrid>
              <a:tr h="274301">
                <a:tc>
                  <a:txBody>
                    <a:bodyPr/>
                    <a:lstStyle/>
                    <a:p>
                      <a:pPr algn="just">
                        <a:lnSpc>
                          <a:spcPct val="115000"/>
                        </a:lnSpc>
                        <a:spcAft>
                          <a:spcPts val="0"/>
                        </a:spcAft>
                      </a:pP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51112" marR="51112" marT="0" marB="0"/>
                </a:tc>
                <a:tc>
                  <a:txBody>
                    <a:bodyPr/>
                    <a:lstStyle/>
                    <a:p>
                      <a:pPr algn="just">
                        <a:lnSpc>
                          <a:spcPct val="115000"/>
                        </a:lnSpc>
                        <a:spcAft>
                          <a:spcPts val="0"/>
                        </a:spcAft>
                      </a:pPr>
                      <a:r>
                        <a:rPr lang="en-ZA" sz="1600" dirty="0">
                          <a:effectLst/>
                        </a:rPr>
                        <a:t>Strategic Outcome Oriented Goal</a:t>
                      </a: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51112" marR="51112" marT="0" marB="0"/>
                </a:tc>
                <a:tc>
                  <a:txBody>
                    <a:bodyPr/>
                    <a:lstStyle/>
                    <a:p>
                      <a:pPr algn="just">
                        <a:lnSpc>
                          <a:spcPct val="115000"/>
                        </a:lnSpc>
                        <a:spcAft>
                          <a:spcPts val="0"/>
                        </a:spcAft>
                      </a:pPr>
                      <a:r>
                        <a:rPr lang="en-ZA" sz="1600">
                          <a:effectLst/>
                        </a:rPr>
                        <a:t>Strategic Objectives</a:t>
                      </a:r>
                      <a:endParaRPr lang="en-ZA" sz="1600">
                        <a:effectLst/>
                        <a:latin typeface="Arial" panose="020B0604020202020204" pitchFamily="34" charset="0"/>
                        <a:ea typeface="Arial" panose="020B0604020202020204" pitchFamily="34" charset="0"/>
                        <a:cs typeface="Times New Roman" panose="02020603050405020304" pitchFamily="18" charset="0"/>
                      </a:endParaRPr>
                    </a:p>
                  </a:txBody>
                  <a:tcPr marL="51112" marR="51112" marT="0" marB="0"/>
                </a:tc>
                <a:extLst>
                  <a:ext uri="{0D108BD9-81ED-4DB2-BD59-A6C34878D82A}">
                    <a16:rowId xmlns:a16="http://schemas.microsoft.com/office/drawing/2014/main" xmlns="" val="10000"/>
                  </a:ext>
                </a:extLst>
              </a:tr>
              <a:tr h="1097203">
                <a:tc>
                  <a:txBody>
                    <a:bodyPr/>
                    <a:lstStyle/>
                    <a:p>
                      <a:pPr algn="just">
                        <a:lnSpc>
                          <a:spcPct val="115000"/>
                        </a:lnSpc>
                        <a:spcAft>
                          <a:spcPts val="0"/>
                        </a:spcAft>
                      </a:pPr>
                      <a:r>
                        <a:rPr lang="en-ZA" sz="1600" dirty="0">
                          <a:effectLst/>
                        </a:rPr>
                        <a:t>3</a:t>
                      </a: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51112" marR="51112" marT="0" marB="0"/>
                </a:tc>
                <a:tc>
                  <a:txBody>
                    <a:bodyPr/>
                    <a:lstStyle/>
                    <a:p>
                      <a:pPr algn="just">
                        <a:lnSpc>
                          <a:spcPct val="115000"/>
                        </a:lnSpc>
                        <a:spcAft>
                          <a:spcPts val="0"/>
                        </a:spcAft>
                      </a:pPr>
                      <a:r>
                        <a:rPr lang="en-ZA" sz="1600" dirty="0">
                          <a:effectLst/>
                        </a:rPr>
                        <a:t>To establish functioning and well managed delivery agents/entities delivering units that meet a landlords responsibilities to its tenants</a:t>
                      </a: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51112" marR="51112" marT="0" marB="0"/>
                </a:tc>
                <a:tc>
                  <a:txBody>
                    <a:bodyPr/>
                    <a:lstStyle/>
                    <a:p>
                      <a:pPr marL="342900" lvl="0" indent="-342900" algn="just">
                        <a:lnSpc>
                          <a:spcPct val="115000"/>
                        </a:lnSpc>
                        <a:spcAft>
                          <a:spcPts val="0"/>
                        </a:spcAft>
                        <a:buFont typeface="+mj-lt"/>
                        <a:buAutoNum type="arabicPeriod" startAt="5"/>
                      </a:pPr>
                      <a:r>
                        <a:rPr lang="en-ZA" sz="1600" dirty="0">
                          <a:effectLst/>
                        </a:rPr>
                        <a:t>To implement a customised and structured </a:t>
                      </a:r>
                      <a:r>
                        <a:rPr lang="en-ZA" sz="1600" b="1" dirty="0">
                          <a:effectLst/>
                        </a:rPr>
                        <a:t>capacitation</a:t>
                      </a:r>
                      <a:r>
                        <a:rPr lang="en-ZA" sz="1600" dirty="0">
                          <a:effectLst/>
                        </a:rPr>
                        <a:t> programme tailored to </a:t>
                      </a:r>
                      <a:r>
                        <a:rPr lang="en-ZA" sz="1600" dirty="0" err="1">
                          <a:effectLst/>
                        </a:rPr>
                        <a:t>SHIs</a:t>
                      </a:r>
                      <a:r>
                        <a:rPr lang="en-ZA" sz="1600" dirty="0">
                          <a:effectLst/>
                        </a:rPr>
                        <a:t> needs to improve absorption rates and tenant focused management systems</a:t>
                      </a:r>
                    </a:p>
                  </a:txBody>
                  <a:tcPr marL="51112" marR="51112" marT="0" marB="0"/>
                </a:tc>
                <a:extLst>
                  <a:ext uri="{0D108BD9-81ED-4DB2-BD59-A6C34878D82A}">
                    <a16:rowId xmlns:a16="http://schemas.microsoft.com/office/drawing/2014/main" xmlns="" val="10001"/>
                  </a:ext>
                </a:extLst>
              </a:tr>
              <a:tr h="685752">
                <a:tc>
                  <a:txBody>
                    <a:bodyPr/>
                    <a:lstStyle/>
                    <a:p>
                      <a:pPr algn="just">
                        <a:lnSpc>
                          <a:spcPct val="115000"/>
                        </a:lnSpc>
                        <a:spcAft>
                          <a:spcPts val="0"/>
                        </a:spcAft>
                      </a:pPr>
                      <a:r>
                        <a:rPr lang="en-ZA" sz="1600" dirty="0">
                          <a:effectLst/>
                        </a:rPr>
                        <a:t>4</a:t>
                      </a: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51112" marR="51112" marT="0" marB="0"/>
                </a:tc>
                <a:tc>
                  <a:txBody>
                    <a:bodyPr/>
                    <a:lstStyle/>
                    <a:p>
                      <a:pPr algn="just">
                        <a:lnSpc>
                          <a:spcPct val="115000"/>
                        </a:lnSpc>
                        <a:spcAft>
                          <a:spcPts val="0"/>
                        </a:spcAft>
                      </a:pPr>
                      <a:r>
                        <a:rPr lang="en-US" sz="1600" dirty="0">
                          <a:effectLst/>
                        </a:rPr>
                        <a:t>To effectively regulate the social housing sector through a risk based, automated system</a:t>
                      </a: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51112" marR="51112" marT="0" marB="0"/>
                </a:tc>
                <a:tc>
                  <a:txBody>
                    <a:bodyPr/>
                    <a:lstStyle/>
                    <a:p>
                      <a:pPr marL="342900" lvl="0" indent="-342900" algn="just">
                        <a:lnSpc>
                          <a:spcPct val="115000"/>
                        </a:lnSpc>
                        <a:spcAft>
                          <a:spcPts val="0"/>
                        </a:spcAft>
                        <a:buFont typeface="+mj-lt"/>
                        <a:buAutoNum type="arabicPeriod" startAt="6"/>
                      </a:pPr>
                      <a:r>
                        <a:rPr lang="en-ZA" sz="1600" dirty="0">
                          <a:effectLst/>
                        </a:rPr>
                        <a:t>To develop and implement a risk based </a:t>
                      </a:r>
                      <a:r>
                        <a:rPr lang="en-ZA" sz="1600" b="1" dirty="0">
                          <a:effectLst/>
                        </a:rPr>
                        <a:t>compliance</a:t>
                      </a:r>
                      <a:r>
                        <a:rPr lang="en-ZA" sz="1600" dirty="0">
                          <a:effectLst/>
                        </a:rPr>
                        <a:t> </a:t>
                      </a:r>
                      <a:r>
                        <a:rPr lang="en-ZA" sz="1600" b="1" dirty="0">
                          <a:effectLst/>
                        </a:rPr>
                        <a:t>monitoring</a:t>
                      </a:r>
                      <a:r>
                        <a:rPr lang="en-ZA" sz="1600" dirty="0">
                          <a:effectLst/>
                        </a:rPr>
                        <a:t> system that triggers intervention timeously</a:t>
                      </a: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51112" marR="51112" marT="0" marB="0"/>
                </a:tc>
                <a:extLst>
                  <a:ext uri="{0D108BD9-81ED-4DB2-BD59-A6C34878D82A}">
                    <a16:rowId xmlns:a16="http://schemas.microsoft.com/office/drawing/2014/main" xmlns="" val="10002"/>
                  </a:ext>
                </a:extLst>
              </a:tr>
            </a:tbl>
          </a:graphicData>
        </a:graphic>
      </p:graphicFrame>
      <p:sp>
        <p:nvSpPr>
          <p:cNvPr id="4" name="Slide Number Placeholder 3"/>
          <p:cNvSpPr>
            <a:spLocks noGrp="1"/>
          </p:cNvSpPr>
          <p:nvPr>
            <p:ph type="sldNum" sz="quarter" idx="12"/>
          </p:nvPr>
        </p:nvSpPr>
        <p:spPr/>
        <p:txBody>
          <a:bodyPr/>
          <a:lstStyle/>
          <a:p>
            <a:fld id="{17BD8DD0-C587-4865-AB08-0C7D86E2805E}" type="slidenum">
              <a:rPr lang="en-US" smtClean="0"/>
              <a:pPr/>
              <a:t>12</a:t>
            </a:fld>
            <a:endParaRPr lang="en-US"/>
          </a:p>
        </p:txBody>
      </p:sp>
    </p:spTree>
    <p:extLst>
      <p:ext uri="{BB962C8B-B14F-4D97-AF65-F5344CB8AC3E}">
        <p14:creationId xmlns:p14="http://schemas.microsoft.com/office/powerpoint/2010/main" xmlns="" val="2346269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Strategic Outcome Oriented Goals and Strategic Objectives</a:t>
            </a:r>
          </a:p>
        </p:txBody>
      </p:sp>
      <p:graphicFrame>
        <p:nvGraphicFramePr>
          <p:cNvPr id="5" name="Content Placeholder 4"/>
          <p:cNvGraphicFramePr>
            <a:graphicFrameLocks noGrp="1"/>
          </p:cNvGraphicFramePr>
          <p:nvPr>
            <p:ph idx="1"/>
            <p:extLst/>
          </p:nvPr>
        </p:nvGraphicFramePr>
        <p:xfrm>
          <a:off x="495300" y="1057275"/>
          <a:ext cx="8153400" cy="3895833"/>
        </p:xfrm>
        <a:graphic>
          <a:graphicData uri="http://schemas.openxmlformats.org/drawingml/2006/table">
            <a:tbl>
              <a:tblPr firstRow="1" firstCol="1">
                <a:tableStyleId>{616DA210-FB5B-4158-B5E0-FEB733F419BA}</a:tableStyleId>
              </a:tblPr>
              <a:tblGrid>
                <a:gridCol w="571500">
                  <a:extLst>
                    <a:ext uri="{9D8B030D-6E8A-4147-A177-3AD203B41FA5}">
                      <a16:colId xmlns:a16="http://schemas.microsoft.com/office/drawing/2014/main" xmlns="" val="20000"/>
                    </a:ext>
                  </a:extLst>
                </a:gridCol>
                <a:gridCol w="3618443">
                  <a:extLst>
                    <a:ext uri="{9D8B030D-6E8A-4147-A177-3AD203B41FA5}">
                      <a16:colId xmlns:a16="http://schemas.microsoft.com/office/drawing/2014/main" xmlns="" val="20001"/>
                    </a:ext>
                  </a:extLst>
                </a:gridCol>
                <a:gridCol w="3963457">
                  <a:extLst>
                    <a:ext uri="{9D8B030D-6E8A-4147-A177-3AD203B41FA5}">
                      <a16:colId xmlns:a16="http://schemas.microsoft.com/office/drawing/2014/main" xmlns="" val="20002"/>
                    </a:ext>
                  </a:extLst>
                </a:gridCol>
              </a:tblGrid>
              <a:tr h="274301">
                <a:tc>
                  <a:txBody>
                    <a:bodyPr/>
                    <a:lstStyle/>
                    <a:p>
                      <a:pPr algn="just">
                        <a:lnSpc>
                          <a:spcPct val="115000"/>
                        </a:lnSpc>
                        <a:spcAft>
                          <a:spcPts val="0"/>
                        </a:spcAft>
                      </a:pP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51112" marR="51112" marT="0" marB="0"/>
                </a:tc>
                <a:tc>
                  <a:txBody>
                    <a:bodyPr/>
                    <a:lstStyle/>
                    <a:p>
                      <a:pPr algn="just">
                        <a:lnSpc>
                          <a:spcPct val="115000"/>
                        </a:lnSpc>
                        <a:spcAft>
                          <a:spcPts val="0"/>
                        </a:spcAft>
                      </a:pPr>
                      <a:r>
                        <a:rPr lang="en-ZA" sz="1600" dirty="0">
                          <a:effectLst/>
                        </a:rPr>
                        <a:t>Strategic Outcome Oriented Goal</a:t>
                      </a: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51112" marR="51112" marT="0" marB="0"/>
                </a:tc>
                <a:tc>
                  <a:txBody>
                    <a:bodyPr/>
                    <a:lstStyle/>
                    <a:p>
                      <a:pPr algn="just">
                        <a:lnSpc>
                          <a:spcPct val="115000"/>
                        </a:lnSpc>
                        <a:spcAft>
                          <a:spcPts val="0"/>
                        </a:spcAft>
                      </a:pPr>
                      <a:r>
                        <a:rPr lang="en-ZA" sz="1600">
                          <a:effectLst/>
                        </a:rPr>
                        <a:t>Strategic Objectives</a:t>
                      </a:r>
                      <a:endParaRPr lang="en-ZA" sz="1600">
                        <a:effectLst/>
                        <a:latin typeface="Arial" panose="020B0604020202020204" pitchFamily="34" charset="0"/>
                        <a:ea typeface="Arial" panose="020B0604020202020204" pitchFamily="34" charset="0"/>
                        <a:cs typeface="Times New Roman" panose="02020603050405020304" pitchFamily="18" charset="0"/>
                      </a:endParaRPr>
                    </a:p>
                  </a:txBody>
                  <a:tcPr marL="51112" marR="51112" marT="0" marB="0"/>
                </a:tc>
                <a:extLst>
                  <a:ext uri="{0D108BD9-81ED-4DB2-BD59-A6C34878D82A}">
                    <a16:rowId xmlns:a16="http://schemas.microsoft.com/office/drawing/2014/main" xmlns="" val="10000"/>
                  </a:ext>
                </a:extLst>
              </a:tr>
              <a:tr h="1097203">
                <a:tc>
                  <a:txBody>
                    <a:bodyPr/>
                    <a:lstStyle/>
                    <a:p>
                      <a:pPr algn="just">
                        <a:lnSpc>
                          <a:spcPct val="115000"/>
                        </a:lnSpc>
                        <a:spcAft>
                          <a:spcPts val="0"/>
                        </a:spcAft>
                      </a:pPr>
                      <a:r>
                        <a:rPr lang="en-ZA" sz="1600" dirty="0">
                          <a:effectLst/>
                        </a:rPr>
                        <a:t>6</a:t>
                      </a: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51112" marR="51112" marT="0" marB="0"/>
                </a:tc>
                <a:tc>
                  <a:txBody>
                    <a:bodyPr/>
                    <a:lstStyle/>
                    <a:p>
                      <a:pPr algn="just">
                        <a:lnSpc>
                          <a:spcPct val="115000"/>
                        </a:lnSpc>
                        <a:spcAft>
                          <a:spcPts val="0"/>
                        </a:spcAft>
                      </a:pPr>
                      <a:r>
                        <a:rPr lang="en-ZA" sz="1600" dirty="0">
                          <a:effectLst/>
                        </a:rPr>
                        <a:t>To deliver social housing units that result in the restructuring of cities and integrated communities</a:t>
                      </a: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51112" marR="51112" marT="0" marB="0"/>
                </a:tc>
                <a:tc>
                  <a:txBody>
                    <a:bodyPr/>
                    <a:lstStyle/>
                    <a:p>
                      <a:pPr marL="342900" lvl="0" indent="-342900" algn="just">
                        <a:lnSpc>
                          <a:spcPct val="115000"/>
                        </a:lnSpc>
                        <a:spcAft>
                          <a:spcPts val="0"/>
                        </a:spcAft>
                        <a:buFont typeface="+mj-lt"/>
                        <a:buAutoNum type="arabicPeriod" startAt="7"/>
                      </a:pPr>
                      <a:r>
                        <a:rPr lang="en-ZA" sz="1600" dirty="0">
                          <a:effectLst/>
                        </a:rPr>
                        <a:t>To proactively establish a pipeline of prioritised </a:t>
                      </a:r>
                      <a:r>
                        <a:rPr lang="en-ZA" sz="1600" b="1" dirty="0">
                          <a:effectLst/>
                        </a:rPr>
                        <a:t>projects</a:t>
                      </a:r>
                      <a:r>
                        <a:rPr lang="en-ZA" sz="1600" dirty="0">
                          <a:effectLst/>
                        </a:rPr>
                        <a:t> that meet a holistic set of well researched criteria</a:t>
                      </a:r>
                    </a:p>
                    <a:p>
                      <a:pPr marL="342900" lvl="0" indent="-342900" algn="just">
                        <a:lnSpc>
                          <a:spcPct val="115000"/>
                        </a:lnSpc>
                        <a:spcAft>
                          <a:spcPts val="0"/>
                        </a:spcAft>
                        <a:buFont typeface="+mj-lt"/>
                        <a:buAutoNum type="arabicPeriod" startAt="7"/>
                      </a:pPr>
                      <a:r>
                        <a:rPr lang="en-ZA" sz="1600" dirty="0">
                          <a:effectLst/>
                        </a:rPr>
                        <a:t>To develop and implement an </a:t>
                      </a:r>
                      <a:r>
                        <a:rPr lang="en-ZA" sz="1600" b="1" dirty="0">
                          <a:effectLst/>
                        </a:rPr>
                        <a:t>investment plan </a:t>
                      </a:r>
                      <a:r>
                        <a:rPr lang="en-ZA" sz="1600" dirty="0">
                          <a:effectLst/>
                        </a:rPr>
                        <a:t>focused on achieving social, economic and spatial restructuring and community development that enables investment in social housing projects on the basis of well researched criteria</a:t>
                      </a:r>
                    </a:p>
                    <a:p>
                      <a:pPr marL="342900" lvl="0" indent="-342900" algn="just">
                        <a:lnSpc>
                          <a:spcPct val="115000"/>
                        </a:lnSpc>
                        <a:spcAft>
                          <a:spcPts val="1000"/>
                        </a:spcAft>
                        <a:buFont typeface="+mj-lt"/>
                        <a:buAutoNum type="arabicPeriod" startAt="7"/>
                      </a:pPr>
                      <a:r>
                        <a:rPr lang="en-ZA" sz="1600" dirty="0">
                          <a:effectLst/>
                        </a:rPr>
                        <a:t>To develop and implement a model that enables </a:t>
                      </a:r>
                      <a:r>
                        <a:rPr lang="en-ZA" sz="1600" b="1" dirty="0">
                          <a:effectLst/>
                        </a:rPr>
                        <a:t>private sector </a:t>
                      </a:r>
                      <a:r>
                        <a:rPr lang="en-ZA" sz="1600" dirty="0">
                          <a:effectLst/>
                        </a:rPr>
                        <a:t>involvement into social housing</a:t>
                      </a: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51112" marR="51112" marT="0" marB="0"/>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12"/>
          </p:nvPr>
        </p:nvSpPr>
        <p:spPr/>
        <p:txBody>
          <a:bodyPr/>
          <a:lstStyle/>
          <a:p>
            <a:fld id="{17BD8DD0-C587-4865-AB08-0C7D86E2805E}" type="slidenum">
              <a:rPr lang="en-US" smtClean="0"/>
              <a:pPr/>
              <a:t>13</a:t>
            </a:fld>
            <a:endParaRPr lang="en-US"/>
          </a:p>
        </p:txBody>
      </p:sp>
    </p:spTree>
    <p:extLst>
      <p:ext uri="{BB962C8B-B14F-4D97-AF65-F5344CB8AC3E}">
        <p14:creationId xmlns:p14="http://schemas.microsoft.com/office/powerpoint/2010/main" xmlns="" val="3251551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B93C7F-9498-44A6-91D1-0D133473EED7}"/>
              </a:ext>
            </a:extLst>
          </p:cNvPr>
          <p:cNvSpPr>
            <a:spLocks noGrp="1"/>
          </p:cNvSpPr>
          <p:nvPr>
            <p:ph type="title"/>
          </p:nvPr>
        </p:nvSpPr>
        <p:spPr/>
        <p:txBody>
          <a:bodyPr/>
          <a:lstStyle/>
          <a:p>
            <a:r>
              <a:rPr lang="en-ZA" dirty="0"/>
              <a:t>SHRA’s APP 2018/19</a:t>
            </a:r>
          </a:p>
        </p:txBody>
      </p:sp>
      <p:sp>
        <p:nvSpPr>
          <p:cNvPr id="3" name="Content Placeholder 2">
            <a:extLst>
              <a:ext uri="{FF2B5EF4-FFF2-40B4-BE49-F238E27FC236}">
                <a16:creationId xmlns:a16="http://schemas.microsoft.com/office/drawing/2014/main" xmlns="" id="{5CF90B9C-C6E3-4F47-A820-A6BB498F4687}"/>
              </a:ext>
            </a:extLst>
          </p:cNvPr>
          <p:cNvSpPr>
            <a:spLocks noGrp="1"/>
          </p:cNvSpPr>
          <p:nvPr>
            <p:ph idx="1"/>
          </p:nvPr>
        </p:nvSpPr>
        <p:spPr>
          <a:xfrm>
            <a:off x="457200" y="937418"/>
            <a:ext cx="8229600" cy="4983163"/>
          </a:xfrm>
        </p:spPr>
        <p:txBody>
          <a:bodyPr>
            <a:noAutofit/>
          </a:bodyPr>
          <a:lstStyle/>
          <a:p>
            <a:pPr marL="0" indent="0">
              <a:buNone/>
            </a:pPr>
            <a:r>
              <a:rPr lang="en-US" sz="1600" dirty="0"/>
              <a:t>This plan has been derived from the Social Housing Investment Plan (SHIP), the Social Housing Sector Development Plan (SHSDP), alternatively referred to as the Institutional Investment Plan, and the Social Housing Regulatory Plan (</a:t>
            </a:r>
            <a:r>
              <a:rPr lang="en-US" sz="1600" dirty="0" err="1"/>
              <a:t>SHoRP</a:t>
            </a:r>
            <a:r>
              <a:rPr lang="en-US" sz="1600" dirty="0"/>
              <a:t>). </a:t>
            </a:r>
          </a:p>
          <a:p>
            <a:pPr marL="0" indent="0">
              <a:buNone/>
            </a:pPr>
            <a:endParaRPr lang="en-US" sz="1600" dirty="0"/>
          </a:p>
          <a:p>
            <a:pPr marL="0" indent="0">
              <a:buNone/>
            </a:pPr>
            <a:r>
              <a:rPr lang="en-US" sz="1600" dirty="0"/>
              <a:t>The Social Housing Act No. 16 of 2008 defines these plans as follows:</a:t>
            </a:r>
          </a:p>
          <a:p>
            <a:pPr marL="0" indent="0">
              <a:buNone/>
            </a:pPr>
            <a:r>
              <a:rPr lang="en-US" sz="1600" i="1" dirty="0" err="1"/>
              <a:t>i</a:t>
            </a:r>
            <a:r>
              <a:rPr lang="en-US" sz="1600" i="1" dirty="0"/>
              <a:t>. </a:t>
            </a:r>
            <a:r>
              <a:rPr lang="en-US" sz="1600" b="1" i="1" dirty="0"/>
              <a:t>"institutional investment plan" </a:t>
            </a:r>
            <a:r>
              <a:rPr lang="en-US" sz="1600" i="1" dirty="0"/>
              <a:t>means a training and skills development plan</a:t>
            </a:r>
          </a:p>
          <a:p>
            <a:pPr marL="0" indent="0">
              <a:buNone/>
            </a:pPr>
            <a:r>
              <a:rPr lang="en-US" sz="1600" i="1" dirty="0"/>
              <a:t>which is a component of the social housing investment plan intended to ensure that</a:t>
            </a:r>
          </a:p>
          <a:p>
            <a:pPr marL="0" indent="0">
              <a:buNone/>
            </a:pPr>
            <a:r>
              <a:rPr lang="en-US" sz="1600" i="1" dirty="0"/>
              <a:t>social housing institutions acquire the expertise, skills and operational capacity to</a:t>
            </a:r>
          </a:p>
          <a:p>
            <a:pPr marL="0" indent="0">
              <a:buNone/>
            </a:pPr>
            <a:r>
              <a:rPr lang="en-US" sz="1600" i="1" dirty="0"/>
              <a:t>manage such institutions on a sustainable basis and produce and manage</a:t>
            </a:r>
          </a:p>
          <a:p>
            <a:pPr marL="0" indent="0">
              <a:buNone/>
            </a:pPr>
            <a:r>
              <a:rPr lang="en-ZA" sz="1600" i="1" dirty="0"/>
              <a:t>approved projects;</a:t>
            </a:r>
          </a:p>
          <a:p>
            <a:pPr marL="0" indent="0">
              <a:buNone/>
            </a:pPr>
            <a:endParaRPr lang="en-ZA" sz="1600" i="1" dirty="0"/>
          </a:p>
          <a:p>
            <a:pPr marL="0" indent="0">
              <a:buNone/>
            </a:pPr>
            <a:r>
              <a:rPr lang="en-US" sz="1600" i="1" dirty="0"/>
              <a:t>ii. </a:t>
            </a:r>
            <a:r>
              <a:rPr lang="en-US" sz="1600" b="1" i="1" dirty="0"/>
              <a:t>"social housing investment plan" </a:t>
            </a:r>
            <a:r>
              <a:rPr lang="en-US" sz="1600" i="1" dirty="0"/>
              <a:t>means a corporate plan and budget as</a:t>
            </a:r>
          </a:p>
          <a:p>
            <a:pPr marL="0" indent="0">
              <a:buNone/>
            </a:pPr>
            <a:r>
              <a:rPr lang="en-US" sz="1600" i="1" dirty="0"/>
              <a:t>required by the Public Finance Management Act, comprising a capital investment</a:t>
            </a:r>
          </a:p>
          <a:p>
            <a:pPr marL="0" indent="0">
              <a:buNone/>
            </a:pPr>
            <a:r>
              <a:rPr lang="en-US" sz="1600" i="1" dirty="0"/>
              <a:t>plan and an institutional investment plan for the capital institutional and investment</a:t>
            </a:r>
          </a:p>
          <a:p>
            <a:pPr marL="0" indent="0">
              <a:buNone/>
            </a:pPr>
            <a:r>
              <a:rPr lang="en-US" sz="1600" i="1" dirty="0"/>
              <a:t>activity of the Regulatory Authority for purposes of the social housing </a:t>
            </a:r>
            <a:r>
              <a:rPr lang="en-US" sz="1600" i="1" dirty="0" err="1"/>
              <a:t>programme</a:t>
            </a:r>
            <a:r>
              <a:rPr lang="en-US" sz="1600" i="1" dirty="0"/>
              <a:t>;</a:t>
            </a:r>
            <a:r>
              <a:rPr lang="en-ZA" sz="1600" i="1" dirty="0"/>
              <a:t>and</a:t>
            </a:r>
          </a:p>
          <a:p>
            <a:pPr marL="0" indent="0">
              <a:buNone/>
            </a:pPr>
            <a:endParaRPr lang="en-ZA" sz="1600" i="1" dirty="0"/>
          </a:p>
          <a:p>
            <a:pPr marL="0" indent="0">
              <a:buNone/>
            </a:pPr>
            <a:r>
              <a:rPr lang="en-US" sz="1600" i="1" dirty="0"/>
              <a:t>iii. </a:t>
            </a:r>
            <a:r>
              <a:rPr lang="en-US" sz="1600" b="1" i="1" dirty="0"/>
              <a:t>"social housing regulatory plan" </a:t>
            </a:r>
            <a:r>
              <a:rPr lang="en-US" sz="1600" i="1" dirty="0"/>
              <a:t>means a corporate plan and budget as required</a:t>
            </a:r>
          </a:p>
          <a:p>
            <a:pPr marL="0" indent="0">
              <a:buNone/>
            </a:pPr>
            <a:r>
              <a:rPr lang="en-US" sz="1600" i="1" dirty="0"/>
              <a:t>under section 52 of Public Finance Management Act.</a:t>
            </a:r>
            <a:endParaRPr lang="en-ZA" sz="1600" dirty="0"/>
          </a:p>
        </p:txBody>
      </p:sp>
      <p:sp>
        <p:nvSpPr>
          <p:cNvPr id="4" name="Slide Number Placeholder 3">
            <a:extLst>
              <a:ext uri="{FF2B5EF4-FFF2-40B4-BE49-F238E27FC236}">
                <a16:creationId xmlns:a16="http://schemas.microsoft.com/office/drawing/2014/main" xmlns="" id="{6E61783F-C641-4BF5-AE0D-0E53D452542B}"/>
              </a:ext>
            </a:extLst>
          </p:cNvPr>
          <p:cNvSpPr>
            <a:spLocks noGrp="1"/>
          </p:cNvSpPr>
          <p:nvPr>
            <p:ph type="sldNum" sz="quarter" idx="12"/>
          </p:nvPr>
        </p:nvSpPr>
        <p:spPr/>
        <p:txBody>
          <a:bodyPr/>
          <a:lstStyle/>
          <a:p>
            <a:fld id="{17BD8DD0-C587-4865-AB08-0C7D86E2805E}" type="slidenum">
              <a:rPr lang="en-US" smtClean="0"/>
              <a:pPr/>
              <a:t>14</a:t>
            </a:fld>
            <a:endParaRPr lang="en-US"/>
          </a:p>
        </p:txBody>
      </p:sp>
    </p:spTree>
    <p:extLst>
      <p:ext uri="{BB962C8B-B14F-4D97-AF65-F5344CB8AC3E}">
        <p14:creationId xmlns:p14="http://schemas.microsoft.com/office/powerpoint/2010/main" xmlns="" val="1103036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74331E-E474-4D52-A431-446E4BAB6AC7}"/>
              </a:ext>
            </a:extLst>
          </p:cNvPr>
          <p:cNvSpPr>
            <a:spLocks noGrp="1"/>
          </p:cNvSpPr>
          <p:nvPr>
            <p:ph type="title"/>
          </p:nvPr>
        </p:nvSpPr>
        <p:spPr/>
        <p:txBody>
          <a:bodyPr/>
          <a:lstStyle/>
          <a:p>
            <a:r>
              <a:rPr lang="en-ZA" dirty="0"/>
              <a:t>Format of these individual plans</a:t>
            </a:r>
          </a:p>
        </p:txBody>
      </p:sp>
      <p:sp>
        <p:nvSpPr>
          <p:cNvPr id="3" name="Content Placeholder 2">
            <a:extLst>
              <a:ext uri="{FF2B5EF4-FFF2-40B4-BE49-F238E27FC236}">
                <a16:creationId xmlns:a16="http://schemas.microsoft.com/office/drawing/2014/main" xmlns="" id="{2C67D0FB-D84B-42EA-8557-933EEB39F088}"/>
              </a:ext>
            </a:extLst>
          </p:cNvPr>
          <p:cNvSpPr>
            <a:spLocks noGrp="1"/>
          </p:cNvSpPr>
          <p:nvPr>
            <p:ph idx="1"/>
          </p:nvPr>
        </p:nvSpPr>
        <p:spPr>
          <a:xfrm>
            <a:off x="304800" y="1120877"/>
            <a:ext cx="8229600" cy="4525963"/>
          </a:xfrm>
        </p:spPr>
        <p:txBody>
          <a:bodyPr>
            <a:normAutofit fontScale="92500"/>
          </a:bodyPr>
          <a:lstStyle/>
          <a:p>
            <a:r>
              <a:rPr lang="en-US" dirty="0"/>
              <a:t>A regional approach to the implementation of the social housing </a:t>
            </a:r>
            <a:r>
              <a:rPr lang="en-US" dirty="0" err="1"/>
              <a:t>programme</a:t>
            </a:r>
            <a:r>
              <a:rPr lang="en-US" dirty="0"/>
              <a:t> in accordance with the targets and needs of each Province and Municipality</a:t>
            </a:r>
          </a:p>
          <a:p>
            <a:r>
              <a:rPr lang="en-US" dirty="0"/>
              <a:t>Each plan contains a section for each Province</a:t>
            </a:r>
          </a:p>
          <a:p>
            <a:r>
              <a:rPr lang="en-US" dirty="0"/>
              <a:t>The Investment plan contains plans for each metropolitan and secondary city where demand for social housing is highest</a:t>
            </a:r>
            <a:endParaRPr lang="en-ZA" dirty="0"/>
          </a:p>
        </p:txBody>
      </p:sp>
      <p:sp>
        <p:nvSpPr>
          <p:cNvPr id="4" name="Slide Number Placeholder 3">
            <a:extLst>
              <a:ext uri="{FF2B5EF4-FFF2-40B4-BE49-F238E27FC236}">
                <a16:creationId xmlns:a16="http://schemas.microsoft.com/office/drawing/2014/main" xmlns="" id="{23744CD6-3F06-45F0-A3A8-3386F988DDEA}"/>
              </a:ext>
            </a:extLst>
          </p:cNvPr>
          <p:cNvSpPr>
            <a:spLocks noGrp="1"/>
          </p:cNvSpPr>
          <p:nvPr>
            <p:ph type="sldNum" sz="quarter" idx="12"/>
          </p:nvPr>
        </p:nvSpPr>
        <p:spPr/>
        <p:txBody>
          <a:bodyPr/>
          <a:lstStyle/>
          <a:p>
            <a:fld id="{17BD8DD0-C587-4865-AB08-0C7D86E2805E}" type="slidenum">
              <a:rPr lang="en-US" smtClean="0"/>
              <a:pPr/>
              <a:t>15</a:t>
            </a:fld>
            <a:endParaRPr lang="en-US"/>
          </a:p>
        </p:txBody>
      </p:sp>
    </p:spTree>
    <p:extLst>
      <p:ext uri="{BB962C8B-B14F-4D97-AF65-F5344CB8AC3E}">
        <p14:creationId xmlns:p14="http://schemas.microsoft.com/office/powerpoint/2010/main" xmlns="" val="3809023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969A03-0625-4CAC-B239-44CF604ED13F}"/>
              </a:ext>
            </a:extLst>
          </p:cNvPr>
          <p:cNvSpPr>
            <a:spLocks noGrp="1"/>
          </p:cNvSpPr>
          <p:nvPr>
            <p:ph type="title"/>
          </p:nvPr>
        </p:nvSpPr>
        <p:spPr/>
        <p:txBody>
          <a:bodyPr/>
          <a:lstStyle/>
          <a:p>
            <a:r>
              <a:rPr lang="en-ZA" dirty="0"/>
              <a:t>Eastern Cape</a:t>
            </a:r>
          </a:p>
        </p:txBody>
      </p:sp>
      <p:sp>
        <p:nvSpPr>
          <p:cNvPr id="4" name="Slide Number Placeholder 3">
            <a:extLst>
              <a:ext uri="{FF2B5EF4-FFF2-40B4-BE49-F238E27FC236}">
                <a16:creationId xmlns:a16="http://schemas.microsoft.com/office/drawing/2014/main" xmlns="" id="{B7461A7E-4785-4F2E-8FF6-1A752C32F778}"/>
              </a:ext>
            </a:extLst>
          </p:cNvPr>
          <p:cNvSpPr>
            <a:spLocks noGrp="1"/>
          </p:cNvSpPr>
          <p:nvPr>
            <p:ph type="sldNum" sz="quarter" idx="12"/>
          </p:nvPr>
        </p:nvSpPr>
        <p:spPr/>
        <p:txBody>
          <a:bodyPr/>
          <a:lstStyle/>
          <a:p>
            <a:fld id="{17BD8DD0-C587-4865-AB08-0C7D86E2805E}" type="slidenum">
              <a:rPr lang="en-US" smtClean="0"/>
              <a:pPr/>
              <a:t>16</a:t>
            </a:fld>
            <a:endParaRPr lang="en-US"/>
          </a:p>
        </p:txBody>
      </p:sp>
      <p:graphicFrame>
        <p:nvGraphicFramePr>
          <p:cNvPr id="5" name="Content Placeholder 6">
            <a:extLst>
              <a:ext uri="{FF2B5EF4-FFF2-40B4-BE49-F238E27FC236}">
                <a16:creationId xmlns:a16="http://schemas.microsoft.com/office/drawing/2014/main" xmlns="" id="{FBA2111B-B6C3-48A5-B9CA-E8955B31FB3E}"/>
              </a:ext>
            </a:extLst>
          </p:cNvPr>
          <p:cNvGraphicFramePr>
            <a:graphicFrameLocks noGrp="1"/>
          </p:cNvGraphicFramePr>
          <p:nvPr>
            <p:ph idx="1"/>
            <p:extLst>
              <p:ext uri="{D42A27DB-BD31-4B8C-83A1-F6EECF244321}">
                <p14:modId xmlns:p14="http://schemas.microsoft.com/office/powerpoint/2010/main" xmlns="" val="746764475"/>
              </p:ext>
            </p:extLst>
          </p:nvPr>
        </p:nvGraphicFramePr>
        <p:xfrm>
          <a:off x="228600" y="990601"/>
          <a:ext cx="8686800" cy="1789269"/>
        </p:xfrm>
        <a:graphic>
          <a:graphicData uri="http://schemas.openxmlformats.org/drawingml/2006/table">
            <a:tbl>
              <a:tblPr firstRow="1" firstCol="1" bandRow="1">
                <a:tableStyleId>{5940675A-B579-460E-94D1-54222C63F5DA}</a:tableStyleId>
              </a:tblPr>
              <a:tblGrid>
                <a:gridCol w="1085850">
                  <a:extLst>
                    <a:ext uri="{9D8B030D-6E8A-4147-A177-3AD203B41FA5}">
                      <a16:colId xmlns:a16="http://schemas.microsoft.com/office/drawing/2014/main" xmlns="" val="738450756"/>
                    </a:ext>
                  </a:extLst>
                </a:gridCol>
                <a:gridCol w="1085850">
                  <a:extLst>
                    <a:ext uri="{9D8B030D-6E8A-4147-A177-3AD203B41FA5}">
                      <a16:colId xmlns:a16="http://schemas.microsoft.com/office/drawing/2014/main" xmlns="" val="3302513835"/>
                    </a:ext>
                  </a:extLst>
                </a:gridCol>
                <a:gridCol w="1085850">
                  <a:extLst>
                    <a:ext uri="{9D8B030D-6E8A-4147-A177-3AD203B41FA5}">
                      <a16:colId xmlns:a16="http://schemas.microsoft.com/office/drawing/2014/main" xmlns="" val="3479216764"/>
                    </a:ext>
                  </a:extLst>
                </a:gridCol>
                <a:gridCol w="1085850">
                  <a:extLst>
                    <a:ext uri="{9D8B030D-6E8A-4147-A177-3AD203B41FA5}">
                      <a16:colId xmlns:a16="http://schemas.microsoft.com/office/drawing/2014/main" xmlns="" val="3152636121"/>
                    </a:ext>
                  </a:extLst>
                </a:gridCol>
                <a:gridCol w="1085850">
                  <a:extLst>
                    <a:ext uri="{9D8B030D-6E8A-4147-A177-3AD203B41FA5}">
                      <a16:colId xmlns:a16="http://schemas.microsoft.com/office/drawing/2014/main" xmlns="" val="2454702270"/>
                    </a:ext>
                  </a:extLst>
                </a:gridCol>
                <a:gridCol w="1085850">
                  <a:extLst>
                    <a:ext uri="{9D8B030D-6E8A-4147-A177-3AD203B41FA5}">
                      <a16:colId xmlns:a16="http://schemas.microsoft.com/office/drawing/2014/main" xmlns="" val="111852625"/>
                    </a:ext>
                  </a:extLst>
                </a:gridCol>
                <a:gridCol w="1085850">
                  <a:extLst>
                    <a:ext uri="{9D8B030D-6E8A-4147-A177-3AD203B41FA5}">
                      <a16:colId xmlns:a16="http://schemas.microsoft.com/office/drawing/2014/main" xmlns="" val="1450082396"/>
                    </a:ext>
                  </a:extLst>
                </a:gridCol>
                <a:gridCol w="1085850">
                  <a:extLst>
                    <a:ext uri="{9D8B030D-6E8A-4147-A177-3AD203B41FA5}">
                      <a16:colId xmlns:a16="http://schemas.microsoft.com/office/drawing/2014/main" xmlns="" val="2757755509"/>
                    </a:ext>
                  </a:extLst>
                </a:gridCol>
              </a:tblGrid>
              <a:tr h="1371599">
                <a:tc>
                  <a:txBody>
                    <a:bodyPr/>
                    <a:lstStyle/>
                    <a:p>
                      <a:pPr algn="l">
                        <a:lnSpc>
                          <a:spcPct val="115000"/>
                        </a:lnSpc>
                        <a:spcBef>
                          <a:spcPts val="600"/>
                        </a:spcBef>
                        <a:spcAft>
                          <a:spcPts val="0"/>
                        </a:spcAft>
                      </a:pPr>
                      <a:r>
                        <a:rPr lang="en-ZA" sz="1200" dirty="0">
                          <a:effectLst/>
                        </a:rPr>
                        <a:t>Provinces</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MTSF Target units to be delivered (2014 - 2019)</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Actual number of units delivered (2014 - Q3 2017/18)</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Units approved for grant award but yet to be delivered</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Of those approved for grant award how many currently under construction</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l">
                        <a:lnSpc>
                          <a:spcPct val="115000"/>
                        </a:lnSpc>
                        <a:spcBef>
                          <a:spcPts val="600"/>
                        </a:spcBef>
                        <a:spcAft>
                          <a:spcPts val="0"/>
                        </a:spcAft>
                      </a:pPr>
                      <a:r>
                        <a:rPr lang="en-ZA" sz="1200" dirty="0">
                          <a:effectLst/>
                        </a:rPr>
                        <a:t>Of those approved for grant award how many under planning or yet to deliver units</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l">
                        <a:lnSpc>
                          <a:spcPct val="115000"/>
                        </a:lnSpc>
                        <a:spcBef>
                          <a:spcPts val="600"/>
                        </a:spcBef>
                        <a:spcAft>
                          <a:spcPts val="0"/>
                        </a:spcAft>
                      </a:pPr>
                      <a:r>
                        <a:rPr lang="en-ZA" sz="1200" dirty="0">
                          <a:effectLst/>
                        </a:rPr>
                        <a:t>Total</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Variance</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extLst>
                  <a:ext uri="{0D108BD9-81ED-4DB2-BD59-A6C34878D82A}">
                    <a16:rowId xmlns:a16="http://schemas.microsoft.com/office/drawing/2014/main" xmlns="" val="2450727133"/>
                  </a:ext>
                </a:extLst>
              </a:tr>
              <a:tr h="334928">
                <a:tc>
                  <a:txBody>
                    <a:bodyPr/>
                    <a:lstStyle/>
                    <a:p>
                      <a:pPr algn="l">
                        <a:lnSpc>
                          <a:spcPct val="115000"/>
                        </a:lnSpc>
                        <a:spcBef>
                          <a:spcPts val="600"/>
                        </a:spcBef>
                        <a:spcAft>
                          <a:spcPts val="0"/>
                        </a:spcAft>
                      </a:pPr>
                      <a:r>
                        <a:rPr lang="en-ZA" sz="1200" dirty="0">
                          <a:effectLst/>
                        </a:rPr>
                        <a:t>Eastern Cape</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dirty="0">
                          <a:effectLst/>
                        </a:rPr>
                        <a:t>1 960</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dirty="0">
                          <a:effectLst/>
                        </a:rPr>
                        <a:t>768</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dirty="0">
                          <a:effectLst/>
                        </a:rPr>
                        <a:t>2 822</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dirty="0">
                          <a:effectLst/>
                        </a:rPr>
                        <a:t>1 597</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r">
                        <a:lnSpc>
                          <a:spcPct val="115000"/>
                        </a:lnSpc>
                        <a:spcBef>
                          <a:spcPts val="600"/>
                        </a:spcBef>
                        <a:spcAft>
                          <a:spcPts val="0"/>
                        </a:spcAft>
                      </a:pPr>
                      <a:r>
                        <a:rPr lang="en-ZA" sz="1200" dirty="0">
                          <a:effectLst/>
                        </a:rPr>
                        <a:t>1 225</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r">
                        <a:lnSpc>
                          <a:spcPct val="115000"/>
                        </a:lnSpc>
                        <a:spcBef>
                          <a:spcPts val="600"/>
                        </a:spcBef>
                        <a:spcAft>
                          <a:spcPts val="0"/>
                        </a:spcAft>
                      </a:pPr>
                      <a:r>
                        <a:rPr lang="en-ZA" sz="1200">
                          <a:effectLst/>
                        </a:rPr>
                        <a:t>3 590</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dirty="0">
                          <a:effectLst/>
                        </a:rPr>
                        <a:t>1 630</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b"/>
                </a:tc>
                <a:extLst>
                  <a:ext uri="{0D108BD9-81ED-4DB2-BD59-A6C34878D82A}">
                    <a16:rowId xmlns:a16="http://schemas.microsoft.com/office/drawing/2014/main" xmlns="" val="2412247863"/>
                  </a:ext>
                </a:extLst>
              </a:tr>
            </a:tbl>
          </a:graphicData>
        </a:graphic>
      </p:graphicFrame>
      <p:sp>
        <p:nvSpPr>
          <p:cNvPr id="6" name="TextBox 5">
            <a:extLst>
              <a:ext uri="{FF2B5EF4-FFF2-40B4-BE49-F238E27FC236}">
                <a16:creationId xmlns:a16="http://schemas.microsoft.com/office/drawing/2014/main" xmlns="" id="{15D7D08B-9C9C-4800-A248-41DEC12AFBF8}"/>
              </a:ext>
            </a:extLst>
          </p:cNvPr>
          <p:cNvSpPr txBox="1"/>
          <p:nvPr/>
        </p:nvSpPr>
        <p:spPr>
          <a:xfrm>
            <a:off x="304800" y="3200400"/>
            <a:ext cx="8458200" cy="3139321"/>
          </a:xfrm>
          <a:prstGeom prst="rect">
            <a:avLst/>
          </a:prstGeom>
          <a:noFill/>
        </p:spPr>
        <p:txBody>
          <a:bodyPr wrap="square" rtlCol="0">
            <a:spAutoFit/>
          </a:bodyPr>
          <a:lstStyle/>
          <a:p>
            <a:pPr marL="285750" indent="-285750">
              <a:buFont typeface="Arial" panose="020B0604020202020204" pitchFamily="34" charset="0"/>
              <a:buChar char="•"/>
            </a:pPr>
            <a:r>
              <a:rPr lang="en-ZA" dirty="0"/>
              <a:t>9 accredited SHIs (3 fully accredited, 6 conditionally accredited)</a:t>
            </a:r>
          </a:p>
          <a:p>
            <a:pPr marL="285750" indent="-285750">
              <a:buFont typeface="Arial" panose="020B0604020202020204" pitchFamily="34" charset="0"/>
              <a:buChar char="•"/>
            </a:pPr>
            <a:r>
              <a:rPr lang="en-ZA" dirty="0"/>
              <a:t>PSC meeting regularly</a:t>
            </a:r>
          </a:p>
          <a:p>
            <a:pPr marL="285750" indent="-285750">
              <a:buFont typeface="Arial" panose="020B0604020202020204" pitchFamily="34" charset="0"/>
              <a:buChar char="•"/>
            </a:pPr>
            <a:r>
              <a:rPr lang="en-ZA" dirty="0"/>
              <a:t>Restructuring zones: Buffalo City (5)</a:t>
            </a:r>
          </a:p>
          <a:p>
            <a:pPr marL="742950" lvl="1" indent="-285750">
              <a:buFont typeface="Arial" panose="020B0604020202020204" pitchFamily="34" charset="0"/>
              <a:buChar char="•"/>
            </a:pPr>
            <a:r>
              <a:rPr lang="en-ZA" dirty="0"/>
              <a:t>Nelson Mandela Bay (19)</a:t>
            </a:r>
          </a:p>
          <a:p>
            <a:pPr marL="742950" lvl="1" indent="-285750">
              <a:buFont typeface="Arial" panose="020B0604020202020204" pitchFamily="34" charset="0"/>
              <a:buChar char="•"/>
            </a:pPr>
            <a:r>
              <a:rPr lang="en-ZA" dirty="0" err="1"/>
              <a:t>Camdeboo</a:t>
            </a:r>
            <a:r>
              <a:rPr lang="en-ZA" dirty="0"/>
              <a:t> LM</a:t>
            </a:r>
          </a:p>
          <a:p>
            <a:pPr marL="742950" lvl="1" indent="-285750">
              <a:buFont typeface="Arial" panose="020B0604020202020204" pitchFamily="34" charset="0"/>
              <a:buChar char="•"/>
            </a:pPr>
            <a:r>
              <a:rPr lang="en-ZA" dirty="0"/>
              <a:t>King </a:t>
            </a:r>
            <a:r>
              <a:rPr lang="en-ZA" dirty="0" err="1"/>
              <a:t>Sabata</a:t>
            </a:r>
            <a:r>
              <a:rPr lang="en-ZA" dirty="0"/>
              <a:t> </a:t>
            </a:r>
            <a:r>
              <a:rPr lang="en-ZA" dirty="0" err="1"/>
              <a:t>Dalindyebo</a:t>
            </a:r>
            <a:r>
              <a:rPr lang="en-ZA" dirty="0"/>
              <a:t> LM</a:t>
            </a:r>
          </a:p>
          <a:p>
            <a:pPr marL="742950" lvl="1" indent="-285750">
              <a:buFont typeface="Arial" panose="020B0604020202020204" pitchFamily="34" charset="0"/>
              <a:buChar char="•"/>
            </a:pPr>
            <a:r>
              <a:rPr lang="en-ZA" dirty="0"/>
              <a:t>Kouga LM</a:t>
            </a:r>
          </a:p>
          <a:p>
            <a:pPr marL="285750" indent="-285750">
              <a:buFont typeface="Arial" panose="020B0604020202020204" pitchFamily="34" charset="0"/>
              <a:buChar char="•"/>
            </a:pPr>
            <a:r>
              <a:rPr lang="en-ZA" dirty="0"/>
              <a:t>5 catalytic projects</a:t>
            </a:r>
          </a:p>
          <a:p>
            <a:pPr marL="285750" indent="-285750">
              <a:buFont typeface="Arial" panose="020B0604020202020204" pitchFamily="34" charset="0"/>
              <a:buChar char="•"/>
            </a:pPr>
            <a:r>
              <a:rPr lang="en-ZA" dirty="0"/>
              <a:t>5 projects in the SHRA pipeline</a:t>
            </a:r>
          </a:p>
          <a:p>
            <a:endParaRPr lang="en-ZA" dirty="0"/>
          </a:p>
          <a:p>
            <a:endParaRPr lang="en-ZA" dirty="0"/>
          </a:p>
        </p:txBody>
      </p:sp>
    </p:spTree>
    <p:extLst>
      <p:ext uri="{BB962C8B-B14F-4D97-AF65-F5344CB8AC3E}">
        <p14:creationId xmlns:p14="http://schemas.microsoft.com/office/powerpoint/2010/main" xmlns="" val="3397049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969A03-0625-4CAC-B239-44CF604ED13F}"/>
              </a:ext>
            </a:extLst>
          </p:cNvPr>
          <p:cNvSpPr>
            <a:spLocks noGrp="1"/>
          </p:cNvSpPr>
          <p:nvPr>
            <p:ph type="title"/>
          </p:nvPr>
        </p:nvSpPr>
        <p:spPr/>
        <p:txBody>
          <a:bodyPr/>
          <a:lstStyle/>
          <a:p>
            <a:r>
              <a:rPr lang="en-ZA" dirty="0"/>
              <a:t>Free State</a:t>
            </a:r>
          </a:p>
        </p:txBody>
      </p:sp>
      <p:sp>
        <p:nvSpPr>
          <p:cNvPr id="4" name="Slide Number Placeholder 3">
            <a:extLst>
              <a:ext uri="{FF2B5EF4-FFF2-40B4-BE49-F238E27FC236}">
                <a16:creationId xmlns:a16="http://schemas.microsoft.com/office/drawing/2014/main" xmlns="" id="{B7461A7E-4785-4F2E-8FF6-1A752C32F778}"/>
              </a:ext>
            </a:extLst>
          </p:cNvPr>
          <p:cNvSpPr>
            <a:spLocks noGrp="1"/>
          </p:cNvSpPr>
          <p:nvPr>
            <p:ph type="sldNum" sz="quarter" idx="12"/>
          </p:nvPr>
        </p:nvSpPr>
        <p:spPr/>
        <p:txBody>
          <a:bodyPr/>
          <a:lstStyle/>
          <a:p>
            <a:fld id="{17BD8DD0-C587-4865-AB08-0C7D86E2805E}" type="slidenum">
              <a:rPr lang="en-US" smtClean="0"/>
              <a:pPr/>
              <a:t>17</a:t>
            </a:fld>
            <a:endParaRPr lang="en-US"/>
          </a:p>
        </p:txBody>
      </p:sp>
      <p:sp>
        <p:nvSpPr>
          <p:cNvPr id="6" name="TextBox 5">
            <a:extLst>
              <a:ext uri="{FF2B5EF4-FFF2-40B4-BE49-F238E27FC236}">
                <a16:creationId xmlns:a16="http://schemas.microsoft.com/office/drawing/2014/main" xmlns="" id="{15D7D08B-9C9C-4800-A248-41DEC12AFBF8}"/>
              </a:ext>
            </a:extLst>
          </p:cNvPr>
          <p:cNvSpPr txBox="1"/>
          <p:nvPr/>
        </p:nvSpPr>
        <p:spPr>
          <a:xfrm>
            <a:off x="304800" y="3200400"/>
            <a:ext cx="8458200" cy="2862322"/>
          </a:xfrm>
          <a:prstGeom prst="rect">
            <a:avLst/>
          </a:prstGeom>
          <a:noFill/>
        </p:spPr>
        <p:txBody>
          <a:bodyPr wrap="square" rtlCol="0">
            <a:spAutoFit/>
          </a:bodyPr>
          <a:lstStyle/>
          <a:p>
            <a:pPr marL="285750" indent="-285750">
              <a:buFont typeface="Arial" panose="020B0604020202020204" pitchFamily="34" charset="0"/>
              <a:buChar char="•"/>
            </a:pPr>
            <a:r>
              <a:rPr lang="en-ZA" dirty="0"/>
              <a:t>2 accredited SHIs (1 fully accredited, 1 conditionally accredited cooperative)</a:t>
            </a:r>
          </a:p>
          <a:p>
            <a:pPr marL="285750" indent="-285750">
              <a:buFont typeface="Arial" panose="020B0604020202020204" pitchFamily="34" charset="0"/>
              <a:buChar char="•"/>
            </a:pPr>
            <a:r>
              <a:rPr lang="en-ZA" dirty="0"/>
              <a:t>PSC has commenced meeting but needs support</a:t>
            </a:r>
          </a:p>
          <a:p>
            <a:pPr marL="285750" indent="-285750">
              <a:buFont typeface="Arial" panose="020B0604020202020204" pitchFamily="34" charset="0"/>
              <a:buChar char="•"/>
            </a:pPr>
            <a:r>
              <a:rPr lang="en-ZA" dirty="0"/>
              <a:t>Restructuring zones: </a:t>
            </a:r>
          </a:p>
          <a:p>
            <a:pPr marL="742950" lvl="1" indent="-285750">
              <a:buFont typeface="Arial" panose="020B0604020202020204" pitchFamily="34" charset="0"/>
              <a:buChar char="•"/>
            </a:pPr>
            <a:r>
              <a:rPr lang="en-ZA" dirty="0" err="1"/>
              <a:t>Mangaung</a:t>
            </a:r>
            <a:endParaRPr lang="en-ZA" dirty="0"/>
          </a:p>
          <a:p>
            <a:pPr marL="742950" lvl="1" indent="-285750">
              <a:buFont typeface="Arial" panose="020B0604020202020204" pitchFamily="34" charset="0"/>
              <a:buChar char="•"/>
            </a:pPr>
            <a:r>
              <a:rPr lang="en-ZA" dirty="0" err="1"/>
              <a:t>Matjhabeng</a:t>
            </a:r>
            <a:endParaRPr lang="en-ZA" dirty="0"/>
          </a:p>
          <a:p>
            <a:pPr marL="285750" indent="-285750">
              <a:buFont typeface="Arial" panose="020B0604020202020204" pitchFamily="34" charset="0"/>
              <a:buChar char="•"/>
            </a:pPr>
            <a:r>
              <a:rPr lang="en-ZA" dirty="0"/>
              <a:t>Need to finalise more zones</a:t>
            </a:r>
          </a:p>
          <a:p>
            <a:pPr marL="285750" indent="-285750">
              <a:buFont typeface="Arial" panose="020B0604020202020204" pitchFamily="34" charset="0"/>
              <a:buChar char="•"/>
            </a:pPr>
            <a:r>
              <a:rPr lang="en-ZA" dirty="0"/>
              <a:t>3 catalytic projects (not all in restructuring zones)</a:t>
            </a:r>
          </a:p>
          <a:p>
            <a:pPr marL="285750" indent="-285750">
              <a:buFont typeface="Arial" panose="020B0604020202020204" pitchFamily="34" charset="0"/>
              <a:buChar char="•"/>
            </a:pPr>
            <a:r>
              <a:rPr lang="en-ZA" dirty="0"/>
              <a:t>0 projects in SHRA pipeline</a:t>
            </a:r>
          </a:p>
          <a:p>
            <a:endParaRPr lang="en-ZA" dirty="0"/>
          </a:p>
          <a:p>
            <a:endParaRPr lang="en-ZA" dirty="0"/>
          </a:p>
        </p:txBody>
      </p:sp>
      <p:graphicFrame>
        <p:nvGraphicFramePr>
          <p:cNvPr id="8" name="Content Placeholder 7">
            <a:extLst>
              <a:ext uri="{FF2B5EF4-FFF2-40B4-BE49-F238E27FC236}">
                <a16:creationId xmlns:a16="http://schemas.microsoft.com/office/drawing/2014/main" xmlns="" id="{7E57C4AB-C014-40EB-B3A5-C3FC17A1570C}"/>
              </a:ext>
            </a:extLst>
          </p:cNvPr>
          <p:cNvGraphicFramePr>
            <a:graphicFrameLocks noGrp="1"/>
          </p:cNvGraphicFramePr>
          <p:nvPr>
            <p:ph idx="1"/>
            <p:extLst>
              <p:ext uri="{D42A27DB-BD31-4B8C-83A1-F6EECF244321}">
                <p14:modId xmlns:p14="http://schemas.microsoft.com/office/powerpoint/2010/main" xmlns="" val="1763689261"/>
              </p:ext>
            </p:extLst>
          </p:nvPr>
        </p:nvGraphicFramePr>
        <p:xfrm>
          <a:off x="304800" y="857347"/>
          <a:ext cx="8686800" cy="1677626"/>
        </p:xfrm>
        <a:graphic>
          <a:graphicData uri="http://schemas.openxmlformats.org/drawingml/2006/table">
            <a:tbl>
              <a:tblPr firstRow="1" firstCol="1" bandRow="1">
                <a:tableStyleId>{5940675A-B579-460E-94D1-54222C63F5DA}</a:tableStyleId>
              </a:tblPr>
              <a:tblGrid>
                <a:gridCol w="1085850">
                  <a:extLst>
                    <a:ext uri="{9D8B030D-6E8A-4147-A177-3AD203B41FA5}">
                      <a16:colId xmlns:a16="http://schemas.microsoft.com/office/drawing/2014/main" xmlns="" val="2383551681"/>
                    </a:ext>
                  </a:extLst>
                </a:gridCol>
                <a:gridCol w="1085850">
                  <a:extLst>
                    <a:ext uri="{9D8B030D-6E8A-4147-A177-3AD203B41FA5}">
                      <a16:colId xmlns:a16="http://schemas.microsoft.com/office/drawing/2014/main" xmlns="" val="1556866673"/>
                    </a:ext>
                  </a:extLst>
                </a:gridCol>
                <a:gridCol w="1085850">
                  <a:extLst>
                    <a:ext uri="{9D8B030D-6E8A-4147-A177-3AD203B41FA5}">
                      <a16:colId xmlns:a16="http://schemas.microsoft.com/office/drawing/2014/main" xmlns="" val="986241856"/>
                    </a:ext>
                  </a:extLst>
                </a:gridCol>
                <a:gridCol w="1085850">
                  <a:extLst>
                    <a:ext uri="{9D8B030D-6E8A-4147-A177-3AD203B41FA5}">
                      <a16:colId xmlns:a16="http://schemas.microsoft.com/office/drawing/2014/main" xmlns="" val="711395433"/>
                    </a:ext>
                  </a:extLst>
                </a:gridCol>
                <a:gridCol w="1085850">
                  <a:extLst>
                    <a:ext uri="{9D8B030D-6E8A-4147-A177-3AD203B41FA5}">
                      <a16:colId xmlns:a16="http://schemas.microsoft.com/office/drawing/2014/main" xmlns="" val="1791686581"/>
                    </a:ext>
                  </a:extLst>
                </a:gridCol>
                <a:gridCol w="1085850">
                  <a:extLst>
                    <a:ext uri="{9D8B030D-6E8A-4147-A177-3AD203B41FA5}">
                      <a16:colId xmlns:a16="http://schemas.microsoft.com/office/drawing/2014/main" xmlns="" val="3014893113"/>
                    </a:ext>
                  </a:extLst>
                </a:gridCol>
                <a:gridCol w="1085850">
                  <a:extLst>
                    <a:ext uri="{9D8B030D-6E8A-4147-A177-3AD203B41FA5}">
                      <a16:colId xmlns:a16="http://schemas.microsoft.com/office/drawing/2014/main" xmlns="" val="63264723"/>
                    </a:ext>
                  </a:extLst>
                </a:gridCol>
                <a:gridCol w="1085850">
                  <a:extLst>
                    <a:ext uri="{9D8B030D-6E8A-4147-A177-3AD203B41FA5}">
                      <a16:colId xmlns:a16="http://schemas.microsoft.com/office/drawing/2014/main" xmlns="" val="2770508730"/>
                    </a:ext>
                  </a:extLst>
                </a:gridCol>
              </a:tblGrid>
              <a:tr h="1371599">
                <a:tc>
                  <a:txBody>
                    <a:bodyPr/>
                    <a:lstStyle/>
                    <a:p>
                      <a:pPr algn="l">
                        <a:lnSpc>
                          <a:spcPct val="115000"/>
                        </a:lnSpc>
                        <a:spcBef>
                          <a:spcPts val="600"/>
                        </a:spcBef>
                        <a:spcAft>
                          <a:spcPts val="0"/>
                        </a:spcAft>
                      </a:pPr>
                      <a:r>
                        <a:rPr lang="en-ZA" sz="1200" dirty="0">
                          <a:effectLst/>
                        </a:rPr>
                        <a:t>Provinces</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MTSF Target units to be delivered (2014 - 2019)</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Actual number of units delivered (2014 - Q3 2017/18)</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Units approved for grant award but yet to be delivered</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Of those approved for grant award how many currently under construction</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l">
                        <a:lnSpc>
                          <a:spcPct val="115000"/>
                        </a:lnSpc>
                        <a:spcBef>
                          <a:spcPts val="600"/>
                        </a:spcBef>
                        <a:spcAft>
                          <a:spcPts val="0"/>
                        </a:spcAft>
                      </a:pPr>
                      <a:r>
                        <a:rPr lang="en-ZA" sz="1200" dirty="0">
                          <a:effectLst/>
                        </a:rPr>
                        <a:t>Of those approved for grant award how many under planning or yet to deliver units</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l">
                        <a:lnSpc>
                          <a:spcPct val="115000"/>
                        </a:lnSpc>
                        <a:spcBef>
                          <a:spcPts val="600"/>
                        </a:spcBef>
                        <a:spcAft>
                          <a:spcPts val="0"/>
                        </a:spcAft>
                      </a:pPr>
                      <a:r>
                        <a:rPr lang="en-ZA" sz="1200" dirty="0">
                          <a:effectLst/>
                        </a:rPr>
                        <a:t>Total</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Variance</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extLst>
                  <a:ext uri="{0D108BD9-81ED-4DB2-BD59-A6C34878D82A}">
                    <a16:rowId xmlns:a16="http://schemas.microsoft.com/office/drawing/2014/main" xmlns="" val="2734622797"/>
                  </a:ext>
                </a:extLst>
              </a:tr>
              <a:tr h="223285">
                <a:tc>
                  <a:txBody>
                    <a:bodyPr/>
                    <a:lstStyle/>
                    <a:p>
                      <a:pPr algn="l">
                        <a:lnSpc>
                          <a:spcPct val="115000"/>
                        </a:lnSpc>
                        <a:spcBef>
                          <a:spcPts val="600"/>
                        </a:spcBef>
                        <a:spcAft>
                          <a:spcPts val="0"/>
                        </a:spcAft>
                      </a:pPr>
                      <a:r>
                        <a:rPr lang="en-ZA" sz="1200" dirty="0">
                          <a:effectLst/>
                        </a:rPr>
                        <a:t>Free State</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1 935</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869</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1 021</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1 021</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r">
                        <a:lnSpc>
                          <a:spcPct val="115000"/>
                        </a:lnSpc>
                        <a:spcBef>
                          <a:spcPts val="600"/>
                        </a:spcBef>
                        <a:spcAft>
                          <a:spcPts val="0"/>
                        </a:spcAft>
                      </a:pPr>
                      <a:r>
                        <a:rPr lang="en-ZA" sz="1200" dirty="0">
                          <a:effectLst/>
                        </a:rPr>
                        <a:t>0</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r">
                        <a:lnSpc>
                          <a:spcPct val="115000"/>
                        </a:lnSpc>
                        <a:spcBef>
                          <a:spcPts val="600"/>
                        </a:spcBef>
                        <a:spcAft>
                          <a:spcPts val="0"/>
                        </a:spcAft>
                      </a:pPr>
                      <a:r>
                        <a:rPr lang="en-ZA" sz="1200">
                          <a:effectLst/>
                        </a:rPr>
                        <a:t>1 890</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dirty="0">
                          <a:effectLst/>
                        </a:rPr>
                        <a:t>-45</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b"/>
                </a:tc>
                <a:extLst>
                  <a:ext uri="{0D108BD9-81ED-4DB2-BD59-A6C34878D82A}">
                    <a16:rowId xmlns:a16="http://schemas.microsoft.com/office/drawing/2014/main" xmlns="" val="1006911795"/>
                  </a:ext>
                </a:extLst>
              </a:tr>
            </a:tbl>
          </a:graphicData>
        </a:graphic>
      </p:graphicFrame>
    </p:spTree>
    <p:extLst>
      <p:ext uri="{BB962C8B-B14F-4D97-AF65-F5344CB8AC3E}">
        <p14:creationId xmlns:p14="http://schemas.microsoft.com/office/powerpoint/2010/main" xmlns="" val="2996677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969A03-0625-4CAC-B239-44CF604ED13F}"/>
              </a:ext>
            </a:extLst>
          </p:cNvPr>
          <p:cNvSpPr>
            <a:spLocks noGrp="1"/>
          </p:cNvSpPr>
          <p:nvPr>
            <p:ph type="title"/>
          </p:nvPr>
        </p:nvSpPr>
        <p:spPr/>
        <p:txBody>
          <a:bodyPr/>
          <a:lstStyle/>
          <a:p>
            <a:r>
              <a:rPr lang="en-ZA" dirty="0"/>
              <a:t>Gauteng</a:t>
            </a:r>
          </a:p>
        </p:txBody>
      </p:sp>
      <p:sp>
        <p:nvSpPr>
          <p:cNvPr id="4" name="Slide Number Placeholder 3">
            <a:extLst>
              <a:ext uri="{FF2B5EF4-FFF2-40B4-BE49-F238E27FC236}">
                <a16:creationId xmlns:a16="http://schemas.microsoft.com/office/drawing/2014/main" xmlns="" id="{B7461A7E-4785-4F2E-8FF6-1A752C32F778}"/>
              </a:ext>
            </a:extLst>
          </p:cNvPr>
          <p:cNvSpPr>
            <a:spLocks noGrp="1"/>
          </p:cNvSpPr>
          <p:nvPr>
            <p:ph type="sldNum" sz="quarter" idx="12"/>
          </p:nvPr>
        </p:nvSpPr>
        <p:spPr/>
        <p:txBody>
          <a:bodyPr/>
          <a:lstStyle/>
          <a:p>
            <a:fld id="{17BD8DD0-C587-4865-AB08-0C7D86E2805E}" type="slidenum">
              <a:rPr lang="en-US" smtClean="0"/>
              <a:pPr/>
              <a:t>18</a:t>
            </a:fld>
            <a:endParaRPr lang="en-US"/>
          </a:p>
        </p:txBody>
      </p:sp>
      <p:sp>
        <p:nvSpPr>
          <p:cNvPr id="6" name="TextBox 5">
            <a:extLst>
              <a:ext uri="{FF2B5EF4-FFF2-40B4-BE49-F238E27FC236}">
                <a16:creationId xmlns:a16="http://schemas.microsoft.com/office/drawing/2014/main" xmlns="" id="{15D7D08B-9C9C-4800-A248-41DEC12AFBF8}"/>
              </a:ext>
            </a:extLst>
          </p:cNvPr>
          <p:cNvSpPr txBox="1"/>
          <p:nvPr/>
        </p:nvSpPr>
        <p:spPr>
          <a:xfrm>
            <a:off x="310476" y="2515826"/>
            <a:ext cx="8458200" cy="4031873"/>
          </a:xfrm>
          <a:prstGeom prst="rect">
            <a:avLst/>
          </a:prstGeom>
          <a:noFill/>
        </p:spPr>
        <p:txBody>
          <a:bodyPr wrap="square" rtlCol="0">
            <a:spAutoFit/>
          </a:bodyPr>
          <a:lstStyle/>
          <a:p>
            <a:pPr marL="285750" indent="-285750">
              <a:buFont typeface="Arial" panose="020B0604020202020204" pitchFamily="34" charset="0"/>
              <a:buChar char="•"/>
            </a:pPr>
            <a:r>
              <a:rPr lang="en-ZA" sz="1600" dirty="0"/>
              <a:t>35 accredited SHIs (4 fully accredited, 31 conditionally accredited)</a:t>
            </a:r>
          </a:p>
          <a:p>
            <a:pPr marL="285750" indent="-285750">
              <a:buFont typeface="Arial" panose="020B0604020202020204" pitchFamily="34" charset="0"/>
              <a:buChar char="•"/>
            </a:pPr>
            <a:r>
              <a:rPr lang="en-ZA" sz="1600" dirty="0"/>
              <a:t>PSC has commenced meeting but needs support</a:t>
            </a:r>
          </a:p>
          <a:p>
            <a:pPr marL="285750" indent="-285750">
              <a:buFont typeface="Arial" panose="020B0604020202020204" pitchFamily="34" charset="0"/>
              <a:buChar char="•"/>
            </a:pPr>
            <a:r>
              <a:rPr lang="en-ZA" sz="1600" dirty="0"/>
              <a:t>Restructuring zones: </a:t>
            </a:r>
          </a:p>
          <a:p>
            <a:pPr marL="742950" lvl="1" indent="-285750">
              <a:buFont typeface="Arial" panose="020B0604020202020204" pitchFamily="34" charset="0"/>
              <a:buChar char="•"/>
            </a:pPr>
            <a:r>
              <a:rPr lang="en-ZA" sz="1600" dirty="0"/>
              <a:t>City of Johannesburg</a:t>
            </a:r>
          </a:p>
          <a:p>
            <a:pPr marL="742950" lvl="1" indent="-285750">
              <a:buFont typeface="Arial" panose="020B0604020202020204" pitchFamily="34" charset="0"/>
              <a:buChar char="•"/>
            </a:pPr>
            <a:r>
              <a:rPr lang="en-ZA" sz="1600" dirty="0"/>
              <a:t>City of Tshwane</a:t>
            </a:r>
          </a:p>
          <a:p>
            <a:pPr marL="742950" lvl="1" indent="-285750">
              <a:buFont typeface="Arial" panose="020B0604020202020204" pitchFamily="34" charset="0"/>
              <a:buChar char="•"/>
            </a:pPr>
            <a:r>
              <a:rPr lang="en-ZA" sz="1600" dirty="0"/>
              <a:t>Ekurhuleni</a:t>
            </a:r>
          </a:p>
          <a:p>
            <a:pPr marL="742950" lvl="1" indent="-285750">
              <a:buFont typeface="Arial" panose="020B0604020202020204" pitchFamily="34" charset="0"/>
              <a:buChar char="•"/>
            </a:pPr>
            <a:r>
              <a:rPr lang="en-ZA" sz="1600" dirty="0"/>
              <a:t>Mogale City</a:t>
            </a:r>
          </a:p>
          <a:p>
            <a:pPr marL="742950" lvl="1" indent="-285750">
              <a:buFont typeface="Arial" panose="020B0604020202020204" pitchFamily="34" charset="0"/>
              <a:buChar char="•"/>
            </a:pPr>
            <a:r>
              <a:rPr lang="en-ZA" sz="1600" dirty="0" err="1"/>
              <a:t>Merafong</a:t>
            </a:r>
            <a:endParaRPr lang="en-ZA" sz="1600" dirty="0"/>
          </a:p>
          <a:p>
            <a:pPr marL="742950" lvl="1" indent="-285750">
              <a:buFont typeface="Arial" panose="020B0604020202020204" pitchFamily="34" charset="0"/>
              <a:buChar char="•"/>
            </a:pPr>
            <a:r>
              <a:rPr lang="en-ZA" sz="1600" dirty="0"/>
              <a:t>Randfontein</a:t>
            </a:r>
          </a:p>
          <a:p>
            <a:pPr marL="742950" lvl="1" indent="-285750">
              <a:buFont typeface="Arial" panose="020B0604020202020204" pitchFamily="34" charset="0"/>
              <a:buChar char="•"/>
            </a:pPr>
            <a:r>
              <a:rPr lang="en-ZA" sz="1600" dirty="0"/>
              <a:t>Westonaria</a:t>
            </a:r>
          </a:p>
          <a:p>
            <a:pPr marL="285750" indent="-285750">
              <a:buFont typeface="Arial" panose="020B0604020202020204" pitchFamily="34" charset="0"/>
              <a:buChar char="•"/>
            </a:pPr>
            <a:r>
              <a:rPr lang="en-ZA" sz="1600" dirty="0"/>
              <a:t>15 catalytic projects (not all in restructuring zones)</a:t>
            </a:r>
          </a:p>
          <a:p>
            <a:pPr marL="285750" indent="-285750">
              <a:buFont typeface="Arial" panose="020B0604020202020204" pitchFamily="34" charset="0"/>
              <a:buChar char="•"/>
            </a:pPr>
            <a:r>
              <a:rPr lang="en-ZA" sz="1600" dirty="0"/>
              <a:t>Work on new restructuring zones e.g. Emfuleni</a:t>
            </a:r>
          </a:p>
          <a:p>
            <a:pPr marL="285750" indent="-285750">
              <a:buFont typeface="Arial" panose="020B0604020202020204" pitchFamily="34" charset="0"/>
              <a:buChar char="•"/>
            </a:pPr>
            <a:r>
              <a:rPr lang="en-ZA" sz="1600" dirty="0"/>
              <a:t>Purchase of inner city buildings - RFP</a:t>
            </a:r>
          </a:p>
          <a:p>
            <a:pPr marL="285750" indent="-285750">
              <a:buFont typeface="Arial" panose="020B0604020202020204" pitchFamily="34" charset="0"/>
              <a:buChar char="•"/>
            </a:pPr>
            <a:r>
              <a:rPr lang="en-ZA" sz="1600" dirty="0"/>
              <a:t>45 projects in SHRA pipeline</a:t>
            </a:r>
          </a:p>
          <a:p>
            <a:endParaRPr lang="en-ZA" sz="1600" dirty="0"/>
          </a:p>
          <a:p>
            <a:endParaRPr lang="en-ZA" sz="1600" dirty="0"/>
          </a:p>
        </p:txBody>
      </p:sp>
      <p:graphicFrame>
        <p:nvGraphicFramePr>
          <p:cNvPr id="7" name="Content Placeholder 6">
            <a:extLst>
              <a:ext uri="{FF2B5EF4-FFF2-40B4-BE49-F238E27FC236}">
                <a16:creationId xmlns:a16="http://schemas.microsoft.com/office/drawing/2014/main" xmlns="" id="{6BCDBB85-2CEF-4074-A499-0375EDB7F4F2}"/>
              </a:ext>
            </a:extLst>
          </p:cNvPr>
          <p:cNvGraphicFramePr>
            <a:graphicFrameLocks noGrp="1"/>
          </p:cNvGraphicFramePr>
          <p:nvPr>
            <p:ph idx="1"/>
            <p:extLst>
              <p:ext uri="{D42A27DB-BD31-4B8C-83A1-F6EECF244321}">
                <p14:modId xmlns:p14="http://schemas.microsoft.com/office/powerpoint/2010/main" xmlns="" val="1078550891"/>
              </p:ext>
            </p:extLst>
          </p:nvPr>
        </p:nvGraphicFramePr>
        <p:xfrm>
          <a:off x="314632" y="838200"/>
          <a:ext cx="8686800" cy="1677626"/>
        </p:xfrm>
        <a:graphic>
          <a:graphicData uri="http://schemas.openxmlformats.org/drawingml/2006/table">
            <a:tbl>
              <a:tblPr firstRow="1" firstCol="1" bandRow="1">
                <a:tableStyleId>{5940675A-B579-460E-94D1-54222C63F5DA}</a:tableStyleId>
              </a:tblPr>
              <a:tblGrid>
                <a:gridCol w="1085850">
                  <a:extLst>
                    <a:ext uri="{9D8B030D-6E8A-4147-A177-3AD203B41FA5}">
                      <a16:colId xmlns:a16="http://schemas.microsoft.com/office/drawing/2014/main" xmlns="" val="300223436"/>
                    </a:ext>
                  </a:extLst>
                </a:gridCol>
                <a:gridCol w="1085850">
                  <a:extLst>
                    <a:ext uri="{9D8B030D-6E8A-4147-A177-3AD203B41FA5}">
                      <a16:colId xmlns:a16="http://schemas.microsoft.com/office/drawing/2014/main" xmlns="" val="545966324"/>
                    </a:ext>
                  </a:extLst>
                </a:gridCol>
                <a:gridCol w="1085850">
                  <a:extLst>
                    <a:ext uri="{9D8B030D-6E8A-4147-A177-3AD203B41FA5}">
                      <a16:colId xmlns:a16="http://schemas.microsoft.com/office/drawing/2014/main" xmlns="" val="3207973763"/>
                    </a:ext>
                  </a:extLst>
                </a:gridCol>
                <a:gridCol w="1085850">
                  <a:extLst>
                    <a:ext uri="{9D8B030D-6E8A-4147-A177-3AD203B41FA5}">
                      <a16:colId xmlns:a16="http://schemas.microsoft.com/office/drawing/2014/main" xmlns="" val="830757623"/>
                    </a:ext>
                  </a:extLst>
                </a:gridCol>
                <a:gridCol w="1085850">
                  <a:extLst>
                    <a:ext uri="{9D8B030D-6E8A-4147-A177-3AD203B41FA5}">
                      <a16:colId xmlns:a16="http://schemas.microsoft.com/office/drawing/2014/main" xmlns="" val="2609441069"/>
                    </a:ext>
                  </a:extLst>
                </a:gridCol>
                <a:gridCol w="1085850">
                  <a:extLst>
                    <a:ext uri="{9D8B030D-6E8A-4147-A177-3AD203B41FA5}">
                      <a16:colId xmlns:a16="http://schemas.microsoft.com/office/drawing/2014/main" xmlns="" val="391710936"/>
                    </a:ext>
                  </a:extLst>
                </a:gridCol>
                <a:gridCol w="1085850">
                  <a:extLst>
                    <a:ext uri="{9D8B030D-6E8A-4147-A177-3AD203B41FA5}">
                      <a16:colId xmlns:a16="http://schemas.microsoft.com/office/drawing/2014/main" xmlns="" val="1186309798"/>
                    </a:ext>
                  </a:extLst>
                </a:gridCol>
                <a:gridCol w="1085850">
                  <a:extLst>
                    <a:ext uri="{9D8B030D-6E8A-4147-A177-3AD203B41FA5}">
                      <a16:colId xmlns:a16="http://schemas.microsoft.com/office/drawing/2014/main" xmlns="" val="1855972154"/>
                    </a:ext>
                  </a:extLst>
                </a:gridCol>
              </a:tblGrid>
              <a:tr h="1371599">
                <a:tc>
                  <a:txBody>
                    <a:bodyPr/>
                    <a:lstStyle/>
                    <a:p>
                      <a:pPr algn="l">
                        <a:lnSpc>
                          <a:spcPct val="115000"/>
                        </a:lnSpc>
                        <a:spcBef>
                          <a:spcPts val="600"/>
                        </a:spcBef>
                        <a:spcAft>
                          <a:spcPts val="0"/>
                        </a:spcAft>
                      </a:pPr>
                      <a:r>
                        <a:rPr lang="en-ZA" sz="1200" dirty="0">
                          <a:effectLst/>
                        </a:rPr>
                        <a:t>Provinces</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MTSF Target units to be delivered (2014 - 2019)</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Actual number of units delivered (2014 - Q3 2017/18)</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Units approved for grant award but yet to be delivered</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Of those approved for grant award how many currently under construction</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l">
                        <a:lnSpc>
                          <a:spcPct val="115000"/>
                        </a:lnSpc>
                        <a:spcBef>
                          <a:spcPts val="600"/>
                        </a:spcBef>
                        <a:spcAft>
                          <a:spcPts val="0"/>
                        </a:spcAft>
                      </a:pPr>
                      <a:r>
                        <a:rPr lang="en-ZA" sz="1200" dirty="0">
                          <a:effectLst/>
                        </a:rPr>
                        <a:t>Of those approved for grant award how many under planning or yet to deliver units</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l">
                        <a:lnSpc>
                          <a:spcPct val="115000"/>
                        </a:lnSpc>
                        <a:spcBef>
                          <a:spcPts val="600"/>
                        </a:spcBef>
                        <a:spcAft>
                          <a:spcPts val="0"/>
                        </a:spcAft>
                      </a:pPr>
                      <a:r>
                        <a:rPr lang="en-ZA" sz="1200" dirty="0">
                          <a:effectLst/>
                        </a:rPr>
                        <a:t>Total</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Variance</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extLst>
                  <a:ext uri="{0D108BD9-81ED-4DB2-BD59-A6C34878D82A}">
                    <a16:rowId xmlns:a16="http://schemas.microsoft.com/office/drawing/2014/main" xmlns="" val="3046507994"/>
                  </a:ext>
                </a:extLst>
              </a:tr>
              <a:tr h="223285">
                <a:tc>
                  <a:txBody>
                    <a:bodyPr/>
                    <a:lstStyle/>
                    <a:p>
                      <a:pPr algn="l">
                        <a:lnSpc>
                          <a:spcPct val="115000"/>
                        </a:lnSpc>
                        <a:spcBef>
                          <a:spcPts val="600"/>
                        </a:spcBef>
                        <a:spcAft>
                          <a:spcPts val="0"/>
                        </a:spcAft>
                      </a:pPr>
                      <a:r>
                        <a:rPr lang="en-ZA" sz="1200">
                          <a:effectLst/>
                        </a:rPr>
                        <a:t>Gauteng</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9 905</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dirty="0">
                          <a:effectLst/>
                        </a:rPr>
                        <a:t>4 672</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8 457</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dirty="0">
                          <a:effectLst/>
                        </a:rPr>
                        <a:t>5 041</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r">
                        <a:lnSpc>
                          <a:spcPct val="115000"/>
                        </a:lnSpc>
                        <a:spcBef>
                          <a:spcPts val="600"/>
                        </a:spcBef>
                        <a:spcAft>
                          <a:spcPts val="0"/>
                        </a:spcAft>
                      </a:pPr>
                      <a:r>
                        <a:rPr lang="en-ZA" sz="1200" dirty="0">
                          <a:effectLst/>
                        </a:rPr>
                        <a:t>3 416</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r">
                        <a:lnSpc>
                          <a:spcPct val="115000"/>
                        </a:lnSpc>
                        <a:spcBef>
                          <a:spcPts val="600"/>
                        </a:spcBef>
                        <a:spcAft>
                          <a:spcPts val="0"/>
                        </a:spcAft>
                      </a:pPr>
                      <a:r>
                        <a:rPr lang="en-ZA" sz="1200">
                          <a:effectLst/>
                        </a:rPr>
                        <a:t>13 129</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dirty="0">
                          <a:effectLst/>
                        </a:rPr>
                        <a:t>3 224</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b"/>
                </a:tc>
                <a:extLst>
                  <a:ext uri="{0D108BD9-81ED-4DB2-BD59-A6C34878D82A}">
                    <a16:rowId xmlns:a16="http://schemas.microsoft.com/office/drawing/2014/main" xmlns="" val="454262032"/>
                  </a:ext>
                </a:extLst>
              </a:tr>
            </a:tbl>
          </a:graphicData>
        </a:graphic>
      </p:graphicFrame>
    </p:spTree>
    <p:extLst>
      <p:ext uri="{BB962C8B-B14F-4D97-AF65-F5344CB8AC3E}">
        <p14:creationId xmlns:p14="http://schemas.microsoft.com/office/powerpoint/2010/main" xmlns="" val="625322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969A03-0625-4CAC-B239-44CF604ED13F}"/>
              </a:ext>
            </a:extLst>
          </p:cNvPr>
          <p:cNvSpPr>
            <a:spLocks noGrp="1"/>
          </p:cNvSpPr>
          <p:nvPr>
            <p:ph type="title"/>
          </p:nvPr>
        </p:nvSpPr>
        <p:spPr/>
        <p:txBody>
          <a:bodyPr/>
          <a:lstStyle/>
          <a:p>
            <a:r>
              <a:rPr lang="en-ZA" dirty="0"/>
              <a:t>KwaZulu-Natal</a:t>
            </a:r>
          </a:p>
        </p:txBody>
      </p:sp>
      <p:sp>
        <p:nvSpPr>
          <p:cNvPr id="4" name="Slide Number Placeholder 3">
            <a:extLst>
              <a:ext uri="{FF2B5EF4-FFF2-40B4-BE49-F238E27FC236}">
                <a16:creationId xmlns:a16="http://schemas.microsoft.com/office/drawing/2014/main" xmlns="" id="{B7461A7E-4785-4F2E-8FF6-1A752C32F778}"/>
              </a:ext>
            </a:extLst>
          </p:cNvPr>
          <p:cNvSpPr>
            <a:spLocks noGrp="1"/>
          </p:cNvSpPr>
          <p:nvPr>
            <p:ph type="sldNum" sz="quarter" idx="12"/>
          </p:nvPr>
        </p:nvSpPr>
        <p:spPr/>
        <p:txBody>
          <a:bodyPr/>
          <a:lstStyle/>
          <a:p>
            <a:fld id="{17BD8DD0-C587-4865-AB08-0C7D86E2805E}" type="slidenum">
              <a:rPr lang="en-US" smtClean="0"/>
              <a:pPr/>
              <a:t>19</a:t>
            </a:fld>
            <a:endParaRPr lang="en-US"/>
          </a:p>
        </p:txBody>
      </p:sp>
      <p:sp>
        <p:nvSpPr>
          <p:cNvPr id="6" name="TextBox 5">
            <a:extLst>
              <a:ext uri="{FF2B5EF4-FFF2-40B4-BE49-F238E27FC236}">
                <a16:creationId xmlns:a16="http://schemas.microsoft.com/office/drawing/2014/main" xmlns="" id="{15D7D08B-9C9C-4800-A248-41DEC12AFBF8}"/>
              </a:ext>
            </a:extLst>
          </p:cNvPr>
          <p:cNvSpPr txBox="1"/>
          <p:nvPr/>
        </p:nvSpPr>
        <p:spPr>
          <a:xfrm>
            <a:off x="342900" y="2895600"/>
            <a:ext cx="8458200" cy="3970318"/>
          </a:xfrm>
          <a:prstGeom prst="rect">
            <a:avLst/>
          </a:prstGeom>
          <a:noFill/>
        </p:spPr>
        <p:txBody>
          <a:bodyPr wrap="square" rtlCol="0">
            <a:spAutoFit/>
          </a:bodyPr>
          <a:lstStyle/>
          <a:p>
            <a:pPr marL="285750" indent="-285750">
              <a:buFont typeface="Arial" panose="020B0604020202020204" pitchFamily="34" charset="0"/>
              <a:buChar char="•"/>
            </a:pPr>
            <a:r>
              <a:rPr lang="en-ZA" dirty="0"/>
              <a:t>14 accredited SHIs (1 fully accredited, 13 conditionally accredited)</a:t>
            </a:r>
          </a:p>
          <a:p>
            <a:pPr marL="285750" indent="-285750">
              <a:buFont typeface="Arial" panose="020B0604020202020204" pitchFamily="34" charset="0"/>
              <a:buChar char="•"/>
            </a:pPr>
            <a:r>
              <a:rPr lang="en-ZA" dirty="0"/>
              <a:t>PSC functioning well and meeting regularly</a:t>
            </a:r>
          </a:p>
          <a:p>
            <a:pPr marL="285750" indent="-285750">
              <a:buFont typeface="Arial" panose="020B0604020202020204" pitchFamily="34" charset="0"/>
              <a:buChar char="•"/>
            </a:pPr>
            <a:r>
              <a:rPr lang="en-ZA" dirty="0"/>
              <a:t>Restructuring zones: </a:t>
            </a:r>
          </a:p>
          <a:p>
            <a:pPr marL="742950" lvl="1" indent="-285750">
              <a:buFont typeface="Arial" panose="020B0604020202020204" pitchFamily="34" charset="0"/>
              <a:buChar char="•"/>
            </a:pPr>
            <a:r>
              <a:rPr lang="en-ZA" dirty="0"/>
              <a:t>eThekwini (12)</a:t>
            </a:r>
          </a:p>
          <a:p>
            <a:pPr marL="742950" lvl="1" indent="-285750">
              <a:buFont typeface="Arial" panose="020B0604020202020204" pitchFamily="34" charset="0"/>
              <a:buChar char="•"/>
            </a:pPr>
            <a:r>
              <a:rPr lang="en-ZA" dirty="0" err="1"/>
              <a:t>Emnambithi</a:t>
            </a:r>
            <a:endParaRPr lang="en-ZA" dirty="0"/>
          </a:p>
          <a:p>
            <a:pPr marL="742950" lvl="1" indent="-285750">
              <a:buFont typeface="Arial" panose="020B0604020202020204" pitchFamily="34" charset="0"/>
              <a:buChar char="•"/>
            </a:pPr>
            <a:r>
              <a:rPr lang="en-ZA" dirty="0"/>
              <a:t>KwaDukuza</a:t>
            </a:r>
          </a:p>
          <a:p>
            <a:pPr marL="742950" lvl="1" indent="-285750">
              <a:buFont typeface="Arial" panose="020B0604020202020204" pitchFamily="34" charset="0"/>
              <a:buChar char="•"/>
            </a:pPr>
            <a:r>
              <a:rPr lang="en-ZA" dirty="0" err="1"/>
              <a:t>Mhlatuze</a:t>
            </a:r>
            <a:endParaRPr lang="en-ZA" dirty="0"/>
          </a:p>
          <a:p>
            <a:pPr marL="742950" lvl="1" indent="-285750">
              <a:buFont typeface="Arial" panose="020B0604020202020204" pitchFamily="34" charset="0"/>
              <a:buChar char="•"/>
            </a:pPr>
            <a:r>
              <a:rPr lang="en-ZA" dirty="0"/>
              <a:t>Ray Nkonyeni</a:t>
            </a:r>
          </a:p>
          <a:p>
            <a:pPr marL="285750" indent="-285750">
              <a:buFont typeface="Arial" panose="020B0604020202020204" pitchFamily="34" charset="0"/>
              <a:buChar char="•"/>
            </a:pPr>
            <a:r>
              <a:rPr lang="en-ZA" dirty="0"/>
              <a:t>8 catalytic projects (not all in restructuring zones)</a:t>
            </a:r>
          </a:p>
          <a:p>
            <a:pPr marL="285750" indent="-285750">
              <a:buFont typeface="Arial" panose="020B0604020202020204" pitchFamily="34" charset="0"/>
              <a:buChar char="•"/>
            </a:pPr>
            <a:r>
              <a:rPr lang="en-ZA" dirty="0"/>
              <a:t>Work with new municipalities with RZs</a:t>
            </a:r>
          </a:p>
          <a:p>
            <a:pPr marL="285750" indent="-285750">
              <a:buFont typeface="Arial" panose="020B0604020202020204" pitchFamily="34" charset="0"/>
              <a:buChar char="•"/>
            </a:pPr>
            <a:r>
              <a:rPr lang="en-ZA" dirty="0"/>
              <a:t>Potential partnership arrangements for land release</a:t>
            </a:r>
          </a:p>
          <a:p>
            <a:pPr marL="285750" indent="-285750">
              <a:buFont typeface="Arial" panose="020B0604020202020204" pitchFamily="34" charset="0"/>
              <a:buChar char="•"/>
            </a:pPr>
            <a:r>
              <a:rPr lang="en-ZA" dirty="0"/>
              <a:t>2 projects in SHRA pipeline</a:t>
            </a:r>
          </a:p>
          <a:p>
            <a:endParaRPr lang="en-ZA" dirty="0"/>
          </a:p>
          <a:p>
            <a:endParaRPr lang="en-ZA" dirty="0"/>
          </a:p>
        </p:txBody>
      </p:sp>
      <p:graphicFrame>
        <p:nvGraphicFramePr>
          <p:cNvPr id="8" name="Content Placeholder 7">
            <a:extLst>
              <a:ext uri="{FF2B5EF4-FFF2-40B4-BE49-F238E27FC236}">
                <a16:creationId xmlns:a16="http://schemas.microsoft.com/office/drawing/2014/main" xmlns="" id="{A001B0CE-59C2-4F49-8D7E-072422211E46}"/>
              </a:ext>
            </a:extLst>
          </p:cNvPr>
          <p:cNvGraphicFramePr>
            <a:graphicFrameLocks noGrp="1"/>
          </p:cNvGraphicFramePr>
          <p:nvPr>
            <p:ph idx="1"/>
            <p:extLst>
              <p:ext uri="{D42A27DB-BD31-4B8C-83A1-F6EECF244321}">
                <p14:modId xmlns:p14="http://schemas.microsoft.com/office/powerpoint/2010/main" xmlns="" val="4004312904"/>
              </p:ext>
            </p:extLst>
          </p:nvPr>
        </p:nvGraphicFramePr>
        <p:xfrm>
          <a:off x="350274" y="790380"/>
          <a:ext cx="8686800" cy="1789269"/>
        </p:xfrm>
        <a:graphic>
          <a:graphicData uri="http://schemas.openxmlformats.org/drawingml/2006/table">
            <a:tbl>
              <a:tblPr firstRow="1" firstCol="1" bandRow="1">
                <a:tableStyleId>{5940675A-B579-460E-94D1-54222C63F5DA}</a:tableStyleId>
              </a:tblPr>
              <a:tblGrid>
                <a:gridCol w="1085850">
                  <a:extLst>
                    <a:ext uri="{9D8B030D-6E8A-4147-A177-3AD203B41FA5}">
                      <a16:colId xmlns:a16="http://schemas.microsoft.com/office/drawing/2014/main" xmlns="" val="591884353"/>
                    </a:ext>
                  </a:extLst>
                </a:gridCol>
                <a:gridCol w="1085850">
                  <a:extLst>
                    <a:ext uri="{9D8B030D-6E8A-4147-A177-3AD203B41FA5}">
                      <a16:colId xmlns:a16="http://schemas.microsoft.com/office/drawing/2014/main" xmlns="" val="4121672383"/>
                    </a:ext>
                  </a:extLst>
                </a:gridCol>
                <a:gridCol w="1085850">
                  <a:extLst>
                    <a:ext uri="{9D8B030D-6E8A-4147-A177-3AD203B41FA5}">
                      <a16:colId xmlns:a16="http://schemas.microsoft.com/office/drawing/2014/main" xmlns="" val="3528955131"/>
                    </a:ext>
                  </a:extLst>
                </a:gridCol>
                <a:gridCol w="1085850">
                  <a:extLst>
                    <a:ext uri="{9D8B030D-6E8A-4147-A177-3AD203B41FA5}">
                      <a16:colId xmlns:a16="http://schemas.microsoft.com/office/drawing/2014/main" xmlns="" val="1694770180"/>
                    </a:ext>
                  </a:extLst>
                </a:gridCol>
                <a:gridCol w="1085850">
                  <a:extLst>
                    <a:ext uri="{9D8B030D-6E8A-4147-A177-3AD203B41FA5}">
                      <a16:colId xmlns:a16="http://schemas.microsoft.com/office/drawing/2014/main" xmlns="" val="1928777131"/>
                    </a:ext>
                  </a:extLst>
                </a:gridCol>
                <a:gridCol w="1085850">
                  <a:extLst>
                    <a:ext uri="{9D8B030D-6E8A-4147-A177-3AD203B41FA5}">
                      <a16:colId xmlns:a16="http://schemas.microsoft.com/office/drawing/2014/main" xmlns="" val="1653184966"/>
                    </a:ext>
                  </a:extLst>
                </a:gridCol>
                <a:gridCol w="1085850">
                  <a:extLst>
                    <a:ext uri="{9D8B030D-6E8A-4147-A177-3AD203B41FA5}">
                      <a16:colId xmlns:a16="http://schemas.microsoft.com/office/drawing/2014/main" xmlns="" val="1135442285"/>
                    </a:ext>
                  </a:extLst>
                </a:gridCol>
                <a:gridCol w="1085850">
                  <a:extLst>
                    <a:ext uri="{9D8B030D-6E8A-4147-A177-3AD203B41FA5}">
                      <a16:colId xmlns:a16="http://schemas.microsoft.com/office/drawing/2014/main" xmlns="" val="978362359"/>
                    </a:ext>
                  </a:extLst>
                </a:gridCol>
              </a:tblGrid>
              <a:tr h="1371599">
                <a:tc>
                  <a:txBody>
                    <a:bodyPr/>
                    <a:lstStyle/>
                    <a:p>
                      <a:pPr algn="l">
                        <a:lnSpc>
                          <a:spcPct val="115000"/>
                        </a:lnSpc>
                        <a:spcBef>
                          <a:spcPts val="600"/>
                        </a:spcBef>
                        <a:spcAft>
                          <a:spcPts val="0"/>
                        </a:spcAft>
                      </a:pPr>
                      <a:r>
                        <a:rPr lang="en-ZA" sz="1200" dirty="0">
                          <a:effectLst/>
                        </a:rPr>
                        <a:t>Provinces</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MTSF Target units to be delivered (2014 - 2019)</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Actual number of units delivered (2014 - Q3 2017/18)</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Units approved for grant award but yet to be delivered</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Of those approved for grant award how many currently under construction</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l">
                        <a:lnSpc>
                          <a:spcPct val="115000"/>
                        </a:lnSpc>
                        <a:spcBef>
                          <a:spcPts val="600"/>
                        </a:spcBef>
                        <a:spcAft>
                          <a:spcPts val="0"/>
                        </a:spcAft>
                      </a:pPr>
                      <a:r>
                        <a:rPr lang="en-ZA" sz="1200" dirty="0">
                          <a:effectLst/>
                        </a:rPr>
                        <a:t>Of those approved for grant award how many under planning or yet to deliver units</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l">
                        <a:lnSpc>
                          <a:spcPct val="115000"/>
                        </a:lnSpc>
                        <a:spcBef>
                          <a:spcPts val="600"/>
                        </a:spcBef>
                        <a:spcAft>
                          <a:spcPts val="0"/>
                        </a:spcAft>
                      </a:pPr>
                      <a:r>
                        <a:rPr lang="en-ZA" sz="1200" dirty="0">
                          <a:effectLst/>
                        </a:rPr>
                        <a:t>Total</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Variance</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extLst>
                  <a:ext uri="{0D108BD9-81ED-4DB2-BD59-A6C34878D82A}">
                    <a16:rowId xmlns:a16="http://schemas.microsoft.com/office/drawing/2014/main" xmlns="" val="3379614803"/>
                  </a:ext>
                </a:extLst>
              </a:tr>
              <a:tr h="334928">
                <a:tc>
                  <a:txBody>
                    <a:bodyPr/>
                    <a:lstStyle/>
                    <a:p>
                      <a:pPr algn="l">
                        <a:lnSpc>
                          <a:spcPct val="115000"/>
                        </a:lnSpc>
                        <a:spcBef>
                          <a:spcPts val="600"/>
                        </a:spcBef>
                        <a:spcAft>
                          <a:spcPts val="0"/>
                        </a:spcAft>
                      </a:pPr>
                      <a:r>
                        <a:rPr lang="en-ZA" sz="1200" dirty="0">
                          <a:effectLst/>
                        </a:rPr>
                        <a:t>KwaZulu-Natal</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3 085</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2448</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154</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dirty="0">
                          <a:effectLst/>
                        </a:rPr>
                        <a:t>154</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r">
                        <a:lnSpc>
                          <a:spcPct val="115000"/>
                        </a:lnSpc>
                        <a:spcBef>
                          <a:spcPts val="600"/>
                        </a:spcBef>
                        <a:spcAft>
                          <a:spcPts val="0"/>
                        </a:spcAft>
                      </a:pPr>
                      <a:r>
                        <a:rPr lang="en-ZA" sz="1200" dirty="0">
                          <a:effectLst/>
                        </a:rPr>
                        <a:t>0</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r">
                        <a:lnSpc>
                          <a:spcPct val="115000"/>
                        </a:lnSpc>
                        <a:spcBef>
                          <a:spcPts val="600"/>
                        </a:spcBef>
                        <a:spcAft>
                          <a:spcPts val="0"/>
                        </a:spcAft>
                      </a:pPr>
                      <a:r>
                        <a:rPr lang="en-ZA" sz="1200" dirty="0">
                          <a:effectLst/>
                        </a:rPr>
                        <a:t>2 602</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dirty="0">
                          <a:effectLst/>
                        </a:rPr>
                        <a:t>-483</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b"/>
                </a:tc>
                <a:extLst>
                  <a:ext uri="{0D108BD9-81ED-4DB2-BD59-A6C34878D82A}">
                    <a16:rowId xmlns:a16="http://schemas.microsoft.com/office/drawing/2014/main" xmlns="" val="3339227980"/>
                  </a:ext>
                </a:extLst>
              </a:tr>
            </a:tbl>
          </a:graphicData>
        </a:graphic>
      </p:graphicFrame>
    </p:spTree>
    <p:extLst>
      <p:ext uri="{BB962C8B-B14F-4D97-AF65-F5344CB8AC3E}">
        <p14:creationId xmlns:p14="http://schemas.microsoft.com/office/powerpoint/2010/main" xmlns="" val="194363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Table of Contents</a:t>
            </a:r>
          </a:p>
        </p:txBody>
      </p:sp>
      <p:sp>
        <p:nvSpPr>
          <p:cNvPr id="3" name="Content Placeholder 2"/>
          <p:cNvSpPr>
            <a:spLocks noGrp="1"/>
          </p:cNvSpPr>
          <p:nvPr>
            <p:ph idx="1"/>
          </p:nvPr>
        </p:nvSpPr>
        <p:spPr>
          <a:xfrm>
            <a:off x="457200" y="1143000"/>
            <a:ext cx="8229600" cy="4525963"/>
          </a:xfrm>
        </p:spPr>
        <p:txBody>
          <a:bodyPr>
            <a:normAutofit fontScale="55000" lnSpcReduction="20000"/>
          </a:bodyPr>
          <a:lstStyle/>
          <a:p>
            <a:pPr marL="514350" indent="-514350">
              <a:buFont typeface="+mj-lt"/>
              <a:buAutoNum type="arabicPeriod"/>
            </a:pPr>
            <a:r>
              <a:rPr lang="en-ZA" dirty="0"/>
              <a:t>Mandate</a:t>
            </a:r>
          </a:p>
          <a:p>
            <a:pPr marL="514350" indent="-514350">
              <a:buFont typeface="+mj-lt"/>
              <a:buAutoNum type="arabicPeriod"/>
            </a:pPr>
            <a:r>
              <a:rPr lang="en-ZA" dirty="0"/>
              <a:t>Values</a:t>
            </a:r>
          </a:p>
          <a:p>
            <a:pPr marL="514350" indent="-514350">
              <a:buFont typeface="+mj-lt"/>
              <a:buAutoNum type="arabicPeriod"/>
            </a:pPr>
            <a:r>
              <a:rPr lang="en-ZA" dirty="0"/>
              <a:t>SHRA’s Programmes</a:t>
            </a:r>
          </a:p>
          <a:p>
            <a:pPr marL="514350" indent="-514350">
              <a:buFont typeface="+mj-lt"/>
              <a:buAutoNum type="arabicPeriod"/>
            </a:pPr>
            <a:r>
              <a:rPr lang="en-ZA" dirty="0"/>
              <a:t>Structure</a:t>
            </a:r>
          </a:p>
          <a:p>
            <a:pPr marL="514350" indent="-514350">
              <a:buFont typeface="+mj-lt"/>
              <a:buAutoNum type="arabicPeriod"/>
            </a:pPr>
            <a:r>
              <a:rPr lang="en-ZA" dirty="0"/>
              <a:t>MTEF Allocation</a:t>
            </a:r>
          </a:p>
          <a:p>
            <a:pPr marL="536575" indent="-479425">
              <a:buFont typeface="+mj-lt"/>
              <a:buAutoNum type="arabicPeriod"/>
            </a:pPr>
            <a:r>
              <a:rPr lang="en-ZA" dirty="0"/>
              <a:t>MTSF Target – Units delivered</a:t>
            </a:r>
          </a:p>
          <a:p>
            <a:pPr marL="514350" indent="-514350">
              <a:buFont typeface="+mj-lt"/>
              <a:buAutoNum type="arabicPeriod"/>
            </a:pPr>
            <a:r>
              <a:rPr lang="en-ZA" dirty="0"/>
              <a:t>Expected delivery from current projects</a:t>
            </a:r>
          </a:p>
          <a:p>
            <a:pPr marL="514350" indent="-514350">
              <a:buFont typeface="+mj-lt"/>
              <a:buAutoNum type="arabicPeriod"/>
            </a:pPr>
            <a:r>
              <a:rPr lang="en-ZA" dirty="0"/>
              <a:t>SHRA’s Strategic Plan</a:t>
            </a:r>
          </a:p>
          <a:p>
            <a:pPr marL="514350" indent="-514350">
              <a:buFont typeface="+mj-lt"/>
              <a:buAutoNum type="arabicPeriod"/>
            </a:pPr>
            <a:r>
              <a:rPr lang="en-ZA" dirty="0"/>
              <a:t>Strategic Outcome Oriented Goals and Strategic Objectives</a:t>
            </a:r>
          </a:p>
          <a:p>
            <a:pPr marL="514350" indent="-514350">
              <a:buFont typeface="+mj-lt"/>
              <a:buAutoNum type="arabicPeriod"/>
            </a:pPr>
            <a:r>
              <a:rPr lang="en-ZA" dirty="0"/>
              <a:t>SHRA’s APP 2018/19</a:t>
            </a:r>
          </a:p>
          <a:p>
            <a:pPr marL="514350" indent="-514350">
              <a:buFont typeface="+mj-lt"/>
              <a:buAutoNum type="arabicPeriod"/>
            </a:pPr>
            <a:r>
              <a:rPr lang="en-ZA" dirty="0"/>
              <a:t>Focus of the plans</a:t>
            </a:r>
          </a:p>
          <a:p>
            <a:pPr marL="514350" indent="-514350">
              <a:buFont typeface="+mj-lt"/>
              <a:buAutoNum type="arabicPeriod"/>
            </a:pPr>
            <a:r>
              <a:rPr lang="en-ZA" dirty="0"/>
              <a:t>APP 2018/19 Annual Performance Indicators and Targets:</a:t>
            </a:r>
          </a:p>
          <a:p>
            <a:pPr marL="971550" lvl="1" indent="-514350">
              <a:buFont typeface="+mj-lt"/>
              <a:buAutoNum type="arabicPeriod"/>
            </a:pPr>
            <a:r>
              <a:rPr lang="en-ZA" dirty="0"/>
              <a:t>Administration Programme</a:t>
            </a:r>
          </a:p>
          <a:p>
            <a:pPr marL="971550" lvl="1" indent="-514350">
              <a:buFont typeface="+mj-lt"/>
              <a:buAutoNum type="arabicPeriod"/>
            </a:pPr>
            <a:r>
              <a:rPr lang="en-ZA" dirty="0"/>
              <a:t>Compliance, Accreditation and Regulations Programme</a:t>
            </a:r>
          </a:p>
          <a:p>
            <a:pPr marL="971550" lvl="1" indent="-514350">
              <a:buFont typeface="+mj-lt"/>
              <a:buAutoNum type="arabicPeriod"/>
            </a:pPr>
            <a:r>
              <a:rPr lang="en-ZA" dirty="0"/>
              <a:t>Sector Development Programme</a:t>
            </a:r>
          </a:p>
          <a:p>
            <a:pPr marL="971550" lvl="1" indent="-514350">
              <a:buFont typeface="+mj-lt"/>
              <a:buAutoNum type="arabicPeriod"/>
            </a:pPr>
            <a:r>
              <a:rPr lang="en-ZA" dirty="0"/>
              <a:t>Project Development and Funding Programme</a:t>
            </a:r>
          </a:p>
          <a:p>
            <a:pPr marL="514350" indent="-514350">
              <a:buFont typeface="+mj-lt"/>
              <a:buAutoNum type="arabicPeriod"/>
            </a:pPr>
            <a:r>
              <a:rPr lang="en-ZA" dirty="0"/>
              <a:t>Expenditure Trends and Estimates</a:t>
            </a:r>
          </a:p>
          <a:p>
            <a:endParaRPr lang="en-ZA" dirty="0"/>
          </a:p>
          <a:p>
            <a:endParaRPr lang="en-ZA" dirty="0"/>
          </a:p>
        </p:txBody>
      </p:sp>
      <p:sp>
        <p:nvSpPr>
          <p:cNvPr id="4" name="Slide Number Placeholder 3"/>
          <p:cNvSpPr>
            <a:spLocks noGrp="1"/>
          </p:cNvSpPr>
          <p:nvPr>
            <p:ph type="sldNum" sz="quarter" idx="12"/>
          </p:nvPr>
        </p:nvSpPr>
        <p:spPr/>
        <p:txBody>
          <a:bodyPr/>
          <a:lstStyle/>
          <a:p>
            <a:fld id="{17BD8DD0-C587-4865-AB08-0C7D86E2805E}" type="slidenum">
              <a:rPr lang="en-US" smtClean="0"/>
              <a:pPr/>
              <a:t>2</a:t>
            </a:fld>
            <a:endParaRPr lang="en-US"/>
          </a:p>
        </p:txBody>
      </p:sp>
    </p:spTree>
    <p:extLst>
      <p:ext uri="{BB962C8B-B14F-4D97-AF65-F5344CB8AC3E}">
        <p14:creationId xmlns:p14="http://schemas.microsoft.com/office/powerpoint/2010/main" xmlns="" val="149371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969A03-0625-4CAC-B239-44CF604ED13F}"/>
              </a:ext>
            </a:extLst>
          </p:cNvPr>
          <p:cNvSpPr>
            <a:spLocks noGrp="1"/>
          </p:cNvSpPr>
          <p:nvPr>
            <p:ph type="title"/>
          </p:nvPr>
        </p:nvSpPr>
        <p:spPr/>
        <p:txBody>
          <a:bodyPr/>
          <a:lstStyle/>
          <a:p>
            <a:r>
              <a:rPr lang="en-ZA" dirty="0"/>
              <a:t>Limpopo</a:t>
            </a:r>
          </a:p>
        </p:txBody>
      </p:sp>
      <p:sp>
        <p:nvSpPr>
          <p:cNvPr id="4" name="Slide Number Placeholder 3">
            <a:extLst>
              <a:ext uri="{FF2B5EF4-FFF2-40B4-BE49-F238E27FC236}">
                <a16:creationId xmlns:a16="http://schemas.microsoft.com/office/drawing/2014/main" xmlns="" id="{B7461A7E-4785-4F2E-8FF6-1A752C32F778}"/>
              </a:ext>
            </a:extLst>
          </p:cNvPr>
          <p:cNvSpPr>
            <a:spLocks noGrp="1"/>
          </p:cNvSpPr>
          <p:nvPr>
            <p:ph type="sldNum" sz="quarter" idx="12"/>
          </p:nvPr>
        </p:nvSpPr>
        <p:spPr/>
        <p:txBody>
          <a:bodyPr/>
          <a:lstStyle/>
          <a:p>
            <a:fld id="{17BD8DD0-C587-4865-AB08-0C7D86E2805E}" type="slidenum">
              <a:rPr lang="en-US" smtClean="0"/>
              <a:pPr/>
              <a:t>20</a:t>
            </a:fld>
            <a:endParaRPr lang="en-US"/>
          </a:p>
        </p:txBody>
      </p:sp>
      <p:sp>
        <p:nvSpPr>
          <p:cNvPr id="6" name="TextBox 5">
            <a:extLst>
              <a:ext uri="{FF2B5EF4-FFF2-40B4-BE49-F238E27FC236}">
                <a16:creationId xmlns:a16="http://schemas.microsoft.com/office/drawing/2014/main" xmlns="" id="{15D7D08B-9C9C-4800-A248-41DEC12AFBF8}"/>
              </a:ext>
            </a:extLst>
          </p:cNvPr>
          <p:cNvSpPr txBox="1"/>
          <p:nvPr/>
        </p:nvSpPr>
        <p:spPr>
          <a:xfrm>
            <a:off x="609600" y="2904527"/>
            <a:ext cx="8458200" cy="3416320"/>
          </a:xfrm>
          <a:prstGeom prst="rect">
            <a:avLst/>
          </a:prstGeom>
          <a:noFill/>
        </p:spPr>
        <p:txBody>
          <a:bodyPr wrap="square" rtlCol="0">
            <a:spAutoFit/>
          </a:bodyPr>
          <a:lstStyle/>
          <a:p>
            <a:pPr marL="285750" indent="-285750">
              <a:buFont typeface="Arial" panose="020B0604020202020204" pitchFamily="34" charset="0"/>
              <a:buChar char="•"/>
            </a:pPr>
            <a:r>
              <a:rPr lang="en-ZA" dirty="0"/>
              <a:t>2 accredited SHIs both conditionally accredited</a:t>
            </a:r>
          </a:p>
          <a:p>
            <a:pPr marL="285750" indent="-285750">
              <a:buFont typeface="Arial" panose="020B0604020202020204" pitchFamily="34" charset="0"/>
              <a:buChar char="•"/>
            </a:pPr>
            <a:r>
              <a:rPr lang="en-ZA" dirty="0"/>
              <a:t>PSC has commenced meeting but needs support</a:t>
            </a:r>
          </a:p>
          <a:p>
            <a:pPr marL="285750" indent="-285750">
              <a:buFont typeface="Arial" panose="020B0604020202020204" pitchFamily="34" charset="0"/>
              <a:buChar char="•"/>
            </a:pPr>
            <a:r>
              <a:rPr lang="en-ZA" dirty="0"/>
              <a:t>Restructuring zones: </a:t>
            </a:r>
          </a:p>
          <a:p>
            <a:pPr marL="742950" lvl="1" indent="-285750">
              <a:buFont typeface="Arial" panose="020B0604020202020204" pitchFamily="34" charset="0"/>
              <a:buChar char="•"/>
            </a:pPr>
            <a:r>
              <a:rPr lang="en-ZA" dirty="0"/>
              <a:t>Polokwane</a:t>
            </a:r>
          </a:p>
          <a:p>
            <a:pPr marL="742950" lvl="1" indent="-285750">
              <a:buFont typeface="Arial" panose="020B0604020202020204" pitchFamily="34" charset="0"/>
              <a:buChar char="•"/>
            </a:pPr>
            <a:r>
              <a:rPr lang="en-ZA" dirty="0"/>
              <a:t>Tzaneen</a:t>
            </a:r>
          </a:p>
          <a:p>
            <a:pPr marL="742950" lvl="1" indent="-285750">
              <a:buFont typeface="Arial" panose="020B0604020202020204" pitchFamily="34" charset="0"/>
              <a:buChar char="•"/>
            </a:pPr>
            <a:r>
              <a:rPr lang="en-ZA" dirty="0"/>
              <a:t>Lephalale</a:t>
            </a:r>
          </a:p>
          <a:p>
            <a:pPr marL="285750" indent="-285750">
              <a:buFont typeface="Arial" panose="020B0604020202020204" pitchFamily="34" charset="0"/>
              <a:buChar char="•"/>
            </a:pPr>
            <a:r>
              <a:rPr lang="en-ZA" dirty="0"/>
              <a:t>2 catalytic projects (not all in restructuring zones)</a:t>
            </a:r>
          </a:p>
          <a:p>
            <a:pPr marL="285750" indent="-285750">
              <a:buFont typeface="Arial" panose="020B0604020202020204" pitchFamily="34" charset="0"/>
              <a:buChar char="•"/>
            </a:pPr>
            <a:r>
              <a:rPr lang="en-ZA" dirty="0"/>
              <a:t>Work with new municipalities with RZs</a:t>
            </a:r>
          </a:p>
          <a:p>
            <a:pPr marL="285750" indent="-285750">
              <a:buFont typeface="Arial" panose="020B0604020202020204" pitchFamily="34" charset="0"/>
              <a:buChar char="•"/>
            </a:pPr>
            <a:r>
              <a:rPr lang="en-ZA" dirty="0"/>
              <a:t>Work with SHIs to package projects</a:t>
            </a:r>
          </a:p>
          <a:p>
            <a:pPr marL="285750" indent="-285750">
              <a:buFont typeface="Arial" panose="020B0604020202020204" pitchFamily="34" charset="0"/>
              <a:buChar char="•"/>
            </a:pPr>
            <a:r>
              <a:rPr lang="en-ZA" dirty="0"/>
              <a:t>3 projects in SHRA pipeline</a:t>
            </a:r>
          </a:p>
          <a:p>
            <a:endParaRPr lang="en-ZA" dirty="0"/>
          </a:p>
          <a:p>
            <a:endParaRPr lang="en-ZA" dirty="0"/>
          </a:p>
        </p:txBody>
      </p:sp>
      <p:graphicFrame>
        <p:nvGraphicFramePr>
          <p:cNvPr id="7" name="Content Placeholder 6">
            <a:extLst>
              <a:ext uri="{FF2B5EF4-FFF2-40B4-BE49-F238E27FC236}">
                <a16:creationId xmlns:a16="http://schemas.microsoft.com/office/drawing/2014/main" xmlns="" id="{5D6E6BF3-0567-4E6E-8CB6-8C18DDD215EC}"/>
              </a:ext>
            </a:extLst>
          </p:cNvPr>
          <p:cNvGraphicFramePr>
            <a:graphicFrameLocks noGrp="1"/>
          </p:cNvGraphicFramePr>
          <p:nvPr>
            <p:ph idx="1"/>
            <p:extLst>
              <p:ext uri="{D42A27DB-BD31-4B8C-83A1-F6EECF244321}">
                <p14:modId xmlns:p14="http://schemas.microsoft.com/office/powerpoint/2010/main" xmlns="" val="896224305"/>
              </p:ext>
            </p:extLst>
          </p:nvPr>
        </p:nvGraphicFramePr>
        <p:xfrm>
          <a:off x="228600" y="914400"/>
          <a:ext cx="8686800" cy="1677626"/>
        </p:xfrm>
        <a:graphic>
          <a:graphicData uri="http://schemas.openxmlformats.org/drawingml/2006/table">
            <a:tbl>
              <a:tblPr firstRow="1" firstCol="1" bandRow="1">
                <a:tableStyleId>{5940675A-B579-460E-94D1-54222C63F5DA}</a:tableStyleId>
              </a:tblPr>
              <a:tblGrid>
                <a:gridCol w="1085850">
                  <a:extLst>
                    <a:ext uri="{9D8B030D-6E8A-4147-A177-3AD203B41FA5}">
                      <a16:colId xmlns:a16="http://schemas.microsoft.com/office/drawing/2014/main" xmlns="" val="105075437"/>
                    </a:ext>
                  </a:extLst>
                </a:gridCol>
                <a:gridCol w="1085850">
                  <a:extLst>
                    <a:ext uri="{9D8B030D-6E8A-4147-A177-3AD203B41FA5}">
                      <a16:colId xmlns:a16="http://schemas.microsoft.com/office/drawing/2014/main" xmlns="" val="2841416975"/>
                    </a:ext>
                  </a:extLst>
                </a:gridCol>
                <a:gridCol w="1085850">
                  <a:extLst>
                    <a:ext uri="{9D8B030D-6E8A-4147-A177-3AD203B41FA5}">
                      <a16:colId xmlns:a16="http://schemas.microsoft.com/office/drawing/2014/main" xmlns="" val="2044647481"/>
                    </a:ext>
                  </a:extLst>
                </a:gridCol>
                <a:gridCol w="1085850">
                  <a:extLst>
                    <a:ext uri="{9D8B030D-6E8A-4147-A177-3AD203B41FA5}">
                      <a16:colId xmlns:a16="http://schemas.microsoft.com/office/drawing/2014/main" xmlns="" val="2439049711"/>
                    </a:ext>
                  </a:extLst>
                </a:gridCol>
                <a:gridCol w="1085850">
                  <a:extLst>
                    <a:ext uri="{9D8B030D-6E8A-4147-A177-3AD203B41FA5}">
                      <a16:colId xmlns:a16="http://schemas.microsoft.com/office/drawing/2014/main" xmlns="" val="2643309516"/>
                    </a:ext>
                  </a:extLst>
                </a:gridCol>
                <a:gridCol w="1085850">
                  <a:extLst>
                    <a:ext uri="{9D8B030D-6E8A-4147-A177-3AD203B41FA5}">
                      <a16:colId xmlns:a16="http://schemas.microsoft.com/office/drawing/2014/main" xmlns="" val="3841728507"/>
                    </a:ext>
                  </a:extLst>
                </a:gridCol>
                <a:gridCol w="1085850">
                  <a:extLst>
                    <a:ext uri="{9D8B030D-6E8A-4147-A177-3AD203B41FA5}">
                      <a16:colId xmlns:a16="http://schemas.microsoft.com/office/drawing/2014/main" xmlns="" val="1574041263"/>
                    </a:ext>
                  </a:extLst>
                </a:gridCol>
                <a:gridCol w="1085850">
                  <a:extLst>
                    <a:ext uri="{9D8B030D-6E8A-4147-A177-3AD203B41FA5}">
                      <a16:colId xmlns:a16="http://schemas.microsoft.com/office/drawing/2014/main" xmlns="" val="3802982869"/>
                    </a:ext>
                  </a:extLst>
                </a:gridCol>
              </a:tblGrid>
              <a:tr h="1371599">
                <a:tc>
                  <a:txBody>
                    <a:bodyPr/>
                    <a:lstStyle/>
                    <a:p>
                      <a:pPr algn="l">
                        <a:lnSpc>
                          <a:spcPct val="115000"/>
                        </a:lnSpc>
                        <a:spcBef>
                          <a:spcPts val="600"/>
                        </a:spcBef>
                        <a:spcAft>
                          <a:spcPts val="0"/>
                        </a:spcAft>
                      </a:pPr>
                      <a:r>
                        <a:rPr lang="en-ZA" sz="1200" dirty="0">
                          <a:effectLst/>
                        </a:rPr>
                        <a:t>Provinces</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MTSF Target units to be delivered (2014 - 2019)</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Actual number of units delivered (2014 - Q3 2017/18)</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Units approved for grant award but yet to be delivered</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Of those approved for grant award how many currently under construction</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l">
                        <a:lnSpc>
                          <a:spcPct val="115000"/>
                        </a:lnSpc>
                        <a:spcBef>
                          <a:spcPts val="600"/>
                        </a:spcBef>
                        <a:spcAft>
                          <a:spcPts val="0"/>
                        </a:spcAft>
                      </a:pPr>
                      <a:r>
                        <a:rPr lang="en-ZA" sz="1200" dirty="0">
                          <a:effectLst/>
                        </a:rPr>
                        <a:t>Of those approved for grant award how many under planning or yet to deliver units</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l">
                        <a:lnSpc>
                          <a:spcPct val="115000"/>
                        </a:lnSpc>
                        <a:spcBef>
                          <a:spcPts val="600"/>
                        </a:spcBef>
                        <a:spcAft>
                          <a:spcPts val="0"/>
                        </a:spcAft>
                      </a:pPr>
                      <a:r>
                        <a:rPr lang="en-ZA" sz="1200" dirty="0">
                          <a:effectLst/>
                        </a:rPr>
                        <a:t>Total</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Variance</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extLst>
                  <a:ext uri="{0D108BD9-81ED-4DB2-BD59-A6C34878D82A}">
                    <a16:rowId xmlns:a16="http://schemas.microsoft.com/office/drawing/2014/main" xmlns="" val="1633443364"/>
                  </a:ext>
                </a:extLst>
              </a:tr>
              <a:tr h="223285">
                <a:tc>
                  <a:txBody>
                    <a:bodyPr/>
                    <a:lstStyle/>
                    <a:p>
                      <a:pPr algn="l">
                        <a:lnSpc>
                          <a:spcPct val="115000"/>
                        </a:lnSpc>
                        <a:spcBef>
                          <a:spcPts val="600"/>
                        </a:spcBef>
                        <a:spcAft>
                          <a:spcPts val="0"/>
                        </a:spcAft>
                      </a:pPr>
                      <a:r>
                        <a:rPr lang="en-ZA" sz="1200">
                          <a:effectLst/>
                        </a:rPr>
                        <a:t>Limpopo</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1 050</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0</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0</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0</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r">
                        <a:lnSpc>
                          <a:spcPct val="115000"/>
                        </a:lnSpc>
                        <a:spcBef>
                          <a:spcPts val="600"/>
                        </a:spcBef>
                        <a:spcAft>
                          <a:spcPts val="0"/>
                        </a:spcAft>
                      </a:pPr>
                      <a:r>
                        <a:rPr lang="en-ZA" sz="1200" dirty="0">
                          <a:effectLst/>
                        </a:rPr>
                        <a:t>0</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r">
                        <a:lnSpc>
                          <a:spcPct val="115000"/>
                        </a:lnSpc>
                        <a:spcBef>
                          <a:spcPts val="600"/>
                        </a:spcBef>
                        <a:spcAft>
                          <a:spcPts val="0"/>
                        </a:spcAft>
                      </a:pPr>
                      <a:r>
                        <a:rPr lang="en-ZA" sz="1200" dirty="0">
                          <a:effectLst/>
                        </a:rPr>
                        <a:t>0</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dirty="0">
                          <a:effectLst/>
                        </a:rPr>
                        <a:t>-1 050</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b"/>
                </a:tc>
                <a:extLst>
                  <a:ext uri="{0D108BD9-81ED-4DB2-BD59-A6C34878D82A}">
                    <a16:rowId xmlns:a16="http://schemas.microsoft.com/office/drawing/2014/main" xmlns="" val="3797039224"/>
                  </a:ext>
                </a:extLst>
              </a:tr>
            </a:tbl>
          </a:graphicData>
        </a:graphic>
      </p:graphicFrame>
    </p:spTree>
    <p:extLst>
      <p:ext uri="{BB962C8B-B14F-4D97-AF65-F5344CB8AC3E}">
        <p14:creationId xmlns:p14="http://schemas.microsoft.com/office/powerpoint/2010/main" xmlns="" val="1023387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969A03-0625-4CAC-B239-44CF604ED13F}"/>
              </a:ext>
            </a:extLst>
          </p:cNvPr>
          <p:cNvSpPr>
            <a:spLocks noGrp="1"/>
          </p:cNvSpPr>
          <p:nvPr>
            <p:ph type="title"/>
          </p:nvPr>
        </p:nvSpPr>
        <p:spPr/>
        <p:txBody>
          <a:bodyPr/>
          <a:lstStyle/>
          <a:p>
            <a:r>
              <a:rPr lang="en-ZA" dirty="0"/>
              <a:t>Mpumalanga</a:t>
            </a:r>
          </a:p>
        </p:txBody>
      </p:sp>
      <p:sp>
        <p:nvSpPr>
          <p:cNvPr id="4" name="Slide Number Placeholder 3">
            <a:extLst>
              <a:ext uri="{FF2B5EF4-FFF2-40B4-BE49-F238E27FC236}">
                <a16:creationId xmlns:a16="http://schemas.microsoft.com/office/drawing/2014/main" xmlns="" id="{B7461A7E-4785-4F2E-8FF6-1A752C32F778}"/>
              </a:ext>
            </a:extLst>
          </p:cNvPr>
          <p:cNvSpPr>
            <a:spLocks noGrp="1"/>
          </p:cNvSpPr>
          <p:nvPr>
            <p:ph type="sldNum" sz="quarter" idx="12"/>
          </p:nvPr>
        </p:nvSpPr>
        <p:spPr/>
        <p:txBody>
          <a:bodyPr/>
          <a:lstStyle/>
          <a:p>
            <a:fld id="{17BD8DD0-C587-4865-AB08-0C7D86E2805E}" type="slidenum">
              <a:rPr lang="en-US" smtClean="0"/>
              <a:pPr/>
              <a:t>21</a:t>
            </a:fld>
            <a:endParaRPr lang="en-US"/>
          </a:p>
        </p:txBody>
      </p:sp>
      <p:sp>
        <p:nvSpPr>
          <p:cNvPr id="6" name="TextBox 5">
            <a:extLst>
              <a:ext uri="{FF2B5EF4-FFF2-40B4-BE49-F238E27FC236}">
                <a16:creationId xmlns:a16="http://schemas.microsoft.com/office/drawing/2014/main" xmlns="" id="{15D7D08B-9C9C-4800-A248-41DEC12AFBF8}"/>
              </a:ext>
            </a:extLst>
          </p:cNvPr>
          <p:cNvSpPr txBox="1"/>
          <p:nvPr/>
        </p:nvSpPr>
        <p:spPr>
          <a:xfrm>
            <a:off x="914400" y="2934393"/>
            <a:ext cx="4457700" cy="4031873"/>
          </a:xfrm>
          <a:prstGeom prst="rect">
            <a:avLst/>
          </a:prstGeom>
          <a:noFill/>
        </p:spPr>
        <p:txBody>
          <a:bodyPr wrap="square" rtlCol="0">
            <a:spAutoFit/>
          </a:bodyPr>
          <a:lstStyle/>
          <a:p>
            <a:pPr marL="285750" indent="-285750">
              <a:buFont typeface="Arial" panose="020B0604020202020204" pitchFamily="34" charset="0"/>
              <a:buChar char="•"/>
            </a:pPr>
            <a:r>
              <a:rPr lang="en-ZA" sz="1600" dirty="0"/>
              <a:t>6 accredited SHIs (1 fully accredited, 5 conditionally accredited)</a:t>
            </a:r>
          </a:p>
          <a:p>
            <a:pPr marL="285750" indent="-285750">
              <a:buFont typeface="Arial" panose="020B0604020202020204" pitchFamily="34" charset="0"/>
              <a:buChar char="•"/>
            </a:pPr>
            <a:r>
              <a:rPr lang="en-ZA" sz="1600" dirty="0"/>
              <a:t>PSC has commenced meeting but needs support</a:t>
            </a:r>
          </a:p>
          <a:p>
            <a:pPr marL="285750" indent="-285750">
              <a:buFont typeface="Arial" panose="020B0604020202020204" pitchFamily="34" charset="0"/>
              <a:buChar char="•"/>
            </a:pPr>
            <a:r>
              <a:rPr lang="en-ZA" sz="1600" dirty="0"/>
              <a:t>Restructuring zones: </a:t>
            </a:r>
          </a:p>
          <a:p>
            <a:pPr marL="742950" lvl="1" indent="-285750">
              <a:buFont typeface="Arial" panose="020B0604020202020204" pitchFamily="34" charset="0"/>
              <a:buChar char="•"/>
            </a:pPr>
            <a:r>
              <a:rPr lang="en-ZA" sz="1600" dirty="0"/>
              <a:t>Govan Mbeki</a:t>
            </a:r>
          </a:p>
          <a:p>
            <a:pPr marL="742950" lvl="1" indent="-285750">
              <a:buFont typeface="Arial" panose="020B0604020202020204" pitchFamily="34" charset="0"/>
              <a:buChar char="•"/>
            </a:pPr>
            <a:r>
              <a:rPr lang="en-ZA" sz="1600" dirty="0" err="1"/>
              <a:t>Emalahleni</a:t>
            </a:r>
            <a:endParaRPr lang="en-ZA" sz="1600" dirty="0"/>
          </a:p>
          <a:p>
            <a:pPr marL="742950" lvl="1" indent="-285750">
              <a:buFont typeface="Arial" panose="020B0604020202020204" pitchFamily="34" charset="0"/>
              <a:buChar char="•"/>
            </a:pPr>
            <a:r>
              <a:rPr lang="en-ZA" sz="1600" dirty="0"/>
              <a:t>Steve </a:t>
            </a:r>
            <a:r>
              <a:rPr lang="en-ZA" sz="1600" dirty="0" err="1"/>
              <a:t>Tshwete</a:t>
            </a:r>
            <a:endParaRPr lang="en-ZA" sz="1600" dirty="0"/>
          </a:p>
          <a:p>
            <a:pPr marL="742950" lvl="1" indent="-285750">
              <a:buFont typeface="Arial" panose="020B0604020202020204" pitchFamily="34" charset="0"/>
              <a:buChar char="•"/>
            </a:pPr>
            <a:r>
              <a:rPr lang="en-ZA" sz="1600" dirty="0"/>
              <a:t>Mbombela</a:t>
            </a:r>
          </a:p>
          <a:p>
            <a:pPr marL="742950" lvl="1" indent="-285750">
              <a:buFont typeface="Arial" panose="020B0604020202020204" pitchFamily="34" charset="0"/>
              <a:buChar char="•"/>
            </a:pPr>
            <a:r>
              <a:rPr lang="en-ZA" sz="1600" dirty="0" err="1"/>
              <a:t>Umjindi</a:t>
            </a:r>
            <a:endParaRPr lang="en-ZA" sz="1600" dirty="0"/>
          </a:p>
          <a:p>
            <a:pPr marL="742950" lvl="1" indent="-285750">
              <a:buFont typeface="Arial" panose="020B0604020202020204" pitchFamily="34" charset="0"/>
              <a:buChar char="•"/>
            </a:pPr>
            <a:r>
              <a:rPr lang="en-ZA" sz="1600" dirty="0" err="1"/>
              <a:t>Nkomaze</a:t>
            </a:r>
            <a:endParaRPr lang="en-ZA" sz="1600" dirty="0"/>
          </a:p>
          <a:p>
            <a:pPr marL="742950" lvl="1" indent="-285750">
              <a:buFont typeface="Arial" panose="020B0604020202020204" pitchFamily="34" charset="0"/>
              <a:buChar char="•"/>
            </a:pPr>
            <a:r>
              <a:rPr lang="en-ZA" sz="1600" dirty="0" err="1"/>
              <a:t>Thaba</a:t>
            </a:r>
            <a:r>
              <a:rPr lang="en-ZA" sz="1600" dirty="0"/>
              <a:t> </a:t>
            </a:r>
            <a:r>
              <a:rPr lang="en-ZA" sz="1600" dirty="0" err="1"/>
              <a:t>Cheu</a:t>
            </a:r>
            <a:endParaRPr lang="en-ZA" sz="1600" dirty="0"/>
          </a:p>
          <a:p>
            <a:pPr marL="742950" lvl="1" indent="-285750">
              <a:buFont typeface="Arial" panose="020B0604020202020204" pitchFamily="34" charset="0"/>
              <a:buChar char="•"/>
            </a:pPr>
            <a:r>
              <a:rPr lang="en-ZA" sz="1600" dirty="0" err="1"/>
              <a:t>Msukaligwa</a:t>
            </a:r>
            <a:endParaRPr lang="en-ZA" sz="1600" dirty="0"/>
          </a:p>
          <a:p>
            <a:pPr marL="742950" lvl="1" indent="-285750">
              <a:buFont typeface="Arial" panose="020B0604020202020204" pitchFamily="34" charset="0"/>
              <a:buChar char="•"/>
            </a:pPr>
            <a:r>
              <a:rPr lang="en-ZA" sz="1600" dirty="0" err="1"/>
              <a:t>Lekwa</a:t>
            </a:r>
            <a:endParaRPr lang="en-ZA" sz="1600" dirty="0"/>
          </a:p>
          <a:p>
            <a:pPr marL="742950" lvl="1" indent="-285750">
              <a:buFont typeface="Arial" panose="020B0604020202020204" pitchFamily="34" charset="0"/>
              <a:buChar char="•"/>
            </a:pPr>
            <a:r>
              <a:rPr lang="en-ZA" sz="1600" dirty="0"/>
              <a:t>Victor </a:t>
            </a:r>
            <a:r>
              <a:rPr lang="en-ZA" sz="1600" dirty="0" err="1"/>
              <a:t>Khanye</a:t>
            </a:r>
            <a:endParaRPr lang="en-ZA" sz="1600" dirty="0"/>
          </a:p>
          <a:p>
            <a:endParaRPr lang="en-ZA" sz="1600" dirty="0"/>
          </a:p>
        </p:txBody>
      </p:sp>
      <p:graphicFrame>
        <p:nvGraphicFramePr>
          <p:cNvPr id="8" name="Content Placeholder 7">
            <a:extLst>
              <a:ext uri="{FF2B5EF4-FFF2-40B4-BE49-F238E27FC236}">
                <a16:creationId xmlns:a16="http://schemas.microsoft.com/office/drawing/2014/main" xmlns="" id="{B56A182F-F02C-40D7-B4C0-C4D5F40BDC65}"/>
              </a:ext>
            </a:extLst>
          </p:cNvPr>
          <p:cNvGraphicFramePr>
            <a:graphicFrameLocks noGrp="1"/>
          </p:cNvGraphicFramePr>
          <p:nvPr>
            <p:ph idx="1"/>
            <p:extLst>
              <p:ext uri="{D42A27DB-BD31-4B8C-83A1-F6EECF244321}">
                <p14:modId xmlns:p14="http://schemas.microsoft.com/office/powerpoint/2010/main" xmlns="" val="4094716310"/>
              </p:ext>
            </p:extLst>
          </p:nvPr>
        </p:nvGraphicFramePr>
        <p:xfrm>
          <a:off x="373626" y="959007"/>
          <a:ext cx="8686800" cy="1789269"/>
        </p:xfrm>
        <a:graphic>
          <a:graphicData uri="http://schemas.openxmlformats.org/drawingml/2006/table">
            <a:tbl>
              <a:tblPr firstRow="1" firstCol="1" bandRow="1">
                <a:tableStyleId>{5940675A-B579-460E-94D1-54222C63F5DA}</a:tableStyleId>
              </a:tblPr>
              <a:tblGrid>
                <a:gridCol w="1085850">
                  <a:extLst>
                    <a:ext uri="{9D8B030D-6E8A-4147-A177-3AD203B41FA5}">
                      <a16:colId xmlns:a16="http://schemas.microsoft.com/office/drawing/2014/main" xmlns="" val="1066141017"/>
                    </a:ext>
                  </a:extLst>
                </a:gridCol>
                <a:gridCol w="1085850">
                  <a:extLst>
                    <a:ext uri="{9D8B030D-6E8A-4147-A177-3AD203B41FA5}">
                      <a16:colId xmlns:a16="http://schemas.microsoft.com/office/drawing/2014/main" xmlns="" val="2820447004"/>
                    </a:ext>
                  </a:extLst>
                </a:gridCol>
                <a:gridCol w="1085850">
                  <a:extLst>
                    <a:ext uri="{9D8B030D-6E8A-4147-A177-3AD203B41FA5}">
                      <a16:colId xmlns:a16="http://schemas.microsoft.com/office/drawing/2014/main" xmlns="" val="171532628"/>
                    </a:ext>
                  </a:extLst>
                </a:gridCol>
                <a:gridCol w="1085850">
                  <a:extLst>
                    <a:ext uri="{9D8B030D-6E8A-4147-A177-3AD203B41FA5}">
                      <a16:colId xmlns:a16="http://schemas.microsoft.com/office/drawing/2014/main" xmlns="" val="3997267718"/>
                    </a:ext>
                  </a:extLst>
                </a:gridCol>
                <a:gridCol w="1085850">
                  <a:extLst>
                    <a:ext uri="{9D8B030D-6E8A-4147-A177-3AD203B41FA5}">
                      <a16:colId xmlns:a16="http://schemas.microsoft.com/office/drawing/2014/main" xmlns="" val="2450066052"/>
                    </a:ext>
                  </a:extLst>
                </a:gridCol>
                <a:gridCol w="1085850">
                  <a:extLst>
                    <a:ext uri="{9D8B030D-6E8A-4147-A177-3AD203B41FA5}">
                      <a16:colId xmlns:a16="http://schemas.microsoft.com/office/drawing/2014/main" xmlns="" val="3265566398"/>
                    </a:ext>
                  </a:extLst>
                </a:gridCol>
                <a:gridCol w="1085850">
                  <a:extLst>
                    <a:ext uri="{9D8B030D-6E8A-4147-A177-3AD203B41FA5}">
                      <a16:colId xmlns:a16="http://schemas.microsoft.com/office/drawing/2014/main" xmlns="" val="1104717506"/>
                    </a:ext>
                  </a:extLst>
                </a:gridCol>
                <a:gridCol w="1085850">
                  <a:extLst>
                    <a:ext uri="{9D8B030D-6E8A-4147-A177-3AD203B41FA5}">
                      <a16:colId xmlns:a16="http://schemas.microsoft.com/office/drawing/2014/main" xmlns="" val="4287691876"/>
                    </a:ext>
                  </a:extLst>
                </a:gridCol>
              </a:tblGrid>
              <a:tr h="1371599">
                <a:tc>
                  <a:txBody>
                    <a:bodyPr/>
                    <a:lstStyle/>
                    <a:p>
                      <a:pPr algn="l">
                        <a:lnSpc>
                          <a:spcPct val="115000"/>
                        </a:lnSpc>
                        <a:spcBef>
                          <a:spcPts val="600"/>
                        </a:spcBef>
                        <a:spcAft>
                          <a:spcPts val="0"/>
                        </a:spcAft>
                      </a:pPr>
                      <a:r>
                        <a:rPr lang="en-ZA" sz="1200" dirty="0">
                          <a:effectLst/>
                        </a:rPr>
                        <a:t>Provinces</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MTSF Target units to be delivered (2014 - 2019)</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Actual number of units delivered (2014 - Q3 2017/18)</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Units approved for grant award but yet to be delivered</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Of those approved for grant award how many currently under construction</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l">
                        <a:lnSpc>
                          <a:spcPct val="115000"/>
                        </a:lnSpc>
                        <a:spcBef>
                          <a:spcPts val="600"/>
                        </a:spcBef>
                        <a:spcAft>
                          <a:spcPts val="0"/>
                        </a:spcAft>
                      </a:pPr>
                      <a:r>
                        <a:rPr lang="en-ZA" sz="1200" dirty="0">
                          <a:effectLst/>
                        </a:rPr>
                        <a:t>Of those approved for grant award how many under planning or yet to deliver units</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l">
                        <a:lnSpc>
                          <a:spcPct val="115000"/>
                        </a:lnSpc>
                        <a:spcBef>
                          <a:spcPts val="600"/>
                        </a:spcBef>
                        <a:spcAft>
                          <a:spcPts val="0"/>
                        </a:spcAft>
                      </a:pPr>
                      <a:r>
                        <a:rPr lang="en-ZA" sz="1200" dirty="0">
                          <a:effectLst/>
                        </a:rPr>
                        <a:t>Total</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Variance</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extLst>
                  <a:ext uri="{0D108BD9-81ED-4DB2-BD59-A6C34878D82A}">
                    <a16:rowId xmlns:a16="http://schemas.microsoft.com/office/drawing/2014/main" xmlns="" val="3915515484"/>
                  </a:ext>
                </a:extLst>
              </a:tr>
              <a:tr h="334928">
                <a:tc>
                  <a:txBody>
                    <a:bodyPr/>
                    <a:lstStyle/>
                    <a:p>
                      <a:pPr algn="l">
                        <a:lnSpc>
                          <a:spcPct val="115000"/>
                        </a:lnSpc>
                        <a:spcBef>
                          <a:spcPts val="600"/>
                        </a:spcBef>
                        <a:spcAft>
                          <a:spcPts val="0"/>
                        </a:spcAft>
                      </a:pPr>
                      <a:r>
                        <a:rPr lang="en-ZA" sz="1200">
                          <a:effectLst/>
                        </a:rPr>
                        <a:t>Mpumalanga</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1 545</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104</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0</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0</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r">
                        <a:lnSpc>
                          <a:spcPct val="115000"/>
                        </a:lnSpc>
                        <a:spcBef>
                          <a:spcPts val="600"/>
                        </a:spcBef>
                        <a:spcAft>
                          <a:spcPts val="0"/>
                        </a:spcAft>
                      </a:pPr>
                      <a:r>
                        <a:rPr lang="en-ZA" sz="1200" dirty="0">
                          <a:effectLst/>
                        </a:rPr>
                        <a:t>0</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r">
                        <a:lnSpc>
                          <a:spcPct val="115000"/>
                        </a:lnSpc>
                        <a:spcBef>
                          <a:spcPts val="600"/>
                        </a:spcBef>
                        <a:spcAft>
                          <a:spcPts val="0"/>
                        </a:spcAft>
                      </a:pPr>
                      <a:r>
                        <a:rPr lang="en-ZA" sz="1200" dirty="0">
                          <a:effectLst/>
                        </a:rPr>
                        <a:t>104</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dirty="0">
                          <a:effectLst/>
                        </a:rPr>
                        <a:t>-1 441</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b"/>
                </a:tc>
                <a:extLst>
                  <a:ext uri="{0D108BD9-81ED-4DB2-BD59-A6C34878D82A}">
                    <a16:rowId xmlns:a16="http://schemas.microsoft.com/office/drawing/2014/main" xmlns="" val="2784959475"/>
                  </a:ext>
                </a:extLst>
              </a:tr>
            </a:tbl>
          </a:graphicData>
        </a:graphic>
      </p:graphicFrame>
      <p:sp>
        <p:nvSpPr>
          <p:cNvPr id="9" name="TextBox 8">
            <a:extLst>
              <a:ext uri="{FF2B5EF4-FFF2-40B4-BE49-F238E27FC236}">
                <a16:creationId xmlns:a16="http://schemas.microsoft.com/office/drawing/2014/main" xmlns="" id="{F7DD962A-6C44-4190-9DBB-76ABC4CAE6D9}"/>
              </a:ext>
            </a:extLst>
          </p:cNvPr>
          <p:cNvSpPr txBox="1"/>
          <p:nvPr/>
        </p:nvSpPr>
        <p:spPr>
          <a:xfrm>
            <a:off x="5112573" y="2935192"/>
            <a:ext cx="3924300" cy="1815882"/>
          </a:xfrm>
          <a:prstGeom prst="rect">
            <a:avLst/>
          </a:prstGeom>
          <a:noFill/>
        </p:spPr>
        <p:txBody>
          <a:bodyPr wrap="square" rtlCol="0">
            <a:spAutoFit/>
          </a:bodyPr>
          <a:lstStyle/>
          <a:p>
            <a:pPr marL="285750" indent="-285750">
              <a:buFont typeface="Arial" panose="020B0604020202020204" pitchFamily="34" charset="0"/>
              <a:buChar char="•"/>
            </a:pPr>
            <a:r>
              <a:rPr lang="en-ZA" sz="1600" dirty="0"/>
              <a:t>1 catalytic project (not in restructuring zone)</a:t>
            </a:r>
          </a:p>
          <a:p>
            <a:pPr marL="285750" indent="-285750">
              <a:buFont typeface="Arial" panose="020B0604020202020204" pitchFamily="34" charset="0"/>
              <a:buChar char="•"/>
            </a:pPr>
            <a:r>
              <a:rPr lang="en-ZA" sz="1600" dirty="0"/>
              <a:t>Work with new municipalities with RZs</a:t>
            </a:r>
          </a:p>
          <a:p>
            <a:pPr marL="285750" indent="-285750">
              <a:buFont typeface="Arial" panose="020B0604020202020204" pitchFamily="34" charset="0"/>
              <a:buChar char="•"/>
            </a:pPr>
            <a:r>
              <a:rPr lang="en-ZA" sz="1600" dirty="0"/>
              <a:t>Work with SHIs to package projects</a:t>
            </a:r>
          </a:p>
          <a:p>
            <a:pPr marL="285750" indent="-285750">
              <a:buFont typeface="Arial" panose="020B0604020202020204" pitchFamily="34" charset="0"/>
              <a:buChar char="•"/>
            </a:pPr>
            <a:r>
              <a:rPr lang="en-ZA" sz="1600" dirty="0"/>
              <a:t>4 projects in SHRA pipeline</a:t>
            </a:r>
          </a:p>
          <a:p>
            <a:endParaRPr lang="en-ZA" sz="1600" dirty="0"/>
          </a:p>
          <a:p>
            <a:endParaRPr lang="en-ZA" sz="1600" dirty="0"/>
          </a:p>
        </p:txBody>
      </p:sp>
    </p:spTree>
    <p:extLst>
      <p:ext uri="{BB962C8B-B14F-4D97-AF65-F5344CB8AC3E}">
        <p14:creationId xmlns:p14="http://schemas.microsoft.com/office/powerpoint/2010/main" xmlns="" val="527242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969A03-0625-4CAC-B239-44CF604ED13F}"/>
              </a:ext>
            </a:extLst>
          </p:cNvPr>
          <p:cNvSpPr>
            <a:spLocks noGrp="1"/>
          </p:cNvSpPr>
          <p:nvPr>
            <p:ph type="title"/>
          </p:nvPr>
        </p:nvSpPr>
        <p:spPr/>
        <p:txBody>
          <a:bodyPr/>
          <a:lstStyle/>
          <a:p>
            <a:r>
              <a:rPr lang="en-ZA" dirty="0"/>
              <a:t>North West</a:t>
            </a:r>
          </a:p>
        </p:txBody>
      </p:sp>
      <p:sp>
        <p:nvSpPr>
          <p:cNvPr id="4" name="Slide Number Placeholder 3">
            <a:extLst>
              <a:ext uri="{FF2B5EF4-FFF2-40B4-BE49-F238E27FC236}">
                <a16:creationId xmlns:a16="http://schemas.microsoft.com/office/drawing/2014/main" xmlns="" id="{B7461A7E-4785-4F2E-8FF6-1A752C32F778}"/>
              </a:ext>
            </a:extLst>
          </p:cNvPr>
          <p:cNvSpPr>
            <a:spLocks noGrp="1"/>
          </p:cNvSpPr>
          <p:nvPr>
            <p:ph type="sldNum" sz="quarter" idx="12"/>
          </p:nvPr>
        </p:nvSpPr>
        <p:spPr/>
        <p:txBody>
          <a:bodyPr/>
          <a:lstStyle/>
          <a:p>
            <a:fld id="{17BD8DD0-C587-4865-AB08-0C7D86E2805E}" type="slidenum">
              <a:rPr lang="en-US" smtClean="0"/>
              <a:pPr/>
              <a:t>22</a:t>
            </a:fld>
            <a:endParaRPr lang="en-US"/>
          </a:p>
        </p:txBody>
      </p:sp>
      <p:sp>
        <p:nvSpPr>
          <p:cNvPr id="6" name="TextBox 5">
            <a:extLst>
              <a:ext uri="{FF2B5EF4-FFF2-40B4-BE49-F238E27FC236}">
                <a16:creationId xmlns:a16="http://schemas.microsoft.com/office/drawing/2014/main" xmlns="" id="{15D7D08B-9C9C-4800-A248-41DEC12AFBF8}"/>
              </a:ext>
            </a:extLst>
          </p:cNvPr>
          <p:cNvSpPr txBox="1"/>
          <p:nvPr/>
        </p:nvSpPr>
        <p:spPr>
          <a:xfrm>
            <a:off x="609600" y="2904527"/>
            <a:ext cx="8458200" cy="3139321"/>
          </a:xfrm>
          <a:prstGeom prst="rect">
            <a:avLst/>
          </a:prstGeom>
          <a:noFill/>
        </p:spPr>
        <p:txBody>
          <a:bodyPr wrap="square" rtlCol="0">
            <a:spAutoFit/>
          </a:bodyPr>
          <a:lstStyle/>
          <a:p>
            <a:pPr marL="285750" indent="-285750">
              <a:buFont typeface="Arial" panose="020B0604020202020204" pitchFamily="34" charset="0"/>
              <a:buChar char="•"/>
            </a:pPr>
            <a:r>
              <a:rPr lang="en-ZA" dirty="0"/>
              <a:t>1 accredited SHI that is conditionally accredited</a:t>
            </a:r>
          </a:p>
          <a:p>
            <a:pPr marL="285750" indent="-285750">
              <a:buFont typeface="Arial" panose="020B0604020202020204" pitchFamily="34" charset="0"/>
              <a:buChar char="•"/>
            </a:pPr>
            <a:r>
              <a:rPr lang="en-ZA" dirty="0"/>
              <a:t>PSC has commenced meeting but needs support</a:t>
            </a:r>
          </a:p>
          <a:p>
            <a:pPr marL="285750" indent="-285750">
              <a:buFont typeface="Arial" panose="020B0604020202020204" pitchFamily="34" charset="0"/>
              <a:buChar char="•"/>
            </a:pPr>
            <a:r>
              <a:rPr lang="en-ZA" dirty="0"/>
              <a:t>Restructuring zones: </a:t>
            </a:r>
          </a:p>
          <a:p>
            <a:pPr marL="742950" lvl="1" indent="-285750">
              <a:buFont typeface="Arial" panose="020B0604020202020204" pitchFamily="34" charset="0"/>
              <a:buChar char="•"/>
            </a:pPr>
            <a:r>
              <a:rPr lang="en-ZA" dirty="0"/>
              <a:t>Rustenburg</a:t>
            </a:r>
          </a:p>
          <a:p>
            <a:pPr marL="742950" lvl="1" indent="-285750">
              <a:buFont typeface="Arial" panose="020B0604020202020204" pitchFamily="34" charset="0"/>
              <a:buChar char="•"/>
            </a:pPr>
            <a:r>
              <a:rPr lang="en-ZA" dirty="0"/>
              <a:t>Madibeng</a:t>
            </a:r>
          </a:p>
          <a:p>
            <a:pPr marL="285750" indent="-285750">
              <a:buFont typeface="Arial" panose="020B0604020202020204" pitchFamily="34" charset="0"/>
              <a:buChar char="•"/>
            </a:pPr>
            <a:r>
              <a:rPr lang="en-ZA" dirty="0"/>
              <a:t>5 catalytic projects (not in restructuring zones)</a:t>
            </a:r>
          </a:p>
          <a:p>
            <a:pPr marL="285750" indent="-285750">
              <a:buFont typeface="Arial" panose="020B0604020202020204" pitchFamily="34" charset="0"/>
              <a:buChar char="•"/>
            </a:pPr>
            <a:r>
              <a:rPr lang="en-ZA" dirty="0"/>
              <a:t>Need to understand demand better in RZs</a:t>
            </a:r>
          </a:p>
          <a:p>
            <a:pPr marL="285750" indent="-285750">
              <a:buFont typeface="Arial" panose="020B0604020202020204" pitchFamily="34" charset="0"/>
              <a:buChar char="•"/>
            </a:pPr>
            <a:r>
              <a:rPr lang="en-ZA" dirty="0"/>
              <a:t>Workshops and assistance on new Restructuring Zones</a:t>
            </a:r>
          </a:p>
          <a:p>
            <a:pPr marL="285750" indent="-285750">
              <a:buFont typeface="Arial" panose="020B0604020202020204" pitchFamily="34" charset="0"/>
              <a:buChar char="•"/>
            </a:pPr>
            <a:r>
              <a:rPr lang="en-ZA" dirty="0"/>
              <a:t>0 projects in SHRA pipeline</a:t>
            </a:r>
          </a:p>
          <a:p>
            <a:endParaRPr lang="en-ZA" dirty="0"/>
          </a:p>
          <a:p>
            <a:endParaRPr lang="en-ZA" dirty="0"/>
          </a:p>
        </p:txBody>
      </p:sp>
      <p:graphicFrame>
        <p:nvGraphicFramePr>
          <p:cNvPr id="7" name="Content Placeholder 6">
            <a:extLst>
              <a:ext uri="{FF2B5EF4-FFF2-40B4-BE49-F238E27FC236}">
                <a16:creationId xmlns:a16="http://schemas.microsoft.com/office/drawing/2014/main" xmlns="" id="{0CD4CBED-48E5-4BB3-99BD-8A7ADA12DE4D}"/>
              </a:ext>
            </a:extLst>
          </p:cNvPr>
          <p:cNvGraphicFramePr>
            <a:graphicFrameLocks noGrp="1"/>
          </p:cNvGraphicFramePr>
          <p:nvPr>
            <p:ph idx="1"/>
            <p:extLst>
              <p:ext uri="{D42A27DB-BD31-4B8C-83A1-F6EECF244321}">
                <p14:modId xmlns:p14="http://schemas.microsoft.com/office/powerpoint/2010/main" xmlns="" val="1652313348"/>
              </p:ext>
            </p:extLst>
          </p:nvPr>
        </p:nvGraphicFramePr>
        <p:xfrm>
          <a:off x="228600" y="1051408"/>
          <a:ext cx="8686800" cy="1677626"/>
        </p:xfrm>
        <a:graphic>
          <a:graphicData uri="http://schemas.openxmlformats.org/drawingml/2006/table">
            <a:tbl>
              <a:tblPr firstRow="1" firstCol="1" bandRow="1">
                <a:tableStyleId>{5940675A-B579-460E-94D1-54222C63F5DA}</a:tableStyleId>
              </a:tblPr>
              <a:tblGrid>
                <a:gridCol w="1085850">
                  <a:extLst>
                    <a:ext uri="{9D8B030D-6E8A-4147-A177-3AD203B41FA5}">
                      <a16:colId xmlns:a16="http://schemas.microsoft.com/office/drawing/2014/main" xmlns="" val="2403415748"/>
                    </a:ext>
                  </a:extLst>
                </a:gridCol>
                <a:gridCol w="1085850">
                  <a:extLst>
                    <a:ext uri="{9D8B030D-6E8A-4147-A177-3AD203B41FA5}">
                      <a16:colId xmlns:a16="http://schemas.microsoft.com/office/drawing/2014/main" xmlns="" val="2059749047"/>
                    </a:ext>
                  </a:extLst>
                </a:gridCol>
                <a:gridCol w="1085850">
                  <a:extLst>
                    <a:ext uri="{9D8B030D-6E8A-4147-A177-3AD203B41FA5}">
                      <a16:colId xmlns:a16="http://schemas.microsoft.com/office/drawing/2014/main" xmlns="" val="1384167249"/>
                    </a:ext>
                  </a:extLst>
                </a:gridCol>
                <a:gridCol w="1085850">
                  <a:extLst>
                    <a:ext uri="{9D8B030D-6E8A-4147-A177-3AD203B41FA5}">
                      <a16:colId xmlns:a16="http://schemas.microsoft.com/office/drawing/2014/main" xmlns="" val="3152216766"/>
                    </a:ext>
                  </a:extLst>
                </a:gridCol>
                <a:gridCol w="1085850">
                  <a:extLst>
                    <a:ext uri="{9D8B030D-6E8A-4147-A177-3AD203B41FA5}">
                      <a16:colId xmlns:a16="http://schemas.microsoft.com/office/drawing/2014/main" xmlns="" val="2212236194"/>
                    </a:ext>
                  </a:extLst>
                </a:gridCol>
                <a:gridCol w="1085850">
                  <a:extLst>
                    <a:ext uri="{9D8B030D-6E8A-4147-A177-3AD203B41FA5}">
                      <a16:colId xmlns:a16="http://schemas.microsoft.com/office/drawing/2014/main" xmlns="" val="3758055262"/>
                    </a:ext>
                  </a:extLst>
                </a:gridCol>
                <a:gridCol w="1085850">
                  <a:extLst>
                    <a:ext uri="{9D8B030D-6E8A-4147-A177-3AD203B41FA5}">
                      <a16:colId xmlns:a16="http://schemas.microsoft.com/office/drawing/2014/main" xmlns="" val="3788355044"/>
                    </a:ext>
                  </a:extLst>
                </a:gridCol>
                <a:gridCol w="1085850">
                  <a:extLst>
                    <a:ext uri="{9D8B030D-6E8A-4147-A177-3AD203B41FA5}">
                      <a16:colId xmlns:a16="http://schemas.microsoft.com/office/drawing/2014/main" xmlns="" val="4047104421"/>
                    </a:ext>
                  </a:extLst>
                </a:gridCol>
              </a:tblGrid>
              <a:tr h="1371599">
                <a:tc>
                  <a:txBody>
                    <a:bodyPr/>
                    <a:lstStyle/>
                    <a:p>
                      <a:pPr algn="l">
                        <a:lnSpc>
                          <a:spcPct val="115000"/>
                        </a:lnSpc>
                        <a:spcBef>
                          <a:spcPts val="600"/>
                        </a:spcBef>
                        <a:spcAft>
                          <a:spcPts val="0"/>
                        </a:spcAft>
                      </a:pPr>
                      <a:r>
                        <a:rPr lang="en-ZA" sz="1200" dirty="0">
                          <a:effectLst/>
                        </a:rPr>
                        <a:t>Provinces</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MTSF Target units to be delivered (2014 - 2019)</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Actual number of units delivered (2014 - Q3 2017/18)</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Units approved for grant award but yet to be delivered</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Of those approved for grant award how many currently under construction</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l">
                        <a:lnSpc>
                          <a:spcPct val="115000"/>
                        </a:lnSpc>
                        <a:spcBef>
                          <a:spcPts val="600"/>
                        </a:spcBef>
                        <a:spcAft>
                          <a:spcPts val="0"/>
                        </a:spcAft>
                      </a:pPr>
                      <a:r>
                        <a:rPr lang="en-ZA" sz="1200" dirty="0">
                          <a:effectLst/>
                        </a:rPr>
                        <a:t>Of those approved for grant award how many under planning or yet to deliver units</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l">
                        <a:lnSpc>
                          <a:spcPct val="115000"/>
                        </a:lnSpc>
                        <a:spcBef>
                          <a:spcPts val="600"/>
                        </a:spcBef>
                        <a:spcAft>
                          <a:spcPts val="0"/>
                        </a:spcAft>
                      </a:pPr>
                      <a:r>
                        <a:rPr lang="en-ZA" sz="1200" dirty="0">
                          <a:effectLst/>
                        </a:rPr>
                        <a:t>Total</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Variance</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extLst>
                  <a:ext uri="{0D108BD9-81ED-4DB2-BD59-A6C34878D82A}">
                    <a16:rowId xmlns:a16="http://schemas.microsoft.com/office/drawing/2014/main" xmlns="" val="3702239634"/>
                  </a:ext>
                </a:extLst>
              </a:tr>
              <a:tr h="223285">
                <a:tc>
                  <a:txBody>
                    <a:bodyPr/>
                    <a:lstStyle/>
                    <a:p>
                      <a:pPr algn="l">
                        <a:lnSpc>
                          <a:spcPct val="115000"/>
                        </a:lnSpc>
                        <a:spcBef>
                          <a:spcPts val="600"/>
                        </a:spcBef>
                        <a:spcAft>
                          <a:spcPts val="0"/>
                        </a:spcAft>
                      </a:pPr>
                      <a:r>
                        <a:rPr lang="en-ZA" sz="1200">
                          <a:effectLst/>
                        </a:rPr>
                        <a:t>North West</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2 850</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1168</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1 377</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801</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r">
                        <a:lnSpc>
                          <a:spcPct val="115000"/>
                        </a:lnSpc>
                        <a:spcBef>
                          <a:spcPts val="600"/>
                        </a:spcBef>
                        <a:spcAft>
                          <a:spcPts val="0"/>
                        </a:spcAft>
                      </a:pPr>
                      <a:r>
                        <a:rPr lang="en-ZA" sz="1200" dirty="0">
                          <a:effectLst/>
                        </a:rPr>
                        <a:t>576</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r">
                        <a:lnSpc>
                          <a:spcPct val="115000"/>
                        </a:lnSpc>
                        <a:spcBef>
                          <a:spcPts val="600"/>
                        </a:spcBef>
                        <a:spcAft>
                          <a:spcPts val="0"/>
                        </a:spcAft>
                      </a:pPr>
                      <a:r>
                        <a:rPr lang="en-ZA" sz="1200" dirty="0">
                          <a:effectLst/>
                        </a:rPr>
                        <a:t>2 545</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dirty="0">
                          <a:effectLst/>
                        </a:rPr>
                        <a:t>-305</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b"/>
                </a:tc>
                <a:extLst>
                  <a:ext uri="{0D108BD9-81ED-4DB2-BD59-A6C34878D82A}">
                    <a16:rowId xmlns:a16="http://schemas.microsoft.com/office/drawing/2014/main" xmlns="" val="1880857248"/>
                  </a:ext>
                </a:extLst>
              </a:tr>
            </a:tbl>
          </a:graphicData>
        </a:graphic>
      </p:graphicFrame>
    </p:spTree>
    <p:extLst>
      <p:ext uri="{BB962C8B-B14F-4D97-AF65-F5344CB8AC3E}">
        <p14:creationId xmlns:p14="http://schemas.microsoft.com/office/powerpoint/2010/main" xmlns="" val="1606958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969A03-0625-4CAC-B239-44CF604ED13F}"/>
              </a:ext>
            </a:extLst>
          </p:cNvPr>
          <p:cNvSpPr>
            <a:spLocks noGrp="1"/>
          </p:cNvSpPr>
          <p:nvPr>
            <p:ph type="title"/>
          </p:nvPr>
        </p:nvSpPr>
        <p:spPr/>
        <p:txBody>
          <a:bodyPr/>
          <a:lstStyle/>
          <a:p>
            <a:r>
              <a:rPr lang="en-ZA" dirty="0"/>
              <a:t>Northern Cape</a:t>
            </a:r>
          </a:p>
        </p:txBody>
      </p:sp>
      <p:sp>
        <p:nvSpPr>
          <p:cNvPr id="4" name="Slide Number Placeholder 3">
            <a:extLst>
              <a:ext uri="{FF2B5EF4-FFF2-40B4-BE49-F238E27FC236}">
                <a16:creationId xmlns:a16="http://schemas.microsoft.com/office/drawing/2014/main" xmlns="" id="{B7461A7E-4785-4F2E-8FF6-1A752C32F778}"/>
              </a:ext>
            </a:extLst>
          </p:cNvPr>
          <p:cNvSpPr>
            <a:spLocks noGrp="1"/>
          </p:cNvSpPr>
          <p:nvPr>
            <p:ph type="sldNum" sz="quarter" idx="12"/>
          </p:nvPr>
        </p:nvSpPr>
        <p:spPr/>
        <p:txBody>
          <a:bodyPr/>
          <a:lstStyle/>
          <a:p>
            <a:fld id="{17BD8DD0-C587-4865-AB08-0C7D86E2805E}" type="slidenum">
              <a:rPr lang="en-US" smtClean="0"/>
              <a:pPr/>
              <a:t>23</a:t>
            </a:fld>
            <a:endParaRPr lang="en-US"/>
          </a:p>
        </p:txBody>
      </p:sp>
      <p:sp>
        <p:nvSpPr>
          <p:cNvPr id="6" name="TextBox 5">
            <a:extLst>
              <a:ext uri="{FF2B5EF4-FFF2-40B4-BE49-F238E27FC236}">
                <a16:creationId xmlns:a16="http://schemas.microsoft.com/office/drawing/2014/main" xmlns="" id="{15D7D08B-9C9C-4800-A248-41DEC12AFBF8}"/>
              </a:ext>
            </a:extLst>
          </p:cNvPr>
          <p:cNvSpPr txBox="1"/>
          <p:nvPr/>
        </p:nvSpPr>
        <p:spPr>
          <a:xfrm>
            <a:off x="609600" y="2904527"/>
            <a:ext cx="8458200" cy="2585323"/>
          </a:xfrm>
          <a:prstGeom prst="rect">
            <a:avLst/>
          </a:prstGeom>
          <a:noFill/>
        </p:spPr>
        <p:txBody>
          <a:bodyPr wrap="square" rtlCol="0">
            <a:spAutoFit/>
          </a:bodyPr>
          <a:lstStyle/>
          <a:p>
            <a:pPr marL="285750" indent="-285750">
              <a:buFont typeface="Arial" panose="020B0604020202020204" pitchFamily="34" charset="0"/>
              <a:buChar char="•"/>
            </a:pPr>
            <a:r>
              <a:rPr lang="en-ZA" dirty="0"/>
              <a:t>2 accredited SHIs both conditionally accredited</a:t>
            </a:r>
          </a:p>
          <a:p>
            <a:pPr marL="285750" indent="-285750">
              <a:buFont typeface="Arial" panose="020B0604020202020204" pitchFamily="34" charset="0"/>
              <a:buChar char="•"/>
            </a:pPr>
            <a:r>
              <a:rPr lang="en-ZA" dirty="0"/>
              <a:t>PSC is not meeting and needs support</a:t>
            </a:r>
          </a:p>
          <a:p>
            <a:pPr marL="285750" indent="-285750">
              <a:buFont typeface="Arial" panose="020B0604020202020204" pitchFamily="34" charset="0"/>
              <a:buChar char="•"/>
            </a:pPr>
            <a:r>
              <a:rPr lang="en-ZA" dirty="0"/>
              <a:t>Restructuring zones:</a:t>
            </a:r>
          </a:p>
          <a:p>
            <a:pPr marL="742950" lvl="1" indent="-285750">
              <a:buFont typeface="Arial" panose="020B0604020202020204" pitchFamily="34" charset="0"/>
              <a:buChar char="•"/>
            </a:pPr>
            <a:r>
              <a:rPr lang="en-ZA" dirty="0"/>
              <a:t>Sol </a:t>
            </a:r>
            <a:r>
              <a:rPr lang="en-ZA" dirty="0" err="1"/>
              <a:t>Plaatjie</a:t>
            </a:r>
            <a:endParaRPr lang="en-ZA" dirty="0"/>
          </a:p>
          <a:p>
            <a:pPr marL="285750" indent="-285750">
              <a:buFont typeface="Arial" panose="020B0604020202020204" pitchFamily="34" charset="0"/>
              <a:buChar char="•"/>
            </a:pPr>
            <a:r>
              <a:rPr lang="en-ZA" dirty="0"/>
              <a:t>3 catalytic projects (not in restructuring zones)</a:t>
            </a:r>
          </a:p>
          <a:p>
            <a:pPr marL="285750" indent="-285750">
              <a:buFont typeface="Arial" panose="020B0604020202020204" pitchFamily="34" charset="0"/>
              <a:buChar char="•"/>
            </a:pPr>
            <a:r>
              <a:rPr lang="en-ZA" dirty="0"/>
              <a:t>Workshops and assistance on Restructuring Zones</a:t>
            </a:r>
          </a:p>
          <a:p>
            <a:pPr marL="285750" indent="-285750">
              <a:buFont typeface="Arial" panose="020B0604020202020204" pitchFamily="34" charset="0"/>
              <a:buChar char="•"/>
            </a:pPr>
            <a:r>
              <a:rPr lang="en-ZA" dirty="0"/>
              <a:t>Assist SHIs with project packaging</a:t>
            </a:r>
          </a:p>
          <a:p>
            <a:pPr marL="285750" indent="-285750">
              <a:buFont typeface="Arial" panose="020B0604020202020204" pitchFamily="34" charset="0"/>
              <a:buChar char="•"/>
            </a:pPr>
            <a:r>
              <a:rPr lang="en-ZA" dirty="0"/>
              <a:t>0 projects in SHRA pipeline</a:t>
            </a:r>
          </a:p>
          <a:p>
            <a:endParaRPr lang="en-ZA" dirty="0"/>
          </a:p>
        </p:txBody>
      </p:sp>
      <p:graphicFrame>
        <p:nvGraphicFramePr>
          <p:cNvPr id="8" name="Content Placeholder 7">
            <a:extLst>
              <a:ext uri="{FF2B5EF4-FFF2-40B4-BE49-F238E27FC236}">
                <a16:creationId xmlns:a16="http://schemas.microsoft.com/office/drawing/2014/main" xmlns="" id="{4CFF1753-CDA4-4899-92E5-FE7D788924AC}"/>
              </a:ext>
            </a:extLst>
          </p:cNvPr>
          <p:cNvGraphicFramePr>
            <a:graphicFrameLocks noGrp="1"/>
          </p:cNvGraphicFramePr>
          <p:nvPr>
            <p:ph idx="1"/>
            <p:extLst>
              <p:ext uri="{D42A27DB-BD31-4B8C-83A1-F6EECF244321}">
                <p14:modId xmlns:p14="http://schemas.microsoft.com/office/powerpoint/2010/main" xmlns="" val="759136050"/>
              </p:ext>
            </p:extLst>
          </p:nvPr>
        </p:nvGraphicFramePr>
        <p:xfrm>
          <a:off x="228600" y="850893"/>
          <a:ext cx="8686800" cy="1789269"/>
        </p:xfrm>
        <a:graphic>
          <a:graphicData uri="http://schemas.openxmlformats.org/drawingml/2006/table">
            <a:tbl>
              <a:tblPr firstRow="1" firstCol="1" bandRow="1">
                <a:tableStyleId>{5940675A-B579-460E-94D1-54222C63F5DA}</a:tableStyleId>
              </a:tblPr>
              <a:tblGrid>
                <a:gridCol w="1085850">
                  <a:extLst>
                    <a:ext uri="{9D8B030D-6E8A-4147-A177-3AD203B41FA5}">
                      <a16:colId xmlns:a16="http://schemas.microsoft.com/office/drawing/2014/main" xmlns="" val="257230581"/>
                    </a:ext>
                  </a:extLst>
                </a:gridCol>
                <a:gridCol w="1085850">
                  <a:extLst>
                    <a:ext uri="{9D8B030D-6E8A-4147-A177-3AD203B41FA5}">
                      <a16:colId xmlns:a16="http://schemas.microsoft.com/office/drawing/2014/main" xmlns="" val="4294348592"/>
                    </a:ext>
                  </a:extLst>
                </a:gridCol>
                <a:gridCol w="1085850">
                  <a:extLst>
                    <a:ext uri="{9D8B030D-6E8A-4147-A177-3AD203B41FA5}">
                      <a16:colId xmlns:a16="http://schemas.microsoft.com/office/drawing/2014/main" xmlns="" val="2475931156"/>
                    </a:ext>
                  </a:extLst>
                </a:gridCol>
                <a:gridCol w="1085850">
                  <a:extLst>
                    <a:ext uri="{9D8B030D-6E8A-4147-A177-3AD203B41FA5}">
                      <a16:colId xmlns:a16="http://schemas.microsoft.com/office/drawing/2014/main" xmlns="" val="4028873754"/>
                    </a:ext>
                  </a:extLst>
                </a:gridCol>
                <a:gridCol w="1085850">
                  <a:extLst>
                    <a:ext uri="{9D8B030D-6E8A-4147-A177-3AD203B41FA5}">
                      <a16:colId xmlns:a16="http://schemas.microsoft.com/office/drawing/2014/main" xmlns="" val="796233742"/>
                    </a:ext>
                  </a:extLst>
                </a:gridCol>
                <a:gridCol w="1085850">
                  <a:extLst>
                    <a:ext uri="{9D8B030D-6E8A-4147-A177-3AD203B41FA5}">
                      <a16:colId xmlns:a16="http://schemas.microsoft.com/office/drawing/2014/main" xmlns="" val="4136334774"/>
                    </a:ext>
                  </a:extLst>
                </a:gridCol>
                <a:gridCol w="1085850">
                  <a:extLst>
                    <a:ext uri="{9D8B030D-6E8A-4147-A177-3AD203B41FA5}">
                      <a16:colId xmlns:a16="http://schemas.microsoft.com/office/drawing/2014/main" xmlns="" val="445889724"/>
                    </a:ext>
                  </a:extLst>
                </a:gridCol>
                <a:gridCol w="1085850">
                  <a:extLst>
                    <a:ext uri="{9D8B030D-6E8A-4147-A177-3AD203B41FA5}">
                      <a16:colId xmlns:a16="http://schemas.microsoft.com/office/drawing/2014/main" xmlns="" val="2180821837"/>
                    </a:ext>
                  </a:extLst>
                </a:gridCol>
              </a:tblGrid>
              <a:tr h="1371599">
                <a:tc>
                  <a:txBody>
                    <a:bodyPr/>
                    <a:lstStyle/>
                    <a:p>
                      <a:pPr algn="l">
                        <a:lnSpc>
                          <a:spcPct val="115000"/>
                        </a:lnSpc>
                        <a:spcBef>
                          <a:spcPts val="600"/>
                        </a:spcBef>
                        <a:spcAft>
                          <a:spcPts val="0"/>
                        </a:spcAft>
                      </a:pPr>
                      <a:r>
                        <a:rPr lang="en-ZA" sz="1200" dirty="0">
                          <a:effectLst/>
                        </a:rPr>
                        <a:t>Provinces</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MTSF Target units to be delivered (2014 - 2019)</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Actual number of units delivered (2014 - Q3 2017/18)</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Units approved for grant award but yet to be delivered</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Of those approved for grant award how many currently under construction</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l">
                        <a:lnSpc>
                          <a:spcPct val="115000"/>
                        </a:lnSpc>
                        <a:spcBef>
                          <a:spcPts val="600"/>
                        </a:spcBef>
                        <a:spcAft>
                          <a:spcPts val="0"/>
                        </a:spcAft>
                      </a:pPr>
                      <a:r>
                        <a:rPr lang="en-ZA" sz="1200" dirty="0">
                          <a:effectLst/>
                        </a:rPr>
                        <a:t>Of those approved for grant award how many under planning or yet to deliver units</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l">
                        <a:lnSpc>
                          <a:spcPct val="115000"/>
                        </a:lnSpc>
                        <a:spcBef>
                          <a:spcPts val="600"/>
                        </a:spcBef>
                        <a:spcAft>
                          <a:spcPts val="0"/>
                        </a:spcAft>
                      </a:pPr>
                      <a:r>
                        <a:rPr lang="en-ZA" sz="1200" dirty="0">
                          <a:effectLst/>
                        </a:rPr>
                        <a:t>Total</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Variance</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extLst>
                  <a:ext uri="{0D108BD9-81ED-4DB2-BD59-A6C34878D82A}">
                    <a16:rowId xmlns:a16="http://schemas.microsoft.com/office/drawing/2014/main" xmlns="" val="4224707580"/>
                  </a:ext>
                </a:extLst>
              </a:tr>
              <a:tr h="334928">
                <a:tc>
                  <a:txBody>
                    <a:bodyPr/>
                    <a:lstStyle/>
                    <a:p>
                      <a:pPr algn="l">
                        <a:lnSpc>
                          <a:spcPct val="115000"/>
                        </a:lnSpc>
                        <a:spcBef>
                          <a:spcPts val="600"/>
                        </a:spcBef>
                        <a:spcAft>
                          <a:spcPts val="0"/>
                        </a:spcAft>
                      </a:pPr>
                      <a:r>
                        <a:rPr lang="en-ZA" sz="1200">
                          <a:effectLst/>
                        </a:rPr>
                        <a:t>Northern Cape</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565</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0</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0</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0</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r">
                        <a:lnSpc>
                          <a:spcPct val="115000"/>
                        </a:lnSpc>
                        <a:spcBef>
                          <a:spcPts val="600"/>
                        </a:spcBef>
                        <a:spcAft>
                          <a:spcPts val="0"/>
                        </a:spcAft>
                      </a:pPr>
                      <a:r>
                        <a:rPr lang="en-ZA" sz="1200" dirty="0">
                          <a:effectLst/>
                        </a:rPr>
                        <a:t>0</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r">
                        <a:lnSpc>
                          <a:spcPct val="115000"/>
                        </a:lnSpc>
                        <a:spcBef>
                          <a:spcPts val="600"/>
                        </a:spcBef>
                        <a:spcAft>
                          <a:spcPts val="0"/>
                        </a:spcAft>
                      </a:pPr>
                      <a:r>
                        <a:rPr lang="en-ZA" sz="1200" dirty="0">
                          <a:effectLst/>
                        </a:rPr>
                        <a:t>0</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dirty="0">
                          <a:effectLst/>
                        </a:rPr>
                        <a:t>-565</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b"/>
                </a:tc>
                <a:extLst>
                  <a:ext uri="{0D108BD9-81ED-4DB2-BD59-A6C34878D82A}">
                    <a16:rowId xmlns:a16="http://schemas.microsoft.com/office/drawing/2014/main" xmlns="" val="775936748"/>
                  </a:ext>
                </a:extLst>
              </a:tr>
            </a:tbl>
          </a:graphicData>
        </a:graphic>
      </p:graphicFrame>
    </p:spTree>
    <p:extLst>
      <p:ext uri="{BB962C8B-B14F-4D97-AF65-F5344CB8AC3E}">
        <p14:creationId xmlns:p14="http://schemas.microsoft.com/office/powerpoint/2010/main" xmlns="" val="193738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969A03-0625-4CAC-B239-44CF604ED13F}"/>
              </a:ext>
            </a:extLst>
          </p:cNvPr>
          <p:cNvSpPr>
            <a:spLocks noGrp="1"/>
          </p:cNvSpPr>
          <p:nvPr>
            <p:ph type="title"/>
          </p:nvPr>
        </p:nvSpPr>
        <p:spPr/>
        <p:txBody>
          <a:bodyPr/>
          <a:lstStyle/>
          <a:p>
            <a:r>
              <a:rPr lang="en-ZA" dirty="0"/>
              <a:t>Western Cape</a:t>
            </a:r>
          </a:p>
        </p:txBody>
      </p:sp>
      <p:sp>
        <p:nvSpPr>
          <p:cNvPr id="4" name="Slide Number Placeholder 3">
            <a:extLst>
              <a:ext uri="{FF2B5EF4-FFF2-40B4-BE49-F238E27FC236}">
                <a16:creationId xmlns:a16="http://schemas.microsoft.com/office/drawing/2014/main" xmlns="" id="{B7461A7E-4785-4F2E-8FF6-1A752C32F778}"/>
              </a:ext>
            </a:extLst>
          </p:cNvPr>
          <p:cNvSpPr>
            <a:spLocks noGrp="1"/>
          </p:cNvSpPr>
          <p:nvPr>
            <p:ph type="sldNum" sz="quarter" idx="12"/>
          </p:nvPr>
        </p:nvSpPr>
        <p:spPr/>
        <p:txBody>
          <a:bodyPr/>
          <a:lstStyle/>
          <a:p>
            <a:fld id="{17BD8DD0-C587-4865-AB08-0C7D86E2805E}" type="slidenum">
              <a:rPr lang="en-US" smtClean="0"/>
              <a:pPr/>
              <a:t>24</a:t>
            </a:fld>
            <a:endParaRPr lang="en-US"/>
          </a:p>
        </p:txBody>
      </p:sp>
      <p:sp>
        <p:nvSpPr>
          <p:cNvPr id="6" name="TextBox 5">
            <a:extLst>
              <a:ext uri="{FF2B5EF4-FFF2-40B4-BE49-F238E27FC236}">
                <a16:creationId xmlns:a16="http://schemas.microsoft.com/office/drawing/2014/main" xmlns="" id="{15D7D08B-9C9C-4800-A248-41DEC12AFBF8}"/>
              </a:ext>
            </a:extLst>
          </p:cNvPr>
          <p:cNvSpPr txBox="1"/>
          <p:nvPr/>
        </p:nvSpPr>
        <p:spPr>
          <a:xfrm>
            <a:off x="457200" y="3048000"/>
            <a:ext cx="4114800" cy="3416320"/>
          </a:xfrm>
          <a:prstGeom prst="rect">
            <a:avLst/>
          </a:prstGeom>
          <a:noFill/>
        </p:spPr>
        <p:txBody>
          <a:bodyPr wrap="square" rtlCol="0">
            <a:spAutoFit/>
          </a:bodyPr>
          <a:lstStyle/>
          <a:p>
            <a:pPr marL="285750" indent="-285750">
              <a:buFont typeface="Arial" panose="020B0604020202020204" pitchFamily="34" charset="0"/>
              <a:buChar char="•"/>
            </a:pPr>
            <a:r>
              <a:rPr lang="en-ZA" dirty="0"/>
              <a:t>11 accredited SHIs (3 fully accredited, 8 conditionally accredited)</a:t>
            </a:r>
          </a:p>
          <a:p>
            <a:pPr marL="285750" indent="-285750">
              <a:buFont typeface="Arial" panose="020B0604020202020204" pitchFamily="34" charset="0"/>
              <a:buChar char="•"/>
            </a:pPr>
            <a:r>
              <a:rPr lang="en-ZA" dirty="0"/>
              <a:t>PSC is functioning well, will release pipeline when projects ready for implementation</a:t>
            </a:r>
          </a:p>
          <a:p>
            <a:pPr marL="285750" indent="-285750">
              <a:buFont typeface="Arial" panose="020B0604020202020204" pitchFamily="34" charset="0"/>
              <a:buChar char="•"/>
            </a:pPr>
            <a:r>
              <a:rPr lang="en-ZA" dirty="0"/>
              <a:t>8 catalytic projects</a:t>
            </a:r>
          </a:p>
          <a:p>
            <a:pPr marL="285750" indent="-285750">
              <a:buFont typeface="Arial" panose="020B0604020202020204" pitchFamily="34" charset="0"/>
              <a:buChar char="•"/>
            </a:pPr>
            <a:r>
              <a:rPr lang="en-ZA" dirty="0"/>
              <a:t>Precinct planning work</a:t>
            </a:r>
          </a:p>
          <a:p>
            <a:pPr marL="285750" indent="-285750">
              <a:buFont typeface="Arial" panose="020B0604020202020204" pitchFamily="34" charset="0"/>
              <a:buChar char="•"/>
            </a:pPr>
            <a:r>
              <a:rPr lang="en-ZA" dirty="0"/>
              <a:t>Capacitation work</a:t>
            </a:r>
          </a:p>
          <a:p>
            <a:pPr marL="285750" indent="-285750">
              <a:buFont typeface="Arial" panose="020B0604020202020204" pitchFamily="34" charset="0"/>
              <a:buChar char="•"/>
            </a:pPr>
            <a:r>
              <a:rPr lang="en-ZA" dirty="0"/>
              <a:t>1 project in SHRA pipeline</a:t>
            </a:r>
          </a:p>
          <a:p>
            <a:endParaRPr lang="en-ZA" dirty="0"/>
          </a:p>
          <a:p>
            <a:endParaRPr lang="en-ZA" dirty="0"/>
          </a:p>
        </p:txBody>
      </p:sp>
      <p:graphicFrame>
        <p:nvGraphicFramePr>
          <p:cNvPr id="7" name="Content Placeholder 6">
            <a:extLst>
              <a:ext uri="{FF2B5EF4-FFF2-40B4-BE49-F238E27FC236}">
                <a16:creationId xmlns:a16="http://schemas.microsoft.com/office/drawing/2014/main" xmlns="" id="{6A53BFC6-7136-443D-9F5F-42395FC655F4}"/>
              </a:ext>
            </a:extLst>
          </p:cNvPr>
          <p:cNvGraphicFramePr>
            <a:graphicFrameLocks noGrp="1"/>
          </p:cNvGraphicFramePr>
          <p:nvPr>
            <p:ph idx="1"/>
            <p:extLst>
              <p:ext uri="{D42A27DB-BD31-4B8C-83A1-F6EECF244321}">
                <p14:modId xmlns:p14="http://schemas.microsoft.com/office/powerpoint/2010/main" xmlns="" val="1008649628"/>
              </p:ext>
            </p:extLst>
          </p:nvPr>
        </p:nvGraphicFramePr>
        <p:xfrm>
          <a:off x="228600" y="838200"/>
          <a:ext cx="8686800" cy="1789269"/>
        </p:xfrm>
        <a:graphic>
          <a:graphicData uri="http://schemas.openxmlformats.org/drawingml/2006/table">
            <a:tbl>
              <a:tblPr firstRow="1" firstCol="1" bandRow="1">
                <a:tableStyleId>{5940675A-B579-460E-94D1-54222C63F5DA}</a:tableStyleId>
              </a:tblPr>
              <a:tblGrid>
                <a:gridCol w="1085850">
                  <a:extLst>
                    <a:ext uri="{9D8B030D-6E8A-4147-A177-3AD203B41FA5}">
                      <a16:colId xmlns:a16="http://schemas.microsoft.com/office/drawing/2014/main" xmlns="" val="4121859696"/>
                    </a:ext>
                  </a:extLst>
                </a:gridCol>
                <a:gridCol w="1085850">
                  <a:extLst>
                    <a:ext uri="{9D8B030D-6E8A-4147-A177-3AD203B41FA5}">
                      <a16:colId xmlns:a16="http://schemas.microsoft.com/office/drawing/2014/main" xmlns="" val="742504413"/>
                    </a:ext>
                  </a:extLst>
                </a:gridCol>
                <a:gridCol w="1085850">
                  <a:extLst>
                    <a:ext uri="{9D8B030D-6E8A-4147-A177-3AD203B41FA5}">
                      <a16:colId xmlns:a16="http://schemas.microsoft.com/office/drawing/2014/main" xmlns="" val="1771997485"/>
                    </a:ext>
                  </a:extLst>
                </a:gridCol>
                <a:gridCol w="1085850">
                  <a:extLst>
                    <a:ext uri="{9D8B030D-6E8A-4147-A177-3AD203B41FA5}">
                      <a16:colId xmlns:a16="http://schemas.microsoft.com/office/drawing/2014/main" xmlns="" val="1097622500"/>
                    </a:ext>
                  </a:extLst>
                </a:gridCol>
                <a:gridCol w="1085850">
                  <a:extLst>
                    <a:ext uri="{9D8B030D-6E8A-4147-A177-3AD203B41FA5}">
                      <a16:colId xmlns:a16="http://schemas.microsoft.com/office/drawing/2014/main" xmlns="" val="703990475"/>
                    </a:ext>
                  </a:extLst>
                </a:gridCol>
                <a:gridCol w="1085850">
                  <a:extLst>
                    <a:ext uri="{9D8B030D-6E8A-4147-A177-3AD203B41FA5}">
                      <a16:colId xmlns:a16="http://schemas.microsoft.com/office/drawing/2014/main" xmlns="" val="2292054154"/>
                    </a:ext>
                  </a:extLst>
                </a:gridCol>
                <a:gridCol w="1085850">
                  <a:extLst>
                    <a:ext uri="{9D8B030D-6E8A-4147-A177-3AD203B41FA5}">
                      <a16:colId xmlns:a16="http://schemas.microsoft.com/office/drawing/2014/main" xmlns="" val="656891387"/>
                    </a:ext>
                  </a:extLst>
                </a:gridCol>
                <a:gridCol w="1085850">
                  <a:extLst>
                    <a:ext uri="{9D8B030D-6E8A-4147-A177-3AD203B41FA5}">
                      <a16:colId xmlns:a16="http://schemas.microsoft.com/office/drawing/2014/main" xmlns="" val="1651727053"/>
                    </a:ext>
                  </a:extLst>
                </a:gridCol>
              </a:tblGrid>
              <a:tr h="1371599">
                <a:tc>
                  <a:txBody>
                    <a:bodyPr/>
                    <a:lstStyle/>
                    <a:p>
                      <a:pPr algn="l">
                        <a:lnSpc>
                          <a:spcPct val="115000"/>
                        </a:lnSpc>
                        <a:spcBef>
                          <a:spcPts val="600"/>
                        </a:spcBef>
                        <a:spcAft>
                          <a:spcPts val="0"/>
                        </a:spcAft>
                      </a:pPr>
                      <a:r>
                        <a:rPr lang="en-ZA" sz="1200" dirty="0">
                          <a:effectLst/>
                        </a:rPr>
                        <a:t>Provinces</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MTSF Target units to be delivered (2014 - 2019)</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Actual number of units delivered (2014 - Q3 2017/18)</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Units approved for grant award but yet to be delivered</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Of those approved for grant award how many currently under construction</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l">
                        <a:lnSpc>
                          <a:spcPct val="115000"/>
                        </a:lnSpc>
                        <a:spcBef>
                          <a:spcPts val="600"/>
                        </a:spcBef>
                        <a:spcAft>
                          <a:spcPts val="0"/>
                        </a:spcAft>
                      </a:pPr>
                      <a:r>
                        <a:rPr lang="en-ZA" sz="1200" dirty="0">
                          <a:effectLst/>
                        </a:rPr>
                        <a:t>Of those approved for grant award how many under planning or yet to deliver units</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l">
                        <a:lnSpc>
                          <a:spcPct val="115000"/>
                        </a:lnSpc>
                        <a:spcBef>
                          <a:spcPts val="600"/>
                        </a:spcBef>
                        <a:spcAft>
                          <a:spcPts val="0"/>
                        </a:spcAft>
                      </a:pPr>
                      <a:r>
                        <a:rPr lang="en-ZA" sz="1200" dirty="0">
                          <a:effectLst/>
                        </a:rPr>
                        <a:t>Total</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Variance</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extLst>
                  <a:ext uri="{0D108BD9-81ED-4DB2-BD59-A6C34878D82A}">
                    <a16:rowId xmlns:a16="http://schemas.microsoft.com/office/drawing/2014/main" xmlns="" val="2770007903"/>
                  </a:ext>
                </a:extLst>
              </a:tr>
              <a:tr h="334928">
                <a:tc>
                  <a:txBody>
                    <a:bodyPr/>
                    <a:lstStyle/>
                    <a:p>
                      <a:pPr algn="l">
                        <a:lnSpc>
                          <a:spcPct val="115000"/>
                        </a:lnSpc>
                        <a:spcBef>
                          <a:spcPts val="600"/>
                        </a:spcBef>
                        <a:spcAft>
                          <a:spcPts val="0"/>
                        </a:spcAft>
                      </a:pPr>
                      <a:r>
                        <a:rPr lang="en-ZA" sz="1200">
                          <a:effectLst/>
                        </a:rPr>
                        <a:t>Western Cape</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4 108</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1129</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1755</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416</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r">
                        <a:lnSpc>
                          <a:spcPct val="115000"/>
                        </a:lnSpc>
                        <a:spcBef>
                          <a:spcPts val="600"/>
                        </a:spcBef>
                        <a:spcAft>
                          <a:spcPts val="0"/>
                        </a:spcAft>
                      </a:pPr>
                      <a:r>
                        <a:rPr lang="en-ZA" sz="1200" dirty="0">
                          <a:effectLst/>
                        </a:rPr>
                        <a:t>1339</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r">
                        <a:lnSpc>
                          <a:spcPct val="115000"/>
                        </a:lnSpc>
                        <a:spcBef>
                          <a:spcPts val="600"/>
                        </a:spcBef>
                        <a:spcAft>
                          <a:spcPts val="0"/>
                        </a:spcAft>
                      </a:pPr>
                      <a:r>
                        <a:rPr lang="en-ZA" sz="1200">
                          <a:effectLst/>
                        </a:rPr>
                        <a:t>2 884</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dirty="0">
                          <a:effectLst/>
                        </a:rPr>
                        <a:t>-1 224</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b"/>
                </a:tc>
                <a:extLst>
                  <a:ext uri="{0D108BD9-81ED-4DB2-BD59-A6C34878D82A}">
                    <a16:rowId xmlns:a16="http://schemas.microsoft.com/office/drawing/2014/main" xmlns="" val="1674965054"/>
                  </a:ext>
                </a:extLst>
              </a:tr>
            </a:tbl>
          </a:graphicData>
        </a:graphic>
      </p:graphicFrame>
      <p:sp>
        <p:nvSpPr>
          <p:cNvPr id="9" name="TextBox 8">
            <a:extLst>
              <a:ext uri="{FF2B5EF4-FFF2-40B4-BE49-F238E27FC236}">
                <a16:creationId xmlns:a16="http://schemas.microsoft.com/office/drawing/2014/main" xmlns="" id="{0687F182-55A6-438D-962F-301D2EAFA3DB}"/>
              </a:ext>
            </a:extLst>
          </p:cNvPr>
          <p:cNvSpPr txBox="1"/>
          <p:nvPr/>
        </p:nvSpPr>
        <p:spPr>
          <a:xfrm>
            <a:off x="5181600" y="2849701"/>
            <a:ext cx="3394364" cy="3539430"/>
          </a:xfrm>
          <a:prstGeom prst="rect">
            <a:avLst/>
          </a:prstGeom>
          <a:noFill/>
        </p:spPr>
        <p:txBody>
          <a:bodyPr wrap="square" rtlCol="0">
            <a:spAutoFit/>
          </a:bodyPr>
          <a:lstStyle/>
          <a:p>
            <a:pPr marL="285750" indent="-285750">
              <a:buFont typeface="Arial" panose="020B0604020202020204" pitchFamily="34" charset="0"/>
              <a:buChar char="•"/>
            </a:pPr>
            <a:r>
              <a:rPr lang="en-ZA" sz="1600" dirty="0"/>
              <a:t>Restructuring zones:</a:t>
            </a:r>
          </a:p>
          <a:p>
            <a:pPr marL="742950" lvl="1" indent="-285750">
              <a:buFont typeface="Arial" panose="020B0604020202020204" pitchFamily="34" charset="0"/>
              <a:buChar char="•"/>
            </a:pPr>
            <a:r>
              <a:rPr lang="en-ZA" sz="1600" dirty="0"/>
              <a:t>City of Cape Town (10)</a:t>
            </a:r>
          </a:p>
          <a:p>
            <a:pPr marL="742950" lvl="1" indent="-285750">
              <a:buFont typeface="Arial" panose="020B0604020202020204" pitchFamily="34" charset="0"/>
              <a:buChar char="•"/>
            </a:pPr>
            <a:r>
              <a:rPr lang="en-ZA" sz="1600" dirty="0" err="1"/>
              <a:t>Oudshoorn</a:t>
            </a:r>
            <a:endParaRPr lang="en-ZA" sz="1600" dirty="0"/>
          </a:p>
          <a:p>
            <a:pPr marL="742950" lvl="1" indent="-285750">
              <a:buFont typeface="Arial" panose="020B0604020202020204" pitchFamily="34" charset="0"/>
              <a:buChar char="•"/>
            </a:pPr>
            <a:r>
              <a:rPr lang="en-ZA" sz="1600" dirty="0"/>
              <a:t>Mossel Bay</a:t>
            </a:r>
          </a:p>
          <a:p>
            <a:pPr marL="742950" lvl="1" indent="-285750">
              <a:buFont typeface="Arial" panose="020B0604020202020204" pitchFamily="34" charset="0"/>
              <a:buChar char="•"/>
            </a:pPr>
            <a:r>
              <a:rPr lang="en-ZA" sz="1600" dirty="0"/>
              <a:t>George</a:t>
            </a:r>
          </a:p>
          <a:p>
            <a:pPr marL="742950" lvl="1" indent="-285750">
              <a:buFont typeface="Arial" panose="020B0604020202020204" pitchFamily="34" charset="0"/>
              <a:buChar char="•"/>
            </a:pPr>
            <a:r>
              <a:rPr lang="en-ZA" sz="1600" dirty="0"/>
              <a:t>Knysna</a:t>
            </a:r>
          </a:p>
          <a:p>
            <a:pPr marL="742950" lvl="1" indent="-285750">
              <a:buFont typeface="Arial" panose="020B0604020202020204" pitchFamily="34" charset="0"/>
              <a:buChar char="•"/>
            </a:pPr>
            <a:r>
              <a:rPr lang="en-ZA" sz="1600" dirty="0" err="1"/>
              <a:t>Bitou</a:t>
            </a:r>
            <a:endParaRPr lang="en-ZA" sz="1600" dirty="0"/>
          </a:p>
          <a:p>
            <a:pPr marL="742950" lvl="1" indent="-285750">
              <a:buFont typeface="Arial" panose="020B0604020202020204" pitchFamily="34" charset="0"/>
              <a:buChar char="•"/>
            </a:pPr>
            <a:r>
              <a:rPr lang="en-ZA" sz="1600" dirty="0" err="1"/>
              <a:t>Drakenstein</a:t>
            </a:r>
            <a:endParaRPr lang="en-ZA" sz="1600" dirty="0"/>
          </a:p>
          <a:p>
            <a:pPr marL="742950" lvl="1" indent="-285750">
              <a:buFont typeface="Arial" panose="020B0604020202020204" pitchFamily="34" charset="0"/>
              <a:buChar char="•"/>
            </a:pPr>
            <a:r>
              <a:rPr lang="en-ZA" sz="1600" dirty="0" err="1"/>
              <a:t>Overstrand</a:t>
            </a:r>
            <a:endParaRPr lang="en-ZA" sz="1600" dirty="0"/>
          </a:p>
          <a:p>
            <a:pPr marL="742950" lvl="1" indent="-285750">
              <a:buFont typeface="Arial" panose="020B0604020202020204" pitchFamily="34" charset="0"/>
              <a:buChar char="•"/>
            </a:pPr>
            <a:r>
              <a:rPr lang="en-ZA" sz="1600" dirty="0"/>
              <a:t>Stellenbosch</a:t>
            </a:r>
          </a:p>
          <a:p>
            <a:pPr marL="742950" lvl="1" indent="-285750">
              <a:buFont typeface="Arial" panose="020B0604020202020204" pitchFamily="34" charset="0"/>
              <a:buChar char="•"/>
            </a:pPr>
            <a:r>
              <a:rPr lang="en-ZA" sz="1600" dirty="0" err="1"/>
              <a:t>Saldhana</a:t>
            </a:r>
            <a:r>
              <a:rPr lang="en-ZA" sz="1600" dirty="0"/>
              <a:t> bay</a:t>
            </a:r>
          </a:p>
          <a:p>
            <a:pPr marL="742950" lvl="1" indent="-285750">
              <a:buFont typeface="Arial" panose="020B0604020202020204" pitchFamily="34" charset="0"/>
              <a:buChar char="•"/>
            </a:pPr>
            <a:r>
              <a:rPr lang="en-ZA" sz="1600" dirty="0" err="1"/>
              <a:t>Breedevalley</a:t>
            </a:r>
            <a:endParaRPr lang="en-ZA" sz="1600" dirty="0"/>
          </a:p>
          <a:p>
            <a:pPr marL="742950" lvl="1" indent="-285750">
              <a:buFont typeface="Arial" panose="020B0604020202020204" pitchFamily="34" charset="0"/>
              <a:buChar char="•"/>
            </a:pPr>
            <a:r>
              <a:rPr lang="en-ZA" sz="1600" dirty="0" err="1"/>
              <a:t>Swartland</a:t>
            </a:r>
            <a:endParaRPr lang="en-ZA" sz="1600" dirty="0"/>
          </a:p>
          <a:p>
            <a:endParaRPr lang="en-ZA" sz="1600" dirty="0"/>
          </a:p>
        </p:txBody>
      </p:sp>
    </p:spTree>
    <p:extLst>
      <p:ext uri="{BB962C8B-B14F-4D97-AF65-F5344CB8AC3E}">
        <p14:creationId xmlns:p14="http://schemas.microsoft.com/office/powerpoint/2010/main" xmlns="" val="1696634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65C829-5532-4685-863E-2836AC626CC5}"/>
              </a:ext>
            </a:extLst>
          </p:cNvPr>
          <p:cNvSpPr>
            <a:spLocks noGrp="1"/>
          </p:cNvSpPr>
          <p:nvPr>
            <p:ph type="title"/>
          </p:nvPr>
        </p:nvSpPr>
        <p:spPr/>
        <p:txBody>
          <a:bodyPr/>
          <a:lstStyle/>
          <a:p>
            <a:r>
              <a:rPr lang="en-ZA" dirty="0"/>
              <a:t>Focus of the plans</a:t>
            </a:r>
          </a:p>
        </p:txBody>
      </p:sp>
      <p:graphicFrame>
        <p:nvGraphicFramePr>
          <p:cNvPr id="5" name="Content Placeholder 4">
            <a:extLst>
              <a:ext uri="{FF2B5EF4-FFF2-40B4-BE49-F238E27FC236}">
                <a16:creationId xmlns:a16="http://schemas.microsoft.com/office/drawing/2014/main" xmlns="" id="{E0957D94-B141-46C7-BE91-242AC7BF803A}"/>
              </a:ext>
            </a:extLst>
          </p:cNvPr>
          <p:cNvGraphicFramePr>
            <a:graphicFrameLocks noGrp="1"/>
          </p:cNvGraphicFramePr>
          <p:nvPr>
            <p:ph idx="1"/>
            <p:extLst>
              <p:ext uri="{D42A27DB-BD31-4B8C-83A1-F6EECF244321}">
                <p14:modId xmlns:p14="http://schemas.microsoft.com/office/powerpoint/2010/main" xmlns="" val="1957759444"/>
              </p:ext>
            </p:extLst>
          </p:nvPr>
        </p:nvGraphicFramePr>
        <p:xfrm>
          <a:off x="381000" y="1143000"/>
          <a:ext cx="8381999" cy="2635268"/>
        </p:xfrm>
        <a:graphic>
          <a:graphicData uri="http://schemas.openxmlformats.org/drawingml/2006/table">
            <a:tbl>
              <a:tblPr firstRow="1" firstCol="1" bandRow="1">
                <a:tableStyleId>{5940675A-B579-460E-94D1-54222C63F5DA}</a:tableStyleId>
              </a:tblPr>
              <a:tblGrid>
                <a:gridCol w="3949284">
                  <a:extLst>
                    <a:ext uri="{9D8B030D-6E8A-4147-A177-3AD203B41FA5}">
                      <a16:colId xmlns:a16="http://schemas.microsoft.com/office/drawing/2014/main" xmlns="" val="3977340179"/>
                    </a:ext>
                  </a:extLst>
                </a:gridCol>
                <a:gridCol w="4432715">
                  <a:extLst>
                    <a:ext uri="{9D8B030D-6E8A-4147-A177-3AD203B41FA5}">
                      <a16:colId xmlns:a16="http://schemas.microsoft.com/office/drawing/2014/main" xmlns="" val="4218843028"/>
                    </a:ext>
                  </a:extLst>
                </a:gridCol>
              </a:tblGrid>
              <a:tr h="418864">
                <a:tc>
                  <a:txBody>
                    <a:bodyPr/>
                    <a:lstStyle/>
                    <a:p>
                      <a:pPr algn="just">
                        <a:lnSpc>
                          <a:spcPct val="115000"/>
                        </a:lnSpc>
                        <a:spcBef>
                          <a:spcPts val="600"/>
                        </a:spcBef>
                        <a:spcAft>
                          <a:spcPts val="1600"/>
                        </a:spcAft>
                      </a:pPr>
                      <a:r>
                        <a:rPr lang="en-US" sz="1600" b="1" dirty="0">
                          <a:effectLst/>
                          <a:latin typeface="Arial" panose="020B0604020202020204" pitchFamily="34" charset="0"/>
                          <a:ea typeface="Arial" panose="020B0604020202020204" pitchFamily="34" charset="0"/>
                          <a:cs typeface="Times New Roman" panose="02020603050405020304" pitchFamily="18" charset="0"/>
                        </a:rPr>
                        <a:t>Focus area</a:t>
                      </a:r>
                      <a:endParaRPr lang="en-ZA" sz="1600" b="1" dirty="0">
                        <a:effectLst/>
                        <a:latin typeface="Arial" panose="020B0604020202020204" pitchFamily="34" charset="0"/>
                        <a:ea typeface="Arial" panose="020B0604020202020204" pitchFamily="34" charset="0"/>
                        <a:cs typeface="Times New Roman" panose="02020603050405020304" pitchFamily="18" charset="0"/>
                      </a:endParaRPr>
                    </a:p>
                  </a:txBody>
                  <a:tcPr marL="39184" marR="39184" marT="0" marB="0"/>
                </a:tc>
                <a:tc>
                  <a:txBody>
                    <a:bodyPr/>
                    <a:lstStyle/>
                    <a:p>
                      <a:pPr algn="just">
                        <a:lnSpc>
                          <a:spcPct val="115000"/>
                        </a:lnSpc>
                        <a:spcBef>
                          <a:spcPts val="600"/>
                        </a:spcBef>
                        <a:spcAft>
                          <a:spcPts val="1600"/>
                        </a:spcAft>
                      </a:pPr>
                      <a:r>
                        <a:rPr lang="en-US" sz="1600" b="1" dirty="0">
                          <a:effectLst/>
                        </a:rPr>
                        <a:t>Actions taken to address the issue</a:t>
                      </a:r>
                      <a:endParaRPr lang="en-ZA" sz="1600" b="1" dirty="0">
                        <a:effectLst/>
                        <a:latin typeface="Arial" panose="020B0604020202020204" pitchFamily="34" charset="0"/>
                        <a:ea typeface="Arial" panose="020B0604020202020204" pitchFamily="34" charset="0"/>
                        <a:cs typeface="Times New Roman" panose="02020603050405020304" pitchFamily="18" charset="0"/>
                      </a:endParaRPr>
                    </a:p>
                  </a:txBody>
                  <a:tcPr marL="39184" marR="39184" marT="0" marB="0"/>
                </a:tc>
                <a:extLst>
                  <a:ext uri="{0D108BD9-81ED-4DB2-BD59-A6C34878D82A}">
                    <a16:rowId xmlns:a16="http://schemas.microsoft.com/office/drawing/2014/main" xmlns="" val="632113332"/>
                  </a:ext>
                </a:extLst>
              </a:tr>
              <a:tr h="1714736">
                <a:tc>
                  <a:txBody>
                    <a:bodyPr/>
                    <a:lstStyle/>
                    <a:p>
                      <a:pPr algn="just">
                        <a:lnSpc>
                          <a:spcPct val="115000"/>
                        </a:lnSpc>
                        <a:spcBef>
                          <a:spcPts val="600"/>
                        </a:spcBef>
                        <a:spcAft>
                          <a:spcPts val="1600"/>
                        </a:spcAft>
                      </a:pPr>
                      <a:r>
                        <a:rPr lang="en-US" sz="1600" dirty="0">
                          <a:effectLst/>
                        </a:rPr>
                        <a:t>Assistance to three Provinces struggling to achieve their delivery targets (North West, Northern Cape and Limpopo)</a:t>
                      </a: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39184" marR="39184" marT="0" marB="0"/>
                </a:tc>
                <a:tc>
                  <a:txBody>
                    <a:bodyPr/>
                    <a:lstStyle/>
                    <a:p>
                      <a:pPr algn="just">
                        <a:lnSpc>
                          <a:spcPct val="115000"/>
                        </a:lnSpc>
                        <a:spcBef>
                          <a:spcPts val="600"/>
                        </a:spcBef>
                        <a:spcAft>
                          <a:spcPts val="1600"/>
                        </a:spcAft>
                      </a:pPr>
                      <a:r>
                        <a:rPr lang="en-ZA" sz="1600" dirty="0">
                          <a:effectLst/>
                        </a:rPr>
                        <a:t>Specific plans have been developed to assist these three Provinces including:</a:t>
                      </a:r>
                    </a:p>
                    <a:p>
                      <a:pPr marL="285750" indent="-285750" algn="just">
                        <a:lnSpc>
                          <a:spcPct val="115000"/>
                        </a:lnSpc>
                        <a:spcBef>
                          <a:spcPts val="600"/>
                        </a:spcBef>
                        <a:spcAft>
                          <a:spcPts val="1600"/>
                        </a:spcAft>
                        <a:buFont typeface="Arial" panose="020B0604020202020204" pitchFamily="34" charset="0"/>
                        <a:buChar char="•"/>
                      </a:pPr>
                      <a:r>
                        <a:rPr lang="en-ZA" sz="1600" dirty="0">
                          <a:effectLst/>
                          <a:latin typeface="Arial" panose="020B0604020202020204" pitchFamily="34" charset="0"/>
                          <a:ea typeface="Arial" panose="020B0604020202020204" pitchFamily="34" charset="0"/>
                          <a:cs typeface="Times New Roman" panose="02020603050405020304" pitchFamily="18" charset="0"/>
                        </a:rPr>
                        <a:t>Restructuring Zone workshops</a:t>
                      </a:r>
                    </a:p>
                    <a:p>
                      <a:pPr marL="285750" indent="-285750" algn="just">
                        <a:lnSpc>
                          <a:spcPct val="115000"/>
                        </a:lnSpc>
                        <a:spcBef>
                          <a:spcPts val="600"/>
                        </a:spcBef>
                        <a:spcAft>
                          <a:spcPts val="1600"/>
                        </a:spcAft>
                        <a:buFont typeface="Arial" panose="020B0604020202020204" pitchFamily="34" charset="0"/>
                        <a:buChar char="•"/>
                      </a:pPr>
                      <a:r>
                        <a:rPr lang="en-ZA" sz="1600" dirty="0">
                          <a:effectLst/>
                          <a:latin typeface="Arial" panose="020B0604020202020204" pitchFamily="34" charset="0"/>
                          <a:ea typeface="Arial" panose="020B0604020202020204" pitchFamily="34" charset="0"/>
                          <a:cs typeface="Times New Roman" panose="02020603050405020304" pitchFamily="18" charset="0"/>
                        </a:rPr>
                        <a:t>Stakeholder training</a:t>
                      </a:r>
                    </a:p>
                    <a:p>
                      <a:pPr marL="285750" indent="-285750" algn="just">
                        <a:lnSpc>
                          <a:spcPct val="115000"/>
                        </a:lnSpc>
                        <a:spcBef>
                          <a:spcPts val="600"/>
                        </a:spcBef>
                        <a:spcAft>
                          <a:spcPts val="1600"/>
                        </a:spcAft>
                        <a:buFont typeface="Arial" panose="020B0604020202020204" pitchFamily="34" charset="0"/>
                        <a:buChar char="•"/>
                      </a:pPr>
                      <a:r>
                        <a:rPr lang="en-ZA" sz="1600" dirty="0">
                          <a:effectLst/>
                          <a:latin typeface="Arial" panose="020B0604020202020204" pitchFamily="34" charset="0"/>
                          <a:ea typeface="Arial" panose="020B0604020202020204" pitchFamily="34" charset="0"/>
                          <a:cs typeface="Times New Roman" panose="02020603050405020304" pitchFamily="18" charset="0"/>
                        </a:rPr>
                        <a:t>Project facilitation</a:t>
                      </a:r>
                    </a:p>
                  </a:txBody>
                  <a:tcPr marL="39184" marR="39184" marT="0" marB="0"/>
                </a:tc>
                <a:extLst>
                  <a:ext uri="{0D108BD9-81ED-4DB2-BD59-A6C34878D82A}">
                    <a16:rowId xmlns:a16="http://schemas.microsoft.com/office/drawing/2014/main" xmlns="" val="2372421214"/>
                  </a:ext>
                </a:extLst>
              </a:tr>
            </a:tbl>
          </a:graphicData>
        </a:graphic>
      </p:graphicFrame>
      <p:sp>
        <p:nvSpPr>
          <p:cNvPr id="4" name="Slide Number Placeholder 3">
            <a:extLst>
              <a:ext uri="{FF2B5EF4-FFF2-40B4-BE49-F238E27FC236}">
                <a16:creationId xmlns:a16="http://schemas.microsoft.com/office/drawing/2014/main" xmlns="" id="{00E5F328-EE36-41C7-BFCE-41D54FD63465}"/>
              </a:ext>
            </a:extLst>
          </p:cNvPr>
          <p:cNvSpPr>
            <a:spLocks noGrp="1"/>
          </p:cNvSpPr>
          <p:nvPr>
            <p:ph type="sldNum" sz="quarter" idx="12"/>
          </p:nvPr>
        </p:nvSpPr>
        <p:spPr/>
        <p:txBody>
          <a:bodyPr/>
          <a:lstStyle/>
          <a:p>
            <a:fld id="{17BD8DD0-C587-4865-AB08-0C7D86E2805E}" type="slidenum">
              <a:rPr lang="en-US" smtClean="0"/>
              <a:pPr/>
              <a:t>25</a:t>
            </a:fld>
            <a:endParaRPr lang="en-US"/>
          </a:p>
        </p:txBody>
      </p:sp>
    </p:spTree>
    <p:extLst>
      <p:ext uri="{BB962C8B-B14F-4D97-AF65-F5344CB8AC3E}">
        <p14:creationId xmlns:p14="http://schemas.microsoft.com/office/powerpoint/2010/main" xmlns="" val="2723875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65C829-5532-4685-863E-2836AC626CC5}"/>
              </a:ext>
            </a:extLst>
          </p:cNvPr>
          <p:cNvSpPr>
            <a:spLocks noGrp="1"/>
          </p:cNvSpPr>
          <p:nvPr>
            <p:ph type="title"/>
          </p:nvPr>
        </p:nvSpPr>
        <p:spPr/>
        <p:txBody>
          <a:bodyPr/>
          <a:lstStyle/>
          <a:p>
            <a:r>
              <a:rPr lang="en-ZA" dirty="0"/>
              <a:t>Focus of the plans</a:t>
            </a:r>
          </a:p>
        </p:txBody>
      </p:sp>
      <p:graphicFrame>
        <p:nvGraphicFramePr>
          <p:cNvPr id="5" name="Content Placeholder 4">
            <a:extLst>
              <a:ext uri="{FF2B5EF4-FFF2-40B4-BE49-F238E27FC236}">
                <a16:creationId xmlns:a16="http://schemas.microsoft.com/office/drawing/2014/main" xmlns="" id="{E0957D94-B141-46C7-BE91-242AC7BF803A}"/>
              </a:ext>
            </a:extLst>
          </p:cNvPr>
          <p:cNvGraphicFramePr>
            <a:graphicFrameLocks noGrp="1"/>
          </p:cNvGraphicFramePr>
          <p:nvPr>
            <p:ph idx="1"/>
            <p:extLst>
              <p:ext uri="{D42A27DB-BD31-4B8C-83A1-F6EECF244321}">
                <p14:modId xmlns:p14="http://schemas.microsoft.com/office/powerpoint/2010/main" xmlns="" val="1347570660"/>
              </p:ext>
            </p:extLst>
          </p:nvPr>
        </p:nvGraphicFramePr>
        <p:xfrm>
          <a:off x="381000" y="1143000"/>
          <a:ext cx="8381999" cy="2636284"/>
        </p:xfrm>
        <a:graphic>
          <a:graphicData uri="http://schemas.openxmlformats.org/drawingml/2006/table">
            <a:tbl>
              <a:tblPr firstRow="1" firstCol="1" bandRow="1">
                <a:tableStyleId>{5940675A-B579-460E-94D1-54222C63F5DA}</a:tableStyleId>
              </a:tblPr>
              <a:tblGrid>
                <a:gridCol w="3949284">
                  <a:extLst>
                    <a:ext uri="{9D8B030D-6E8A-4147-A177-3AD203B41FA5}">
                      <a16:colId xmlns:a16="http://schemas.microsoft.com/office/drawing/2014/main" xmlns="" val="3977340179"/>
                    </a:ext>
                  </a:extLst>
                </a:gridCol>
                <a:gridCol w="4432715">
                  <a:extLst>
                    <a:ext uri="{9D8B030D-6E8A-4147-A177-3AD203B41FA5}">
                      <a16:colId xmlns:a16="http://schemas.microsoft.com/office/drawing/2014/main" xmlns="" val="4218843028"/>
                    </a:ext>
                  </a:extLst>
                </a:gridCol>
              </a:tblGrid>
              <a:tr h="418864">
                <a:tc>
                  <a:txBody>
                    <a:bodyPr/>
                    <a:lstStyle/>
                    <a:p>
                      <a:pPr algn="just">
                        <a:lnSpc>
                          <a:spcPct val="115000"/>
                        </a:lnSpc>
                        <a:spcBef>
                          <a:spcPts val="600"/>
                        </a:spcBef>
                        <a:spcAft>
                          <a:spcPts val="1600"/>
                        </a:spcAft>
                      </a:pPr>
                      <a:r>
                        <a:rPr lang="en-US" sz="1600" b="1" dirty="0">
                          <a:effectLst/>
                          <a:latin typeface="Arial" panose="020B0604020202020204" pitchFamily="34" charset="0"/>
                          <a:ea typeface="Arial" panose="020B0604020202020204" pitchFamily="34" charset="0"/>
                          <a:cs typeface="Times New Roman" panose="02020603050405020304" pitchFamily="18" charset="0"/>
                        </a:rPr>
                        <a:t>Focus area</a:t>
                      </a:r>
                      <a:endParaRPr lang="en-ZA" sz="1600" b="1" dirty="0">
                        <a:effectLst/>
                        <a:latin typeface="Arial" panose="020B0604020202020204" pitchFamily="34" charset="0"/>
                        <a:ea typeface="Arial" panose="020B0604020202020204" pitchFamily="34" charset="0"/>
                        <a:cs typeface="Times New Roman" panose="02020603050405020304" pitchFamily="18" charset="0"/>
                      </a:endParaRPr>
                    </a:p>
                  </a:txBody>
                  <a:tcPr marL="39184" marR="39184" marT="0" marB="0"/>
                </a:tc>
                <a:tc>
                  <a:txBody>
                    <a:bodyPr/>
                    <a:lstStyle/>
                    <a:p>
                      <a:pPr algn="just">
                        <a:lnSpc>
                          <a:spcPct val="115000"/>
                        </a:lnSpc>
                        <a:spcBef>
                          <a:spcPts val="600"/>
                        </a:spcBef>
                        <a:spcAft>
                          <a:spcPts val="1600"/>
                        </a:spcAft>
                      </a:pPr>
                      <a:r>
                        <a:rPr lang="en-US" sz="1600" b="1" dirty="0">
                          <a:effectLst/>
                        </a:rPr>
                        <a:t>Actions taken to address the issue</a:t>
                      </a:r>
                      <a:endParaRPr lang="en-ZA" sz="1600" b="1" dirty="0">
                        <a:effectLst/>
                        <a:latin typeface="Arial" panose="020B0604020202020204" pitchFamily="34" charset="0"/>
                        <a:ea typeface="Arial" panose="020B0604020202020204" pitchFamily="34" charset="0"/>
                        <a:cs typeface="Times New Roman" panose="02020603050405020304" pitchFamily="18" charset="0"/>
                      </a:endParaRPr>
                    </a:p>
                  </a:txBody>
                  <a:tcPr marL="39184" marR="39184" marT="0" marB="0"/>
                </a:tc>
                <a:extLst>
                  <a:ext uri="{0D108BD9-81ED-4DB2-BD59-A6C34878D82A}">
                    <a16:rowId xmlns:a16="http://schemas.microsoft.com/office/drawing/2014/main" xmlns="" val="632113332"/>
                  </a:ext>
                </a:extLst>
              </a:tr>
              <a:tr h="1746468">
                <a:tc>
                  <a:txBody>
                    <a:bodyPr/>
                    <a:lstStyle/>
                    <a:p>
                      <a:pPr algn="just">
                        <a:lnSpc>
                          <a:spcPct val="115000"/>
                        </a:lnSpc>
                        <a:spcBef>
                          <a:spcPts val="600"/>
                        </a:spcBef>
                        <a:spcAft>
                          <a:spcPts val="1600"/>
                        </a:spcAft>
                      </a:pPr>
                      <a:r>
                        <a:rPr lang="en-US" sz="1600" dirty="0">
                          <a:effectLst/>
                        </a:rPr>
                        <a:t>Capacitation and sharing best practice amongst social housing practitioners at a Provincial and Municipal level</a:t>
                      </a: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39184" marR="39184" marT="0" marB="0"/>
                </a:tc>
                <a:tc>
                  <a:txBody>
                    <a:bodyPr/>
                    <a:lstStyle/>
                    <a:p>
                      <a:pPr algn="just">
                        <a:lnSpc>
                          <a:spcPct val="115000"/>
                        </a:lnSpc>
                        <a:spcBef>
                          <a:spcPts val="600"/>
                        </a:spcBef>
                        <a:spcAft>
                          <a:spcPts val="1600"/>
                        </a:spcAft>
                      </a:pPr>
                      <a:r>
                        <a:rPr lang="en-ZA" sz="1600" dirty="0">
                          <a:effectLst/>
                          <a:latin typeface="Arial" panose="020B0604020202020204" pitchFamily="34" charset="0"/>
                          <a:ea typeface="Arial" panose="020B0604020202020204" pitchFamily="34" charset="0"/>
                          <a:cs typeface="Times New Roman" panose="02020603050405020304" pitchFamily="18" charset="0"/>
                        </a:rPr>
                        <a:t>Critical that there are well functioning Provincial Steering Committees in each Province.  Therefore plans to enhance the NRHTT by creating two other forums:</a:t>
                      </a:r>
                    </a:p>
                    <a:p>
                      <a:pPr marL="285750" indent="-285750" algn="just">
                        <a:lnSpc>
                          <a:spcPct val="115000"/>
                        </a:lnSpc>
                        <a:spcBef>
                          <a:spcPts val="600"/>
                        </a:spcBef>
                        <a:spcAft>
                          <a:spcPts val="1600"/>
                        </a:spcAft>
                        <a:buFont typeface="Arial" panose="020B0604020202020204" pitchFamily="34" charset="0"/>
                        <a:buChar char="•"/>
                      </a:pPr>
                      <a:r>
                        <a:rPr lang="en-ZA" sz="1600" dirty="0">
                          <a:effectLst/>
                          <a:latin typeface="Arial" panose="020B0604020202020204" pitchFamily="34" charset="0"/>
                          <a:ea typeface="Arial" panose="020B0604020202020204" pitchFamily="34" charset="0"/>
                          <a:cs typeface="Times New Roman" panose="02020603050405020304" pitchFamily="18" charset="0"/>
                        </a:rPr>
                        <a:t>Chairperson’s Forum</a:t>
                      </a:r>
                    </a:p>
                    <a:p>
                      <a:pPr marL="285750" indent="-285750" algn="just">
                        <a:lnSpc>
                          <a:spcPct val="115000"/>
                        </a:lnSpc>
                        <a:spcBef>
                          <a:spcPts val="600"/>
                        </a:spcBef>
                        <a:spcAft>
                          <a:spcPts val="1600"/>
                        </a:spcAft>
                        <a:buFont typeface="Arial" panose="020B0604020202020204" pitchFamily="34" charset="0"/>
                        <a:buChar char="•"/>
                      </a:pPr>
                      <a:r>
                        <a:rPr lang="en-ZA" sz="1600" dirty="0">
                          <a:effectLst/>
                          <a:latin typeface="Arial" panose="020B0604020202020204" pitchFamily="34" charset="0"/>
                          <a:ea typeface="Arial" panose="020B0604020202020204" pitchFamily="34" charset="0"/>
                          <a:cs typeface="Times New Roman" panose="02020603050405020304" pitchFamily="18" charset="0"/>
                        </a:rPr>
                        <a:t>Peer Learning Forum</a:t>
                      </a:r>
                    </a:p>
                  </a:txBody>
                  <a:tcPr marL="39184" marR="39184" marT="0" marB="0"/>
                </a:tc>
                <a:extLst>
                  <a:ext uri="{0D108BD9-81ED-4DB2-BD59-A6C34878D82A}">
                    <a16:rowId xmlns:a16="http://schemas.microsoft.com/office/drawing/2014/main" xmlns="" val="2372421214"/>
                  </a:ext>
                </a:extLst>
              </a:tr>
            </a:tbl>
          </a:graphicData>
        </a:graphic>
      </p:graphicFrame>
      <p:sp>
        <p:nvSpPr>
          <p:cNvPr id="4" name="Slide Number Placeholder 3">
            <a:extLst>
              <a:ext uri="{FF2B5EF4-FFF2-40B4-BE49-F238E27FC236}">
                <a16:creationId xmlns:a16="http://schemas.microsoft.com/office/drawing/2014/main" xmlns="" id="{00E5F328-EE36-41C7-BFCE-41D54FD63465}"/>
              </a:ext>
            </a:extLst>
          </p:cNvPr>
          <p:cNvSpPr>
            <a:spLocks noGrp="1"/>
          </p:cNvSpPr>
          <p:nvPr>
            <p:ph type="sldNum" sz="quarter" idx="12"/>
          </p:nvPr>
        </p:nvSpPr>
        <p:spPr/>
        <p:txBody>
          <a:bodyPr/>
          <a:lstStyle/>
          <a:p>
            <a:fld id="{17BD8DD0-C587-4865-AB08-0C7D86E2805E}" type="slidenum">
              <a:rPr lang="en-US" smtClean="0"/>
              <a:pPr/>
              <a:t>26</a:t>
            </a:fld>
            <a:endParaRPr lang="en-US"/>
          </a:p>
        </p:txBody>
      </p:sp>
    </p:spTree>
    <p:extLst>
      <p:ext uri="{BB962C8B-B14F-4D97-AF65-F5344CB8AC3E}">
        <p14:creationId xmlns:p14="http://schemas.microsoft.com/office/powerpoint/2010/main" xmlns="" val="3137682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65C829-5532-4685-863E-2836AC626CC5}"/>
              </a:ext>
            </a:extLst>
          </p:cNvPr>
          <p:cNvSpPr>
            <a:spLocks noGrp="1"/>
          </p:cNvSpPr>
          <p:nvPr>
            <p:ph type="title"/>
          </p:nvPr>
        </p:nvSpPr>
        <p:spPr/>
        <p:txBody>
          <a:bodyPr/>
          <a:lstStyle/>
          <a:p>
            <a:r>
              <a:rPr lang="en-ZA" dirty="0"/>
              <a:t>Focus of the plans</a:t>
            </a:r>
          </a:p>
        </p:txBody>
      </p:sp>
      <p:graphicFrame>
        <p:nvGraphicFramePr>
          <p:cNvPr id="5" name="Content Placeholder 4">
            <a:extLst>
              <a:ext uri="{FF2B5EF4-FFF2-40B4-BE49-F238E27FC236}">
                <a16:creationId xmlns:a16="http://schemas.microsoft.com/office/drawing/2014/main" xmlns="" id="{E0957D94-B141-46C7-BE91-242AC7BF803A}"/>
              </a:ext>
            </a:extLst>
          </p:cNvPr>
          <p:cNvGraphicFramePr>
            <a:graphicFrameLocks noGrp="1"/>
          </p:cNvGraphicFramePr>
          <p:nvPr>
            <p:ph idx="1"/>
            <p:extLst>
              <p:ext uri="{D42A27DB-BD31-4B8C-83A1-F6EECF244321}">
                <p14:modId xmlns:p14="http://schemas.microsoft.com/office/powerpoint/2010/main" xmlns="" val="792182374"/>
              </p:ext>
            </p:extLst>
          </p:nvPr>
        </p:nvGraphicFramePr>
        <p:xfrm>
          <a:off x="381000" y="1143000"/>
          <a:ext cx="8381999" cy="3474484"/>
        </p:xfrm>
        <a:graphic>
          <a:graphicData uri="http://schemas.openxmlformats.org/drawingml/2006/table">
            <a:tbl>
              <a:tblPr firstRow="1" firstCol="1" bandRow="1">
                <a:tableStyleId>{5940675A-B579-460E-94D1-54222C63F5DA}</a:tableStyleId>
              </a:tblPr>
              <a:tblGrid>
                <a:gridCol w="3949284">
                  <a:extLst>
                    <a:ext uri="{9D8B030D-6E8A-4147-A177-3AD203B41FA5}">
                      <a16:colId xmlns:a16="http://schemas.microsoft.com/office/drawing/2014/main" xmlns="" val="3977340179"/>
                    </a:ext>
                  </a:extLst>
                </a:gridCol>
                <a:gridCol w="4432715">
                  <a:extLst>
                    <a:ext uri="{9D8B030D-6E8A-4147-A177-3AD203B41FA5}">
                      <a16:colId xmlns:a16="http://schemas.microsoft.com/office/drawing/2014/main" xmlns="" val="4218843028"/>
                    </a:ext>
                  </a:extLst>
                </a:gridCol>
              </a:tblGrid>
              <a:tr h="418864">
                <a:tc>
                  <a:txBody>
                    <a:bodyPr/>
                    <a:lstStyle/>
                    <a:p>
                      <a:pPr algn="just">
                        <a:lnSpc>
                          <a:spcPct val="115000"/>
                        </a:lnSpc>
                        <a:spcBef>
                          <a:spcPts val="600"/>
                        </a:spcBef>
                        <a:spcAft>
                          <a:spcPts val="1600"/>
                        </a:spcAft>
                      </a:pPr>
                      <a:r>
                        <a:rPr lang="en-US" sz="1600" b="1" dirty="0">
                          <a:effectLst/>
                          <a:latin typeface="Arial" panose="020B0604020202020204" pitchFamily="34" charset="0"/>
                          <a:ea typeface="Arial" panose="020B0604020202020204" pitchFamily="34" charset="0"/>
                          <a:cs typeface="Times New Roman" panose="02020603050405020304" pitchFamily="18" charset="0"/>
                        </a:rPr>
                        <a:t>Focus area</a:t>
                      </a:r>
                      <a:endParaRPr lang="en-ZA" sz="1600" b="1" dirty="0">
                        <a:effectLst/>
                        <a:latin typeface="Arial" panose="020B0604020202020204" pitchFamily="34" charset="0"/>
                        <a:ea typeface="Arial" panose="020B0604020202020204" pitchFamily="34" charset="0"/>
                        <a:cs typeface="Times New Roman" panose="02020603050405020304" pitchFamily="18" charset="0"/>
                      </a:endParaRPr>
                    </a:p>
                  </a:txBody>
                  <a:tcPr marL="39184" marR="39184" marT="0" marB="0"/>
                </a:tc>
                <a:tc>
                  <a:txBody>
                    <a:bodyPr/>
                    <a:lstStyle/>
                    <a:p>
                      <a:pPr algn="just">
                        <a:lnSpc>
                          <a:spcPct val="115000"/>
                        </a:lnSpc>
                        <a:spcBef>
                          <a:spcPts val="600"/>
                        </a:spcBef>
                        <a:spcAft>
                          <a:spcPts val="1600"/>
                        </a:spcAft>
                      </a:pPr>
                      <a:r>
                        <a:rPr lang="en-US" sz="1600" b="1" dirty="0">
                          <a:effectLst/>
                        </a:rPr>
                        <a:t>Actions taken to address the issue</a:t>
                      </a:r>
                      <a:endParaRPr lang="en-ZA" sz="1600" b="1" dirty="0">
                        <a:effectLst/>
                        <a:latin typeface="Arial" panose="020B0604020202020204" pitchFamily="34" charset="0"/>
                        <a:ea typeface="Arial" panose="020B0604020202020204" pitchFamily="34" charset="0"/>
                        <a:cs typeface="Times New Roman" panose="02020603050405020304" pitchFamily="18" charset="0"/>
                      </a:endParaRPr>
                    </a:p>
                  </a:txBody>
                  <a:tcPr marL="39184" marR="39184" marT="0" marB="0"/>
                </a:tc>
                <a:extLst>
                  <a:ext uri="{0D108BD9-81ED-4DB2-BD59-A6C34878D82A}">
                    <a16:rowId xmlns:a16="http://schemas.microsoft.com/office/drawing/2014/main" xmlns="" val="632113332"/>
                  </a:ext>
                </a:extLst>
              </a:tr>
              <a:tr h="1746468">
                <a:tc>
                  <a:txBody>
                    <a:bodyPr/>
                    <a:lstStyle/>
                    <a:p>
                      <a:pPr algn="just">
                        <a:lnSpc>
                          <a:spcPct val="115000"/>
                        </a:lnSpc>
                        <a:spcBef>
                          <a:spcPts val="600"/>
                        </a:spcBef>
                        <a:spcAft>
                          <a:spcPts val="1600"/>
                        </a:spcAft>
                      </a:pPr>
                      <a:r>
                        <a:rPr lang="en-US" sz="1600" dirty="0">
                          <a:effectLst/>
                        </a:rPr>
                        <a:t>National training plan</a:t>
                      </a:r>
                    </a:p>
                    <a:p>
                      <a:pPr algn="just">
                        <a:lnSpc>
                          <a:spcPct val="115000"/>
                        </a:lnSpc>
                        <a:spcBef>
                          <a:spcPts val="600"/>
                        </a:spcBef>
                        <a:spcAft>
                          <a:spcPts val="1600"/>
                        </a:spcAft>
                      </a:pPr>
                      <a:endParaRPr lang="en-US" sz="1600" dirty="0">
                        <a:effectLst/>
                      </a:endParaRPr>
                    </a:p>
                    <a:p>
                      <a:pPr algn="just">
                        <a:lnSpc>
                          <a:spcPct val="115000"/>
                        </a:lnSpc>
                        <a:spcBef>
                          <a:spcPts val="600"/>
                        </a:spcBef>
                        <a:spcAft>
                          <a:spcPts val="1600"/>
                        </a:spcAft>
                      </a:pPr>
                      <a:endParaRPr lang="en-US" sz="1600" dirty="0">
                        <a:effectLst/>
                      </a:endParaRPr>
                    </a:p>
                    <a:p>
                      <a:pPr algn="just">
                        <a:lnSpc>
                          <a:spcPct val="115000"/>
                        </a:lnSpc>
                        <a:spcBef>
                          <a:spcPts val="600"/>
                        </a:spcBef>
                        <a:spcAft>
                          <a:spcPts val="1600"/>
                        </a:spcAft>
                      </a:pPr>
                      <a:endParaRPr lang="en-US" sz="1600" dirty="0">
                        <a:effectLst/>
                      </a:endParaRPr>
                    </a:p>
                    <a:p>
                      <a:pPr algn="just">
                        <a:lnSpc>
                          <a:spcPct val="115000"/>
                        </a:lnSpc>
                        <a:spcBef>
                          <a:spcPts val="600"/>
                        </a:spcBef>
                        <a:spcAft>
                          <a:spcPts val="1600"/>
                        </a:spcAft>
                      </a:pPr>
                      <a:endParaRPr lang="en-US" sz="1600" dirty="0">
                        <a:effectLst/>
                      </a:endParaRPr>
                    </a:p>
                    <a:p>
                      <a:pPr algn="just">
                        <a:lnSpc>
                          <a:spcPct val="115000"/>
                        </a:lnSpc>
                        <a:spcBef>
                          <a:spcPts val="600"/>
                        </a:spcBef>
                        <a:spcAft>
                          <a:spcPts val="1600"/>
                        </a:spcAft>
                      </a:pP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39184" marR="39184" marT="0" marB="0"/>
                </a:tc>
                <a:tc>
                  <a:txBody>
                    <a:bodyPr/>
                    <a:lstStyle/>
                    <a:p>
                      <a:pPr algn="just">
                        <a:lnSpc>
                          <a:spcPct val="115000"/>
                        </a:lnSpc>
                        <a:spcBef>
                          <a:spcPts val="600"/>
                        </a:spcBef>
                        <a:spcAft>
                          <a:spcPts val="1600"/>
                        </a:spcAft>
                      </a:pP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Bef>
                          <a:spcPts val="600"/>
                        </a:spcBef>
                        <a:spcAft>
                          <a:spcPts val="1600"/>
                        </a:spcAft>
                      </a:pP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Bef>
                          <a:spcPts val="600"/>
                        </a:spcBef>
                        <a:spcAft>
                          <a:spcPts val="1600"/>
                        </a:spcAft>
                      </a:pP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Bef>
                          <a:spcPts val="600"/>
                        </a:spcBef>
                        <a:spcAft>
                          <a:spcPts val="1600"/>
                        </a:spcAft>
                      </a:pP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Bef>
                          <a:spcPts val="600"/>
                        </a:spcBef>
                        <a:spcAft>
                          <a:spcPts val="1600"/>
                        </a:spcAft>
                      </a:pP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Bef>
                          <a:spcPts val="600"/>
                        </a:spcBef>
                        <a:spcAft>
                          <a:spcPts val="1600"/>
                        </a:spcAft>
                      </a:pP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39184" marR="39184" marT="0" marB="0"/>
                </a:tc>
                <a:extLst>
                  <a:ext uri="{0D108BD9-81ED-4DB2-BD59-A6C34878D82A}">
                    <a16:rowId xmlns:a16="http://schemas.microsoft.com/office/drawing/2014/main" xmlns="" val="2372421214"/>
                  </a:ext>
                </a:extLst>
              </a:tr>
            </a:tbl>
          </a:graphicData>
        </a:graphic>
      </p:graphicFrame>
      <p:sp>
        <p:nvSpPr>
          <p:cNvPr id="4" name="Slide Number Placeholder 3">
            <a:extLst>
              <a:ext uri="{FF2B5EF4-FFF2-40B4-BE49-F238E27FC236}">
                <a16:creationId xmlns:a16="http://schemas.microsoft.com/office/drawing/2014/main" xmlns="" id="{00E5F328-EE36-41C7-BFCE-41D54FD63465}"/>
              </a:ext>
            </a:extLst>
          </p:cNvPr>
          <p:cNvSpPr>
            <a:spLocks noGrp="1"/>
          </p:cNvSpPr>
          <p:nvPr>
            <p:ph type="sldNum" sz="quarter" idx="12"/>
          </p:nvPr>
        </p:nvSpPr>
        <p:spPr/>
        <p:txBody>
          <a:bodyPr/>
          <a:lstStyle/>
          <a:p>
            <a:fld id="{17BD8DD0-C587-4865-AB08-0C7D86E2805E}" type="slidenum">
              <a:rPr lang="en-US" smtClean="0"/>
              <a:pPr/>
              <a:t>27</a:t>
            </a:fld>
            <a:endParaRPr lang="en-US"/>
          </a:p>
        </p:txBody>
      </p:sp>
      <p:pic>
        <p:nvPicPr>
          <p:cNvPr id="7" name="Picture 6">
            <a:extLst>
              <a:ext uri="{FF2B5EF4-FFF2-40B4-BE49-F238E27FC236}">
                <a16:creationId xmlns:a16="http://schemas.microsoft.com/office/drawing/2014/main" xmlns="" id="{7C248FEF-57B5-4047-97BC-4E079D64FCC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43400" y="1600200"/>
            <a:ext cx="4343399" cy="2654299"/>
          </a:xfrm>
          <a:prstGeom prst="rect">
            <a:avLst/>
          </a:prstGeom>
        </p:spPr>
      </p:pic>
    </p:spTree>
    <p:extLst>
      <p:ext uri="{BB962C8B-B14F-4D97-AF65-F5344CB8AC3E}">
        <p14:creationId xmlns:p14="http://schemas.microsoft.com/office/powerpoint/2010/main" xmlns="" val="2882724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65C829-5532-4685-863E-2836AC626CC5}"/>
              </a:ext>
            </a:extLst>
          </p:cNvPr>
          <p:cNvSpPr>
            <a:spLocks noGrp="1"/>
          </p:cNvSpPr>
          <p:nvPr>
            <p:ph type="title"/>
          </p:nvPr>
        </p:nvSpPr>
        <p:spPr/>
        <p:txBody>
          <a:bodyPr/>
          <a:lstStyle/>
          <a:p>
            <a:r>
              <a:rPr lang="en-ZA" dirty="0"/>
              <a:t>Focus of the plans</a:t>
            </a:r>
          </a:p>
        </p:txBody>
      </p:sp>
      <p:graphicFrame>
        <p:nvGraphicFramePr>
          <p:cNvPr id="5" name="Content Placeholder 4">
            <a:extLst>
              <a:ext uri="{FF2B5EF4-FFF2-40B4-BE49-F238E27FC236}">
                <a16:creationId xmlns:a16="http://schemas.microsoft.com/office/drawing/2014/main" xmlns="" id="{E0957D94-B141-46C7-BE91-242AC7BF803A}"/>
              </a:ext>
            </a:extLst>
          </p:cNvPr>
          <p:cNvGraphicFramePr>
            <a:graphicFrameLocks noGrp="1"/>
          </p:cNvGraphicFramePr>
          <p:nvPr>
            <p:ph idx="1"/>
            <p:extLst/>
          </p:nvPr>
        </p:nvGraphicFramePr>
        <p:xfrm>
          <a:off x="381000" y="1143000"/>
          <a:ext cx="8381999" cy="4878596"/>
        </p:xfrm>
        <a:graphic>
          <a:graphicData uri="http://schemas.openxmlformats.org/drawingml/2006/table">
            <a:tbl>
              <a:tblPr firstRow="1" firstCol="1" bandRow="1">
                <a:tableStyleId>{5940675A-B579-460E-94D1-54222C63F5DA}</a:tableStyleId>
              </a:tblPr>
              <a:tblGrid>
                <a:gridCol w="3949284">
                  <a:extLst>
                    <a:ext uri="{9D8B030D-6E8A-4147-A177-3AD203B41FA5}">
                      <a16:colId xmlns:a16="http://schemas.microsoft.com/office/drawing/2014/main" xmlns="" val="3977340179"/>
                    </a:ext>
                  </a:extLst>
                </a:gridCol>
                <a:gridCol w="4432715">
                  <a:extLst>
                    <a:ext uri="{9D8B030D-6E8A-4147-A177-3AD203B41FA5}">
                      <a16:colId xmlns:a16="http://schemas.microsoft.com/office/drawing/2014/main" xmlns="" val="4218843028"/>
                    </a:ext>
                  </a:extLst>
                </a:gridCol>
              </a:tblGrid>
              <a:tr h="418864">
                <a:tc>
                  <a:txBody>
                    <a:bodyPr/>
                    <a:lstStyle/>
                    <a:p>
                      <a:pPr algn="just">
                        <a:lnSpc>
                          <a:spcPct val="115000"/>
                        </a:lnSpc>
                        <a:spcBef>
                          <a:spcPts val="600"/>
                        </a:spcBef>
                        <a:spcAft>
                          <a:spcPts val="1600"/>
                        </a:spcAft>
                      </a:pPr>
                      <a:r>
                        <a:rPr lang="en-US" sz="1600" b="1" dirty="0">
                          <a:effectLst/>
                          <a:latin typeface="Arial" panose="020B0604020202020204" pitchFamily="34" charset="0"/>
                          <a:ea typeface="Arial" panose="020B0604020202020204" pitchFamily="34" charset="0"/>
                          <a:cs typeface="Times New Roman" panose="02020603050405020304" pitchFamily="18" charset="0"/>
                        </a:rPr>
                        <a:t>Focus area</a:t>
                      </a:r>
                      <a:endParaRPr lang="en-ZA" sz="1600" b="1" dirty="0">
                        <a:effectLst/>
                        <a:latin typeface="Arial" panose="020B0604020202020204" pitchFamily="34" charset="0"/>
                        <a:ea typeface="Arial" panose="020B0604020202020204" pitchFamily="34" charset="0"/>
                        <a:cs typeface="Times New Roman" panose="02020603050405020304" pitchFamily="18" charset="0"/>
                      </a:endParaRPr>
                    </a:p>
                  </a:txBody>
                  <a:tcPr marL="39184" marR="39184" marT="0" marB="0"/>
                </a:tc>
                <a:tc>
                  <a:txBody>
                    <a:bodyPr/>
                    <a:lstStyle/>
                    <a:p>
                      <a:pPr algn="just">
                        <a:lnSpc>
                          <a:spcPct val="115000"/>
                        </a:lnSpc>
                        <a:spcBef>
                          <a:spcPts val="600"/>
                        </a:spcBef>
                        <a:spcAft>
                          <a:spcPts val="1600"/>
                        </a:spcAft>
                      </a:pPr>
                      <a:r>
                        <a:rPr lang="en-US" sz="1600" b="1" dirty="0">
                          <a:effectLst/>
                        </a:rPr>
                        <a:t>Actions taken to address the issue</a:t>
                      </a:r>
                      <a:endParaRPr lang="en-ZA" sz="1600" b="1" dirty="0">
                        <a:effectLst/>
                        <a:latin typeface="Arial" panose="020B0604020202020204" pitchFamily="34" charset="0"/>
                        <a:ea typeface="Arial" panose="020B0604020202020204" pitchFamily="34" charset="0"/>
                        <a:cs typeface="Times New Roman" panose="02020603050405020304" pitchFamily="18" charset="0"/>
                      </a:endParaRPr>
                    </a:p>
                  </a:txBody>
                  <a:tcPr marL="39184" marR="39184" marT="0" marB="0"/>
                </a:tc>
                <a:extLst>
                  <a:ext uri="{0D108BD9-81ED-4DB2-BD59-A6C34878D82A}">
                    <a16:rowId xmlns:a16="http://schemas.microsoft.com/office/drawing/2014/main" xmlns="" val="632113332"/>
                  </a:ext>
                </a:extLst>
              </a:tr>
              <a:tr h="1714736">
                <a:tc>
                  <a:txBody>
                    <a:bodyPr/>
                    <a:lstStyle/>
                    <a:p>
                      <a:pPr algn="just">
                        <a:lnSpc>
                          <a:spcPct val="115000"/>
                        </a:lnSpc>
                        <a:spcBef>
                          <a:spcPts val="600"/>
                        </a:spcBef>
                        <a:spcAft>
                          <a:spcPts val="1600"/>
                        </a:spcAft>
                      </a:pPr>
                      <a:r>
                        <a:rPr lang="en-US" sz="1600" dirty="0">
                          <a:effectLst/>
                        </a:rPr>
                        <a:t>Renewed focus on the inner city as part of an integrated model approach to renewing and transforming cities</a:t>
                      </a: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39184" marR="39184" marT="0" marB="0"/>
                </a:tc>
                <a:tc>
                  <a:txBody>
                    <a:bodyPr/>
                    <a:lstStyle/>
                    <a:p>
                      <a:pPr algn="just">
                        <a:lnSpc>
                          <a:spcPct val="115000"/>
                        </a:lnSpc>
                        <a:spcBef>
                          <a:spcPts val="600"/>
                        </a:spcBef>
                        <a:spcAft>
                          <a:spcPts val="1600"/>
                        </a:spcAft>
                      </a:pPr>
                      <a:r>
                        <a:rPr lang="en-ZA" sz="1600" dirty="0">
                          <a:effectLst/>
                        </a:rPr>
                        <a:t>An Implementation Protocol has been signed with the Housing Development Agency to source land and buildings for social housing with a focus on the inner city.  Six inner city buildings have already been identified for immediate purchase.</a:t>
                      </a:r>
                    </a:p>
                    <a:p>
                      <a:pPr algn="just">
                        <a:lnSpc>
                          <a:spcPct val="115000"/>
                        </a:lnSpc>
                        <a:spcBef>
                          <a:spcPts val="600"/>
                        </a:spcBef>
                        <a:spcAft>
                          <a:spcPts val="1600"/>
                        </a:spcAft>
                      </a:pPr>
                      <a:r>
                        <a:rPr lang="en-ZA" sz="1600" dirty="0">
                          <a:effectLst/>
                        </a:rPr>
                        <a:t>Additional indicators and targets have been developed and included in this APP that focus specifically on inner city redevelopment e.g.</a:t>
                      </a:r>
                    </a:p>
                    <a:p>
                      <a:pPr marL="285750" indent="-285750" algn="just">
                        <a:lnSpc>
                          <a:spcPct val="115000"/>
                        </a:lnSpc>
                        <a:spcBef>
                          <a:spcPts val="600"/>
                        </a:spcBef>
                        <a:spcAft>
                          <a:spcPts val="1600"/>
                        </a:spcAft>
                        <a:buFont typeface="Arial" panose="020B0604020202020204" pitchFamily="34" charset="0"/>
                        <a:buChar char="•"/>
                      </a:pPr>
                      <a:r>
                        <a:rPr lang="en-ZA" sz="1600" dirty="0">
                          <a:effectLst/>
                          <a:latin typeface="Arial" panose="020B0604020202020204" pitchFamily="34" charset="0"/>
                          <a:ea typeface="Arial" panose="020B0604020202020204" pitchFamily="34" charset="0"/>
                          <a:cs typeface="Times New Roman" panose="02020603050405020304" pitchFamily="18" charset="0"/>
                        </a:rPr>
                        <a:t>Number of units located in inner cities </a:t>
                      </a:r>
                      <a:r>
                        <a:rPr lang="en-ZA" sz="1600" b="1" dirty="0">
                          <a:effectLst/>
                          <a:latin typeface="Arial" panose="020B0604020202020204" pitchFamily="34" charset="0"/>
                          <a:ea typeface="Arial" panose="020B0604020202020204" pitchFamily="34" charset="0"/>
                          <a:cs typeface="Times New Roman" panose="02020603050405020304" pitchFamily="18" charset="0"/>
                        </a:rPr>
                        <a:t>pre-assessed</a:t>
                      </a:r>
                      <a:r>
                        <a:rPr lang="en-ZA" sz="1600" dirty="0">
                          <a:effectLst/>
                          <a:latin typeface="Arial" panose="020B0604020202020204" pitchFamily="34" charset="0"/>
                          <a:ea typeface="Arial" panose="020B0604020202020204" pitchFamily="34" charset="0"/>
                          <a:cs typeface="Times New Roman" panose="02020603050405020304" pitchFamily="18" charset="0"/>
                        </a:rPr>
                        <a:t> for grant funding</a:t>
                      </a:r>
                    </a:p>
                    <a:p>
                      <a:pPr marL="285750" indent="-285750" algn="just">
                        <a:lnSpc>
                          <a:spcPct val="115000"/>
                        </a:lnSpc>
                        <a:spcBef>
                          <a:spcPts val="600"/>
                        </a:spcBef>
                        <a:spcAft>
                          <a:spcPts val="1600"/>
                        </a:spcAft>
                        <a:buFont typeface="Arial" panose="020B0604020202020204" pitchFamily="34" charset="0"/>
                        <a:buChar char="•"/>
                      </a:pPr>
                      <a:r>
                        <a:rPr lang="en-ZA" sz="1600" dirty="0">
                          <a:effectLst/>
                          <a:latin typeface="Arial" panose="020B0604020202020204" pitchFamily="34" charset="0"/>
                          <a:ea typeface="Arial" panose="020B0604020202020204" pitchFamily="34" charset="0"/>
                          <a:cs typeface="Times New Roman" panose="02020603050405020304" pitchFamily="18" charset="0"/>
                        </a:rPr>
                        <a:t>Number of units located in inner cities </a:t>
                      </a:r>
                      <a:r>
                        <a:rPr lang="en-ZA" sz="1600" b="1" dirty="0">
                          <a:effectLst/>
                          <a:latin typeface="Arial" panose="020B0604020202020204" pitchFamily="34" charset="0"/>
                          <a:ea typeface="Arial" panose="020B0604020202020204" pitchFamily="34" charset="0"/>
                          <a:cs typeface="Times New Roman" panose="02020603050405020304" pitchFamily="18" charset="0"/>
                        </a:rPr>
                        <a:t>accredited</a:t>
                      </a:r>
                      <a:r>
                        <a:rPr lang="en-ZA" sz="1600" dirty="0">
                          <a:effectLst/>
                          <a:latin typeface="Arial" panose="020B0604020202020204" pitchFamily="34" charset="0"/>
                          <a:ea typeface="Arial" panose="020B0604020202020204" pitchFamily="34" charset="0"/>
                          <a:cs typeface="Times New Roman" panose="02020603050405020304" pitchFamily="18" charset="0"/>
                        </a:rPr>
                        <a:t> (awarded grant funding)</a:t>
                      </a:r>
                    </a:p>
                  </a:txBody>
                  <a:tcPr marL="39184" marR="39184" marT="0" marB="0"/>
                </a:tc>
                <a:extLst>
                  <a:ext uri="{0D108BD9-81ED-4DB2-BD59-A6C34878D82A}">
                    <a16:rowId xmlns:a16="http://schemas.microsoft.com/office/drawing/2014/main" xmlns="" val="2372421214"/>
                  </a:ext>
                </a:extLst>
              </a:tr>
            </a:tbl>
          </a:graphicData>
        </a:graphic>
      </p:graphicFrame>
      <p:sp>
        <p:nvSpPr>
          <p:cNvPr id="4" name="Slide Number Placeholder 3">
            <a:extLst>
              <a:ext uri="{FF2B5EF4-FFF2-40B4-BE49-F238E27FC236}">
                <a16:creationId xmlns:a16="http://schemas.microsoft.com/office/drawing/2014/main" xmlns="" id="{00E5F328-EE36-41C7-BFCE-41D54FD63465}"/>
              </a:ext>
            </a:extLst>
          </p:cNvPr>
          <p:cNvSpPr>
            <a:spLocks noGrp="1"/>
          </p:cNvSpPr>
          <p:nvPr>
            <p:ph type="sldNum" sz="quarter" idx="12"/>
          </p:nvPr>
        </p:nvSpPr>
        <p:spPr/>
        <p:txBody>
          <a:bodyPr/>
          <a:lstStyle/>
          <a:p>
            <a:fld id="{17BD8DD0-C587-4865-AB08-0C7D86E2805E}" type="slidenum">
              <a:rPr lang="en-US" smtClean="0"/>
              <a:pPr/>
              <a:t>28</a:t>
            </a:fld>
            <a:endParaRPr lang="en-US"/>
          </a:p>
        </p:txBody>
      </p:sp>
    </p:spTree>
    <p:extLst>
      <p:ext uri="{BB962C8B-B14F-4D97-AF65-F5344CB8AC3E}">
        <p14:creationId xmlns:p14="http://schemas.microsoft.com/office/powerpoint/2010/main" xmlns="" val="2306813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65C829-5532-4685-863E-2836AC626CC5}"/>
              </a:ext>
            </a:extLst>
          </p:cNvPr>
          <p:cNvSpPr>
            <a:spLocks noGrp="1"/>
          </p:cNvSpPr>
          <p:nvPr>
            <p:ph type="title"/>
          </p:nvPr>
        </p:nvSpPr>
        <p:spPr/>
        <p:txBody>
          <a:bodyPr/>
          <a:lstStyle/>
          <a:p>
            <a:r>
              <a:rPr lang="en-ZA" dirty="0"/>
              <a:t>Focus of the plans</a:t>
            </a:r>
          </a:p>
        </p:txBody>
      </p:sp>
      <p:graphicFrame>
        <p:nvGraphicFramePr>
          <p:cNvPr id="5" name="Content Placeholder 4">
            <a:extLst>
              <a:ext uri="{FF2B5EF4-FFF2-40B4-BE49-F238E27FC236}">
                <a16:creationId xmlns:a16="http://schemas.microsoft.com/office/drawing/2014/main" xmlns="" id="{E0957D94-B141-46C7-BE91-242AC7BF803A}"/>
              </a:ext>
            </a:extLst>
          </p:cNvPr>
          <p:cNvGraphicFramePr>
            <a:graphicFrameLocks noGrp="1"/>
          </p:cNvGraphicFramePr>
          <p:nvPr>
            <p:ph idx="1"/>
            <p:extLst>
              <p:ext uri="{D42A27DB-BD31-4B8C-83A1-F6EECF244321}">
                <p14:modId xmlns:p14="http://schemas.microsoft.com/office/powerpoint/2010/main" xmlns="" val="1024881933"/>
              </p:ext>
            </p:extLst>
          </p:nvPr>
        </p:nvGraphicFramePr>
        <p:xfrm>
          <a:off x="381000" y="849494"/>
          <a:ext cx="8381999" cy="5159012"/>
        </p:xfrm>
        <a:graphic>
          <a:graphicData uri="http://schemas.openxmlformats.org/drawingml/2006/table">
            <a:tbl>
              <a:tblPr firstRow="1" firstCol="1" bandRow="1">
                <a:tableStyleId>{5940675A-B579-460E-94D1-54222C63F5DA}</a:tableStyleId>
              </a:tblPr>
              <a:tblGrid>
                <a:gridCol w="3949284">
                  <a:extLst>
                    <a:ext uri="{9D8B030D-6E8A-4147-A177-3AD203B41FA5}">
                      <a16:colId xmlns:a16="http://schemas.microsoft.com/office/drawing/2014/main" xmlns="" val="3977340179"/>
                    </a:ext>
                  </a:extLst>
                </a:gridCol>
                <a:gridCol w="4432715">
                  <a:extLst>
                    <a:ext uri="{9D8B030D-6E8A-4147-A177-3AD203B41FA5}">
                      <a16:colId xmlns:a16="http://schemas.microsoft.com/office/drawing/2014/main" xmlns="" val="4218843028"/>
                    </a:ext>
                  </a:extLst>
                </a:gridCol>
              </a:tblGrid>
              <a:tr h="418864">
                <a:tc>
                  <a:txBody>
                    <a:bodyPr/>
                    <a:lstStyle/>
                    <a:p>
                      <a:pPr algn="just">
                        <a:lnSpc>
                          <a:spcPct val="115000"/>
                        </a:lnSpc>
                        <a:spcBef>
                          <a:spcPts val="600"/>
                        </a:spcBef>
                        <a:spcAft>
                          <a:spcPts val="1600"/>
                        </a:spcAft>
                      </a:pPr>
                      <a:r>
                        <a:rPr lang="en-US" sz="1600" b="1" dirty="0">
                          <a:effectLst/>
                          <a:latin typeface="Arial" panose="020B0604020202020204" pitchFamily="34" charset="0"/>
                          <a:ea typeface="Arial" panose="020B0604020202020204" pitchFamily="34" charset="0"/>
                          <a:cs typeface="Times New Roman" panose="02020603050405020304" pitchFamily="18" charset="0"/>
                        </a:rPr>
                        <a:t>Focus area</a:t>
                      </a:r>
                      <a:endParaRPr lang="en-ZA" sz="1600" b="1" dirty="0">
                        <a:effectLst/>
                        <a:latin typeface="Arial" panose="020B0604020202020204" pitchFamily="34" charset="0"/>
                        <a:ea typeface="Arial" panose="020B0604020202020204" pitchFamily="34" charset="0"/>
                        <a:cs typeface="Times New Roman" panose="02020603050405020304" pitchFamily="18" charset="0"/>
                      </a:endParaRPr>
                    </a:p>
                  </a:txBody>
                  <a:tcPr marL="39184" marR="39184" marT="0" marB="0"/>
                </a:tc>
                <a:tc>
                  <a:txBody>
                    <a:bodyPr/>
                    <a:lstStyle/>
                    <a:p>
                      <a:pPr algn="just">
                        <a:lnSpc>
                          <a:spcPct val="115000"/>
                        </a:lnSpc>
                        <a:spcBef>
                          <a:spcPts val="600"/>
                        </a:spcBef>
                        <a:spcAft>
                          <a:spcPts val="1600"/>
                        </a:spcAft>
                      </a:pPr>
                      <a:r>
                        <a:rPr lang="en-US" sz="1600" b="1" dirty="0">
                          <a:effectLst/>
                        </a:rPr>
                        <a:t>Actions taken to address the issue</a:t>
                      </a:r>
                      <a:endParaRPr lang="en-ZA" sz="1600" b="1" dirty="0">
                        <a:effectLst/>
                        <a:latin typeface="Arial" panose="020B0604020202020204" pitchFamily="34" charset="0"/>
                        <a:ea typeface="Arial" panose="020B0604020202020204" pitchFamily="34" charset="0"/>
                        <a:cs typeface="Times New Roman" panose="02020603050405020304" pitchFamily="18" charset="0"/>
                      </a:endParaRPr>
                    </a:p>
                  </a:txBody>
                  <a:tcPr marL="39184" marR="39184" marT="0" marB="0"/>
                </a:tc>
                <a:extLst>
                  <a:ext uri="{0D108BD9-81ED-4DB2-BD59-A6C34878D82A}">
                    <a16:rowId xmlns:a16="http://schemas.microsoft.com/office/drawing/2014/main" xmlns="" val="632113332"/>
                  </a:ext>
                </a:extLst>
              </a:tr>
              <a:tr h="1714736">
                <a:tc>
                  <a:txBody>
                    <a:bodyPr/>
                    <a:lstStyle/>
                    <a:p>
                      <a:pPr algn="just">
                        <a:lnSpc>
                          <a:spcPct val="115000"/>
                        </a:lnSpc>
                        <a:spcBef>
                          <a:spcPts val="600"/>
                        </a:spcBef>
                        <a:spcAft>
                          <a:spcPts val="1600"/>
                        </a:spcAft>
                      </a:pPr>
                      <a:r>
                        <a:rPr lang="en-ZA" sz="1600" dirty="0">
                          <a:effectLst/>
                          <a:latin typeface="Arial" panose="020B0604020202020204" pitchFamily="34" charset="0"/>
                          <a:ea typeface="Arial" panose="020B0604020202020204" pitchFamily="34" charset="0"/>
                          <a:cs typeface="Times New Roman" panose="02020603050405020304" pitchFamily="18" charset="0"/>
                        </a:rPr>
                        <a:t>Transformation and empowerment of the social housing sector</a:t>
                      </a:r>
                    </a:p>
                  </a:txBody>
                  <a:tcPr marL="39184" marR="39184" marT="0" marB="0"/>
                </a:tc>
                <a:tc>
                  <a:txBody>
                    <a:bodyPr/>
                    <a:lstStyle/>
                    <a:p>
                      <a:pPr algn="just">
                        <a:lnSpc>
                          <a:spcPct val="115000"/>
                        </a:lnSpc>
                        <a:spcBef>
                          <a:spcPts val="600"/>
                        </a:spcBef>
                        <a:spcAft>
                          <a:spcPts val="1600"/>
                        </a:spcAft>
                      </a:pPr>
                      <a:r>
                        <a:rPr lang="en-ZA" sz="1600" dirty="0">
                          <a:effectLst/>
                          <a:latin typeface="Arial" panose="020B0604020202020204" pitchFamily="34" charset="0"/>
                          <a:ea typeface="Arial" panose="020B0604020202020204" pitchFamily="34" charset="0"/>
                          <a:cs typeface="Times New Roman" panose="02020603050405020304" pitchFamily="18" charset="0"/>
                        </a:rPr>
                        <a:t>Indicators and targets have been established i.e.</a:t>
                      </a:r>
                    </a:p>
                    <a:p>
                      <a:pPr marL="285750" indent="-285750" algn="just">
                        <a:lnSpc>
                          <a:spcPct val="115000"/>
                        </a:lnSpc>
                        <a:spcBef>
                          <a:spcPts val="600"/>
                        </a:spcBef>
                        <a:spcAft>
                          <a:spcPts val="1600"/>
                        </a:spcAft>
                        <a:buFont typeface="Arial" panose="020B0604020202020204" pitchFamily="34" charset="0"/>
                        <a:buChar char="•"/>
                      </a:pPr>
                      <a:r>
                        <a:rPr lang="en-US" sz="1600" dirty="0">
                          <a:effectLst/>
                          <a:latin typeface="Arial" panose="020B0604020202020204" pitchFamily="34" charset="0"/>
                          <a:ea typeface="Arial" panose="020B0604020202020204" pitchFamily="34" charset="0"/>
                          <a:cs typeface="Times New Roman" panose="02020603050405020304" pitchFamily="18" charset="0"/>
                        </a:rPr>
                        <a:t>Percentage of </a:t>
                      </a:r>
                      <a:r>
                        <a:rPr lang="en-US" sz="1600" b="1" dirty="0">
                          <a:effectLst/>
                          <a:latin typeface="Arial" panose="020B0604020202020204" pitchFamily="34" charset="0"/>
                          <a:ea typeface="Arial" panose="020B0604020202020204" pitchFamily="34" charset="0"/>
                          <a:cs typeface="Times New Roman" panose="02020603050405020304" pitchFamily="18" charset="0"/>
                        </a:rPr>
                        <a:t>conditionally</a:t>
                      </a:r>
                      <a:r>
                        <a:rPr lang="en-US" sz="1600" dirty="0">
                          <a:effectLst/>
                          <a:latin typeface="Arial" panose="020B0604020202020204" pitchFamily="34" charset="0"/>
                          <a:ea typeface="Arial" panose="020B0604020202020204" pitchFamily="34" charset="0"/>
                          <a:cs typeface="Times New Roman" panose="02020603050405020304" pitchFamily="18" charset="0"/>
                        </a:rPr>
                        <a:t> accredited SHIs that are classified as B-BBEE Owned / Controlled companies as defined in the B-BBEE Act.  Target is 50% for 2018/19.</a:t>
                      </a:r>
                    </a:p>
                    <a:p>
                      <a:pPr marL="285750" marR="0" lvl="0" indent="-285750" algn="just" defTabSz="914400" rtl="0" eaLnBrk="1" fontAlgn="auto" latinLnBrk="0" hangingPunct="1">
                        <a:lnSpc>
                          <a:spcPct val="115000"/>
                        </a:lnSpc>
                        <a:spcBef>
                          <a:spcPts val="600"/>
                        </a:spcBef>
                        <a:spcAft>
                          <a:spcPts val="1600"/>
                        </a:spcAft>
                        <a:buClrTx/>
                        <a:buSzTx/>
                        <a:buFont typeface="Arial" panose="020B0604020202020204" pitchFamily="34" charset="0"/>
                        <a:buChar char="•"/>
                        <a:tabLst/>
                        <a:defRPr/>
                      </a:pPr>
                      <a:r>
                        <a:rPr lang="en-US" sz="1600" dirty="0">
                          <a:effectLst/>
                          <a:latin typeface="Arial" panose="020B0604020202020204" pitchFamily="34" charset="0"/>
                          <a:ea typeface="Arial" panose="020B0604020202020204" pitchFamily="34" charset="0"/>
                          <a:cs typeface="Times New Roman" panose="02020603050405020304" pitchFamily="18" charset="0"/>
                        </a:rPr>
                        <a:t>Percentage of </a:t>
                      </a:r>
                      <a:r>
                        <a:rPr lang="en-US" sz="1600" b="1" dirty="0">
                          <a:effectLst/>
                          <a:latin typeface="Arial" panose="020B0604020202020204" pitchFamily="34" charset="0"/>
                          <a:ea typeface="Arial" panose="020B0604020202020204" pitchFamily="34" charset="0"/>
                          <a:cs typeface="Times New Roman" panose="02020603050405020304" pitchFamily="18" charset="0"/>
                        </a:rPr>
                        <a:t>fully</a:t>
                      </a:r>
                      <a:r>
                        <a:rPr lang="en-US" sz="1600" dirty="0">
                          <a:effectLst/>
                          <a:latin typeface="Arial" panose="020B0604020202020204" pitchFamily="34" charset="0"/>
                          <a:ea typeface="Arial" panose="020B0604020202020204" pitchFamily="34" charset="0"/>
                          <a:cs typeface="Times New Roman" panose="02020603050405020304" pitchFamily="18" charset="0"/>
                        </a:rPr>
                        <a:t> accredited SHIs that are classified as B-BBEE Owned / Controlled companies as defined in the B-BBEE Act. Target is 50% for 2018/19</a:t>
                      </a:r>
                    </a:p>
                    <a:p>
                      <a:pPr marL="285750" marR="0" lvl="0" indent="-285750" algn="just" defTabSz="914400" rtl="0" eaLnBrk="1" fontAlgn="auto" latinLnBrk="0" hangingPunct="1">
                        <a:lnSpc>
                          <a:spcPct val="115000"/>
                        </a:lnSpc>
                        <a:spcBef>
                          <a:spcPts val="600"/>
                        </a:spcBef>
                        <a:spcAft>
                          <a:spcPts val="1600"/>
                        </a:spcAft>
                        <a:buClrTx/>
                        <a:buSzTx/>
                        <a:buFont typeface="Arial" panose="020B0604020202020204" pitchFamily="34" charset="0"/>
                        <a:buChar char="•"/>
                        <a:tabLst/>
                        <a:defRPr/>
                      </a:pPr>
                      <a:r>
                        <a:rPr lang="en-ZA" sz="1600" dirty="0">
                          <a:solidFill>
                            <a:srgbClr val="000000"/>
                          </a:solidFill>
                          <a:effectLst/>
                          <a:latin typeface="+mn-lt"/>
                          <a:ea typeface="Times New Roman" panose="02020603050405020304" pitchFamily="18" charset="0"/>
                        </a:rPr>
                        <a:t>Percentage of annual Consolidated Capital Grant allocation awarded to B-BBEE Owned/Controlled Companies as defined in the B-BBEE Act. </a:t>
                      </a:r>
                      <a:r>
                        <a:rPr lang="en-US" sz="1600" dirty="0">
                          <a:effectLst/>
                          <a:latin typeface="Arial" panose="020B0604020202020204" pitchFamily="34" charset="0"/>
                          <a:ea typeface="Arial" panose="020B0604020202020204" pitchFamily="34" charset="0"/>
                          <a:cs typeface="Times New Roman" panose="02020603050405020304" pitchFamily="18" charset="0"/>
                        </a:rPr>
                        <a:t>Target is 60% for 2018/19</a:t>
                      </a: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39184" marR="39184" marT="0" marB="0"/>
                </a:tc>
                <a:extLst>
                  <a:ext uri="{0D108BD9-81ED-4DB2-BD59-A6C34878D82A}">
                    <a16:rowId xmlns:a16="http://schemas.microsoft.com/office/drawing/2014/main" xmlns="" val="2372421214"/>
                  </a:ext>
                </a:extLst>
              </a:tr>
            </a:tbl>
          </a:graphicData>
        </a:graphic>
      </p:graphicFrame>
      <p:sp>
        <p:nvSpPr>
          <p:cNvPr id="4" name="Slide Number Placeholder 3">
            <a:extLst>
              <a:ext uri="{FF2B5EF4-FFF2-40B4-BE49-F238E27FC236}">
                <a16:creationId xmlns:a16="http://schemas.microsoft.com/office/drawing/2014/main" xmlns="" id="{00E5F328-EE36-41C7-BFCE-41D54FD63465}"/>
              </a:ext>
            </a:extLst>
          </p:cNvPr>
          <p:cNvSpPr>
            <a:spLocks noGrp="1"/>
          </p:cNvSpPr>
          <p:nvPr>
            <p:ph type="sldNum" sz="quarter" idx="12"/>
          </p:nvPr>
        </p:nvSpPr>
        <p:spPr/>
        <p:txBody>
          <a:bodyPr/>
          <a:lstStyle/>
          <a:p>
            <a:fld id="{17BD8DD0-C587-4865-AB08-0C7D86E2805E}" type="slidenum">
              <a:rPr lang="en-US" smtClean="0"/>
              <a:pPr/>
              <a:t>29</a:t>
            </a:fld>
            <a:endParaRPr lang="en-US"/>
          </a:p>
        </p:txBody>
      </p:sp>
    </p:spTree>
    <p:extLst>
      <p:ext uri="{BB962C8B-B14F-4D97-AF65-F5344CB8AC3E}">
        <p14:creationId xmlns:p14="http://schemas.microsoft.com/office/powerpoint/2010/main" xmlns="" val="4282484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Mandate</a:t>
            </a:r>
          </a:p>
        </p:txBody>
      </p:sp>
      <p:sp>
        <p:nvSpPr>
          <p:cNvPr id="4" name="Slide Number Placeholder 3"/>
          <p:cNvSpPr>
            <a:spLocks noGrp="1"/>
          </p:cNvSpPr>
          <p:nvPr>
            <p:ph type="sldNum" sz="quarter" idx="12"/>
          </p:nvPr>
        </p:nvSpPr>
        <p:spPr/>
        <p:txBody>
          <a:bodyPr/>
          <a:lstStyle/>
          <a:p>
            <a:fld id="{17BD8DD0-C587-4865-AB08-0C7D86E2805E}" type="slidenum">
              <a:rPr lang="en-US" smtClean="0"/>
              <a:pPr/>
              <a:t>3</a:t>
            </a:fld>
            <a:endParaRPr lang="en-US"/>
          </a:p>
        </p:txBody>
      </p:sp>
      <p:sp>
        <p:nvSpPr>
          <p:cNvPr id="8" name="Text Placeholder 5"/>
          <p:cNvSpPr txBox="1">
            <a:spLocks/>
          </p:cNvSpPr>
          <p:nvPr/>
        </p:nvSpPr>
        <p:spPr>
          <a:xfrm>
            <a:off x="228601" y="990600"/>
            <a:ext cx="4065780" cy="1043829"/>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j-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j-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j-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j-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j-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ZA" sz="3200" dirty="0"/>
              <a:t>Vision</a:t>
            </a:r>
          </a:p>
        </p:txBody>
      </p:sp>
      <p:sp>
        <p:nvSpPr>
          <p:cNvPr id="9" name="Content Placeholder 6"/>
          <p:cNvSpPr txBox="1">
            <a:spLocks/>
          </p:cNvSpPr>
          <p:nvPr/>
        </p:nvSpPr>
        <p:spPr>
          <a:xfrm>
            <a:off x="228601" y="2121515"/>
            <a:ext cx="3886199" cy="7740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sz="1800" dirty="0"/>
              <a:t>A thought-leader, stimulator and regulator of world-class self-sufficient social housing solutions</a:t>
            </a:r>
            <a:endParaRPr lang="en-ZA" sz="1800" dirty="0"/>
          </a:p>
        </p:txBody>
      </p:sp>
      <p:sp>
        <p:nvSpPr>
          <p:cNvPr id="10" name="TextBox 9"/>
          <p:cNvSpPr txBox="1"/>
          <p:nvPr/>
        </p:nvSpPr>
        <p:spPr>
          <a:xfrm>
            <a:off x="4731479" y="1721757"/>
            <a:ext cx="3408830" cy="3970318"/>
          </a:xfrm>
          <a:prstGeom prst="rect">
            <a:avLst/>
          </a:prstGeom>
          <a:solidFill>
            <a:schemeClr val="bg1">
              <a:lumMod val="85000"/>
            </a:schemeClr>
          </a:solidFill>
        </p:spPr>
        <p:txBody>
          <a:bodyPr wrap="square" rtlCol="0">
            <a:spAutoFit/>
          </a:bodyPr>
          <a:lstStyle/>
          <a:p>
            <a:r>
              <a:rPr lang="en-US" dirty="0">
                <a:latin typeface="Arial" panose="020B0604020202020204" pitchFamily="34" charset="0"/>
              </a:rPr>
              <a:t>The SHRA is responsible for regulating the social housing sector in South Africa and approval, administration and disbursement of both institutional investment (capacity building grant) and capital grants (named the Consolidated Capital Grant).  </a:t>
            </a:r>
          </a:p>
          <a:p>
            <a:endParaRPr lang="en-US" dirty="0">
              <a:latin typeface="Arial" panose="020B0604020202020204" pitchFamily="34" charset="0"/>
            </a:endParaRPr>
          </a:p>
          <a:p>
            <a:r>
              <a:rPr lang="en-US" dirty="0">
                <a:latin typeface="Arial" panose="020B0604020202020204" pitchFamily="34" charset="0"/>
              </a:rPr>
              <a:t>The SHRA must promote an enabling environment for the growth and development of the social housing sector.</a:t>
            </a:r>
            <a:endParaRPr lang="en-ZA" dirty="0">
              <a:latin typeface="Arial" panose="020B0604020202020204" pitchFamily="34" charset="0"/>
            </a:endParaRPr>
          </a:p>
        </p:txBody>
      </p:sp>
      <p:sp>
        <p:nvSpPr>
          <p:cNvPr id="11" name="Text Placeholder 7"/>
          <p:cNvSpPr txBox="1">
            <a:spLocks/>
          </p:cNvSpPr>
          <p:nvPr/>
        </p:nvSpPr>
        <p:spPr>
          <a:xfrm>
            <a:off x="381000" y="3429000"/>
            <a:ext cx="3031331" cy="47982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ZA" b="1" dirty="0"/>
              <a:t>Mission</a:t>
            </a:r>
          </a:p>
        </p:txBody>
      </p:sp>
      <p:sp>
        <p:nvSpPr>
          <p:cNvPr id="12" name="Content Placeholder 8"/>
          <p:cNvSpPr>
            <a:spLocks noGrp="1"/>
          </p:cNvSpPr>
          <p:nvPr>
            <p:ph sz="quarter" idx="4294967295"/>
          </p:nvPr>
        </p:nvSpPr>
        <p:spPr>
          <a:xfrm>
            <a:off x="228601" y="4191000"/>
            <a:ext cx="3886199" cy="1378942"/>
          </a:xfrm>
          <a:prstGeom prst="rect">
            <a:avLst/>
          </a:prstGeom>
        </p:spPr>
        <p:txBody>
          <a:bodyPr>
            <a:noAutofit/>
          </a:bodyPr>
          <a:lstStyle/>
          <a:p>
            <a:pPr marL="0" indent="0">
              <a:buNone/>
            </a:pPr>
            <a:r>
              <a:rPr lang="en-US" sz="1800" dirty="0"/>
              <a:t>Facilitate delivery of quality, sustainable social housing at scale to advance the needs of low and middle income groups in support of spatial, economic and social restructuring</a:t>
            </a:r>
            <a:endParaRPr lang="en-ZA" sz="1800" dirty="0"/>
          </a:p>
        </p:txBody>
      </p:sp>
    </p:spTree>
    <p:extLst>
      <p:ext uri="{BB962C8B-B14F-4D97-AF65-F5344CB8AC3E}">
        <p14:creationId xmlns:p14="http://schemas.microsoft.com/office/powerpoint/2010/main" xmlns="" val="3283121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65C829-5532-4685-863E-2836AC626CC5}"/>
              </a:ext>
            </a:extLst>
          </p:cNvPr>
          <p:cNvSpPr>
            <a:spLocks noGrp="1"/>
          </p:cNvSpPr>
          <p:nvPr>
            <p:ph type="title"/>
          </p:nvPr>
        </p:nvSpPr>
        <p:spPr/>
        <p:txBody>
          <a:bodyPr/>
          <a:lstStyle/>
          <a:p>
            <a:r>
              <a:rPr lang="en-ZA" dirty="0"/>
              <a:t>Focus of the plans</a:t>
            </a:r>
          </a:p>
        </p:txBody>
      </p:sp>
      <p:graphicFrame>
        <p:nvGraphicFramePr>
          <p:cNvPr id="5" name="Content Placeholder 4">
            <a:extLst>
              <a:ext uri="{FF2B5EF4-FFF2-40B4-BE49-F238E27FC236}">
                <a16:creationId xmlns:a16="http://schemas.microsoft.com/office/drawing/2014/main" xmlns="" id="{E0957D94-B141-46C7-BE91-242AC7BF803A}"/>
              </a:ext>
            </a:extLst>
          </p:cNvPr>
          <p:cNvGraphicFramePr>
            <a:graphicFrameLocks noGrp="1"/>
          </p:cNvGraphicFramePr>
          <p:nvPr>
            <p:ph idx="1"/>
            <p:extLst>
              <p:ext uri="{D42A27DB-BD31-4B8C-83A1-F6EECF244321}">
                <p14:modId xmlns:p14="http://schemas.microsoft.com/office/powerpoint/2010/main" xmlns="" val="2861604416"/>
              </p:ext>
            </p:extLst>
          </p:nvPr>
        </p:nvGraphicFramePr>
        <p:xfrm>
          <a:off x="381000" y="1524000"/>
          <a:ext cx="8381999" cy="2637300"/>
        </p:xfrm>
        <a:graphic>
          <a:graphicData uri="http://schemas.openxmlformats.org/drawingml/2006/table">
            <a:tbl>
              <a:tblPr firstRow="1" firstCol="1" bandRow="1">
                <a:tableStyleId>{5940675A-B579-460E-94D1-54222C63F5DA}</a:tableStyleId>
              </a:tblPr>
              <a:tblGrid>
                <a:gridCol w="3949284">
                  <a:extLst>
                    <a:ext uri="{9D8B030D-6E8A-4147-A177-3AD203B41FA5}">
                      <a16:colId xmlns:a16="http://schemas.microsoft.com/office/drawing/2014/main" xmlns="" val="3977340179"/>
                    </a:ext>
                  </a:extLst>
                </a:gridCol>
                <a:gridCol w="4432715">
                  <a:extLst>
                    <a:ext uri="{9D8B030D-6E8A-4147-A177-3AD203B41FA5}">
                      <a16:colId xmlns:a16="http://schemas.microsoft.com/office/drawing/2014/main" xmlns="" val="4218843028"/>
                    </a:ext>
                  </a:extLst>
                </a:gridCol>
              </a:tblGrid>
              <a:tr h="418864">
                <a:tc>
                  <a:txBody>
                    <a:bodyPr/>
                    <a:lstStyle/>
                    <a:p>
                      <a:pPr algn="just">
                        <a:lnSpc>
                          <a:spcPct val="115000"/>
                        </a:lnSpc>
                        <a:spcBef>
                          <a:spcPts val="600"/>
                        </a:spcBef>
                        <a:spcAft>
                          <a:spcPts val="1600"/>
                        </a:spcAft>
                      </a:pPr>
                      <a:r>
                        <a:rPr lang="en-US" sz="1600" b="1" dirty="0">
                          <a:effectLst/>
                          <a:latin typeface="Arial" panose="020B0604020202020204" pitchFamily="34" charset="0"/>
                          <a:ea typeface="Arial" panose="020B0604020202020204" pitchFamily="34" charset="0"/>
                          <a:cs typeface="Times New Roman" panose="02020603050405020304" pitchFamily="18" charset="0"/>
                        </a:rPr>
                        <a:t>Focus areas</a:t>
                      </a:r>
                      <a:endParaRPr lang="en-ZA" sz="1600" b="1" dirty="0">
                        <a:effectLst/>
                        <a:latin typeface="Arial" panose="020B0604020202020204" pitchFamily="34" charset="0"/>
                        <a:ea typeface="Arial" panose="020B0604020202020204" pitchFamily="34" charset="0"/>
                        <a:cs typeface="Times New Roman" panose="02020603050405020304" pitchFamily="18" charset="0"/>
                      </a:endParaRPr>
                    </a:p>
                  </a:txBody>
                  <a:tcPr marL="39184" marR="39184" marT="0" marB="0"/>
                </a:tc>
                <a:tc>
                  <a:txBody>
                    <a:bodyPr/>
                    <a:lstStyle/>
                    <a:p>
                      <a:pPr algn="just">
                        <a:lnSpc>
                          <a:spcPct val="115000"/>
                        </a:lnSpc>
                        <a:spcBef>
                          <a:spcPts val="600"/>
                        </a:spcBef>
                        <a:spcAft>
                          <a:spcPts val="1600"/>
                        </a:spcAft>
                      </a:pPr>
                      <a:r>
                        <a:rPr lang="en-US" sz="1600" b="1" dirty="0">
                          <a:effectLst/>
                        </a:rPr>
                        <a:t>Actions taken to address the issue</a:t>
                      </a:r>
                      <a:endParaRPr lang="en-ZA" sz="1600" b="1" dirty="0">
                        <a:effectLst/>
                        <a:latin typeface="Arial" panose="020B0604020202020204" pitchFamily="34" charset="0"/>
                        <a:ea typeface="Arial" panose="020B0604020202020204" pitchFamily="34" charset="0"/>
                        <a:cs typeface="Times New Roman" panose="02020603050405020304" pitchFamily="18" charset="0"/>
                      </a:endParaRPr>
                    </a:p>
                  </a:txBody>
                  <a:tcPr marL="39184" marR="39184" marT="0" marB="0"/>
                </a:tc>
                <a:extLst>
                  <a:ext uri="{0D108BD9-81ED-4DB2-BD59-A6C34878D82A}">
                    <a16:rowId xmlns:a16="http://schemas.microsoft.com/office/drawing/2014/main" xmlns="" val="632113332"/>
                  </a:ext>
                </a:extLst>
              </a:tr>
              <a:tr h="838200">
                <a:tc>
                  <a:txBody>
                    <a:bodyPr/>
                    <a:lstStyle/>
                    <a:p>
                      <a:pPr algn="just">
                        <a:lnSpc>
                          <a:spcPct val="115000"/>
                        </a:lnSpc>
                        <a:spcBef>
                          <a:spcPts val="600"/>
                        </a:spcBef>
                        <a:spcAft>
                          <a:spcPts val="1600"/>
                        </a:spcAft>
                      </a:pPr>
                      <a:r>
                        <a:rPr lang="en-US" sz="1600" dirty="0">
                          <a:effectLst/>
                        </a:rPr>
                        <a:t>The performance measurement of the SHRA to be reflective of what constitutes real traction on the ground</a:t>
                      </a: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39184" marR="39184" marT="0" marB="0"/>
                </a:tc>
                <a:tc>
                  <a:txBody>
                    <a:bodyPr/>
                    <a:lstStyle/>
                    <a:p>
                      <a:pPr algn="just">
                        <a:lnSpc>
                          <a:spcPct val="115000"/>
                        </a:lnSpc>
                        <a:spcBef>
                          <a:spcPts val="600"/>
                        </a:spcBef>
                        <a:spcAft>
                          <a:spcPts val="1600"/>
                        </a:spcAft>
                      </a:pPr>
                      <a:r>
                        <a:rPr lang="en-ZA" sz="1600" dirty="0">
                          <a:effectLst/>
                        </a:rPr>
                        <a:t>The SHRA has added a new indicator so that the SHRA now has units delivered and units completed.  Units delivered means those completed ands tenanted and units completed means those having reached practical completion.</a:t>
                      </a:r>
                    </a:p>
                    <a:p>
                      <a:pPr algn="just">
                        <a:lnSpc>
                          <a:spcPct val="115000"/>
                        </a:lnSpc>
                        <a:spcBef>
                          <a:spcPts val="600"/>
                        </a:spcBef>
                        <a:spcAft>
                          <a:spcPts val="1600"/>
                        </a:spcAft>
                      </a:pP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39184" marR="39184" marT="0" marB="0"/>
                </a:tc>
                <a:extLst>
                  <a:ext uri="{0D108BD9-81ED-4DB2-BD59-A6C34878D82A}">
                    <a16:rowId xmlns:a16="http://schemas.microsoft.com/office/drawing/2014/main" xmlns="" val="956328037"/>
                  </a:ext>
                </a:extLst>
              </a:tr>
            </a:tbl>
          </a:graphicData>
        </a:graphic>
      </p:graphicFrame>
      <p:sp>
        <p:nvSpPr>
          <p:cNvPr id="4" name="Slide Number Placeholder 3">
            <a:extLst>
              <a:ext uri="{FF2B5EF4-FFF2-40B4-BE49-F238E27FC236}">
                <a16:creationId xmlns:a16="http://schemas.microsoft.com/office/drawing/2014/main" xmlns="" id="{00E5F328-EE36-41C7-BFCE-41D54FD63465}"/>
              </a:ext>
            </a:extLst>
          </p:cNvPr>
          <p:cNvSpPr>
            <a:spLocks noGrp="1"/>
          </p:cNvSpPr>
          <p:nvPr>
            <p:ph type="sldNum" sz="quarter" idx="12"/>
          </p:nvPr>
        </p:nvSpPr>
        <p:spPr/>
        <p:txBody>
          <a:bodyPr/>
          <a:lstStyle/>
          <a:p>
            <a:fld id="{17BD8DD0-C587-4865-AB08-0C7D86E2805E}" type="slidenum">
              <a:rPr lang="en-US" smtClean="0"/>
              <a:pPr/>
              <a:t>30</a:t>
            </a:fld>
            <a:endParaRPr lang="en-US"/>
          </a:p>
        </p:txBody>
      </p:sp>
    </p:spTree>
    <p:extLst>
      <p:ext uri="{BB962C8B-B14F-4D97-AF65-F5344CB8AC3E}">
        <p14:creationId xmlns:p14="http://schemas.microsoft.com/office/powerpoint/2010/main" xmlns="" val="4074368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65C829-5532-4685-863E-2836AC626CC5}"/>
              </a:ext>
            </a:extLst>
          </p:cNvPr>
          <p:cNvSpPr>
            <a:spLocks noGrp="1"/>
          </p:cNvSpPr>
          <p:nvPr>
            <p:ph type="title"/>
          </p:nvPr>
        </p:nvSpPr>
        <p:spPr/>
        <p:txBody>
          <a:bodyPr/>
          <a:lstStyle/>
          <a:p>
            <a:r>
              <a:rPr lang="en-ZA" dirty="0"/>
              <a:t>Situational Analysis</a:t>
            </a:r>
          </a:p>
        </p:txBody>
      </p:sp>
      <p:graphicFrame>
        <p:nvGraphicFramePr>
          <p:cNvPr id="5" name="Content Placeholder 4">
            <a:extLst>
              <a:ext uri="{FF2B5EF4-FFF2-40B4-BE49-F238E27FC236}">
                <a16:creationId xmlns:a16="http://schemas.microsoft.com/office/drawing/2014/main" xmlns="" id="{E0957D94-B141-46C7-BE91-242AC7BF803A}"/>
              </a:ext>
            </a:extLst>
          </p:cNvPr>
          <p:cNvGraphicFramePr>
            <a:graphicFrameLocks noGrp="1"/>
          </p:cNvGraphicFramePr>
          <p:nvPr>
            <p:ph idx="1"/>
            <p:extLst>
              <p:ext uri="{D42A27DB-BD31-4B8C-83A1-F6EECF244321}">
                <p14:modId xmlns:p14="http://schemas.microsoft.com/office/powerpoint/2010/main" xmlns="" val="685076292"/>
              </p:ext>
            </p:extLst>
          </p:nvPr>
        </p:nvGraphicFramePr>
        <p:xfrm>
          <a:off x="381000" y="1143000"/>
          <a:ext cx="8381999" cy="5229624"/>
        </p:xfrm>
        <a:graphic>
          <a:graphicData uri="http://schemas.openxmlformats.org/drawingml/2006/table">
            <a:tbl>
              <a:tblPr firstRow="1" firstCol="1" bandRow="1">
                <a:tableStyleId>{5940675A-B579-460E-94D1-54222C63F5DA}</a:tableStyleId>
              </a:tblPr>
              <a:tblGrid>
                <a:gridCol w="3949284">
                  <a:extLst>
                    <a:ext uri="{9D8B030D-6E8A-4147-A177-3AD203B41FA5}">
                      <a16:colId xmlns:a16="http://schemas.microsoft.com/office/drawing/2014/main" xmlns="" val="3977340179"/>
                    </a:ext>
                  </a:extLst>
                </a:gridCol>
                <a:gridCol w="4432715">
                  <a:extLst>
                    <a:ext uri="{9D8B030D-6E8A-4147-A177-3AD203B41FA5}">
                      <a16:colId xmlns:a16="http://schemas.microsoft.com/office/drawing/2014/main" xmlns="" val="4218843028"/>
                    </a:ext>
                  </a:extLst>
                </a:gridCol>
              </a:tblGrid>
              <a:tr h="418864">
                <a:tc>
                  <a:txBody>
                    <a:bodyPr/>
                    <a:lstStyle/>
                    <a:p>
                      <a:pPr algn="just">
                        <a:lnSpc>
                          <a:spcPct val="115000"/>
                        </a:lnSpc>
                        <a:spcBef>
                          <a:spcPts val="600"/>
                        </a:spcBef>
                        <a:spcAft>
                          <a:spcPts val="1600"/>
                        </a:spcAft>
                      </a:pPr>
                      <a:r>
                        <a:rPr lang="en-US" sz="1600" b="1" dirty="0">
                          <a:effectLst/>
                          <a:latin typeface="Arial" panose="020B0604020202020204" pitchFamily="34" charset="0"/>
                          <a:ea typeface="Arial" panose="020B0604020202020204" pitchFamily="34" charset="0"/>
                          <a:cs typeface="Times New Roman" panose="02020603050405020304" pitchFamily="18" charset="0"/>
                        </a:rPr>
                        <a:t>Focus area</a:t>
                      </a:r>
                      <a:endParaRPr lang="en-ZA" sz="1600" b="1" dirty="0">
                        <a:effectLst/>
                        <a:latin typeface="Arial" panose="020B0604020202020204" pitchFamily="34" charset="0"/>
                        <a:ea typeface="Arial" panose="020B0604020202020204" pitchFamily="34" charset="0"/>
                        <a:cs typeface="Times New Roman" panose="02020603050405020304" pitchFamily="18" charset="0"/>
                      </a:endParaRPr>
                    </a:p>
                  </a:txBody>
                  <a:tcPr marL="39184" marR="39184" marT="0" marB="0"/>
                </a:tc>
                <a:tc>
                  <a:txBody>
                    <a:bodyPr/>
                    <a:lstStyle/>
                    <a:p>
                      <a:pPr algn="just">
                        <a:lnSpc>
                          <a:spcPct val="115000"/>
                        </a:lnSpc>
                        <a:spcBef>
                          <a:spcPts val="600"/>
                        </a:spcBef>
                        <a:spcAft>
                          <a:spcPts val="1600"/>
                        </a:spcAft>
                      </a:pPr>
                      <a:r>
                        <a:rPr lang="en-US" sz="1600" b="1" dirty="0">
                          <a:effectLst/>
                        </a:rPr>
                        <a:t>Actions taken to address the issue</a:t>
                      </a:r>
                      <a:endParaRPr lang="en-ZA" sz="1600" b="1" dirty="0">
                        <a:effectLst/>
                        <a:latin typeface="Arial" panose="020B0604020202020204" pitchFamily="34" charset="0"/>
                        <a:ea typeface="Arial" panose="020B0604020202020204" pitchFamily="34" charset="0"/>
                        <a:cs typeface="Times New Roman" panose="02020603050405020304" pitchFamily="18" charset="0"/>
                      </a:endParaRPr>
                    </a:p>
                  </a:txBody>
                  <a:tcPr marL="39184" marR="39184" marT="0" marB="0"/>
                </a:tc>
                <a:extLst>
                  <a:ext uri="{0D108BD9-81ED-4DB2-BD59-A6C34878D82A}">
                    <a16:rowId xmlns:a16="http://schemas.microsoft.com/office/drawing/2014/main" xmlns="" val="632113332"/>
                  </a:ext>
                </a:extLst>
              </a:tr>
              <a:tr h="2133600">
                <a:tc>
                  <a:txBody>
                    <a:bodyPr/>
                    <a:lstStyle/>
                    <a:p>
                      <a:pPr algn="just">
                        <a:lnSpc>
                          <a:spcPct val="115000"/>
                        </a:lnSpc>
                        <a:spcBef>
                          <a:spcPts val="600"/>
                        </a:spcBef>
                        <a:spcAft>
                          <a:spcPts val="1600"/>
                        </a:spcAft>
                      </a:pPr>
                      <a:r>
                        <a:rPr lang="en-US" sz="1600" dirty="0">
                          <a:effectLst/>
                        </a:rPr>
                        <a:t>Acceleration of project delivery to meet MTSF target</a:t>
                      </a: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39184" marR="39184" marT="0" marB="0"/>
                </a:tc>
                <a:tc>
                  <a:txBody>
                    <a:bodyPr/>
                    <a:lstStyle/>
                    <a:p>
                      <a:pPr algn="just">
                        <a:lnSpc>
                          <a:spcPct val="100000"/>
                        </a:lnSpc>
                        <a:spcBef>
                          <a:spcPts val="600"/>
                        </a:spcBef>
                        <a:spcAft>
                          <a:spcPts val="1600"/>
                        </a:spcAft>
                      </a:pPr>
                      <a:r>
                        <a:rPr lang="en-US" sz="1600" dirty="0">
                          <a:solidFill>
                            <a:schemeClr val="tx1"/>
                          </a:solidFill>
                          <a:effectLst/>
                        </a:rPr>
                        <a:t>The Social Housing Investment Plan provides a more regional approach to social housing delivery support that is aimed at accelerating project delivery.  Internally, the SHRA has different personnel assigned to different Provinces to work closely with Provincial Steering Committees to directly assist with:</a:t>
                      </a:r>
                    </a:p>
                    <a:p>
                      <a:pPr marL="285750" indent="-285750" algn="just">
                        <a:lnSpc>
                          <a:spcPct val="100000"/>
                        </a:lnSpc>
                        <a:spcBef>
                          <a:spcPts val="600"/>
                        </a:spcBef>
                        <a:spcAft>
                          <a:spcPts val="1600"/>
                        </a:spcAft>
                        <a:buFont typeface="Arial" panose="020B0604020202020204" pitchFamily="34" charset="0"/>
                        <a:buChar char="•"/>
                      </a:pPr>
                      <a:r>
                        <a:rPr lang="en-US" sz="16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Designation of restructuring zones</a:t>
                      </a:r>
                    </a:p>
                    <a:p>
                      <a:pPr marL="285750" indent="-285750" algn="just">
                        <a:lnSpc>
                          <a:spcPct val="100000"/>
                        </a:lnSpc>
                        <a:spcBef>
                          <a:spcPts val="600"/>
                        </a:spcBef>
                        <a:spcAft>
                          <a:spcPts val="1600"/>
                        </a:spcAft>
                        <a:buFont typeface="Arial" panose="020B0604020202020204" pitchFamily="34" charset="0"/>
                        <a:buChar char="•"/>
                      </a:pPr>
                      <a:r>
                        <a:rPr lang="en-US" sz="16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Project facilitation</a:t>
                      </a:r>
                    </a:p>
                    <a:p>
                      <a:pPr marL="285750" indent="-285750" algn="just">
                        <a:lnSpc>
                          <a:spcPct val="100000"/>
                        </a:lnSpc>
                        <a:spcBef>
                          <a:spcPts val="600"/>
                        </a:spcBef>
                        <a:spcAft>
                          <a:spcPts val="1600"/>
                        </a:spcAft>
                        <a:buFont typeface="Arial" panose="020B0604020202020204" pitchFamily="34" charset="0"/>
                        <a:buChar char="•"/>
                      </a:pPr>
                      <a:r>
                        <a:rPr lang="en-US" sz="16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Managing the pipeline of projects</a:t>
                      </a:r>
                    </a:p>
                    <a:p>
                      <a:pPr marL="285750" indent="-285750" algn="just">
                        <a:lnSpc>
                          <a:spcPct val="100000"/>
                        </a:lnSpc>
                        <a:spcBef>
                          <a:spcPts val="600"/>
                        </a:spcBef>
                        <a:spcAft>
                          <a:spcPts val="1600"/>
                        </a:spcAft>
                        <a:buFont typeface="Arial" panose="020B0604020202020204" pitchFamily="34" charset="0"/>
                        <a:buChar char="•"/>
                      </a:pPr>
                      <a:r>
                        <a:rPr lang="en-US" sz="16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Working with PSCs</a:t>
                      </a:r>
                    </a:p>
                    <a:p>
                      <a:pPr marL="0" indent="0" algn="just">
                        <a:lnSpc>
                          <a:spcPct val="100000"/>
                        </a:lnSpc>
                        <a:spcBef>
                          <a:spcPts val="600"/>
                        </a:spcBef>
                        <a:spcAft>
                          <a:spcPts val="1600"/>
                        </a:spcAft>
                        <a:buFont typeface="Arial" panose="020B0604020202020204" pitchFamily="34" charset="0"/>
                        <a:buNone/>
                      </a:pPr>
                      <a:r>
                        <a:rPr lang="en-US" sz="16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These personnel also work directly with projects within their respective Provinces and ensure project delivery.</a:t>
                      </a:r>
                      <a:endParaRPr lang="en-ZA" sz="16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39184" marR="39184" marT="0" marB="0"/>
                </a:tc>
                <a:extLst>
                  <a:ext uri="{0D108BD9-81ED-4DB2-BD59-A6C34878D82A}">
                    <a16:rowId xmlns:a16="http://schemas.microsoft.com/office/drawing/2014/main" xmlns="" val="3899367583"/>
                  </a:ext>
                </a:extLst>
              </a:tr>
            </a:tbl>
          </a:graphicData>
        </a:graphic>
      </p:graphicFrame>
      <p:sp>
        <p:nvSpPr>
          <p:cNvPr id="4" name="Slide Number Placeholder 3">
            <a:extLst>
              <a:ext uri="{FF2B5EF4-FFF2-40B4-BE49-F238E27FC236}">
                <a16:creationId xmlns:a16="http://schemas.microsoft.com/office/drawing/2014/main" xmlns="" id="{00E5F328-EE36-41C7-BFCE-41D54FD63465}"/>
              </a:ext>
            </a:extLst>
          </p:cNvPr>
          <p:cNvSpPr>
            <a:spLocks noGrp="1"/>
          </p:cNvSpPr>
          <p:nvPr>
            <p:ph type="sldNum" sz="quarter" idx="12"/>
          </p:nvPr>
        </p:nvSpPr>
        <p:spPr/>
        <p:txBody>
          <a:bodyPr/>
          <a:lstStyle/>
          <a:p>
            <a:fld id="{17BD8DD0-C587-4865-AB08-0C7D86E2805E}" type="slidenum">
              <a:rPr lang="en-US" smtClean="0"/>
              <a:pPr/>
              <a:t>31</a:t>
            </a:fld>
            <a:endParaRPr lang="en-US"/>
          </a:p>
        </p:txBody>
      </p:sp>
    </p:spTree>
    <p:extLst>
      <p:ext uri="{BB962C8B-B14F-4D97-AF65-F5344CB8AC3E}">
        <p14:creationId xmlns:p14="http://schemas.microsoft.com/office/powerpoint/2010/main" xmlns="" val="1599443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65C829-5532-4685-863E-2836AC626CC5}"/>
              </a:ext>
            </a:extLst>
          </p:cNvPr>
          <p:cNvSpPr>
            <a:spLocks noGrp="1"/>
          </p:cNvSpPr>
          <p:nvPr>
            <p:ph type="title"/>
          </p:nvPr>
        </p:nvSpPr>
        <p:spPr/>
        <p:txBody>
          <a:bodyPr/>
          <a:lstStyle/>
          <a:p>
            <a:r>
              <a:rPr lang="en-ZA" dirty="0"/>
              <a:t>Situational Analysis</a:t>
            </a:r>
          </a:p>
        </p:txBody>
      </p:sp>
      <p:graphicFrame>
        <p:nvGraphicFramePr>
          <p:cNvPr id="5" name="Content Placeholder 4">
            <a:extLst>
              <a:ext uri="{FF2B5EF4-FFF2-40B4-BE49-F238E27FC236}">
                <a16:creationId xmlns:a16="http://schemas.microsoft.com/office/drawing/2014/main" xmlns="" id="{E0957D94-B141-46C7-BE91-242AC7BF803A}"/>
              </a:ext>
            </a:extLst>
          </p:cNvPr>
          <p:cNvGraphicFramePr>
            <a:graphicFrameLocks noGrp="1"/>
          </p:cNvGraphicFramePr>
          <p:nvPr>
            <p:ph idx="1"/>
            <p:extLst>
              <p:ext uri="{D42A27DB-BD31-4B8C-83A1-F6EECF244321}">
                <p14:modId xmlns:p14="http://schemas.microsoft.com/office/powerpoint/2010/main" xmlns="" val="2698474828"/>
              </p:ext>
            </p:extLst>
          </p:nvPr>
        </p:nvGraphicFramePr>
        <p:xfrm>
          <a:off x="381000" y="1143000"/>
          <a:ext cx="8381999" cy="3085864"/>
        </p:xfrm>
        <a:graphic>
          <a:graphicData uri="http://schemas.openxmlformats.org/drawingml/2006/table">
            <a:tbl>
              <a:tblPr firstRow="1" firstCol="1" bandRow="1">
                <a:tableStyleId>{5940675A-B579-460E-94D1-54222C63F5DA}</a:tableStyleId>
              </a:tblPr>
              <a:tblGrid>
                <a:gridCol w="3949284">
                  <a:extLst>
                    <a:ext uri="{9D8B030D-6E8A-4147-A177-3AD203B41FA5}">
                      <a16:colId xmlns:a16="http://schemas.microsoft.com/office/drawing/2014/main" xmlns="" val="3977340179"/>
                    </a:ext>
                  </a:extLst>
                </a:gridCol>
                <a:gridCol w="4432715">
                  <a:extLst>
                    <a:ext uri="{9D8B030D-6E8A-4147-A177-3AD203B41FA5}">
                      <a16:colId xmlns:a16="http://schemas.microsoft.com/office/drawing/2014/main" xmlns="" val="4218843028"/>
                    </a:ext>
                  </a:extLst>
                </a:gridCol>
              </a:tblGrid>
              <a:tr h="418864">
                <a:tc>
                  <a:txBody>
                    <a:bodyPr/>
                    <a:lstStyle/>
                    <a:p>
                      <a:pPr algn="just">
                        <a:lnSpc>
                          <a:spcPct val="115000"/>
                        </a:lnSpc>
                        <a:spcBef>
                          <a:spcPts val="600"/>
                        </a:spcBef>
                        <a:spcAft>
                          <a:spcPts val="1600"/>
                        </a:spcAft>
                      </a:pPr>
                      <a:r>
                        <a:rPr lang="en-US" sz="1600" b="1" dirty="0">
                          <a:effectLst/>
                          <a:latin typeface="Arial" panose="020B0604020202020204" pitchFamily="34" charset="0"/>
                          <a:ea typeface="Arial" panose="020B0604020202020204" pitchFamily="34" charset="0"/>
                          <a:cs typeface="Times New Roman" panose="02020603050405020304" pitchFamily="18" charset="0"/>
                        </a:rPr>
                        <a:t>Focus area</a:t>
                      </a:r>
                      <a:endParaRPr lang="en-ZA" sz="1600" b="1" dirty="0">
                        <a:effectLst/>
                        <a:latin typeface="Arial" panose="020B0604020202020204" pitchFamily="34" charset="0"/>
                        <a:ea typeface="Arial" panose="020B0604020202020204" pitchFamily="34" charset="0"/>
                        <a:cs typeface="Times New Roman" panose="02020603050405020304" pitchFamily="18" charset="0"/>
                      </a:endParaRPr>
                    </a:p>
                  </a:txBody>
                  <a:tcPr marL="39184" marR="39184" marT="0" marB="0"/>
                </a:tc>
                <a:tc>
                  <a:txBody>
                    <a:bodyPr/>
                    <a:lstStyle/>
                    <a:p>
                      <a:pPr algn="just">
                        <a:lnSpc>
                          <a:spcPct val="115000"/>
                        </a:lnSpc>
                        <a:spcBef>
                          <a:spcPts val="600"/>
                        </a:spcBef>
                        <a:spcAft>
                          <a:spcPts val="1600"/>
                        </a:spcAft>
                      </a:pPr>
                      <a:r>
                        <a:rPr lang="en-US" sz="1600" b="1" dirty="0">
                          <a:effectLst/>
                        </a:rPr>
                        <a:t>Actions taken to address the issue</a:t>
                      </a:r>
                      <a:endParaRPr lang="en-ZA" sz="1600" b="1" dirty="0">
                        <a:effectLst/>
                        <a:latin typeface="Arial" panose="020B0604020202020204" pitchFamily="34" charset="0"/>
                        <a:ea typeface="Arial" panose="020B0604020202020204" pitchFamily="34" charset="0"/>
                        <a:cs typeface="Times New Roman" panose="02020603050405020304" pitchFamily="18" charset="0"/>
                      </a:endParaRPr>
                    </a:p>
                  </a:txBody>
                  <a:tcPr marL="39184" marR="39184" marT="0" marB="0"/>
                </a:tc>
                <a:extLst>
                  <a:ext uri="{0D108BD9-81ED-4DB2-BD59-A6C34878D82A}">
                    <a16:rowId xmlns:a16="http://schemas.microsoft.com/office/drawing/2014/main" xmlns="" val="632113332"/>
                  </a:ext>
                </a:extLst>
              </a:tr>
              <a:tr h="2667000">
                <a:tc>
                  <a:txBody>
                    <a:bodyPr/>
                    <a:lstStyle/>
                    <a:p>
                      <a:pPr algn="just">
                        <a:lnSpc>
                          <a:spcPct val="115000"/>
                        </a:lnSpc>
                        <a:spcBef>
                          <a:spcPts val="600"/>
                        </a:spcBef>
                        <a:spcAft>
                          <a:spcPts val="1600"/>
                        </a:spcAft>
                      </a:pPr>
                      <a:r>
                        <a:rPr lang="en-US" sz="1600" dirty="0">
                          <a:effectLst/>
                        </a:rPr>
                        <a:t>There are a number of SHIs that are conditionally or fully accredited without projects / stock. </a:t>
                      </a: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39184" marR="39184" marT="0" marB="0"/>
                </a:tc>
                <a:tc>
                  <a:txBody>
                    <a:bodyPr/>
                    <a:lstStyle/>
                    <a:p>
                      <a:pPr algn="just">
                        <a:lnSpc>
                          <a:spcPct val="115000"/>
                        </a:lnSpc>
                        <a:spcBef>
                          <a:spcPts val="600"/>
                        </a:spcBef>
                        <a:spcAft>
                          <a:spcPts val="1600"/>
                        </a:spcAft>
                      </a:pPr>
                      <a:r>
                        <a:rPr lang="en-ZA" sz="1600" dirty="0">
                          <a:effectLst/>
                        </a:rPr>
                        <a:t>In order for an SHI to become fully accredited, it must have stock.  SHRA has set a new target to increase the number of fully accredited SHIs.  </a:t>
                      </a: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39184" marR="39184" marT="0" marB="0"/>
                </a:tc>
                <a:extLst>
                  <a:ext uri="{0D108BD9-81ED-4DB2-BD59-A6C34878D82A}">
                    <a16:rowId xmlns:a16="http://schemas.microsoft.com/office/drawing/2014/main" xmlns="" val="39294155"/>
                  </a:ext>
                </a:extLst>
              </a:tr>
            </a:tbl>
          </a:graphicData>
        </a:graphic>
      </p:graphicFrame>
      <p:sp>
        <p:nvSpPr>
          <p:cNvPr id="4" name="Slide Number Placeholder 3">
            <a:extLst>
              <a:ext uri="{FF2B5EF4-FFF2-40B4-BE49-F238E27FC236}">
                <a16:creationId xmlns:a16="http://schemas.microsoft.com/office/drawing/2014/main" xmlns="" id="{00E5F328-EE36-41C7-BFCE-41D54FD63465}"/>
              </a:ext>
            </a:extLst>
          </p:cNvPr>
          <p:cNvSpPr>
            <a:spLocks noGrp="1"/>
          </p:cNvSpPr>
          <p:nvPr>
            <p:ph type="sldNum" sz="quarter" idx="12"/>
          </p:nvPr>
        </p:nvSpPr>
        <p:spPr/>
        <p:txBody>
          <a:bodyPr/>
          <a:lstStyle/>
          <a:p>
            <a:fld id="{17BD8DD0-C587-4865-AB08-0C7D86E2805E}" type="slidenum">
              <a:rPr lang="en-US" smtClean="0"/>
              <a:pPr/>
              <a:t>32</a:t>
            </a:fld>
            <a:endParaRPr lang="en-US"/>
          </a:p>
        </p:txBody>
      </p:sp>
    </p:spTree>
    <p:extLst>
      <p:ext uri="{BB962C8B-B14F-4D97-AF65-F5344CB8AC3E}">
        <p14:creationId xmlns:p14="http://schemas.microsoft.com/office/powerpoint/2010/main" xmlns="" val="292764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Annual Performance Indicators and Targets – Administration Programme (Corporate Services)</a:t>
            </a:r>
          </a:p>
        </p:txBody>
      </p:sp>
      <p:sp>
        <p:nvSpPr>
          <p:cNvPr id="7" name="Slide Number Placeholder 6"/>
          <p:cNvSpPr>
            <a:spLocks noGrp="1"/>
          </p:cNvSpPr>
          <p:nvPr>
            <p:ph type="sldNum" sz="quarter" idx="12"/>
          </p:nvPr>
        </p:nvSpPr>
        <p:spPr/>
        <p:txBody>
          <a:bodyPr/>
          <a:lstStyle/>
          <a:p>
            <a:fld id="{17BD8DD0-C587-4865-AB08-0C7D86E2805E}" type="slidenum">
              <a:rPr lang="en-US" smtClean="0"/>
              <a:pPr/>
              <a:t>33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xmlns="" val="1312946958"/>
              </p:ext>
            </p:extLst>
          </p:nvPr>
        </p:nvGraphicFramePr>
        <p:xfrm>
          <a:off x="0" y="1143000"/>
          <a:ext cx="9144002" cy="4185285"/>
        </p:xfrm>
        <a:graphic>
          <a:graphicData uri="http://schemas.openxmlformats.org/drawingml/2006/table">
            <a:tbl>
              <a:tblPr firstRow="1" bandRow="1">
                <a:tableStyleId>{5940675A-B579-460E-94D1-54222C63F5DA}</a:tableStyleId>
              </a:tblPr>
              <a:tblGrid>
                <a:gridCol w="561474">
                  <a:extLst>
                    <a:ext uri="{9D8B030D-6E8A-4147-A177-3AD203B41FA5}">
                      <a16:colId xmlns:a16="http://schemas.microsoft.com/office/drawing/2014/main" xmlns="" val="20000"/>
                    </a:ext>
                  </a:extLst>
                </a:gridCol>
                <a:gridCol w="2486528">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303622">
                <a:tc>
                  <a:txBody>
                    <a:bodyPr/>
                    <a:lstStyle/>
                    <a:p>
                      <a:endParaRPr lang="en-ZA" sz="1400" dirty="0"/>
                    </a:p>
                  </a:txBody>
                  <a:tcPr/>
                </a:tc>
                <a:tc>
                  <a:txBody>
                    <a:bodyPr/>
                    <a:lstStyle/>
                    <a:p>
                      <a:r>
                        <a:rPr lang="en-ZA" sz="1400" dirty="0"/>
                        <a:t>Indicator</a:t>
                      </a:r>
                    </a:p>
                  </a:txBody>
                  <a:tcPr/>
                </a:tc>
                <a:tc>
                  <a:txBody>
                    <a:bodyPr/>
                    <a:lstStyle/>
                    <a:p>
                      <a:r>
                        <a:rPr lang="en-ZA" sz="1400" dirty="0"/>
                        <a:t>2017/18 estimated performance</a:t>
                      </a:r>
                    </a:p>
                  </a:txBody>
                  <a:tcPr/>
                </a:tc>
                <a:tc>
                  <a:txBody>
                    <a:bodyPr/>
                    <a:lstStyle/>
                    <a:p>
                      <a:r>
                        <a:rPr lang="en-ZA" sz="1400" dirty="0"/>
                        <a:t>2018/19 Target</a:t>
                      </a:r>
                    </a:p>
                  </a:txBody>
                  <a:tcPr/>
                </a:tc>
                <a:tc>
                  <a:txBody>
                    <a:bodyPr/>
                    <a:lstStyle/>
                    <a:p>
                      <a:r>
                        <a:rPr lang="en-ZA" sz="1400" dirty="0"/>
                        <a:t>2019/20 Target</a:t>
                      </a:r>
                    </a:p>
                  </a:txBody>
                  <a:tcPr/>
                </a:tc>
                <a:tc>
                  <a:txBody>
                    <a:bodyPr/>
                    <a:lstStyle/>
                    <a:p>
                      <a:r>
                        <a:rPr lang="en-ZA" sz="1400" dirty="0"/>
                        <a:t>2020/21 Target</a:t>
                      </a:r>
                    </a:p>
                  </a:txBody>
                  <a:tcPr/>
                </a:tc>
                <a:extLst>
                  <a:ext uri="{0D108BD9-81ED-4DB2-BD59-A6C34878D82A}">
                    <a16:rowId xmlns:a16="http://schemas.microsoft.com/office/drawing/2014/main" xmlns="" val="10000"/>
                  </a:ext>
                </a:extLst>
              </a:tr>
              <a:tr h="1737360">
                <a:tc>
                  <a:txBody>
                    <a:bodyPr/>
                    <a:lstStyle/>
                    <a:p>
                      <a:r>
                        <a:rPr lang="en-ZA" sz="1400" dirty="0">
                          <a:solidFill>
                            <a:schemeClr val="tx1"/>
                          </a:solidFill>
                        </a:rPr>
                        <a:t>1.1</a:t>
                      </a:r>
                    </a:p>
                  </a:txBody>
                  <a:tcPr>
                    <a:solidFill>
                      <a:schemeClr val="bg1"/>
                    </a:solidFill>
                  </a:tcPr>
                </a:tc>
                <a:tc>
                  <a:txBody>
                    <a:bodyPr/>
                    <a:lstStyle/>
                    <a:p>
                      <a:r>
                        <a:rPr lang="en-US" sz="1400" dirty="0">
                          <a:solidFill>
                            <a:schemeClr val="tx1"/>
                          </a:solidFill>
                        </a:rPr>
                        <a:t>Percentage adherence to the Strategic HR Plan's Action Plan.  The Action Plan's format will include work to be undertaken, timeframes and responsibilities.</a:t>
                      </a:r>
                      <a:endParaRPr lang="en-ZA" sz="1400" dirty="0">
                        <a:solidFill>
                          <a:schemeClr val="tx1"/>
                        </a:solidFill>
                      </a:endParaRPr>
                    </a:p>
                  </a:txBody>
                  <a:tcPr>
                    <a:solidFill>
                      <a:schemeClr val="bg1"/>
                    </a:solidFill>
                  </a:tcPr>
                </a:tc>
                <a:tc>
                  <a:txBody>
                    <a:bodyPr/>
                    <a:lstStyle/>
                    <a:p>
                      <a:pPr algn="l"/>
                      <a:r>
                        <a:rPr lang="en-ZA" sz="1400" b="0" i="0" u="none" strike="noStrike" baseline="0" dirty="0">
                          <a:latin typeface="Arial" panose="020B0604020202020204" pitchFamily="34" charset="0"/>
                        </a:rPr>
                        <a:t>80% of 2017/18</a:t>
                      </a:r>
                    </a:p>
                    <a:p>
                      <a:pPr algn="l"/>
                      <a:r>
                        <a:rPr lang="en-ZA" sz="1400" b="0" i="0" u="none" strike="noStrike" baseline="0" dirty="0">
                          <a:latin typeface="Arial" panose="020B0604020202020204" pitchFamily="34" charset="0"/>
                        </a:rPr>
                        <a:t>HR Plan's Action</a:t>
                      </a:r>
                    </a:p>
                    <a:p>
                      <a:pPr algn="l"/>
                      <a:r>
                        <a:rPr lang="en-ZA" sz="1400" b="0" i="0" u="none" strike="noStrike" baseline="0" dirty="0">
                          <a:latin typeface="Arial" panose="020B0604020202020204" pitchFamily="34" charset="0"/>
                        </a:rPr>
                        <a:t>Plan</a:t>
                      </a:r>
                    </a:p>
                    <a:p>
                      <a:pPr algn="l"/>
                      <a:r>
                        <a:rPr lang="en-ZA" sz="1400" b="0" i="0" u="none" strike="noStrike" baseline="0" dirty="0">
                          <a:latin typeface="Arial" panose="020B0604020202020204" pitchFamily="34" charset="0"/>
                        </a:rPr>
                        <a:t>implemented by</a:t>
                      </a:r>
                    </a:p>
                    <a:p>
                      <a:pPr algn="l"/>
                      <a:r>
                        <a:rPr lang="en-ZA" sz="1400" b="0" i="0" u="none" strike="noStrike" baseline="0" dirty="0">
                          <a:latin typeface="Arial" panose="020B0604020202020204" pitchFamily="34" charset="0"/>
                        </a:rPr>
                        <a:t>the end of March</a:t>
                      </a:r>
                    </a:p>
                    <a:p>
                      <a:pPr algn="l"/>
                      <a:r>
                        <a:rPr lang="en-ZA" sz="1400" b="0" i="0" u="none" strike="noStrike" baseline="0" dirty="0">
                          <a:latin typeface="Arial" panose="020B0604020202020204" pitchFamily="34" charset="0"/>
                        </a:rPr>
                        <a:t>2018</a:t>
                      </a:r>
                      <a:endParaRPr lang="en-US" sz="1400" u="none" strike="noStrike" kern="1200" dirty="0">
                        <a:solidFill>
                          <a:schemeClr val="tx1"/>
                        </a:solidFill>
                        <a:effectLst/>
                        <a:latin typeface="+mn-lt"/>
                        <a:ea typeface="+mn-ea"/>
                        <a:cs typeface="+mn-cs"/>
                      </a:endParaRPr>
                    </a:p>
                  </a:txBody>
                  <a:tcPr marL="9525" marR="9525" marT="9525" marB="0">
                    <a:solidFill>
                      <a:schemeClr val="bg1"/>
                    </a:solidFill>
                  </a:tcPr>
                </a:tc>
                <a:tc>
                  <a:txBody>
                    <a:bodyPr/>
                    <a:lstStyle/>
                    <a:p>
                      <a:pPr algn="l"/>
                      <a:r>
                        <a:rPr lang="en-ZA" sz="1400" u="none" strike="noStrike" kern="1200" dirty="0">
                          <a:solidFill>
                            <a:schemeClr val="tx1"/>
                          </a:solidFill>
                          <a:effectLst/>
                          <a:latin typeface="+mn-lt"/>
                          <a:ea typeface="+mn-ea"/>
                          <a:cs typeface="+mn-cs"/>
                        </a:rPr>
                        <a:t>100% of 2018/19</a:t>
                      </a:r>
                    </a:p>
                    <a:p>
                      <a:pPr algn="l"/>
                      <a:r>
                        <a:rPr lang="en-ZA" sz="1400" u="none" strike="noStrike" kern="1200" dirty="0">
                          <a:solidFill>
                            <a:schemeClr val="tx1"/>
                          </a:solidFill>
                          <a:effectLst/>
                          <a:latin typeface="+mn-lt"/>
                          <a:ea typeface="+mn-ea"/>
                          <a:cs typeface="+mn-cs"/>
                        </a:rPr>
                        <a:t>HR Plan's Action</a:t>
                      </a:r>
                    </a:p>
                    <a:p>
                      <a:pPr algn="l"/>
                      <a:r>
                        <a:rPr lang="en-ZA" sz="1400" u="none" strike="noStrike" kern="1200" dirty="0">
                          <a:solidFill>
                            <a:schemeClr val="tx1"/>
                          </a:solidFill>
                          <a:effectLst/>
                          <a:latin typeface="+mn-lt"/>
                          <a:ea typeface="+mn-ea"/>
                          <a:cs typeface="+mn-cs"/>
                        </a:rPr>
                        <a:t>Plan</a:t>
                      </a:r>
                    </a:p>
                    <a:p>
                      <a:pPr algn="l"/>
                      <a:r>
                        <a:rPr lang="en-ZA" sz="1400" u="none" strike="noStrike" kern="1200" dirty="0">
                          <a:solidFill>
                            <a:schemeClr val="tx1"/>
                          </a:solidFill>
                          <a:effectLst/>
                          <a:latin typeface="+mn-lt"/>
                          <a:ea typeface="+mn-ea"/>
                          <a:cs typeface="+mn-cs"/>
                        </a:rPr>
                        <a:t>implemented by</a:t>
                      </a:r>
                    </a:p>
                    <a:p>
                      <a:pPr algn="l"/>
                      <a:r>
                        <a:rPr lang="en-ZA" sz="1400" u="none" strike="noStrike" kern="1200" dirty="0">
                          <a:solidFill>
                            <a:schemeClr val="tx1"/>
                          </a:solidFill>
                          <a:effectLst/>
                          <a:latin typeface="+mn-lt"/>
                          <a:ea typeface="+mn-ea"/>
                          <a:cs typeface="+mn-cs"/>
                        </a:rPr>
                        <a:t>the end of March</a:t>
                      </a:r>
                    </a:p>
                    <a:p>
                      <a:pPr algn="l"/>
                      <a:r>
                        <a:rPr lang="en-ZA" sz="1400" u="none" strike="noStrike" kern="1200" dirty="0">
                          <a:solidFill>
                            <a:schemeClr val="tx1"/>
                          </a:solidFill>
                          <a:effectLst/>
                          <a:latin typeface="+mn-lt"/>
                          <a:ea typeface="+mn-ea"/>
                          <a:cs typeface="+mn-cs"/>
                        </a:rPr>
                        <a:t>2019</a:t>
                      </a:r>
                      <a:endParaRPr lang="en-US" sz="1400" u="none" strike="noStrike" kern="1200" dirty="0">
                        <a:solidFill>
                          <a:schemeClr val="tx1"/>
                        </a:solidFill>
                        <a:effectLst/>
                        <a:latin typeface="+mn-lt"/>
                        <a:ea typeface="+mn-ea"/>
                        <a:cs typeface="+mn-cs"/>
                      </a:endParaRPr>
                    </a:p>
                  </a:txBody>
                  <a:tcPr marL="9525" marR="9525" marT="9525" marB="0">
                    <a:solidFill>
                      <a:schemeClr val="bg1"/>
                    </a:solidFill>
                  </a:tcPr>
                </a:tc>
                <a:tc>
                  <a:txBody>
                    <a:bodyPr/>
                    <a:lstStyle/>
                    <a:p>
                      <a:pPr algn="l"/>
                      <a:r>
                        <a:rPr lang="en-ZA" sz="1400" b="0" i="0" u="none" strike="noStrike" baseline="0" dirty="0">
                          <a:latin typeface="Arial" panose="020B0604020202020204" pitchFamily="34" charset="0"/>
                        </a:rPr>
                        <a:t>100% of 2019/20</a:t>
                      </a:r>
                    </a:p>
                    <a:p>
                      <a:pPr algn="l"/>
                      <a:r>
                        <a:rPr lang="en-ZA" sz="1400" b="0" i="0" u="none" strike="noStrike" baseline="0" dirty="0">
                          <a:latin typeface="Arial" panose="020B0604020202020204" pitchFamily="34" charset="0"/>
                        </a:rPr>
                        <a:t>HR Plan's Action</a:t>
                      </a:r>
                    </a:p>
                    <a:p>
                      <a:pPr algn="l"/>
                      <a:r>
                        <a:rPr lang="en-ZA" sz="1400" b="0" i="0" u="none" strike="noStrike" baseline="0" dirty="0">
                          <a:latin typeface="Arial" panose="020B0604020202020204" pitchFamily="34" charset="0"/>
                        </a:rPr>
                        <a:t>Plan</a:t>
                      </a:r>
                    </a:p>
                    <a:p>
                      <a:pPr algn="l"/>
                      <a:r>
                        <a:rPr lang="en-ZA" sz="1400" b="0" i="0" u="none" strike="noStrike" baseline="0" dirty="0">
                          <a:latin typeface="Arial" panose="020B0604020202020204" pitchFamily="34" charset="0"/>
                        </a:rPr>
                        <a:t>implemented by</a:t>
                      </a:r>
                    </a:p>
                    <a:p>
                      <a:pPr algn="l"/>
                      <a:r>
                        <a:rPr lang="en-ZA" sz="1400" b="0" i="0" u="none" strike="noStrike" baseline="0" dirty="0">
                          <a:latin typeface="Arial" panose="020B0604020202020204" pitchFamily="34" charset="0"/>
                        </a:rPr>
                        <a:t>the end of March</a:t>
                      </a:r>
                    </a:p>
                    <a:p>
                      <a:pPr algn="l"/>
                      <a:r>
                        <a:rPr lang="en-ZA" sz="1400" b="0" i="0" u="none" strike="noStrike" baseline="0" dirty="0">
                          <a:latin typeface="Arial" panose="020B0604020202020204" pitchFamily="34" charset="0"/>
                        </a:rPr>
                        <a:t>2020</a:t>
                      </a:r>
                      <a:endParaRPr lang="en-US" sz="1400" b="0" i="0" u="none" strike="noStrike" dirty="0">
                        <a:solidFill>
                          <a:schemeClr val="tx1"/>
                        </a:solidFill>
                        <a:effectLst/>
                        <a:latin typeface="Arial" panose="020B0604020202020204" pitchFamily="34" charset="0"/>
                      </a:endParaRPr>
                    </a:p>
                  </a:txBody>
                  <a:tcPr marL="9525" marR="9525" marT="9525" marB="0">
                    <a:solidFill>
                      <a:schemeClr val="bg1"/>
                    </a:solidFill>
                  </a:tcPr>
                </a:tc>
                <a:tc>
                  <a:txBody>
                    <a:bodyPr/>
                    <a:lstStyle/>
                    <a:p>
                      <a:pPr algn="l"/>
                      <a:r>
                        <a:rPr lang="en-ZA" sz="1400" b="0" i="0" u="none" strike="noStrike" baseline="0" dirty="0">
                          <a:latin typeface="Arial" panose="020B0604020202020204" pitchFamily="34" charset="0"/>
                        </a:rPr>
                        <a:t>100% of 2019/20</a:t>
                      </a:r>
                    </a:p>
                    <a:p>
                      <a:pPr algn="l"/>
                      <a:r>
                        <a:rPr lang="en-ZA" sz="1400" b="0" i="0" u="none" strike="noStrike" baseline="0" dirty="0">
                          <a:latin typeface="Arial" panose="020B0604020202020204" pitchFamily="34" charset="0"/>
                        </a:rPr>
                        <a:t>HR Plan's Action</a:t>
                      </a:r>
                    </a:p>
                    <a:p>
                      <a:pPr algn="l"/>
                      <a:r>
                        <a:rPr lang="en-ZA" sz="1400" b="0" i="0" u="none" strike="noStrike" baseline="0" dirty="0">
                          <a:latin typeface="Arial" panose="020B0604020202020204" pitchFamily="34" charset="0"/>
                        </a:rPr>
                        <a:t>Plan</a:t>
                      </a:r>
                    </a:p>
                    <a:p>
                      <a:pPr algn="l"/>
                      <a:r>
                        <a:rPr lang="en-ZA" sz="1400" b="0" i="0" u="none" strike="noStrike" baseline="0" dirty="0">
                          <a:latin typeface="Arial" panose="020B0604020202020204" pitchFamily="34" charset="0"/>
                        </a:rPr>
                        <a:t>implemented by</a:t>
                      </a:r>
                    </a:p>
                    <a:p>
                      <a:pPr algn="l"/>
                      <a:r>
                        <a:rPr lang="en-ZA" sz="1400" b="0" i="0" u="none" strike="noStrike" baseline="0" dirty="0">
                          <a:latin typeface="Arial" panose="020B0604020202020204" pitchFamily="34" charset="0"/>
                        </a:rPr>
                        <a:t>the end of March</a:t>
                      </a:r>
                    </a:p>
                    <a:p>
                      <a:pPr algn="l"/>
                      <a:r>
                        <a:rPr lang="en-ZA" sz="1400" b="0" i="0" u="none" strike="noStrike" baseline="0" dirty="0">
                          <a:latin typeface="Arial" panose="020B0604020202020204" pitchFamily="34" charset="0"/>
                        </a:rPr>
                        <a:t>2021</a:t>
                      </a:r>
                      <a:endParaRPr lang="en-US" sz="1400" b="0" i="0" u="none" strike="noStrike" dirty="0">
                        <a:solidFill>
                          <a:schemeClr val="tx1"/>
                        </a:solidFill>
                        <a:effectLst/>
                        <a:latin typeface="Arial" panose="020B0604020202020204" pitchFamily="34" charset="0"/>
                      </a:endParaRPr>
                    </a:p>
                  </a:txBody>
                  <a:tcPr marL="9525" marR="9525" marT="9525" marB="0">
                    <a:solidFill>
                      <a:schemeClr val="bg1"/>
                    </a:solidFill>
                  </a:tcPr>
                </a:tc>
                <a:extLst>
                  <a:ext uri="{0D108BD9-81ED-4DB2-BD59-A6C34878D82A}">
                    <a16:rowId xmlns:a16="http://schemas.microsoft.com/office/drawing/2014/main" xmlns="" val="10001"/>
                  </a:ext>
                </a:extLst>
              </a:tr>
              <a:tr h="1691640">
                <a:tc>
                  <a:txBody>
                    <a:bodyPr/>
                    <a:lstStyle/>
                    <a:p>
                      <a:r>
                        <a:rPr lang="en-ZA" sz="1400" dirty="0">
                          <a:solidFill>
                            <a:schemeClr val="tx1"/>
                          </a:solidFill>
                        </a:rPr>
                        <a:t>1.2</a:t>
                      </a:r>
                    </a:p>
                  </a:txBody>
                  <a:tcPr>
                    <a:solidFill>
                      <a:schemeClr val="bg1"/>
                    </a:solidFill>
                  </a:tcPr>
                </a:tc>
                <a:tc>
                  <a:txBody>
                    <a:bodyPr/>
                    <a:lstStyle/>
                    <a:p>
                      <a:pPr algn="l"/>
                      <a:r>
                        <a:rPr lang="en-ZA" sz="1400" b="0" i="0" u="none" strike="noStrike" baseline="0" dirty="0">
                          <a:latin typeface="Arial" panose="020B0604020202020204" pitchFamily="34" charset="0"/>
                        </a:rPr>
                        <a:t>Manage the</a:t>
                      </a:r>
                    </a:p>
                    <a:p>
                      <a:pPr algn="l"/>
                      <a:r>
                        <a:rPr lang="en-ZA" sz="1400" b="0" i="0" u="none" strike="noStrike" baseline="0" dirty="0">
                          <a:latin typeface="Arial" panose="020B0604020202020204" pitchFamily="34" charset="0"/>
                        </a:rPr>
                        <a:t>implementation of</a:t>
                      </a:r>
                    </a:p>
                    <a:p>
                      <a:pPr algn="l"/>
                      <a:r>
                        <a:rPr lang="en-ZA" sz="1400" b="0" i="0" u="none" strike="noStrike" baseline="0" dirty="0">
                          <a:latin typeface="Arial" panose="020B0604020202020204" pitchFamily="34" charset="0"/>
                        </a:rPr>
                        <a:t>a comprehensive</a:t>
                      </a:r>
                    </a:p>
                    <a:p>
                      <a:pPr algn="l"/>
                      <a:r>
                        <a:rPr lang="en-ZA" sz="1400" b="0" i="0" u="none" strike="noStrike" baseline="0" dirty="0">
                          <a:latin typeface="Arial" panose="020B0604020202020204" pitchFamily="34" charset="0"/>
                        </a:rPr>
                        <a:t>performance</a:t>
                      </a:r>
                    </a:p>
                    <a:p>
                      <a:pPr algn="l"/>
                      <a:r>
                        <a:rPr lang="en-ZA" sz="1400" b="0" i="0" u="none" strike="noStrike" baseline="0" dirty="0">
                          <a:latin typeface="Arial" panose="020B0604020202020204" pitchFamily="34" charset="0"/>
                        </a:rPr>
                        <a:t>management</a:t>
                      </a:r>
                    </a:p>
                    <a:p>
                      <a:pPr algn="l"/>
                      <a:r>
                        <a:rPr lang="en-ZA" sz="1400" b="0" i="0" u="none" strike="noStrike" baseline="0" dirty="0">
                          <a:latin typeface="Arial" panose="020B0604020202020204" pitchFamily="34" charset="0"/>
                        </a:rPr>
                        <a:t>system</a:t>
                      </a:r>
                      <a:endParaRPr lang="en-ZA" sz="1400" dirty="0">
                        <a:solidFill>
                          <a:schemeClr val="tx1"/>
                        </a:solidFill>
                      </a:endParaRPr>
                    </a:p>
                  </a:txBody>
                  <a:tcPr>
                    <a:solidFill>
                      <a:schemeClr val="bg1"/>
                    </a:solidFill>
                  </a:tcPr>
                </a:tc>
                <a:tc>
                  <a:txBody>
                    <a:bodyPr/>
                    <a:lstStyle/>
                    <a:p>
                      <a:pPr algn="l"/>
                      <a:r>
                        <a:rPr lang="en-ZA" sz="1400" b="0" i="0" u="none" strike="noStrike" baseline="0" dirty="0">
                          <a:latin typeface="Arial" panose="020B0604020202020204" pitchFamily="34" charset="0"/>
                        </a:rPr>
                        <a:t>Performance</a:t>
                      </a:r>
                    </a:p>
                    <a:p>
                      <a:pPr algn="l"/>
                      <a:r>
                        <a:rPr lang="en-ZA" sz="1400" b="0" i="0" u="none" strike="noStrike" baseline="0" dirty="0">
                          <a:latin typeface="Arial" panose="020B0604020202020204" pitchFamily="34" charset="0"/>
                        </a:rPr>
                        <a:t>management</a:t>
                      </a:r>
                    </a:p>
                    <a:p>
                      <a:pPr algn="l"/>
                      <a:r>
                        <a:rPr lang="en-ZA" sz="1400" b="0" i="0" u="none" strike="noStrike" baseline="0" dirty="0">
                          <a:latin typeface="Arial" panose="020B0604020202020204" pitchFamily="34" charset="0"/>
                        </a:rPr>
                        <a:t>process including</a:t>
                      </a:r>
                    </a:p>
                    <a:p>
                      <a:pPr algn="l"/>
                      <a:r>
                        <a:rPr lang="en-ZA" sz="1400" b="0" i="0" u="none" strike="noStrike" baseline="0" dirty="0">
                          <a:latin typeface="Arial" panose="020B0604020202020204" pitchFamily="34" charset="0"/>
                        </a:rPr>
                        <a:t>performance</a:t>
                      </a:r>
                    </a:p>
                    <a:p>
                      <a:pPr algn="l"/>
                      <a:r>
                        <a:rPr lang="en-ZA" sz="1400" b="0" i="0" u="none" strike="noStrike" baseline="0" dirty="0">
                          <a:latin typeface="Arial" panose="020B0604020202020204" pitchFamily="34" charset="0"/>
                        </a:rPr>
                        <a:t>targets and</a:t>
                      </a:r>
                    </a:p>
                    <a:p>
                      <a:pPr algn="l"/>
                      <a:r>
                        <a:rPr lang="en-ZA" sz="1400" b="0" i="0" u="none" strike="noStrike" baseline="0" dirty="0">
                          <a:latin typeface="Arial" panose="020B0604020202020204" pitchFamily="34" charset="0"/>
                        </a:rPr>
                        <a:t>standards for all</a:t>
                      </a:r>
                    </a:p>
                    <a:p>
                      <a:pPr algn="l"/>
                      <a:r>
                        <a:rPr lang="en-ZA" sz="1400" b="0" i="0" u="none" strike="noStrike" baseline="0" dirty="0">
                          <a:latin typeface="Arial" panose="020B0604020202020204" pitchFamily="34" charset="0"/>
                        </a:rPr>
                        <a:t>positions</a:t>
                      </a:r>
                    </a:p>
                    <a:p>
                      <a:pPr algn="l"/>
                      <a:r>
                        <a:rPr lang="en-ZA" sz="1400" b="0" i="0" u="none" strike="noStrike" baseline="0" dirty="0">
                          <a:latin typeface="Arial" panose="020B0604020202020204" pitchFamily="34" charset="0"/>
                        </a:rPr>
                        <a:t>implemented</a:t>
                      </a:r>
                      <a:endParaRPr lang="en-US" sz="1400" u="none" strike="noStrike" kern="1200" dirty="0">
                        <a:solidFill>
                          <a:schemeClr val="tx1"/>
                        </a:solidFill>
                        <a:effectLst/>
                        <a:latin typeface="+mn-lt"/>
                        <a:ea typeface="+mn-ea"/>
                        <a:cs typeface="+mn-cs"/>
                      </a:endParaRPr>
                    </a:p>
                  </a:txBody>
                  <a:tcPr marL="9525" marR="9525" marT="9525" marB="0">
                    <a:solidFill>
                      <a:schemeClr val="bg1"/>
                    </a:solidFill>
                  </a:tcPr>
                </a:tc>
                <a:tc>
                  <a:txBody>
                    <a:bodyPr/>
                    <a:lstStyle/>
                    <a:p>
                      <a:pPr algn="l"/>
                      <a:r>
                        <a:rPr lang="en-ZA" sz="1400" b="0" i="0" u="none" strike="noStrike" baseline="0" dirty="0">
                          <a:latin typeface="Arial" panose="020B0604020202020204" pitchFamily="34" charset="0"/>
                        </a:rPr>
                        <a:t>Performance</a:t>
                      </a:r>
                    </a:p>
                    <a:p>
                      <a:pPr algn="l"/>
                      <a:r>
                        <a:rPr lang="en-ZA" sz="1400" b="0" i="0" u="none" strike="noStrike" baseline="0" dirty="0">
                          <a:latin typeface="Arial" panose="020B0604020202020204" pitchFamily="34" charset="0"/>
                        </a:rPr>
                        <a:t>management</a:t>
                      </a:r>
                    </a:p>
                    <a:p>
                      <a:pPr algn="l"/>
                      <a:r>
                        <a:rPr lang="en-ZA" sz="1400" b="0" i="0" u="none" strike="noStrike" baseline="0" dirty="0">
                          <a:latin typeface="Arial" panose="020B0604020202020204" pitchFamily="34" charset="0"/>
                        </a:rPr>
                        <a:t>process including</a:t>
                      </a:r>
                    </a:p>
                    <a:p>
                      <a:pPr algn="l"/>
                      <a:r>
                        <a:rPr lang="en-ZA" sz="1400" b="0" i="0" u="none" strike="noStrike" baseline="0" dirty="0">
                          <a:latin typeface="Arial" panose="020B0604020202020204" pitchFamily="34" charset="0"/>
                        </a:rPr>
                        <a:t>performance</a:t>
                      </a:r>
                    </a:p>
                    <a:p>
                      <a:pPr algn="l"/>
                      <a:r>
                        <a:rPr lang="en-ZA" sz="1400" b="0" i="0" u="none" strike="noStrike" baseline="0" dirty="0">
                          <a:latin typeface="Arial" panose="020B0604020202020204" pitchFamily="34" charset="0"/>
                        </a:rPr>
                        <a:t>targets and</a:t>
                      </a:r>
                    </a:p>
                    <a:p>
                      <a:pPr algn="l"/>
                      <a:r>
                        <a:rPr lang="en-ZA" sz="1400" b="0" i="0" u="none" strike="noStrike" baseline="0" dirty="0">
                          <a:latin typeface="Arial" panose="020B0604020202020204" pitchFamily="34" charset="0"/>
                        </a:rPr>
                        <a:t>standards for all</a:t>
                      </a:r>
                    </a:p>
                    <a:p>
                      <a:pPr algn="l"/>
                      <a:r>
                        <a:rPr lang="en-ZA" sz="1400" b="0" i="0" u="none" strike="noStrike" baseline="0" dirty="0">
                          <a:latin typeface="Arial" panose="020B0604020202020204" pitchFamily="34" charset="0"/>
                        </a:rPr>
                        <a:t>positions</a:t>
                      </a:r>
                    </a:p>
                    <a:p>
                      <a:pPr algn="l"/>
                      <a:r>
                        <a:rPr lang="en-ZA" sz="1400" b="0" i="0" u="none" strike="noStrike" baseline="0" dirty="0">
                          <a:latin typeface="Arial" panose="020B0604020202020204" pitchFamily="34" charset="0"/>
                        </a:rPr>
                        <a:t>implemented</a:t>
                      </a:r>
                      <a:endParaRPr lang="en-US" sz="1400" b="0" i="0" u="none" strike="noStrike" dirty="0">
                        <a:solidFill>
                          <a:schemeClr val="tx1"/>
                        </a:solidFill>
                        <a:effectLst/>
                        <a:latin typeface="Arial" panose="020B0604020202020204" pitchFamily="34" charset="0"/>
                      </a:endParaRPr>
                    </a:p>
                  </a:txBody>
                  <a:tcPr marL="9525" marR="9525" marT="9525" marB="0">
                    <a:solidFill>
                      <a:schemeClr val="bg1"/>
                    </a:solidFill>
                  </a:tcPr>
                </a:tc>
                <a:tc>
                  <a:txBody>
                    <a:bodyPr/>
                    <a:lstStyle/>
                    <a:p>
                      <a:pPr algn="l"/>
                      <a:r>
                        <a:rPr lang="en-ZA" sz="1400" b="0" i="0" u="none" strike="noStrike" baseline="0" dirty="0">
                          <a:latin typeface="Arial" panose="020B0604020202020204" pitchFamily="34" charset="0"/>
                        </a:rPr>
                        <a:t>Performance</a:t>
                      </a:r>
                    </a:p>
                    <a:p>
                      <a:pPr algn="l"/>
                      <a:r>
                        <a:rPr lang="en-ZA" sz="1400" b="0" i="0" u="none" strike="noStrike" baseline="0" dirty="0">
                          <a:latin typeface="Arial" panose="020B0604020202020204" pitchFamily="34" charset="0"/>
                        </a:rPr>
                        <a:t>management</a:t>
                      </a:r>
                    </a:p>
                    <a:p>
                      <a:pPr algn="l"/>
                      <a:r>
                        <a:rPr lang="en-ZA" sz="1400" b="0" i="0" u="none" strike="noStrike" baseline="0" dirty="0">
                          <a:latin typeface="Arial" panose="020B0604020202020204" pitchFamily="34" charset="0"/>
                        </a:rPr>
                        <a:t>process including</a:t>
                      </a:r>
                    </a:p>
                    <a:p>
                      <a:pPr algn="l"/>
                      <a:r>
                        <a:rPr lang="en-ZA" sz="1400" b="0" i="0" u="none" strike="noStrike" baseline="0" dirty="0">
                          <a:latin typeface="Arial" panose="020B0604020202020204" pitchFamily="34" charset="0"/>
                        </a:rPr>
                        <a:t>performance</a:t>
                      </a:r>
                    </a:p>
                    <a:p>
                      <a:pPr algn="l"/>
                      <a:r>
                        <a:rPr lang="en-ZA" sz="1400" b="0" i="0" u="none" strike="noStrike" baseline="0" dirty="0">
                          <a:latin typeface="Arial" panose="020B0604020202020204" pitchFamily="34" charset="0"/>
                        </a:rPr>
                        <a:t>targets and</a:t>
                      </a:r>
                    </a:p>
                    <a:p>
                      <a:pPr algn="l"/>
                      <a:r>
                        <a:rPr lang="en-ZA" sz="1400" b="0" i="0" u="none" strike="noStrike" baseline="0" dirty="0">
                          <a:latin typeface="Arial" panose="020B0604020202020204" pitchFamily="34" charset="0"/>
                        </a:rPr>
                        <a:t>standards for all</a:t>
                      </a:r>
                    </a:p>
                    <a:p>
                      <a:pPr algn="l"/>
                      <a:r>
                        <a:rPr lang="en-ZA" sz="1400" b="0" i="0" u="none" strike="noStrike" baseline="0" dirty="0">
                          <a:latin typeface="Arial" panose="020B0604020202020204" pitchFamily="34" charset="0"/>
                        </a:rPr>
                        <a:t>positions</a:t>
                      </a:r>
                    </a:p>
                    <a:p>
                      <a:pPr algn="l"/>
                      <a:r>
                        <a:rPr lang="en-ZA" sz="1400" b="0" i="0" u="none" strike="noStrike" baseline="0" dirty="0">
                          <a:latin typeface="Arial" panose="020B0604020202020204" pitchFamily="34" charset="0"/>
                        </a:rPr>
                        <a:t>implemented</a:t>
                      </a:r>
                      <a:endParaRPr lang="en-US" sz="1400" b="0" i="0" u="none" strike="noStrike" dirty="0">
                        <a:solidFill>
                          <a:schemeClr val="tx1"/>
                        </a:solidFill>
                        <a:effectLst/>
                        <a:latin typeface="Arial" panose="020B0604020202020204" pitchFamily="34" charset="0"/>
                      </a:endParaRPr>
                    </a:p>
                  </a:txBody>
                  <a:tcPr marL="9525" marR="9525" marT="9525" marB="0">
                    <a:solidFill>
                      <a:schemeClr val="bg1"/>
                    </a:solidFill>
                  </a:tcPr>
                </a:tc>
                <a:tc>
                  <a:txBody>
                    <a:bodyPr/>
                    <a:lstStyle/>
                    <a:p>
                      <a:pPr algn="l"/>
                      <a:r>
                        <a:rPr lang="en-ZA" sz="1400" b="0" i="0" u="none" strike="noStrike" baseline="0" dirty="0">
                          <a:latin typeface="Arial" panose="020B0604020202020204" pitchFamily="34" charset="0"/>
                        </a:rPr>
                        <a:t>Performance</a:t>
                      </a:r>
                    </a:p>
                    <a:p>
                      <a:pPr algn="l"/>
                      <a:r>
                        <a:rPr lang="en-ZA" sz="1400" b="0" i="0" u="none" strike="noStrike" baseline="0" dirty="0">
                          <a:latin typeface="Arial" panose="020B0604020202020204" pitchFamily="34" charset="0"/>
                        </a:rPr>
                        <a:t>management</a:t>
                      </a:r>
                    </a:p>
                    <a:p>
                      <a:pPr algn="l"/>
                      <a:r>
                        <a:rPr lang="en-ZA" sz="1400" b="0" i="0" u="none" strike="noStrike" baseline="0" dirty="0">
                          <a:latin typeface="Arial" panose="020B0604020202020204" pitchFamily="34" charset="0"/>
                        </a:rPr>
                        <a:t>process including</a:t>
                      </a:r>
                    </a:p>
                    <a:p>
                      <a:pPr algn="l"/>
                      <a:r>
                        <a:rPr lang="en-ZA" sz="1400" b="0" i="0" u="none" strike="noStrike" baseline="0" dirty="0">
                          <a:latin typeface="Arial" panose="020B0604020202020204" pitchFamily="34" charset="0"/>
                        </a:rPr>
                        <a:t>performance</a:t>
                      </a:r>
                    </a:p>
                    <a:p>
                      <a:pPr algn="l"/>
                      <a:r>
                        <a:rPr lang="en-ZA" sz="1400" b="0" i="0" u="none" strike="noStrike" baseline="0" dirty="0">
                          <a:latin typeface="Arial" panose="020B0604020202020204" pitchFamily="34" charset="0"/>
                        </a:rPr>
                        <a:t>targets and</a:t>
                      </a:r>
                    </a:p>
                    <a:p>
                      <a:pPr algn="l"/>
                      <a:r>
                        <a:rPr lang="en-ZA" sz="1400" b="0" i="0" u="none" strike="noStrike" baseline="0" dirty="0">
                          <a:latin typeface="Arial" panose="020B0604020202020204" pitchFamily="34" charset="0"/>
                        </a:rPr>
                        <a:t>standards for all</a:t>
                      </a:r>
                    </a:p>
                    <a:p>
                      <a:pPr algn="l"/>
                      <a:r>
                        <a:rPr lang="en-ZA" sz="1400" b="0" i="0" u="none" strike="noStrike" baseline="0" dirty="0">
                          <a:latin typeface="Arial" panose="020B0604020202020204" pitchFamily="34" charset="0"/>
                        </a:rPr>
                        <a:t>positions</a:t>
                      </a:r>
                    </a:p>
                    <a:p>
                      <a:pPr algn="l"/>
                      <a:r>
                        <a:rPr lang="en-ZA" sz="1400" b="0" i="0" u="none" strike="noStrike" baseline="0" dirty="0">
                          <a:latin typeface="Arial" panose="020B0604020202020204" pitchFamily="34" charset="0"/>
                        </a:rPr>
                        <a:t>implemented</a:t>
                      </a:r>
                      <a:endParaRPr lang="en-US" sz="1400" b="0" i="0" u="none" strike="noStrike" dirty="0">
                        <a:solidFill>
                          <a:schemeClr val="tx1"/>
                        </a:solidFill>
                        <a:effectLst/>
                        <a:latin typeface="Arial" panose="020B0604020202020204" pitchFamily="34" charset="0"/>
                      </a:endParaRPr>
                    </a:p>
                  </a:txBody>
                  <a:tcPr marL="9525" marR="9525" marT="9525" marB="0">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721705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Annual Performance Indicators and Targets – Administration Programme (Corporate Services)</a:t>
            </a:r>
          </a:p>
        </p:txBody>
      </p:sp>
      <p:sp>
        <p:nvSpPr>
          <p:cNvPr id="7" name="Slide Number Placeholder 6"/>
          <p:cNvSpPr>
            <a:spLocks noGrp="1"/>
          </p:cNvSpPr>
          <p:nvPr>
            <p:ph type="sldNum" sz="quarter" idx="12"/>
          </p:nvPr>
        </p:nvSpPr>
        <p:spPr/>
        <p:txBody>
          <a:bodyPr/>
          <a:lstStyle/>
          <a:p>
            <a:fld id="{17BD8DD0-C587-4865-AB08-0C7D86E2805E}" type="slidenum">
              <a:rPr lang="en-US" smtClean="0"/>
              <a:pPr/>
              <a:t>34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xmlns="" val="3784226455"/>
              </p:ext>
            </p:extLst>
          </p:nvPr>
        </p:nvGraphicFramePr>
        <p:xfrm>
          <a:off x="38099" y="1108364"/>
          <a:ext cx="9067801" cy="4997154"/>
        </p:xfrm>
        <a:graphic>
          <a:graphicData uri="http://schemas.openxmlformats.org/drawingml/2006/table">
            <a:tbl>
              <a:tblPr firstRow="1" bandRow="1">
                <a:tableStyleId>{5940675A-B579-460E-94D1-54222C63F5DA}</a:tableStyleId>
              </a:tblPr>
              <a:tblGrid>
                <a:gridCol w="528955">
                  <a:extLst>
                    <a:ext uri="{9D8B030D-6E8A-4147-A177-3AD203B41FA5}">
                      <a16:colId xmlns:a16="http://schemas.microsoft.com/office/drawing/2014/main" xmlns="" val="20000"/>
                    </a:ext>
                  </a:extLst>
                </a:gridCol>
                <a:gridCol w="1528445">
                  <a:extLst>
                    <a:ext uri="{9D8B030D-6E8A-4147-A177-3AD203B41FA5}">
                      <a16:colId xmlns:a16="http://schemas.microsoft.com/office/drawing/2014/main" xmlns="" val="20001"/>
                    </a:ext>
                  </a:extLst>
                </a:gridCol>
                <a:gridCol w="1905000">
                  <a:extLst>
                    <a:ext uri="{9D8B030D-6E8A-4147-A177-3AD203B41FA5}">
                      <a16:colId xmlns:a16="http://schemas.microsoft.com/office/drawing/2014/main" xmlns="" val="20002"/>
                    </a:ext>
                  </a:extLst>
                </a:gridCol>
                <a:gridCol w="1676400">
                  <a:extLst>
                    <a:ext uri="{9D8B030D-6E8A-4147-A177-3AD203B41FA5}">
                      <a16:colId xmlns:a16="http://schemas.microsoft.com/office/drawing/2014/main" xmlns="" val="20003"/>
                    </a:ext>
                  </a:extLst>
                </a:gridCol>
                <a:gridCol w="1676400">
                  <a:extLst>
                    <a:ext uri="{9D8B030D-6E8A-4147-A177-3AD203B41FA5}">
                      <a16:colId xmlns:a16="http://schemas.microsoft.com/office/drawing/2014/main" xmlns="" val="20004"/>
                    </a:ext>
                  </a:extLst>
                </a:gridCol>
                <a:gridCol w="1752601">
                  <a:extLst>
                    <a:ext uri="{9D8B030D-6E8A-4147-A177-3AD203B41FA5}">
                      <a16:colId xmlns:a16="http://schemas.microsoft.com/office/drawing/2014/main" xmlns="" val="20005"/>
                    </a:ext>
                  </a:extLst>
                </a:gridCol>
              </a:tblGrid>
              <a:tr h="637558">
                <a:tc>
                  <a:txBody>
                    <a:bodyPr/>
                    <a:lstStyle/>
                    <a:p>
                      <a:endParaRPr lang="en-ZA" sz="1400" dirty="0"/>
                    </a:p>
                  </a:txBody>
                  <a:tcPr/>
                </a:tc>
                <a:tc>
                  <a:txBody>
                    <a:bodyPr/>
                    <a:lstStyle/>
                    <a:p>
                      <a:r>
                        <a:rPr lang="en-ZA" sz="1400" dirty="0">
                          <a:latin typeface="+mn-lt"/>
                        </a:rPr>
                        <a:t>Indicator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latin typeface="+mn-lt"/>
                        </a:rPr>
                        <a:t>2017/18 estimated performance</a:t>
                      </a:r>
                    </a:p>
                  </a:txBody>
                  <a:tcPr/>
                </a:tc>
                <a:tc>
                  <a:txBody>
                    <a:bodyPr/>
                    <a:lstStyle/>
                    <a:p>
                      <a:r>
                        <a:rPr lang="en-ZA" sz="1400" dirty="0">
                          <a:latin typeface="+mn-lt"/>
                        </a:rPr>
                        <a:t>2018/19 Target</a:t>
                      </a:r>
                    </a:p>
                  </a:txBody>
                  <a:tcPr/>
                </a:tc>
                <a:tc>
                  <a:txBody>
                    <a:bodyPr/>
                    <a:lstStyle/>
                    <a:p>
                      <a:r>
                        <a:rPr lang="en-ZA" sz="1400" dirty="0">
                          <a:latin typeface="+mn-lt"/>
                        </a:rPr>
                        <a:t>2019/2020 Target</a:t>
                      </a:r>
                    </a:p>
                  </a:txBody>
                  <a:tcPr/>
                </a:tc>
                <a:tc>
                  <a:txBody>
                    <a:bodyPr/>
                    <a:lstStyle/>
                    <a:p>
                      <a:r>
                        <a:rPr lang="en-ZA" sz="1400" dirty="0">
                          <a:latin typeface="+mn-lt"/>
                        </a:rPr>
                        <a:t>2020/21 Target</a:t>
                      </a:r>
                    </a:p>
                  </a:txBody>
                  <a:tcPr/>
                </a:tc>
                <a:extLst>
                  <a:ext uri="{0D108BD9-81ED-4DB2-BD59-A6C34878D82A}">
                    <a16:rowId xmlns:a16="http://schemas.microsoft.com/office/drawing/2014/main" xmlns="" val="10000"/>
                  </a:ext>
                </a:extLst>
              </a:tr>
              <a:tr h="1896439">
                <a:tc>
                  <a:txBody>
                    <a:bodyPr/>
                    <a:lstStyle/>
                    <a:p>
                      <a:r>
                        <a:rPr lang="en-ZA" sz="1400" dirty="0"/>
                        <a:t>2.1</a:t>
                      </a:r>
                    </a:p>
                  </a:txBody>
                  <a:tcPr/>
                </a:tc>
                <a:tc>
                  <a:txBody>
                    <a:bodyPr/>
                    <a:lstStyle/>
                    <a:p>
                      <a:pPr algn="l"/>
                      <a:r>
                        <a:rPr lang="en-ZA" sz="1400" b="0" i="0" u="none" strike="noStrike" baseline="0" dirty="0">
                          <a:latin typeface="+mn-lt"/>
                        </a:rPr>
                        <a:t>Obtain an</a:t>
                      </a:r>
                    </a:p>
                    <a:p>
                      <a:pPr algn="l"/>
                      <a:r>
                        <a:rPr lang="en-ZA" sz="1400" b="0" i="0" u="none" strike="noStrike" baseline="0" dirty="0">
                          <a:latin typeface="+mn-lt"/>
                        </a:rPr>
                        <a:t>unqualified audit</a:t>
                      </a:r>
                    </a:p>
                    <a:p>
                      <a:pPr algn="l"/>
                      <a:r>
                        <a:rPr lang="en-ZA" sz="1400" b="0" i="0" u="none" strike="noStrike" baseline="0" dirty="0">
                          <a:latin typeface="+mn-lt"/>
                        </a:rPr>
                        <a:t>opinion on the</a:t>
                      </a:r>
                    </a:p>
                    <a:p>
                      <a:pPr algn="l"/>
                      <a:r>
                        <a:rPr lang="en-ZA" sz="1400" b="0" i="0" u="none" strike="noStrike" baseline="0" dirty="0">
                          <a:latin typeface="+mn-lt"/>
                        </a:rPr>
                        <a:t>audit report from</a:t>
                      </a:r>
                    </a:p>
                    <a:p>
                      <a:pPr algn="l"/>
                      <a:r>
                        <a:rPr lang="en-ZA" sz="1400" b="0" i="0" u="none" strike="noStrike" baseline="0" dirty="0">
                          <a:latin typeface="+mn-lt"/>
                        </a:rPr>
                        <a:t>the External</a:t>
                      </a:r>
                    </a:p>
                    <a:p>
                      <a:pPr algn="l"/>
                      <a:r>
                        <a:rPr lang="en-ZA" sz="1400" b="0" i="0" u="none" strike="noStrike" baseline="0" dirty="0">
                          <a:latin typeface="+mn-lt"/>
                        </a:rPr>
                        <a:t>Auditors</a:t>
                      </a:r>
                      <a:endParaRPr lang="en-ZA" sz="1400" dirty="0">
                        <a:latin typeface="+mn-lt"/>
                      </a:endParaRPr>
                    </a:p>
                  </a:txBody>
                  <a:tcPr/>
                </a:tc>
                <a:tc>
                  <a:txBody>
                    <a:bodyPr/>
                    <a:lstStyle/>
                    <a:p>
                      <a:pPr algn="l"/>
                      <a:r>
                        <a:rPr lang="en-ZA" sz="1400" b="0" i="0" u="none" strike="noStrike" baseline="0" dirty="0">
                          <a:latin typeface="+mn-lt"/>
                        </a:rPr>
                        <a:t>Unqualified audit</a:t>
                      </a:r>
                    </a:p>
                    <a:p>
                      <a:pPr algn="l"/>
                      <a:r>
                        <a:rPr lang="en-ZA" sz="1400" b="0" i="0" u="none" strike="noStrike" baseline="0" dirty="0">
                          <a:latin typeface="+mn-lt"/>
                        </a:rPr>
                        <a:t>opinion obtained</a:t>
                      </a:r>
                    </a:p>
                    <a:p>
                      <a:pPr algn="l"/>
                      <a:r>
                        <a:rPr lang="en-ZA" sz="1400" b="0" i="0" u="none" strike="noStrike" baseline="0" dirty="0">
                          <a:latin typeface="+mn-lt"/>
                        </a:rPr>
                        <a:t>on the audit</a:t>
                      </a:r>
                    </a:p>
                    <a:p>
                      <a:pPr algn="l"/>
                      <a:r>
                        <a:rPr lang="en-ZA" sz="1400" b="0" i="0" u="none" strike="noStrike" baseline="0" dirty="0">
                          <a:latin typeface="+mn-lt"/>
                        </a:rPr>
                        <a:t>report from the</a:t>
                      </a:r>
                    </a:p>
                    <a:p>
                      <a:pPr algn="l"/>
                      <a:r>
                        <a:rPr lang="en-ZA" sz="1400" b="0" i="0" u="none" strike="noStrike" baseline="0" dirty="0">
                          <a:latin typeface="+mn-lt"/>
                        </a:rPr>
                        <a:t>External Auditors</a:t>
                      </a:r>
                    </a:p>
                    <a:p>
                      <a:pPr algn="l"/>
                      <a:r>
                        <a:rPr lang="en-ZA" sz="1400" b="0" i="0" u="none" strike="noStrike" baseline="0" dirty="0">
                          <a:latin typeface="+mn-lt"/>
                        </a:rPr>
                        <a:t>for the 2016/17</a:t>
                      </a:r>
                    </a:p>
                    <a:p>
                      <a:pPr algn="l"/>
                      <a:r>
                        <a:rPr lang="en-ZA" sz="1400" b="0" i="0" u="none" strike="noStrike" baseline="0" dirty="0">
                          <a:latin typeface="+mn-lt"/>
                        </a:rPr>
                        <a:t>financial year</a:t>
                      </a:r>
                      <a:endParaRPr lang="en-US" sz="1400" kern="1200" dirty="0">
                        <a:solidFill>
                          <a:schemeClr val="tx1"/>
                        </a:solidFill>
                        <a:latin typeface="+mn-lt"/>
                        <a:ea typeface="+mn-ea"/>
                        <a:cs typeface="+mn-cs"/>
                      </a:endParaRPr>
                    </a:p>
                  </a:txBody>
                  <a:tcPr marL="9525" marR="9525" marT="9525" marB="0"/>
                </a:tc>
                <a:tc>
                  <a:txBody>
                    <a:bodyPr/>
                    <a:lstStyle/>
                    <a:p>
                      <a:pPr algn="l"/>
                      <a:r>
                        <a:rPr lang="en-ZA" sz="1400" b="0" i="0" u="none" strike="noStrike" baseline="0" dirty="0">
                          <a:latin typeface="+mn-lt"/>
                        </a:rPr>
                        <a:t>Unqualified audit</a:t>
                      </a:r>
                    </a:p>
                    <a:p>
                      <a:pPr algn="l"/>
                      <a:r>
                        <a:rPr lang="en-ZA" sz="1400" b="0" i="0" u="none" strike="noStrike" baseline="0" dirty="0">
                          <a:latin typeface="+mn-lt"/>
                        </a:rPr>
                        <a:t>opinion obtained</a:t>
                      </a:r>
                    </a:p>
                    <a:p>
                      <a:pPr algn="l"/>
                      <a:r>
                        <a:rPr lang="en-ZA" sz="1400" b="0" i="0" u="none" strike="noStrike" baseline="0" dirty="0">
                          <a:latin typeface="+mn-lt"/>
                        </a:rPr>
                        <a:t>on the audit</a:t>
                      </a:r>
                    </a:p>
                    <a:p>
                      <a:pPr algn="l"/>
                      <a:r>
                        <a:rPr lang="en-ZA" sz="1400" b="0" i="0" u="none" strike="noStrike" baseline="0" dirty="0">
                          <a:latin typeface="+mn-lt"/>
                        </a:rPr>
                        <a:t>report from the</a:t>
                      </a:r>
                    </a:p>
                    <a:p>
                      <a:pPr algn="l"/>
                      <a:r>
                        <a:rPr lang="en-ZA" sz="1400" b="0" i="0" u="none" strike="noStrike" baseline="0" dirty="0">
                          <a:latin typeface="+mn-lt"/>
                        </a:rPr>
                        <a:t>External Auditors</a:t>
                      </a:r>
                    </a:p>
                    <a:p>
                      <a:pPr algn="l"/>
                      <a:r>
                        <a:rPr lang="en-ZA" sz="1400" b="0" i="0" u="none" strike="noStrike" baseline="0" dirty="0">
                          <a:latin typeface="+mn-lt"/>
                        </a:rPr>
                        <a:t>for the 2017/18</a:t>
                      </a:r>
                    </a:p>
                    <a:p>
                      <a:pPr algn="l"/>
                      <a:r>
                        <a:rPr lang="en-ZA" sz="1400" b="0" i="0" u="none" strike="noStrike" baseline="0" dirty="0">
                          <a:latin typeface="+mn-lt"/>
                        </a:rPr>
                        <a:t>financial year</a:t>
                      </a:r>
                      <a:endParaRPr lang="en-US" sz="1400" b="0" i="0" u="none" strike="noStrike" dirty="0">
                        <a:solidFill>
                          <a:srgbClr val="000000"/>
                        </a:solidFill>
                        <a:effectLst/>
                        <a:latin typeface="+mn-lt"/>
                      </a:endParaRPr>
                    </a:p>
                  </a:txBody>
                  <a:tcPr marL="9525" marR="9525" marT="9525" marB="0"/>
                </a:tc>
                <a:tc>
                  <a:txBody>
                    <a:bodyPr/>
                    <a:lstStyle/>
                    <a:p>
                      <a:pPr algn="l"/>
                      <a:r>
                        <a:rPr lang="en-ZA" sz="1400" b="0" i="0" u="none" strike="noStrike" baseline="0" dirty="0">
                          <a:latin typeface="+mn-lt"/>
                        </a:rPr>
                        <a:t>Unqualified audit</a:t>
                      </a:r>
                    </a:p>
                    <a:p>
                      <a:pPr algn="l"/>
                      <a:r>
                        <a:rPr lang="en-ZA" sz="1400" b="0" i="0" u="none" strike="noStrike" baseline="0" dirty="0">
                          <a:latin typeface="+mn-lt"/>
                        </a:rPr>
                        <a:t>opinion obtained</a:t>
                      </a:r>
                    </a:p>
                    <a:p>
                      <a:pPr algn="l"/>
                      <a:r>
                        <a:rPr lang="en-ZA" sz="1400" b="0" i="0" u="none" strike="noStrike" baseline="0" dirty="0">
                          <a:latin typeface="+mn-lt"/>
                        </a:rPr>
                        <a:t>on the audit</a:t>
                      </a:r>
                    </a:p>
                    <a:p>
                      <a:pPr algn="l"/>
                      <a:r>
                        <a:rPr lang="en-ZA" sz="1400" b="0" i="0" u="none" strike="noStrike" baseline="0" dirty="0">
                          <a:latin typeface="+mn-lt"/>
                        </a:rPr>
                        <a:t>report from the</a:t>
                      </a:r>
                    </a:p>
                    <a:p>
                      <a:pPr algn="l"/>
                      <a:r>
                        <a:rPr lang="en-ZA" sz="1400" b="0" i="0" u="none" strike="noStrike" baseline="0" dirty="0">
                          <a:latin typeface="+mn-lt"/>
                        </a:rPr>
                        <a:t>External Auditors</a:t>
                      </a:r>
                    </a:p>
                    <a:p>
                      <a:pPr algn="l"/>
                      <a:r>
                        <a:rPr lang="en-ZA" sz="1400" b="0" i="0" u="none" strike="noStrike" baseline="0" dirty="0">
                          <a:latin typeface="+mn-lt"/>
                        </a:rPr>
                        <a:t>for the 2018/19</a:t>
                      </a:r>
                    </a:p>
                    <a:p>
                      <a:pPr algn="l"/>
                      <a:r>
                        <a:rPr lang="en-ZA" sz="1400" b="0" i="0" u="none" strike="noStrike" baseline="0" dirty="0">
                          <a:latin typeface="+mn-lt"/>
                        </a:rPr>
                        <a:t>financial year</a:t>
                      </a:r>
                      <a:endParaRPr lang="en-US" sz="1400" b="0" i="0" u="none" strike="noStrike" dirty="0">
                        <a:solidFill>
                          <a:srgbClr val="000000"/>
                        </a:solidFill>
                        <a:effectLst/>
                        <a:latin typeface="+mn-lt"/>
                      </a:endParaRPr>
                    </a:p>
                  </a:txBody>
                  <a:tcPr marL="9525" marR="9525" marT="9525" marB="0"/>
                </a:tc>
                <a:tc>
                  <a:txBody>
                    <a:bodyPr/>
                    <a:lstStyle/>
                    <a:p>
                      <a:pPr algn="l"/>
                      <a:r>
                        <a:rPr lang="en-ZA" sz="1400" b="0" i="0" u="none" strike="noStrike" baseline="0" dirty="0">
                          <a:latin typeface="+mn-lt"/>
                        </a:rPr>
                        <a:t>Unqualified audit</a:t>
                      </a:r>
                    </a:p>
                    <a:p>
                      <a:pPr algn="l"/>
                      <a:r>
                        <a:rPr lang="en-ZA" sz="1400" b="0" i="0" u="none" strike="noStrike" baseline="0" dirty="0">
                          <a:latin typeface="+mn-lt"/>
                        </a:rPr>
                        <a:t>opinion obtained</a:t>
                      </a:r>
                    </a:p>
                    <a:p>
                      <a:pPr algn="l"/>
                      <a:r>
                        <a:rPr lang="en-ZA" sz="1400" b="0" i="0" u="none" strike="noStrike" baseline="0" dirty="0">
                          <a:latin typeface="+mn-lt"/>
                        </a:rPr>
                        <a:t>on the audit</a:t>
                      </a:r>
                    </a:p>
                    <a:p>
                      <a:pPr algn="l"/>
                      <a:r>
                        <a:rPr lang="en-ZA" sz="1400" b="0" i="0" u="none" strike="noStrike" baseline="0" dirty="0">
                          <a:latin typeface="+mn-lt"/>
                        </a:rPr>
                        <a:t>report from the</a:t>
                      </a:r>
                    </a:p>
                    <a:p>
                      <a:pPr algn="l"/>
                      <a:r>
                        <a:rPr lang="en-ZA" sz="1400" b="0" i="0" u="none" strike="noStrike" baseline="0" dirty="0">
                          <a:latin typeface="+mn-lt"/>
                        </a:rPr>
                        <a:t>External Auditors</a:t>
                      </a:r>
                    </a:p>
                    <a:p>
                      <a:pPr algn="l"/>
                      <a:r>
                        <a:rPr lang="en-ZA" sz="1400" b="0" i="0" u="none" strike="noStrike" baseline="0" dirty="0">
                          <a:latin typeface="+mn-lt"/>
                        </a:rPr>
                        <a:t>for the 2019/20</a:t>
                      </a:r>
                    </a:p>
                    <a:p>
                      <a:pPr algn="l"/>
                      <a:r>
                        <a:rPr lang="en-ZA" sz="1400" b="0" i="0" u="none" strike="noStrike" baseline="0" dirty="0">
                          <a:latin typeface="+mn-lt"/>
                        </a:rPr>
                        <a:t>financial year</a:t>
                      </a:r>
                      <a:endParaRPr lang="en-US" sz="14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xmlns="" val="10001"/>
                  </a:ext>
                </a:extLst>
              </a:tr>
              <a:tr h="2463157">
                <a:tc>
                  <a:txBody>
                    <a:bodyPr/>
                    <a:lstStyle/>
                    <a:p>
                      <a:r>
                        <a:rPr lang="en-ZA" sz="1400" dirty="0"/>
                        <a:t>2.2</a:t>
                      </a:r>
                    </a:p>
                  </a:txBody>
                  <a:tcPr>
                    <a:solidFill>
                      <a:schemeClr val="bg1"/>
                    </a:solidFill>
                  </a:tcPr>
                </a:tc>
                <a:tc>
                  <a:txBody>
                    <a:bodyPr/>
                    <a:lstStyle/>
                    <a:p>
                      <a:pPr algn="l"/>
                      <a:r>
                        <a:rPr lang="en-ZA" sz="1400" b="0" i="0" u="none" strike="noStrike" baseline="0" dirty="0">
                          <a:latin typeface="+mn-lt"/>
                        </a:rPr>
                        <a:t>Percentage of</a:t>
                      </a:r>
                    </a:p>
                    <a:p>
                      <a:pPr algn="l"/>
                      <a:r>
                        <a:rPr lang="en-ZA" sz="1400" b="0" i="0" u="none" strike="noStrike" baseline="0" dirty="0">
                          <a:latin typeface="+mn-lt"/>
                        </a:rPr>
                        <a:t>Information</a:t>
                      </a:r>
                    </a:p>
                    <a:p>
                      <a:pPr algn="l"/>
                      <a:r>
                        <a:rPr lang="en-ZA" sz="1400" b="0" i="0" u="none" strike="noStrike" baseline="0" dirty="0">
                          <a:latin typeface="+mn-lt"/>
                        </a:rPr>
                        <a:t>Management</a:t>
                      </a:r>
                    </a:p>
                    <a:p>
                      <a:pPr algn="l"/>
                      <a:r>
                        <a:rPr lang="en-ZA" sz="1400" b="0" i="0" u="none" strike="noStrike" baseline="0" dirty="0">
                          <a:latin typeface="+mn-lt"/>
                        </a:rPr>
                        <a:t>Action Plan</a:t>
                      </a:r>
                    </a:p>
                    <a:p>
                      <a:pPr algn="l"/>
                      <a:r>
                        <a:rPr lang="en-ZA" sz="1400" b="0" i="0" u="none" strike="noStrike" baseline="0" dirty="0">
                          <a:latin typeface="+mn-lt"/>
                        </a:rPr>
                        <a:t>implemented</a:t>
                      </a:r>
                      <a:endParaRPr lang="en-ZA" sz="1400" dirty="0">
                        <a:latin typeface="+mn-lt"/>
                      </a:endParaRPr>
                    </a:p>
                  </a:txBody>
                  <a:tcPr>
                    <a:solidFill>
                      <a:schemeClr val="bg1"/>
                    </a:solidFill>
                  </a:tcPr>
                </a:tc>
                <a:tc>
                  <a:txBody>
                    <a:bodyPr/>
                    <a:lstStyle/>
                    <a:p>
                      <a:pPr algn="l"/>
                      <a:r>
                        <a:rPr lang="en-ZA" sz="1400" b="0" i="0" u="none" strike="noStrike" baseline="0" dirty="0">
                          <a:latin typeface="+mn-lt"/>
                        </a:rPr>
                        <a:t>80% of 2017/18</a:t>
                      </a:r>
                    </a:p>
                    <a:p>
                      <a:pPr algn="l"/>
                      <a:r>
                        <a:rPr lang="en-ZA" sz="1400" b="0" i="0" u="none" strike="noStrike" baseline="0" dirty="0">
                          <a:latin typeface="+mn-lt"/>
                        </a:rPr>
                        <a:t>Information</a:t>
                      </a:r>
                    </a:p>
                    <a:p>
                      <a:pPr algn="l"/>
                      <a:r>
                        <a:rPr lang="en-ZA" sz="1400" b="0" i="0" u="none" strike="noStrike" baseline="0" dirty="0">
                          <a:latin typeface="+mn-lt"/>
                        </a:rPr>
                        <a:t>Management</a:t>
                      </a:r>
                    </a:p>
                    <a:p>
                      <a:pPr algn="l"/>
                      <a:r>
                        <a:rPr lang="en-ZA" sz="1400" b="0" i="0" u="none" strike="noStrike" baseline="0" dirty="0">
                          <a:latin typeface="+mn-lt"/>
                        </a:rPr>
                        <a:t>Action Plan</a:t>
                      </a:r>
                    </a:p>
                    <a:p>
                      <a:pPr algn="l"/>
                      <a:r>
                        <a:rPr lang="en-ZA" sz="1400" b="0" i="0" u="none" strike="noStrike" baseline="0" dirty="0">
                          <a:latin typeface="+mn-lt"/>
                        </a:rPr>
                        <a:t>implemented by</a:t>
                      </a:r>
                    </a:p>
                    <a:p>
                      <a:pPr algn="l"/>
                      <a:r>
                        <a:rPr lang="en-ZA" sz="1400" b="0" i="0" u="none" strike="noStrike" baseline="0" dirty="0">
                          <a:latin typeface="+mn-lt"/>
                        </a:rPr>
                        <a:t>the end of March</a:t>
                      </a:r>
                    </a:p>
                    <a:p>
                      <a:pPr algn="l"/>
                      <a:r>
                        <a:rPr lang="en-ZA" sz="1400" b="0" i="0" u="none" strike="noStrike" baseline="0" dirty="0">
                          <a:latin typeface="+mn-lt"/>
                        </a:rPr>
                        <a:t>2018</a:t>
                      </a:r>
                    </a:p>
                    <a:p>
                      <a:pPr algn="l"/>
                      <a:r>
                        <a:rPr lang="en-ZA" sz="1400" b="0" i="0" u="none" strike="noStrike" baseline="0" dirty="0">
                          <a:latin typeface="+mn-lt"/>
                        </a:rPr>
                        <a:t>Information</a:t>
                      </a:r>
                    </a:p>
                    <a:p>
                      <a:pPr algn="l"/>
                      <a:r>
                        <a:rPr lang="en-ZA" sz="1400" b="0" i="0" u="none" strike="noStrike" baseline="0" dirty="0">
                          <a:latin typeface="+mn-lt"/>
                        </a:rPr>
                        <a:t>Management</a:t>
                      </a:r>
                    </a:p>
                    <a:p>
                      <a:pPr algn="l"/>
                      <a:r>
                        <a:rPr lang="en-ZA" sz="1400" b="0" i="0" u="none" strike="noStrike" baseline="0" dirty="0">
                          <a:latin typeface="+mn-lt"/>
                        </a:rPr>
                        <a:t>Policy reviewed</a:t>
                      </a:r>
                    </a:p>
                    <a:p>
                      <a:pPr algn="l"/>
                      <a:r>
                        <a:rPr lang="en-ZA" sz="1400" b="0" i="0" u="none" strike="noStrike" baseline="0" dirty="0">
                          <a:latin typeface="+mn-lt"/>
                        </a:rPr>
                        <a:t>by Council</a:t>
                      </a:r>
                      <a:endParaRPr lang="en-US" sz="1400" kern="1200" dirty="0">
                        <a:solidFill>
                          <a:schemeClr val="tx1"/>
                        </a:solidFill>
                        <a:latin typeface="+mn-lt"/>
                        <a:ea typeface="+mn-ea"/>
                        <a:cs typeface="+mn-cs"/>
                      </a:endParaRPr>
                    </a:p>
                  </a:txBody>
                  <a:tcPr marL="9525" marR="9525" marT="9525" marB="0">
                    <a:solidFill>
                      <a:schemeClr val="bg1"/>
                    </a:solidFill>
                  </a:tcPr>
                </a:tc>
                <a:tc>
                  <a:txBody>
                    <a:bodyPr/>
                    <a:lstStyle/>
                    <a:p>
                      <a:pPr algn="l"/>
                      <a:r>
                        <a:rPr lang="en-ZA" sz="1400" b="0" i="0" u="none" strike="noStrike" baseline="0" dirty="0">
                          <a:latin typeface="+mn-lt"/>
                        </a:rPr>
                        <a:t>100% of 2018/19</a:t>
                      </a:r>
                    </a:p>
                    <a:p>
                      <a:pPr algn="l"/>
                      <a:r>
                        <a:rPr lang="en-ZA" sz="1400" b="0" i="0" u="none" strike="noStrike" baseline="0" dirty="0">
                          <a:latin typeface="+mn-lt"/>
                        </a:rPr>
                        <a:t>Information</a:t>
                      </a:r>
                    </a:p>
                    <a:p>
                      <a:pPr algn="l"/>
                      <a:r>
                        <a:rPr lang="en-ZA" sz="1400" b="0" i="0" u="none" strike="noStrike" baseline="0" dirty="0">
                          <a:latin typeface="+mn-lt"/>
                        </a:rPr>
                        <a:t>Management</a:t>
                      </a:r>
                    </a:p>
                    <a:p>
                      <a:pPr algn="l"/>
                      <a:r>
                        <a:rPr lang="en-ZA" sz="1400" b="0" i="0" u="none" strike="noStrike" baseline="0" dirty="0">
                          <a:latin typeface="+mn-lt"/>
                        </a:rPr>
                        <a:t>Action Plan</a:t>
                      </a:r>
                    </a:p>
                    <a:p>
                      <a:pPr algn="l"/>
                      <a:r>
                        <a:rPr lang="en-ZA" sz="1400" b="0" i="0" u="none" strike="noStrike" baseline="0" dirty="0">
                          <a:latin typeface="+mn-lt"/>
                        </a:rPr>
                        <a:t>implemented by</a:t>
                      </a:r>
                    </a:p>
                    <a:p>
                      <a:pPr algn="l"/>
                      <a:r>
                        <a:rPr lang="en-ZA" sz="1400" b="0" i="0" u="none" strike="noStrike" baseline="0" dirty="0">
                          <a:latin typeface="+mn-lt"/>
                        </a:rPr>
                        <a:t>the end of March</a:t>
                      </a:r>
                    </a:p>
                    <a:p>
                      <a:pPr algn="l"/>
                      <a:r>
                        <a:rPr lang="en-ZA" sz="1400" b="0" i="0" u="none" strike="noStrike" baseline="0" dirty="0">
                          <a:latin typeface="+mn-lt"/>
                        </a:rPr>
                        <a:t>2019</a:t>
                      </a:r>
                      <a:endParaRPr lang="en-US" sz="1400" b="0" i="0" u="none" strike="noStrike" dirty="0">
                        <a:solidFill>
                          <a:srgbClr val="000000"/>
                        </a:solidFill>
                        <a:effectLst/>
                        <a:latin typeface="+mn-lt"/>
                      </a:endParaRPr>
                    </a:p>
                  </a:txBody>
                  <a:tcPr marL="9525" marR="9525" marT="9525" marB="0">
                    <a:solidFill>
                      <a:schemeClr val="bg1"/>
                    </a:solidFill>
                  </a:tcPr>
                </a:tc>
                <a:tc>
                  <a:txBody>
                    <a:bodyPr/>
                    <a:lstStyle/>
                    <a:p>
                      <a:pPr algn="l"/>
                      <a:r>
                        <a:rPr lang="en-ZA" sz="1400" b="0" i="0" u="none" strike="noStrike" baseline="0" dirty="0">
                          <a:latin typeface="+mn-lt"/>
                        </a:rPr>
                        <a:t>100% of 2019/20</a:t>
                      </a:r>
                    </a:p>
                    <a:p>
                      <a:pPr algn="l"/>
                      <a:r>
                        <a:rPr lang="en-ZA" sz="1400" b="0" i="0" u="none" strike="noStrike" baseline="0" dirty="0">
                          <a:latin typeface="+mn-lt"/>
                        </a:rPr>
                        <a:t>Information</a:t>
                      </a:r>
                    </a:p>
                    <a:p>
                      <a:pPr algn="l"/>
                      <a:r>
                        <a:rPr lang="en-ZA" sz="1400" b="0" i="0" u="none" strike="noStrike" baseline="0" dirty="0">
                          <a:latin typeface="+mn-lt"/>
                        </a:rPr>
                        <a:t>Management</a:t>
                      </a:r>
                    </a:p>
                    <a:p>
                      <a:pPr algn="l"/>
                      <a:r>
                        <a:rPr lang="en-ZA" sz="1400" b="0" i="0" u="none" strike="noStrike" baseline="0" dirty="0">
                          <a:latin typeface="+mn-lt"/>
                        </a:rPr>
                        <a:t>Action Plan</a:t>
                      </a:r>
                    </a:p>
                    <a:p>
                      <a:pPr algn="l"/>
                      <a:r>
                        <a:rPr lang="en-ZA" sz="1400" b="0" i="0" u="none" strike="noStrike" baseline="0" dirty="0">
                          <a:latin typeface="+mn-lt"/>
                        </a:rPr>
                        <a:t>implemented by</a:t>
                      </a:r>
                    </a:p>
                    <a:p>
                      <a:pPr algn="l"/>
                      <a:r>
                        <a:rPr lang="en-ZA" sz="1400" b="0" i="0" u="none" strike="noStrike" baseline="0" dirty="0">
                          <a:latin typeface="+mn-lt"/>
                        </a:rPr>
                        <a:t>the end of March</a:t>
                      </a:r>
                    </a:p>
                    <a:p>
                      <a:pPr algn="l"/>
                      <a:r>
                        <a:rPr lang="en-ZA" sz="1400" b="0" i="0" u="none" strike="noStrike" baseline="0" dirty="0">
                          <a:latin typeface="+mn-lt"/>
                        </a:rPr>
                        <a:t>2020</a:t>
                      </a:r>
                      <a:endParaRPr lang="en-US" sz="1400" b="0" i="0" u="none" strike="noStrike" dirty="0">
                        <a:solidFill>
                          <a:srgbClr val="000000"/>
                        </a:solidFill>
                        <a:effectLst/>
                        <a:latin typeface="+mn-lt"/>
                      </a:endParaRPr>
                    </a:p>
                  </a:txBody>
                  <a:tcPr marL="9525" marR="9525" marT="9525" marB="0">
                    <a:solidFill>
                      <a:schemeClr val="bg1"/>
                    </a:solidFill>
                  </a:tcPr>
                </a:tc>
                <a:tc>
                  <a:txBody>
                    <a:bodyPr/>
                    <a:lstStyle/>
                    <a:p>
                      <a:pPr algn="l"/>
                      <a:r>
                        <a:rPr lang="en-ZA" sz="1400" b="0" i="0" u="none" strike="noStrike" baseline="0" dirty="0">
                          <a:latin typeface="+mn-lt"/>
                        </a:rPr>
                        <a:t>100% of 2020/21</a:t>
                      </a:r>
                    </a:p>
                    <a:p>
                      <a:pPr algn="l"/>
                      <a:r>
                        <a:rPr lang="en-ZA" sz="1400" b="0" i="0" u="none" strike="noStrike" baseline="0" dirty="0">
                          <a:latin typeface="+mn-lt"/>
                        </a:rPr>
                        <a:t>Information</a:t>
                      </a:r>
                    </a:p>
                    <a:p>
                      <a:pPr algn="l"/>
                      <a:r>
                        <a:rPr lang="en-ZA" sz="1400" b="0" i="0" u="none" strike="noStrike" baseline="0" dirty="0">
                          <a:latin typeface="+mn-lt"/>
                        </a:rPr>
                        <a:t>Management</a:t>
                      </a:r>
                    </a:p>
                    <a:p>
                      <a:pPr algn="l"/>
                      <a:r>
                        <a:rPr lang="en-ZA" sz="1400" b="0" i="0" u="none" strike="noStrike" baseline="0" dirty="0">
                          <a:latin typeface="+mn-lt"/>
                        </a:rPr>
                        <a:t>Action Plan</a:t>
                      </a:r>
                    </a:p>
                    <a:p>
                      <a:pPr algn="l"/>
                      <a:r>
                        <a:rPr lang="en-ZA" sz="1400" b="0" i="0" u="none" strike="noStrike" baseline="0" dirty="0">
                          <a:latin typeface="+mn-lt"/>
                        </a:rPr>
                        <a:t>implemented by</a:t>
                      </a:r>
                    </a:p>
                    <a:p>
                      <a:pPr algn="l"/>
                      <a:r>
                        <a:rPr lang="en-ZA" sz="1400" b="0" i="0" u="none" strike="noStrike" baseline="0" dirty="0">
                          <a:latin typeface="+mn-lt"/>
                        </a:rPr>
                        <a:t>the end of March</a:t>
                      </a:r>
                    </a:p>
                    <a:p>
                      <a:pPr algn="l"/>
                      <a:r>
                        <a:rPr lang="en-ZA" sz="1400" b="0" i="0" u="none" strike="noStrike" baseline="0" dirty="0">
                          <a:latin typeface="+mn-lt"/>
                        </a:rPr>
                        <a:t>2021</a:t>
                      </a:r>
                      <a:endParaRPr lang="en-US" sz="1400" b="0" i="0" u="none" strike="noStrike" dirty="0">
                        <a:solidFill>
                          <a:srgbClr val="000000"/>
                        </a:solidFill>
                        <a:effectLst/>
                        <a:latin typeface="+mn-lt"/>
                      </a:endParaRPr>
                    </a:p>
                  </a:txBody>
                  <a:tcPr marL="9525" marR="9525" marT="9525" marB="0">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406561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Annual Performance Indicators and Targets – Administration Programme (Corporate Services)</a:t>
            </a:r>
          </a:p>
        </p:txBody>
      </p:sp>
      <p:sp>
        <p:nvSpPr>
          <p:cNvPr id="7" name="Slide Number Placeholder 6"/>
          <p:cNvSpPr>
            <a:spLocks noGrp="1"/>
          </p:cNvSpPr>
          <p:nvPr>
            <p:ph type="sldNum" sz="quarter" idx="12"/>
          </p:nvPr>
        </p:nvSpPr>
        <p:spPr/>
        <p:txBody>
          <a:bodyPr/>
          <a:lstStyle/>
          <a:p>
            <a:fld id="{17BD8DD0-C587-4865-AB08-0C7D86E2805E}" type="slidenum">
              <a:rPr lang="en-US" smtClean="0"/>
              <a:pPr/>
              <a:t>35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xmlns="" val="1505210496"/>
              </p:ext>
            </p:extLst>
          </p:nvPr>
        </p:nvGraphicFramePr>
        <p:xfrm>
          <a:off x="0" y="1752600"/>
          <a:ext cx="9144001" cy="2673541"/>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xmlns="" val="20000"/>
                    </a:ext>
                  </a:extLst>
                </a:gridCol>
                <a:gridCol w="2514600">
                  <a:extLst>
                    <a:ext uri="{9D8B030D-6E8A-4147-A177-3AD203B41FA5}">
                      <a16:colId xmlns:a16="http://schemas.microsoft.com/office/drawing/2014/main" xmlns="" val="20001"/>
                    </a:ext>
                  </a:extLst>
                </a:gridCol>
                <a:gridCol w="1524001">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303622">
                <a:tc>
                  <a:txBody>
                    <a:bodyPr/>
                    <a:lstStyle/>
                    <a:p>
                      <a:endParaRPr lang="en-ZA" sz="1400" dirty="0"/>
                    </a:p>
                  </a:txBody>
                  <a:tcPr/>
                </a:tc>
                <a:tc>
                  <a:txBody>
                    <a:bodyPr/>
                    <a:lstStyle/>
                    <a:p>
                      <a:r>
                        <a:rPr lang="en-ZA" sz="1400" dirty="0">
                          <a:latin typeface="+mn-lt"/>
                        </a:rPr>
                        <a:t>Indicator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latin typeface="+mn-lt"/>
                        </a:rPr>
                        <a:t>2017/18 estimated performance</a:t>
                      </a:r>
                    </a:p>
                  </a:txBody>
                  <a:tcPr/>
                </a:tc>
                <a:tc>
                  <a:txBody>
                    <a:bodyPr/>
                    <a:lstStyle/>
                    <a:p>
                      <a:r>
                        <a:rPr lang="en-ZA" sz="1400" dirty="0">
                          <a:latin typeface="+mn-lt"/>
                        </a:rPr>
                        <a:t>2018/19 Target</a:t>
                      </a:r>
                    </a:p>
                  </a:txBody>
                  <a:tcPr/>
                </a:tc>
                <a:tc>
                  <a:txBody>
                    <a:bodyPr/>
                    <a:lstStyle/>
                    <a:p>
                      <a:r>
                        <a:rPr lang="en-ZA" sz="1400" dirty="0">
                          <a:latin typeface="+mn-lt"/>
                        </a:rPr>
                        <a:t>2019/20 Target</a:t>
                      </a:r>
                    </a:p>
                  </a:txBody>
                  <a:tcPr/>
                </a:tc>
                <a:tc>
                  <a:txBody>
                    <a:bodyPr/>
                    <a:lstStyle/>
                    <a:p>
                      <a:r>
                        <a:rPr lang="en-ZA" sz="1400" dirty="0">
                          <a:latin typeface="+mn-lt"/>
                        </a:rPr>
                        <a:t>2020/21 Target</a:t>
                      </a:r>
                    </a:p>
                  </a:txBody>
                  <a:tcPr/>
                </a:tc>
                <a:extLst>
                  <a:ext uri="{0D108BD9-81ED-4DB2-BD59-A6C34878D82A}">
                    <a16:rowId xmlns:a16="http://schemas.microsoft.com/office/drawing/2014/main" xmlns="" val="10000"/>
                  </a:ext>
                </a:extLst>
              </a:tr>
              <a:tr h="303622">
                <a:tc>
                  <a:txBody>
                    <a:bodyPr/>
                    <a:lstStyle/>
                    <a:p>
                      <a:r>
                        <a:rPr lang="en-ZA" sz="1400" dirty="0"/>
                        <a:t>2.3</a:t>
                      </a:r>
                    </a:p>
                  </a:txBody>
                  <a:tcPr>
                    <a:solidFill>
                      <a:schemeClr val="bg1"/>
                    </a:solidFill>
                  </a:tcPr>
                </a:tc>
                <a:tc>
                  <a:txBody>
                    <a:bodyPr/>
                    <a:lstStyle/>
                    <a:p>
                      <a:r>
                        <a:rPr lang="en-ZA" sz="1400" dirty="0">
                          <a:effectLst/>
                          <a:latin typeface="+mn-lt"/>
                          <a:ea typeface="Times New Roman" panose="02020603050405020304" pitchFamily="18" charset="0"/>
                        </a:rPr>
                        <a:t>Percentage of Information Communication Technology Action Plan implemented</a:t>
                      </a:r>
                      <a:endParaRPr lang="en-ZA" sz="1400" dirty="0">
                        <a:latin typeface="+mn-lt"/>
                      </a:endParaRPr>
                    </a:p>
                  </a:txBody>
                  <a:tcPr>
                    <a:solidFill>
                      <a:schemeClr val="bg1"/>
                    </a:solidFill>
                  </a:tcPr>
                </a:tc>
                <a:tc>
                  <a:txBody>
                    <a:bodyPr/>
                    <a:lstStyle/>
                    <a:p>
                      <a:pPr algn="l">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80% of 2017/18 Information Communication Technology Action Plan implemented by end of March 2018</a:t>
                      </a:r>
                      <a:endParaRPr lang="en-ZA" sz="1400" kern="1200" dirty="0">
                        <a:solidFill>
                          <a:schemeClr val="tx1"/>
                        </a:solidFill>
                        <a:effectLst/>
                        <a:latin typeface="+mn-lt"/>
                        <a:ea typeface="Arial" panose="020B0604020202020204" pitchFamily="34" charset="0"/>
                        <a:cs typeface="+mn-cs"/>
                      </a:endParaRPr>
                    </a:p>
                  </a:txBody>
                  <a:tcPr marL="68580" marR="68580" marT="0" marB="0">
                    <a:solidFill>
                      <a:schemeClr val="bg1"/>
                    </a:solidFill>
                  </a:tcPr>
                </a:tc>
                <a:tc>
                  <a:txBody>
                    <a:bodyPr/>
                    <a:lstStyle/>
                    <a:p>
                      <a:pPr algn="l">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100% of 2018/19 Information Communication Technology Action Plan action plan implemented by March 2019</a:t>
                      </a:r>
                      <a:endParaRPr lang="en-ZA" sz="1400" kern="1200" dirty="0">
                        <a:solidFill>
                          <a:schemeClr val="tx1"/>
                        </a:solidFill>
                        <a:effectLst/>
                        <a:latin typeface="+mn-lt"/>
                        <a:ea typeface="Arial" panose="020B0604020202020204" pitchFamily="34" charset="0"/>
                        <a:cs typeface="+mn-cs"/>
                      </a:endParaRPr>
                    </a:p>
                  </a:txBody>
                  <a:tcPr marL="68580" marR="68580" marT="0" marB="0">
                    <a:solidFill>
                      <a:schemeClr val="bg1"/>
                    </a:solidFill>
                  </a:tcPr>
                </a:tc>
                <a:tc>
                  <a:txBody>
                    <a:bodyPr/>
                    <a:lstStyle/>
                    <a:p>
                      <a:pPr algn="l">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100% of 2019/20 Information Communication Technology Action Plan action plan implemented by March 2020</a:t>
                      </a:r>
                      <a:endParaRPr lang="en-ZA" sz="1400" kern="1200" dirty="0">
                        <a:solidFill>
                          <a:schemeClr val="tx1"/>
                        </a:solidFill>
                        <a:effectLst/>
                        <a:latin typeface="+mn-lt"/>
                        <a:ea typeface="Arial" panose="020B0604020202020204" pitchFamily="34" charset="0"/>
                        <a:cs typeface="+mn-cs"/>
                      </a:endParaRPr>
                    </a:p>
                  </a:txBody>
                  <a:tcPr marL="68580" marR="68580" marT="0" marB="0">
                    <a:solidFill>
                      <a:schemeClr val="bg1"/>
                    </a:solidFill>
                  </a:tcPr>
                </a:tc>
                <a:tc>
                  <a:txBody>
                    <a:bodyPr/>
                    <a:lstStyle/>
                    <a:p>
                      <a:pPr algn="l">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100% of 2020/21 Information Communication Technology Action Plan action plan implemented by March 2021</a:t>
                      </a:r>
                      <a:endParaRPr lang="en-ZA" sz="1400" kern="1200" dirty="0">
                        <a:solidFill>
                          <a:schemeClr val="tx1"/>
                        </a:solidFill>
                        <a:effectLst/>
                        <a:latin typeface="+mn-lt"/>
                        <a:ea typeface="Arial" panose="020B0604020202020204" pitchFamily="34" charset="0"/>
                        <a:cs typeface="+mn-cs"/>
                      </a:endParaRPr>
                    </a:p>
                  </a:txBody>
                  <a:tcPr marL="68580" marR="68580" marT="0" marB="0">
                    <a:solidFill>
                      <a:schemeClr val="bg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298496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Annual Performance Indicators and Targets – Administration Programme (Office of the CEO)</a:t>
            </a:r>
          </a:p>
        </p:txBody>
      </p:sp>
      <p:sp>
        <p:nvSpPr>
          <p:cNvPr id="7" name="Slide Number Placeholder 6"/>
          <p:cNvSpPr>
            <a:spLocks noGrp="1"/>
          </p:cNvSpPr>
          <p:nvPr>
            <p:ph type="sldNum" sz="quarter" idx="12"/>
          </p:nvPr>
        </p:nvSpPr>
        <p:spPr/>
        <p:txBody>
          <a:bodyPr/>
          <a:lstStyle/>
          <a:p>
            <a:fld id="{17BD8DD0-C587-4865-AB08-0C7D86E2805E}" type="slidenum">
              <a:rPr lang="en-US" smtClean="0"/>
              <a:pPr/>
              <a:t>36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xmlns="" val="2958653825"/>
              </p:ext>
            </p:extLst>
          </p:nvPr>
        </p:nvGraphicFramePr>
        <p:xfrm>
          <a:off x="0" y="1143000"/>
          <a:ext cx="9144004" cy="4878129"/>
        </p:xfrm>
        <a:graphic>
          <a:graphicData uri="http://schemas.openxmlformats.org/drawingml/2006/table">
            <a:tbl>
              <a:tblPr firstRow="1" bandRow="1">
                <a:tableStyleId>{5940675A-B579-460E-94D1-54222C63F5DA}</a:tableStyleId>
              </a:tblPr>
              <a:tblGrid>
                <a:gridCol w="444500">
                  <a:extLst>
                    <a:ext uri="{9D8B030D-6E8A-4147-A177-3AD203B41FA5}">
                      <a16:colId xmlns:a16="http://schemas.microsoft.com/office/drawing/2014/main" xmlns="" val="20000"/>
                    </a:ext>
                  </a:extLst>
                </a:gridCol>
                <a:gridCol w="1689100">
                  <a:extLst>
                    <a:ext uri="{9D8B030D-6E8A-4147-A177-3AD203B41FA5}">
                      <a16:colId xmlns:a16="http://schemas.microsoft.com/office/drawing/2014/main" xmlns="" val="20001"/>
                    </a:ext>
                  </a:extLst>
                </a:gridCol>
                <a:gridCol w="1752601">
                  <a:extLst>
                    <a:ext uri="{9D8B030D-6E8A-4147-A177-3AD203B41FA5}">
                      <a16:colId xmlns:a16="http://schemas.microsoft.com/office/drawing/2014/main" xmlns="" val="20002"/>
                    </a:ext>
                  </a:extLst>
                </a:gridCol>
                <a:gridCol w="1752601">
                  <a:extLst>
                    <a:ext uri="{9D8B030D-6E8A-4147-A177-3AD203B41FA5}">
                      <a16:colId xmlns:a16="http://schemas.microsoft.com/office/drawing/2014/main" xmlns="" val="20003"/>
                    </a:ext>
                  </a:extLst>
                </a:gridCol>
                <a:gridCol w="1752601">
                  <a:extLst>
                    <a:ext uri="{9D8B030D-6E8A-4147-A177-3AD203B41FA5}">
                      <a16:colId xmlns:a16="http://schemas.microsoft.com/office/drawing/2014/main" xmlns="" val="20004"/>
                    </a:ext>
                  </a:extLst>
                </a:gridCol>
                <a:gridCol w="1752601">
                  <a:extLst>
                    <a:ext uri="{9D8B030D-6E8A-4147-A177-3AD203B41FA5}">
                      <a16:colId xmlns:a16="http://schemas.microsoft.com/office/drawing/2014/main" xmlns="" val="20005"/>
                    </a:ext>
                  </a:extLst>
                </a:gridCol>
              </a:tblGrid>
              <a:tr h="680815">
                <a:tc>
                  <a:txBody>
                    <a:bodyPr/>
                    <a:lstStyle/>
                    <a:p>
                      <a:endParaRPr lang="en-ZA" sz="1400" dirty="0"/>
                    </a:p>
                  </a:txBody>
                  <a:tcPr/>
                </a:tc>
                <a:tc>
                  <a:txBody>
                    <a:bodyPr/>
                    <a:lstStyle/>
                    <a:p>
                      <a:r>
                        <a:rPr lang="en-ZA" sz="1400" dirty="0">
                          <a:latin typeface="+mn-lt"/>
                        </a:rPr>
                        <a:t>Indicator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latin typeface="+mn-lt"/>
                        </a:rPr>
                        <a:t>2017/18 estimated performance</a:t>
                      </a:r>
                    </a:p>
                  </a:txBody>
                  <a:tcPr/>
                </a:tc>
                <a:tc>
                  <a:txBody>
                    <a:bodyPr/>
                    <a:lstStyle/>
                    <a:p>
                      <a:r>
                        <a:rPr lang="en-ZA" sz="1400" dirty="0">
                          <a:latin typeface="+mn-lt"/>
                        </a:rPr>
                        <a:t>2018/19 Target</a:t>
                      </a:r>
                    </a:p>
                  </a:txBody>
                  <a:tcPr/>
                </a:tc>
                <a:tc>
                  <a:txBody>
                    <a:bodyPr/>
                    <a:lstStyle/>
                    <a:p>
                      <a:r>
                        <a:rPr lang="en-ZA" sz="1400" dirty="0">
                          <a:latin typeface="+mn-lt"/>
                        </a:rPr>
                        <a:t>2019/20 Target</a:t>
                      </a:r>
                    </a:p>
                  </a:txBody>
                  <a:tcPr/>
                </a:tc>
                <a:tc>
                  <a:txBody>
                    <a:bodyPr/>
                    <a:lstStyle/>
                    <a:p>
                      <a:r>
                        <a:rPr lang="en-ZA" sz="1400" dirty="0">
                          <a:latin typeface="+mn-lt"/>
                        </a:rPr>
                        <a:t>2020/21 Target</a:t>
                      </a:r>
                    </a:p>
                  </a:txBody>
                  <a:tcPr/>
                </a:tc>
                <a:extLst>
                  <a:ext uri="{0D108BD9-81ED-4DB2-BD59-A6C34878D82A}">
                    <a16:rowId xmlns:a16="http://schemas.microsoft.com/office/drawing/2014/main" xmlns="" val="10000"/>
                  </a:ext>
                </a:extLst>
              </a:tr>
              <a:tr h="2392680">
                <a:tc>
                  <a:txBody>
                    <a:bodyPr/>
                    <a:lstStyle/>
                    <a:p>
                      <a:r>
                        <a:rPr lang="en-ZA" sz="1400" dirty="0"/>
                        <a:t>3.1</a:t>
                      </a:r>
                    </a:p>
                  </a:txBody>
                  <a:tcPr/>
                </a:tc>
                <a:tc>
                  <a:txBody>
                    <a:bodyPr/>
                    <a:lstStyle/>
                    <a:p>
                      <a:pPr algn="l">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Annual development of the State of the Sector report which includes a research plan for the following year.</a:t>
                      </a:r>
                      <a:endParaRPr lang="en-ZA" sz="1400" kern="1200" dirty="0">
                        <a:solidFill>
                          <a:schemeClr val="tx1"/>
                        </a:solidFill>
                        <a:effectLst/>
                        <a:latin typeface="+mn-lt"/>
                        <a:ea typeface="Arial" panose="020B0604020202020204" pitchFamily="34" charset="0"/>
                        <a:cs typeface="+mn-cs"/>
                      </a:endParaRPr>
                    </a:p>
                  </a:txBody>
                  <a:tcPr marL="68580" marR="68580" marT="0" marB="0"/>
                </a:tc>
                <a:tc>
                  <a:txBody>
                    <a:bodyPr/>
                    <a:lstStyle/>
                    <a:p>
                      <a:pPr algn="l">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State of the Sector report, including a research plan for the following financial year, tabled at EXCO by the end of March 2018</a:t>
                      </a:r>
                      <a:endParaRPr lang="en-ZA" sz="1400" kern="1200" dirty="0">
                        <a:solidFill>
                          <a:schemeClr val="tx1"/>
                        </a:solidFill>
                        <a:effectLst/>
                        <a:latin typeface="+mn-lt"/>
                        <a:ea typeface="Arial" panose="020B0604020202020204" pitchFamily="34" charset="0"/>
                        <a:cs typeface="+mn-cs"/>
                      </a:endParaRPr>
                    </a:p>
                  </a:txBody>
                  <a:tcPr marL="68580" marR="68580" marT="0" marB="0"/>
                </a:tc>
                <a:tc>
                  <a:txBody>
                    <a:bodyPr/>
                    <a:lstStyle/>
                    <a:p>
                      <a:pPr algn="l">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1 State of the Sector report, including a research plan for the following financial year, tabled at EXCO by the end of March 2019</a:t>
                      </a:r>
                      <a:endParaRPr lang="en-ZA" sz="1400" kern="1200" dirty="0">
                        <a:solidFill>
                          <a:schemeClr val="tx1"/>
                        </a:solidFill>
                        <a:effectLst/>
                        <a:latin typeface="+mn-lt"/>
                        <a:ea typeface="Arial" panose="020B0604020202020204" pitchFamily="34" charset="0"/>
                        <a:cs typeface="+mn-cs"/>
                      </a:endParaRPr>
                    </a:p>
                  </a:txBody>
                  <a:tcPr marL="68580" marR="68580" marT="0" marB="0"/>
                </a:tc>
                <a:tc>
                  <a:txBody>
                    <a:bodyPr/>
                    <a:lstStyle/>
                    <a:p>
                      <a:pPr algn="l">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1 State of the Sector report, including a research plan for the following financial year, tabled at EXCO by the end of March 2020</a:t>
                      </a:r>
                      <a:endParaRPr lang="en-ZA" sz="1400" kern="1200" dirty="0">
                        <a:solidFill>
                          <a:schemeClr val="tx1"/>
                        </a:solidFill>
                        <a:effectLst/>
                        <a:latin typeface="+mn-lt"/>
                        <a:ea typeface="Arial" panose="020B0604020202020204" pitchFamily="34" charset="0"/>
                        <a:cs typeface="+mn-cs"/>
                      </a:endParaRPr>
                    </a:p>
                  </a:txBody>
                  <a:tcPr marL="68580" marR="68580" marT="0" marB="0"/>
                </a:tc>
                <a:tc>
                  <a:txBody>
                    <a:bodyPr/>
                    <a:lstStyle/>
                    <a:p>
                      <a:pPr algn="l">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1 State of the Sector report, including a research plan for the following financial year, tabled at EXCO by the end of March 2021</a:t>
                      </a:r>
                      <a:endParaRPr lang="en-ZA" sz="1400" kern="1200" dirty="0">
                        <a:solidFill>
                          <a:schemeClr val="tx1"/>
                        </a:solidFill>
                        <a:effectLst/>
                        <a:latin typeface="+mn-lt"/>
                        <a:ea typeface="Arial" panose="020B0604020202020204" pitchFamily="34" charset="0"/>
                        <a:cs typeface="+mn-cs"/>
                      </a:endParaRPr>
                    </a:p>
                  </a:txBody>
                  <a:tcPr marL="68580" marR="68580" marT="0" marB="0"/>
                </a:tc>
                <a:extLst>
                  <a:ext uri="{0D108BD9-81ED-4DB2-BD59-A6C34878D82A}">
                    <a16:rowId xmlns:a16="http://schemas.microsoft.com/office/drawing/2014/main" xmlns="" val="10001"/>
                  </a:ext>
                </a:extLst>
              </a:tr>
              <a:tr h="1804634">
                <a:tc>
                  <a:txBody>
                    <a:bodyPr/>
                    <a:lstStyle/>
                    <a:p>
                      <a:r>
                        <a:rPr lang="en-ZA" sz="1400" dirty="0"/>
                        <a:t>3.2</a:t>
                      </a:r>
                    </a:p>
                  </a:txBody>
                  <a:tcPr>
                    <a:solidFill>
                      <a:schemeClr val="bg1"/>
                    </a:solidFill>
                  </a:tcPr>
                </a:tc>
                <a:tc>
                  <a:txBody>
                    <a:bodyPr/>
                    <a:lstStyle/>
                    <a:p>
                      <a:pPr algn="l">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Percentage completion of annual research plan</a:t>
                      </a:r>
                      <a:endParaRPr lang="en-ZA" sz="1400" kern="1200" dirty="0">
                        <a:solidFill>
                          <a:schemeClr val="tx1"/>
                        </a:solidFill>
                        <a:effectLst/>
                        <a:latin typeface="+mn-lt"/>
                        <a:ea typeface="Arial" panose="020B0604020202020204" pitchFamily="34" charset="0"/>
                        <a:cs typeface="+mn-cs"/>
                      </a:endParaRPr>
                    </a:p>
                  </a:txBody>
                  <a:tcPr marL="68580" marR="68580" marT="0" marB="0">
                    <a:solidFill>
                      <a:schemeClr val="bg1"/>
                    </a:solidFill>
                  </a:tcPr>
                </a:tc>
                <a:tc>
                  <a:txBody>
                    <a:bodyPr/>
                    <a:lstStyle/>
                    <a:p>
                      <a:pPr algn="l">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80% completion of the annual research plan achieved by the end of March 2018</a:t>
                      </a:r>
                      <a:endParaRPr lang="en-ZA" sz="1400" kern="1200" dirty="0">
                        <a:solidFill>
                          <a:schemeClr val="tx1"/>
                        </a:solidFill>
                        <a:effectLst/>
                        <a:latin typeface="+mn-lt"/>
                        <a:ea typeface="Arial" panose="020B0604020202020204" pitchFamily="34" charset="0"/>
                        <a:cs typeface="+mn-cs"/>
                      </a:endParaRPr>
                    </a:p>
                  </a:txBody>
                  <a:tcPr marL="68580" marR="68580" marT="0" marB="0">
                    <a:solidFill>
                      <a:schemeClr val="bg1"/>
                    </a:solidFill>
                  </a:tcPr>
                </a:tc>
                <a:tc>
                  <a:txBody>
                    <a:bodyPr/>
                    <a:lstStyle/>
                    <a:p>
                      <a:pPr algn="l">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100% completion of the annual research plan achieved by the end of March 2019</a:t>
                      </a:r>
                      <a:endParaRPr lang="en-ZA" sz="1400" kern="1200" dirty="0">
                        <a:solidFill>
                          <a:schemeClr val="tx1"/>
                        </a:solidFill>
                        <a:effectLst/>
                        <a:latin typeface="+mn-lt"/>
                        <a:ea typeface="Arial" panose="020B0604020202020204" pitchFamily="34" charset="0"/>
                        <a:cs typeface="+mn-cs"/>
                      </a:endParaRPr>
                    </a:p>
                  </a:txBody>
                  <a:tcPr marL="68580" marR="68580" marT="0" marB="0">
                    <a:solidFill>
                      <a:schemeClr val="bg1"/>
                    </a:solidFill>
                  </a:tcPr>
                </a:tc>
                <a:tc>
                  <a:txBody>
                    <a:bodyPr/>
                    <a:lstStyle/>
                    <a:p>
                      <a:pPr algn="l">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100% completion of the annual research plan achieved by the end of March 2020</a:t>
                      </a:r>
                      <a:endParaRPr lang="en-ZA" sz="1400" kern="1200" dirty="0">
                        <a:solidFill>
                          <a:schemeClr val="tx1"/>
                        </a:solidFill>
                        <a:effectLst/>
                        <a:latin typeface="+mn-lt"/>
                        <a:ea typeface="Arial" panose="020B0604020202020204" pitchFamily="34" charset="0"/>
                        <a:cs typeface="+mn-cs"/>
                      </a:endParaRPr>
                    </a:p>
                  </a:txBody>
                  <a:tcPr marL="68580" marR="68580" marT="0" marB="0">
                    <a:solidFill>
                      <a:schemeClr val="bg1"/>
                    </a:solidFill>
                  </a:tcPr>
                </a:tc>
                <a:tc>
                  <a:txBody>
                    <a:bodyPr/>
                    <a:lstStyle/>
                    <a:p>
                      <a:pPr algn="l">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100% completion of the annual research plan achieved by the end of March 2021</a:t>
                      </a:r>
                      <a:endParaRPr lang="en-ZA" sz="1400" kern="1200" dirty="0">
                        <a:solidFill>
                          <a:schemeClr val="tx1"/>
                        </a:solidFill>
                        <a:effectLst/>
                        <a:latin typeface="+mn-lt"/>
                        <a:ea typeface="Arial" panose="020B0604020202020204" pitchFamily="34" charset="0"/>
                        <a:cs typeface="+mn-cs"/>
                      </a:endParaRP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414023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Annual Performance Indicators and Targets – Administration Programme (Office of the CEO)</a:t>
            </a:r>
          </a:p>
        </p:txBody>
      </p:sp>
      <p:sp>
        <p:nvSpPr>
          <p:cNvPr id="7" name="Slide Number Placeholder 6"/>
          <p:cNvSpPr>
            <a:spLocks noGrp="1"/>
          </p:cNvSpPr>
          <p:nvPr>
            <p:ph type="sldNum" sz="quarter" idx="12"/>
          </p:nvPr>
        </p:nvSpPr>
        <p:spPr/>
        <p:txBody>
          <a:bodyPr/>
          <a:lstStyle/>
          <a:p>
            <a:fld id="{17BD8DD0-C587-4865-AB08-0C7D86E2805E}" type="slidenum">
              <a:rPr lang="en-US" smtClean="0"/>
              <a:pPr/>
              <a:t>37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xmlns="" val="2345317888"/>
              </p:ext>
            </p:extLst>
          </p:nvPr>
        </p:nvGraphicFramePr>
        <p:xfrm>
          <a:off x="0" y="1676400"/>
          <a:ext cx="9144001" cy="1937449"/>
        </p:xfrm>
        <a:graphic>
          <a:graphicData uri="http://schemas.openxmlformats.org/drawingml/2006/table">
            <a:tbl>
              <a:tblPr firstRow="1" bandRow="1">
                <a:tableStyleId>{5940675A-B579-460E-94D1-54222C63F5DA}</a:tableStyleId>
              </a:tblPr>
              <a:tblGrid>
                <a:gridCol w="444500">
                  <a:extLst>
                    <a:ext uri="{9D8B030D-6E8A-4147-A177-3AD203B41FA5}">
                      <a16:colId xmlns:a16="http://schemas.microsoft.com/office/drawing/2014/main" xmlns="" val="20000"/>
                    </a:ext>
                  </a:extLst>
                </a:gridCol>
                <a:gridCol w="2603501">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303622">
                <a:tc>
                  <a:txBody>
                    <a:bodyPr/>
                    <a:lstStyle/>
                    <a:p>
                      <a:endParaRPr lang="en-ZA" sz="1400" dirty="0"/>
                    </a:p>
                  </a:txBody>
                  <a:tcPr/>
                </a:tc>
                <a:tc>
                  <a:txBody>
                    <a:bodyPr/>
                    <a:lstStyle/>
                    <a:p>
                      <a:r>
                        <a:rPr lang="en-ZA" sz="1400" dirty="0">
                          <a:latin typeface="+mn-lt"/>
                        </a:rPr>
                        <a:t>Indicator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latin typeface="+mn-lt"/>
                        </a:rPr>
                        <a:t>2017/18 estimated performance</a:t>
                      </a:r>
                    </a:p>
                  </a:txBody>
                  <a:tcPr/>
                </a:tc>
                <a:tc>
                  <a:txBody>
                    <a:bodyPr/>
                    <a:lstStyle/>
                    <a:p>
                      <a:r>
                        <a:rPr lang="en-ZA" sz="1400" dirty="0">
                          <a:latin typeface="+mn-lt"/>
                        </a:rPr>
                        <a:t>2018/19 Target</a:t>
                      </a:r>
                    </a:p>
                  </a:txBody>
                  <a:tcPr/>
                </a:tc>
                <a:tc>
                  <a:txBody>
                    <a:bodyPr/>
                    <a:lstStyle/>
                    <a:p>
                      <a:r>
                        <a:rPr lang="en-ZA" sz="1400" dirty="0">
                          <a:latin typeface="+mn-lt"/>
                        </a:rPr>
                        <a:t>2019/20 Target</a:t>
                      </a:r>
                    </a:p>
                  </a:txBody>
                  <a:tcPr/>
                </a:tc>
                <a:tc>
                  <a:txBody>
                    <a:bodyPr/>
                    <a:lstStyle/>
                    <a:p>
                      <a:r>
                        <a:rPr lang="en-ZA" sz="1400" dirty="0">
                          <a:latin typeface="+mn-lt"/>
                        </a:rPr>
                        <a:t>2020/21 Target</a:t>
                      </a:r>
                    </a:p>
                  </a:txBody>
                  <a:tcPr/>
                </a:tc>
                <a:extLst>
                  <a:ext uri="{0D108BD9-81ED-4DB2-BD59-A6C34878D82A}">
                    <a16:rowId xmlns:a16="http://schemas.microsoft.com/office/drawing/2014/main" xmlns="" val="10000"/>
                  </a:ext>
                </a:extLst>
              </a:tr>
              <a:tr h="607244">
                <a:tc>
                  <a:txBody>
                    <a:bodyPr/>
                    <a:lstStyle/>
                    <a:p>
                      <a:r>
                        <a:rPr lang="en-ZA" sz="1400" dirty="0"/>
                        <a:t>3.3</a:t>
                      </a:r>
                    </a:p>
                  </a:txBody>
                  <a:tcPr>
                    <a:solidFill>
                      <a:schemeClr val="bg1"/>
                    </a:solidFill>
                  </a:tcPr>
                </a:tc>
                <a:tc>
                  <a:txBody>
                    <a:bodyPr/>
                    <a:lstStyle/>
                    <a:p>
                      <a:pPr marL="0" algn="l" defTabSz="914400" rtl="0" eaLnBrk="1" latinLnBrk="0" hangingPunct="1">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Development of social housing norms and standards</a:t>
                      </a:r>
                      <a:endParaRPr lang="en-ZA" sz="1400" kern="1200" dirty="0">
                        <a:solidFill>
                          <a:schemeClr val="tx1"/>
                        </a:solidFill>
                        <a:effectLst/>
                        <a:latin typeface="+mn-lt"/>
                        <a:ea typeface="Arial" panose="020B0604020202020204" pitchFamily="34" charset="0"/>
                        <a:cs typeface="+mn-cs"/>
                      </a:endParaRPr>
                    </a:p>
                  </a:txBody>
                  <a:tcPr marL="68580" marR="68580" marT="0" marB="0">
                    <a:solidFill>
                      <a:schemeClr val="bg1"/>
                    </a:solidFill>
                  </a:tcPr>
                </a:tc>
                <a:tc>
                  <a:txBody>
                    <a:bodyPr/>
                    <a:lstStyle/>
                    <a:p>
                      <a:pPr marL="0" algn="l" defTabSz="914400" rtl="0" eaLnBrk="1" latinLnBrk="0" hangingPunct="1">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Appointment of service provider</a:t>
                      </a:r>
                      <a:endParaRPr lang="en-ZA" sz="1400" kern="1200" dirty="0">
                        <a:solidFill>
                          <a:schemeClr val="tx1"/>
                        </a:solidFill>
                        <a:effectLst/>
                        <a:latin typeface="+mn-lt"/>
                        <a:ea typeface="Arial" panose="020B0604020202020204" pitchFamily="34" charset="0"/>
                        <a:cs typeface="+mn-cs"/>
                      </a:endParaRPr>
                    </a:p>
                  </a:txBody>
                  <a:tcPr marL="68580" marR="68580" marT="0" marB="0">
                    <a:solidFill>
                      <a:schemeClr val="bg1"/>
                    </a:solidFill>
                  </a:tcPr>
                </a:tc>
                <a:tc>
                  <a:txBody>
                    <a:bodyPr/>
                    <a:lstStyle/>
                    <a:p>
                      <a:pPr marL="0" algn="l" defTabSz="914400" rtl="0" eaLnBrk="1" latinLnBrk="0" hangingPunct="1">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Social housing norms and standards approved by SHRA's Council</a:t>
                      </a:r>
                      <a:endParaRPr lang="en-ZA" sz="1400" kern="1200" dirty="0">
                        <a:solidFill>
                          <a:schemeClr val="tx1"/>
                        </a:solidFill>
                        <a:effectLst/>
                        <a:latin typeface="+mn-lt"/>
                        <a:ea typeface="Arial" panose="020B0604020202020204" pitchFamily="34" charset="0"/>
                        <a:cs typeface="+mn-cs"/>
                      </a:endParaRPr>
                    </a:p>
                  </a:txBody>
                  <a:tcPr marL="68580" marR="68580" marT="0" marB="0">
                    <a:solidFill>
                      <a:schemeClr val="bg1"/>
                    </a:solidFill>
                  </a:tcPr>
                </a:tc>
                <a:tc>
                  <a:txBody>
                    <a:bodyPr/>
                    <a:lstStyle/>
                    <a:p>
                      <a:pPr marL="0" algn="l" defTabSz="914400" rtl="0" eaLnBrk="1" latinLnBrk="0" hangingPunct="1">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Implementation of social housing norms and standards</a:t>
                      </a:r>
                      <a:endParaRPr lang="en-ZA" sz="1400" kern="1200" dirty="0">
                        <a:solidFill>
                          <a:schemeClr val="tx1"/>
                        </a:solidFill>
                        <a:effectLst/>
                        <a:latin typeface="+mn-lt"/>
                        <a:ea typeface="Arial" panose="020B0604020202020204" pitchFamily="34" charset="0"/>
                        <a:cs typeface="+mn-cs"/>
                      </a:endParaRPr>
                    </a:p>
                  </a:txBody>
                  <a:tcPr marL="68580" marR="68580" marT="0" marB="0">
                    <a:solidFill>
                      <a:schemeClr val="bg1"/>
                    </a:solidFill>
                  </a:tcPr>
                </a:tc>
                <a:tc>
                  <a:txBody>
                    <a:bodyPr/>
                    <a:lstStyle/>
                    <a:p>
                      <a:pPr marL="0" algn="l" defTabSz="914400" rtl="0" eaLnBrk="1" latinLnBrk="0" hangingPunct="1">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Implementation of social housing norms and standards</a:t>
                      </a:r>
                      <a:endParaRPr lang="en-ZA" sz="1400" kern="1200" dirty="0">
                        <a:solidFill>
                          <a:schemeClr val="tx1"/>
                        </a:solidFill>
                        <a:effectLst/>
                        <a:latin typeface="+mn-lt"/>
                        <a:ea typeface="Arial" panose="020B0604020202020204" pitchFamily="34" charset="0"/>
                        <a:cs typeface="+mn-cs"/>
                      </a:endParaRPr>
                    </a:p>
                  </a:txBody>
                  <a:tcPr marL="68580" marR="68580" marT="0" marB="0">
                    <a:solidFill>
                      <a:schemeClr val="bg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144344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Annual Performance Indicators and Targets – Administration Programme (Office of the CEO)</a:t>
            </a:r>
          </a:p>
        </p:txBody>
      </p:sp>
      <p:sp>
        <p:nvSpPr>
          <p:cNvPr id="7" name="Slide Number Placeholder 6"/>
          <p:cNvSpPr>
            <a:spLocks noGrp="1"/>
          </p:cNvSpPr>
          <p:nvPr>
            <p:ph type="sldNum" sz="quarter" idx="12"/>
          </p:nvPr>
        </p:nvSpPr>
        <p:spPr/>
        <p:txBody>
          <a:bodyPr/>
          <a:lstStyle/>
          <a:p>
            <a:fld id="{17BD8DD0-C587-4865-AB08-0C7D86E2805E}" type="slidenum">
              <a:rPr lang="en-US" smtClean="0"/>
              <a:pPr/>
              <a:t>38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xmlns="" val="3269869612"/>
              </p:ext>
            </p:extLst>
          </p:nvPr>
        </p:nvGraphicFramePr>
        <p:xfrm>
          <a:off x="0" y="1219200"/>
          <a:ext cx="9144001" cy="4634173"/>
        </p:xfrm>
        <a:graphic>
          <a:graphicData uri="http://schemas.openxmlformats.org/drawingml/2006/table">
            <a:tbl>
              <a:tblPr firstRow="1" bandRow="1">
                <a:tableStyleId>{5940675A-B579-460E-94D1-54222C63F5DA}</a:tableStyleId>
              </a:tblPr>
              <a:tblGrid>
                <a:gridCol w="444500">
                  <a:extLst>
                    <a:ext uri="{9D8B030D-6E8A-4147-A177-3AD203B41FA5}">
                      <a16:colId xmlns:a16="http://schemas.microsoft.com/office/drawing/2014/main" xmlns="" val="20000"/>
                    </a:ext>
                  </a:extLst>
                </a:gridCol>
                <a:gridCol w="2222500">
                  <a:extLst>
                    <a:ext uri="{9D8B030D-6E8A-4147-A177-3AD203B41FA5}">
                      <a16:colId xmlns:a16="http://schemas.microsoft.com/office/drawing/2014/main" xmlns="" val="20001"/>
                    </a:ext>
                  </a:extLst>
                </a:gridCol>
                <a:gridCol w="1905001">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512631">
                <a:tc>
                  <a:txBody>
                    <a:bodyPr/>
                    <a:lstStyle/>
                    <a:p>
                      <a:endParaRPr lang="en-ZA" sz="1400" dirty="0"/>
                    </a:p>
                  </a:txBody>
                  <a:tcPr/>
                </a:tc>
                <a:tc>
                  <a:txBody>
                    <a:bodyPr/>
                    <a:lstStyle/>
                    <a:p>
                      <a:r>
                        <a:rPr lang="en-ZA" sz="1400" dirty="0">
                          <a:latin typeface="+mn-lt"/>
                        </a:rPr>
                        <a:t>Indicator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latin typeface="+mn-lt"/>
                        </a:rPr>
                        <a:t>2017/18 estimated performance</a:t>
                      </a:r>
                    </a:p>
                  </a:txBody>
                  <a:tcPr/>
                </a:tc>
                <a:tc>
                  <a:txBody>
                    <a:bodyPr/>
                    <a:lstStyle/>
                    <a:p>
                      <a:r>
                        <a:rPr lang="en-ZA" sz="1400" dirty="0">
                          <a:latin typeface="+mn-lt"/>
                        </a:rPr>
                        <a:t>2018/19 Target</a:t>
                      </a:r>
                    </a:p>
                  </a:txBody>
                  <a:tcPr/>
                </a:tc>
                <a:tc>
                  <a:txBody>
                    <a:bodyPr/>
                    <a:lstStyle/>
                    <a:p>
                      <a:r>
                        <a:rPr lang="en-ZA" sz="1400" dirty="0">
                          <a:latin typeface="+mn-lt"/>
                        </a:rPr>
                        <a:t>2019/20 Target</a:t>
                      </a:r>
                    </a:p>
                  </a:txBody>
                  <a:tcPr/>
                </a:tc>
                <a:tc>
                  <a:txBody>
                    <a:bodyPr/>
                    <a:lstStyle/>
                    <a:p>
                      <a:r>
                        <a:rPr lang="en-ZA" sz="1400" dirty="0">
                          <a:latin typeface="+mn-lt"/>
                        </a:rPr>
                        <a:t>2020/21 Target</a:t>
                      </a:r>
                    </a:p>
                  </a:txBody>
                  <a:tcPr/>
                </a:tc>
                <a:extLst>
                  <a:ext uri="{0D108BD9-81ED-4DB2-BD59-A6C34878D82A}">
                    <a16:rowId xmlns:a16="http://schemas.microsoft.com/office/drawing/2014/main" xmlns="" val="10000"/>
                  </a:ext>
                </a:extLst>
              </a:tr>
              <a:tr h="1920240">
                <a:tc>
                  <a:txBody>
                    <a:bodyPr/>
                    <a:lstStyle/>
                    <a:p>
                      <a:r>
                        <a:rPr lang="en-ZA" sz="1400" dirty="0"/>
                        <a:t>4.1</a:t>
                      </a:r>
                    </a:p>
                  </a:txBody>
                  <a:tcPr>
                    <a:solidFill>
                      <a:schemeClr val="bg1"/>
                    </a:solidFill>
                  </a:tcPr>
                </a:tc>
                <a:tc>
                  <a:txBody>
                    <a:bodyPr/>
                    <a:lstStyle/>
                    <a:p>
                      <a:pPr algn="l">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Development and approval by Council of an annual Stakeholder Management Matrix that identifies SHRA's stakeholders and planned engagements</a:t>
                      </a:r>
                      <a:endParaRPr lang="en-ZA" sz="1400" kern="1200" dirty="0">
                        <a:solidFill>
                          <a:schemeClr val="tx1"/>
                        </a:solidFill>
                        <a:effectLst/>
                        <a:latin typeface="+mn-lt"/>
                        <a:ea typeface="Arial" panose="020B0604020202020204" pitchFamily="34" charset="0"/>
                        <a:cs typeface="+mn-cs"/>
                      </a:endParaRPr>
                    </a:p>
                  </a:txBody>
                  <a:tcPr marL="68580" marR="68580" marT="0" marB="0">
                    <a:solidFill>
                      <a:schemeClr val="bg1"/>
                    </a:solidFill>
                  </a:tcPr>
                </a:tc>
                <a:tc>
                  <a:txBody>
                    <a:bodyPr/>
                    <a:lstStyle/>
                    <a:p>
                      <a:pPr algn="l">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Stakeholder Management Matrix for 2017/18 financial year approved by Council by the end of June 2017</a:t>
                      </a:r>
                      <a:endParaRPr lang="en-ZA" sz="1400" kern="1200" dirty="0">
                        <a:solidFill>
                          <a:schemeClr val="tx1"/>
                        </a:solidFill>
                        <a:effectLst/>
                        <a:latin typeface="+mn-lt"/>
                        <a:ea typeface="Arial" panose="020B0604020202020204" pitchFamily="34" charset="0"/>
                        <a:cs typeface="+mn-cs"/>
                      </a:endParaRPr>
                    </a:p>
                  </a:txBody>
                  <a:tcPr marL="68580" marR="68580" marT="0" marB="0">
                    <a:solidFill>
                      <a:schemeClr val="bg1"/>
                    </a:solidFill>
                  </a:tcPr>
                </a:tc>
                <a:tc>
                  <a:txBody>
                    <a:bodyPr/>
                    <a:lstStyle/>
                    <a:p>
                      <a:pPr algn="l">
                        <a:lnSpc>
                          <a:spcPct val="115000"/>
                        </a:lnSpc>
                        <a:spcBef>
                          <a:spcPts val="600"/>
                        </a:spcBef>
                        <a:spcAft>
                          <a:spcPts val="0"/>
                        </a:spcAft>
                      </a:pPr>
                      <a:r>
                        <a:rPr lang="en-ZA" sz="1400" kern="1200">
                          <a:solidFill>
                            <a:schemeClr val="tx1"/>
                          </a:solidFill>
                          <a:effectLst/>
                          <a:latin typeface="+mn-lt"/>
                          <a:ea typeface="Times New Roman" panose="02020603050405020304" pitchFamily="18" charset="0"/>
                          <a:cs typeface="+mn-cs"/>
                        </a:rPr>
                        <a:t>Stakeholder Management Matrix for 2018/19 financial year approved by Council by the end of July 2018</a:t>
                      </a:r>
                      <a:endParaRPr lang="en-ZA" sz="1400" kern="1200">
                        <a:solidFill>
                          <a:schemeClr val="tx1"/>
                        </a:solidFill>
                        <a:effectLst/>
                        <a:latin typeface="+mn-lt"/>
                        <a:ea typeface="Arial" panose="020B0604020202020204" pitchFamily="34" charset="0"/>
                        <a:cs typeface="+mn-cs"/>
                      </a:endParaRPr>
                    </a:p>
                  </a:txBody>
                  <a:tcPr marL="68580" marR="68580" marT="0" marB="0">
                    <a:solidFill>
                      <a:schemeClr val="bg1"/>
                    </a:solidFill>
                  </a:tcPr>
                </a:tc>
                <a:tc>
                  <a:txBody>
                    <a:bodyPr/>
                    <a:lstStyle/>
                    <a:p>
                      <a:pPr algn="l">
                        <a:lnSpc>
                          <a:spcPct val="115000"/>
                        </a:lnSpc>
                        <a:spcBef>
                          <a:spcPts val="600"/>
                        </a:spcBef>
                        <a:spcAft>
                          <a:spcPts val="0"/>
                        </a:spcAft>
                      </a:pPr>
                      <a:r>
                        <a:rPr lang="en-ZA" sz="1400" kern="1200">
                          <a:solidFill>
                            <a:schemeClr val="tx1"/>
                          </a:solidFill>
                          <a:effectLst/>
                          <a:latin typeface="+mn-lt"/>
                          <a:ea typeface="Times New Roman" panose="02020603050405020304" pitchFamily="18" charset="0"/>
                          <a:cs typeface="+mn-cs"/>
                        </a:rPr>
                        <a:t>Stakeholder Management Matrix for 2019/20 financial year approved by Council by the end of July 2019</a:t>
                      </a:r>
                      <a:endParaRPr lang="en-ZA" sz="1400" kern="1200">
                        <a:solidFill>
                          <a:schemeClr val="tx1"/>
                        </a:solidFill>
                        <a:effectLst/>
                        <a:latin typeface="+mn-lt"/>
                        <a:ea typeface="Arial" panose="020B0604020202020204" pitchFamily="34" charset="0"/>
                        <a:cs typeface="+mn-cs"/>
                      </a:endParaRPr>
                    </a:p>
                  </a:txBody>
                  <a:tcPr marL="68580" marR="68580" marT="0" marB="0">
                    <a:solidFill>
                      <a:schemeClr val="bg1"/>
                    </a:solidFill>
                  </a:tcPr>
                </a:tc>
                <a:tc>
                  <a:txBody>
                    <a:bodyPr/>
                    <a:lstStyle/>
                    <a:p>
                      <a:pPr algn="l">
                        <a:lnSpc>
                          <a:spcPct val="115000"/>
                        </a:lnSpc>
                        <a:spcBef>
                          <a:spcPts val="600"/>
                        </a:spcBef>
                        <a:spcAft>
                          <a:spcPts val="0"/>
                        </a:spcAft>
                      </a:pPr>
                      <a:r>
                        <a:rPr lang="en-ZA" sz="1400" kern="1200">
                          <a:solidFill>
                            <a:schemeClr val="tx1"/>
                          </a:solidFill>
                          <a:effectLst/>
                          <a:latin typeface="+mn-lt"/>
                          <a:ea typeface="Times New Roman" panose="02020603050405020304" pitchFamily="18" charset="0"/>
                          <a:cs typeface="+mn-cs"/>
                        </a:rPr>
                        <a:t>Stakeholder Management Matrix for 2019/20 financial year approved by Council by the end of July  2020</a:t>
                      </a:r>
                      <a:endParaRPr lang="en-ZA" sz="1400" kern="1200">
                        <a:solidFill>
                          <a:schemeClr val="tx1"/>
                        </a:solidFill>
                        <a:effectLst/>
                        <a:latin typeface="+mn-lt"/>
                        <a:ea typeface="Arial" panose="020B0604020202020204" pitchFamily="34" charset="0"/>
                        <a:cs typeface="+mn-cs"/>
                      </a:endParaRPr>
                    </a:p>
                  </a:txBody>
                  <a:tcPr marL="68580" marR="68580" marT="0" marB="0">
                    <a:solidFill>
                      <a:schemeClr val="bg1"/>
                    </a:solidFill>
                  </a:tcPr>
                </a:tc>
                <a:extLst>
                  <a:ext uri="{0D108BD9-81ED-4DB2-BD59-A6C34878D82A}">
                    <a16:rowId xmlns:a16="http://schemas.microsoft.com/office/drawing/2014/main" xmlns="" val="10001"/>
                  </a:ext>
                </a:extLst>
              </a:tr>
              <a:tr h="2195773">
                <a:tc>
                  <a:txBody>
                    <a:bodyPr/>
                    <a:lstStyle/>
                    <a:p>
                      <a:r>
                        <a:rPr lang="en-ZA" sz="1400" dirty="0"/>
                        <a:t>4.2</a:t>
                      </a:r>
                    </a:p>
                  </a:txBody>
                  <a:tcPr>
                    <a:solidFill>
                      <a:schemeClr val="bg1"/>
                    </a:solidFill>
                  </a:tcPr>
                </a:tc>
                <a:tc>
                  <a:txBody>
                    <a:bodyPr/>
                    <a:lstStyle/>
                    <a:p>
                      <a:pPr algn="l">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Percentage of planned engagements held as identified on the SHRA's Stakeholder Management Matrix</a:t>
                      </a:r>
                      <a:endParaRPr lang="en-ZA" sz="1400" kern="1200" dirty="0">
                        <a:solidFill>
                          <a:schemeClr val="tx1"/>
                        </a:solidFill>
                        <a:effectLst/>
                        <a:latin typeface="+mn-lt"/>
                        <a:ea typeface="Arial" panose="020B0604020202020204" pitchFamily="34" charset="0"/>
                        <a:cs typeface="+mn-cs"/>
                      </a:endParaRPr>
                    </a:p>
                  </a:txBody>
                  <a:tcPr marL="68580" marR="68580" marT="0" marB="0">
                    <a:solidFill>
                      <a:schemeClr val="bg1"/>
                    </a:solidFill>
                  </a:tcPr>
                </a:tc>
                <a:tc>
                  <a:txBody>
                    <a:bodyPr/>
                    <a:lstStyle/>
                    <a:p>
                      <a:pPr algn="l">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70% achievement against the Stakeholder Management Matrix by the end of March 2018</a:t>
                      </a:r>
                      <a:endParaRPr lang="en-ZA" sz="1400" kern="1200" dirty="0">
                        <a:solidFill>
                          <a:schemeClr val="tx1"/>
                        </a:solidFill>
                        <a:effectLst/>
                        <a:latin typeface="+mn-lt"/>
                        <a:ea typeface="Arial" panose="020B0604020202020204" pitchFamily="34" charset="0"/>
                        <a:cs typeface="+mn-cs"/>
                      </a:endParaRPr>
                    </a:p>
                  </a:txBody>
                  <a:tcPr marL="68580" marR="68580" marT="0" marB="0">
                    <a:solidFill>
                      <a:schemeClr val="bg1"/>
                    </a:solidFill>
                  </a:tcPr>
                </a:tc>
                <a:tc>
                  <a:txBody>
                    <a:bodyPr/>
                    <a:lstStyle/>
                    <a:p>
                      <a:pPr algn="l">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100% achievement against the Stakeholder Management Matrix by the end of March 2019</a:t>
                      </a:r>
                      <a:endParaRPr lang="en-ZA" sz="1400" kern="1200" dirty="0">
                        <a:solidFill>
                          <a:schemeClr val="tx1"/>
                        </a:solidFill>
                        <a:effectLst/>
                        <a:latin typeface="+mn-lt"/>
                        <a:ea typeface="Arial" panose="020B0604020202020204" pitchFamily="34" charset="0"/>
                        <a:cs typeface="+mn-cs"/>
                      </a:endParaRPr>
                    </a:p>
                  </a:txBody>
                  <a:tcPr marL="68580" marR="68580" marT="0" marB="0">
                    <a:solidFill>
                      <a:schemeClr val="bg1"/>
                    </a:solidFill>
                  </a:tcPr>
                </a:tc>
                <a:tc>
                  <a:txBody>
                    <a:bodyPr/>
                    <a:lstStyle/>
                    <a:p>
                      <a:pPr algn="l">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100% achievement against the Stakeholder Management Matrix by the end of March 2020</a:t>
                      </a:r>
                      <a:endParaRPr lang="en-ZA" sz="1400" kern="1200" dirty="0">
                        <a:solidFill>
                          <a:schemeClr val="tx1"/>
                        </a:solidFill>
                        <a:effectLst/>
                        <a:latin typeface="+mn-lt"/>
                        <a:ea typeface="Arial" panose="020B0604020202020204" pitchFamily="34" charset="0"/>
                        <a:cs typeface="+mn-cs"/>
                      </a:endParaRPr>
                    </a:p>
                  </a:txBody>
                  <a:tcPr marL="68580" marR="68580" marT="0" marB="0">
                    <a:solidFill>
                      <a:schemeClr val="bg1"/>
                    </a:solidFill>
                  </a:tcPr>
                </a:tc>
                <a:tc>
                  <a:txBody>
                    <a:bodyPr/>
                    <a:lstStyle/>
                    <a:p>
                      <a:pPr algn="l">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100% achievement against the Stakeholder Management Matrix by the end of March 2021</a:t>
                      </a:r>
                      <a:endParaRPr lang="en-ZA" sz="1400" kern="1200" dirty="0">
                        <a:solidFill>
                          <a:schemeClr val="tx1"/>
                        </a:solidFill>
                        <a:effectLst/>
                        <a:latin typeface="+mn-lt"/>
                        <a:ea typeface="Arial" panose="020B0604020202020204" pitchFamily="34" charset="0"/>
                        <a:cs typeface="+mn-cs"/>
                      </a:endParaRP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3265110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3" y="152400"/>
            <a:ext cx="9144000" cy="1143000"/>
          </a:xfrm>
        </p:spPr>
        <p:txBody>
          <a:bodyPr>
            <a:normAutofit fontScale="90000"/>
          </a:bodyPr>
          <a:lstStyle/>
          <a:p>
            <a:r>
              <a:rPr lang="en-ZA" dirty="0"/>
              <a:t>Annual Performance Indicators and Targets – Compliance, Accreditation and Regulations Programme</a:t>
            </a:r>
          </a:p>
        </p:txBody>
      </p:sp>
      <p:sp>
        <p:nvSpPr>
          <p:cNvPr id="7" name="Slide Number Placeholder 6"/>
          <p:cNvSpPr>
            <a:spLocks noGrp="1"/>
          </p:cNvSpPr>
          <p:nvPr>
            <p:ph type="sldNum" sz="quarter" idx="12"/>
          </p:nvPr>
        </p:nvSpPr>
        <p:spPr/>
        <p:txBody>
          <a:bodyPr/>
          <a:lstStyle/>
          <a:p>
            <a:fld id="{17BD8DD0-C587-4865-AB08-0C7D86E2805E}" type="slidenum">
              <a:rPr lang="en-US" smtClean="0"/>
              <a:pPr/>
              <a:t>39</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xmlns="" val="754427763"/>
              </p:ext>
            </p:extLst>
          </p:nvPr>
        </p:nvGraphicFramePr>
        <p:xfrm>
          <a:off x="0" y="1524000"/>
          <a:ext cx="9144000" cy="3388742"/>
        </p:xfrm>
        <a:graphic>
          <a:graphicData uri="http://schemas.openxmlformats.org/drawingml/2006/table">
            <a:tbl>
              <a:tblPr firstRow="1" bandRow="1">
                <a:tableStyleId>{5940675A-B579-460E-94D1-54222C63F5DA}</a:tableStyleId>
              </a:tblPr>
              <a:tblGrid>
                <a:gridCol w="444500">
                  <a:extLst>
                    <a:ext uri="{9D8B030D-6E8A-4147-A177-3AD203B41FA5}">
                      <a16:colId xmlns:a16="http://schemas.microsoft.com/office/drawing/2014/main" xmlns="" val="20000"/>
                    </a:ext>
                  </a:extLst>
                </a:gridCol>
                <a:gridCol w="2146300">
                  <a:extLst>
                    <a:ext uri="{9D8B030D-6E8A-4147-A177-3AD203B41FA5}">
                      <a16:colId xmlns:a16="http://schemas.microsoft.com/office/drawing/2014/main" xmlns="" val="20001"/>
                    </a:ext>
                  </a:extLst>
                </a:gridCol>
                <a:gridCol w="1638300">
                  <a:extLst>
                    <a:ext uri="{9D8B030D-6E8A-4147-A177-3AD203B41FA5}">
                      <a16:colId xmlns:a16="http://schemas.microsoft.com/office/drawing/2014/main" xmlns="" val="20002"/>
                    </a:ext>
                  </a:extLst>
                </a:gridCol>
                <a:gridCol w="1638300">
                  <a:extLst>
                    <a:ext uri="{9D8B030D-6E8A-4147-A177-3AD203B41FA5}">
                      <a16:colId xmlns:a16="http://schemas.microsoft.com/office/drawing/2014/main" xmlns="" val="20003"/>
                    </a:ext>
                  </a:extLst>
                </a:gridCol>
                <a:gridCol w="1638300">
                  <a:extLst>
                    <a:ext uri="{9D8B030D-6E8A-4147-A177-3AD203B41FA5}">
                      <a16:colId xmlns:a16="http://schemas.microsoft.com/office/drawing/2014/main" xmlns="" val="20004"/>
                    </a:ext>
                  </a:extLst>
                </a:gridCol>
                <a:gridCol w="1638300">
                  <a:extLst>
                    <a:ext uri="{9D8B030D-6E8A-4147-A177-3AD203B41FA5}">
                      <a16:colId xmlns:a16="http://schemas.microsoft.com/office/drawing/2014/main" xmlns="" val="20005"/>
                    </a:ext>
                  </a:extLst>
                </a:gridCol>
              </a:tblGrid>
              <a:tr h="303622">
                <a:tc>
                  <a:txBody>
                    <a:bodyPr/>
                    <a:lstStyle/>
                    <a:p>
                      <a:endParaRPr lang="en-ZA" sz="1400" dirty="0"/>
                    </a:p>
                  </a:txBody>
                  <a:tcPr/>
                </a:tc>
                <a:tc>
                  <a:txBody>
                    <a:bodyPr/>
                    <a:lstStyle/>
                    <a:p>
                      <a:r>
                        <a:rPr lang="en-ZA" sz="1400" dirty="0"/>
                        <a:t>Indicator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2017/18 estimated performance</a:t>
                      </a:r>
                    </a:p>
                  </a:txBody>
                  <a:tcPr/>
                </a:tc>
                <a:tc>
                  <a:txBody>
                    <a:bodyPr/>
                    <a:lstStyle/>
                    <a:p>
                      <a:r>
                        <a:rPr lang="en-ZA" sz="1400" dirty="0"/>
                        <a:t>2018/19 Target</a:t>
                      </a:r>
                    </a:p>
                  </a:txBody>
                  <a:tcPr/>
                </a:tc>
                <a:tc>
                  <a:txBody>
                    <a:bodyPr/>
                    <a:lstStyle/>
                    <a:p>
                      <a:r>
                        <a:rPr lang="en-ZA" sz="1400" dirty="0"/>
                        <a:t>2019/20 Target</a:t>
                      </a:r>
                    </a:p>
                  </a:txBody>
                  <a:tcPr/>
                </a:tc>
                <a:tc>
                  <a:txBody>
                    <a:bodyPr/>
                    <a:lstStyle/>
                    <a:p>
                      <a:r>
                        <a:rPr lang="en-ZA" sz="1400" dirty="0"/>
                        <a:t>2020/21 Target</a:t>
                      </a:r>
                    </a:p>
                  </a:txBody>
                  <a:tcPr/>
                </a:tc>
                <a:extLst>
                  <a:ext uri="{0D108BD9-81ED-4DB2-BD59-A6C34878D82A}">
                    <a16:rowId xmlns:a16="http://schemas.microsoft.com/office/drawing/2014/main" xmlns="" val="10000"/>
                  </a:ext>
                </a:extLst>
              </a:tr>
              <a:tr h="303622">
                <a:tc>
                  <a:txBody>
                    <a:bodyPr/>
                    <a:lstStyle/>
                    <a:p>
                      <a:r>
                        <a:rPr lang="en-ZA" sz="1400" dirty="0">
                          <a:solidFill>
                            <a:schemeClr val="tx1"/>
                          </a:solidFill>
                        </a:rPr>
                        <a:t>5.1</a:t>
                      </a:r>
                    </a:p>
                  </a:txBody>
                  <a:tcPr>
                    <a:solidFill>
                      <a:schemeClr val="bg1"/>
                    </a:solidFill>
                  </a:tcPr>
                </a:tc>
                <a:tc>
                  <a:txBody>
                    <a:bodyPr/>
                    <a:lstStyle/>
                    <a:p>
                      <a:pPr algn="l">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Annual development and submission of the Social Housing Regulatory Plan (SHORP) as per the Social Housing Act </a:t>
                      </a:r>
                      <a:endParaRPr lang="en-ZA" sz="1400" kern="1200" dirty="0">
                        <a:solidFill>
                          <a:schemeClr val="tx1"/>
                        </a:solidFill>
                        <a:effectLst/>
                        <a:latin typeface="+mn-lt"/>
                        <a:ea typeface="Arial" panose="020B0604020202020204" pitchFamily="34" charset="0"/>
                        <a:cs typeface="+mn-cs"/>
                      </a:endParaRPr>
                    </a:p>
                  </a:txBody>
                  <a:tcPr marL="68580" marR="68580" marT="0" marB="0">
                    <a:solidFill>
                      <a:schemeClr val="bg1"/>
                    </a:solidFill>
                  </a:tcPr>
                </a:tc>
                <a:tc>
                  <a:txBody>
                    <a:bodyPr/>
                    <a:lstStyle/>
                    <a:p>
                      <a:pPr algn="l">
                        <a:lnSpc>
                          <a:spcPct val="115000"/>
                        </a:lnSpc>
                        <a:spcBef>
                          <a:spcPts val="600"/>
                        </a:spcBef>
                        <a:spcAft>
                          <a:spcPts val="0"/>
                        </a:spcAft>
                      </a:pPr>
                      <a:r>
                        <a:rPr lang="en-ZA" sz="1400" kern="1200">
                          <a:solidFill>
                            <a:schemeClr val="tx1"/>
                          </a:solidFill>
                          <a:effectLst/>
                          <a:latin typeface="+mn-lt"/>
                          <a:ea typeface="Times New Roman" panose="02020603050405020304" pitchFamily="18" charset="0"/>
                          <a:cs typeface="+mn-cs"/>
                        </a:rPr>
                        <a:t>Social Housing Regulatory Plan for 2018/19 developed and submitted in accordance with the Social Housing Act by the end of March 2018</a:t>
                      </a:r>
                      <a:endParaRPr lang="en-ZA" sz="1400" kern="1200">
                        <a:solidFill>
                          <a:schemeClr val="tx1"/>
                        </a:solidFill>
                        <a:effectLst/>
                        <a:latin typeface="+mn-lt"/>
                        <a:ea typeface="Arial" panose="020B0604020202020204" pitchFamily="34" charset="0"/>
                        <a:cs typeface="+mn-cs"/>
                      </a:endParaRPr>
                    </a:p>
                  </a:txBody>
                  <a:tcPr marL="68580" marR="68580" marT="0" marB="0">
                    <a:solidFill>
                      <a:schemeClr val="bg1"/>
                    </a:solidFill>
                  </a:tcPr>
                </a:tc>
                <a:tc>
                  <a:txBody>
                    <a:bodyPr/>
                    <a:lstStyle/>
                    <a:p>
                      <a:pPr algn="l">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Social Housing Regulatory Plan for 2019/20 developed and submitted in accordance with the Social Housing Act by the end of March 2019</a:t>
                      </a:r>
                      <a:endParaRPr lang="en-ZA" sz="1400" kern="1200" dirty="0">
                        <a:solidFill>
                          <a:schemeClr val="tx1"/>
                        </a:solidFill>
                        <a:effectLst/>
                        <a:latin typeface="+mn-lt"/>
                        <a:ea typeface="Arial" panose="020B0604020202020204" pitchFamily="34" charset="0"/>
                        <a:cs typeface="+mn-cs"/>
                      </a:endParaRPr>
                    </a:p>
                  </a:txBody>
                  <a:tcPr marL="68580" marR="68580" marT="0" marB="0">
                    <a:solidFill>
                      <a:schemeClr val="bg1"/>
                    </a:solidFill>
                  </a:tcPr>
                </a:tc>
                <a:tc>
                  <a:txBody>
                    <a:bodyPr/>
                    <a:lstStyle/>
                    <a:p>
                      <a:pPr algn="l">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Social Housing Regulatory Plan for 2020/21 developed and submitted in accordance with the Social Housing Act by the end of March 2020</a:t>
                      </a:r>
                      <a:endParaRPr lang="en-ZA" sz="1400" kern="1200" dirty="0">
                        <a:solidFill>
                          <a:schemeClr val="tx1"/>
                        </a:solidFill>
                        <a:effectLst/>
                        <a:latin typeface="+mn-lt"/>
                        <a:ea typeface="Arial" panose="020B0604020202020204" pitchFamily="34" charset="0"/>
                        <a:cs typeface="+mn-cs"/>
                      </a:endParaRPr>
                    </a:p>
                  </a:txBody>
                  <a:tcPr marL="68580" marR="68580" marT="0" marB="0">
                    <a:solidFill>
                      <a:schemeClr val="bg1"/>
                    </a:solidFill>
                  </a:tcPr>
                </a:tc>
                <a:tc>
                  <a:txBody>
                    <a:bodyPr/>
                    <a:lstStyle/>
                    <a:p>
                      <a:pPr algn="l">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Social Housing Regulatory Plan for 2020/21 developed and submitted in accordance with the Social Housing Act by the end of March 2021</a:t>
                      </a:r>
                      <a:endParaRPr lang="en-ZA" sz="1400" kern="1200" dirty="0">
                        <a:solidFill>
                          <a:schemeClr val="tx1"/>
                        </a:solidFill>
                        <a:effectLst/>
                        <a:latin typeface="+mn-lt"/>
                        <a:ea typeface="Arial" panose="020B0604020202020204" pitchFamily="34" charset="0"/>
                        <a:cs typeface="+mn-cs"/>
                      </a:endParaRPr>
                    </a:p>
                  </a:txBody>
                  <a:tcPr marL="68580" marR="68580" marT="0" marB="0">
                    <a:solidFill>
                      <a:schemeClr val="bg1"/>
                    </a:solidFill>
                  </a:tcPr>
                </a:tc>
                <a:extLst>
                  <a:ext uri="{0D108BD9-81ED-4DB2-BD59-A6C34878D82A}">
                    <a16:rowId xmlns:a16="http://schemas.microsoft.com/office/drawing/2014/main" xmlns="" val="10001"/>
                  </a:ext>
                </a:extLst>
              </a:tr>
              <a:tr h="303622">
                <a:tc>
                  <a:txBody>
                    <a:bodyPr/>
                    <a:lstStyle/>
                    <a:p>
                      <a:r>
                        <a:rPr lang="en-ZA" sz="1400" dirty="0">
                          <a:solidFill>
                            <a:schemeClr val="tx1"/>
                          </a:solidFill>
                        </a:rPr>
                        <a:t>5.2</a:t>
                      </a:r>
                    </a:p>
                  </a:txBody>
                  <a:tcPr/>
                </a:tc>
                <a:tc>
                  <a:txBody>
                    <a:bodyPr/>
                    <a:lstStyle/>
                    <a:p>
                      <a:pPr algn="l">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Number of units under regulation</a:t>
                      </a:r>
                      <a:endParaRPr lang="en-ZA" sz="1400" kern="1200" dirty="0">
                        <a:solidFill>
                          <a:schemeClr val="tx1"/>
                        </a:solidFill>
                        <a:effectLst/>
                        <a:latin typeface="+mn-lt"/>
                        <a:ea typeface="Arial" panose="020B0604020202020204" pitchFamily="34" charset="0"/>
                        <a:cs typeface="+mn-cs"/>
                      </a:endParaRPr>
                    </a:p>
                  </a:txBody>
                  <a:tcPr marL="68580" marR="68580" marT="0" marB="0"/>
                </a:tc>
                <a:tc>
                  <a:txBody>
                    <a:bodyPr/>
                    <a:lstStyle/>
                    <a:p>
                      <a:pPr algn="l">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30832 units under regulation</a:t>
                      </a:r>
                      <a:endParaRPr lang="en-ZA" sz="1400" kern="1200" dirty="0">
                        <a:solidFill>
                          <a:schemeClr val="tx1"/>
                        </a:solidFill>
                        <a:effectLst/>
                        <a:latin typeface="+mn-lt"/>
                        <a:ea typeface="Arial" panose="020B0604020202020204" pitchFamily="34" charset="0"/>
                        <a:cs typeface="+mn-cs"/>
                      </a:endParaRPr>
                    </a:p>
                  </a:txBody>
                  <a:tcPr marL="68580" marR="68580" marT="0" marB="0"/>
                </a:tc>
                <a:tc>
                  <a:txBody>
                    <a:bodyPr/>
                    <a:lstStyle/>
                    <a:p>
                      <a:pPr algn="l">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34688 units under regulation</a:t>
                      </a:r>
                      <a:endParaRPr lang="en-ZA" sz="1400" kern="1200" dirty="0">
                        <a:solidFill>
                          <a:schemeClr val="tx1"/>
                        </a:solidFill>
                        <a:effectLst/>
                        <a:latin typeface="+mn-lt"/>
                        <a:ea typeface="Arial" panose="020B0604020202020204" pitchFamily="34" charset="0"/>
                        <a:cs typeface="+mn-cs"/>
                      </a:endParaRPr>
                    </a:p>
                  </a:txBody>
                  <a:tcPr marL="68580" marR="68580" marT="0" marB="0"/>
                </a:tc>
                <a:tc>
                  <a:txBody>
                    <a:bodyPr/>
                    <a:lstStyle/>
                    <a:p>
                      <a:pPr algn="l">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38288 units under regulation</a:t>
                      </a:r>
                      <a:endParaRPr lang="en-ZA" sz="1400" kern="1200" dirty="0">
                        <a:solidFill>
                          <a:schemeClr val="tx1"/>
                        </a:solidFill>
                        <a:effectLst/>
                        <a:latin typeface="+mn-lt"/>
                        <a:ea typeface="Arial" panose="020B0604020202020204" pitchFamily="34" charset="0"/>
                        <a:cs typeface="+mn-cs"/>
                      </a:endParaRPr>
                    </a:p>
                  </a:txBody>
                  <a:tcPr marL="68580" marR="68580" marT="0" marB="0"/>
                </a:tc>
                <a:tc>
                  <a:txBody>
                    <a:bodyPr/>
                    <a:lstStyle/>
                    <a:p>
                      <a:pPr algn="l">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42288 units under regulation</a:t>
                      </a:r>
                      <a:endParaRPr lang="en-ZA" sz="1400" kern="1200" dirty="0">
                        <a:solidFill>
                          <a:schemeClr val="tx1"/>
                        </a:solidFill>
                        <a:effectLst/>
                        <a:latin typeface="+mn-lt"/>
                        <a:ea typeface="Arial" panose="020B0604020202020204" pitchFamily="34" charset="0"/>
                        <a:cs typeface="+mn-cs"/>
                      </a:endParaRPr>
                    </a:p>
                  </a:txBody>
                  <a:tcPr marL="68580" marR="68580"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248083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Values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9481648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17BD8DD0-C587-4865-AB08-0C7D86E2805E}" type="slidenum">
              <a:rPr lang="en-US" smtClean="0"/>
              <a:pPr/>
              <a:t>4</a:t>
            </a:fld>
            <a:endParaRPr lang="en-US"/>
          </a:p>
        </p:txBody>
      </p:sp>
    </p:spTree>
    <p:extLst>
      <p:ext uri="{BB962C8B-B14F-4D97-AF65-F5344CB8AC3E}">
        <p14:creationId xmlns:p14="http://schemas.microsoft.com/office/powerpoint/2010/main" xmlns="" val="21156579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3" y="152400"/>
            <a:ext cx="9144000" cy="1143000"/>
          </a:xfrm>
        </p:spPr>
        <p:txBody>
          <a:bodyPr>
            <a:normAutofit fontScale="90000"/>
          </a:bodyPr>
          <a:lstStyle/>
          <a:p>
            <a:r>
              <a:rPr lang="en-ZA" dirty="0"/>
              <a:t>Annual Performance Indicators and Targets – Compliance, Accreditation and Regulations Programme</a:t>
            </a:r>
          </a:p>
        </p:txBody>
      </p:sp>
      <p:sp>
        <p:nvSpPr>
          <p:cNvPr id="7" name="Slide Number Placeholder 6"/>
          <p:cNvSpPr>
            <a:spLocks noGrp="1"/>
          </p:cNvSpPr>
          <p:nvPr>
            <p:ph type="sldNum" sz="quarter" idx="12"/>
          </p:nvPr>
        </p:nvSpPr>
        <p:spPr/>
        <p:txBody>
          <a:bodyPr/>
          <a:lstStyle/>
          <a:p>
            <a:fld id="{17BD8DD0-C587-4865-AB08-0C7D86E2805E}" type="slidenum">
              <a:rPr lang="en-US" smtClean="0"/>
              <a:pPr/>
              <a:t>40</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xmlns="" val="3562271250"/>
              </p:ext>
            </p:extLst>
          </p:nvPr>
        </p:nvGraphicFramePr>
        <p:xfrm>
          <a:off x="0" y="1524000"/>
          <a:ext cx="9144004" cy="2950909"/>
        </p:xfrm>
        <a:graphic>
          <a:graphicData uri="http://schemas.openxmlformats.org/drawingml/2006/table">
            <a:tbl>
              <a:tblPr firstRow="1" bandRow="1">
                <a:tableStyleId>{5940675A-B579-460E-94D1-54222C63F5DA}</a:tableStyleId>
              </a:tblPr>
              <a:tblGrid>
                <a:gridCol w="504000">
                  <a:extLst>
                    <a:ext uri="{9D8B030D-6E8A-4147-A177-3AD203B41FA5}">
                      <a16:colId xmlns:a16="http://schemas.microsoft.com/office/drawing/2014/main" xmlns="" val="20000"/>
                    </a:ext>
                  </a:extLst>
                </a:gridCol>
                <a:gridCol w="1782000">
                  <a:extLst>
                    <a:ext uri="{9D8B030D-6E8A-4147-A177-3AD203B41FA5}">
                      <a16:colId xmlns:a16="http://schemas.microsoft.com/office/drawing/2014/main" xmlns="" val="20001"/>
                    </a:ext>
                  </a:extLst>
                </a:gridCol>
                <a:gridCol w="1676401">
                  <a:extLst>
                    <a:ext uri="{9D8B030D-6E8A-4147-A177-3AD203B41FA5}">
                      <a16:colId xmlns:a16="http://schemas.microsoft.com/office/drawing/2014/main" xmlns="" val="20002"/>
                    </a:ext>
                  </a:extLst>
                </a:gridCol>
                <a:gridCol w="1725603">
                  <a:extLst>
                    <a:ext uri="{9D8B030D-6E8A-4147-A177-3AD203B41FA5}">
                      <a16:colId xmlns:a16="http://schemas.microsoft.com/office/drawing/2014/main" xmlns="" val="20003"/>
                    </a:ext>
                  </a:extLst>
                </a:gridCol>
                <a:gridCol w="1728000">
                  <a:extLst>
                    <a:ext uri="{9D8B030D-6E8A-4147-A177-3AD203B41FA5}">
                      <a16:colId xmlns:a16="http://schemas.microsoft.com/office/drawing/2014/main" xmlns="" val="20004"/>
                    </a:ext>
                  </a:extLst>
                </a:gridCol>
                <a:gridCol w="1728000">
                  <a:extLst>
                    <a:ext uri="{9D8B030D-6E8A-4147-A177-3AD203B41FA5}">
                      <a16:colId xmlns:a16="http://schemas.microsoft.com/office/drawing/2014/main" xmlns="" val="20005"/>
                    </a:ext>
                  </a:extLst>
                </a:gridCol>
              </a:tblGrid>
              <a:tr h="349342">
                <a:tc>
                  <a:txBody>
                    <a:bodyPr/>
                    <a:lstStyle/>
                    <a:p>
                      <a:endParaRPr lang="en-ZA" sz="1400" dirty="0"/>
                    </a:p>
                  </a:txBody>
                  <a:tcPr/>
                </a:tc>
                <a:tc>
                  <a:txBody>
                    <a:bodyPr/>
                    <a:lstStyle/>
                    <a:p>
                      <a:r>
                        <a:rPr lang="en-ZA" sz="1400" dirty="0"/>
                        <a:t>Indicator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2017/18 estimated performance</a:t>
                      </a:r>
                    </a:p>
                  </a:txBody>
                  <a:tcPr/>
                </a:tc>
                <a:tc>
                  <a:txBody>
                    <a:bodyPr/>
                    <a:lstStyle/>
                    <a:p>
                      <a:r>
                        <a:rPr lang="en-ZA" sz="1400" dirty="0"/>
                        <a:t>2018/19 Target</a:t>
                      </a:r>
                    </a:p>
                  </a:txBody>
                  <a:tcPr/>
                </a:tc>
                <a:tc>
                  <a:txBody>
                    <a:bodyPr/>
                    <a:lstStyle/>
                    <a:p>
                      <a:r>
                        <a:rPr lang="en-ZA" sz="1400" dirty="0"/>
                        <a:t>2019/20 Target</a:t>
                      </a:r>
                    </a:p>
                  </a:txBody>
                  <a:tcPr/>
                </a:tc>
                <a:tc>
                  <a:txBody>
                    <a:bodyPr/>
                    <a:lstStyle/>
                    <a:p>
                      <a:r>
                        <a:rPr lang="en-ZA" sz="1400" dirty="0"/>
                        <a:t>2020/21 Target</a:t>
                      </a:r>
                    </a:p>
                  </a:txBody>
                  <a:tcPr/>
                </a:tc>
                <a:extLst>
                  <a:ext uri="{0D108BD9-81ED-4DB2-BD59-A6C34878D82A}">
                    <a16:rowId xmlns:a16="http://schemas.microsoft.com/office/drawing/2014/main" xmlns="" val="10000"/>
                  </a:ext>
                </a:extLst>
              </a:tr>
              <a:tr h="2086702">
                <a:tc>
                  <a:txBody>
                    <a:bodyPr/>
                    <a:lstStyle/>
                    <a:p>
                      <a:r>
                        <a:rPr lang="en-ZA" sz="1400" dirty="0">
                          <a:solidFill>
                            <a:schemeClr val="tx1"/>
                          </a:solidFill>
                        </a:rPr>
                        <a:t>5.3</a:t>
                      </a:r>
                    </a:p>
                  </a:txBody>
                  <a:tcPr>
                    <a:solidFill>
                      <a:schemeClr val="bg1"/>
                    </a:solidFill>
                  </a:tcPr>
                </a:tc>
                <a:tc>
                  <a:txBody>
                    <a:bodyPr/>
                    <a:lstStyle/>
                    <a:p>
                      <a:pPr algn="l">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Percentage of accreditation applications received and processed (received an outcome letter from the SHRA) within a maximum of 90 days</a:t>
                      </a:r>
                      <a:endParaRPr lang="en-ZA" sz="1400" kern="1200" dirty="0">
                        <a:solidFill>
                          <a:schemeClr val="tx1"/>
                        </a:solidFill>
                        <a:effectLst/>
                        <a:latin typeface="+mn-lt"/>
                        <a:ea typeface="Arial" panose="020B0604020202020204" pitchFamily="34" charset="0"/>
                        <a:cs typeface="+mn-cs"/>
                      </a:endParaRPr>
                    </a:p>
                  </a:txBody>
                  <a:tcPr marL="68580" marR="68580" marT="0" marB="0">
                    <a:solidFill>
                      <a:schemeClr val="bg1"/>
                    </a:solidFill>
                  </a:tcPr>
                </a:tc>
                <a:tc>
                  <a:txBody>
                    <a:bodyPr/>
                    <a:lstStyle/>
                    <a:p>
                      <a:pPr algn="l">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100% of accreditation applications received and processed (received an outcome letter from the SHRA) within a maximum of 90 days</a:t>
                      </a:r>
                      <a:endParaRPr lang="en-ZA" sz="1400" kern="1200" dirty="0">
                        <a:solidFill>
                          <a:schemeClr val="tx1"/>
                        </a:solidFill>
                        <a:effectLst/>
                        <a:latin typeface="+mn-lt"/>
                        <a:ea typeface="Arial" panose="020B0604020202020204" pitchFamily="34" charset="0"/>
                        <a:cs typeface="+mn-cs"/>
                      </a:endParaRPr>
                    </a:p>
                  </a:txBody>
                  <a:tcPr marL="68580" marR="68580" marT="0" marB="0">
                    <a:solidFill>
                      <a:schemeClr val="bg1"/>
                    </a:solidFill>
                  </a:tcPr>
                </a:tc>
                <a:tc>
                  <a:txBody>
                    <a:bodyPr/>
                    <a:lstStyle/>
                    <a:p>
                      <a:pPr algn="l">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100% of accreditation applications received and processed (received an outcome letter from the SHRA) within a maximum of 90 days</a:t>
                      </a:r>
                      <a:endParaRPr lang="en-ZA" sz="1400" kern="1200" dirty="0">
                        <a:solidFill>
                          <a:schemeClr val="tx1"/>
                        </a:solidFill>
                        <a:effectLst/>
                        <a:latin typeface="+mn-lt"/>
                        <a:ea typeface="Arial" panose="020B0604020202020204" pitchFamily="34" charset="0"/>
                        <a:cs typeface="+mn-cs"/>
                      </a:endParaRPr>
                    </a:p>
                  </a:txBody>
                  <a:tcPr marL="68580" marR="68580" marT="0" marB="0">
                    <a:solidFill>
                      <a:schemeClr val="bg1"/>
                    </a:solidFill>
                  </a:tcPr>
                </a:tc>
                <a:tc>
                  <a:txBody>
                    <a:bodyPr/>
                    <a:lstStyle/>
                    <a:p>
                      <a:pPr algn="l">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100% of accreditation applications received and processed (received an outcome letter from the SHRA) within a maximum of 90 days</a:t>
                      </a:r>
                      <a:endParaRPr lang="en-ZA" sz="1400" kern="1200" dirty="0">
                        <a:solidFill>
                          <a:schemeClr val="tx1"/>
                        </a:solidFill>
                        <a:effectLst/>
                        <a:latin typeface="+mn-lt"/>
                        <a:ea typeface="Arial" panose="020B0604020202020204" pitchFamily="34" charset="0"/>
                        <a:cs typeface="+mn-cs"/>
                      </a:endParaRPr>
                    </a:p>
                  </a:txBody>
                  <a:tcPr marL="68580" marR="68580" marT="0" marB="0">
                    <a:solidFill>
                      <a:schemeClr val="bg1"/>
                    </a:solidFill>
                  </a:tcPr>
                </a:tc>
                <a:tc>
                  <a:txBody>
                    <a:bodyPr/>
                    <a:lstStyle/>
                    <a:p>
                      <a:pPr algn="l">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100% of accreditation applications received and processed (received an outcome letter from the SHRA) within a maximum of 90 days</a:t>
                      </a:r>
                      <a:endParaRPr lang="en-ZA" sz="1400" kern="1200" dirty="0">
                        <a:solidFill>
                          <a:schemeClr val="tx1"/>
                        </a:solidFill>
                        <a:effectLst/>
                        <a:latin typeface="+mn-lt"/>
                        <a:ea typeface="Arial" panose="020B0604020202020204" pitchFamily="34" charset="0"/>
                        <a:cs typeface="+mn-cs"/>
                      </a:endParaRPr>
                    </a:p>
                  </a:txBody>
                  <a:tcPr marL="68580" marR="68580" marT="0" marB="0">
                    <a:solidFill>
                      <a:schemeClr val="bg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42050216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3" y="152400"/>
            <a:ext cx="9144000" cy="1143000"/>
          </a:xfrm>
        </p:spPr>
        <p:txBody>
          <a:bodyPr>
            <a:normAutofit fontScale="90000"/>
          </a:bodyPr>
          <a:lstStyle/>
          <a:p>
            <a:r>
              <a:rPr lang="en-ZA" dirty="0"/>
              <a:t>Annual Performance Indicators and Targets – Compliance, Accreditation and Regulations Programme</a:t>
            </a:r>
          </a:p>
        </p:txBody>
      </p:sp>
      <p:sp>
        <p:nvSpPr>
          <p:cNvPr id="7" name="Slide Number Placeholder 6"/>
          <p:cNvSpPr>
            <a:spLocks noGrp="1"/>
          </p:cNvSpPr>
          <p:nvPr>
            <p:ph type="sldNum" sz="quarter" idx="12"/>
          </p:nvPr>
        </p:nvSpPr>
        <p:spPr/>
        <p:txBody>
          <a:bodyPr/>
          <a:lstStyle/>
          <a:p>
            <a:fld id="{17BD8DD0-C587-4865-AB08-0C7D86E2805E}" type="slidenum">
              <a:rPr lang="en-US" smtClean="0"/>
              <a:pPr/>
              <a:t>41</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xmlns="" val="1208885136"/>
              </p:ext>
            </p:extLst>
          </p:nvPr>
        </p:nvGraphicFramePr>
        <p:xfrm>
          <a:off x="0" y="1524000"/>
          <a:ext cx="9144004" cy="3533063"/>
        </p:xfrm>
        <a:graphic>
          <a:graphicData uri="http://schemas.openxmlformats.org/drawingml/2006/table">
            <a:tbl>
              <a:tblPr firstRow="1" bandRow="1">
                <a:tableStyleId>{5940675A-B579-460E-94D1-54222C63F5DA}</a:tableStyleId>
              </a:tblPr>
              <a:tblGrid>
                <a:gridCol w="504000">
                  <a:extLst>
                    <a:ext uri="{9D8B030D-6E8A-4147-A177-3AD203B41FA5}">
                      <a16:colId xmlns:a16="http://schemas.microsoft.com/office/drawing/2014/main" xmlns="" val="20000"/>
                    </a:ext>
                  </a:extLst>
                </a:gridCol>
                <a:gridCol w="2239200">
                  <a:extLst>
                    <a:ext uri="{9D8B030D-6E8A-4147-A177-3AD203B41FA5}">
                      <a16:colId xmlns:a16="http://schemas.microsoft.com/office/drawing/2014/main" xmlns="" val="20001"/>
                    </a:ext>
                  </a:extLst>
                </a:gridCol>
                <a:gridCol w="1600201">
                  <a:extLst>
                    <a:ext uri="{9D8B030D-6E8A-4147-A177-3AD203B41FA5}">
                      <a16:colId xmlns:a16="http://schemas.microsoft.com/office/drawing/2014/main" xmlns="" val="20002"/>
                    </a:ext>
                  </a:extLst>
                </a:gridCol>
                <a:gridCol w="1600201">
                  <a:extLst>
                    <a:ext uri="{9D8B030D-6E8A-4147-A177-3AD203B41FA5}">
                      <a16:colId xmlns:a16="http://schemas.microsoft.com/office/drawing/2014/main" xmlns="" val="20003"/>
                    </a:ext>
                  </a:extLst>
                </a:gridCol>
                <a:gridCol w="1600201">
                  <a:extLst>
                    <a:ext uri="{9D8B030D-6E8A-4147-A177-3AD203B41FA5}">
                      <a16:colId xmlns:a16="http://schemas.microsoft.com/office/drawing/2014/main" xmlns="" val="20004"/>
                    </a:ext>
                  </a:extLst>
                </a:gridCol>
                <a:gridCol w="1600201">
                  <a:extLst>
                    <a:ext uri="{9D8B030D-6E8A-4147-A177-3AD203B41FA5}">
                      <a16:colId xmlns:a16="http://schemas.microsoft.com/office/drawing/2014/main" xmlns="" val="20005"/>
                    </a:ext>
                  </a:extLst>
                </a:gridCol>
              </a:tblGrid>
              <a:tr h="551257">
                <a:tc>
                  <a:txBody>
                    <a:bodyPr/>
                    <a:lstStyle/>
                    <a:p>
                      <a:endParaRPr lang="en-ZA" sz="1400" dirty="0"/>
                    </a:p>
                  </a:txBody>
                  <a:tcPr/>
                </a:tc>
                <a:tc>
                  <a:txBody>
                    <a:bodyPr/>
                    <a:lstStyle/>
                    <a:p>
                      <a:r>
                        <a:rPr lang="en-ZA" sz="1400" dirty="0"/>
                        <a:t>Indicator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t>2017/18 estimated performance</a:t>
                      </a:r>
                    </a:p>
                  </a:txBody>
                  <a:tcPr/>
                </a:tc>
                <a:tc>
                  <a:txBody>
                    <a:bodyPr/>
                    <a:lstStyle/>
                    <a:p>
                      <a:r>
                        <a:rPr lang="en-ZA" sz="1400" dirty="0"/>
                        <a:t>2018/19 Target</a:t>
                      </a:r>
                    </a:p>
                  </a:txBody>
                  <a:tcPr/>
                </a:tc>
                <a:tc>
                  <a:txBody>
                    <a:bodyPr/>
                    <a:lstStyle/>
                    <a:p>
                      <a:r>
                        <a:rPr lang="en-ZA" sz="1400" dirty="0"/>
                        <a:t>2019/20 Target</a:t>
                      </a:r>
                    </a:p>
                  </a:txBody>
                  <a:tcPr/>
                </a:tc>
                <a:tc>
                  <a:txBody>
                    <a:bodyPr/>
                    <a:lstStyle/>
                    <a:p>
                      <a:r>
                        <a:rPr lang="en-ZA" sz="1400" dirty="0"/>
                        <a:t>2020/21 Target</a:t>
                      </a:r>
                    </a:p>
                  </a:txBody>
                  <a:tcPr/>
                </a:tc>
                <a:extLst>
                  <a:ext uri="{0D108BD9-81ED-4DB2-BD59-A6C34878D82A}">
                    <a16:rowId xmlns:a16="http://schemas.microsoft.com/office/drawing/2014/main" xmlns="" val="10000"/>
                  </a:ext>
                </a:extLst>
              </a:tr>
              <a:tr h="2801543">
                <a:tc>
                  <a:txBody>
                    <a:bodyPr/>
                    <a:lstStyle/>
                    <a:p>
                      <a:r>
                        <a:rPr lang="en-ZA" sz="1400" dirty="0">
                          <a:solidFill>
                            <a:schemeClr val="tx1"/>
                          </a:solidFill>
                        </a:rPr>
                        <a:t>5.4</a:t>
                      </a:r>
                    </a:p>
                  </a:txBody>
                  <a:tcPr>
                    <a:solidFill>
                      <a:schemeClr val="bg1"/>
                    </a:solidFill>
                  </a:tcPr>
                </a:tc>
                <a:tc>
                  <a:txBody>
                    <a:bodyPr/>
                    <a:lstStyle/>
                    <a:p>
                      <a:pPr algn="l">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Percentage of completed (completed means that all required data fields have been filled in) quarterly reports (quarterly reporting tool template used) submitted by conditionally and fully accredited SHIs with stock to the SHRA</a:t>
                      </a:r>
                      <a:endParaRPr lang="en-ZA" sz="1400" kern="1200" dirty="0">
                        <a:solidFill>
                          <a:schemeClr val="tx1"/>
                        </a:solidFill>
                        <a:effectLst/>
                        <a:latin typeface="+mn-lt"/>
                        <a:ea typeface="Arial" panose="020B0604020202020204" pitchFamily="34" charset="0"/>
                        <a:cs typeface="+mn-cs"/>
                      </a:endParaRPr>
                    </a:p>
                  </a:txBody>
                  <a:tcPr marL="68580" marR="68580" marT="0" marB="0">
                    <a:solidFill>
                      <a:schemeClr val="bg1"/>
                    </a:solidFill>
                  </a:tcPr>
                </a:tc>
                <a:tc>
                  <a:txBody>
                    <a:bodyPr/>
                    <a:lstStyle/>
                    <a:p>
                      <a:pPr algn="l">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90% of conditionally and fully accredited SHIs with stock submitted completed quarterly reports to the SHRA</a:t>
                      </a:r>
                      <a:endParaRPr lang="en-ZA" sz="1400" kern="1200" dirty="0">
                        <a:solidFill>
                          <a:schemeClr val="tx1"/>
                        </a:solidFill>
                        <a:effectLst/>
                        <a:latin typeface="+mn-lt"/>
                        <a:ea typeface="Arial" panose="020B0604020202020204" pitchFamily="34" charset="0"/>
                        <a:cs typeface="+mn-cs"/>
                      </a:endParaRPr>
                    </a:p>
                  </a:txBody>
                  <a:tcPr marL="68580" marR="68580" marT="0" marB="0">
                    <a:solidFill>
                      <a:schemeClr val="bg1"/>
                    </a:solidFill>
                  </a:tcPr>
                </a:tc>
                <a:tc>
                  <a:txBody>
                    <a:bodyPr/>
                    <a:lstStyle/>
                    <a:p>
                      <a:pPr algn="l">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95% of conditionally and fully accredited SHIs with stock submitted completed quarterly reports to the SHRA</a:t>
                      </a:r>
                      <a:endParaRPr lang="en-ZA" sz="1400" kern="1200" dirty="0">
                        <a:solidFill>
                          <a:schemeClr val="tx1"/>
                        </a:solidFill>
                        <a:effectLst/>
                        <a:latin typeface="+mn-lt"/>
                        <a:ea typeface="Arial" panose="020B0604020202020204" pitchFamily="34" charset="0"/>
                        <a:cs typeface="+mn-cs"/>
                      </a:endParaRPr>
                    </a:p>
                  </a:txBody>
                  <a:tcPr marL="68580" marR="68580" marT="0" marB="0">
                    <a:solidFill>
                      <a:schemeClr val="bg1"/>
                    </a:solidFill>
                  </a:tcPr>
                </a:tc>
                <a:tc>
                  <a:txBody>
                    <a:bodyPr/>
                    <a:lstStyle/>
                    <a:p>
                      <a:pPr algn="l">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95% of conditionally and fully accredited SHIs with stock submitted completed quarterly reports to the SHRA</a:t>
                      </a:r>
                      <a:endParaRPr lang="en-ZA" sz="1400" kern="1200" dirty="0">
                        <a:solidFill>
                          <a:schemeClr val="tx1"/>
                        </a:solidFill>
                        <a:effectLst/>
                        <a:latin typeface="+mn-lt"/>
                        <a:ea typeface="Arial" panose="020B0604020202020204" pitchFamily="34" charset="0"/>
                        <a:cs typeface="+mn-cs"/>
                      </a:endParaRPr>
                    </a:p>
                  </a:txBody>
                  <a:tcPr marL="68580" marR="68580" marT="0" marB="0">
                    <a:solidFill>
                      <a:schemeClr val="bg1"/>
                    </a:solidFill>
                  </a:tcPr>
                </a:tc>
                <a:tc>
                  <a:txBody>
                    <a:bodyPr/>
                    <a:lstStyle/>
                    <a:p>
                      <a:pPr algn="l">
                        <a:lnSpc>
                          <a:spcPct val="115000"/>
                        </a:lnSpc>
                        <a:spcBef>
                          <a:spcPts val="600"/>
                        </a:spcBef>
                        <a:spcAft>
                          <a:spcPts val="0"/>
                        </a:spcAft>
                      </a:pPr>
                      <a:r>
                        <a:rPr lang="en-ZA" sz="1400" kern="1200" dirty="0">
                          <a:solidFill>
                            <a:schemeClr val="tx1"/>
                          </a:solidFill>
                          <a:effectLst/>
                          <a:latin typeface="+mn-lt"/>
                          <a:ea typeface="Times New Roman" panose="02020603050405020304" pitchFamily="18" charset="0"/>
                          <a:cs typeface="+mn-cs"/>
                        </a:rPr>
                        <a:t>95% of conditionally and fully accredited SHIs with stock submitted completed quarterly reports to the SHRA</a:t>
                      </a:r>
                      <a:endParaRPr lang="en-ZA" sz="1400" kern="1200" dirty="0">
                        <a:solidFill>
                          <a:schemeClr val="tx1"/>
                        </a:solidFill>
                        <a:effectLst/>
                        <a:latin typeface="+mn-lt"/>
                        <a:ea typeface="Arial" panose="020B0604020202020204" pitchFamily="34" charset="0"/>
                        <a:cs typeface="+mn-cs"/>
                      </a:endParaRPr>
                    </a:p>
                  </a:txBody>
                  <a:tcPr marL="68580" marR="68580" marT="0" marB="0">
                    <a:solidFill>
                      <a:schemeClr val="bg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715742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3" y="152400"/>
            <a:ext cx="9144000" cy="1143000"/>
          </a:xfrm>
        </p:spPr>
        <p:txBody>
          <a:bodyPr>
            <a:normAutofit fontScale="90000"/>
          </a:bodyPr>
          <a:lstStyle/>
          <a:p>
            <a:r>
              <a:rPr lang="en-ZA" dirty="0"/>
              <a:t>Annual Performance Indicators and Targets – Compliance, Accreditation and Regulations Programme</a:t>
            </a:r>
          </a:p>
        </p:txBody>
      </p:sp>
      <p:sp>
        <p:nvSpPr>
          <p:cNvPr id="7" name="Slide Number Placeholder 6"/>
          <p:cNvSpPr>
            <a:spLocks noGrp="1"/>
          </p:cNvSpPr>
          <p:nvPr>
            <p:ph type="sldNum" sz="quarter" idx="12"/>
          </p:nvPr>
        </p:nvSpPr>
        <p:spPr/>
        <p:txBody>
          <a:bodyPr/>
          <a:lstStyle/>
          <a:p>
            <a:fld id="{17BD8DD0-C587-4865-AB08-0C7D86E2805E}" type="slidenum">
              <a:rPr lang="en-US" smtClean="0"/>
              <a:pPr/>
              <a:t>42</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xmlns="" val="693116609"/>
              </p:ext>
            </p:extLst>
          </p:nvPr>
        </p:nvGraphicFramePr>
        <p:xfrm>
          <a:off x="20805" y="1460682"/>
          <a:ext cx="9144001" cy="4490085"/>
        </p:xfrm>
        <a:graphic>
          <a:graphicData uri="http://schemas.openxmlformats.org/drawingml/2006/table">
            <a:tbl>
              <a:tblPr firstRow="1" bandRow="1">
                <a:tableStyleId>{5940675A-B579-460E-94D1-54222C63F5DA}</a:tableStyleId>
              </a:tblPr>
              <a:tblGrid>
                <a:gridCol w="444500">
                  <a:extLst>
                    <a:ext uri="{9D8B030D-6E8A-4147-A177-3AD203B41FA5}">
                      <a16:colId xmlns:a16="http://schemas.microsoft.com/office/drawing/2014/main" xmlns="" val="20000"/>
                    </a:ext>
                  </a:extLst>
                </a:gridCol>
                <a:gridCol w="1439695">
                  <a:extLst>
                    <a:ext uri="{9D8B030D-6E8A-4147-A177-3AD203B41FA5}">
                      <a16:colId xmlns:a16="http://schemas.microsoft.com/office/drawing/2014/main" xmlns="" val="20001"/>
                    </a:ext>
                  </a:extLst>
                </a:gridCol>
                <a:gridCol w="1692442">
                  <a:extLst>
                    <a:ext uri="{9D8B030D-6E8A-4147-A177-3AD203B41FA5}">
                      <a16:colId xmlns:a16="http://schemas.microsoft.com/office/drawing/2014/main" xmlns="" val="20002"/>
                    </a:ext>
                  </a:extLst>
                </a:gridCol>
                <a:gridCol w="1855788">
                  <a:extLst>
                    <a:ext uri="{9D8B030D-6E8A-4147-A177-3AD203B41FA5}">
                      <a16:colId xmlns:a16="http://schemas.microsoft.com/office/drawing/2014/main" xmlns="" val="20003"/>
                    </a:ext>
                  </a:extLst>
                </a:gridCol>
                <a:gridCol w="1855788">
                  <a:extLst>
                    <a:ext uri="{9D8B030D-6E8A-4147-A177-3AD203B41FA5}">
                      <a16:colId xmlns:a16="http://schemas.microsoft.com/office/drawing/2014/main" xmlns="" val="20004"/>
                    </a:ext>
                  </a:extLst>
                </a:gridCol>
                <a:gridCol w="1855788">
                  <a:extLst>
                    <a:ext uri="{9D8B030D-6E8A-4147-A177-3AD203B41FA5}">
                      <a16:colId xmlns:a16="http://schemas.microsoft.com/office/drawing/2014/main" xmlns="" val="20005"/>
                    </a:ext>
                  </a:extLst>
                </a:gridCol>
              </a:tblGrid>
              <a:tr h="303622">
                <a:tc>
                  <a:txBody>
                    <a:bodyPr/>
                    <a:lstStyle/>
                    <a:p>
                      <a:endParaRPr lang="en-ZA" sz="1200" dirty="0"/>
                    </a:p>
                  </a:txBody>
                  <a:tcPr/>
                </a:tc>
                <a:tc>
                  <a:txBody>
                    <a:bodyPr/>
                    <a:lstStyle/>
                    <a:p>
                      <a:r>
                        <a:rPr lang="en-ZA" sz="1200" dirty="0"/>
                        <a:t>Indicator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t>2017/18 estimated performance</a:t>
                      </a:r>
                    </a:p>
                  </a:txBody>
                  <a:tcPr/>
                </a:tc>
                <a:tc>
                  <a:txBody>
                    <a:bodyPr/>
                    <a:lstStyle/>
                    <a:p>
                      <a:r>
                        <a:rPr lang="en-ZA" sz="1200" dirty="0"/>
                        <a:t>2018/19 Target</a:t>
                      </a:r>
                    </a:p>
                  </a:txBody>
                  <a:tcPr/>
                </a:tc>
                <a:tc>
                  <a:txBody>
                    <a:bodyPr/>
                    <a:lstStyle/>
                    <a:p>
                      <a:r>
                        <a:rPr lang="en-ZA" sz="1200" dirty="0"/>
                        <a:t>2019/20 Target</a:t>
                      </a:r>
                    </a:p>
                  </a:txBody>
                  <a:tcPr/>
                </a:tc>
                <a:tc>
                  <a:txBody>
                    <a:bodyPr/>
                    <a:lstStyle/>
                    <a:p>
                      <a:r>
                        <a:rPr lang="en-ZA" sz="1200" dirty="0"/>
                        <a:t>2020/21 Target</a:t>
                      </a:r>
                    </a:p>
                  </a:txBody>
                  <a:tcPr/>
                </a:tc>
                <a:extLst>
                  <a:ext uri="{0D108BD9-81ED-4DB2-BD59-A6C34878D82A}">
                    <a16:rowId xmlns:a16="http://schemas.microsoft.com/office/drawing/2014/main" xmlns="" val="10000"/>
                  </a:ext>
                </a:extLst>
              </a:tr>
              <a:tr h="303622">
                <a:tc>
                  <a:txBody>
                    <a:bodyPr/>
                    <a:lstStyle/>
                    <a:p>
                      <a:r>
                        <a:rPr lang="en-ZA" sz="1200" dirty="0">
                          <a:solidFill>
                            <a:schemeClr val="tx1"/>
                          </a:solidFill>
                        </a:rPr>
                        <a:t>5.5</a:t>
                      </a:r>
                    </a:p>
                  </a:txBody>
                  <a:tcPr>
                    <a:solidFill>
                      <a:schemeClr val="bg1"/>
                    </a:solidFill>
                  </a:tcPr>
                </a:tc>
                <a:tc>
                  <a:txBody>
                    <a:bodyPr/>
                    <a:lstStyle/>
                    <a:p>
                      <a:pPr algn="l" fontAlgn="t"/>
                      <a:r>
                        <a:rPr lang="en-ZA" sz="1200" dirty="0">
                          <a:solidFill>
                            <a:srgbClr val="000000"/>
                          </a:solidFill>
                          <a:effectLst/>
                          <a:latin typeface="Arial" panose="020B0604020202020204" pitchFamily="34" charset="0"/>
                          <a:ea typeface="Times New Roman" panose="02020603050405020304" pitchFamily="18" charset="0"/>
                        </a:rPr>
                        <a:t>Average number of days from the tabling of the monthly Compliance Report at EXCO that an intervention action plan for non-compliant SHIs (limited to SHIs with stock, SHIs with a project on the pipeline and SHIs project on the pipeline and SHIs classified as B-BBEE Owned/Controlled Companies as defined in the B-BBEE Act) is subsequently tabled at EXCO. </a:t>
                      </a:r>
                      <a:endParaRPr lang="en-US" sz="1200" b="0" i="0" u="none" strike="noStrike" dirty="0">
                        <a:solidFill>
                          <a:schemeClr val="tx1"/>
                        </a:solidFill>
                        <a:effectLst/>
                        <a:latin typeface="Arial" panose="020B0604020202020204" pitchFamily="34" charset="0"/>
                      </a:endParaRPr>
                    </a:p>
                  </a:txBody>
                  <a:tcPr marL="9525" marR="9525" marT="9525" marB="0">
                    <a:solidFill>
                      <a:schemeClr val="bg1"/>
                    </a:solidFill>
                  </a:tcPr>
                </a:tc>
                <a:tc>
                  <a:txBody>
                    <a:bodyPr/>
                    <a:lstStyle/>
                    <a:p>
                      <a:pPr algn="l">
                        <a:lnSpc>
                          <a:spcPct val="115000"/>
                        </a:lnSpc>
                        <a:spcBef>
                          <a:spcPts val="600"/>
                        </a:spcBef>
                        <a:spcAft>
                          <a:spcPts val="0"/>
                        </a:spcAft>
                      </a:pPr>
                      <a:r>
                        <a:rPr lang="en-ZA" sz="1200" kern="1200" dirty="0">
                          <a:solidFill>
                            <a:srgbClr val="000000"/>
                          </a:solidFill>
                          <a:effectLst/>
                          <a:latin typeface="Arial" panose="020B0604020202020204" pitchFamily="34" charset="0"/>
                          <a:ea typeface="Times New Roman" panose="02020603050405020304" pitchFamily="18" charset="0"/>
                          <a:cs typeface="+mn-cs"/>
                        </a:rPr>
                        <a:t>Average of 60 days to table an intervention action plan at EXCO for non-compliant SHIs (limited to SHIs with stock, SHIs with a project on the pipeline and SHIs project on the pipeline and SHIs classified as B-BBEE Owned/Controlled Companies as defined in the B-BBEE Act) from the date of tabling the monthly Compliance Report at EXCO that identified the non-compliance of the same SHI</a:t>
                      </a:r>
                      <a:endParaRPr lang="en-ZA" sz="1200" kern="1200" dirty="0">
                        <a:solidFill>
                          <a:srgbClr val="000000"/>
                        </a:solidFill>
                        <a:effectLst/>
                        <a:latin typeface="Arial" panose="020B0604020202020204" pitchFamily="34" charset="0"/>
                        <a:ea typeface="Arial" panose="020B0604020202020204" pitchFamily="34" charset="0"/>
                        <a:cs typeface="+mn-cs"/>
                      </a:endParaRPr>
                    </a:p>
                  </a:txBody>
                  <a:tcPr marL="68580" marR="68580" marT="0" marB="0">
                    <a:solidFill>
                      <a:schemeClr val="bg1"/>
                    </a:solidFill>
                  </a:tcPr>
                </a:tc>
                <a:tc>
                  <a:txBody>
                    <a:bodyPr/>
                    <a:lstStyle/>
                    <a:p>
                      <a:pPr algn="l">
                        <a:lnSpc>
                          <a:spcPct val="115000"/>
                        </a:lnSpc>
                        <a:spcBef>
                          <a:spcPts val="600"/>
                        </a:spcBef>
                        <a:spcAft>
                          <a:spcPts val="0"/>
                        </a:spcAft>
                      </a:pPr>
                      <a:r>
                        <a:rPr lang="en-ZA" sz="1200" kern="1200" dirty="0">
                          <a:solidFill>
                            <a:srgbClr val="000000"/>
                          </a:solidFill>
                          <a:effectLst/>
                          <a:latin typeface="Arial" panose="020B0604020202020204" pitchFamily="34" charset="0"/>
                          <a:ea typeface="Times New Roman" panose="02020603050405020304" pitchFamily="18" charset="0"/>
                          <a:cs typeface="+mn-cs"/>
                        </a:rPr>
                        <a:t>Average of 60 days to table an intervention action plan at EXCO for non-compliant SHIs (limited to SHIs with stock, SHIs with a project on the pipeline and SHIs project on the pipeline and SHIs classified as B-BBEE Owned/Controlled Companies as defined in the B-BBEE Act) from the date of tabling the monthly Compliance Report at EXCO that identified the non-compliance of the same SHI</a:t>
                      </a:r>
                      <a:endParaRPr lang="en-ZA" sz="1200" kern="1200" dirty="0">
                        <a:solidFill>
                          <a:srgbClr val="000000"/>
                        </a:solidFill>
                        <a:effectLst/>
                        <a:latin typeface="Arial" panose="020B0604020202020204" pitchFamily="34" charset="0"/>
                        <a:ea typeface="Arial" panose="020B0604020202020204" pitchFamily="34" charset="0"/>
                        <a:cs typeface="+mn-cs"/>
                      </a:endParaRPr>
                    </a:p>
                  </a:txBody>
                  <a:tcPr marL="68580" marR="68580" marT="0" marB="0">
                    <a:solidFill>
                      <a:schemeClr val="bg1"/>
                    </a:solidFill>
                  </a:tcPr>
                </a:tc>
                <a:tc>
                  <a:txBody>
                    <a:bodyPr/>
                    <a:lstStyle/>
                    <a:p>
                      <a:pPr algn="l">
                        <a:lnSpc>
                          <a:spcPct val="115000"/>
                        </a:lnSpc>
                        <a:spcBef>
                          <a:spcPts val="600"/>
                        </a:spcBef>
                        <a:spcAft>
                          <a:spcPts val="0"/>
                        </a:spcAft>
                      </a:pPr>
                      <a:r>
                        <a:rPr lang="en-ZA" sz="1200" kern="1200" dirty="0">
                          <a:solidFill>
                            <a:srgbClr val="000000"/>
                          </a:solidFill>
                          <a:effectLst/>
                          <a:latin typeface="Arial" panose="020B0604020202020204" pitchFamily="34" charset="0"/>
                          <a:ea typeface="Times New Roman" panose="02020603050405020304" pitchFamily="18" charset="0"/>
                          <a:cs typeface="+mn-cs"/>
                        </a:rPr>
                        <a:t>Average of 60 days to table an intervention action plan at EXCO for non-compliant SHIs (limited to SHIs with stock, SHIs with a project on the pipeline and SHIs project on the pipeline and SHIs classified as B-BBEE Owned/Controlled Companies as defined in the B-BBEE Act) from the date of tabling the monthly Compliance Report at EXCO that identified the non-compliance of the same SHI</a:t>
                      </a:r>
                      <a:endParaRPr lang="en-ZA" sz="1200" kern="1200" dirty="0">
                        <a:solidFill>
                          <a:srgbClr val="000000"/>
                        </a:solidFill>
                        <a:effectLst/>
                        <a:latin typeface="Arial" panose="020B0604020202020204" pitchFamily="34" charset="0"/>
                        <a:ea typeface="Arial" panose="020B0604020202020204" pitchFamily="34" charset="0"/>
                        <a:cs typeface="+mn-cs"/>
                      </a:endParaRPr>
                    </a:p>
                  </a:txBody>
                  <a:tcPr marL="68580" marR="68580" marT="0" marB="0">
                    <a:solidFill>
                      <a:schemeClr val="bg1"/>
                    </a:solidFill>
                  </a:tcPr>
                </a:tc>
                <a:tc>
                  <a:txBody>
                    <a:bodyPr/>
                    <a:lstStyle/>
                    <a:p>
                      <a:pPr algn="l">
                        <a:lnSpc>
                          <a:spcPct val="115000"/>
                        </a:lnSpc>
                        <a:spcBef>
                          <a:spcPts val="600"/>
                        </a:spcBef>
                        <a:spcAft>
                          <a:spcPts val="0"/>
                        </a:spcAft>
                      </a:pPr>
                      <a:r>
                        <a:rPr lang="en-ZA" sz="1200" kern="1200" dirty="0">
                          <a:solidFill>
                            <a:srgbClr val="000000"/>
                          </a:solidFill>
                          <a:effectLst/>
                          <a:latin typeface="Arial" panose="020B0604020202020204" pitchFamily="34" charset="0"/>
                          <a:ea typeface="Times New Roman" panose="02020603050405020304" pitchFamily="18" charset="0"/>
                          <a:cs typeface="+mn-cs"/>
                        </a:rPr>
                        <a:t>Average of 60 days to table an intervention action plan at EXCO for non-compliant SHIs (limited to SHIs with stock, SHIs with a project on the pipeline and SHIs project on the pipeline and SHIs classified as B-BBEE Owned/Controlled Companies as defined in the B-BBEE Act) from the date of tabling the monthly Compliance Report at EXCO that identified the non-compliance of the same SHI</a:t>
                      </a:r>
                      <a:endParaRPr lang="en-ZA" sz="1200" kern="1200" dirty="0">
                        <a:solidFill>
                          <a:srgbClr val="000000"/>
                        </a:solidFill>
                        <a:effectLst/>
                        <a:latin typeface="Arial" panose="020B0604020202020204" pitchFamily="34" charset="0"/>
                        <a:ea typeface="Arial" panose="020B0604020202020204" pitchFamily="34" charset="0"/>
                        <a:cs typeface="+mn-cs"/>
                      </a:endParaRPr>
                    </a:p>
                  </a:txBody>
                  <a:tcPr marL="68580" marR="68580" marT="0" marB="0">
                    <a:solidFill>
                      <a:schemeClr val="bg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4112260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3" y="152400"/>
            <a:ext cx="9144000" cy="1143000"/>
          </a:xfrm>
        </p:spPr>
        <p:txBody>
          <a:bodyPr>
            <a:normAutofit fontScale="90000"/>
          </a:bodyPr>
          <a:lstStyle/>
          <a:p>
            <a:r>
              <a:rPr lang="en-ZA" dirty="0"/>
              <a:t>Annual Performance Indicators and Targets – Compliance, Accreditation and Regulations Programme</a:t>
            </a:r>
          </a:p>
        </p:txBody>
      </p:sp>
      <p:sp>
        <p:nvSpPr>
          <p:cNvPr id="7" name="Slide Number Placeholder 6"/>
          <p:cNvSpPr>
            <a:spLocks noGrp="1"/>
          </p:cNvSpPr>
          <p:nvPr>
            <p:ph type="sldNum" sz="quarter" idx="12"/>
          </p:nvPr>
        </p:nvSpPr>
        <p:spPr/>
        <p:txBody>
          <a:bodyPr/>
          <a:lstStyle/>
          <a:p>
            <a:fld id="{17BD8DD0-C587-4865-AB08-0C7D86E2805E}" type="slidenum">
              <a:rPr lang="en-US" smtClean="0"/>
              <a:pPr/>
              <a:t>43</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xmlns="" val="1986661442"/>
              </p:ext>
            </p:extLst>
          </p:nvPr>
        </p:nvGraphicFramePr>
        <p:xfrm>
          <a:off x="0" y="1524000"/>
          <a:ext cx="9144001" cy="4647566"/>
        </p:xfrm>
        <a:graphic>
          <a:graphicData uri="http://schemas.openxmlformats.org/drawingml/2006/table">
            <a:tbl>
              <a:tblPr firstRow="1" bandRow="1">
                <a:tableStyleId>{5940675A-B579-460E-94D1-54222C63F5DA}</a:tableStyleId>
              </a:tblPr>
              <a:tblGrid>
                <a:gridCol w="444500">
                  <a:extLst>
                    <a:ext uri="{9D8B030D-6E8A-4147-A177-3AD203B41FA5}">
                      <a16:colId xmlns:a16="http://schemas.microsoft.com/office/drawing/2014/main" xmlns="" val="20000"/>
                    </a:ext>
                  </a:extLst>
                </a:gridCol>
                <a:gridCol w="2374900">
                  <a:extLst>
                    <a:ext uri="{9D8B030D-6E8A-4147-A177-3AD203B41FA5}">
                      <a16:colId xmlns:a16="http://schemas.microsoft.com/office/drawing/2014/main" xmlns="" val="20001"/>
                    </a:ext>
                  </a:extLst>
                </a:gridCol>
                <a:gridCol w="1752601">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303622">
                <a:tc>
                  <a:txBody>
                    <a:bodyPr/>
                    <a:lstStyle/>
                    <a:p>
                      <a:endParaRPr lang="en-ZA" sz="1400" dirty="0">
                        <a:latin typeface="+mn-lt"/>
                      </a:endParaRPr>
                    </a:p>
                  </a:txBody>
                  <a:tcPr/>
                </a:tc>
                <a:tc>
                  <a:txBody>
                    <a:bodyPr/>
                    <a:lstStyle/>
                    <a:p>
                      <a:r>
                        <a:rPr lang="en-ZA" sz="1400" dirty="0">
                          <a:latin typeface="+mn-lt"/>
                        </a:rPr>
                        <a:t>Indicator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latin typeface="+mn-lt"/>
                        </a:rPr>
                        <a:t>2017/18 estimated performance</a:t>
                      </a:r>
                    </a:p>
                  </a:txBody>
                  <a:tcPr/>
                </a:tc>
                <a:tc>
                  <a:txBody>
                    <a:bodyPr/>
                    <a:lstStyle/>
                    <a:p>
                      <a:r>
                        <a:rPr lang="en-ZA" sz="1400" dirty="0">
                          <a:latin typeface="+mn-lt"/>
                        </a:rPr>
                        <a:t>2018/19 Target</a:t>
                      </a:r>
                    </a:p>
                  </a:txBody>
                  <a:tcPr/>
                </a:tc>
                <a:tc>
                  <a:txBody>
                    <a:bodyPr/>
                    <a:lstStyle/>
                    <a:p>
                      <a:r>
                        <a:rPr lang="en-ZA" sz="1400" dirty="0">
                          <a:latin typeface="+mn-lt"/>
                        </a:rPr>
                        <a:t>2019/20 Target</a:t>
                      </a:r>
                    </a:p>
                  </a:txBody>
                  <a:tcPr/>
                </a:tc>
                <a:tc>
                  <a:txBody>
                    <a:bodyPr/>
                    <a:lstStyle/>
                    <a:p>
                      <a:r>
                        <a:rPr lang="en-ZA" sz="1400" dirty="0">
                          <a:latin typeface="+mn-lt"/>
                        </a:rPr>
                        <a:t>2020/21 Target</a:t>
                      </a:r>
                    </a:p>
                  </a:txBody>
                  <a:tcPr/>
                </a:tc>
                <a:extLst>
                  <a:ext uri="{0D108BD9-81ED-4DB2-BD59-A6C34878D82A}">
                    <a16:rowId xmlns:a16="http://schemas.microsoft.com/office/drawing/2014/main" xmlns="" val="10000"/>
                  </a:ext>
                </a:extLst>
              </a:tr>
              <a:tr h="303622">
                <a:tc>
                  <a:txBody>
                    <a:bodyPr/>
                    <a:lstStyle/>
                    <a:p>
                      <a:r>
                        <a:rPr lang="en-ZA" sz="1400" dirty="0">
                          <a:solidFill>
                            <a:schemeClr val="tx1"/>
                          </a:solidFill>
                          <a:latin typeface="+mn-lt"/>
                        </a:rPr>
                        <a:t>5.6</a:t>
                      </a:r>
                    </a:p>
                  </a:txBody>
                  <a:tcPr>
                    <a:solidFill>
                      <a:schemeClr val="bg1"/>
                    </a:solidFill>
                  </a:tcPr>
                </a:tc>
                <a:tc>
                  <a:txBody>
                    <a:bodyPr/>
                    <a:lstStyle/>
                    <a:p>
                      <a:pPr algn="l">
                        <a:lnSpc>
                          <a:spcPct val="115000"/>
                        </a:lnSpc>
                        <a:spcBef>
                          <a:spcPts val="600"/>
                        </a:spcBef>
                        <a:spcAft>
                          <a:spcPts val="0"/>
                        </a:spcAft>
                      </a:pPr>
                      <a:r>
                        <a:rPr lang="en-ZA" sz="1400" dirty="0">
                          <a:solidFill>
                            <a:srgbClr val="000000"/>
                          </a:solidFill>
                          <a:effectLst/>
                          <a:latin typeface="+mn-lt"/>
                          <a:ea typeface="Times New Roman" panose="02020603050405020304" pitchFamily="18" charset="0"/>
                          <a:cs typeface="Arial" panose="020B0604020202020204" pitchFamily="34" charset="0"/>
                        </a:rPr>
                        <a:t>Percentage of conditionally accredited SHIs that are classified as B-BBEE Owned / Controlled companies as defined in the B-BBEE Act</a:t>
                      </a:r>
                      <a:endParaRPr lang="en-ZA" sz="1400" dirty="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a:solidFill>
                            <a:srgbClr val="000000"/>
                          </a:solidFill>
                          <a:effectLst/>
                          <a:latin typeface="+mn-lt"/>
                          <a:ea typeface="Times New Roman" panose="02020603050405020304" pitchFamily="18" charset="0"/>
                          <a:cs typeface="Arial" panose="020B0604020202020204" pitchFamily="34" charset="0"/>
                        </a:rPr>
                        <a:t>30% of the conditionally accredited SHIs classified as B-BBEE Owned / Controlled companies as defined in the B-BBEE Act</a:t>
                      </a:r>
                      <a:endParaRPr lang="en-ZA" sz="140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a:solidFill>
                            <a:srgbClr val="000000"/>
                          </a:solidFill>
                          <a:effectLst/>
                          <a:latin typeface="+mn-lt"/>
                          <a:ea typeface="Times New Roman" panose="02020603050405020304" pitchFamily="18" charset="0"/>
                          <a:cs typeface="Arial" panose="020B0604020202020204" pitchFamily="34" charset="0"/>
                        </a:rPr>
                        <a:t>50% of the conditionally accredited SHIs classified as B-BBEE Owned / Controlled companies as defined in the B-BBEE Act</a:t>
                      </a:r>
                      <a:endParaRPr lang="en-ZA" sz="140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a:solidFill>
                            <a:srgbClr val="000000"/>
                          </a:solidFill>
                          <a:effectLst/>
                          <a:latin typeface="+mn-lt"/>
                          <a:ea typeface="Times New Roman" panose="02020603050405020304" pitchFamily="18" charset="0"/>
                          <a:cs typeface="Arial" panose="020B0604020202020204" pitchFamily="34" charset="0"/>
                        </a:rPr>
                        <a:t>55% of the conditionally accredited SHIs classified as B-BBEE Owned / Controlled companies as defined in the B-BBEE Act</a:t>
                      </a:r>
                      <a:endParaRPr lang="en-ZA" sz="140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a:solidFill>
                            <a:srgbClr val="000000"/>
                          </a:solidFill>
                          <a:effectLst/>
                          <a:latin typeface="+mn-lt"/>
                          <a:ea typeface="Times New Roman" panose="02020603050405020304" pitchFamily="18" charset="0"/>
                          <a:cs typeface="Arial" panose="020B0604020202020204" pitchFamily="34" charset="0"/>
                        </a:rPr>
                        <a:t>60% of the conditionally accredited SHIs classified as B-BBEE Owned / Controlled companies as defined in the B-BBEE Act</a:t>
                      </a:r>
                      <a:endParaRPr lang="en-ZA" sz="140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10001"/>
                  </a:ext>
                </a:extLst>
              </a:tr>
              <a:tr h="303622">
                <a:tc>
                  <a:txBody>
                    <a:bodyPr/>
                    <a:lstStyle/>
                    <a:p>
                      <a:r>
                        <a:rPr lang="en-ZA" sz="1400" dirty="0">
                          <a:solidFill>
                            <a:schemeClr val="tx1"/>
                          </a:solidFill>
                          <a:latin typeface="+mn-lt"/>
                        </a:rPr>
                        <a:t>5.7</a:t>
                      </a:r>
                    </a:p>
                  </a:txBody>
                  <a:tcPr>
                    <a:solidFill>
                      <a:schemeClr val="bg1"/>
                    </a:solidFill>
                  </a:tcPr>
                </a:tc>
                <a:tc>
                  <a:txBody>
                    <a:bodyPr/>
                    <a:lstStyle/>
                    <a:p>
                      <a:pPr algn="l">
                        <a:lnSpc>
                          <a:spcPct val="115000"/>
                        </a:lnSpc>
                        <a:spcBef>
                          <a:spcPts val="600"/>
                        </a:spcBef>
                        <a:spcAft>
                          <a:spcPts val="0"/>
                        </a:spcAft>
                      </a:pPr>
                      <a:r>
                        <a:rPr lang="en-ZA" sz="1400" dirty="0">
                          <a:solidFill>
                            <a:srgbClr val="000000"/>
                          </a:solidFill>
                          <a:effectLst/>
                          <a:latin typeface="+mn-lt"/>
                          <a:ea typeface="Times New Roman" panose="02020603050405020304" pitchFamily="18" charset="0"/>
                          <a:cs typeface="Arial" panose="020B0604020202020204" pitchFamily="34" charset="0"/>
                        </a:rPr>
                        <a:t>Percentage of fully accredited SHIs that are classified as B-BBEE Owned / Controlled companies as defined in the B-BBEE Act</a:t>
                      </a:r>
                      <a:endParaRPr lang="en-ZA" sz="1400" dirty="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a:solidFill>
                            <a:srgbClr val="000000"/>
                          </a:solidFill>
                          <a:effectLst/>
                          <a:latin typeface="+mn-lt"/>
                          <a:ea typeface="Times New Roman" panose="02020603050405020304" pitchFamily="18" charset="0"/>
                          <a:cs typeface="Arial" panose="020B0604020202020204" pitchFamily="34" charset="0"/>
                        </a:rPr>
                        <a:t>30% of the fully accredited SHIs classified as B-BBEE Owned / Controlled companies as defined in the B-BBEE Act</a:t>
                      </a:r>
                      <a:endParaRPr lang="en-ZA" sz="140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dirty="0">
                          <a:solidFill>
                            <a:srgbClr val="000000"/>
                          </a:solidFill>
                          <a:effectLst/>
                          <a:latin typeface="+mn-lt"/>
                          <a:ea typeface="Times New Roman" panose="02020603050405020304" pitchFamily="18" charset="0"/>
                          <a:cs typeface="Arial" panose="020B0604020202020204" pitchFamily="34" charset="0"/>
                        </a:rPr>
                        <a:t>50% of the fully accredited SHIs classified as B-BBEE Owned / Controlled companies as defined in the B-BBEE Act</a:t>
                      </a:r>
                      <a:endParaRPr lang="en-ZA" sz="1400" dirty="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a:solidFill>
                            <a:srgbClr val="000000"/>
                          </a:solidFill>
                          <a:effectLst/>
                          <a:latin typeface="+mn-lt"/>
                          <a:ea typeface="Times New Roman" panose="02020603050405020304" pitchFamily="18" charset="0"/>
                          <a:cs typeface="Arial" panose="020B0604020202020204" pitchFamily="34" charset="0"/>
                        </a:rPr>
                        <a:t>55% of the fully accredited SHIs classified as B-BBEE Owned / Controlled companies as defined in the B-BBEE Act</a:t>
                      </a:r>
                      <a:endParaRPr lang="en-ZA" sz="140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dirty="0">
                          <a:solidFill>
                            <a:srgbClr val="000000"/>
                          </a:solidFill>
                          <a:effectLst/>
                          <a:latin typeface="+mn-lt"/>
                          <a:ea typeface="Times New Roman" panose="02020603050405020304" pitchFamily="18" charset="0"/>
                          <a:cs typeface="Arial" panose="020B0604020202020204" pitchFamily="34" charset="0"/>
                        </a:rPr>
                        <a:t>60% of the fully accredited SHIs classified as B-BBEE Owned / Controlled companies as defined in the B-BBEE Act</a:t>
                      </a:r>
                      <a:endParaRPr lang="en-ZA" sz="1400" dirty="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8190952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3" y="152400"/>
            <a:ext cx="9144000" cy="1143000"/>
          </a:xfrm>
        </p:spPr>
        <p:txBody>
          <a:bodyPr>
            <a:normAutofit fontScale="90000"/>
          </a:bodyPr>
          <a:lstStyle/>
          <a:p>
            <a:r>
              <a:rPr lang="en-ZA" dirty="0"/>
              <a:t>Annual Performance Indicators and Targets – Compliance, Accreditation and Regulations Programme</a:t>
            </a:r>
          </a:p>
        </p:txBody>
      </p:sp>
      <p:sp>
        <p:nvSpPr>
          <p:cNvPr id="7" name="Slide Number Placeholder 6"/>
          <p:cNvSpPr>
            <a:spLocks noGrp="1"/>
          </p:cNvSpPr>
          <p:nvPr>
            <p:ph type="sldNum" sz="quarter" idx="12"/>
          </p:nvPr>
        </p:nvSpPr>
        <p:spPr/>
        <p:txBody>
          <a:bodyPr/>
          <a:lstStyle/>
          <a:p>
            <a:fld id="{17BD8DD0-C587-4865-AB08-0C7D86E2805E}" type="slidenum">
              <a:rPr lang="en-US" smtClean="0"/>
              <a:pPr/>
              <a:t>44</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xmlns="" val="2246276409"/>
              </p:ext>
            </p:extLst>
          </p:nvPr>
        </p:nvGraphicFramePr>
        <p:xfrm>
          <a:off x="0" y="1524000"/>
          <a:ext cx="9144001" cy="3911474"/>
        </p:xfrm>
        <a:graphic>
          <a:graphicData uri="http://schemas.openxmlformats.org/drawingml/2006/table">
            <a:tbl>
              <a:tblPr firstRow="1" bandRow="1">
                <a:tableStyleId>{5940675A-B579-460E-94D1-54222C63F5DA}</a:tableStyleId>
              </a:tblPr>
              <a:tblGrid>
                <a:gridCol w="444500">
                  <a:extLst>
                    <a:ext uri="{9D8B030D-6E8A-4147-A177-3AD203B41FA5}">
                      <a16:colId xmlns:a16="http://schemas.microsoft.com/office/drawing/2014/main" xmlns="" val="20000"/>
                    </a:ext>
                  </a:extLst>
                </a:gridCol>
                <a:gridCol w="2374900">
                  <a:extLst>
                    <a:ext uri="{9D8B030D-6E8A-4147-A177-3AD203B41FA5}">
                      <a16:colId xmlns:a16="http://schemas.microsoft.com/office/drawing/2014/main" xmlns="" val="20001"/>
                    </a:ext>
                  </a:extLst>
                </a:gridCol>
                <a:gridCol w="1752601">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303622">
                <a:tc>
                  <a:txBody>
                    <a:bodyPr/>
                    <a:lstStyle/>
                    <a:p>
                      <a:endParaRPr lang="en-ZA" sz="1400" dirty="0">
                        <a:latin typeface="+mn-lt"/>
                      </a:endParaRPr>
                    </a:p>
                  </a:txBody>
                  <a:tcPr/>
                </a:tc>
                <a:tc>
                  <a:txBody>
                    <a:bodyPr/>
                    <a:lstStyle/>
                    <a:p>
                      <a:r>
                        <a:rPr lang="en-ZA" sz="1400" dirty="0">
                          <a:latin typeface="+mn-lt"/>
                        </a:rPr>
                        <a:t>Indicator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latin typeface="+mn-lt"/>
                        </a:rPr>
                        <a:t>2017/18 estimated performance</a:t>
                      </a:r>
                    </a:p>
                  </a:txBody>
                  <a:tcPr/>
                </a:tc>
                <a:tc>
                  <a:txBody>
                    <a:bodyPr/>
                    <a:lstStyle/>
                    <a:p>
                      <a:r>
                        <a:rPr lang="en-ZA" sz="1400" dirty="0">
                          <a:latin typeface="+mn-lt"/>
                        </a:rPr>
                        <a:t>2018/19 Target</a:t>
                      </a:r>
                    </a:p>
                  </a:txBody>
                  <a:tcPr/>
                </a:tc>
                <a:tc>
                  <a:txBody>
                    <a:bodyPr/>
                    <a:lstStyle/>
                    <a:p>
                      <a:r>
                        <a:rPr lang="en-ZA" sz="1400" dirty="0">
                          <a:latin typeface="+mn-lt"/>
                        </a:rPr>
                        <a:t>2019/20 Target</a:t>
                      </a:r>
                    </a:p>
                  </a:txBody>
                  <a:tcPr/>
                </a:tc>
                <a:tc>
                  <a:txBody>
                    <a:bodyPr/>
                    <a:lstStyle/>
                    <a:p>
                      <a:r>
                        <a:rPr lang="en-ZA" sz="1400" dirty="0">
                          <a:latin typeface="+mn-lt"/>
                        </a:rPr>
                        <a:t>2020/21 Target</a:t>
                      </a:r>
                    </a:p>
                  </a:txBody>
                  <a:tcPr/>
                </a:tc>
                <a:extLst>
                  <a:ext uri="{0D108BD9-81ED-4DB2-BD59-A6C34878D82A}">
                    <a16:rowId xmlns:a16="http://schemas.microsoft.com/office/drawing/2014/main" xmlns="" val="10000"/>
                  </a:ext>
                </a:extLst>
              </a:tr>
              <a:tr h="303622">
                <a:tc>
                  <a:txBody>
                    <a:bodyPr/>
                    <a:lstStyle/>
                    <a:p>
                      <a:r>
                        <a:rPr lang="en-ZA" sz="1400" dirty="0">
                          <a:solidFill>
                            <a:schemeClr val="tx1"/>
                          </a:solidFill>
                          <a:latin typeface="+mn-lt"/>
                        </a:rPr>
                        <a:t>5.8</a:t>
                      </a:r>
                    </a:p>
                  </a:txBody>
                  <a:tcPr>
                    <a:solidFill>
                      <a:schemeClr val="bg1"/>
                    </a:solidFill>
                  </a:tcPr>
                </a:tc>
                <a:tc>
                  <a:txBody>
                    <a:bodyPr/>
                    <a:lstStyle/>
                    <a:p>
                      <a:pPr algn="l">
                        <a:lnSpc>
                          <a:spcPct val="115000"/>
                        </a:lnSpc>
                        <a:spcBef>
                          <a:spcPts val="600"/>
                        </a:spcBef>
                        <a:spcAft>
                          <a:spcPts val="0"/>
                        </a:spcAft>
                      </a:pPr>
                      <a:r>
                        <a:rPr lang="en-ZA" sz="1400" dirty="0">
                          <a:solidFill>
                            <a:srgbClr val="000000"/>
                          </a:solidFill>
                          <a:effectLst/>
                          <a:latin typeface="+mn-lt"/>
                          <a:ea typeface="Times New Roman" panose="02020603050405020304" pitchFamily="18" charset="0"/>
                          <a:cs typeface="Arial" panose="020B0604020202020204" pitchFamily="34" charset="0"/>
                        </a:rPr>
                        <a:t>Number of social housing units accredited (approved for capital grant funding)</a:t>
                      </a:r>
                      <a:endParaRPr lang="en-ZA" sz="1400" dirty="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kern="1200" dirty="0">
                          <a:solidFill>
                            <a:srgbClr val="000000"/>
                          </a:solidFill>
                          <a:effectLst/>
                          <a:latin typeface="+mn-lt"/>
                          <a:ea typeface="Times New Roman" panose="02020603050405020304" pitchFamily="18" charset="0"/>
                          <a:cs typeface="Arial" panose="020B0604020202020204" pitchFamily="34" charset="0"/>
                        </a:rPr>
                        <a:t>12000 social housing units approved for capital grant funding</a:t>
                      </a:r>
                      <a:endParaRPr lang="en-ZA" sz="1400" kern="12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kern="1200" dirty="0">
                          <a:solidFill>
                            <a:srgbClr val="000000"/>
                          </a:solidFill>
                          <a:effectLst/>
                          <a:latin typeface="+mn-lt"/>
                          <a:ea typeface="Times New Roman" panose="02020603050405020304" pitchFamily="18" charset="0"/>
                          <a:cs typeface="Arial" panose="020B0604020202020204" pitchFamily="34" charset="0"/>
                        </a:rPr>
                        <a:t>9000 social housing units accredited (approved for capital grant funding)</a:t>
                      </a:r>
                      <a:endParaRPr lang="en-ZA" sz="1400" kern="12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kern="1200">
                          <a:solidFill>
                            <a:srgbClr val="000000"/>
                          </a:solidFill>
                          <a:effectLst/>
                          <a:latin typeface="+mn-lt"/>
                          <a:ea typeface="Times New Roman" panose="02020603050405020304" pitchFamily="18" charset="0"/>
                          <a:cs typeface="Arial" panose="020B0604020202020204" pitchFamily="34" charset="0"/>
                        </a:rPr>
                        <a:t>6106 social housing units accredited (approved for capital grant funding)</a:t>
                      </a:r>
                      <a:endParaRPr lang="en-ZA" sz="1400" kern="1200">
                        <a:solidFill>
                          <a:srgbClr val="000000"/>
                        </a:solidFill>
                        <a:effectLst/>
                        <a:latin typeface="+mn-lt"/>
                        <a:ea typeface="Arial" panose="020B0604020202020204" pitchFamily="34" charset="0"/>
                        <a:cs typeface="Arial" panose="020B0604020202020204" pitchFamily="34"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kern="1200">
                          <a:solidFill>
                            <a:srgbClr val="000000"/>
                          </a:solidFill>
                          <a:effectLst/>
                          <a:latin typeface="+mn-lt"/>
                          <a:ea typeface="Times New Roman" panose="02020603050405020304" pitchFamily="18" charset="0"/>
                          <a:cs typeface="Arial" panose="020B0604020202020204" pitchFamily="34" charset="0"/>
                        </a:rPr>
                        <a:t>6310 social housing units accredited (approved for capital grant funding)</a:t>
                      </a:r>
                      <a:endParaRPr lang="en-ZA" sz="1400" kern="1200">
                        <a:solidFill>
                          <a:srgbClr val="000000"/>
                        </a:solidFill>
                        <a:effectLst/>
                        <a:latin typeface="+mn-lt"/>
                        <a:ea typeface="Arial" panose="020B060402020202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xmlns="" val="10001"/>
                  </a:ext>
                </a:extLst>
              </a:tr>
              <a:tr h="303622">
                <a:tc>
                  <a:txBody>
                    <a:bodyPr/>
                    <a:lstStyle/>
                    <a:p>
                      <a:r>
                        <a:rPr lang="en-ZA" sz="1400" dirty="0">
                          <a:solidFill>
                            <a:schemeClr val="tx1"/>
                          </a:solidFill>
                          <a:latin typeface="+mn-lt"/>
                        </a:rPr>
                        <a:t>5.9</a:t>
                      </a:r>
                    </a:p>
                  </a:txBody>
                  <a:tcPr>
                    <a:solidFill>
                      <a:schemeClr val="bg1"/>
                    </a:solidFill>
                  </a:tcPr>
                </a:tc>
                <a:tc>
                  <a:txBody>
                    <a:bodyPr/>
                    <a:lstStyle/>
                    <a:p>
                      <a:pPr algn="l">
                        <a:lnSpc>
                          <a:spcPct val="115000"/>
                        </a:lnSpc>
                        <a:spcBef>
                          <a:spcPts val="600"/>
                        </a:spcBef>
                        <a:spcAft>
                          <a:spcPts val="0"/>
                        </a:spcAft>
                      </a:pPr>
                      <a:r>
                        <a:rPr lang="en-ZA" sz="1400" dirty="0">
                          <a:solidFill>
                            <a:srgbClr val="000000"/>
                          </a:solidFill>
                          <a:effectLst/>
                          <a:latin typeface="+mn-lt"/>
                          <a:ea typeface="Times New Roman" panose="02020603050405020304" pitchFamily="18" charset="0"/>
                          <a:cs typeface="Arial" panose="020B0604020202020204" pitchFamily="34" charset="0"/>
                        </a:rPr>
                        <a:t>Number of social housing units located in an inner city accredited (approved for capital grant funding)</a:t>
                      </a:r>
                      <a:endParaRPr lang="en-ZA" sz="1400" dirty="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kern="1200">
                          <a:solidFill>
                            <a:srgbClr val="000000"/>
                          </a:solidFill>
                          <a:effectLst/>
                          <a:latin typeface="+mn-lt"/>
                          <a:ea typeface="Times New Roman" panose="02020603050405020304" pitchFamily="18" charset="0"/>
                          <a:cs typeface="Arial" panose="020B0604020202020204" pitchFamily="34" charset="0"/>
                        </a:rPr>
                        <a:t>New indicator</a:t>
                      </a:r>
                      <a:endParaRPr lang="en-ZA" sz="1400" kern="1200">
                        <a:solidFill>
                          <a:srgbClr val="000000"/>
                        </a:solidFill>
                        <a:effectLst/>
                        <a:latin typeface="+mn-lt"/>
                        <a:ea typeface="Arial" panose="020B0604020202020204" pitchFamily="34" charset="0"/>
                        <a:cs typeface="Arial" panose="020B0604020202020204" pitchFamily="34"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kern="1200" dirty="0">
                          <a:solidFill>
                            <a:srgbClr val="000000"/>
                          </a:solidFill>
                          <a:effectLst/>
                          <a:latin typeface="+mn-lt"/>
                          <a:ea typeface="Times New Roman" panose="02020603050405020304" pitchFamily="18" charset="0"/>
                          <a:cs typeface="Arial" panose="020B0604020202020204" pitchFamily="34" charset="0"/>
                        </a:rPr>
                        <a:t>1000 social housing units located in an inner city accredited (approved for capital grant funding)</a:t>
                      </a:r>
                      <a:endParaRPr lang="en-ZA" sz="1400" kern="12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kern="1200" dirty="0">
                          <a:solidFill>
                            <a:srgbClr val="000000"/>
                          </a:solidFill>
                          <a:effectLst/>
                          <a:latin typeface="+mn-lt"/>
                          <a:ea typeface="Times New Roman" panose="02020603050405020304" pitchFamily="18" charset="0"/>
                          <a:cs typeface="Arial" panose="020B0604020202020204" pitchFamily="34" charset="0"/>
                        </a:rPr>
                        <a:t>2000 social housing units located in an inner city accredited (approved for capital grant funding)</a:t>
                      </a:r>
                      <a:endParaRPr lang="en-ZA" sz="1400" kern="12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kern="1200" dirty="0">
                          <a:solidFill>
                            <a:srgbClr val="000000"/>
                          </a:solidFill>
                          <a:effectLst/>
                          <a:latin typeface="+mn-lt"/>
                          <a:ea typeface="Times New Roman" panose="02020603050405020304" pitchFamily="18" charset="0"/>
                          <a:cs typeface="Arial" panose="020B0604020202020204" pitchFamily="34" charset="0"/>
                        </a:rPr>
                        <a:t>2500 social housing units located in an inner city accredited (approved for capital grant funding)</a:t>
                      </a:r>
                      <a:endParaRPr lang="en-ZA" sz="1400" kern="12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1499322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1276"/>
            <a:ext cx="9144000" cy="1143000"/>
          </a:xfrm>
        </p:spPr>
        <p:txBody>
          <a:bodyPr>
            <a:normAutofit fontScale="90000"/>
          </a:bodyPr>
          <a:lstStyle/>
          <a:p>
            <a:r>
              <a:rPr lang="en-ZA" dirty="0"/>
              <a:t>Annual Performance Indicators and Targets – Compliance, Accreditation and Regulations Programme</a:t>
            </a:r>
          </a:p>
        </p:txBody>
      </p:sp>
      <p:sp>
        <p:nvSpPr>
          <p:cNvPr id="7" name="Slide Number Placeholder 6"/>
          <p:cNvSpPr>
            <a:spLocks noGrp="1"/>
          </p:cNvSpPr>
          <p:nvPr>
            <p:ph type="sldNum" sz="quarter" idx="12"/>
          </p:nvPr>
        </p:nvSpPr>
        <p:spPr/>
        <p:txBody>
          <a:bodyPr/>
          <a:lstStyle/>
          <a:p>
            <a:fld id="{17BD8DD0-C587-4865-AB08-0C7D86E2805E}" type="slidenum">
              <a:rPr lang="en-US" smtClean="0"/>
              <a:pPr/>
              <a:t>45</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xmlns="" val="3845584804"/>
              </p:ext>
            </p:extLst>
          </p:nvPr>
        </p:nvGraphicFramePr>
        <p:xfrm>
          <a:off x="0" y="1524000"/>
          <a:ext cx="9144000" cy="4626675"/>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xmlns="" val="20000"/>
                    </a:ext>
                  </a:extLst>
                </a:gridCol>
                <a:gridCol w="1676400">
                  <a:extLst>
                    <a:ext uri="{9D8B030D-6E8A-4147-A177-3AD203B41FA5}">
                      <a16:colId xmlns:a16="http://schemas.microsoft.com/office/drawing/2014/main" xmlns="" val="20001"/>
                    </a:ext>
                  </a:extLst>
                </a:gridCol>
                <a:gridCol w="1752600">
                  <a:extLst>
                    <a:ext uri="{9D8B030D-6E8A-4147-A177-3AD203B41FA5}">
                      <a16:colId xmlns:a16="http://schemas.microsoft.com/office/drawing/2014/main" xmlns="" val="20002"/>
                    </a:ext>
                  </a:extLst>
                </a:gridCol>
                <a:gridCol w="1727200">
                  <a:extLst>
                    <a:ext uri="{9D8B030D-6E8A-4147-A177-3AD203B41FA5}">
                      <a16:colId xmlns:a16="http://schemas.microsoft.com/office/drawing/2014/main" xmlns="" val="20003"/>
                    </a:ext>
                  </a:extLst>
                </a:gridCol>
                <a:gridCol w="1727200">
                  <a:extLst>
                    <a:ext uri="{9D8B030D-6E8A-4147-A177-3AD203B41FA5}">
                      <a16:colId xmlns:a16="http://schemas.microsoft.com/office/drawing/2014/main" xmlns="" val="20004"/>
                    </a:ext>
                  </a:extLst>
                </a:gridCol>
                <a:gridCol w="1727200">
                  <a:extLst>
                    <a:ext uri="{9D8B030D-6E8A-4147-A177-3AD203B41FA5}">
                      <a16:colId xmlns:a16="http://schemas.microsoft.com/office/drawing/2014/main" xmlns="" val="20005"/>
                    </a:ext>
                  </a:extLst>
                </a:gridCol>
              </a:tblGrid>
              <a:tr h="303622">
                <a:tc>
                  <a:txBody>
                    <a:bodyPr/>
                    <a:lstStyle/>
                    <a:p>
                      <a:endParaRPr lang="en-ZA" sz="1400" dirty="0">
                        <a:latin typeface="+mn-lt"/>
                      </a:endParaRPr>
                    </a:p>
                  </a:txBody>
                  <a:tcPr/>
                </a:tc>
                <a:tc>
                  <a:txBody>
                    <a:bodyPr/>
                    <a:lstStyle/>
                    <a:p>
                      <a:r>
                        <a:rPr lang="en-ZA" sz="1400" dirty="0">
                          <a:latin typeface="+mn-lt"/>
                        </a:rPr>
                        <a:t>Indicator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latin typeface="+mn-lt"/>
                        </a:rPr>
                        <a:t>2017/18 estimated performance</a:t>
                      </a:r>
                    </a:p>
                  </a:txBody>
                  <a:tcPr/>
                </a:tc>
                <a:tc>
                  <a:txBody>
                    <a:bodyPr/>
                    <a:lstStyle/>
                    <a:p>
                      <a:r>
                        <a:rPr lang="en-ZA" sz="1400" dirty="0">
                          <a:latin typeface="+mn-lt"/>
                        </a:rPr>
                        <a:t>2018/19 Target</a:t>
                      </a:r>
                    </a:p>
                  </a:txBody>
                  <a:tcPr/>
                </a:tc>
                <a:tc>
                  <a:txBody>
                    <a:bodyPr/>
                    <a:lstStyle/>
                    <a:p>
                      <a:r>
                        <a:rPr lang="en-ZA" sz="1400" dirty="0">
                          <a:latin typeface="+mn-lt"/>
                        </a:rPr>
                        <a:t>2019/20 Target</a:t>
                      </a:r>
                    </a:p>
                  </a:txBody>
                  <a:tcPr/>
                </a:tc>
                <a:tc>
                  <a:txBody>
                    <a:bodyPr/>
                    <a:lstStyle/>
                    <a:p>
                      <a:r>
                        <a:rPr lang="en-ZA" sz="1400" dirty="0">
                          <a:latin typeface="+mn-lt"/>
                        </a:rPr>
                        <a:t>2020/21 Target</a:t>
                      </a:r>
                    </a:p>
                  </a:txBody>
                  <a:tcPr/>
                </a:tc>
                <a:extLst>
                  <a:ext uri="{0D108BD9-81ED-4DB2-BD59-A6C34878D82A}">
                    <a16:rowId xmlns:a16="http://schemas.microsoft.com/office/drawing/2014/main" xmlns="" val="10000"/>
                  </a:ext>
                </a:extLst>
              </a:tr>
              <a:tr h="303622">
                <a:tc>
                  <a:txBody>
                    <a:bodyPr/>
                    <a:lstStyle/>
                    <a:p>
                      <a:r>
                        <a:rPr lang="en-ZA" sz="1400" dirty="0">
                          <a:solidFill>
                            <a:schemeClr val="tx1"/>
                          </a:solidFill>
                          <a:latin typeface="+mn-lt"/>
                        </a:rPr>
                        <a:t>5.10</a:t>
                      </a:r>
                    </a:p>
                  </a:txBody>
                  <a:tcPr>
                    <a:solidFill>
                      <a:schemeClr val="bg1"/>
                    </a:solidFill>
                  </a:tcPr>
                </a:tc>
                <a:tc>
                  <a:txBody>
                    <a:bodyPr/>
                    <a:lstStyle/>
                    <a:p>
                      <a:pPr algn="l">
                        <a:lnSpc>
                          <a:spcPct val="115000"/>
                        </a:lnSpc>
                        <a:spcBef>
                          <a:spcPts val="600"/>
                        </a:spcBef>
                        <a:spcAft>
                          <a:spcPts val="0"/>
                        </a:spcAft>
                      </a:pPr>
                      <a:r>
                        <a:rPr lang="en-US" sz="1400" dirty="0">
                          <a:effectLst/>
                          <a:latin typeface="+mn-lt"/>
                          <a:ea typeface="Arial" panose="020B0604020202020204" pitchFamily="34" charset="0"/>
                          <a:cs typeface="Times New Roman" panose="02020603050405020304" pitchFamily="18" charset="0"/>
                        </a:rPr>
                        <a:t>Number of fully accredited Social Housing Institutions</a:t>
                      </a:r>
                      <a:endParaRPr lang="en-ZA" sz="1400" dirty="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US" sz="1400" kern="1200" dirty="0">
                          <a:solidFill>
                            <a:srgbClr val="000000"/>
                          </a:solidFill>
                          <a:effectLst/>
                          <a:latin typeface="+mn-lt"/>
                          <a:ea typeface="Arial" panose="020B0604020202020204" pitchFamily="34" charset="0"/>
                          <a:cs typeface="Arial" panose="020B0604020202020204" pitchFamily="34" charset="0"/>
                        </a:rPr>
                        <a:t>13 fully accredited Social Housing Institutions</a:t>
                      </a:r>
                      <a:endParaRPr lang="en-ZA" sz="1400" kern="12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solidFill>
                      <a:schemeClr val="bg1"/>
                    </a:solidFill>
                  </a:tcPr>
                </a:tc>
                <a:tc>
                  <a:txBody>
                    <a:bodyPr/>
                    <a:lstStyle/>
                    <a:p>
                      <a:pPr algn="l">
                        <a:lnSpc>
                          <a:spcPct val="115000"/>
                        </a:lnSpc>
                        <a:spcBef>
                          <a:spcPts val="600"/>
                        </a:spcBef>
                        <a:spcAft>
                          <a:spcPts val="0"/>
                        </a:spcAft>
                      </a:pPr>
                      <a:r>
                        <a:rPr lang="en-US" sz="1400" kern="1200" dirty="0">
                          <a:solidFill>
                            <a:srgbClr val="000000"/>
                          </a:solidFill>
                          <a:effectLst/>
                          <a:latin typeface="+mn-lt"/>
                          <a:ea typeface="Arial" panose="020B0604020202020204" pitchFamily="34" charset="0"/>
                          <a:cs typeface="Arial" panose="020B0604020202020204" pitchFamily="34" charset="0"/>
                        </a:rPr>
                        <a:t>15 fully accredited Social Housing Institutions</a:t>
                      </a:r>
                      <a:endParaRPr lang="en-ZA" sz="1400" kern="12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solidFill>
                      <a:schemeClr val="bg1"/>
                    </a:solidFill>
                  </a:tcPr>
                </a:tc>
                <a:tc>
                  <a:txBody>
                    <a:bodyPr/>
                    <a:lstStyle/>
                    <a:p>
                      <a:pPr algn="l">
                        <a:lnSpc>
                          <a:spcPct val="115000"/>
                        </a:lnSpc>
                        <a:spcBef>
                          <a:spcPts val="600"/>
                        </a:spcBef>
                        <a:spcAft>
                          <a:spcPts val="0"/>
                        </a:spcAft>
                      </a:pPr>
                      <a:r>
                        <a:rPr lang="en-US" sz="1400" kern="1200" dirty="0">
                          <a:solidFill>
                            <a:srgbClr val="000000"/>
                          </a:solidFill>
                          <a:effectLst/>
                          <a:latin typeface="+mn-lt"/>
                          <a:ea typeface="Arial" panose="020B0604020202020204" pitchFamily="34" charset="0"/>
                          <a:cs typeface="Arial" panose="020B0604020202020204" pitchFamily="34" charset="0"/>
                        </a:rPr>
                        <a:t>17 fully accredited Social Housing Institutions</a:t>
                      </a:r>
                      <a:endParaRPr lang="en-ZA" sz="1400" kern="12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solidFill>
                      <a:schemeClr val="bg1"/>
                    </a:solidFill>
                  </a:tcPr>
                </a:tc>
                <a:tc>
                  <a:txBody>
                    <a:bodyPr/>
                    <a:lstStyle/>
                    <a:p>
                      <a:pPr algn="l">
                        <a:lnSpc>
                          <a:spcPct val="115000"/>
                        </a:lnSpc>
                        <a:spcBef>
                          <a:spcPts val="600"/>
                        </a:spcBef>
                        <a:spcAft>
                          <a:spcPts val="0"/>
                        </a:spcAft>
                      </a:pPr>
                      <a:r>
                        <a:rPr lang="en-US" sz="1400" kern="1200" dirty="0">
                          <a:solidFill>
                            <a:srgbClr val="000000"/>
                          </a:solidFill>
                          <a:effectLst/>
                          <a:latin typeface="+mn-lt"/>
                          <a:ea typeface="Arial" panose="020B0604020202020204" pitchFamily="34" charset="0"/>
                          <a:cs typeface="Arial" panose="020B0604020202020204" pitchFamily="34" charset="0"/>
                        </a:rPr>
                        <a:t>19 fully accredited Social Housing Institutions</a:t>
                      </a:r>
                      <a:endParaRPr lang="en-ZA" sz="1400" kern="12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xmlns="" val="10001"/>
                  </a:ext>
                </a:extLst>
              </a:tr>
              <a:tr h="303622">
                <a:tc>
                  <a:txBody>
                    <a:bodyPr/>
                    <a:lstStyle/>
                    <a:p>
                      <a:r>
                        <a:rPr lang="en-ZA" sz="1400" dirty="0">
                          <a:solidFill>
                            <a:schemeClr val="tx1"/>
                          </a:solidFill>
                          <a:latin typeface="+mn-lt"/>
                        </a:rPr>
                        <a:t>5.11</a:t>
                      </a:r>
                    </a:p>
                  </a:txBody>
                  <a:tcPr>
                    <a:solidFill>
                      <a:schemeClr val="bg1"/>
                    </a:solidFill>
                  </a:tcPr>
                </a:tc>
                <a:tc>
                  <a:txBody>
                    <a:bodyPr/>
                    <a:lstStyle/>
                    <a:p>
                      <a:pPr algn="l">
                        <a:lnSpc>
                          <a:spcPct val="115000"/>
                        </a:lnSpc>
                        <a:spcBef>
                          <a:spcPts val="600"/>
                        </a:spcBef>
                        <a:spcAft>
                          <a:spcPts val="0"/>
                        </a:spcAft>
                      </a:pPr>
                      <a:r>
                        <a:rPr lang="en-US" sz="1400" dirty="0">
                          <a:effectLst/>
                          <a:latin typeface="+mn-lt"/>
                          <a:ea typeface="Arial" panose="020B0604020202020204" pitchFamily="34" charset="0"/>
                          <a:cs typeface="Times New Roman" panose="02020603050405020304" pitchFamily="18" charset="0"/>
                        </a:rPr>
                        <a:t>Regulation of stock funded through the Community Residential Unit </a:t>
                      </a:r>
                      <a:r>
                        <a:rPr lang="en-US" sz="1400" dirty="0" err="1">
                          <a:effectLst/>
                          <a:latin typeface="+mn-lt"/>
                          <a:ea typeface="Arial" panose="020B0604020202020204" pitchFamily="34" charset="0"/>
                          <a:cs typeface="Times New Roman" panose="02020603050405020304" pitchFamily="18" charset="0"/>
                        </a:rPr>
                        <a:t>programme</a:t>
                      </a:r>
                      <a:endParaRPr lang="en-ZA" sz="1400" dirty="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kern="1200" dirty="0">
                          <a:solidFill>
                            <a:srgbClr val="000000"/>
                          </a:solidFill>
                          <a:effectLst/>
                          <a:latin typeface="+mn-lt"/>
                          <a:ea typeface="Arial" panose="020B0604020202020204" pitchFamily="34" charset="0"/>
                          <a:cs typeface="Arial" panose="020B0604020202020204" pitchFamily="34" charset="0"/>
                        </a:rPr>
                        <a:t>New indicator</a:t>
                      </a:r>
                    </a:p>
                  </a:txBody>
                  <a:tcPr marL="68580" marR="68580" marT="0" marB="0">
                    <a:solidFill>
                      <a:schemeClr val="bg1"/>
                    </a:solidFill>
                  </a:tcPr>
                </a:tc>
                <a:tc>
                  <a:txBody>
                    <a:bodyPr/>
                    <a:lstStyle/>
                    <a:p>
                      <a:pPr algn="l">
                        <a:lnSpc>
                          <a:spcPct val="115000"/>
                        </a:lnSpc>
                        <a:spcBef>
                          <a:spcPts val="600"/>
                        </a:spcBef>
                        <a:spcAft>
                          <a:spcPts val="0"/>
                        </a:spcAft>
                      </a:pPr>
                      <a:r>
                        <a:rPr lang="en-US" sz="1400" kern="1200" dirty="0">
                          <a:solidFill>
                            <a:srgbClr val="000000"/>
                          </a:solidFill>
                          <a:effectLst/>
                          <a:latin typeface="+mn-lt"/>
                          <a:ea typeface="Arial" panose="020B0604020202020204" pitchFamily="34" charset="0"/>
                          <a:cs typeface="Arial" panose="020B0604020202020204" pitchFamily="34" charset="0"/>
                        </a:rPr>
                        <a:t>Management arrangements concluded for 4 CRU projects with an accredited SHI or ODA</a:t>
                      </a:r>
                      <a:endParaRPr lang="en-ZA" sz="1400" kern="12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solidFill>
                      <a:schemeClr val="bg1"/>
                    </a:solidFill>
                  </a:tcPr>
                </a:tc>
                <a:tc>
                  <a:txBody>
                    <a:bodyPr/>
                    <a:lstStyle/>
                    <a:p>
                      <a:pPr algn="l">
                        <a:lnSpc>
                          <a:spcPct val="115000"/>
                        </a:lnSpc>
                        <a:spcBef>
                          <a:spcPts val="600"/>
                        </a:spcBef>
                        <a:spcAft>
                          <a:spcPts val="0"/>
                        </a:spcAft>
                      </a:pPr>
                      <a:r>
                        <a:rPr lang="en-US" sz="1400" kern="1200" dirty="0">
                          <a:solidFill>
                            <a:srgbClr val="000000"/>
                          </a:solidFill>
                          <a:effectLst/>
                          <a:latin typeface="+mn-lt"/>
                          <a:ea typeface="Arial" panose="020B0604020202020204" pitchFamily="34" charset="0"/>
                          <a:cs typeface="Arial" panose="020B0604020202020204" pitchFamily="34" charset="0"/>
                        </a:rPr>
                        <a:t>Management arrangements concluded for 4 CRU projects with an accredited SHI or ODA</a:t>
                      </a:r>
                      <a:endParaRPr lang="en-ZA" sz="1400" kern="12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solidFill>
                      <a:schemeClr val="bg1"/>
                    </a:solidFill>
                  </a:tcPr>
                </a:tc>
                <a:tc>
                  <a:txBody>
                    <a:bodyPr/>
                    <a:lstStyle/>
                    <a:p>
                      <a:pPr algn="l">
                        <a:lnSpc>
                          <a:spcPct val="115000"/>
                        </a:lnSpc>
                        <a:spcBef>
                          <a:spcPts val="600"/>
                        </a:spcBef>
                        <a:spcAft>
                          <a:spcPts val="0"/>
                        </a:spcAft>
                      </a:pPr>
                      <a:r>
                        <a:rPr lang="en-US" sz="1400" kern="1200" dirty="0">
                          <a:solidFill>
                            <a:srgbClr val="000000"/>
                          </a:solidFill>
                          <a:effectLst/>
                          <a:latin typeface="+mn-lt"/>
                          <a:ea typeface="Arial" panose="020B0604020202020204" pitchFamily="34" charset="0"/>
                          <a:cs typeface="Arial" panose="020B0604020202020204" pitchFamily="34" charset="0"/>
                        </a:rPr>
                        <a:t>Management arrangements concluded for 4 CRU projects with an accredited SHI or ODA</a:t>
                      </a:r>
                      <a:endParaRPr lang="en-ZA" sz="1400" kern="12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xmlns="" val="10002"/>
                  </a:ext>
                </a:extLst>
              </a:tr>
              <a:tr h="303622">
                <a:tc>
                  <a:txBody>
                    <a:bodyPr/>
                    <a:lstStyle/>
                    <a:p>
                      <a:r>
                        <a:rPr lang="en-ZA" sz="1400" dirty="0">
                          <a:solidFill>
                            <a:schemeClr val="tx1"/>
                          </a:solidFill>
                          <a:latin typeface="+mn-lt"/>
                        </a:rPr>
                        <a:t>5.12</a:t>
                      </a:r>
                    </a:p>
                  </a:txBody>
                  <a:tcPr>
                    <a:solidFill>
                      <a:schemeClr val="bg1"/>
                    </a:solidFill>
                  </a:tcPr>
                </a:tc>
                <a:tc>
                  <a:txBody>
                    <a:bodyPr/>
                    <a:lstStyle/>
                    <a:p>
                      <a:pPr algn="l">
                        <a:lnSpc>
                          <a:spcPct val="115000"/>
                        </a:lnSpc>
                        <a:spcBef>
                          <a:spcPts val="600"/>
                        </a:spcBef>
                        <a:spcAft>
                          <a:spcPts val="0"/>
                        </a:spcAft>
                      </a:pPr>
                      <a:r>
                        <a:rPr lang="en-US" sz="1400" dirty="0">
                          <a:effectLst/>
                          <a:latin typeface="+mn-lt"/>
                          <a:ea typeface="Arial" panose="020B0604020202020204" pitchFamily="34" charset="0"/>
                          <a:cs typeface="Times New Roman" panose="02020603050405020304" pitchFamily="18" charset="0"/>
                        </a:rPr>
                        <a:t>Regulation of stock funded through the Institutional Subsidy </a:t>
                      </a:r>
                      <a:r>
                        <a:rPr lang="en-US" sz="1400" dirty="0" err="1">
                          <a:effectLst/>
                          <a:latin typeface="+mn-lt"/>
                          <a:ea typeface="Arial" panose="020B0604020202020204" pitchFamily="34" charset="0"/>
                          <a:cs typeface="Times New Roman" panose="02020603050405020304" pitchFamily="18" charset="0"/>
                        </a:rPr>
                        <a:t>programme</a:t>
                      </a:r>
                      <a:endParaRPr lang="en-ZA" sz="1400" dirty="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kern="1200" dirty="0">
                          <a:solidFill>
                            <a:srgbClr val="000000"/>
                          </a:solidFill>
                          <a:effectLst/>
                          <a:latin typeface="+mn-lt"/>
                          <a:ea typeface="Arial" panose="020B0604020202020204" pitchFamily="34" charset="0"/>
                          <a:cs typeface="Arial" panose="020B0604020202020204" pitchFamily="34" charset="0"/>
                        </a:rPr>
                        <a:t>New indicator</a:t>
                      </a:r>
                    </a:p>
                  </a:txBody>
                  <a:tcPr marL="68580" marR="68580" marT="0" marB="0">
                    <a:solidFill>
                      <a:schemeClr val="bg1"/>
                    </a:solidFill>
                  </a:tcPr>
                </a:tc>
                <a:tc>
                  <a:txBody>
                    <a:bodyPr/>
                    <a:lstStyle/>
                    <a:p>
                      <a:pPr algn="l">
                        <a:lnSpc>
                          <a:spcPct val="115000"/>
                        </a:lnSpc>
                        <a:spcBef>
                          <a:spcPts val="600"/>
                        </a:spcBef>
                        <a:spcAft>
                          <a:spcPts val="0"/>
                        </a:spcAft>
                      </a:pPr>
                      <a:r>
                        <a:rPr lang="en-US" sz="1400" kern="1200" dirty="0">
                          <a:solidFill>
                            <a:srgbClr val="000000"/>
                          </a:solidFill>
                          <a:effectLst/>
                          <a:latin typeface="+mn-lt"/>
                          <a:ea typeface="Arial" panose="020B0604020202020204" pitchFamily="34" charset="0"/>
                          <a:cs typeface="Arial" panose="020B0604020202020204" pitchFamily="34" charset="0"/>
                        </a:rPr>
                        <a:t>Management arrangements concluded for 4 Institutional Subsidy projects with an accredited SHI or ODA</a:t>
                      </a:r>
                      <a:endParaRPr lang="en-ZA" sz="1400" kern="12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solidFill>
                      <a:schemeClr val="bg1"/>
                    </a:solidFill>
                  </a:tcPr>
                </a:tc>
                <a:tc>
                  <a:txBody>
                    <a:bodyPr/>
                    <a:lstStyle/>
                    <a:p>
                      <a:pPr algn="l">
                        <a:lnSpc>
                          <a:spcPct val="115000"/>
                        </a:lnSpc>
                        <a:spcBef>
                          <a:spcPts val="600"/>
                        </a:spcBef>
                        <a:spcAft>
                          <a:spcPts val="0"/>
                        </a:spcAft>
                      </a:pPr>
                      <a:r>
                        <a:rPr lang="en-US" sz="1400" kern="1200" dirty="0">
                          <a:solidFill>
                            <a:srgbClr val="000000"/>
                          </a:solidFill>
                          <a:effectLst/>
                          <a:latin typeface="+mn-lt"/>
                          <a:ea typeface="Arial" panose="020B0604020202020204" pitchFamily="34" charset="0"/>
                          <a:cs typeface="Arial" panose="020B0604020202020204" pitchFamily="34" charset="0"/>
                        </a:rPr>
                        <a:t>Management arrangements concluded for 4 Institutional Subsidy projects with an accredited SHI or ODA</a:t>
                      </a:r>
                      <a:endParaRPr lang="en-ZA" sz="1400" kern="12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solidFill>
                      <a:schemeClr val="bg1"/>
                    </a:solidFill>
                  </a:tcPr>
                </a:tc>
                <a:tc>
                  <a:txBody>
                    <a:bodyPr/>
                    <a:lstStyle/>
                    <a:p>
                      <a:pPr algn="l">
                        <a:lnSpc>
                          <a:spcPct val="115000"/>
                        </a:lnSpc>
                        <a:spcBef>
                          <a:spcPts val="600"/>
                        </a:spcBef>
                        <a:spcAft>
                          <a:spcPts val="0"/>
                        </a:spcAft>
                      </a:pPr>
                      <a:r>
                        <a:rPr lang="en-US" sz="1400" kern="1200" dirty="0">
                          <a:solidFill>
                            <a:srgbClr val="000000"/>
                          </a:solidFill>
                          <a:effectLst/>
                          <a:latin typeface="+mn-lt"/>
                          <a:ea typeface="Arial" panose="020B0604020202020204" pitchFamily="34" charset="0"/>
                          <a:cs typeface="Arial" panose="020B0604020202020204" pitchFamily="34" charset="0"/>
                        </a:rPr>
                        <a:t>Management arrangements concluded for 4 Institutional Subsidy projects with an accredited SHI or ODA</a:t>
                      </a:r>
                      <a:endParaRPr lang="en-ZA" sz="1400" kern="1200" dirty="0">
                        <a:solidFill>
                          <a:srgbClr val="000000"/>
                        </a:solidFill>
                        <a:effectLst/>
                        <a:latin typeface="+mn-lt"/>
                        <a:ea typeface="Arial" panose="020B060402020202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xmlns="" val="18546861"/>
                  </a:ext>
                </a:extLst>
              </a:tr>
            </a:tbl>
          </a:graphicData>
        </a:graphic>
      </p:graphicFrame>
    </p:spTree>
    <p:extLst>
      <p:ext uri="{BB962C8B-B14F-4D97-AF65-F5344CB8AC3E}">
        <p14:creationId xmlns:p14="http://schemas.microsoft.com/office/powerpoint/2010/main" xmlns="" val="22452509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Annual Performance Indicators and Targets – Sector Development Programme</a:t>
            </a:r>
          </a:p>
        </p:txBody>
      </p:sp>
      <p:sp>
        <p:nvSpPr>
          <p:cNvPr id="7" name="Slide Number Placeholder 6"/>
          <p:cNvSpPr>
            <a:spLocks noGrp="1"/>
          </p:cNvSpPr>
          <p:nvPr>
            <p:ph type="sldNum" sz="quarter" idx="12"/>
          </p:nvPr>
        </p:nvSpPr>
        <p:spPr/>
        <p:txBody>
          <a:bodyPr/>
          <a:lstStyle/>
          <a:p>
            <a:fld id="{17BD8DD0-C587-4865-AB08-0C7D86E2805E}" type="slidenum">
              <a:rPr lang="en-US" smtClean="0"/>
              <a:pPr/>
              <a:t>46</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xmlns="" val="2083655359"/>
              </p:ext>
            </p:extLst>
          </p:nvPr>
        </p:nvGraphicFramePr>
        <p:xfrm>
          <a:off x="0" y="1524000"/>
          <a:ext cx="9144001" cy="3409633"/>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xmlns="" val="20000"/>
                    </a:ext>
                  </a:extLst>
                </a:gridCol>
                <a:gridCol w="2514601">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303622">
                <a:tc>
                  <a:txBody>
                    <a:bodyPr/>
                    <a:lstStyle/>
                    <a:p>
                      <a:endParaRPr lang="en-ZA" sz="1400" dirty="0"/>
                    </a:p>
                  </a:txBody>
                  <a:tcPr/>
                </a:tc>
                <a:tc>
                  <a:txBody>
                    <a:bodyPr/>
                    <a:lstStyle/>
                    <a:p>
                      <a:r>
                        <a:rPr lang="en-ZA" sz="1400" dirty="0">
                          <a:latin typeface="+mn-lt"/>
                        </a:rPr>
                        <a:t>Indicator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latin typeface="+mn-lt"/>
                        </a:rPr>
                        <a:t>2017/18 estimated performance</a:t>
                      </a:r>
                    </a:p>
                  </a:txBody>
                  <a:tcPr/>
                </a:tc>
                <a:tc>
                  <a:txBody>
                    <a:bodyPr/>
                    <a:lstStyle/>
                    <a:p>
                      <a:r>
                        <a:rPr lang="en-ZA" sz="1400" dirty="0">
                          <a:latin typeface="+mn-lt"/>
                        </a:rPr>
                        <a:t>2018/19 Target</a:t>
                      </a:r>
                    </a:p>
                  </a:txBody>
                  <a:tcPr/>
                </a:tc>
                <a:tc>
                  <a:txBody>
                    <a:bodyPr/>
                    <a:lstStyle/>
                    <a:p>
                      <a:r>
                        <a:rPr lang="en-ZA" sz="1400" dirty="0">
                          <a:latin typeface="+mn-lt"/>
                        </a:rPr>
                        <a:t>2019/20 Target</a:t>
                      </a:r>
                    </a:p>
                  </a:txBody>
                  <a:tcPr/>
                </a:tc>
                <a:tc>
                  <a:txBody>
                    <a:bodyPr/>
                    <a:lstStyle/>
                    <a:p>
                      <a:r>
                        <a:rPr lang="en-ZA" sz="1400" dirty="0">
                          <a:latin typeface="+mn-lt"/>
                        </a:rPr>
                        <a:t>2020/21 Target</a:t>
                      </a:r>
                    </a:p>
                  </a:txBody>
                  <a:tcPr/>
                </a:tc>
                <a:extLst>
                  <a:ext uri="{0D108BD9-81ED-4DB2-BD59-A6C34878D82A}">
                    <a16:rowId xmlns:a16="http://schemas.microsoft.com/office/drawing/2014/main" xmlns="" val="10000"/>
                  </a:ext>
                </a:extLst>
              </a:tr>
              <a:tr h="303622">
                <a:tc>
                  <a:txBody>
                    <a:bodyPr/>
                    <a:lstStyle/>
                    <a:p>
                      <a:r>
                        <a:rPr lang="en-ZA" sz="1400" dirty="0">
                          <a:solidFill>
                            <a:schemeClr val="tx1"/>
                          </a:solidFill>
                        </a:rPr>
                        <a:t>6.1</a:t>
                      </a:r>
                    </a:p>
                  </a:txBody>
                  <a:tcPr>
                    <a:solidFill>
                      <a:schemeClr val="bg1"/>
                    </a:solidFill>
                  </a:tcPr>
                </a:tc>
                <a:tc>
                  <a:txBody>
                    <a:bodyPr/>
                    <a:lstStyle/>
                    <a:p>
                      <a:pPr algn="l" fontAlgn="t"/>
                      <a:r>
                        <a:rPr lang="en-ZA" sz="1400" dirty="0">
                          <a:solidFill>
                            <a:srgbClr val="000000"/>
                          </a:solidFill>
                          <a:effectLst/>
                          <a:latin typeface="Arial" panose="020B0604020202020204" pitchFamily="34" charset="0"/>
                          <a:ea typeface="Times New Roman" panose="02020603050405020304" pitchFamily="18" charset="0"/>
                        </a:rPr>
                        <a:t>Annual development and </a:t>
                      </a:r>
                      <a:r>
                        <a:rPr lang="en-ZA" sz="1400" dirty="0">
                          <a:solidFill>
                            <a:srgbClr val="000000"/>
                          </a:solidFill>
                          <a:effectLst/>
                          <a:latin typeface="+mn-lt"/>
                          <a:ea typeface="Times New Roman" panose="02020603050405020304" pitchFamily="18" charset="0"/>
                        </a:rPr>
                        <a:t>submission</a:t>
                      </a:r>
                      <a:r>
                        <a:rPr lang="en-ZA" sz="1400" dirty="0">
                          <a:solidFill>
                            <a:srgbClr val="000000"/>
                          </a:solidFill>
                          <a:effectLst/>
                          <a:latin typeface="Arial" panose="020B0604020202020204" pitchFamily="34" charset="0"/>
                          <a:ea typeface="Times New Roman" panose="02020603050405020304" pitchFamily="18" charset="0"/>
                        </a:rPr>
                        <a:t> of the Social Housing Sector Development Plan which is considered as the Institutional Investment Plan, (SHSDP) as per the Social Housing Act</a:t>
                      </a:r>
                      <a:endParaRPr lang="en-US" sz="1400" b="0" i="0" u="none" strike="noStrike" dirty="0">
                        <a:solidFill>
                          <a:schemeClr val="tx1"/>
                        </a:solidFill>
                        <a:effectLst/>
                        <a:latin typeface="Arial" panose="020B0604020202020204" pitchFamily="34" charset="0"/>
                      </a:endParaRPr>
                    </a:p>
                  </a:txBody>
                  <a:tcPr marL="9525" marR="9525" marT="9525" marB="0">
                    <a:solidFill>
                      <a:schemeClr val="bg1"/>
                    </a:solidFill>
                  </a:tcPr>
                </a:tc>
                <a:tc>
                  <a:txBody>
                    <a:bodyPr/>
                    <a:lstStyle/>
                    <a:p>
                      <a:pPr algn="l">
                        <a:lnSpc>
                          <a:spcPct val="115000"/>
                        </a:lnSpc>
                        <a:spcBef>
                          <a:spcPts val="600"/>
                        </a:spcBef>
                        <a:spcAft>
                          <a:spcPts val="0"/>
                        </a:spcAft>
                      </a:pPr>
                      <a:r>
                        <a:rPr lang="en-ZA" sz="1400">
                          <a:effectLst/>
                          <a:latin typeface="Arial" panose="020B0604020202020204" pitchFamily="34" charset="0"/>
                          <a:ea typeface="Times New Roman" panose="02020603050405020304" pitchFamily="18" charset="0"/>
                          <a:cs typeface="Arial" panose="020B0604020202020204" pitchFamily="34" charset="0"/>
                        </a:rPr>
                        <a:t>Social Housing Sector Development Plan for 2018/19 developed and submitted in accordance with the Social Housing Act by the end of March 2018</a:t>
                      </a:r>
                      <a:endParaRPr lang="en-ZA" sz="1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Social Housing Sector Development Plan for 2019/20 developed and submitted in accordance with the Social Housing Act by the end of March 2019</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Social Housing Sector Development Plan for 2020/21 developed and submitted in accordance with the Social Housing Act by the end of March 2020</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Social Housing Sector Development Plan for 2020/21 developed and submitted in accordance with the Social Housing Act by the end of March 2021</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1713877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Annual Performance Indicators and Targets – Sector Development Programme</a:t>
            </a:r>
          </a:p>
        </p:txBody>
      </p:sp>
      <p:sp>
        <p:nvSpPr>
          <p:cNvPr id="7" name="Slide Number Placeholder 6"/>
          <p:cNvSpPr>
            <a:spLocks noGrp="1"/>
          </p:cNvSpPr>
          <p:nvPr>
            <p:ph type="sldNum" sz="quarter" idx="12"/>
          </p:nvPr>
        </p:nvSpPr>
        <p:spPr/>
        <p:txBody>
          <a:bodyPr/>
          <a:lstStyle/>
          <a:p>
            <a:fld id="{17BD8DD0-C587-4865-AB08-0C7D86E2805E}" type="slidenum">
              <a:rPr lang="en-US" smtClean="0"/>
              <a:pPr/>
              <a:t>47</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xmlns="" val="434177164"/>
              </p:ext>
            </p:extLst>
          </p:nvPr>
        </p:nvGraphicFramePr>
        <p:xfrm>
          <a:off x="0" y="1159042"/>
          <a:ext cx="9144000" cy="5025073"/>
        </p:xfrm>
        <a:graphic>
          <a:graphicData uri="http://schemas.openxmlformats.org/drawingml/2006/table">
            <a:tbl>
              <a:tblPr firstRow="1" bandRow="1">
                <a:tableStyleId>{5940675A-B579-460E-94D1-54222C63F5DA}</a:tableStyleId>
              </a:tblPr>
              <a:tblGrid>
                <a:gridCol w="444500">
                  <a:extLst>
                    <a:ext uri="{9D8B030D-6E8A-4147-A177-3AD203B41FA5}">
                      <a16:colId xmlns:a16="http://schemas.microsoft.com/office/drawing/2014/main" xmlns="" val="20000"/>
                    </a:ext>
                  </a:extLst>
                </a:gridCol>
                <a:gridCol w="1536700">
                  <a:extLst>
                    <a:ext uri="{9D8B030D-6E8A-4147-A177-3AD203B41FA5}">
                      <a16:colId xmlns:a16="http://schemas.microsoft.com/office/drawing/2014/main" xmlns="" val="20001"/>
                    </a:ext>
                  </a:extLst>
                </a:gridCol>
                <a:gridCol w="1752600">
                  <a:extLst>
                    <a:ext uri="{9D8B030D-6E8A-4147-A177-3AD203B41FA5}">
                      <a16:colId xmlns:a16="http://schemas.microsoft.com/office/drawing/2014/main" xmlns="" val="20002"/>
                    </a:ext>
                  </a:extLst>
                </a:gridCol>
                <a:gridCol w="1803400">
                  <a:extLst>
                    <a:ext uri="{9D8B030D-6E8A-4147-A177-3AD203B41FA5}">
                      <a16:colId xmlns:a16="http://schemas.microsoft.com/office/drawing/2014/main" xmlns="" val="20003"/>
                    </a:ext>
                  </a:extLst>
                </a:gridCol>
                <a:gridCol w="1803400">
                  <a:extLst>
                    <a:ext uri="{9D8B030D-6E8A-4147-A177-3AD203B41FA5}">
                      <a16:colId xmlns:a16="http://schemas.microsoft.com/office/drawing/2014/main" xmlns="" val="20004"/>
                    </a:ext>
                  </a:extLst>
                </a:gridCol>
                <a:gridCol w="1803400">
                  <a:extLst>
                    <a:ext uri="{9D8B030D-6E8A-4147-A177-3AD203B41FA5}">
                      <a16:colId xmlns:a16="http://schemas.microsoft.com/office/drawing/2014/main" xmlns="" val="20005"/>
                    </a:ext>
                  </a:extLst>
                </a:gridCol>
              </a:tblGrid>
              <a:tr h="303622">
                <a:tc>
                  <a:txBody>
                    <a:bodyPr/>
                    <a:lstStyle/>
                    <a:p>
                      <a:endParaRPr lang="en-ZA" sz="1300" dirty="0">
                        <a:latin typeface="+mn-lt"/>
                      </a:endParaRPr>
                    </a:p>
                  </a:txBody>
                  <a:tcPr/>
                </a:tc>
                <a:tc>
                  <a:txBody>
                    <a:bodyPr/>
                    <a:lstStyle/>
                    <a:p>
                      <a:r>
                        <a:rPr lang="en-ZA" sz="1300" dirty="0">
                          <a:latin typeface="+mn-lt"/>
                        </a:rPr>
                        <a:t>Indicator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300" dirty="0">
                          <a:latin typeface="+mn-lt"/>
                        </a:rPr>
                        <a:t>2017/18 estimated performance</a:t>
                      </a:r>
                    </a:p>
                  </a:txBody>
                  <a:tcPr/>
                </a:tc>
                <a:tc>
                  <a:txBody>
                    <a:bodyPr/>
                    <a:lstStyle/>
                    <a:p>
                      <a:r>
                        <a:rPr lang="en-ZA" sz="1300" dirty="0">
                          <a:latin typeface="+mn-lt"/>
                        </a:rPr>
                        <a:t>2018/19 Target</a:t>
                      </a:r>
                    </a:p>
                  </a:txBody>
                  <a:tcPr/>
                </a:tc>
                <a:tc>
                  <a:txBody>
                    <a:bodyPr/>
                    <a:lstStyle/>
                    <a:p>
                      <a:r>
                        <a:rPr lang="en-ZA" sz="1300" dirty="0">
                          <a:latin typeface="+mn-lt"/>
                        </a:rPr>
                        <a:t>2019/20 Target</a:t>
                      </a:r>
                    </a:p>
                  </a:txBody>
                  <a:tcPr/>
                </a:tc>
                <a:tc>
                  <a:txBody>
                    <a:bodyPr/>
                    <a:lstStyle/>
                    <a:p>
                      <a:r>
                        <a:rPr lang="en-ZA" sz="1300" dirty="0">
                          <a:latin typeface="+mn-lt"/>
                        </a:rPr>
                        <a:t>2020/21 Target</a:t>
                      </a:r>
                    </a:p>
                  </a:txBody>
                  <a:tcPr/>
                </a:tc>
                <a:extLst>
                  <a:ext uri="{0D108BD9-81ED-4DB2-BD59-A6C34878D82A}">
                    <a16:rowId xmlns:a16="http://schemas.microsoft.com/office/drawing/2014/main" xmlns="" val="10000"/>
                  </a:ext>
                </a:extLst>
              </a:tr>
              <a:tr h="303622">
                <a:tc>
                  <a:txBody>
                    <a:bodyPr/>
                    <a:lstStyle/>
                    <a:p>
                      <a:r>
                        <a:rPr lang="en-ZA" sz="1300" dirty="0">
                          <a:solidFill>
                            <a:schemeClr val="tx1"/>
                          </a:solidFill>
                          <a:latin typeface="+mn-lt"/>
                        </a:rPr>
                        <a:t>6.2</a:t>
                      </a:r>
                    </a:p>
                  </a:txBody>
                  <a:tcPr>
                    <a:solidFill>
                      <a:schemeClr val="bg1"/>
                    </a:solidFill>
                  </a:tcPr>
                </a:tc>
                <a:tc>
                  <a:txBody>
                    <a:bodyPr/>
                    <a:lstStyle/>
                    <a:p>
                      <a:pPr algn="l" fontAlgn="t"/>
                      <a:r>
                        <a:rPr lang="en-ZA" sz="1300" dirty="0">
                          <a:solidFill>
                            <a:srgbClr val="000000"/>
                          </a:solidFill>
                          <a:effectLst/>
                          <a:latin typeface="+mn-lt"/>
                          <a:ea typeface="Times New Roman" panose="02020603050405020304" pitchFamily="18" charset="0"/>
                        </a:rPr>
                        <a:t>Percentage of the Social Housing Institutions that are identified by the Compliance, Accreditation and Regulations Programme, and approved by EXCO and the SHI, to be assisted through the award of an Institutional Investment Grant for a specific Intervention that upon completion of the work either maintains or improves their level of accreditation</a:t>
                      </a:r>
                      <a:endParaRPr lang="en-US" sz="1300" b="0" i="0" u="none" strike="noStrike" dirty="0">
                        <a:solidFill>
                          <a:schemeClr val="tx1"/>
                        </a:solidFill>
                        <a:effectLst/>
                        <a:latin typeface="+mn-lt"/>
                      </a:endParaRPr>
                    </a:p>
                  </a:txBody>
                  <a:tcPr marL="9525" marR="9525" marT="9525" marB="0">
                    <a:solidFill>
                      <a:schemeClr val="bg1"/>
                    </a:solidFill>
                  </a:tcPr>
                </a:tc>
                <a:tc>
                  <a:txBody>
                    <a:bodyPr/>
                    <a:lstStyle/>
                    <a:p>
                      <a:pPr algn="l">
                        <a:lnSpc>
                          <a:spcPct val="115000"/>
                        </a:lnSpc>
                        <a:spcBef>
                          <a:spcPts val="600"/>
                        </a:spcBef>
                        <a:spcAft>
                          <a:spcPts val="0"/>
                        </a:spcAft>
                      </a:pPr>
                      <a:r>
                        <a:rPr lang="en-ZA" sz="1300" dirty="0">
                          <a:effectLst/>
                          <a:latin typeface="+mn-lt"/>
                          <a:ea typeface="Times New Roman" panose="02020603050405020304" pitchFamily="18" charset="0"/>
                          <a:cs typeface="Arial" panose="020B0604020202020204" pitchFamily="34" charset="0"/>
                        </a:rPr>
                        <a:t>75% of SHIs who received an Institutional Investment Grant, of which the work is completed within the 2017/18 financial year, either maintained their level of accreditation or improved their level of accreditation from the date of grant approval at EXCO unless the SHIs lose their accreditation status or their accreditation status drops since the date of grant approval</a:t>
                      </a:r>
                      <a:endParaRPr lang="en-ZA" sz="1300" dirty="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300" dirty="0">
                          <a:effectLst/>
                          <a:latin typeface="+mn-lt"/>
                          <a:ea typeface="Times New Roman" panose="02020603050405020304" pitchFamily="18" charset="0"/>
                          <a:cs typeface="Arial" panose="020B0604020202020204" pitchFamily="34" charset="0"/>
                        </a:rPr>
                        <a:t>80% of SHIs who received an Institutional Investment Grant, of which the work is completed within the 2018/19 financial year, either maintained their level of accreditation or improved their level of accreditation from the date of grant approval at EXCO unless the SHIs lose their accreditation status or their accreditation status drops since the date of grant approval</a:t>
                      </a:r>
                      <a:endParaRPr lang="en-ZA" sz="1300" dirty="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300" dirty="0">
                          <a:effectLst/>
                          <a:latin typeface="+mn-lt"/>
                          <a:ea typeface="Times New Roman" panose="02020603050405020304" pitchFamily="18" charset="0"/>
                          <a:cs typeface="Arial" panose="020B0604020202020204" pitchFamily="34" charset="0"/>
                        </a:rPr>
                        <a:t>80% of SHIs who received an Institutional Investment Grant, of which the work is completed within the 2019/20 financial year, either maintained their level of accreditation or improved their level of accreditation from the date of grant approval at EXCO unless the SHIs lose their accreditation status or their accreditation status drops since the date of grant approval</a:t>
                      </a:r>
                      <a:endParaRPr lang="en-ZA" sz="1300" dirty="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300" dirty="0">
                          <a:effectLst/>
                          <a:latin typeface="+mn-lt"/>
                          <a:ea typeface="Times New Roman" panose="02020603050405020304" pitchFamily="18" charset="0"/>
                          <a:cs typeface="Arial" panose="020B0604020202020204" pitchFamily="34" charset="0"/>
                        </a:rPr>
                        <a:t>80% of SHIs who received an Institutional Investment Grant, of which the work is completed within the 2020/21 financial year, either maintained their level of accreditation or improved their level of accreditation from the date of grant approval at EXCO unless the SHIs lose their accreditation status or their accreditation status drops since the date of grant approval</a:t>
                      </a:r>
                      <a:endParaRPr lang="en-ZA" sz="1300" dirty="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1335913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Annual Performance Indicators and Targets – Sector Development Programme</a:t>
            </a:r>
          </a:p>
        </p:txBody>
      </p:sp>
      <p:sp>
        <p:nvSpPr>
          <p:cNvPr id="7" name="Slide Number Placeholder 6"/>
          <p:cNvSpPr>
            <a:spLocks noGrp="1"/>
          </p:cNvSpPr>
          <p:nvPr>
            <p:ph type="sldNum" sz="quarter" idx="12"/>
          </p:nvPr>
        </p:nvSpPr>
        <p:spPr/>
        <p:txBody>
          <a:bodyPr/>
          <a:lstStyle/>
          <a:p>
            <a:fld id="{17BD8DD0-C587-4865-AB08-0C7D86E2805E}" type="slidenum">
              <a:rPr lang="en-US" smtClean="0"/>
              <a:pPr/>
              <a:t>48</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xmlns="" val="902848980"/>
              </p:ext>
            </p:extLst>
          </p:nvPr>
        </p:nvGraphicFramePr>
        <p:xfrm>
          <a:off x="0" y="1143000"/>
          <a:ext cx="9144001" cy="5167884"/>
        </p:xfrm>
        <a:graphic>
          <a:graphicData uri="http://schemas.openxmlformats.org/drawingml/2006/table">
            <a:tbl>
              <a:tblPr firstRow="1" bandRow="1">
                <a:tableStyleId>{5940675A-B579-460E-94D1-54222C63F5DA}</a:tableStyleId>
              </a:tblPr>
              <a:tblGrid>
                <a:gridCol w="444500">
                  <a:extLst>
                    <a:ext uri="{9D8B030D-6E8A-4147-A177-3AD203B41FA5}">
                      <a16:colId xmlns:a16="http://schemas.microsoft.com/office/drawing/2014/main" xmlns="" val="20000"/>
                    </a:ext>
                  </a:extLst>
                </a:gridCol>
                <a:gridCol w="2603501">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740385">
                <a:tc>
                  <a:txBody>
                    <a:bodyPr/>
                    <a:lstStyle/>
                    <a:p>
                      <a:endParaRPr lang="en-ZA" sz="1300" dirty="0">
                        <a:latin typeface="+mn-lt"/>
                      </a:endParaRPr>
                    </a:p>
                  </a:txBody>
                  <a:tcPr/>
                </a:tc>
                <a:tc>
                  <a:txBody>
                    <a:bodyPr/>
                    <a:lstStyle/>
                    <a:p>
                      <a:r>
                        <a:rPr lang="en-ZA" sz="1300" dirty="0">
                          <a:latin typeface="+mn-lt"/>
                        </a:rPr>
                        <a:t>Indicator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300" dirty="0">
                          <a:latin typeface="+mn-lt"/>
                        </a:rPr>
                        <a:t>2017/18 estimated performance</a:t>
                      </a:r>
                    </a:p>
                  </a:txBody>
                  <a:tcPr/>
                </a:tc>
                <a:tc>
                  <a:txBody>
                    <a:bodyPr/>
                    <a:lstStyle/>
                    <a:p>
                      <a:r>
                        <a:rPr lang="en-ZA" sz="1300" dirty="0">
                          <a:latin typeface="+mn-lt"/>
                        </a:rPr>
                        <a:t>2018/19 Target</a:t>
                      </a:r>
                    </a:p>
                  </a:txBody>
                  <a:tcPr/>
                </a:tc>
                <a:tc>
                  <a:txBody>
                    <a:bodyPr/>
                    <a:lstStyle/>
                    <a:p>
                      <a:r>
                        <a:rPr lang="en-ZA" sz="1300" dirty="0">
                          <a:latin typeface="+mn-lt"/>
                        </a:rPr>
                        <a:t>2019/20 Target</a:t>
                      </a:r>
                    </a:p>
                  </a:txBody>
                  <a:tcPr/>
                </a:tc>
                <a:tc>
                  <a:txBody>
                    <a:bodyPr/>
                    <a:lstStyle/>
                    <a:p>
                      <a:r>
                        <a:rPr lang="en-ZA" sz="1300" dirty="0">
                          <a:latin typeface="+mn-lt"/>
                        </a:rPr>
                        <a:t>2020/21 Target</a:t>
                      </a:r>
                    </a:p>
                  </a:txBody>
                  <a:tcPr/>
                </a:tc>
                <a:extLst>
                  <a:ext uri="{0D108BD9-81ED-4DB2-BD59-A6C34878D82A}">
                    <a16:rowId xmlns:a16="http://schemas.microsoft.com/office/drawing/2014/main" xmlns="" val="10000"/>
                  </a:ext>
                </a:extLst>
              </a:tr>
              <a:tr h="2951666">
                <a:tc>
                  <a:txBody>
                    <a:bodyPr/>
                    <a:lstStyle/>
                    <a:p>
                      <a:r>
                        <a:rPr lang="en-ZA" sz="1300" dirty="0">
                          <a:solidFill>
                            <a:schemeClr val="tx1"/>
                          </a:solidFill>
                          <a:latin typeface="+mn-lt"/>
                        </a:rPr>
                        <a:t>6.3</a:t>
                      </a:r>
                    </a:p>
                  </a:txBody>
                  <a:tcPr>
                    <a:solidFill>
                      <a:schemeClr val="bg1"/>
                    </a:solidFill>
                  </a:tcPr>
                </a:tc>
                <a:tc>
                  <a:txBody>
                    <a:bodyPr/>
                    <a:lstStyle/>
                    <a:p>
                      <a:pPr algn="l">
                        <a:lnSpc>
                          <a:spcPct val="115000"/>
                        </a:lnSpc>
                        <a:spcBef>
                          <a:spcPts val="600"/>
                        </a:spcBef>
                        <a:spcAft>
                          <a:spcPts val="0"/>
                        </a:spcAft>
                      </a:pPr>
                      <a:r>
                        <a:rPr lang="en-ZA" sz="1300" dirty="0">
                          <a:solidFill>
                            <a:srgbClr val="000000"/>
                          </a:solidFill>
                          <a:effectLst/>
                          <a:latin typeface="+mn-lt"/>
                          <a:ea typeface="Times New Roman" panose="02020603050405020304" pitchFamily="18" charset="0"/>
                          <a:cs typeface="Arial" panose="020B0604020202020204" pitchFamily="34" charset="0"/>
                        </a:rPr>
                        <a:t>Percentage of projects identified by the Project Development and Funding Programme, and approved by EXCO and agreed to by the SHI or ODA, that are assisted through the award of an Institutional Investment Grant for a specific Intervention and upon completion of the work are later recommended to the TEC for capital grant award</a:t>
                      </a:r>
                      <a:endParaRPr lang="en-ZA" sz="1300" dirty="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300" dirty="0">
                          <a:effectLst/>
                          <a:latin typeface="+mn-lt"/>
                          <a:ea typeface="Times New Roman" panose="02020603050405020304" pitchFamily="18" charset="0"/>
                          <a:cs typeface="Arial" panose="020B0604020202020204" pitchFamily="34" charset="0"/>
                        </a:rPr>
                        <a:t>75% of the projects that received an Institutional Investment Grant, of which the work is completed within the 2017/18 financial year, are recommended to the TEC for capital grant award</a:t>
                      </a:r>
                      <a:endParaRPr lang="en-ZA" sz="1300" dirty="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300">
                          <a:effectLst/>
                          <a:latin typeface="+mn-lt"/>
                          <a:ea typeface="Times New Roman" panose="02020603050405020304" pitchFamily="18" charset="0"/>
                          <a:cs typeface="Arial" panose="020B0604020202020204" pitchFamily="34" charset="0"/>
                        </a:rPr>
                        <a:t>75% of the projects that received an Institutional Investment Grant, of which the work is completed within the 2018/19 financial year, are recommended to the TEC for capital grant award</a:t>
                      </a:r>
                      <a:endParaRPr lang="en-ZA" sz="130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300" dirty="0">
                          <a:effectLst/>
                          <a:latin typeface="+mn-lt"/>
                          <a:ea typeface="Times New Roman" panose="02020603050405020304" pitchFamily="18" charset="0"/>
                          <a:cs typeface="Arial" panose="020B0604020202020204" pitchFamily="34" charset="0"/>
                        </a:rPr>
                        <a:t>75% of the projects that received an Institutional Investment Grant, of which the work is completed within the 2019/20 financial year, are recommended to the TEC for capital grant award</a:t>
                      </a:r>
                      <a:endParaRPr lang="en-ZA" sz="1300" dirty="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300">
                          <a:effectLst/>
                          <a:latin typeface="+mn-lt"/>
                          <a:ea typeface="Times New Roman" panose="02020603050405020304" pitchFamily="18" charset="0"/>
                          <a:cs typeface="Arial" panose="020B0604020202020204" pitchFamily="34" charset="0"/>
                        </a:rPr>
                        <a:t>75% of the projects that received an Institutional Investment Grant, of which the work is completed within the 2020/21 financial year, are recommended to the TEC for capital grant award</a:t>
                      </a:r>
                      <a:endParaRPr lang="en-ZA" sz="130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10001"/>
                  </a:ext>
                </a:extLst>
              </a:tr>
              <a:tr h="1475833">
                <a:tc>
                  <a:txBody>
                    <a:bodyPr/>
                    <a:lstStyle/>
                    <a:p>
                      <a:r>
                        <a:rPr lang="en-ZA" sz="1300" dirty="0">
                          <a:solidFill>
                            <a:schemeClr val="tx1"/>
                          </a:solidFill>
                          <a:latin typeface="+mn-lt"/>
                        </a:rPr>
                        <a:t>6.4</a:t>
                      </a:r>
                    </a:p>
                  </a:txBody>
                  <a:tcPr>
                    <a:solidFill>
                      <a:schemeClr val="bg1"/>
                    </a:solidFill>
                  </a:tcPr>
                </a:tc>
                <a:tc>
                  <a:txBody>
                    <a:bodyPr/>
                    <a:lstStyle/>
                    <a:p>
                      <a:pPr algn="l">
                        <a:lnSpc>
                          <a:spcPct val="115000"/>
                        </a:lnSpc>
                        <a:spcBef>
                          <a:spcPts val="600"/>
                        </a:spcBef>
                        <a:spcAft>
                          <a:spcPts val="0"/>
                        </a:spcAft>
                      </a:pPr>
                      <a:r>
                        <a:rPr lang="en-ZA" sz="1300" dirty="0">
                          <a:solidFill>
                            <a:srgbClr val="000000"/>
                          </a:solidFill>
                          <a:effectLst/>
                          <a:latin typeface="+mn-lt"/>
                          <a:ea typeface="Times New Roman" panose="02020603050405020304" pitchFamily="18" charset="0"/>
                          <a:cs typeface="Arial" panose="020B0604020202020204" pitchFamily="34" charset="0"/>
                        </a:rPr>
                        <a:t>Percentage expenditure of Institutional Investment grant within the financial year in which it has been allocated</a:t>
                      </a:r>
                      <a:endParaRPr lang="en-ZA" sz="1300" dirty="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300" dirty="0">
                          <a:solidFill>
                            <a:srgbClr val="000000"/>
                          </a:solidFill>
                          <a:effectLst/>
                          <a:latin typeface="+mn-lt"/>
                          <a:ea typeface="Times New Roman" panose="02020603050405020304" pitchFamily="18" charset="0"/>
                          <a:cs typeface="Arial" panose="020B0604020202020204" pitchFamily="34" charset="0"/>
                        </a:rPr>
                        <a:t>At least 95% expenditure of Institutional Investment grant within the 2017/18 financial year</a:t>
                      </a:r>
                      <a:endParaRPr lang="en-ZA" sz="1300" dirty="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300" dirty="0">
                          <a:solidFill>
                            <a:srgbClr val="000000"/>
                          </a:solidFill>
                          <a:effectLst/>
                          <a:latin typeface="+mn-lt"/>
                          <a:ea typeface="Times New Roman" panose="02020603050405020304" pitchFamily="18" charset="0"/>
                          <a:cs typeface="Arial" panose="020B0604020202020204" pitchFamily="34" charset="0"/>
                        </a:rPr>
                        <a:t>At least 95% expenditure of Institutional Investment grant within the 2018/19 financial year</a:t>
                      </a:r>
                      <a:endParaRPr lang="en-ZA" sz="1300" dirty="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300">
                          <a:solidFill>
                            <a:srgbClr val="000000"/>
                          </a:solidFill>
                          <a:effectLst/>
                          <a:latin typeface="+mn-lt"/>
                          <a:ea typeface="Times New Roman" panose="02020603050405020304" pitchFamily="18" charset="0"/>
                          <a:cs typeface="Arial" panose="020B0604020202020204" pitchFamily="34" charset="0"/>
                        </a:rPr>
                        <a:t>At least 95% expenditure of Institutional Investment grant within the 2019/20 financial year</a:t>
                      </a:r>
                      <a:endParaRPr lang="en-ZA" sz="130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300" dirty="0">
                          <a:solidFill>
                            <a:srgbClr val="000000"/>
                          </a:solidFill>
                          <a:effectLst/>
                          <a:latin typeface="+mn-lt"/>
                          <a:ea typeface="Times New Roman" panose="02020603050405020304" pitchFamily="18" charset="0"/>
                          <a:cs typeface="Arial" panose="020B0604020202020204" pitchFamily="34" charset="0"/>
                        </a:rPr>
                        <a:t>At least 95% expenditure of Institutional Investment grant within the 2020/21 financial year</a:t>
                      </a:r>
                      <a:endParaRPr lang="en-ZA" sz="1300" dirty="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4012248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Annual Performance Indicators and Targets – Project Development and Funding Programme</a:t>
            </a:r>
          </a:p>
        </p:txBody>
      </p:sp>
      <p:sp>
        <p:nvSpPr>
          <p:cNvPr id="7" name="Slide Number Placeholder 6"/>
          <p:cNvSpPr>
            <a:spLocks noGrp="1"/>
          </p:cNvSpPr>
          <p:nvPr>
            <p:ph type="sldNum" sz="quarter" idx="12"/>
          </p:nvPr>
        </p:nvSpPr>
        <p:spPr/>
        <p:txBody>
          <a:bodyPr/>
          <a:lstStyle/>
          <a:p>
            <a:fld id="{17BD8DD0-C587-4865-AB08-0C7D86E2805E}" type="slidenum">
              <a:rPr lang="en-US" smtClean="0"/>
              <a:pPr/>
              <a:t>49</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xmlns="" val="2877328694"/>
              </p:ext>
            </p:extLst>
          </p:nvPr>
        </p:nvGraphicFramePr>
        <p:xfrm>
          <a:off x="14069" y="1143000"/>
          <a:ext cx="9153997" cy="4953001"/>
        </p:xfrm>
        <a:graphic>
          <a:graphicData uri="http://schemas.openxmlformats.org/drawingml/2006/table">
            <a:tbl>
              <a:tblPr firstRow="1" bandRow="1">
                <a:tableStyleId>{5940675A-B579-460E-94D1-54222C63F5DA}</a:tableStyleId>
              </a:tblPr>
              <a:tblGrid>
                <a:gridCol w="444986">
                  <a:extLst>
                    <a:ext uri="{9D8B030D-6E8A-4147-A177-3AD203B41FA5}">
                      <a16:colId xmlns:a16="http://schemas.microsoft.com/office/drawing/2014/main" xmlns="" val="20000"/>
                    </a:ext>
                  </a:extLst>
                </a:gridCol>
                <a:gridCol w="2606347">
                  <a:extLst>
                    <a:ext uri="{9D8B030D-6E8A-4147-A177-3AD203B41FA5}">
                      <a16:colId xmlns:a16="http://schemas.microsoft.com/office/drawing/2014/main" xmlns="" val="20001"/>
                    </a:ext>
                  </a:extLst>
                </a:gridCol>
                <a:gridCol w="1525666">
                  <a:extLst>
                    <a:ext uri="{9D8B030D-6E8A-4147-A177-3AD203B41FA5}">
                      <a16:colId xmlns:a16="http://schemas.microsoft.com/office/drawing/2014/main" xmlns="" val="20002"/>
                    </a:ext>
                  </a:extLst>
                </a:gridCol>
                <a:gridCol w="1525666">
                  <a:extLst>
                    <a:ext uri="{9D8B030D-6E8A-4147-A177-3AD203B41FA5}">
                      <a16:colId xmlns:a16="http://schemas.microsoft.com/office/drawing/2014/main" xmlns="" val="20003"/>
                    </a:ext>
                  </a:extLst>
                </a:gridCol>
                <a:gridCol w="1525666">
                  <a:extLst>
                    <a:ext uri="{9D8B030D-6E8A-4147-A177-3AD203B41FA5}">
                      <a16:colId xmlns:a16="http://schemas.microsoft.com/office/drawing/2014/main" xmlns="" val="20004"/>
                    </a:ext>
                  </a:extLst>
                </a:gridCol>
                <a:gridCol w="1525666">
                  <a:extLst>
                    <a:ext uri="{9D8B030D-6E8A-4147-A177-3AD203B41FA5}">
                      <a16:colId xmlns:a16="http://schemas.microsoft.com/office/drawing/2014/main" xmlns="" val="20005"/>
                    </a:ext>
                  </a:extLst>
                </a:gridCol>
              </a:tblGrid>
              <a:tr h="739024">
                <a:tc>
                  <a:txBody>
                    <a:bodyPr/>
                    <a:lstStyle/>
                    <a:p>
                      <a:endParaRPr lang="en-ZA" sz="1400" dirty="0">
                        <a:latin typeface="+mn-lt"/>
                      </a:endParaRPr>
                    </a:p>
                  </a:txBody>
                  <a:tcPr/>
                </a:tc>
                <a:tc>
                  <a:txBody>
                    <a:bodyPr/>
                    <a:lstStyle/>
                    <a:p>
                      <a:r>
                        <a:rPr lang="en-ZA" sz="1400" dirty="0">
                          <a:latin typeface="+mn-lt"/>
                        </a:rPr>
                        <a:t>Indicator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latin typeface="+mn-lt"/>
                        </a:rPr>
                        <a:t>2017/18 estimated performance</a:t>
                      </a:r>
                    </a:p>
                  </a:txBody>
                  <a:tcPr/>
                </a:tc>
                <a:tc>
                  <a:txBody>
                    <a:bodyPr/>
                    <a:lstStyle/>
                    <a:p>
                      <a:r>
                        <a:rPr lang="en-ZA" sz="1400" dirty="0">
                          <a:latin typeface="+mn-lt"/>
                        </a:rPr>
                        <a:t>2018/19 Target</a:t>
                      </a:r>
                    </a:p>
                  </a:txBody>
                  <a:tcPr/>
                </a:tc>
                <a:tc>
                  <a:txBody>
                    <a:bodyPr/>
                    <a:lstStyle/>
                    <a:p>
                      <a:r>
                        <a:rPr lang="en-ZA" sz="1400" dirty="0">
                          <a:latin typeface="+mn-lt"/>
                        </a:rPr>
                        <a:t>2019/20 Target</a:t>
                      </a:r>
                    </a:p>
                  </a:txBody>
                  <a:tcPr/>
                </a:tc>
                <a:tc>
                  <a:txBody>
                    <a:bodyPr/>
                    <a:lstStyle/>
                    <a:p>
                      <a:r>
                        <a:rPr lang="en-ZA" sz="1400" dirty="0">
                          <a:latin typeface="+mn-lt"/>
                        </a:rPr>
                        <a:t>2020/21 Target</a:t>
                      </a:r>
                    </a:p>
                  </a:txBody>
                  <a:tcPr/>
                </a:tc>
                <a:extLst>
                  <a:ext uri="{0D108BD9-81ED-4DB2-BD59-A6C34878D82A}">
                    <a16:rowId xmlns:a16="http://schemas.microsoft.com/office/drawing/2014/main" xmlns="" val="10000"/>
                  </a:ext>
                </a:extLst>
              </a:tr>
              <a:tr h="991524">
                <a:tc>
                  <a:txBody>
                    <a:bodyPr/>
                    <a:lstStyle/>
                    <a:p>
                      <a:r>
                        <a:rPr lang="en-ZA" sz="1400" dirty="0">
                          <a:solidFill>
                            <a:schemeClr val="tx1"/>
                          </a:solidFill>
                          <a:latin typeface="+mn-lt"/>
                        </a:rPr>
                        <a:t>7.1</a:t>
                      </a:r>
                    </a:p>
                  </a:txBody>
                  <a:tcPr>
                    <a:solidFill>
                      <a:schemeClr val="bg1"/>
                    </a:solidFill>
                  </a:tcPr>
                </a:tc>
                <a:tc>
                  <a:txBody>
                    <a:bodyPr/>
                    <a:lstStyle/>
                    <a:p>
                      <a:pPr algn="l">
                        <a:lnSpc>
                          <a:spcPct val="115000"/>
                        </a:lnSpc>
                        <a:spcBef>
                          <a:spcPts val="600"/>
                        </a:spcBef>
                        <a:spcAft>
                          <a:spcPts val="0"/>
                        </a:spcAft>
                      </a:pPr>
                      <a:r>
                        <a:rPr lang="en-ZA" sz="1400" dirty="0">
                          <a:effectLst/>
                          <a:latin typeface="+mn-lt"/>
                          <a:ea typeface="Times New Roman" panose="02020603050405020304" pitchFamily="18" charset="0"/>
                          <a:cs typeface="Arial" panose="020B0604020202020204" pitchFamily="34" charset="0"/>
                        </a:rPr>
                        <a:t>Number of social housing units delivered (tenanted)</a:t>
                      </a:r>
                      <a:endParaRPr lang="en-ZA" sz="1400" dirty="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dirty="0">
                          <a:effectLst/>
                          <a:latin typeface="+mn-lt"/>
                          <a:ea typeface="Times New Roman" panose="02020603050405020304" pitchFamily="18" charset="0"/>
                          <a:cs typeface="Arial" panose="020B0604020202020204" pitchFamily="34" charset="0"/>
                        </a:rPr>
                        <a:t>4500 social housing units delivered (tenanted)</a:t>
                      </a:r>
                      <a:endParaRPr lang="en-ZA" sz="1400" dirty="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a:effectLst/>
                          <a:latin typeface="+mn-lt"/>
                          <a:ea typeface="Times New Roman" panose="02020603050405020304" pitchFamily="18" charset="0"/>
                          <a:cs typeface="Arial" panose="020B0604020202020204" pitchFamily="34" charset="0"/>
                        </a:rPr>
                        <a:t>3856 social housing units delivered (tenanted)</a:t>
                      </a:r>
                      <a:endParaRPr lang="en-ZA" sz="140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a:effectLst/>
                          <a:latin typeface="+mn-lt"/>
                          <a:ea typeface="Times New Roman" panose="02020603050405020304" pitchFamily="18" charset="0"/>
                          <a:cs typeface="Arial" panose="020B0604020202020204" pitchFamily="34" charset="0"/>
                        </a:rPr>
                        <a:t>3600 social housing units delivered (tenanted)</a:t>
                      </a:r>
                      <a:endParaRPr lang="en-ZA" sz="140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a:solidFill>
                            <a:srgbClr val="000000"/>
                          </a:solidFill>
                          <a:effectLst/>
                          <a:latin typeface="+mn-lt"/>
                          <a:ea typeface="Times New Roman" panose="02020603050405020304" pitchFamily="18" charset="0"/>
                          <a:cs typeface="Arial" panose="020B0604020202020204" pitchFamily="34" charset="0"/>
                        </a:rPr>
                        <a:t>4000 social housing units delivered (tenanted)</a:t>
                      </a:r>
                      <a:endParaRPr lang="en-ZA" sz="140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10001"/>
                  </a:ext>
                </a:extLst>
              </a:tr>
              <a:tr h="1487286">
                <a:tc>
                  <a:txBody>
                    <a:bodyPr/>
                    <a:lstStyle/>
                    <a:p>
                      <a:r>
                        <a:rPr lang="en-ZA" sz="1400" dirty="0">
                          <a:solidFill>
                            <a:schemeClr val="tx1"/>
                          </a:solidFill>
                          <a:latin typeface="+mn-lt"/>
                        </a:rPr>
                        <a:t>7.2</a:t>
                      </a:r>
                    </a:p>
                  </a:txBody>
                  <a:tcPr>
                    <a:solidFill>
                      <a:schemeClr val="bg1"/>
                    </a:solidFill>
                  </a:tcPr>
                </a:tc>
                <a:tc>
                  <a:txBody>
                    <a:bodyPr/>
                    <a:lstStyle/>
                    <a:p>
                      <a:pPr algn="l">
                        <a:lnSpc>
                          <a:spcPct val="115000"/>
                        </a:lnSpc>
                        <a:spcBef>
                          <a:spcPts val="600"/>
                        </a:spcBef>
                        <a:spcAft>
                          <a:spcPts val="0"/>
                        </a:spcAft>
                      </a:pPr>
                      <a:r>
                        <a:rPr lang="en-ZA" sz="1400">
                          <a:effectLst/>
                          <a:latin typeface="+mn-lt"/>
                          <a:ea typeface="Times New Roman" panose="02020603050405020304" pitchFamily="18" charset="0"/>
                          <a:cs typeface="Arial" panose="020B0604020202020204" pitchFamily="34" charset="0"/>
                        </a:rPr>
                        <a:t>Number of units completed (reached practical completion)</a:t>
                      </a:r>
                      <a:endParaRPr lang="en-ZA" sz="140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a:effectLst/>
                          <a:latin typeface="+mn-lt"/>
                          <a:ea typeface="Times New Roman" panose="02020603050405020304" pitchFamily="18" charset="0"/>
                          <a:cs typeface="Arial" panose="020B0604020202020204" pitchFamily="34" charset="0"/>
                        </a:rPr>
                        <a:t>6000 social housing units completed (reached practical completion)</a:t>
                      </a:r>
                      <a:endParaRPr lang="en-ZA" sz="140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a:effectLst/>
                          <a:latin typeface="+mn-lt"/>
                          <a:ea typeface="Times New Roman" panose="02020603050405020304" pitchFamily="18" charset="0"/>
                          <a:cs typeface="Arial" panose="020B0604020202020204" pitchFamily="34" charset="0"/>
                        </a:rPr>
                        <a:t>4820 social housing units completed (reached practical completion)</a:t>
                      </a:r>
                      <a:endParaRPr lang="en-ZA" sz="140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a:effectLst/>
                          <a:latin typeface="+mn-lt"/>
                          <a:ea typeface="Times New Roman" panose="02020603050405020304" pitchFamily="18" charset="0"/>
                          <a:cs typeface="Arial" panose="020B0604020202020204" pitchFamily="34" charset="0"/>
                        </a:rPr>
                        <a:t>4500 social housing units completed (reached practical completion)</a:t>
                      </a:r>
                      <a:endParaRPr lang="en-ZA" sz="140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a:solidFill>
                            <a:srgbClr val="000000"/>
                          </a:solidFill>
                          <a:effectLst/>
                          <a:latin typeface="+mn-lt"/>
                          <a:ea typeface="Times New Roman" panose="02020603050405020304" pitchFamily="18" charset="0"/>
                          <a:cs typeface="Arial" panose="020B0604020202020204" pitchFamily="34" charset="0"/>
                        </a:rPr>
                        <a:t>5000 social housing units completed (reached practical completion)</a:t>
                      </a:r>
                      <a:endParaRPr lang="en-ZA" sz="140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10002"/>
                  </a:ext>
                </a:extLst>
              </a:tr>
              <a:tr h="1735167">
                <a:tc>
                  <a:txBody>
                    <a:bodyPr/>
                    <a:lstStyle/>
                    <a:p>
                      <a:r>
                        <a:rPr lang="en-ZA" sz="1400" dirty="0">
                          <a:solidFill>
                            <a:schemeClr val="tx1"/>
                          </a:solidFill>
                          <a:latin typeface="+mn-lt"/>
                        </a:rPr>
                        <a:t>7.3</a:t>
                      </a:r>
                    </a:p>
                  </a:txBody>
                  <a:tcPr>
                    <a:solidFill>
                      <a:schemeClr val="bg1"/>
                    </a:solidFill>
                  </a:tcPr>
                </a:tc>
                <a:tc>
                  <a:txBody>
                    <a:bodyPr/>
                    <a:lstStyle/>
                    <a:p>
                      <a:pPr algn="l">
                        <a:lnSpc>
                          <a:spcPct val="115000"/>
                        </a:lnSpc>
                        <a:spcBef>
                          <a:spcPts val="600"/>
                        </a:spcBef>
                        <a:spcAft>
                          <a:spcPts val="0"/>
                        </a:spcAft>
                      </a:pPr>
                      <a:r>
                        <a:rPr lang="en-ZA" sz="1400">
                          <a:solidFill>
                            <a:srgbClr val="000000"/>
                          </a:solidFill>
                          <a:effectLst/>
                          <a:latin typeface="+mn-lt"/>
                          <a:ea typeface="Times New Roman" panose="02020603050405020304" pitchFamily="18" charset="0"/>
                          <a:cs typeface="Arial" panose="020B0604020202020204" pitchFamily="34" charset="0"/>
                        </a:rPr>
                        <a:t>Number of units pre-assessed and recommended by the Project Development and Funding Programme for Project Accreditation to the Compliance, Accreditation and Regulation Programme</a:t>
                      </a:r>
                      <a:endParaRPr lang="en-ZA" sz="140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i="1">
                          <a:solidFill>
                            <a:srgbClr val="000000"/>
                          </a:solidFill>
                          <a:effectLst/>
                          <a:latin typeface="+mn-lt"/>
                          <a:ea typeface="Times New Roman" panose="02020603050405020304" pitchFamily="18" charset="0"/>
                          <a:cs typeface="Arial" panose="020B0604020202020204" pitchFamily="34" charset="0"/>
                        </a:rPr>
                        <a:t>New indicator</a:t>
                      </a:r>
                      <a:endParaRPr lang="en-ZA" sz="140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dirty="0">
                          <a:effectLst/>
                          <a:latin typeface="+mn-lt"/>
                          <a:ea typeface="Times New Roman" panose="02020603050405020304" pitchFamily="18" charset="0"/>
                          <a:cs typeface="Arial" panose="020B0604020202020204" pitchFamily="34" charset="0"/>
                        </a:rPr>
                        <a:t>6270 units</a:t>
                      </a:r>
                      <a:endParaRPr lang="en-ZA" sz="1400" dirty="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a:effectLst/>
                          <a:latin typeface="+mn-lt"/>
                          <a:ea typeface="Times New Roman" panose="02020603050405020304" pitchFamily="18" charset="0"/>
                          <a:cs typeface="Arial" panose="020B0604020202020204" pitchFamily="34" charset="0"/>
                        </a:rPr>
                        <a:t>6106 units</a:t>
                      </a:r>
                      <a:endParaRPr lang="en-ZA" sz="140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dirty="0">
                          <a:effectLst/>
                          <a:latin typeface="+mn-lt"/>
                          <a:ea typeface="Times New Roman" panose="02020603050405020304" pitchFamily="18" charset="0"/>
                          <a:cs typeface="Arial" panose="020B0604020202020204" pitchFamily="34" charset="0"/>
                        </a:rPr>
                        <a:t>6310 units</a:t>
                      </a:r>
                      <a:endParaRPr lang="en-ZA" sz="1400" dirty="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44992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a:t>SHRA’s</a:t>
            </a:r>
            <a:r>
              <a:rPr lang="en-ZA" dirty="0"/>
              <a:t> Programmes</a:t>
            </a:r>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xmlns="" val="654748300"/>
              </p:ext>
            </p:extLst>
          </p:nvPr>
        </p:nvGraphicFramePr>
        <p:xfrm>
          <a:off x="321859" y="990600"/>
          <a:ext cx="6612341" cy="5003800"/>
        </p:xfrm>
        <a:graphic>
          <a:graphicData uri="http://schemas.openxmlformats.org/drawingml/2006/table">
            <a:tbl>
              <a:tblPr firstRow="1" bandRow="1">
                <a:tableStyleId>{5940675A-B579-460E-94D1-54222C63F5DA}</a:tableStyleId>
              </a:tblPr>
              <a:tblGrid>
                <a:gridCol w="542364">
                  <a:extLst>
                    <a:ext uri="{9D8B030D-6E8A-4147-A177-3AD203B41FA5}">
                      <a16:colId xmlns:a16="http://schemas.microsoft.com/office/drawing/2014/main" xmlns="" val="20000"/>
                    </a:ext>
                  </a:extLst>
                </a:gridCol>
                <a:gridCol w="1993222">
                  <a:extLst>
                    <a:ext uri="{9D8B030D-6E8A-4147-A177-3AD203B41FA5}">
                      <a16:colId xmlns:a16="http://schemas.microsoft.com/office/drawing/2014/main" xmlns="" val="20001"/>
                    </a:ext>
                  </a:extLst>
                </a:gridCol>
                <a:gridCol w="4076755">
                  <a:extLst>
                    <a:ext uri="{9D8B030D-6E8A-4147-A177-3AD203B41FA5}">
                      <a16:colId xmlns:a16="http://schemas.microsoft.com/office/drawing/2014/main" xmlns="" val="124729506"/>
                    </a:ext>
                  </a:extLst>
                </a:gridCol>
              </a:tblGrid>
              <a:tr h="370840">
                <a:tc>
                  <a:txBody>
                    <a:bodyPr/>
                    <a:lstStyle/>
                    <a:p>
                      <a:r>
                        <a:rPr lang="en-ZA" sz="1400" b="1" dirty="0"/>
                        <a:t>No</a:t>
                      </a:r>
                    </a:p>
                  </a:txBody>
                  <a:tcPr/>
                </a:tc>
                <a:tc>
                  <a:txBody>
                    <a:bodyPr/>
                    <a:lstStyle/>
                    <a:p>
                      <a:r>
                        <a:rPr lang="en-ZA" sz="1400" b="1" dirty="0"/>
                        <a:t>Programme</a:t>
                      </a:r>
                      <a:r>
                        <a:rPr lang="en-ZA" sz="1400" b="1" baseline="0" dirty="0"/>
                        <a:t> Name</a:t>
                      </a:r>
                      <a:endParaRPr lang="en-ZA" sz="1400" b="1" dirty="0"/>
                    </a:p>
                  </a:txBody>
                  <a:tcPr/>
                </a:tc>
                <a:tc>
                  <a:txBody>
                    <a:bodyPr/>
                    <a:lstStyle/>
                    <a:p>
                      <a:r>
                        <a:rPr lang="en-ZA" sz="1400" b="1" dirty="0"/>
                        <a:t>Responsibilities</a:t>
                      </a:r>
                    </a:p>
                  </a:txBody>
                  <a:tcPr/>
                </a:tc>
                <a:extLst>
                  <a:ext uri="{0D108BD9-81ED-4DB2-BD59-A6C34878D82A}">
                    <a16:rowId xmlns:a16="http://schemas.microsoft.com/office/drawing/2014/main" xmlns="" val="10000"/>
                  </a:ext>
                </a:extLst>
              </a:tr>
              <a:tr h="370840">
                <a:tc>
                  <a:txBody>
                    <a:bodyPr/>
                    <a:lstStyle/>
                    <a:p>
                      <a:r>
                        <a:rPr lang="en-ZA" sz="1400" dirty="0"/>
                        <a:t>1</a:t>
                      </a:r>
                    </a:p>
                  </a:txBody>
                  <a:tcPr/>
                </a:tc>
                <a:tc>
                  <a:txBody>
                    <a:bodyPr/>
                    <a:lstStyle/>
                    <a:p>
                      <a:r>
                        <a:rPr lang="en-ZA" sz="1400" dirty="0"/>
                        <a:t>Administration:</a:t>
                      </a:r>
                    </a:p>
                    <a:p>
                      <a:pPr marL="261938" indent="0"/>
                      <a:r>
                        <a:rPr lang="en-ZA" sz="1400" dirty="0"/>
                        <a:t>Sub-Programme A: Corporate Services</a:t>
                      </a:r>
                    </a:p>
                    <a:p>
                      <a:pPr marL="261938" indent="0"/>
                      <a:r>
                        <a:rPr lang="en-ZA" sz="1400" dirty="0"/>
                        <a:t>Sub-Programme B: Office of the CEO</a:t>
                      </a:r>
                    </a:p>
                  </a:txBody>
                  <a:tcPr/>
                </a:tc>
                <a:tc>
                  <a:txBody>
                    <a:bodyPr/>
                    <a:lstStyle/>
                    <a:p>
                      <a:pPr marL="285750" indent="-285750">
                        <a:buFont typeface="Arial" panose="020B0604020202020204" pitchFamily="34" charset="0"/>
                        <a:buChar char="•"/>
                      </a:pPr>
                      <a:r>
                        <a:rPr lang="en-ZA" sz="1400" kern="1200" dirty="0">
                          <a:solidFill>
                            <a:schemeClr val="tx1"/>
                          </a:solidFill>
                          <a:latin typeface="+mn-lt"/>
                          <a:ea typeface="+mn-ea"/>
                          <a:cs typeface="+mn-cs"/>
                        </a:rPr>
                        <a:t>Support services</a:t>
                      </a:r>
                    </a:p>
                    <a:p>
                      <a:pPr marL="285750" indent="-285750">
                        <a:buFont typeface="Arial" panose="020B0604020202020204" pitchFamily="34" charset="0"/>
                        <a:buChar char="•"/>
                      </a:pPr>
                      <a:r>
                        <a:rPr lang="en-ZA" sz="1400" kern="1200" dirty="0">
                          <a:solidFill>
                            <a:schemeClr val="tx1"/>
                          </a:solidFill>
                          <a:latin typeface="+mn-lt"/>
                          <a:ea typeface="+mn-ea"/>
                          <a:cs typeface="+mn-cs"/>
                        </a:rPr>
                        <a:t>Research</a:t>
                      </a:r>
                    </a:p>
                    <a:p>
                      <a:pPr marL="285750" indent="-285750">
                        <a:buFont typeface="Arial" panose="020B0604020202020204" pitchFamily="34" charset="0"/>
                        <a:buChar char="•"/>
                      </a:pPr>
                      <a:r>
                        <a:rPr lang="en-ZA" sz="1400" kern="1200" dirty="0">
                          <a:solidFill>
                            <a:schemeClr val="tx1"/>
                          </a:solidFill>
                          <a:latin typeface="+mn-lt"/>
                          <a:ea typeface="+mn-ea"/>
                          <a:cs typeface="+mn-cs"/>
                        </a:rPr>
                        <a:t>Corporate Governance</a:t>
                      </a:r>
                    </a:p>
                    <a:p>
                      <a:pPr marL="285750" indent="-285750">
                        <a:buFont typeface="Arial" panose="020B0604020202020204" pitchFamily="34" charset="0"/>
                        <a:buChar char="•"/>
                      </a:pPr>
                      <a:r>
                        <a:rPr lang="en-ZA" sz="1400" kern="1200" dirty="0">
                          <a:solidFill>
                            <a:schemeClr val="tx1"/>
                          </a:solidFill>
                          <a:latin typeface="+mn-lt"/>
                          <a:ea typeface="+mn-ea"/>
                          <a:cs typeface="+mn-cs"/>
                        </a:rPr>
                        <a:t>Marketing and Communications</a:t>
                      </a:r>
                    </a:p>
                  </a:txBody>
                  <a:tcPr/>
                </a:tc>
                <a:extLst>
                  <a:ext uri="{0D108BD9-81ED-4DB2-BD59-A6C34878D82A}">
                    <a16:rowId xmlns:a16="http://schemas.microsoft.com/office/drawing/2014/main" xmlns="" val="10001"/>
                  </a:ext>
                </a:extLst>
              </a:tr>
              <a:tr h="370840">
                <a:tc>
                  <a:txBody>
                    <a:bodyPr/>
                    <a:lstStyle/>
                    <a:p>
                      <a:r>
                        <a:rPr lang="en-ZA" sz="1400" dirty="0"/>
                        <a:t>2</a:t>
                      </a:r>
                    </a:p>
                  </a:txBody>
                  <a:tcPr/>
                </a:tc>
                <a:tc>
                  <a:txBody>
                    <a:bodyPr/>
                    <a:lstStyle/>
                    <a:p>
                      <a:r>
                        <a:rPr lang="en-ZA" sz="1400" dirty="0"/>
                        <a:t>Compliance, Accreditation and Regulations </a:t>
                      </a:r>
                    </a:p>
                  </a:txBody>
                  <a:tcPr/>
                </a:tc>
                <a:tc>
                  <a:txBody>
                    <a:bodyPr/>
                    <a:lstStyle/>
                    <a:p>
                      <a:pPr marL="285750" indent="-285750">
                        <a:buFont typeface="Arial" panose="020B0604020202020204" pitchFamily="34" charset="0"/>
                        <a:buChar char="•"/>
                      </a:pPr>
                      <a:r>
                        <a:rPr lang="en-ZA" sz="1400" dirty="0"/>
                        <a:t>Accreditation of entities</a:t>
                      </a:r>
                    </a:p>
                    <a:p>
                      <a:pPr marL="285750" indent="-285750">
                        <a:buFont typeface="Arial" panose="020B0604020202020204" pitchFamily="34" charset="0"/>
                        <a:buChar char="•"/>
                      </a:pPr>
                      <a:r>
                        <a:rPr lang="en-ZA" sz="1400" dirty="0"/>
                        <a:t>Accreditation of projects (approval of capital grants)</a:t>
                      </a:r>
                    </a:p>
                    <a:p>
                      <a:pPr marL="285750" indent="-285750">
                        <a:buFont typeface="Arial" panose="020B0604020202020204" pitchFamily="34" charset="0"/>
                        <a:buChar char="•"/>
                      </a:pPr>
                      <a:r>
                        <a:rPr lang="en-ZA" sz="1400" dirty="0"/>
                        <a:t>Compliance monitoring</a:t>
                      </a:r>
                      <a:r>
                        <a:rPr lang="en-ZA" sz="1400" baseline="0" dirty="0"/>
                        <a:t> and enforcement</a:t>
                      </a:r>
                      <a:endParaRPr lang="en-ZA" sz="1400" dirty="0"/>
                    </a:p>
                    <a:p>
                      <a:pPr marL="0" indent="0">
                        <a:buFont typeface="Arial" panose="020B0604020202020204" pitchFamily="34" charset="0"/>
                        <a:buNone/>
                      </a:pPr>
                      <a:endParaRPr lang="en-ZA" sz="1400" dirty="0"/>
                    </a:p>
                  </a:txBody>
                  <a:tcPr/>
                </a:tc>
                <a:extLst>
                  <a:ext uri="{0D108BD9-81ED-4DB2-BD59-A6C34878D82A}">
                    <a16:rowId xmlns:a16="http://schemas.microsoft.com/office/drawing/2014/main" xmlns="" val="10002"/>
                  </a:ext>
                </a:extLst>
              </a:tr>
              <a:tr h="370840">
                <a:tc>
                  <a:txBody>
                    <a:bodyPr/>
                    <a:lstStyle/>
                    <a:p>
                      <a:r>
                        <a:rPr lang="en-ZA" sz="1400" dirty="0"/>
                        <a:t>3</a:t>
                      </a:r>
                    </a:p>
                  </a:txBody>
                  <a:tcPr/>
                </a:tc>
                <a:tc>
                  <a:txBody>
                    <a:bodyPr/>
                    <a:lstStyle/>
                    <a:p>
                      <a:r>
                        <a:rPr lang="en-ZA" sz="1400" dirty="0"/>
                        <a:t>Sector Development </a:t>
                      </a:r>
                    </a:p>
                  </a:txBody>
                  <a:tcPr/>
                </a:tc>
                <a:tc>
                  <a:txBody>
                    <a:bodyPr/>
                    <a:lstStyle/>
                    <a:p>
                      <a:pPr marL="285750" indent="-285750">
                        <a:buFont typeface="Arial" panose="020B0604020202020204" pitchFamily="34" charset="0"/>
                        <a:buChar char="•"/>
                      </a:pPr>
                      <a:r>
                        <a:rPr lang="en-ZA" sz="1400" dirty="0"/>
                        <a:t>Award and management of capacity </a:t>
                      </a:r>
                    </a:p>
                    <a:p>
                      <a:pPr marL="261938" indent="0">
                        <a:buFont typeface="Arial" panose="020B0604020202020204" pitchFamily="34" charset="0"/>
                        <a:buNone/>
                      </a:pPr>
                      <a:r>
                        <a:rPr lang="en-ZA" sz="1400" dirty="0"/>
                        <a:t>building grants</a:t>
                      </a:r>
                    </a:p>
                    <a:p>
                      <a:pPr marL="285750" indent="-285750">
                        <a:buFont typeface="Arial" panose="020B0604020202020204" pitchFamily="34" charset="0"/>
                        <a:buChar char="•"/>
                      </a:pPr>
                      <a:r>
                        <a:rPr lang="en-ZA" sz="1400" dirty="0"/>
                        <a:t>Transformation of the social housing sector</a:t>
                      </a:r>
                    </a:p>
                    <a:p>
                      <a:pPr marL="285750" indent="-285750">
                        <a:buFont typeface="Arial" panose="020B0604020202020204" pitchFamily="34" charset="0"/>
                        <a:buChar char="•"/>
                      </a:pPr>
                      <a:r>
                        <a:rPr lang="en-ZA" sz="1400" dirty="0"/>
                        <a:t>Management of Institutional Investment grant</a:t>
                      </a:r>
                    </a:p>
                    <a:p>
                      <a:pPr marL="0" indent="0">
                        <a:buFont typeface="Arial" panose="020B0604020202020204" pitchFamily="34" charset="0"/>
                        <a:buNone/>
                      </a:pPr>
                      <a:endParaRPr lang="en-ZA" sz="1400" dirty="0"/>
                    </a:p>
                  </a:txBody>
                  <a:tcPr/>
                </a:tc>
                <a:extLst>
                  <a:ext uri="{0D108BD9-81ED-4DB2-BD59-A6C34878D82A}">
                    <a16:rowId xmlns:a16="http://schemas.microsoft.com/office/drawing/2014/main" xmlns="" val="10003"/>
                  </a:ext>
                </a:extLst>
              </a:tr>
              <a:tr h="370840">
                <a:tc>
                  <a:txBody>
                    <a:bodyPr/>
                    <a:lstStyle/>
                    <a:p>
                      <a:r>
                        <a:rPr lang="en-ZA" sz="1400" dirty="0"/>
                        <a:t>4</a:t>
                      </a:r>
                    </a:p>
                  </a:txBody>
                  <a:tcPr/>
                </a:tc>
                <a:tc>
                  <a:txBody>
                    <a:bodyPr/>
                    <a:lstStyle/>
                    <a:p>
                      <a:r>
                        <a:rPr lang="en-ZA" sz="1400" dirty="0"/>
                        <a:t>Project Development and Funding</a:t>
                      </a:r>
                    </a:p>
                  </a:txBody>
                  <a:tcPr/>
                </a:tc>
                <a:tc>
                  <a:txBody>
                    <a:bodyPr/>
                    <a:lstStyle/>
                    <a:p>
                      <a:pPr marL="285750" indent="-285750">
                        <a:buFont typeface="Arial" panose="020B0604020202020204" pitchFamily="34" charset="0"/>
                        <a:buChar char="•"/>
                      </a:pPr>
                      <a:r>
                        <a:rPr lang="en-ZA" sz="1400" dirty="0"/>
                        <a:t>Project packaging</a:t>
                      </a:r>
                    </a:p>
                    <a:p>
                      <a:pPr marL="285750" indent="-285750">
                        <a:buFont typeface="Arial" panose="020B0604020202020204" pitchFamily="34" charset="0"/>
                        <a:buChar char="•"/>
                      </a:pPr>
                      <a:r>
                        <a:rPr lang="en-ZA" sz="1400" dirty="0"/>
                        <a:t>Management of construction</a:t>
                      </a:r>
                      <a:r>
                        <a:rPr lang="en-ZA" sz="1400" baseline="0" dirty="0"/>
                        <a:t> projects to completion</a:t>
                      </a:r>
                    </a:p>
                    <a:p>
                      <a:pPr marL="285750" indent="-285750">
                        <a:buFont typeface="Arial" panose="020B0604020202020204" pitchFamily="34" charset="0"/>
                        <a:buChar char="•"/>
                      </a:pPr>
                      <a:r>
                        <a:rPr lang="en-ZA" sz="1400" baseline="0" dirty="0"/>
                        <a:t>Management of Consolidated Capital Grant</a:t>
                      </a:r>
                    </a:p>
                    <a:p>
                      <a:pPr marL="0" indent="0">
                        <a:buFont typeface="Arial" panose="020B0604020202020204" pitchFamily="34" charset="0"/>
                        <a:buNone/>
                      </a:pPr>
                      <a:endParaRPr lang="en-ZA" sz="1400" dirty="0"/>
                    </a:p>
                  </a:txBody>
                  <a:tcPr/>
                </a:tc>
                <a:extLst>
                  <a:ext uri="{0D108BD9-81ED-4DB2-BD59-A6C34878D82A}">
                    <a16:rowId xmlns:a16="http://schemas.microsoft.com/office/drawing/2014/main" xmlns="" val="10004"/>
                  </a:ext>
                </a:extLst>
              </a:tr>
            </a:tbl>
          </a:graphicData>
        </a:graphic>
      </p:graphicFrame>
      <p:sp>
        <p:nvSpPr>
          <p:cNvPr id="4" name="Slide Number Placeholder 3"/>
          <p:cNvSpPr>
            <a:spLocks noGrp="1"/>
          </p:cNvSpPr>
          <p:nvPr>
            <p:ph type="sldNum" sz="quarter" idx="12"/>
          </p:nvPr>
        </p:nvSpPr>
        <p:spPr/>
        <p:txBody>
          <a:bodyPr/>
          <a:lstStyle/>
          <a:p>
            <a:fld id="{17BD8DD0-C587-4865-AB08-0C7D86E2805E}" type="slidenum">
              <a:rPr lang="en-US" smtClean="0"/>
              <a:pPr/>
              <a:t>5</a:t>
            </a:fld>
            <a:endParaRPr lang="en-US"/>
          </a:p>
        </p:txBody>
      </p:sp>
      <p:sp>
        <p:nvSpPr>
          <p:cNvPr id="6" name="TextBox 5"/>
          <p:cNvSpPr txBox="1"/>
          <p:nvPr/>
        </p:nvSpPr>
        <p:spPr>
          <a:xfrm>
            <a:off x="7385956" y="2724834"/>
            <a:ext cx="1451429" cy="646331"/>
          </a:xfrm>
          <a:prstGeom prst="rect">
            <a:avLst/>
          </a:prstGeom>
          <a:noFill/>
        </p:spPr>
        <p:txBody>
          <a:bodyPr wrap="square" rtlCol="0">
            <a:spAutoFit/>
          </a:bodyPr>
          <a:lstStyle/>
          <a:p>
            <a:r>
              <a:rPr lang="en-ZA" b="1" dirty="0">
                <a:solidFill>
                  <a:schemeClr val="accent4">
                    <a:lumMod val="50000"/>
                  </a:schemeClr>
                </a:solidFill>
              </a:rPr>
              <a:t>Regulatory services</a:t>
            </a:r>
          </a:p>
        </p:txBody>
      </p:sp>
      <p:sp>
        <p:nvSpPr>
          <p:cNvPr id="11" name="TextBox 10"/>
          <p:cNvSpPr txBox="1"/>
          <p:nvPr/>
        </p:nvSpPr>
        <p:spPr>
          <a:xfrm>
            <a:off x="7467058" y="3990770"/>
            <a:ext cx="1676942" cy="1754326"/>
          </a:xfrm>
          <a:prstGeom prst="rect">
            <a:avLst/>
          </a:prstGeom>
          <a:noFill/>
        </p:spPr>
        <p:txBody>
          <a:bodyPr wrap="square" rtlCol="0">
            <a:spAutoFit/>
          </a:bodyPr>
          <a:lstStyle/>
          <a:p>
            <a:r>
              <a:rPr lang="en-ZA" b="1" dirty="0">
                <a:solidFill>
                  <a:schemeClr val="accent1">
                    <a:lumMod val="75000"/>
                  </a:schemeClr>
                </a:solidFill>
              </a:rPr>
              <a:t>Grant management and development of projects and sector</a:t>
            </a:r>
          </a:p>
        </p:txBody>
      </p:sp>
      <p:sp>
        <p:nvSpPr>
          <p:cNvPr id="8" name="Right Brace 7"/>
          <p:cNvSpPr/>
          <p:nvPr/>
        </p:nvSpPr>
        <p:spPr>
          <a:xfrm>
            <a:off x="7082971" y="2514600"/>
            <a:ext cx="384629" cy="1066800"/>
          </a:xfrm>
          <a:prstGeom prst="rightBrace">
            <a:avLst/>
          </a:prstGeom>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ZA"/>
          </a:p>
        </p:txBody>
      </p:sp>
      <p:sp>
        <p:nvSpPr>
          <p:cNvPr id="12" name="Right Brace 11"/>
          <p:cNvSpPr/>
          <p:nvPr/>
        </p:nvSpPr>
        <p:spPr>
          <a:xfrm>
            <a:off x="7063744" y="3741466"/>
            <a:ext cx="384629" cy="2252934"/>
          </a:xfrm>
          <a:prstGeom prst="rightBrace">
            <a:avLst/>
          </a:pr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spTree>
    <p:extLst>
      <p:ext uri="{BB962C8B-B14F-4D97-AF65-F5344CB8AC3E}">
        <p14:creationId xmlns:p14="http://schemas.microsoft.com/office/powerpoint/2010/main" xmlns="" val="19914850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Annual Performance Indicators and Targets – Project Development and Funding Programme</a:t>
            </a:r>
          </a:p>
        </p:txBody>
      </p:sp>
      <p:sp>
        <p:nvSpPr>
          <p:cNvPr id="7" name="Slide Number Placeholder 6"/>
          <p:cNvSpPr>
            <a:spLocks noGrp="1"/>
          </p:cNvSpPr>
          <p:nvPr>
            <p:ph type="sldNum" sz="quarter" idx="12"/>
          </p:nvPr>
        </p:nvSpPr>
        <p:spPr/>
        <p:txBody>
          <a:bodyPr/>
          <a:lstStyle/>
          <a:p>
            <a:fld id="{17BD8DD0-C587-4865-AB08-0C7D86E2805E}" type="slidenum">
              <a:rPr lang="en-US" smtClean="0"/>
              <a:pPr/>
              <a:t>50</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xmlns="" val="1559599391"/>
              </p:ext>
            </p:extLst>
          </p:nvPr>
        </p:nvGraphicFramePr>
        <p:xfrm>
          <a:off x="14069" y="1143000"/>
          <a:ext cx="9153999" cy="4618624"/>
        </p:xfrm>
        <a:graphic>
          <a:graphicData uri="http://schemas.openxmlformats.org/drawingml/2006/table">
            <a:tbl>
              <a:tblPr firstRow="1" bandRow="1">
                <a:tableStyleId>{5940675A-B579-460E-94D1-54222C63F5DA}</a:tableStyleId>
              </a:tblPr>
              <a:tblGrid>
                <a:gridCol w="519331">
                  <a:extLst>
                    <a:ext uri="{9D8B030D-6E8A-4147-A177-3AD203B41FA5}">
                      <a16:colId xmlns:a16="http://schemas.microsoft.com/office/drawing/2014/main" xmlns="" val="20000"/>
                    </a:ext>
                  </a:extLst>
                </a:gridCol>
                <a:gridCol w="2667000">
                  <a:extLst>
                    <a:ext uri="{9D8B030D-6E8A-4147-A177-3AD203B41FA5}">
                      <a16:colId xmlns:a16="http://schemas.microsoft.com/office/drawing/2014/main" xmlns="" val="20001"/>
                    </a:ext>
                  </a:extLst>
                </a:gridCol>
                <a:gridCol w="1491917">
                  <a:extLst>
                    <a:ext uri="{9D8B030D-6E8A-4147-A177-3AD203B41FA5}">
                      <a16:colId xmlns:a16="http://schemas.microsoft.com/office/drawing/2014/main" xmlns="" val="20002"/>
                    </a:ext>
                  </a:extLst>
                </a:gridCol>
                <a:gridCol w="1491917">
                  <a:extLst>
                    <a:ext uri="{9D8B030D-6E8A-4147-A177-3AD203B41FA5}">
                      <a16:colId xmlns:a16="http://schemas.microsoft.com/office/drawing/2014/main" xmlns="" val="20003"/>
                    </a:ext>
                  </a:extLst>
                </a:gridCol>
                <a:gridCol w="1491917">
                  <a:extLst>
                    <a:ext uri="{9D8B030D-6E8A-4147-A177-3AD203B41FA5}">
                      <a16:colId xmlns:a16="http://schemas.microsoft.com/office/drawing/2014/main" xmlns="" val="20004"/>
                    </a:ext>
                  </a:extLst>
                </a:gridCol>
                <a:gridCol w="1491917">
                  <a:extLst>
                    <a:ext uri="{9D8B030D-6E8A-4147-A177-3AD203B41FA5}">
                      <a16:colId xmlns:a16="http://schemas.microsoft.com/office/drawing/2014/main" xmlns="" val="20005"/>
                    </a:ext>
                  </a:extLst>
                </a:gridCol>
              </a:tblGrid>
              <a:tr h="854916">
                <a:tc>
                  <a:txBody>
                    <a:bodyPr/>
                    <a:lstStyle/>
                    <a:p>
                      <a:endParaRPr lang="en-ZA" sz="1400" dirty="0">
                        <a:latin typeface="+mn-lt"/>
                      </a:endParaRPr>
                    </a:p>
                  </a:txBody>
                  <a:tcPr/>
                </a:tc>
                <a:tc>
                  <a:txBody>
                    <a:bodyPr/>
                    <a:lstStyle/>
                    <a:p>
                      <a:r>
                        <a:rPr lang="en-ZA" sz="1400" dirty="0">
                          <a:latin typeface="+mn-lt"/>
                        </a:rPr>
                        <a:t>Indicator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latin typeface="+mn-lt"/>
                        </a:rPr>
                        <a:t>2017/18 estimated performance</a:t>
                      </a:r>
                    </a:p>
                  </a:txBody>
                  <a:tcPr/>
                </a:tc>
                <a:tc>
                  <a:txBody>
                    <a:bodyPr/>
                    <a:lstStyle/>
                    <a:p>
                      <a:r>
                        <a:rPr lang="en-ZA" sz="1400" dirty="0">
                          <a:latin typeface="+mn-lt"/>
                        </a:rPr>
                        <a:t>2018/19 Target</a:t>
                      </a:r>
                    </a:p>
                  </a:txBody>
                  <a:tcPr/>
                </a:tc>
                <a:tc>
                  <a:txBody>
                    <a:bodyPr/>
                    <a:lstStyle/>
                    <a:p>
                      <a:r>
                        <a:rPr lang="en-ZA" sz="1400" dirty="0">
                          <a:latin typeface="+mn-lt"/>
                        </a:rPr>
                        <a:t>2019/20 Target</a:t>
                      </a:r>
                    </a:p>
                  </a:txBody>
                  <a:tcPr/>
                </a:tc>
                <a:tc>
                  <a:txBody>
                    <a:bodyPr/>
                    <a:lstStyle/>
                    <a:p>
                      <a:r>
                        <a:rPr lang="en-ZA" sz="1400" dirty="0">
                          <a:latin typeface="+mn-lt"/>
                        </a:rPr>
                        <a:t>2020/21 Target</a:t>
                      </a:r>
                    </a:p>
                  </a:txBody>
                  <a:tcPr/>
                </a:tc>
                <a:extLst>
                  <a:ext uri="{0D108BD9-81ED-4DB2-BD59-A6C34878D82A}">
                    <a16:rowId xmlns:a16="http://schemas.microsoft.com/office/drawing/2014/main" xmlns="" val="10000"/>
                  </a:ext>
                </a:extLst>
              </a:tr>
              <a:tr h="2040684">
                <a:tc>
                  <a:txBody>
                    <a:bodyPr/>
                    <a:lstStyle/>
                    <a:p>
                      <a:r>
                        <a:rPr lang="en-ZA" sz="1400" dirty="0">
                          <a:solidFill>
                            <a:schemeClr val="tx1"/>
                          </a:solidFill>
                          <a:latin typeface="+mn-lt"/>
                        </a:rPr>
                        <a:t>7.4</a:t>
                      </a:r>
                    </a:p>
                  </a:txBody>
                  <a:tcPr>
                    <a:solidFill>
                      <a:schemeClr val="bg1"/>
                    </a:solidFill>
                  </a:tcPr>
                </a:tc>
                <a:tc>
                  <a:txBody>
                    <a:bodyPr/>
                    <a:lstStyle/>
                    <a:p>
                      <a:pPr algn="l">
                        <a:lnSpc>
                          <a:spcPct val="115000"/>
                        </a:lnSpc>
                        <a:spcBef>
                          <a:spcPts val="600"/>
                        </a:spcBef>
                        <a:spcAft>
                          <a:spcPts val="0"/>
                        </a:spcAft>
                      </a:pPr>
                      <a:r>
                        <a:rPr lang="en-ZA" sz="1400" dirty="0">
                          <a:solidFill>
                            <a:srgbClr val="000000"/>
                          </a:solidFill>
                          <a:effectLst/>
                          <a:latin typeface="+mn-lt"/>
                          <a:ea typeface="Times New Roman" panose="02020603050405020304" pitchFamily="18" charset="0"/>
                          <a:cs typeface="Arial" panose="020B0604020202020204" pitchFamily="34" charset="0"/>
                        </a:rPr>
                        <a:t>Number of units, located in inner cities,  pre-assessed and recommended by the Project Development and Funding Programme for Project Accreditation to the Compliance, Accreditation and Regulation Programme</a:t>
                      </a:r>
                      <a:endParaRPr lang="en-ZA" sz="1400" dirty="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i="1" dirty="0">
                          <a:solidFill>
                            <a:srgbClr val="000000"/>
                          </a:solidFill>
                          <a:effectLst/>
                          <a:latin typeface="+mn-lt"/>
                          <a:ea typeface="Times New Roman" panose="02020603050405020304" pitchFamily="18" charset="0"/>
                          <a:cs typeface="Arial" panose="020B0604020202020204" pitchFamily="34" charset="0"/>
                        </a:rPr>
                        <a:t>New indicator</a:t>
                      </a:r>
                      <a:endParaRPr lang="en-ZA" sz="1400" dirty="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dirty="0">
                          <a:effectLst/>
                          <a:latin typeface="+mn-lt"/>
                          <a:ea typeface="Times New Roman" panose="02020603050405020304" pitchFamily="18" charset="0"/>
                          <a:cs typeface="Arial" panose="020B0604020202020204" pitchFamily="34" charset="0"/>
                        </a:rPr>
                        <a:t>3135 units</a:t>
                      </a:r>
                      <a:endParaRPr lang="en-ZA" sz="1400" dirty="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dirty="0">
                          <a:effectLst/>
                          <a:latin typeface="+mn-lt"/>
                          <a:ea typeface="Times New Roman" panose="02020603050405020304" pitchFamily="18" charset="0"/>
                          <a:cs typeface="Arial" panose="020B0604020202020204" pitchFamily="34" charset="0"/>
                        </a:rPr>
                        <a:t>3053 units</a:t>
                      </a:r>
                      <a:endParaRPr lang="en-ZA" sz="1400" dirty="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dirty="0">
                          <a:effectLst/>
                          <a:latin typeface="+mn-lt"/>
                          <a:ea typeface="Times New Roman" panose="02020603050405020304" pitchFamily="18" charset="0"/>
                          <a:cs typeface="Arial" panose="020B0604020202020204" pitchFamily="34" charset="0"/>
                        </a:rPr>
                        <a:t>3155 units</a:t>
                      </a:r>
                      <a:endParaRPr lang="en-ZA" sz="1400" dirty="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10001"/>
                  </a:ext>
                </a:extLst>
              </a:tr>
              <a:tr h="1723024">
                <a:tc>
                  <a:txBody>
                    <a:bodyPr/>
                    <a:lstStyle/>
                    <a:p>
                      <a:r>
                        <a:rPr lang="en-ZA" sz="1400" dirty="0">
                          <a:solidFill>
                            <a:schemeClr val="tx1"/>
                          </a:solidFill>
                          <a:latin typeface="+mn-lt"/>
                        </a:rPr>
                        <a:t>7.5</a:t>
                      </a:r>
                    </a:p>
                    <a:p>
                      <a:endParaRPr lang="en-ZA" sz="1400" dirty="0">
                        <a:solidFill>
                          <a:schemeClr val="tx1"/>
                        </a:solidFill>
                        <a:latin typeface="+mn-lt"/>
                      </a:endParaRPr>
                    </a:p>
                    <a:p>
                      <a:endParaRPr lang="en-ZA" sz="1400" dirty="0">
                        <a:solidFill>
                          <a:schemeClr val="tx1"/>
                        </a:solidFill>
                        <a:latin typeface="+mn-lt"/>
                      </a:endParaRPr>
                    </a:p>
                  </a:txBody>
                  <a:tcPr>
                    <a:solidFill>
                      <a:schemeClr val="bg1"/>
                    </a:solidFill>
                  </a:tcPr>
                </a:tc>
                <a:tc>
                  <a:txBody>
                    <a:bodyPr/>
                    <a:lstStyle/>
                    <a:p>
                      <a:pPr algn="l">
                        <a:lnSpc>
                          <a:spcPct val="115000"/>
                        </a:lnSpc>
                        <a:spcBef>
                          <a:spcPts val="600"/>
                        </a:spcBef>
                        <a:spcAft>
                          <a:spcPts val="0"/>
                        </a:spcAft>
                      </a:pPr>
                      <a:r>
                        <a:rPr lang="en-ZA" sz="1400" dirty="0">
                          <a:effectLst/>
                          <a:latin typeface="+mn-lt"/>
                          <a:ea typeface="Times New Roman" panose="02020603050405020304" pitchFamily="18" charset="0"/>
                          <a:cs typeface="Arial" panose="020B0604020202020204" pitchFamily="34" charset="0"/>
                        </a:rPr>
                        <a:t>Percentage expenditure of Consolidated Capital Grant allocation for the financial year </a:t>
                      </a:r>
                      <a:endParaRPr lang="en-ZA" sz="1400" dirty="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dirty="0">
                          <a:effectLst/>
                          <a:latin typeface="+mn-lt"/>
                          <a:ea typeface="Times New Roman" panose="02020603050405020304" pitchFamily="18" charset="0"/>
                          <a:cs typeface="Arial" panose="020B0604020202020204" pitchFamily="34" charset="0"/>
                        </a:rPr>
                        <a:t>At least 95% expenditure of 2017/18 Consolidated Capital Grant allocation</a:t>
                      </a:r>
                      <a:endParaRPr lang="en-ZA" sz="1400" dirty="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dirty="0">
                          <a:effectLst/>
                          <a:latin typeface="+mn-lt"/>
                          <a:ea typeface="Times New Roman" panose="02020603050405020304" pitchFamily="18" charset="0"/>
                          <a:cs typeface="Arial" panose="020B0604020202020204" pitchFamily="34" charset="0"/>
                        </a:rPr>
                        <a:t>At least 95% expenditure of 2018/19 Consolidated Capital Grant allocation</a:t>
                      </a:r>
                      <a:endParaRPr lang="en-ZA" sz="1400" dirty="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dirty="0">
                          <a:effectLst/>
                          <a:latin typeface="+mn-lt"/>
                          <a:ea typeface="Times New Roman" panose="02020603050405020304" pitchFamily="18" charset="0"/>
                          <a:cs typeface="Arial" panose="020B0604020202020204" pitchFamily="34" charset="0"/>
                        </a:rPr>
                        <a:t>At least 95% expenditure of 2019/20 Consolidated Capital Grant allocation</a:t>
                      </a:r>
                      <a:endParaRPr lang="en-ZA" sz="1400" dirty="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marL="0" marR="0" indent="0" algn="l" defTabSz="914400" rtl="0" eaLnBrk="1" fontAlgn="auto" latinLnBrk="0" hangingPunct="1">
                        <a:lnSpc>
                          <a:spcPct val="115000"/>
                        </a:lnSpc>
                        <a:spcBef>
                          <a:spcPts val="600"/>
                        </a:spcBef>
                        <a:spcAft>
                          <a:spcPts val="0"/>
                        </a:spcAft>
                        <a:buClrTx/>
                        <a:buSzTx/>
                        <a:buFontTx/>
                        <a:buNone/>
                        <a:tabLst/>
                        <a:defRPr/>
                      </a:pPr>
                      <a:r>
                        <a:rPr lang="en-ZA" sz="1400" dirty="0">
                          <a:solidFill>
                            <a:srgbClr val="000000"/>
                          </a:solidFill>
                          <a:effectLst/>
                          <a:latin typeface="+mn-lt"/>
                          <a:ea typeface="Times New Roman" panose="02020603050405020304" pitchFamily="18" charset="0"/>
                          <a:cs typeface="Arial" panose="020B0604020202020204" pitchFamily="34" charset="0"/>
                        </a:rPr>
                        <a:t> </a:t>
                      </a:r>
                      <a:endParaRPr lang="en-ZA" sz="1400" dirty="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9379719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Annual Performance Indicators and Targets – Project Development and Funding Programme</a:t>
            </a:r>
          </a:p>
        </p:txBody>
      </p:sp>
      <p:sp>
        <p:nvSpPr>
          <p:cNvPr id="7" name="Slide Number Placeholder 6"/>
          <p:cNvSpPr>
            <a:spLocks noGrp="1"/>
          </p:cNvSpPr>
          <p:nvPr>
            <p:ph type="sldNum" sz="quarter" idx="12"/>
          </p:nvPr>
        </p:nvSpPr>
        <p:spPr/>
        <p:txBody>
          <a:bodyPr/>
          <a:lstStyle/>
          <a:p>
            <a:fld id="{17BD8DD0-C587-4865-AB08-0C7D86E2805E}" type="slidenum">
              <a:rPr lang="en-US" smtClean="0"/>
              <a:pPr/>
              <a:t>51</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xmlns="" val="2389375405"/>
              </p:ext>
            </p:extLst>
          </p:nvPr>
        </p:nvGraphicFramePr>
        <p:xfrm>
          <a:off x="0" y="1143000"/>
          <a:ext cx="9144000" cy="4647566"/>
        </p:xfrm>
        <a:graphic>
          <a:graphicData uri="http://schemas.openxmlformats.org/drawingml/2006/table">
            <a:tbl>
              <a:tblPr firstRow="1" bandRow="1">
                <a:tableStyleId>{5940675A-B579-460E-94D1-54222C63F5DA}</a:tableStyleId>
              </a:tblPr>
              <a:tblGrid>
                <a:gridCol w="444500">
                  <a:extLst>
                    <a:ext uri="{9D8B030D-6E8A-4147-A177-3AD203B41FA5}">
                      <a16:colId xmlns:a16="http://schemas.microsoft.com/office/drawing/2014/main" xmlns="" val="20000"/>
                    </a:ext>
                  </a:extLst>
                </a:gridCol>
                <a:gridCol w="1536700">
                  <a:extLst>
                    <a:ext uri="{9D8B030D-6E8A-4147-A177-3AD203B41FA5}">
                      <a16:colId xmlns:a16="http://schemas.microsoft.com/office/drawing/2014/main" xmlns="" val="20001"/>
                    </a:ext>
                  </a:extLst>
                </a:gridCol>
                <a:gridCol w="1790700">
                  <a:extLst>
                    <a:ext uri="{9D8B030D-6E8A-4147-A177-3AD203B41FA5}">
                      <a16:colId xmlns:a16="http://schemas.microsoft.com/office/drawing/2014/main" xmlns="" val="20002"/>
                    </a:ext>
                  </a:extLst>
                </a:gridCol>
                <a:gridCol w="1790700">
                  <a:extLst>
                    <a:ext uri="{9D8B030D-6E8A-4147-A177-3AD203B41FA5}">
                      <a16:colId xmlns:a16="http://schemas.microsoft.com/office/drawing/2014/main" xmlns="" val="20003"/>
                    </a:ext>
                  </a:extLst>
                </a:gridCol>
                <a:gridCol w="1790700">
                  <a:extLst>
                    <a:ext uri="{9D8B030D-6E8A-4147-A177-3AD203B41FA5}">
                      <a16:colId xmlns:a16="http://schemas.microsoft.com/office/drawing/2014/main" xmlns="" val="20004"/>
                    </a:ext>
                  </a:extLst>
                </a:gridCol>
                <a:gridCol w="1790700">
                  <a:extLst>
                    <a:ext uri="{9D8B030D-6E8A-4147-A177-3AD203B41FA5}">
                      <a16:colId xmlns:a16="http://schemas.microsoft.com/office/drawing/2014/main" xmlns="" val="20005"/>
                    </a:ext>
                  </a:extLst>
                </a:gridCol>
              </a:tblGrid>
              <a:tr h="303622">
                <a:tc>
                  <a:txBody>
                    <a:bodyPr/>
                    <a:lstStyle/>
                    <a:p>
                      <a:endParaRPr lang="en-ZA" sz="1400" dirty="0">
                        <a:latin typeface="+mn-lt"/>
                      </a:endParaRPr>
                    </a:p>
                  </a:txBody>
                  <a:tcPr/>
                </a:tc>
                <a:tc>
                  <a:txBody>
                    <a:bodyPr/>
                    <a:lstStyle/>
                    <a:p>
                      <a:r>
                        <a:rPr lang="en-ZA" sz="1400" dirty="0">
                          <a:latin typeface="+mn-lt"/>
                        </a:rPr>
                        <a:t>Indicator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latin typeface="+mn-lt"/>
                        </a:rPr>
                        <a:t>2017/18 estimated performance</a:t>
                      </a:r>
                    </a:p>
                  </a:txBody>
                  <a:tcPr/>
                </a:tc>
                <a:tc>
                  <a:txBody>
                    <a:bodyPr/>
                    <a:lstStyle/>
                    <a:p>
                      <a:r>
                        <a:rPr lang="en-ZA" sz="1400" dirty="0">
                          <a:latin typeface="+mn-lt"/>
                        </a:rPr>
                        <a:t>2018/19 Target</a:t>
                      </a:r>
                    </a:p>
                  </a:txBody>
                  <a:tcPr/>
                </a:tc>
                <a:tc>
                  <a:txBody>
                    <a:bodyPr/>
                    <a:lstStyle/>
                    <a:p>
                      <a:r>
                        <a:rPr lang="en-ZA" sz="1400" dirty="0">
                          <a:latin typeface="+mn-lt"/>
                        </a:rPr>
                        <a:t>2019/20 Target</a:t>
                      </a:r>
                    </a:p>
                  </a:txBody>
                  <a:tcPr/>
                </a:tc>
                <a:tc>
                  <a:txBody>
                    <a:bodyPr/>
                    <a:lstStyle/>
                    <a:p>
                      <a:r>
                        <a:rPr lang="en-ZA" sz="1400" dirty="0">
                          <a:latin typeface="+mn-lt"/>
                        </a:rPr>
                        <a:t>2020/21 Target</a:t>
                      </a:r>
                    </a:p>
                  </a:txBody>
                  <a:tcPr/>
                </a:tc>
                <a:extLst>
                  <a:ext uri="{0D108BD9-81ED-4DB2-BD59-A6C34878D82A}">
                    <a16:rowId xmlns:a16="http://schemas.microsoft.com/office/drawing/2014/main" xmlns="" val="10000"/>
                  </a:ext>
                </a:extLst>
              </a:tr>
              <a:tr h="303622">
                <a:tc>
                  <a:txBody>
                    <a:bodyPr/>
                    <a:lstStyle/>
                    <a:p>
                      <a:r>
                        <a:rPr lang="en-ZA" sz="1400" dirty="0">
                          <a:solidFill>
                            <a:schemeClr val="tx1"/>
                          </a:solidFill>
                          <a:latin typeface="+mn-lt"/>
                        </a:rPr>
                        <a:t>8.1</a:t>
                      </a:r>
                    </a:p>
                  </a:txBody>
                  <a:tcPr>
                    <a:solidFill>
                      <a:schemeClr val="bg1"/>
                    </a:solidFill>
                  </a:tcPr>
                </a:tc>
                <a:tc>
                  <a:txBody>
                    <a:bodyPr/>
                    <a:lstStyle/>
                    <a:p>
                      <a:pPr algn="l" fontAlgn="t"/>
                      <a:r>
                        <a:rPr lang="en-ZA" sz="1400" dirty="0">
                          <a:solidFill>
                            <a:srgbClr val="000000"/>
                          </a:solidFill>
                          <a:effectLst/>
                          <a:latin typeface="+mn-lt"/>
                          <a:ea typeface="Times New Roman" panose="02020603050405020304" pitchFamily="18" charset="0"/>
                        </a:rPr>
                        <a:t>Annual development and submission of the Social Housing Investment Plan as per the Social Housing Act</a:t>
                      </a:r>
                      <a:endParaRPr lang="en-US" sz="1400" b="0" i="0" u="none" strike="noStrike" dirty="0">
                        <a:solidFill>
                          <a:schemeClr val="tx1"/>
                        </a:solidFill>
                        <a:effectLst/>
                        <a:latin typeface="+mn-lt"/>
                      </a:endParaRPr>
                    </a:p>
                  </a:txBody>
                  <a:tcPr marL="9525" marR="9525" marT="9525" marB="0">
                    <a:solidFill>
                      <a:schemeClr val="bg1"/>
                    </a:solidFill>
                  </a:tcPr>
                </a:tc>
                <a:tc>
                  <a:txBody>
                    <a:bodyPr/>
                    <a:lstStyle/>
                    <a:p>
                      <a:pPr algn="l">
                        <a:lnSpc>
                          <a:spcPct val="115000"/>
                        </a:lnSpc>
                        <a:spcBef>
                          <a:spcPts val="600"/>
                        </a:spcBef>
                        <a:spcAft>
                          <a:spcPts val="0"/>
                        </a:spcAft>
                      </a:pPr>
                      <a:r>
                        <a:rPr lang="en-ZA" sz="1400" dirty="0">
                          <a:effectLst/>
                          <a:latin typeface="+mn-lt"/>
                          <a:ea typeface="Times New Roman" panose="02020603050405020304" pitchFamily="18" charset="0"/>
                          <a:cs typeface="Arial" panose="020B0604020202020204" pitchFamily="34" charset="0"/>
                        </a:rPr>
                        <a:t>Social Housing Investment Plan for 2018/19 developed and submitted in accordance with the Social Housing Act by the end of March 2018</a:t>
                      </a:r>
                      <a:endParaRPr lang="en-ZA" sz="1400" dirty="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dirty="0">
                          <a:effectLst/>
                          <a:latin typeface="+mn-lt"/>
                          <a:ea typeface="Times New Roman" panose="02020603050405020304" pitchFamily="18" charset="0"/>
                          <a:cs typeface="Arial" panose="020B0604020202020204" pitchFamily="34" charset="0"/>
                        </a:rPr>
                        <a:t>Social Housing Investment Plan for 2019/20 developed and submitted in accordance with the Social Housing Act by the end of March 2019</a:t>
                      </a:r>
                      <a:endParaRPr lang="en-ZA" sz="1400" dirty="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dirty="0">
                          <a:effectLst/>
                          <a:latin typeface="+mn-lt"/>
                          <a:ea typeface="Times New Roman" panose="02020603050405020304" pitchFamily="18" charset="0"/>
                          <a:cs typeface="Arial" panose="020B0604020202020204" pitchFamily="34" charset="0"/>
                        </a:rPr>
                        <a:t>Social Housing Investment Plan for 2020/21 developed and submitted in accordance with the Social Housing Act by the end of March 2020</a:t>
                      </a:r>
                      <a:endParaRPr lang="en-ZA" sz="1400" dirty="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fontAlgn="t"/>
                      <a:endParaRPr lang="en-US" sz="1400" b="0" i="0" u="none" strike="noStrike" dirty="0">
                        <a:solidFill>
                          <a:schemeClr val="tx1"/>
                        </a:solidFill>
                        <a:effectLst/>
                        <a:latin typeface="+mn-lt"/>
                      </a:endParaRPr>
                    </a:p>
                  </a:txBody>
                  <a:tcPr marL="9525" marR="9525" marT="9525" marB="0">
                    <a:solidFill>
                      <a:schemeClr val="bg1"/>
                    </a:solidFill>
                  </a:tcPr>
                </a:tc>
                <a:extLst>
                  <a:ext uri="{0D108BD9-81ED-4DB2-BD59-A6C34878D82A}">
                    <a16:rowId xmlns:a16="http://schemas.microsoft.com/office/drawing/2014/main" xmlns="" val="10001"/>
                  </a:ext>
                </a:extLst>
              </a:tr>
              <a:tr h="303622">
                <a:tc>
                  <a:txBody>
                    <a:bodyPr/>
                    <a:lstStyle/>
                    <a:p>
                      <a:r>
                        <a:rPr lang="en-ZA" sz="1400" dirty="0">
                          <a:solidFill>
                            <a:schemeClr val="tx1"/>
                          </a:solidFill>
                          <a:latin typeface="+mn-lt"/>
                        </a:rPr>
                        <a:t>9.1</a:t>
                      </a:r>
                    </a:p>
                  </a:txBody>
                  <a:tcPr>
                    <a:solidFill>
                      <a:schemeClr val="bg1"/>
                    </a:solidFill>
                  </a:tcPr>
                </a:tc>
                <a:tc>
                  <a:txBody>
                    <a:bodyPr/>
                    <a:lstStyle/>
                    <a:p>
                      <a:pPr algn="l" fontAlgn="t"/>
                      <a:r>
                        <a:rPr lang="en-ZA" sz="1400" dirty="0">
                          <a:solidFill>
                            <a:srgbClr val="000000"/>
                          </a:solidFill>
                          <a:effectLst/>
                          <a:latin typeface="+mn-lt"/>
                          <a:ea typeface="Times New Roman" panose="02020603050405020304" pitchFamily="18" charset="0"/>
                        </a:rPr>
                        <a:t>Percentage of annual Consolidated Capital Grant allocation awarded to Other Delivery Agents</a:t>
                      </a:r>
                      <a:endParaRPr lang="en-US" sz="1400" b="0" i="0" u="none" strike="noStrike" dirty="0">
                        <a:solidFill>
                          <a:schemeClr val="tx1"/>
                        </a:solidFill>
                        <a:effectLst/>
                        <a:latin typeface="+mn-lt"/>
                      </a:endParaRPr>
                    </a:p>
                  </a:txBody>
                  <a:tcPr marL="9525" marR="9525" marT="9525" marB="0">
                    <a:solidFill>
                      <a:schemeClr val="bg1"/>
                    </a:solidFill>
                  </a:tcPr>
                </a:tc>
                <a:tc>
                  <a:txBody>
                    <a:bodyPr/>
                    <a:lstStyle/>
                    <a:p>
                      <a:pPr algn="l">
                        <a:lnSpc>
                          <a:spcPct val="115000"/>
                        </a:lnSpc>
                        <a:spcBef>
                          <a:spcPts val="600"/>
                        </a:spcBef>
                        <a:spcAft>
                          <a:spcPts val="0"/>
                        </a:spcAft>
                      </a:pPr>
                      <a:r>
                        <a:rPr lang="en-ZA" sz="1400" dirty="0">
                          <a:solidFill>
                            <a:srgbClr val="000000"/>
                          </a:solidFill>
                          <a:effectLst/>
                          <a:latin typeface="+mn-lt"/>
                          <a:ea typeface="Times New Roman" panose="02020603050405020304" pitchFamily="18" charset="0"/>
                          <a:cs typeface="Arial" panose="020B0604020202020204" pitchFamily="34" charset="0"/>
                        </a:rPr>
                        <a:t>15% of Consolidated Capital Grant allocation for 2017/18 financial year awarded to Other Delivery Agencies within the 2017/18 financial year</a:t>
                      </a:r>
                      <a:endParaRPr lang="en-ZA" sz="1400" dirty="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dirty="0">
                          <a:solidFill>
                            <a:srgbClr val="000000"/>
                          </a:solidFill>
                          <a:effectLst/>
                          <a:latin typeface="+mn-lt"/>
                          <a:ea typeface="Times New Roman" panose="02020603050405020304" pitchFamily="18" charset="0"/>
                          <a:cs typeface="Arial" panose="020B0604020202020204" pitchFamily="34" charset="0"/>
                        </a:rPr>
                        <a:t>20% of Consolidated Capital Grant allocation for 2018/19 financial year awarded to Other Delivery Agencies within the 2018/19 financial year</a:t>
                      </a:r>
                      <a:endParaRPr lang="en-ZA" sz="1400" dirty="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fontAlgn="t"/>
                      <a:r>
                        <a:rPr lang="en-ZA" sz="1400" dirty="0">
                          <a:solidFill>
                            <a:srgbClr val="000000"/>
                          </a:solidFill>
                          <a:effectLst/>
                          <a:latin typeface="+mn-lt"/>
                          <a:ea typeface="Times New Roman" panose="02020603050405020304" pitchFamily="18" charset="0"/>
                        </a:rPr>
                        <a:t>20% of Consolidated Capital Grant allocation for 2019/20 financial year awarded to Other Delivery Agencies within the 2019/20 financial year</a:t>
                      </a:r>
                      <a:endParaRPr lang="en-US" sz="1400" b="0" i="0" u="none" strike="noStrike" dirty="0">
                        <a:solidFill>
                          <a:schemeClr val="tx1"/>
                        </a:solidFill>
                        <a:effectLst/>
                        <a:latin typeface="+mn-lt"/>
                      </a:endParaRPr>
                    </a:p>
                  </a:txBody>
                  <a:tcPr marL="9525" marR="9525" marT="9525" marB="0">
                    <a:solidFill>
                      <a:schemeClr val="bg1"/>
                    </a:solidFill>
                  </a:tcPr>
                </a:tc>
                <a:tc>
                  <a:txBody>
                    <a:bodyPr/>
                    <a:lstStyle/>
                    <a:p>
                      <a:pPr algn="l" fontAlgn="t"/>
                      <a:endParaRPr lang="en-US" sz="1400" b="0" i="0" u="none" strike="noStrike" dirty="0">
                        <a:solidFill>
                          <a:schemeClr val="tx1"/>
                        </a:solidFill>
                        <a:effectLst/>
                        <a:latin typeface="+mn-lt"/>
                      </a:endParaRPr>
                    </a:p>
                  </a:txBody>
                  <a:tcPr marL="9525" marR="9525" marT="9525" marB="0">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7945956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Annual Performance Indicators and Targets – Project Development and Funding Programme</a:t>
            </a:r>
          </a:p>
        </p:txBody>
      </p:sp>
      <p:sp>
        <p:nvSpPr>
          <p:cNvPr id="7" name="Slide Number Placeholder 6"/>
          <p:cNvSpPr>
            <a:spLocks noGrp="1"/>
          </p:cNvSpPr>
          <p:nvPr>
            <p:ph type="sldNum" sz="quarter" idx="12"/>
          </p:nvPr>
        </p:nvSpPr>
        <p:spPr/>
        <p:txBody>
          <a:bodyPr/>
          <a:lstStyle/>
          <a:p>
            <a:fld id="{17BD8DD0-C587-4865-AB08-0C7D86E2805E}" type="slidenum">
              <a:rPr lang="en-US" smtClean="0"/>
              <a:pPr/>
              <a:t>52</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xmlns="" val="1641263712"/>
              </p:ext>
            </p:extLst>
          </p:nvPr>
        </p:nvGraphicFramePr>
        <p:xfrm>
          <a:off x="0" y="1143000"/>
          <a:ext cx="9144001" cy="3900361"/>
        </p:xfrm>
        <a:graphic>
          <a:graphicData uri="http://schemas.openxmlformats.org/drawingml/2006/table">
            <a:tbl>
              <a:tblPr firstRow="1" bandRow="1">
                <a:tableStyleId>{5940675A-B579-460E-94D1-54222C63F5DA}</a:tableStyleId>
              </a:tblPr>
              <a:tblGrid>
                <a:gridCol w="444500">
                  <a:extLst>
                    <a:ext uri="{9D8B030D-6E8A-4147-A177-3AD203B41FA5}">
                      <a16:colId xmlns:a16="http://schemas.microsoft.com/office/drawing/2014/main" xmlns="" val="20000"/>
                    </a:ext>
                  </a:extLst>
                </a:gridCol>
                <a:gridCol w="2603501">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303622">
                <a:tc>
                  <a:txBody>
                    <a:bodyPr/>
                    <a:lstStyle/>
                    <a:p>
                      <a:endParaRPr lang="en-ZA" sz="1400" dirty="0">
                        <a:latin typeface="+mn-lt"/>
                      </a:endParaRPr>
                    </a:p>
                  </a:txBody>
                  <a:tcPr/>
                </a:tc>
                <a:tc>
                  <a:txBody>
                    <a:bodyPr/>
                    <a:lstStyle/>
                    <a:p>
                      <a:r>
                        <a:rPr lang="en-ZA" sz="1400" dirty="0">
                          <a:latin typeface="+mn-lt"/>
                        </a:rPr>
                        <a:t>Indicator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latin typeface="+mn-lt"/>
                        </a:rPr>
                        <a:t>2017/18 estimated performance</a:t>
                      </a:r>
                    </a:p>
                  </a:txBody>
                  <a:tcPr/>
                </a:tc>
                <a:tc>
                  <a:txBody>
                    <a:bodyPr/>
                    <a:lstStyle/>
                    <a:p>
                      <a:r>
                        <a:rPr lang="en-ZA" sz="1400" dirty="0">
                          <a:latin typeface="+mn-lt"/>
                        </a:rPr>
                        <a:t>2018/19 Target</a:t>
                      </a:r>
                    </a:p>
                  </a:txBody>
                  <a:tcPr/>
                </a:tc>
                <a:tc>
                  <a:txBody>
                    <a:bodyPr/>
                    <a:lstStyle/>
                    <a:p>
                      <a:r>
                        <a:rPr lang="en-ZA" sz="1400" dirty="0">
                          <a:latin typeface="+mn-lt"/>
                        </a:rPr>
                        <a:t>2019/20 Target</a:t>
                      </a:r>
                    </a:p>
                  </a:txBody>
                  <a:tcPr/>
                </a:tc>
                <a:tc>
                  <a:txBody>
                    <a:bodyPr/>
                    <a:lstStyle/>
                    <a:p>
                      <a:r>
                        <a:rPr lang="en-ZA" sz="1400" dirty="0">
                          <a:latin typeface="+mn-lt"/>
                        </a:rPr>
                        <a:t>2020/21 Target</a:t>
                      </a:r>
                    </a:p>
                  </a:txBody>
                  <a:tcPr/>
                </a:tc>
                <a:extLst>
                  <a:ext uri="{0D108BD9-81ED-4DB2-BD59-A6C34878D82A}">
                    <a16:rowId xmlns:a16="http://schemas.microsoft.com/office/drawing/2014/main" xmlns="" val="10000"/>
                  </a:ext>
                </a:extLst>
              </a:tr>
              <a:tr h="303622">
                <a:tc>
                  <a:txBody>
                    <a:bodyPr/>
                    <a:lstStyle/>
                    <a:p>
                      <a:r>
                        <a:rPr lang="en-ZA" sz="1400" dirty="0">
                          <a:solidFill>
                            <a:schemeClr val="tx1"/>
                          </a:solidFill>
                          <a:latin typeface="+mn-lt"/>
                        </a:rPr>
                        <a:t>9.2</a:t>
                      </a:r>
                    </a:p>
                  </a:txBody>
                  <a:tcPr>
                    <a:solidFill>
                      <a:schemeClr val="bg1"/>
                    </a:solidFill>
                  </a:tcPr>
                </a:tc>
                <a:tc>
                  <a:txBody>
                    <a:bodyPr/>
                    <a:lstStyle/>
                    <a:p>
                      <a:pPr algn="l" fontAlgn="t"/>
                      <a:r>
                        <a:rPr lang="en-ZA" sz="1400" dirty="0">
                          <a:solidFill>
                            <a:srgbClr val="000000"/>
                          </a:solidFill>
                          <a:effectLst/>
                          <a:latin typeface="+mn-lt"/>
                          <a:ea typeface="Times New Roman" panose="02020603050405020304" pitchFamily="18" charset="0"/>
                        </a:rPr>
                        <a:t>Percentage of annual Consolidated Capital Grant allocation awarded to B-BBEE Owned/Controlled Companies as defined in the B-BBEE Act</a:t>
                      </a:r>
                      <a:endParaRPr lang="en-US" sz="1400" b="0" i="0" u="none" strike="noStrike" dirty="0">
                        <a:solidFill>
                          <a:schemeClr val="tx1"/>
                        </a:solidFill>
                        <a:effectLst/>
                        <a:latin typeface="+mn-lt"/>
                      </a:endParaRPr>
                    </a:p>
                  </a:txBody>
                  <a:tcPr marL="9525" marR="9525" marT="9525" marB="0">
                    <a:solidFill>
                      <a:schemeClr val="bg1"/>
                    </a:solidFill>
                  </a:tcPr>
                </a:tc>
                <a:tc>
                  <a:txBody>
                    <a:bodyPr/>
                    <a:lstStyle/>
                    <a:p>
                      <a:pPr algn="l">
                        <a:lnSpc>
                          <a:spcPct val="115000"/>
                        </a:lnSpc>
                        <a:spcBef>
                          <a:spcPts val="600"/>
                        </a:spcBef>
                        <a:spcAft>
                          <a:spcPts val="0"/>
                        </a:spcAft>
                      </a:pPr>
                      <a:r>
                        <a:rPr lang="en-ZA" sz="1400">
                          <a:effectLst/>
                          <a:latin typeface="+mn-lt"/>
                          <a:ea typeface="Times New Roman" panose="02020603050405020304" pitchFamily="18" charset="0"/>
                          <a:cs typeface="Arial" panose="020B0604020202020204" pitchFamily="34" charset="0"/>
                        </a:rPr>
                        <a:t>50% of Consolidated Capital Grant allocation for 2017/18 financial year awarded to B-BBEE Owned/Controlled Companies, as defined in the B-BBEE Act, within the 2017/18 financial year</a:t>
                      </a:r>
                      <a:endParaRPr lang="en-ZA" sz="140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15000"/>
                        </a:lnSpc>
                        <a:spcBef>
                          <a:spcPts val="600"/>
                        </a:spcBef>
                        <a:spcAft>
                          <a:spcPts val="0"/>
                        </a:spcAft>
                      </a:pPr>
                      <a:r>
                        <a:rPr lang="en-ZA" sz="1400" dirty="0">
                          <a:effectLst/>
                          <a:latin typeface="+mn-lt"/>
                          <a:ea typeface="Times New Roman" panose="02020603050405020304" pitchFamily="18" charset="0"/>
                          <a:cs typeface="Arial" panose="020B0604020202020204" pitchFamily="34" charset="0"/>
                        </a:rPr>
                        <a:t>60% of Consolidated Capital Grant allocation for 2018/19 financial year awarded to B-BBEE Owned/Controlled Companies, as defined in the B-BBEE Act, within the 2018/19 financial year</a:t>
                      </a:r>
                      <a:endParaRPr lang="en-ZA" sz="1400" dirty="0">
                        <a:effectLst/>
                        <a:latin typeface="+mn-lt"/>
                        <a:ea typeface="Arial" panose="020B0604020202020204" pitchFamily="34" charset="0"/>
                        <a:cs typeface="Times New Roman" panose="02020603050405020304" pitchFamily="18" charset="0"/>
                      </a:endParaRPr>
                    </a:p>
                  </a:txBody>
                  <a:tcPr marL="68580" marR="68580" marT="0" marB="0">
                    <a:solidFill>
                      <a:schemeClr val="bg1"/>
                    </a:solidFill>
                  </a:tcPr>
                </a:tc>
                <a:tc>
                  <a:txBody>
                    <a:bodyPr/>
                    <a:lstStyle/>
                    <a:p>
                      <a:pPr algn="l" fontAlgn="t"/>
                      <a:r>
                        <a:rPr lang="en-ZA" sz="1400" dirty="0">
                          <a:effectLst/>
                          <a:latin typeface="+mn-lt"/>
                          <a:ea typeface="Times New Roman" panose="02020603050405020304" pitchFamily="18" charset="0"/>
                        </a:rPr>
                        <a:t>60% of Consolidated Capital Grant allocation for 2019/20 financial year awarded to B-BBEE Owned/Controlled Companies, as defined in the B-BBEE Act, within the 2019/20 financial year</a:t>
                      </a:r>
                      <a:endParaRPr lang="en-US" sz="1400" b="0" i="0" u="none" strike="noStrike" dirty="0">
                        <a:solidFill>
                          <a:schemeClr val="tx1"/>
                        </a:solidFill>
                        <a:effectLst/>
                        <a:latin typeface="+mn-lt"/>
                      </a:endParaRPr>
                    </a:p>
                  </a:txBody>
                  <a:tcPr marL="9525" marR="9525" marT="9525" marB="0">
                    <a:solidFill>
                      <a:schemeClr val="bg1"/>
                    </a:solidFill>
                  </a:tcPr>
                </a:tc>
                <a:tc>
                  <a:txBody>
                    <a:bodyPr/>
                    <a:lstStyle/>
                    <a:p>
                      <a:pPr algn="l" fontAlgn="t"/>
                      <a:endParaRPr lang="en-US" sz="1400" b="0" i="0" u="none" strike="noStrike" dirty="0">
                        <a:solidFill>
                          <a:schemeClr val="tx1"/>
                        </a:solidFill>
                        <a:effectLst/>
                        <a:latin typeface="+mn-lt"/>
                      </a:endParaRPr>
                    </a:p>
                  </a:txBody>
                  <a:tcPr marL="9525" marR="9525" marT="9525" marB="0">
                    <a:solidFill>
                      <a:schemeClr val="bg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9109304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1515"/>
          </a:xfrm>
        </p:spPr>
        <p:txBody>
          <a:bodyPr/>
          <a:lstStyle/>
          <a:p>
            <a:r>
              <a:rPr lang="en-ZA" dirty="0"/>
              <a:t>Expenditure Trends and Estimates</a:t>
            </a:r>
          </a:p>
        </p:txBody>
      </p:sp>
      <p:sp>
        <p:nvSpPr>
          <p:cNvPr id="7" name="Slide Number Placeholder 6"/>
          <p:cNvSpPr>
            <a:spLocks noGrp="1"/>
          </p:cNvSpPr>
          <p:nvPr>
            <p:ph type="sldNum" sz="quarter" idx="12"/>
          </p:nvPr>
        </p:nvSpPr>
        <p:spPr/>
        <p:txBody>
          <a:bodyPr/>
          <a:lstStyle/>
          <a:p>
            <a:fld id="{17BD8DD0-C587-4865-AB08-0C7D86E2805E}" type="slidenum">
              <a:rPr lang="en-US" smtClean="0"/>
              <a:pPr/>
              <a:t>53</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xmlns="" val="3890169209"/>
              </p:ext>
            </p:extLst>
          </p:nvPr>
        </p:nvGraphicFramePr>
        <p:xfrm>
          <a:off x="190497" y="1600200"/>
          <a:ext cx="8763006" cy="2573469"/>
        </p:xfrm>
        <a:graphic>
          <a:graphicData uri="http://schemas.openxmlformats.org/drawingml/2006/table">
            <a:tbl>
              <a:tblPr firstRow="1" firstCol="1" bandRow="1">
                <a:tableStyleId>{5940675A-B579-460E-94D1-54222C63F5DA}</a:tableStyleId>
              </a:tblPr>
              <a:tblGrid>
                <a:gridCol w="1251858">
                  <a:extLst>
                    <a:ext uri="{9D8B030D-6E8A-4147-A177-3AD203B41FA5}">
                      <a16:colId xmlns:a16="http://schemas.microsoft.com/office/drawing/2014/main" xmlns="" val="2496917077"/>
                    </a:ext>
                  </a:extLst>
                </a:gridCol>
                <a:gridCol w="1251858">
                  <a:extLst>
                    <a:ext uri="{9D8B030D-6E8A-4147-A177-3AD203B41FA5}">
                      <a16:colId xmlns:a16="http://schemas.microsoft.com/office/drawing/2014/main" xmlns="" val="4054777881"/>
                    </a:ext>
                  </a:extLst>
                </a:gridCol>
                <a:gridCol w="1251858">
                  <a:extLst>
                    <a:ext uri="{9D8B030D-6E8A-4147-A177-3AD203B41FA5}">
                      <a16:colId xmlns:a16="http://schemas.microsoft.com/office/drawing/2014/main" xmlns="" val="1133611418"/>
                    </a:ext>
                  </a:extLst>
                </a:gridCol>
                <a:gridCol w="1251858">
                  <a:extLst>
                    <a:ext uri="{9D8B030D-6E8A-4147-A177-3AD203B41FA5}">
                      <a16:colId xmlns:a16="http://schemas.microsoft.com/office/drawing/2014/main" xmlns="" val="829183656"/>
                    </a:ext>
                  </a:extLst>
                </a:gridCol>
                <a:gridCol w="1251858">
                  <a:extLst>
                    <a:ext uri="{9D8B030D-6E8A-4147-A177-3AD203B41FA5}">
                      <a16:colId xmlns:a16="http://schemas.microsoft.com/office/drawing/2014/main" xmlns="" val="2770488210"/>
                    </a:ext>
                  </a:extLst>
                </a:gridCol>
                <a:gridCol w="1251858">
                  <a:extLst>
                    <a:ext uri="{9D8B030D-6E8A-4147-A177-3AD203B41FA5}">
                      <a16:colId xmlns:a16="http://schemas.microsoft.com/office/drawing/2014/main" xmlns="" val="3494605720"/>
                    </a:ext>
                  </a:extLst>
                </a:gridCol>
                <a:gridCol w="1251858">
                  <a:extLst>
                    <a:ext uri="{9D8B030D-6E8A-4147-A177-3AD203B41FA5}">
                      <a16:colId xmlns:a16="http://schemas.microsoft.com/office/drawing/2014/main" xmlns="" val="344725618"/>
                    </a:ext>
                  </a:extLst>
                </a:gridCol>
              </a:tblGrid>
              <a:tr h="123804">
                <a:tc>
                  <a:txBody>
                    <a:bodyPr/>
                    <a:lstStyle/>
                    <a:p>
                      <a:pPr>
                        <a:lnSpc>
                          <a:spcPct val="115000"/>
                        </a:lnSpc>
                      </a:pPr>
                      <a:endParaRPr lang="en-ZA" sz="1200">
                        <a:effectLst/>
                        <a:latin typeface="Arial" panose="020B0604020202020204" pitchFamily="34" charset="0"/>
                        <a:cs typeface="Times New Roman" panose="02020603050405020304" pitchFamily="18" charset="0"/>
                      </a:endParaRPr>
                    </a:p>
                  </a:txBody>
                  <a:tcPr marL="35022" marR="35022" marT="0" marB="0" anchor="b"/>
                </a:tc>
                <a:tc>
                  <a:txBody>
                    <a:bodyPr/>
                    <a:lstStyle/>
                    <a:p>
                      <a:pPr algn="ctr">
                        <a:lnSpc>
                          <a:spcPct val="115000"/>
                        </a:lnSpc>
                        <a:spcBef>
                          <a:spcPts val="600"/>
                        </a:spcBef>
                        <a:spcAft>
                          <a:spcPts val="0"/>
                        </a:spcAft>
                      </a:pPr>
                      <a:r>
                        <a:rPr lang="en-ZA" sz="1200" dirty="0">
                          <a:effectLst/>
                        </a:rPr>
                        <a:t> FY 2015/16 </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ctr">
                        <a:lnSpc>
                          <a:spcPct val="115000"/>
                        </a:lnSpc>
                        <a:spcBef>
                          <a:spcPts val="600"/>
                        </a:spcBef>
                        <a:spcAft>
                          <a:spcPts val="0"/>
                        </a:spcAft>
                      </a:pPr>
                      <a:r>
                        <a:rPr lang="en-ZA" sz="1200">
                          <a:effectLst/>
                        </a:rPr>
                        <a:t> FY 2016/17 </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ctr">
                        <a:lnSpc>
                          <a:spcPct val="115000"/>
                        </a:lnSpc>
                        <a:spcBef>
                          <a:spcPts val="600"/>
                        </a:spcBef>
                        <a:spcAft>
                          <a:spcPts val="0"/>
                        </a:spcAft>
                      </a:pPr>
                      <a:r>
                        <a:rPr lang="en-ZA" sz="1200">
                          <a:effectLst/>
                        </a:rPr>
                        <a:t> FY2017/18 </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ctr">
                        <a:lnSpc>
                          <a:spcPct val="115000"/>
                        </a:lnSpc>
                        <a:spcBef>
                          <a:spcPts val="600"/>
                        </a:spcBef>
                        <a:spcAft>
                          <a:spcPts val="0"/>
                        </a:spcAft>
                      </a:pPr>
                      <a:r>
                        <a:rPr lang="en-ZA" sz="1200">
                          <a:effectLst/>
                        </a:rPr>
                        <a:t> FY2018/19 </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ctr">
                        <a:lnSpc>
                          <a:spcPct val="115000"/>
                        </a:lnSpc>
                        <a:spcBef>
                          <a:spcPts val="600"/>
                        </a:spcBef>
                        <a:spcAft>
                          <a:spcPts val="0"/>
                        </a:spcAft>
                      </a:pPr>
                      <a:r>
                        <a:rPr lang="en-ZA" sz="1200">
                          <a:effectLst/>
                        </a:rPr>
                        <a:t> FY2019/20 </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ctr">
                        <a:lnSpc>
                          <a:spcPct val="115000"/>
                        </a:lnSpc>
                        <a:spcBef>
                          <a:spcPts val="600"/>
                        </a:spcBef>
                        <a:spcAft>
                          <a:spcPts val="0"/>
                        </a:spcAft>
                      </a:pPr>
                      <a:r>
                        <a:rPr lang="en-ZA" sz="1200">
                          <a:effectLst/>
                        </a:rPr>
                        <a:t> FY2020/21 </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extLst>
                  <a:ext uri="{0D108BD9-81ED-4DB2-BD59-A6C34878D82A}">
                    <a16:rowId xmlns:a16="http://schemas.microsoft.com/office/drawing/2014/main" xmlns="" val="2849939930"/>
                  </a:ext>
                </a:extLst>
              </a:tr>
              <a:tr h="200435">
                <a:tc>
                  <a:txBody>
                    <a:bodyPr/>
                    <a:lstStyle/>
                    <a:p>
                      <a:pPr algn="ctr">
                        <a:lnSpc>
                          <a:spcPct val="115000"/>
                        </a:lnSpc>
                        <a:spcBef>
                          <a:spcPts val="600"/>
                        </a:spcBef>
                        <a:spcAft>
                          <a:spcPts val="0"/>
                        </a:spcAft>
                      </a:pPr>
                      <a:r>
                        <a:rPr lang="en-ZA" sz="1200">
                          <a:effectLst/>
                        </a:rPr>
                        <a:t>Expenditure Estimates</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ctr"/>
                </a:tc>
                <a:tc>
                  <a:txBody>
                    <a:bodyPr/>
                    <a:lstStyle/>
                    <a:p>
                      <a:pPr algn="ctr">
                        <a:lnSpc>
                          <a:spcPct val="115000"/>
                        </a:lnSpc>
                        <a:spcBef>
                          <a:spcPts val="600"/>
                        </a:spcBef>
                        <a:spcAft>
                          <a:spcPts val="0"/>
                        </a:spcAft>
                      </a:pPr>
                      <a:r>
                        <a:rPr lang="en-ZA" sz="1200">
                          <a:effectLst/>
                        </a:rPr>
                        <a:t>Audited</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ctr">
                        <a:lnSpc>
                          <a:spcPct val="115000"/>
                        </a:lnSpc>
                        <a:spcBef>
                          <a:spcPts val="600"/>
                        </a:spcBef>
                        <a:spcAft>
                          <a:spcPts val="0"/>
                        </a:spcAft>
                      </a:pPr>
                      <a:r>
                        <a:rPr lang="en-ZA" sz="1200">
                          <a:effectLst/>
                        </a:rPr>
                        <a:t>Audited</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ctr">
                        <a:lnSpc>
                          <a:spcPct val="115000"/>
                        </a:lnSpc>
                        <a:spcBef>
                          <a:spcPts val="600"/>
                        </a:spcBef>
                        <a:spcAft>
                          <a:spcPts val="0"/>
                        </a:spcAft>
                      </a:pPr>
                      <a:r>
                        <a:rPr lang="en-ZA" sz="1200">
                          <a:effectLst/>
                        </a:rPr>
                        <a:t>Budget </a:t>
                      </a:r>
                      <a:br>
                        <a:rPr lang="en-ZA" sz="1200">
                          <a:effectLst/>
                        </a:rPr>
                      </a:br>
                      <a:r>
                        <a:rPr lang="en-ZA" sz="1200">
                          <a:effectLst/>
                        </a:rPr>
                        <a:t>Estimate</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ctr">
                        <a:lnSpc>
                          <a:spcPct val="115000"/>
                        </a:lnSpc>
                        <a:spcBef>
                          <a:spcPts val="600"/>
                        </a:spcBef>
                        <a:spcAft>
                          <a:spcPts val="0"/>
                        </a:spcAft>
                      </a:pPr>
                      <a:r>
                        <a:rPr lang="en-ZA" sz="1200">
                          <a:effectLst/>
                        </a:rPr>
                        <a:t>Budget </a:t>
                      </a:r>
                      <a:br>
                        <a:rPr lang="en-ZA" sz="1200">
                          <a:effectLst/>
                        </a:rPr>
                      </a:br>
                      <a:r>
                        <a:rPr lang="en-ZA" sz="1200">
                          <a:effectLst/>
                        </a:rPr>
                        <a:t>Estimate</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ctr">
                        <a:lnSpc>
                          <a:spcPct val="115000"/>
                        </a:lnSpc>
                        <a:spcBef>
                          <a:spcPts val="600"/>
                        </a:spcBef>
                        <a:spcAft>
                          <a:spcPts val="0"/>
                        </a:spcAft>
                      </a:pPr>
                      <a:r>
                        <a:rPr lang="en-ZA" sz="1200">
                          <a:effectLst/>
                        </a:rPr>
                        <a:t>Budget </a:t>
                      </a:r>
                      <a:br>
                        <a:rPr lang="en-ZA" sz="1200">
                          <a:effectLst/>
                        </a:rPr>
                      </a:br>
                      <a:r>
                        <a:rPr lang="en-ZA" sz="1200">
                          <a:effectLst/>
                        </a:rPr>
                        <a:t>Estimate</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ctr">
                        <a:lnSpc>
                          <a:spcPct val="115000"/>
                        </a:lnSpc>
                        <a:spcBef>
                          <a:spcPts val="600"/>
                        </a:spcBef>
                        <a:spcAft>
                          <a:spcPts val="0"/>
                        </a:spcAft>
                      </a:pPr>
                      <a:r>
                        <a:rPr lang="en-ZA" sz="1200">
                          <a:effectLst/>
                        </a:rPr>
                        <a:t>Budget </a:t>
                      </a:r>
                      <a:br>
                        <a:rPr lang="en-ZA" sz="1200">
                          <a:effectLst/>
                        </a:rPr>
                      </a:br>
                      <a:r>
                        <a:rPr lang="en-ZA" sz="1200">
                          <a:effectLst/>
                        </a:rPr>
                        <a:t>Estimate</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extLst>
                  <a:ext uri="{0D108BD9-81ED-4DB2-BD59-A6C34878D82A}">
                    <a16:rowId xmlns:a16="http://schemas.microsoft.com/office/drawing/2014/main" xmlns="" val="934592681"/>
                  </a:ext>
                </a:extLst>
              </a:tr>
              <a:tr h="123804">
                <a:tc>
                  <a:txBody>
                    <a:bodyPr/>
                    <a:lstStyle/>
                    <a:p>
                      <a:pPr>
                        <a:lnSpc>
                          <a:spcPct val="115000"/>
                        </a:lnSpc>
                      </a:pPr>
                      <a:endParaRPr lang="en-ZA" sz="1200" dirty="0">
                        <a:effectLst/>
                        <a:latin typeface="Arial" panose="020B0604020202020204" pitchFamily="34" charset="0"/>
                        <a:cs typeface="Times New Roman" panose="02020603050405020304" pitchFamily="18" charset="0"/>
                      </a:endParaRPr>
                    </a:p>
                  </a:txBody>
                  <a:tcPr marL="35022" marR="35022" marT="0" marB="0" anchor="b"/>
                </a:tc>
                <a:tc>
                  <a:txBody>
                    <a:bodyPr/>
                    <a:lstStyle/>
                    <a:p>
                      <a:pPr>
                        <a:lnSpc>
                          <a:spcPct val="115000"/>
                        </a:lnSpc>
                      </a:pPr>
                      <a:endParaRPr lang="en-ZA" sz="1200">
                        <a:effectLst/>
                        <a:latin typeface="Arial" panose="020B0604020202020204" pitchFamily="34" charset="0"/>
                        <a:cs typeface="Times New Roman" panose="02020603050405020304" pitchFamily="18" charset="0"/>
                      </a:endParaRPr>
                    </a:p>
                  </a:txBody>
                  <a:tcPr marL="35022" marR="35022" marT="0" marB="0" anchor="b"/>
                </a:tc>
                <a:tc>
                  <a:txBody>
                    <a:bodyPr/>
                    <a:lstStyle/>
                    <a:p>
                      <a:pPr algn="ctr">
                        <a:lnSpc>
                          <a:spcPct val="115000"/>
                        </a:lnSpc>
                        <a:spcBef>
                          <a:spcPts val="600"/>
                        </a:spcBef>
                        <a:spcAft>
                          <a:spcPts val="0"/>
                        </a:spcAft>
                      </a:pPr>
                      <a:r>
                        <a:rPr lang="en-ZA" sz="1200">
                          <a:effectLst/>
                        </a:rPr>
                        <a:t> </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ctr">
                        <a:lnSpc>
                          <a:spcPct val="115000"/>
                        </a:lnSpc>
                        <a:spcBef>
                          <a:spcPts val="600"/>
                        </a:spcBef>
                        <a:spcAft>
                          <a:spcPts val="0"/>
                        </a:spcAft>
                      </a:pPr>
                      <a:r>
                        <a:rPr lang="en-ZA" sz="1200">
                          <a:effectLst/>
                        </a:rPr>
                        <a:t> </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nSpc>
                          <a:spcPct val="115000"/>
                        </a:lnSpc>
                      </a:pPr>
                      <a:endParaRPr lang="en-ZA" sz="1200">
                        <a:effectLst/>
                        <a:latin typeface="Arial" panose="020B0604020202020204" pitchFamily="34" charset="0"/>
                        <a:cs typeface="Times New Roman" panose="02020603050405020304" pitchFamily="18" charset="0"/>
                      </a:endParaRPr>
                    </a:p>
                  </a:txBody>
                  <a:tcPr marL="35022" marR="35022" marT="0" marB="0" anchor="b"/>
                </a:tc>
                <a:tc>
                  <a:txBody>
                    <a:bodyPr/>
                    <a:lstStyle/>
                    <a:p>
                      <a:pPr>
                        <a:lnSpc>
                          <a:spcPct val="115000"/>
                        </a:lnSpc>
                      </a:pPr>
                      <a:endParaRPr lang="en-ZA" sz="1200">
                        <a:effectLst/>
                        <a:latin typeface="Arial" panose="020B0604020202020204" pitchFamily="34" charset="0"/>
                        <a:cs typeface="Times New Roman" panose="02020603050405020304" pitchFamily="18" charset="0"/>
                      </a:endParaRPr>
                    </a:p>
                  </a:txBody>
                  <a:tcPr marL="35022" marR="35022" marT="0" marB="0" anchor="b"/>
                </a:tc>
                <a:tc>
                  <a:txBody>
                    <a:bodyPr/>
                    <a:lstStyle/>
                    <a:p>
                      <a:pPr>
                        <a:lnSpc>
                          <a:spcPct val="115000"/>
                        </a:lnSpc>
                      </a:pPr>
                      <a:endParaRPr lang="en-ZA" sz="1200">
                        <a:effectLst/>
                        <a:latin typeface="Arial" panose="020B0604020202020204" pitchFamily="34" charset="0"/>
                        <a:cs typeface="Times New Roman" panose="02020603050405020304" pitchFamily="18" charset="0"/>
                      </a:endParaRPr>
                    </a:p>
                  </a:txBody>
                  <a:tcPr marL="35022" marR="35022" marT="0" marB="0" anchor="b"/>
                </a:tc>
                <a:extLst>
                  <a:ext uri="{0D108BD9-81ED-4DB2-BD59-A6C34878D82A}">
                    <a16:rowId xmlns:a16="http://schemas.microsoft.com/office/drawing/2014/main" xmlns="" val="2632928399"/>
                  </a:ext>
                </a:extLst>
              </a:tr>
              <a:tr h="123804">
                <a:tc>
                  <a:txBody>
                    <a:bodyPr/>
                    <a:lstStyle/>
                    <a:p>
                      <a:pPr algn="l">
                        <a:lnSpc>
                          <a:spcPct val="115000"/>
                        </a:lnSpc>
                        <a:spcBef>
                          <a:spcPts val="600"/>
                        </a:spcBef>
                        <a:spcAft>
                          <a:spcPts val="0"/>
                        </a:spcAft>
                      </a:pPr>
                      <a:r>
                        <a:rPr lang="en-ZA" sz="1200" b="1" dirty="0">
                          <a:effectLst/>
                        </a:rPr>
                        <a:t>REVENUE</a:t>
                      </a:r>
                      <a:endParaRPr lang="en-ZA" sz="1200" b="1"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nSpc>
                          <a:spcPct val="115000"/>
                        </a:lnSpc>
                      </a:pPr>
                      <a:endParaRPr lang="en-ZA" sz="1200">
                        <a:effectLst/>
                        <a:latin typeface="Arial" panose="020B0604020202020204" pitchFamily="34" charset="0"/>
                        <a:cs typeface="Times New Roman" panose="02020603050405020304" pitchFamily="18" charset="0"/>
                      </a:endParaRPr>
                    </a:p>
                  </a:txBody>
                  <a:tcPr marL="35022" marR="35022" marT="0" marB="0" anchor="b"/>
                </a:tc>
                <a:tc>
                  <a:txBody>
                    <a:bodyPr/>
                    <a:lstStyle/>
                    <a:p>
                      <a:pPr algn="ctr">
                        <a:lnSpc>
                          <a:spcPct val="115000"/>
                        </a:lnSpc>
                        <a:spcBef>
                          <a:spcPts val="600"/>
                        </a:spcBef>
                        <a:spcAft>
                          <a:spcPts val="0"/>
                        </a:spcAft>
                      </a:pPr>
                      <a:r>
                        <a:rPr lang="en-ZA" sz="1200">
                          <a:effectLst/>
                        </a:rPr>
                        <a:t> </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ctr">
                        <a:lnSpc>
                          <a:spcPct val="115000"/>
                        </a:lnSpc>
                        <a:spcBef>
                          <a:spcPts val="600"/>
                        </a:spcBef>
                        <a:spcAft>
                          <a:spcPts val="0"/>
                        </a:spcAft>
                      </a:pPr>
                      <a:r>
                        <a:rPr lang="en-ZA" sz="1200">
                          <a:effectLst/>
                        </a:rPr>
                        <a:t> </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nSpc>
                          <a:spcPct val="115000"/>
                        </a:lnSpc>
                      </a:pPr>
                      <a:endParaRPr lang="en-ZA" sz="1200">
                        <a:effectLst/>
                        <a:latin typeface="Arial" panose="020B0604020202020204" pitchFamily="34" charset="0"/>
                        <a:cs typeface="Times New Roman" panose="02020603050405020304" pitchFamily="18" charset="0"/>
                      </a:endParaRPr>
                    </a:p>
                  </a:txBody>
                  <a:tcPr marL="35022" marR="35022" marT="0" marB="0" anchor="b"/>
                </a:tc>
                <a:tc>
                  <a:txBody>
                    <a:bodyPr/>
                    <a:lstStyle/>
                    <a:p>
                      <a:pPr>
                        <a:lnSpc>
                          <a:spcPct val="115000"/>
                        </a:lnSpc>
                      </a:pPr>
                      <a:endParaRPr lang="en-ZA" sz="1200">
                        <a:effectLst/>
                        <a:latin typeface="Arial" panose="020B0604020202020204" pitchFamily="34" charset="0"/>
                        <a:cs typeface="Times New Roman" panose="02020603050405020304" pitchFamily="18" charset="0"/>
                      </a:endParaRPr>
                    </a:p>
                  </a:txBody>
                  <a:tcPr marL="35022" marR="35022" marT="0" marB="0" anchor="b"/>
                </a:tc>
                <a:tc>
                  <a:txBody>
                    <a:bodyPr/>
                    <a:lstStyle/>
                    <a:p>
                      <a:pPr>
                        <a:lnSpc>
                          <a:spcPct val="115000"/>
                        </a:lnSpc>
                      </a:pPr>
                      <a:endParaRPr lang="en-ZA" sz="1200">
                        <a:effectLst/>
                        <a:latin typeface="Arial" panose="020B0604020202020204" pitchFamily="34" charset="0"/>
                        <a:cs typeface="Times New Roman" panose="02020603050405020304" pitchFamily="18" charset="0"/>
                      </a:endParaRPr>
                    </a:p>
                  </a:txBody>
                  <a:tcPr marL="35022" marR="35022" marT="0" marB="0" anchor="b"/>
                </a:tc>
                <a:extLst>
                  <a:ext uri="{0D108BD9-81ED-4DB2-BD59-A6C34878D82A}">
                    <a16:rowId xmlns:a16="http://schemas.microsoft.com/office/drawing/2014/main" xmlns="" val="955035403"/>
                  </a:ext>
                </a:extLst>
              </a:tr>
              <a:tr h="123804">
                <a:tc>
                  <a:txBody>
                    <a:bodyPr/>
                    <a:lstStyle/>
                    <a:p>
                      <a:pPr algn="l">
                        <a:lnSpc>
                          <a:spcPct val="115000"/>
                        </a:lnSpc>
                        <a:spcBef>
                          <a:spcPts val="600"/>
                        </a:spcBef>
                        <a:spcAft>
                          <a:spcPts val="0"/>
                        </a:spcAft>
                      </a:pPr>
                      <a:r>
                        <a:rPr lang="en-ZA" sz="1200">
                          <a:effectLst/>
                        </a:rPr>
                        <a:t>Operational Grant</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200" dirty="0">
                          <a:effectLst/>
                        </a:rPr>
                        <a:t>      38 597 000 </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tc>
                <a:tc>
                  <a:txBody>
                    <a:bodyPr/>
                    <a:lstStyle/>
                    <a:p>
                      <a:pPr algn="l">
                        <a:lnSpc>
                          <a:spcPct val="115000"/>
                        </a:lnSpc>
                        <a:spcBef>
                          <a:spcPts val="600"/>
                        </a:spcBef>
                        <a:spcAft>
                          <a:spcPts val="0"/>
                        </a:spcAft>
                      </a:pPr>
                      <a:r>
                        <a:rPr lang="en-ZA" sz="1200" dirty="0">
                          <a:effectLst/>
                        </a:rPr>
                        <a:t>      33 960 000 </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tc>
                <a:tc>
                  <a:txBody>
                    <a:bodyPr/>
                    <a:lstStyle/>
                    <a:p>
                      <a:pPr algn="l">
                        <a:lnSpc>
                          <a:spcPct val="115000"/>
                        </a:lnSpc>
                        <a:spcBef>
                          <a:spcPts val="600"/>
                        </a:spcBef>
                        <a:spcAft>
                          <a:spcPts val="0"/>
                        </a:spcAft>
                      </a:pPr>
                      <a:r>
                        <a:rPr lang="en-ZA" sz="1200">
                          <a:effectLst/>
                        </a:rPr>
                        <a:t>      46 815 000 </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tc>
                <a:tc>
                  <a:txBody>
                    <a:bodyPr/>
                    <a:lstStyle/>
                    <a:p>
                      <a:pPr algn="l">
                        <a:lnSpc>
                          <a:spcPct val="115000"/>
                        </a:lnSpc>
                        <a:spcBef>
                          <a:spcPts val="600"/>
                        </a:spcBef>
                        <a:spcAft>
                          <a:spcPts val="0"/>
                        </a:spcAft>
                      </a:pPr>
                      <a:r>
                        <a:rPr lang="en-ZA" sz="1200" dirty="0">
                          <a:effectLst/>
                        </a:rPr>
                        <a:t>         51 980 000 </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tc>
                <a:tc>
                  <a:txBody>
                    <a:bodyPr/>
                    <a:lstStyle/>
                    <a:p>
                      <a:pPr algn="l">
                        <a:lnSpc>
                          <a:spcPct val="115000"/>
                        </a:lnSpc>
                        <a:spcBef>
                          <a:spcPts val="600"/>
                        </a:spcBef>
                        <a:spcAft>
                          <a:spcPts val="0"/>
                        </a:spcAft>
                      </a:pPr>
                      <a:r>
                        <a:rPr lang="en-ZA" sz="1200" dirty="0">
                          <a:effectLst/>
                        </a:rPr>
                        <a:t>         55 201 000 </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tc>
                <a:tc>
                  <a:txBody>
                    <a:bodyPr/>
                    <a:lstStyle/>
                    <a:p>
                      <a:pPr algn="l">
                        <a:lnSpc>
                          <a:spcPct val="115000"/>
                        </a:lnSpc>
                        <a:spcBef>
                          <a:spcPts val="600"/>
                        </a:spcBef>
                        <a:spcAft>
                          <a:spcPts val="0"/>
                        </a:spcAft>
                      </a:pPr>
                      <a:r>
                        <a:rPr lang="en-ZA" sz="1200" dirty="0">
                          <a:effectLst/>
                        </a:rPr>
                        <a:t>         58 237 000 </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tc>
                <a:extLst>
                  <a:ext uri="{0D108BD9-81ED-4DB2-BD59-A6C34878D82A}">
                    <a16:rowId xmlns:a16="http://schemas.microsoft.com/office/drawing/2014/main" xmlns="" val="1681679953"/>
                  </a:ext>
                </a:extLst>
              </a:tr>
              <a:tr h="168595">
                <a:tc>
                  <a:txBody>
                    <a:bodyPr/>
                    <a:lstStyle/>
                    <a:p>
                      <a:pPr algn="l">
                        <a:lnSpc>
                          <a:spcPct val="115000"/>
                        </a:lnSpc>
                        <a:spcBef>
                          <a:spcPts val="600"/>
                        </a:spcBef>
                        <a:spcAft>
                          <a:spcPts val="0"/>
                        </a:spcAft>
                      </a:pPr>
                      <a:r>
                        <a:rPr lang="en-ZA" sz="1200" dirty="0">
                          <a:effectLst/>
                        </a:rPr>
                        <a:t>Consolidated Capital Grant</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200">
                          <a:effectLst/>
                        </a:rPr>
                        <a:t>   197 507 000 </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tc>
                <a:tc>
                  <a:txBody>
                    <a:bodyPr/>
                    <a:lstStyle/>
                    <a:p>
                      <a:pPr algn="l">
                        <a:lnSpc>
                          <a:spcPct val="115000"/>
                        </a:lnSpc>
                        <a:spcBef>
                          <a:spcPts val="600"/>
                        </a:spcBef>
                        <a:spcAft>
                          <a:spcPts val="0"/>
                        </a:spcAft>
                      </a:pPr>
                      <a:r>
                        <a:rPr lang="en-ZA" sz="1200">
                          <a:effectLst/>
                        </a:rPr>
                        <a:t>   321 137 000 </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tc>
                <a:tc>
                  <a:txBody>
                    <a:bodyPr/>
                    <a:lstStyle/>
                    <a:p>
                      <a:pPr algn="l">
                        <a:lnSpc>
                          <a:spcPct val="115000"/>
                        </a:lnSpc>
                        <a:spcBef>
                          <a:spcPts val="600"/>
                        </a:spcBef>
                        <a:spcAft>
                          <a:spcPts val="0"/>
                        </a:spcAft>
                      </a:pPr>
                      <a:r>
                        <a:rPr lang="en-ZA" sz="1200" dirty="0">
                          <a:effectLst/>
                        </a:rPr>
                        <a:t>   851 658 000 </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tc>
                <a:tc>
                  <a:txBody>
                    <a:bodyPr/>
                    <a:lstStyle/>
                    <a:p>
                      <a:pPr algn="l">
                        <a:lnSpc>
                          <a:spcPct val="115000"/>
                        </a:lnSpc>
                        <a:spcBef>
                          <a:spcPts val="600"/>
                        </a:spcBef>
                        <a:spcAft>
                          <a:spcPts val="0"/>
                        </a:spcAft>
                      </a:pPr>
                      <a:r>
                        <a:rPr lang="en-ZA" sz="1200" dirty="0">
                          <a:effectLst/>
                        </a:rPr>
                        <a:t>       743 640 000 </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tc>
                <a:tc>
                  <a:txBody>
                    <a:bodyPr/>
                    <a:lstStyle/>
                    <a:p>
                      <a:pPr algn="l">
                        <a:lnSpc>
                          <a:spcPct val="115000"/>
                        </a:lnSpc>
                        <a:spcBef>
                          <a:spcPts val="600"/>
                        </a:spcBef>
                        <a:spcAft>
                          <a:spcPts val="0"/>
                        </a:spcAft>
                      </a:pPr>
                      <a:r>
                        <a:rPr lang="en-ZA" sz="1200">
                          <a:effectLst/>
                        </a:rPr>
                        <a:t>       738 414 000 </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tc>
                <a:tc>
                  <a:txBody>
                    <a:bodyPr/>
                    <a:lstStyle/>
                    <a:p>
                      <a:pPr algn="l">
                        <a:lnSpc>
                          <a:spcPct val="115000"/>
                        </a:lnSpc>
                        <a:spcBef>
                          <a:spcPts val="600"/>
                        </a:spcBef>
                        <a:spcAft>
                          <a:spcPts val="0"/>
                        </a:spcAft>
                      </a:pPr>
                      <a:r>
                        <a:rPr lang="en-ZA" sz="1200">
                          <a:effectLst/>
                        </a:rPr>
                        <a:t>       778 527 000 </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tc>
                <a:extLst>
                  <a:ext uri="{0D108BD9-81ED-4DB2-BD59-A6C34878D82A}">
                    <a16:rowId xmlns:a16="http://schemas.microsoft.com/office/drawing/2014/main" xmlns="" val="3954516172"/>
                  </a:ext>
                </a:extLst>
              </a:tr>
              <a:tr h="229069">
                <a:tc>
                  <a:txBody>
                    <a:bodyPr/>
                    <a:lstStyle/>
                    <a:p>
                      <a:pPr algn="l">
                        <a:lnSpc>
                          <a:spcPct val="115000"/>
                        </a:lnSpc>
                        <a:spcBef>
                          <a:spcPts val="600"/>
                        </a:spcBef>
                        <a:spcAft>
                          <a:spcPts val="0"/>
                        </a:spcAft>
                      </a:pPr>
                      <a:r>
                        <a:rPr lang="en-ZA" sz="1200">
                          <a:effectLst/>
                        </a:rPr>
                        <a:t>Institutional Investment Grant</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200">
                          <a:effectLst/>
                        </a:rPr>
                        <a:t>                       -   </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tc>
                <a:tc>
                  <a:txBody>
                    <a:bodyPr/>
                    <a:lstStyle/>
                    <a:p>
                      <a:pPr algn="l">
                        <a:lnSpc>
                          <a:spcPct val="115000"/>
                        </a:lnSpc>
                        <a:spcBef>
                          <a:spcPts val="600"/>
                        </a:spcBef>
                        <a:spcAft>
                          <a:spcPts val="0"/>
                        </a:spcAft>
                      </a:pPr>
                      <a:r>
                        <a:rPr lang="en-ZA" sz="1200">
                          <a:effectLst/>
                        </a:rPr>
                        <a:t>      15 756 000 </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tc>
                <a:tc>
                  <a:txBody>
                    <a:bodyPr/>
                    <a:lstStyle/>
                    <a:p>
                      <a:pPr algn="l">
                        <a:lnSpc>
                          <a:spcPct val="115000"/>
                        </a:lnSpc>
                        <a:spcBef>
                          <a:spcPts val="600"/>
                        </a:spcBef>
                        <a:spcAft>
                          <a:spcPts val="0"/>
                        </a:spcAft>
                      </a:pPr>
                      <a:r>
                        <a:rPr lang="en-ZA" sz="1200">
                          <a:effectLst/>
                        </a:rPr>
                        <a:t>      20 490 000 </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tc>
                <a:tc>
                  <a:txBody>
                    <a:bodyPr/>
                    <a:lstStyle/>
                    <a:p>
                      <a:pPr algn="l">
                        <a:lnSpc>
                          <a:spcPct val="115000"/>
                        </a:lnSpc>
                        <a:spcBef>
                          <a:spcPts val="600"/>
                        </a:spcBef>
                        <a:spcAft>
                          <a:spcPts val="0"/>
                        </a:spcAft>
                      </a:pPr>
                      <a:r>
                        <a:rPr lang="en-ZA" sz="1200" dirty="0">
                          <a:effectLst/>
                        </a:rPr>
                        <a:t>         20 132 000 </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tc>
                <a:tc>
                  <a:txBody>
                    <a:bodyPr/>
                    <a:lstStyle/>
                    <a:p>
                      <a:pPr algn="l">
                        <a:lnSpc>
                          <a:spcPct val="115000"/>
                        </a:lnSpc>
                        <a:spcBef>
                          <a:spcPts val="600"/>
                        </a:spcBef>
                        <a:spcAft>
                          <a:spcPts val="0"/>
                        </a:spcAft>
                      </a:pPr>
                      <a:r>
                        <a:rPr lang="en-ZA" sz="1200" dirty="0">
                          <a:effectLst/>
                        </a:rPr>
                        <a:t>         21 259 000 </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tc>
                <a:tc>
                  <a:txBody>
                    <a:bodyPr/>
                    <a:lstStyle/>
                    <a:p>
                      <a:pPr algn="l">
                        <a:lnSpc>
                          <a:spcPct val="115000"/>
                        </a:lnSpc>
                        <a:spcBef>
                          <a:spcPts val="600"/>
                        </a:spcBef>
                        <a:spcAft>
                          <a:spcPts val="0"/>
                        </a:spcAft>
                      </a:pPr>
                      <a:r>
                        <a:rPr lang="en-ZA" sz="1200" dirty="0">
                          <a:effectLst/>
                        </a:rPr>
                        <a:t>         22 428 000 </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tc>
                <a:extLst>
                  <a:ext uri="{0D108BD9-81ED-4DB2-BD59-A6C34878D82A}">
                    <a16:rowId xmlns:a16="http://schemas.microsoft.com/office/drawing/2014/main" xmlns="" val="3426818031"/>
                  </a:ext>
                </a:extLst>
              </a:tr>
              <a:tr h="123804">
                <a:tc>
                  <a:txBody>
                    <a:bodyPr/>
                    <a:lstStyle/>
                    <a:p>
                      <a:pPr algn="l">
                        <a:lnSpc>
                          <a:spcPct val="115000"/>
                        </a:lnSpc>
                        <a:spcBef>
                          <a:spcPts val="600"/>
                        </a:spcBef>
                        <a:spcAft>
                          <a:spcPts val="0"/>
                        </a:spcAft>
                      </a:pPr>
                      <a:r>
                        <a:rPr lang="en-ZA" sz="1200">
                          <a:effectLst/>
                        </a:rPr>
                        <a:t>Regulations</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200">
                          <a:effectLst/>
                        </a:rPr>
                        <a:t>        2 514 000 </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tc>
                <a:tc>
                  <a:txBody>
                    <a:bodyPr/>
                    <a:lstStyle/>
                    <a:p>
                      <a:pPr algn="l">
                        <a:lnSpc>
                          <a:spcPct val="115000"/>
                        </a:lnSpc>
                        <a:spcBef>
                          <a:spcPts val="600"/>
                        </a:spcBef>
                        <a:spcAft>
                          <a:spcPts val="0"/>
                        </a:spcAft>
                      </a:pPr>
                      <a:r>
                        <a:rPr lang="en-ZA" sz="1200">
                          <a:effectLst/>
                        </a:rPr>
                        <a:t>        6 000 000 </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tc>
                <a:tc>
                  <a:txBody>
                    <a:bodyPr/>
                    <a:lstStyle/>
                    <a:p>
                      <a:pPr algn="l">
                        <a:lnSpc>
                          <a:spcPct val="115000"/>
                        </a:lnSpc>
                        <a:spcBef>
                          <a:spcPts val="600"/>
                        </a:spcBef>
                        <a:spcAft>
                          <a:spcPts val="0"/>
                        </a:spcAft>
                      </a:pPr>
                      <a:r>
                        <a:rPr lang="en-ZA" sz="1200">
                          <a:effectLst/>
                        </a:rPr>
                        <a:t>        8 000 000 </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tc>
                <a:tc>
                  <a:txBody>
                    <a:bodyPr/>
                    <a:lstStyle/>
                    <a:p>
                      <a:pPr algn="l">
                        <a:lnSpc>
                          <a:spcPct val="115000"/>
                        </a:lnSpc>
                        <a:spcBef>
                          <a:spcPts val="600"/>
                        </a:spcBef>
                        <a:spcAft>
                          <a:spcPts val="0"/>
                        </a:spcAft>
                      </a:pPr>
                      <a:r>
                        <a:rPr lang="en-ZA" sz="1200" dirty="0">
                          <a:effectLst/>
                        </a:rPr>
                        <a:t>         10 000 000 </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tc>
                <a:tc>
                  <a:txBody>
                    <a:bodyPr/>
                    <a:lstStyle/>
                    <a:p>
                      <a:pPr algn="l">
                        <a:lnSpc>
                          <a:spcPct val="115000"/>
                        </a:lnSpc>
                        <a:spcBef>
                          <a:spcPts val="600"/>
                        </a:spcBef>
                        <a:spcAft>
                          <a:spcPts val="0"/>
                        </a:spcAft>
                      </a:pPr>
                      <a:r>
                        <a:rPr lang="en-ZA" sz="1200" dirty="0">
                          <a:effectLst/>
                        </a:rPr>
                        <a:t>         10 560 000 </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tc>
                <a:tc>
                  <a:txBody>
                    <a:bodyPr/>
                    <a:lstStyle/>
                    <a:p>
                      <a:pPr algn="l">
                        <a:lnSpc>
                          <a:spcPct val="115000"/>
                        </a:lnSpc>
                        <a:spcBef>
                          <a:spcPts val="600"/>
                        </a:spcBef>
                        <a:spcAft>
                          <a:spcPts val="0"/>
                        </a:spcAft>
                      </a:pPr>
                      <a:r>
                        <a:rPr lang="en-ZA" sz="1200" dirty="0">
                          <a:effectLst/>
                        </a:rPr>
                        <a:t>          11 141 000 </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tc>
                <a:extLst>
                  <a:ext uri="{0D108BD9-81ED-4DB2-BD59-A6C34878D82A}">
                    <a16:rowId xmlns:a16="http://schemas.microsoft.com/office/drawing/2014/main" xmlns="" val="4024204634"/>
                  </a:ext>
                </a:extLst>
              </a:tr>
              <a:tr h="123804">
                <a:tc>
                  <a:txBody>
                    <a:bodyPr/>
                    <a:lstStyle/>
                    <a:p>
                      <a:pPr algn="l">
                        <a:lnSpc>
                          <a:spcPct val="115000"/>
                        </a:lnSpc>
                        <a:spcBef>
                          <a:spcPts val="600"/>
                        </a:spcBef>
                        <a:spcAft>
                          <a:spcPts val="0"/>
                        </a:spcAft>
                      </a:pPr>
                      <a:r>
                        <a:rPr lang="en-ZA" sz="1200" b="1" dirty="0">
                          <a:effectLst/>
                        </a:rPr>
                        <a:t>Total</a:t>
                      </a:r>
                      <a:endParaRPr lang="en-ZA" sz="1200" b="1"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200" b="1" dirty="0">
                          <a:effectLst/>
                        </a:rPr>
                        <a:t>   238 618 000 </a:t>
                      </a:r>
                      <a:endParaRPr lang="en-ZA" sz="1200" b="1"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tc>
                <a:tc>
                  <a:txBody>
                    <a:bodyPr/>
                    <a:lstStyle/>
                    <a:p>
                      <a:pPr algn="l">
                        <a:lnSpc>
                          <a:spcPct val="115000"/>
                        </a:lnSpc>
                        <a:spcBef>
                          <a:spcPts val="600"/>
                        </a:spcBef>
                        <a:spcAft>
                          <a:spcPts val="0"/>
                        </a:spcAft>
                      </a:pPr>
                      <a:r>
                        <a:rPr lang="en-ZA" sz="1200" b="1" dirty="0">
                          <a:effectLst/>
                        </a:rPr>
                        <a:t>   376 853 000 </a:t>
                      </a:r>
                      <a:endParaRPr lang="en-ZA" sz="1200" b="1"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tc>
                <a:tc>
                  <a:txBody>
                    <a:bodyPr/>
                    <a:lstStyle/>
                    <a:p>
                      <a:pPr algn="l">
                        <a:lnSpc>
                          <a:spcPct val="115000"/>
                        </a:lnSpc>
                        <a:spcBef>
                          <a:spcPts val="600"/>
                        </a:spcBef>
                        <a:spcAft>
                          <a:spcPts val="0"/>
                        </a:spcAft>
                      </a:pPr>
                      <a:r>
                        <a:rPr lang="en-ZA" sz="1200" b="1" dirty="0">
                          <a:effectLst/>
                        </a:rPr>
                        <a:t>   926 963 000 </a:t>
                      </a:r>
                      <a:endParaRPr lang="en-ZA" sz="1200" b="1"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tc>
                <a:tc>
                  <a:txBody>
                    <a:bodyPr/>
                    <a:lstStyle/>
                    <a:p>
                      <a:pPr algn="l">
                        <a:lnSpc>
                          <a:spcPct val="115000"/>
                        </a:lnSpc>
                        <a:spcBef>
                          <a:spcPts val="600"/>
                        </a:spcBef>
                        <a:spcAft>
                          <a:spcPts val="0"/>
                        </a:spcAft>
                      </a:pPr>
                      <a:r>
                        <a:rPr lang="en-ZA" sz="1200" b="1" dirty="0">
                          <a:effectLst/>
                        </a:rPr>
                        <a:t>       825 752 000 </a:t>
                      </a:r>
                      <a:endParaRPr lang="en-ZA" sz="1200" b="1"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tc>
                <a:tc>
                  <a:txBody>
                    <a:bodyPr/>
                    <a:lstStyle/>
                    <a:p>
                      <a:pPr algn="l">
                        <a:lnSpc>
                          <a:spcPct val="115000"/>
                        </a:lnSpc>
                        <a:spcBef>
                          <a:spcPts val="600"/>
                        </a:spcBef>
                        <a:spcAft>
                          <a:spcPts val="0"/>
                        </a:spcAft>
                      </a:pPr>
                      <a:r>
                        <a:rPr lang="en-ZA" sz="1200" b="1" dirty="0">
                          <a:effectLst/>
                        </a:rPr>
                        <a:t>       825 434 000 </a:t>
                      </a:r>
                      <a:endParaRPr lang="en-ZA" sz="1200" b="1"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tc>
                <a:tc>
                  <a:txBody>
                    <a:bodyPr/>
                    <a:lstStyle/>
                    <a:p>
                      <a:pPr algn="l">
                        <a:lnSpc>
                          <a:spcPct val="115000"/>
                        </a:lnSpc>
                        <a:spcBef>
                          <a:spcPts val="600"/>
                        </a:spcBef>
                        <a:spcAft>
                          <a:spcPts val="0"/>
                        </a:spcAft>
                      </a:pPr>
                      <a:r>
                        <a:rPr lang="en-ZA" sz="1200" b="1" dirty="0">
                          <a:effectLst/>
                        </a:rPr>
                        <a:t>       870 333 000 </a:t>
                      </a:r>
                      <a:endParaRPr lang="en-ZA" sz="1200" b="1"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tc>
                <a:extLst>
                  <a:ext uri="{0D108BD9-81ED-4DB2-BD59-A6C34878D82A}">
                    <a16:rowId xmlns:a16="http://schemas.microsoft.com/office/drawing/2014/main" xmlns="" val="2018653963"/>
                  </a:ext>
                </a:extLst>
              </a:tr>
            </a:tbl>
          </a:graphicData>
        </a:graphic>
      </p:graphicFrame>
    </p:spTree>
    <p:extLst>
      <p:ext uri="{BB962C8B-B14F-4D97-AF65-F5344CB8AC3E}">
        <p14:creationId xmlns:p14="http://schemas.microsoft.com/office/powerpoint/2010/main" xmlns="" val="40469044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1515"/>
          </a:xfrm>
        </p:spPr>
        <p:txBody>
          <a:bodyPr/>
          <a:lstStyle/>
          <a:p>
            <a:r>
              <a:rPr lang="en-ZA" dirty="0"/>
              <a:t>Expenditure Trends and Estimates cont.</a:t>
            </a:r>
          </a:p>
        </p:txBody>
      </p:sp>
      <p:sp>
        <p:nvSpPr>
          <p:cNvPr id="7" name="Slide Number Placeholder 6"/>
          <p:cNvSpPr>
            <a:spLocks noGrp="1"/>
          </p:cNvSpPr>
          <p:nvPr>
            <p:ph type="sldNum" sz="quarter" idx="12"/>
          </p:nvPr>
        </p:nvSpPr>
        <p:spPr/>
        <p:txBody>
          <a:bodyPr/>
          <a:lstStyle/>
          <a:p>
            <a:fld id="{17BD8DD0-C587-4865-AB08-0C7D86E2805E}" type="slidenum">
              <a:rPr lang="en-US" smtClean="0"/>
              <a:pPr/>
              <a:t>54</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xmlns="" val="4021424849"/>
              </p:ext>
            </p:extLst>
          </p:nvPr>
        </p:nvGraphicFramePr>
        <p:xfrm>
          <a:off x="76197" y="691515"/>
          <a:ext cx="8991605" cy="4861179"/>
        </p:xfrm>
        <a:graphic>
          <a:graphicData uri="http://schemas.openxmlformats.org/drawingml/2006/table">
            <a:tbl>
              <a:tblPr firstRow="1" firstCol="1" bandRow="1">
                <a:tableStyleId>{5940675A-B579-460E-94D1-54222C63F5DA}</a:tableStyleId>
              </a:tblPr>
              <a:tblGrid>
                <a:gridCol w="1524003">
                  <a:extLst>
                    <a:ext uri="{9D8B030D-6E8A-4147-A177-3AD203B41FA5}">
                      <a16:colId xmlns:a16="http://schemas.microsoft.com/office/drawing/2014/main" xmlns="" val="2496917077"/>
                    </a:ext>
                  </a:extLst>
                </a:gridCol>
                <a:gridCol w="1045027">
                  <a:extLst>
                    <a:ext uri="{9D8B030D-6E8A-4147-A177-3AD203B41FA5}">
                      <a16:colId xmlns:a16="http://schemas.microsoft.com/office/drawing/2014/main" xmlns="" val="4054777881"/>
                    </a:ext>
                  </a:extLst>
                </a:gridCol>
                <a:gridCol w="1284515">
                  <a:extLst>
                    <a:ext uri="{9D8B030D-6E8A-4147-A177-3AD203B41FA5}">
                      <a16:colId xmlns:a16="http://schemas.microsoft.com/office/drawing/2014/main" xmlns="" val="1133611418"/>
                    </a:ext>
                  </a:extLst>
                </a:gridCol>
                <a:gridCol w="1284515">
                  <a:extLst>
                    <a:ext uri="{9D8B030D-6E8A-4147-A177-3AD203B41FA5}">
                      <a16:colId xmlns:a16="http://schemas.microsoft.com/office/drawing/2014/main" xmlns="" val="829183656"/>
                    </a:ext>
                  </a:extLst>
                </a:gridCol>
                <a:gridCol w="1284515">
                  <a:extLst>
                    <a:ext uri="{9D8B030D-6E8A-4147-A177-3AD203B41FA5}">
                      <a16:colId xmlns:a16="http://schemas.microsoft.com/office/drawing/2014/main" xmlns="" val="2770488210"/>
                    </a:ext>
                  </a:extLst>
                </a:gridCol>
                <a:gridCol w="1284515">
                  <a:extLst>
                    <a:ext uri="{9D8B030D-6E8A-4147-A177-3AD203B41FA5}">
                      <a16:colId xmlns:a16="http://schemas.microsoft.com/office/drawing/2014/main" xmlns="" val="3494605720"/>
                    </a:ext>
                  </a:extLst>
                </a:gridCol>
                <a:gridCol w="1284515">
                  <a:extLst>
                    <a:ext uri="{9D8B030D-6E8A-4147-A177-3AD203B41FA5}">
                      <a16:colId xmlns:a16="http://schemas.microsoft.com/office/drawing/2014/main" xmlns="" val="344725618"/>
                    </a:ext>
                  </a:extLst>
                </a:gridCol>
              </a:tblGrid>
              <a:tr h="123804">
                <a:tc>
                  <a:txBody>
                    <a:bodyPr/>
                    <a:lstStyle/>
                    <a:p>
                      <a:pPr>
                        <a:lnSpc>
                          <a:spcPct val="115000"/>
                        </a:lnSpc>
                      </a:pPr>
                      <a:endParaRPr lang="en-ZA" sz="1100" b="1" dirty="0">
                        <a:effectLst/>
                        <a:latin typeface="Arial" panose="020B0604020202020204" pitchFamily="34" charset="0"/>
                        <a:cs typeface="Times New Roman" panose="02020603050405020304" pitchFamily="18" charset="0"/>
                      </a:endParaRPr>
                    </a:p>
                  </a:txBody>
                  <a:tcPr marL="35022" marR="35022" marT="0" marB="0" anchor="b"/>
                </a:tc>
                <a:tc>
                  <a:txBody>
                    <a:bodyPr/>
                    <a:lstStyle/>
                    <a:p>
                      <a:pPr algn="ctr">
                        <a:lnSpc>
                          <a:spcPct val="115000"/>
                        </a:lnSpc>
                        <a:spcBef>
                          <a:spcPts val="600"/>
                        </a:spcBef>
                        <a:spcAft>
                          <a:spcPts val="0"/>
                        </a:spcAft>
                      </a:pPr>
                      <a:r>
                        <a:rPr lang="en-ZA" sz="1100" b="1" dirty="0">
                          <a:effectLst/>
                        </a:rPr>
                        <a:t> FY 2015/16 </a:t>
                      </a:r>
                      <a:endParaRPr lang="en-ZA" sz="1100" b="1"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ctr">
                        <a:lnSpc>
                          <a:spcPct val="115000"/>
                        </a:lnSpc>
                        <a:spcBef>
                          <a:spcPts val="600"/>
                        </a:spcBef>
                        <a:spcAft>
                          <a:spcPts val="0"/>
                        </a:spcAft>
                      </a:pPr>
                      <a:r>
                        <a:rPr lang="en-ZA" sz="1100" b="1" dirty="0">
                          <a:effectLst/>
                        </a:rPr>
                        <a:t> FY 2016/17 </a:t>
                      </a:r>
                      <a:endParaRPr lang="en-ZA" sz="1100" b="1"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ctr">
                        <a:lnSpc>
                          <a:spcPct val="115000"/>
                        </a:lnSpc>
                        <a:spcBef>
                          <a:spcPts val="600"/>
                        </a:spcBef>
                        <a:spcAft>
                          <a:spcPts val="0"/>
                        </a:spcAft>
                      </a:pPr>
                      <a:r>
                        <a:rPr lang="en-ZA" sz="1100" b="1" dirty="0">
                          <a:effectLst/>
                        </a:rPr>
                        <a:t> FY2017/18 </a:t>
                      </a:r>
                      <a:endParaRPr lang="en-ZA" sz="1100" b="1"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ctr">
                        <a:lnSpc>
                          <a:spcPct val="115000"/>
                        </a:lnSpc>
                        <a:spcBef>
                          <a:spcPts val="600"/>
                        </a:spcBef>
                        <a:spcAft>
                          <a:spcPts val="0"/>
                        </a:spcAft>
                      </a:pPr>
                      <a:r>
                        <a:rPr lang="en-ZA" sz="1100" b="1" dirty="0">
                          <a:effectLst/>
                        </a:rPr>
                        <a:t> FY2018/19 </a:t>
                      </a:r>
                      <a:endParaRPr lang="en-ZA" sz="1100" b="1"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ctr">
                        <a:lnSpc>
                          <a:spcPct val="115000"/>
                        </a:lnSpc>
                        <a:spcBef>
                          <a:spcPts val="600"/>
                        </a:spcBef>
                        <a:spcAft>
                          <a:spcPts val="0"/>
                        </a:spcAft>
                      </a:pPr>
                      <a:r>
                        <a:rPr lang="en-ZA" sz="1100" b="1">
                          <a:effectLst/>
                        </a:rPr>
                        <a:t> FY2019/20 </a:t>
                      </a:r>
                      <a:endParaRPr lang="en-ZA" sz="1100" b="1">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ctr">
                        <a:lnSpc>
                          <a:spcPct val="115000"/>
                        </a:lnSpc>
                        <a:spcBef>
                          <a:spcPts val="600"/>
                        </a:spcBef>
                        <a:spcAft>
                          <a:spcPts val="0"/>
                        </a:spcAft>
                      </a:pPr>
                      <a:r>
                        <a:rPr lang="en-ZA" sz="1100" b="1">
                          <a:effectLst/>
                        </a:rPr>
                        <a:t> FY2020/21 </a:t>
                      </a:r>
                      <a:endParaRPr lang="en-ZA" sz="1100" b="1">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extLst>
                  <a:ext uri="{0D108BD9-81ED-4DB2-BD59-A6C34878D82A}">
                    <a16:rowId xmlns:a16="http://schemas.microsoft.com/office/drawing/2014/main" xmlns="" val="2849939930"/>
                  </a:ext>
                </a:extLst>
              </a:tr>
              <a:tr h="200435">
                <a:tc>
                  <a:txBody>
                    <a:bodyPr/>
                    <a:lstStyle/>
                    <a:p>
                      <a:pPr algn="ctr">
                        <a:lnSpc>
                          <a:spcPct val="115000"/>
                        </a:lnSpc>
                        <a:spcBef>
                          <a:spcPts val="600"/>
                        </a:spcBef>
                        <a:spcAft>
                          <a:spcPts val="0"/>
                        </a:spcAft>
                      </a:pPr>
                      <a:r>
                        <a:rPr lang="en-ZA" sz="1100" b="1">
                          <a:effectLst/>
                        </a:rPr>
                        <a:t>Expenditure Estimates</a:t>
                      </a:r>
                      <a:endParaRPr lang="en-ZA" sz="1100" b="1">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ctr"/>
                </a:tc>
                <a:tc>
                  <a:txBody>
                    <a:bodyPr/>
                    <a:lstStyle/>
                    <a:p>
                      <a:pPr algn="ctr">
                        <a:lnSpc>
                          <a:spcPct val="115000"/>
                        </a:lnSpc>
                        <a:spcBef>
                          <a:spcPts val="600"/>
                        </a:spcBef>
                        <a:spcAft>
                          <a:spcPts val="0"/>
                        </a:spcAft>
                      </a:pPr>
                      <a:r>
                        <a:rPr lang="en-ZA" sz="1100" b="1">
                          <a:effectLst/>
                        </a:rPr>
                        <a:t>Audited</a:t>
                      </a:r>
                      <a:endParaRPr lang="en-ZA" sz="1100" b="1">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ctr">
                        <a:lnSpc>
                          <a:spcPct val="115000"/>
                        </a:lnSpc>
                        <a:spcBef>
                          <a:spcPts val="600"/>
                        </a:spcBef>
                        <a:spcAft>
                          <a:spcPts val="0"/>
                        </a:spcAft>
                      </a:pPr>
                      <a:r>
                        <a:rPr lang="en-ZA" sz="1100" b="1" dirty="0">
                          <a:effectLst/>
                        </a:rPr>
                        <a:t>Audited</a:t>
                      </a:r>
                      <a:endParaRPr lang="en-ZA" sz="1100" b="1"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ctr">
                        <a:lnSpc>
                          <a:spcPct val="115000"/>
                        </a:lnSpc>
                        <a:spcBef>
                          <a:spcPts val="600"/>
                        </a:spcBef>
                        <a:spcAft>
                          <a:spcPts val="0"/>
                        </a:spcAft>
                      </a:pPr>
                      <a:r>
                        <a:rPr lang="en-ZA" sz="1100" b="1" dirty="0">
                          <a:effectLst/>
                        </a:rPr>
                        <a:t>Budget </a:t>
                      </a:r>
                      <a:br>
                        <a:rPr lang="en-ZA" sz="1100" b="1" dirty="0">
                          <a:effectLst/>
                        </a:rPr>
                      </a:br>
                      <a:r>
                        <a:rPr lang="en-ZA" sz="1100" b="1" dirty="0">
                          <a:effectLst/>
                        </a:rPr>
                        <a:t>Estimate</a:t>
                      </a:r>
                      <a:endParaRPr lang="en-ZA" sz="1100" b="1"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ctr">
                        <a:lnSpc>
                          <a:spcPct val="115000"/>
                        </a:lnSpc>
                        <a:spcBef>
                          <a:spcPts val="600"/>
                        </a:spcBef>
                        <a:spcAft>
                          <a:spcPts val="0"/>
                        </a:spcAft>
                      </a:pPr>
                      <a:r>
                        <a:rPr lang="en-ZA" sz="1100" b="1" dirty="0">
                          <a:effectLst/>
                        </a:rPr>
                        <a:t>Budget </a:t>
                      </a:r>
                      <a:br>
                        <a:rPr lang="en-ZA" sz="1100" b="1" dirty="0">
                          <a:effectLst/>
                        </a:rPr>
                      </a:br>
                      <a:r>
                        <a:rPr lang="en-ZA" sz="1100" b="1" dirty="0">
                          <a:effectLst/>
                        </a:rPr>
                        <a:t>Estimate</a:t>
                      </a:r>
                      <a:endParaRPr lang="en-ZA" sz="1100" b="1"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ctr">
                        <a:lnSpc>
                          <a:spcPct val="115000"/>
                        </a:lnSpc>
                        <a:spcBef>
                          <a:spcPts val="600"/>
                        </a:spcBef>
                        <a:spcAft>
                          <a:spcPts val="0"/>
                        </a:spcAft>
                      </a:pPr>
                      <a:r>
                        <a:rPr lang="en-ZA" sz="1100" b="1" dirty="0">
                          <a:effectLst/>
                        </a:rPr>
                        <a:t>Budget </a:t>
                      </a:r>
                      <a:br>
                        <a:rPr lang="en-ZA" sz="1100" b="1" dirty="0">
                          <a:effectLst/>
                        </a:rPr>
                      </a:br>
                      <a:r>
                        <a:rPr lang="en-ZA" sz="1100" b="1" dirty="0">
                          <a:effectLst/>
                        </a:rPr>
                        <a:t>Estimate</a:t>
                      </a:r>
                      <a:endParaRPr lang="en-ZA" sz="1100" b="1"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ctr">
                        <a:lnSpc>
                          <a:spcPct val="115000"/>
                        </a:lnSpc>
                        <a:spcBef>
                          <a:spcPts val="600"/>
                        </a:spcBef>
                        <a:spcAft>
                          <a:spcPts val="0"/>
                        </a:spcAft>
                      </a:pPr>
                      <a:r>
                        <a:rPr lang="en-ZA" sz="1100" b="1" dirty="0">
                          <a:effectLst/>
                        </a:rPr>
                        <a:t>Budget </a:t>
                      </a:r>
                      <a:br>
                        <a:rPr lang="en-ZA" sz="1100" b="1" dirty="0">
                          <a:effectLst/>
                        </a:rPr>
                      </a:br>
                      <a:r>
                        <a:rPr lang="en-ZA" sz="1100" b="1" dirty="0">
                          <a:effectLst/>
                        </a:rPr>
                        <a:t>Estimate</a:t>
                      </a:r>
                      <a:endParaRPr lang="en-ZA" sz="1100" b="1"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extLst>
                  <a:ext uri="{0D108BD9-81ED-4DB2-BD59-A6C34878D82A}">
                    <a16:rowId xmlns:a16="http://schemas.microsoft.com/office/drawing/2014/main" xmlns="" val="934592681"/>
                  </a:ext>
                </a:extLst>
              </a:tr>
              <a:tr h="123804">
                <a:tc>
                  <a:txBody>
                    <a:bodyPr/>
                    <a:lstStyle/>
                    <a:p>
                      <a:pPr algn="l">
                        <a:lnSpc>
                          <a:spcPct val="115000"/>
                        </a:lnSpc>
                        <a:spcBef>
                          <a:spcPts val="600"/>
                        </a:spcBef>
                        <a:spcAft>
                          <a:spcPts val="0"/>
                        </a:spcAft>
                      </a:pPr>
                      <a:r>
                        <a:rPr lang="en-ZA" sz="1100" b="1" dirty="0">
                          <a:effectLst/>
                        </a:rPr>
                        <a:t>EXPENDITURE</a:t>
                      </a:r>
                      <a:endParaRPr lang="en-ZA" sz="1100" b="1"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nSpc>
                          <a:spcPct val="115000"/>
                        </a:lnSpc>
                      </a:pPr>
                      <a:endParaRPr lang="en-ZA" sz="1100">
                        <a:effectLst/>
                        <a:latin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nSpc>
                          <a:spcPct val="115000"/>
                        </a:lnSpc>
                      </a:pPr>
                      <a:endParaRPr lang="en-ZA" sz="1100" dirty="0">
                        <a:effectLst/>
                        <a:latin typeface="Arial" panose="020B0604020202020204" pitchFamily="34" charset="0"/>
                        <a:cs typeface="Times New Roman" panose="02020603050405020304" pitchFamily="18" charset="0"/>
                      </a:endParaRPr>
                    </a:p>
                  </a:txBody>
                  <a:tcPr marL="35022" marR="35022" marT="0" marB="0" anchor="b"/>
                </a:tc>
                <a:tc>
                  <a:txBody>
                    <a:bodyPr/>
                    <a:lstStyle/>
                    <a:p>
                      <a:pPr>
                        <a:lnSpc>
                          <a:spcPct val="115000"/>
                        </a:lnSpc>
                      </a:pPr>
                      <a:endParaRPr lang="en-ZA" sz="1100" dirty="0">
                        <a:effectLst/>
                        <a:latin typeface="Arial" panose="020B0604020202020204" pitchFamily="34" charset="0"/>
                        <a:cs typeface="Times New Roman" panose="02020603050405020304" pitchFamily="18" charset="0"/>
                      </a:endParaRPr>
                    </a:p>
                  </a:txBody>
                  <a:tcPr marL="35022" marR="35022" marT="0" marB="0" anchor="b"/>
                </a:tc>
                <a:tc>
                  <a:txBody>
                    <a:bodyPr/>
                    <a:lstStyle/>
                    <a:p>
                      <a:pPr>
                        <a:lnSpc>
                          <a:spcPct val="115000"/>
                        </a:lnSpc>
                      </a:pPr>
                      <a:endParaRPr lang="en-ZA" sz="1100">
                        <a:effectLst/>
                        <a:latin typeface="Arial" panose="020B0604020202020204" pitchFamily="34" charset="0"/>
                        <a:cs typeface="Times New Roman" panose="02020603050405020304" pitchFamily="18" charset="0"/>
                      </a:endParaRPr>
                    </a:p>
                  </a:txBody>
                  <a:tcPr marL="35022" marR="35022" marT="0" marB="0" anchor="b"/>
                </a:tc>
                <a:extLst>
                  <a:ext uri="{0D108BD9-81ED-4DB2-BD59-A6C34878D82A}">
                    <a16:rowId xmlns:a16="http://schemas.microsoft.com/office/drawing/2014/main" xmlns="" val="4079264293"/>
                  </a:ext>
                </a:extLst>
              </a:tr>
              <a:tr h="229069">
                <a:tc>
                  <a:txBody>
                    <a:bodyPr/>
                    <a:lstStyle/>
                    <a:p>
                      <a:pPr algn="l">
                        <a:lnSpc>
                          <a:spcPct val="115000"/>
                        </a:lnSpc>
                        <a:spcBef>
                          <a:spcPts val="600"/>
                        </a:spcBef>
                        <a:spcAft>
                          <a:spcPts val="0"/>
                        </a:spcAft>
                      </a:pPr>
                      <a:r>
                        <a:rPr lang="en-ZA" sz="1100" dirty="0">
                          <a:effectLst/>
                        </a:rPr>
                        <a:t>Compensation of employees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17 355 000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21 342 000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27 085 000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34 733 034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dirty="0">
                          <a:effectLst/>
                        </a:rPr>
                        <a:t>          36 816 971</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dirty="0">
                          <a:effectLst/>
                        </a:rPr>
                        <a:t>          39 026 037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extLst>
                  <a:ext uri="{0D108BD9-81ED-4DB2-BD59-A6C34878D82A}">
                    <a16:rowId xmlns:a16="http://schemas.microsoft.com/office/drawing/2014/main" xmlns="" val="1751085600"/>
                  </a:ext>
                </a:extLst>
              </a:tr>
              <a:tr h="123804">
                <a:tc>
                  <a:txBody>
                    <a:bodyPr/>
                    <a:lstStyle/>
                    <a:p>
                      <a:pPr>
                        <a:lnSpc>
                          <a:spcPct val="115000"/>
                        </a:lnSpc>
                      </a:pPr>
                      <a:endParaRPr lang="en-ZA" sz="1100" dirty="0">
                        <a:effectLst/>
                        <a:latin typeface="Arial" panose="020B0604020202020204" pitchFamily="34" charset="0"/>
                        <a:cs typeface="Times New Roman" panose="02020603050405020304" pitchFamily="18" charset="0"/>
                      </a:endParaRPr>
                    </a:p>
                  </a:txBody>
                  <a:tcPr marL="35022" marR="35022" marT="0" marB="0" anchor="b"/>
                </a:tc>
                <a:tc>
                  <a:txBody>
                    <a:bodyPr/>
                    <a:lstStyle/>
                    <a:p>
                      <a:pPr>
                        <a:lnSpc>
                          <a:spcPct val="115000"/>
                        </a:lnSpc>
                      </a:pPr>
                      <a:endParaRPr lang="en-ZA" sz="1100">
                        <a:effectLst/>
                        <a:latin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dirty="0">
                          <a:effectLst/>
                        </a:rPr>
                        <a:t>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nSpc>
                          <a:spcPct val="115000"/>
                        </a:lnSpc>
                      </a:pPr>
                      <a:endParaRPr lang="en-ZA" sz="1100" dirty="0">
                        <a:effectLst/>
                        <a:latin typeface="Arial" panose="020B0604020202020204" pitchFamily="34" charset="0"/>
                        <a:cs typeface="Times New Roman" panose="02020603050405020304" pitchFamily="18" charset="0"/>
                      </a:endParaRPr>
                    </a:p>
                  </a:txBody>
                  <a:tcPr marL="35022" marR="35022" marT="0" marB="0" anchor="b"/>
                </a:tc>
                <a:tc>
                  <a:txBody>
                    <a:bodyPr/>
                    <a:lstStyle/>
                    <a:p>
                      <a:pPr>
                        <a:lnSpc>
                          <a:spcPct val="115000"/>
                        </a:lnSpc>
                      </a:pPr>
                      <a:endParaRPr lang="en-ZA" sz="1100">
                        <a:effectLst/>
                        <a:latin typeface="Arial" panose="020B0604020202020204" pitchFamily="34" charset="0"/>
                        <a:cs typeface="Times New Roman" panose="02020603050405020304" pitchFamily="18" charset="0"/>
                      </a:endParaRPr>
                    </a:p>
                  </a:txBody>
                  <a:tcPr marL="35022" marR="35022" marT="0" marB="0" anchor="b"/>
                </a:tc>
                <a:tc>
                  <a:txBody>
                    <a:bodyPr/>
                    <a:lstStyle/>
                    <a:p>
                      <a:pPr>
                        <a:lnSpc>
                          <a:spcPct val="115000"/>
                        </a:lnSpc>
                      </a:pPr>
                      <a:endParaRPr lang="en-ZA" sz="1100" dirty="0">
                        <a:effectLst/>
                        <a:latin typeface="Arial" panose="020B0604020202020204" pitchFamily="34" charset="0"/>
                        <a:cs typeface="Times New Roman" panose="02020603050405020304" pitchFamily="18" charset="0"/>
                      </a:endParaRPr>
                    </a:p>
                  </a:txBody>
                  <a:tcPr marL="35022" marR="35022" marT="0" marB="0" anchor="b"/>
                </a:tc>
                <a:extLst>
                  <a:ext uri="{0D108BD9-81ED-4DB2-BD59-A6C34878D82A}">
                    <a16:rowId xmlns:a16="http://schemas.microsoft.com/office/drawing/2014/main" xmlns="" val="2466376384"/>
                  </a:ext>
                </a:extLst>
              </a:tr>
              <a:tr h="123804">
                <a:tc>
                  <a:txBody>
                    <a:bodyPr/>
                    <a:lstStyle/>
                    <a:p>
                      <a:pPr algn="l">
                        <a:lnSpc>
                          <a:spcPct val="115000"/>
                        </a:lnSpc>
                        <a:spcBef>
                          <a:spcPts val="600"/>
                        </a:spcBef>
                        <a:spcAft>
                          <a:spcPts val="0"/>
                        </a:spcAft>
                      </a:pPr>
                      <a:r>
                        <a:rPr lang="en-ZA" sz="1100">
                          <a:effectLst/>
                        </a:rPr>
                        <a:t>Goods and services:</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23 756 000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21 448 000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dirty="0">
                          <a:effectLst/>
                        </a:rPr>
                        <a:t>      33 764 000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32 978 966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37 165 000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dirty="0">
                          <a:effectLst/>
                        </a:rPr>
                        <a:t>          38 651 000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extLst>
                  <a:ext uri="{0D108BD9-81ED-4DB2-BD59-A6C34878D82A}">
                    <a16:rowId xmlns:a16="http://schemas.microsoft.com/office/drawing/2014/main" xmlns="" val="797337639"/>
                  </a:ext>
                </a:extLst>
              </a:tr>
              <a:tr h="168595">
                <a:tc>
                  <a:txBody>
                    <a:bodyPr/>
                    <a:lstStyle/>
                    <a:p>
                      <a:pPr algn="l">
                        <a:lnSpc>
                          <a:spcPct val="115000"/>
                        </a:lnSpc>
                        <a:spcBef>
                          <a:spcPts val="600"/>
                        </a:spcBef>
                        <a:spcAft>
                          <a:spcPts val="0"/>
                        </a:spcAft>
                      </a:pPr>
                      <a:r>
                        <a:rPr lang="en-ZA" sz="1100" dirty="0">
                          <a:effectLst/>
                        </a:rPr>
                        <a:t>Agency and support / outsourced services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dirty="0">
                          <a:effectLst/>
                        </a:rPr>
                        <a:t>        2 691 000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dirty="0">
                          <a:effectLst/>
                        </a:rPr>
                        <a:t>        1 561 000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dirty="0">
                          <a:effectLst/>
                        </a:rPr>
                        <a:t>        3 778 000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435 300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550 000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dirty="0">
                          <a:effectLst/>
                        </a:rPr>
                        <a:t>               605 000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extLst>
                  <a:ext uri="{0D108BD9-81ED-4DB2-BD59-A6C34878D82A}">
                    <a16:rowId xmlns:a16="http://schemas.microsoft.com/office/drawing/2014/main" xmlns="" val="1233515116"/>
                  </a:ext>
                </a:extLst>
              </a:tr>
              <a:tr h="123804">
                <a:tc>
                  <a:txBody>
                    <a:bodyPr/>
                    <a:lstStyle/>
                    <a:p>
                      <a:pPr algn="l">
                        <a:lnSpc>
                          <a:spcPct val="115000"/>
                        </a:lnSpc>
                        <a:spcBef>
                          <a:spcPts val="600"/>
                        </a:spcBef>
                        <a:spcAft>
                          <a:spcPts val="0"/>
                        </a:spcAft>
                      </a:pPr>
                      <a:r>
                        <a:rPr lang="en-ZA" sz="1100">
                          <a:effectLst/>
                        </a:rPr>
                        <a:t>Communication</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900 000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224 000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1 006 000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320 000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420 000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dirty="0">
                          <a:effectLst/>
                        </a:rPr>
                        <a:t>               550 000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extLst>
                  <a:ext uri="{0D108BD9-81ED-4DB2-BD59-A6C34878D82A}">
                    <a16:rowId xmlns:a16="http://schemas.microsoft.com/office/drawing/2014/main" xmlns="" val="3265289404"/>
                  </a:ext>
                </a:extLst>
              </a:tr>
              <a:tr h="123804">
                <a:tc>
                  <a:txBody>
                    <a:bodyPr/>
                    <a:lstStyle/>
                    <a:p>
                      <a:pPr algn="l">
                        <a:lnSpc>
                          <a:spcPct val="115000"/>
                        </a:lnSpc>
                        <a:spcBef>
                          <a:spcPts val="600"/>
                        </a:spcBef>
                        <a:spcAft>
                          <a:spcPts val="0"/>
                        </a:spcAft>
                      </a:pPr>
                      <a:r>
                        <a:rPr lang="en-ZA" sz="1100" dirty="0">
                          <a:effectLst/>
                        </a:rPr>
                        <a:t>Computer services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238 000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753 000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828 000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520 000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915 000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dirty="0">
                          <a:effectLst/>
                        </a:rPr>
                        <a:t>               962 000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extLst>
                  <a:ext uri="{0D108BD9-81ED-4DB2-BD59-A6C34878D82A}">
                    <a16:rowId xmlns:a16="http://schemas.microsoft.com/office/drawing/2014/main" xmlns="" val="1323963102"/>
                  </a:ext>
                </a:extLst>
              </a:tr>
              <a:tr h="123804">
                <a:tc>
                  <a:txBody>
                    <a:bodyPr/>
                    <a:lstStyle/>
                    <a:p>
                      <a:pPr algn="l">
                        <a:lnSpc>
                          <a:spcPct val="115000"/>
                        </a:lnSpc>
                        <a:spcBef>
                          <a:spcPts val="600"/>
                        </a:spcBef>
                        <a:spcAft>
                          <a:spcPts val="0"/>
                        </a:spcAft>
                      </a:pPr>
                      <a:r>
                        <a:rPr lang="en-ZA" sz="1100">
                          <a:effectLst/>
                        </a:rPr>
                        <a:t>Consultants</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1 493 000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5 938 000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3 742 000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7 965 000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4 667 000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5 023 000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extLst>
                  <a:ext uri="{0D108BD9-81ED-4DB2-BD59-A6C34878D82A}">
                    <a16:rowId xmlns:a16="http://schemas.microsoft.com/office/drawing/2014/main" xmlns="" val="3135347291"/>
                  </a:ext>
                </a:extLst>
              </a:tr>
              <a:tr h="123804">
                <a:tc>
                  <a:txBody>
                    <a:bodyPr/>
                    <a:lstStyle/>
                    <a:p>
                      <a:pPr algn="l">
                        <a:lnSpc>
                          <a:spcPct val="115000"/>
                        </a:lnSpc>
                        <a:spcBef>
                          <a:spcPts val="600"/>
                        </a:spcBef>
                        <a:spcAft>
                          <a:spcPts val="0"/>
                        </a:spcAft>
                      </a:pPr>
                      <a:r>
                        <a:rPr lang="en-ZA" sz="1100">
                          <a:effectLst/>
                        </a:rPr>
                        <a:t>Contractors</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470 000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130 000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914 000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60 000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80 000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dirty="0">
                          <a:effectLst/>
                        </a:rPr>
                        <a:t>               100 000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extLst>
                  <a:ext uri="{0D108BD9-81ED-4DB2-BD59-A6C34878D82A}">
                    <a16:rowId xmlns:a16="http://schemas.microsoft.com/office/drawing/2014/main" xmlns="" val="386878800"/>
                  </a:ext>
                </a:extLst>
              </a:tr>
              <a:tr h="123804">
                <a:tc>
                  <a:txBody>
                    <a:bodyPr/>
                    <a:lstStyle/>
                    <a:p>
                      <a:pPr algn="l">
                        <a:lnSpc>
                          <a:spcPct val="115000"/>
                        </a:lnSpc>
                        <a:spcBef>
                          <a:spcPts val="600"/>
                        </a:spcBef>
                        <a:spcAft>
                          <a:spcPts val="0"/>
                        </a:spcAft>
                      </a:pPr>
                      <a:r>
                        <a:rPr lang="en-ZA" sz="1100" dirty="0">
                          <a:effectLst/>
                        </a:rPr>
                        <a:t>Lease payments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2 166 000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2 511 000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2 762 000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3 550 000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3 905 000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4 295 500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extLst>
                  <a:ext uri="{0D108BD9-81ED-4DB2-BD59-A6C34878D82A}">
                    <a16:rowId xmlns:a16="http://schemas.microsoft.com/office/drawing/2014/main" xmlns="" val="1536686729"/>
                  </a:ext>
                </a:extLst>
              </a:tr>
              <a:tr h="229069">
                <a:tc>
                  <a:txBody>
                    <a:bodyPr/>
                    <a:lstStyle/>
                    <a:p>
                      <a:pPr algn="l">
                        <a:lnSpc>
                          <a:spcPct val="115000"/>
                        </a:lnSpc>
                        <a:spcBef>
                          <a:spcPts val="600"/>
                        </a:spcBef>
                        <a:spcAft>
                          <a:spcPts val="0"/>
                        </a:spcAft>
                      </a:pPr>
                      <a:r>
                        <a:rPr lang="en-ZA" sz="1100" dirty="0">
                          <a:effectLst/>
                        </a:rPr>
                        <a:t>Research and development</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3 500 000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4 000 000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2 000 000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dirty="0">
                          <a:effectLst/>
                        </a:rPr>
                        <a:t>            1 800 000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extLst>
                  <a:ext uri="{0D108BD9-81ED-4DB2-BD59-A6C34878D82A}">
                    <a16:rowId xmlns:a16="http://schemas.microsoft.com/office/drawing/2014/main" xmlns="" val="2599072476"/>
                  </a:ext>
                </a:extLst>
              </a:tr>
              <a:tr h="229069">
                <a:tc>
                  <a:txBody>
                    <a:bodyPr/>
                    <a:lstStyle/>
                    <a:p>
                      <a:pPr algn="l">
                        <a:lnSpc>
                          <a:spcPct val="115000"/>
                        </a:lnSpc>
                        <a:spcBef>
                          <a:spcPts val="600"/>
                        </a:spcBef>
                        <a:spcAft>
                          <a:spcPts val="0"/>
                        </a:spcAft>
                      </a:pPr>
                      <a:r>
                        <a:rPr lang="en-ZA" sz="1100" dirty="0">
                          <a:effectLst/>
                        </a:rPr>
                        <a:t>Training and staff development</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313 000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375 000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1 550 000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282 000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350 000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dirty="0">
                          <a:effectLst/>
                        </a:rPr>
                        <a:t>               450 000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extLst>
                  <a:ext uri="{0D108BD9-81ED-4DB2-BD59-A6C34878D82A}">
                    <a16:rowId xmlns:a16="http://schemas.microsoft.com/office/drawing/2014/main" xmlns="" val="4252988403"/>
                  </a:ext>
                </a:extLst>
              </a:tr>
              <a:tr h="168595">
                <a:tc>
                  <a:txBody>
                    <a:bodyPr/>
                    <a:lstStyle/>
                    <a:p>
                      <a:pPr algn="l">
                        <a:lnSpc>
                          <a:spcPct val="115000"/>
                        </a:lnSpc>
                        <a:spcBef>
                          <a:spcPts val="600"/>
                        </a:spcBef>
                        <a:spcAft>
                          <a:spcPts val="0"/>
                        </a:spcAft>
                      </a:pPr>
                      <a:r>
                        <a:rPr lang="en-ZA" sz="1100">
                          <a:effectLst/>
                        </a:rPr>
                        <a:t>Travel and subsistence</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2 650 000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1 879 000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3 209 000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2 279 000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3 663 000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dirty="0">
                          <a:effectLst/>
                        </a:rPr>
                        <a:t>            3 863 000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extLst>
                  <a:ext uri="{0D108BD9-81ED-4DB2-BD59-A6C34878D82A}">
                    <a16:rowId xmlns:a16="http://schemas.microsoft.com/office/drawing/2014/main" xmlns="" val="924559252"/>
                  </a:ext>
                </a:extLst>
              </a:tr>
              <a:tr h="123804">
                <a:tc>
                  <a:txBody>
                    <a:bodyPr/>
                    <a:lstStyle/>
                    <a:p>
                      <a:pPr algn="l">
                        <a:lnSpc>
                          <a:spcPct val="115000"/>
                        </a:lnSpc>
                        <a:spcBef>
                          <a:spcPts val="600"/>
                        </a:spcBef>
                        <a:spcAft>
                          <a:spcPts val="0"/>
                        </a:spcAft>
                      </a:pPr>
                      <a:r>
                        <a:rPr lang="en-ZA" sz="1100">
                          <a:effectLst/>
                        </a:rPr>
                        <a:t>Other</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12 828 000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7 997 000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12 387 000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13 567 666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18 303 029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16 271 463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extLst>
                  <a:ext uri="{0D108BD9-81ED-4DB2-BD59-A6C34878D82A}">
                    <a16:rowId xmlns:a16="http://schemas.microsoft.com/office/drawing/2014/main" xmlns="" val="3784282468"/>
                  </a:ext>
                </a:extLst>
              </a:tr>
              <a:tr h="123804">
                <a:tc>
                  <a:txBody>
                    <a:bodyPr/>
                    <a:lstStyle/>
                    <a:p>
                      <a:pPr>
                        <a:lnSpc>
                          <a:spcPct val="115000"/>
                        </a:lnSpc>
                      </a:pPr>
                      <a:endParaRPr lang="en-ZA" sz="1100" dirty="0">
                        <a:effectLst/>
                        <a:latin typeface="Arial" panose="020B0604020202020204" pitchFamily="34" charset="0"/>
                        <a:cs typeface="Times New Roman" panose="02020603050405020304" pitchFamily="18" charset="0"/>
                      </a:endParaRPr>
                    </a:p>
                  </a:txBody>
                  <a:tcPr marL="35022" marR="35022" marT="0" marB="0" anchor="b"/>
                </a:tc>
                <a:tc>
                  <a:txBody>
                    <a:bodyPr/>
                    <a:lstStyle/>
                    <a:p>
                      <a:pPr>
                        <a:lnSpc>
                          <a:spcPct val="115000"/>
                        </a:lnSpc>
                      </a:pPr>
                      <a:endParaRPr lang="en-ZA" sz="1100">
                        <a:effectLst/>
                        <a:latin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nSpc>
                          <a:spcPct val="115000"/>
                        </a:lnSpc>
                      </a:pPr>
                      <a:endParaRPr lang="en-ZA" sz="1100">
                        <a:effectLst/>
                        <a:latin typeface="Arial" panose="020B0604020202020204" pitchFamily="34" charset="0"/>
                        <a:cs typeface="Times New Roman" panose="02020603050405020304" pitchFamily="18" charset="0"/>
                      </a:endParaRPr>
                    </a:p>
                  </a:txBody>
                  <a:tcPr marL="35022" marR="35022" marT="0" marB="0" anchor="b"/>
                </a:tc>
                <a:tc>
                  <a:txBody>
                    <a:bodyPr/>
                    <a:lstStyle/>
                    <a:p>
                      <a:pPr>
                        <a:lnSpc>
                          <a:spcPct val="115000"/>
                        </a:lnSpc>
                      </a:pPr>
                      <a:endParaRPr lang="en-ZA" sz="1100">
                        <a:effectLst/>
                        <a:latin typeface="Arial" panose="020B0604020202020204" pitchFamily="34" charset="0"/>
                        <a:cs typeface="Times New Roman" panose="02020603050405020304" pitchFamily="18" charset="0"/>
                      </a:endParaRPr>
                    </a:p>
                  </a:txBody>
                  <a:tcPr marL="35022" marR="35022" marT="0" marB="0" anchor="b"/>
                </a:tc>
                <a:tc>
                  <a:txBody>
                    <a:bodyPr/>
                    <a:lstStyle/>
                    <a:p>
                      <a:pPr>
                        <a:lnSpc>
                          <a:spcPct val="115000"/>
                        </a:lnSpc>
                      </a:pPr>
                      <a:endParaRPr lang="en-ZA" sz="1100" dirty="0">
                        <a:effectLst/>
                        <a:latin typeface="Arial" panose="020B0604020202020204" pitchFamily="34" charset="0"/>
                        <a:cs typeface="Times New Roman" panose="02020603050405020304" pitchFamily="18" charset="0"/>
                      </a:endParaRPr>
                    </a:p>
                  </a:txBody>
                  <a:tcPr marL="35022" marR="35022" marT="0" marB="0" anchor="b"/>
                </a:tc>
                <a:extLst>
                  <a:ext uri="{0D108BD9-81ED-4DB2-BD59-A6C34878D82A}">
                    <a16:rowId xmlns:a16="http://schemas.microsoft.com/office/drawing/2014/main" xmlns="" val="3943686879"/>
                  </a:ext>
                </a:extLst>
              </a:tr>
              <a:tr h="168595">
                <a:tc>
                  <a:txBody>
                    <a:bodyPr/>
                    <a:lstStyle/>
                    <a:p>
                      <a:pPr algn="l">
                        <a:lnSpc>
                          <a:spcPct val="115000"/>
                        </a:lnSpc>
                        <a:spcBef>
                          <a:spcPts val="600"/>
                        </a:spcBef>
                        <a:spcAft>
                          <a:spcPts val="0"/>
                        </a:spcAft>
                      </a:pPr>
                      <a:r>
                        <a:rPr lang="en-ZA" sz="1100">
                          <a:effectLst/>
                        </a:rPr>
                        <a:t>Transfers and subsidies</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197 507 000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334 063 000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866 114 000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758 040 000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753 914 000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dirty="0">
                          <a:effectLst/>
                        </a:rPr>
                        <a:t>       797 327 000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extLst>
                  <a:ext uri="{0D108BD9-81ED-4DB2-BD59-A6C34878D82A}">
                    <a16:rowId xmlns:a16="http://schemas.microsoft.com/office/drawing/2014/main" xmlns="" val="1507409422"/>
                  </a:ext>
                </a:extLst>
              </a:tr>
              <a:tr h="123804">
                <a:tc>
                  <a:txBody>
                    <a:bodyPr/>
                    <a:lstStyle/>
                    <a:p>
                      <a:pPr algn="l">
                        <a:lnSpc>
                          <a:spcPct val="115000"/>
                        </a:lnSpc>
                        <a:spcBef>
                          <a:spcPts val="600"/>
                        </a:spcBef>
                        <a:spcAft>
                          <a:spcPts val="0"/>
                        </a:spcAft>
                      </a:pPr>
                      <a:r>
                        <a:rPr lang="en-ZA" sz="1100" dirty="0">
                          <a:effectLst/>
                        </a:rPr>
                        <a:t>Private enterprises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197 507 000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334 063 000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866 114 000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ctr">
                        <a:lnSpc>
                          <a:spcPct val="115000"/>
                        </a:lnSpc>
                        <a:spcBef>
                          <a:spcPts val="600"/>
                        </a:spcBef>
                        <a:spcAft>
                          <a:spcPts val="0"/>
                        </a:spcAft>
                      </a:pPr>
                      <a:r>
                        <a:rPr lang="en-ZA" sz="1100">
                          <a:effectLst/>
                        </a:rPr>
                        <a:t>       758 040 000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753 914 000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dirty="0">
                          <a:effectLst/>
                        </a:rPr>
                        <a:t>       797 327 000 </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extLst>
                  <a:ext uri="{0D108BD9-81ED-4DB2-BD59-A6C34878D82A}">
                    <a16:rowId xmlns:a16="http://schemas.microsoft.com/office/drawing/2014/main" xmlns="" val="786665326"/>
                  </a:ext>
                </a:extLst>
              </a:tr>
              <a:tr h="123804">
                <a:tc>
                  <a:txBody>
                    <a:bodyPr/>
                    <a:lstStyle/>
                    <a:p>
                      <a:pPr>
                        <a:lnSpc>
                          <a:spcPct val="115000"/>
                        </a:lnSpc>
                      </a:pPr>
                      <a:endParaRPr lang="en-ZA" sz="1100" dirty="0">
                        <a:effectLst/>
                        <a:latin typeface="Arial" panose="020B0604020202020204" pitchFamily="34" charset="0"/>
                        <a:cs typeface="Times New Roman" panose="02020603050405020304" pitchFamily="18" charset="0"/>
                      </a:endParaRPr>
                    </a:p>
                  </a:txBody>
                  <a:tcPr marL="35022" marR="35022" marT="0" marB="0" anchor="b"/>
                </a:tc>
                <a:tc>
                  <a:txBody>
                    <a:bodyPr/>
                    <a:lstStyle/>
                    <a:p>
                      <a:pPr>
                        <a:lnSpc>
                          <a:spcPct val="115000"/>
                        </a:lnSpc>
                      </a:pPr>
                      <a:endParaRPr lang="en-ZA" sz="1100">
                        <a:effectLst/>
                        <a:latin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a:effectLst/>
                        </a:rPr>
                        <a:t> </a:t>
                      </a:r>
                      <a:endParaRPr lang="en-ZA" sz="110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nSpc>
                          <a:spcPct val="115000"/>
                        </a:lnSpc>
                      </a:pPr>
                      <a:endParaRPr lang="en-ZA" sz="1100">
                        <a:effectLst/>
                        <a:latin typeface="Arial" panose="020B0604020202020204" pitchFamily="34" charset="0"/>
                        <a:cs typeface="Times New Roman" panose="02020603050405020304" pitchFamily="18" charset="0"/>
                      </a:endParaRPr>
                    </a:p>
                  </a:txBody>
                  <a:tcPr marL="35022" marR="35022" marT="0" marB="0" anchor="b"/>
                </a:tc>
                <a:tc>
                  <a:txBody>
                    <a:bodyPr/>
                    <a:lstStyle/>
                    <a:p>
                      <a:pPr>
                        <a:lnSpc>
                          <a:spcPct val="115000"/>
                        </a:lnSpc>
                      </a:pPr>
                      <a:endParaRPr lang="en-ZA" sz="1100">
                        <a:effectLst/>
                        <a:latin typeface="Arial" panose="020B0604020202020204" pitchFamily="34" charset="0"/>
                        <a:cs typeface="Times New Roman" panose="02020603050405020304" pitchFamily="18" charset="0"/>
                      </a:endParaRPr>
                    </a:p>
                  </a:txBody>
                  <a:tcPr marL="35022" marR="35022" marT="0" marB="0" anchor="b"/>
                </a:tc>
                <a:tc>
                  <a:txBody>
                    <a:bodyPr/>
                    <a:lstStyle/>
                    <a:p>
                      <a:pPr>
                        <a:lnSpc>
                          <a:spcPct val="115000"/>
                        </a:lnSpc>
                      </a:pPr>
                      <a:endParaRPr lang="en-ZA" sz="1100" dirty="0">
                        <a:effectLst/>
                        <a:latin typeface="Arial" panose="020B0604020202020204" pitchFamily="34" charset="0"/>
                        <a:cs typeface="Times New Roman" panose="02020603050405020304" pitchFamily="18" charset="0"/>
                      </a:endParaRPr>
                    </a:p>
                  </a:txBody>
                  <a:tcPr marL="35022" marR="35022" marT="0" marB="0" anchor="b"/>
                </a:tc>
                <a:extLst>
                  <a:ext uri="{0D108BD9-81ED-4DB2-BD59-A6C34878D82A}">
                    <a16:rowId xmlns:a16="http://schemas.microsoft.com/office/drawing/2014/main" xmlns="" val="1646098182"/>
                  </a:ext>
                </a:extLst>
              </a:tr>
              <a:tr h="123804">
                <a:tc>
                  <a:txBody>
                    <a:bodyPr/>
                    <a:lstStyle/>
                    <a:p>
                      <a:pPr algn="l">
                        <a:lnSpc>
                          <a:spcPct val="115000"/>
                        </a:lnSpc>
                        <a:spcBef>
                          <a:spcPts val="600"/>
                        </a:spcBef>
                        <a:spcAft>
                          <a:spcPts val="0"/>
                        </a:spcAft>
                      </a:pPr>
                      <a:r>
                        <a:rPr lang="en-ZA" sz="1100" b="1" dirty="0">
                          <a:effectLst/>
                        </a:rPr>
                        <a:t>Total Expenditure</a:t>
                      </a:r>
                      <a:endParaRPr lang="en-ZA" sz="1100" b="1"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b="1" dirty="0">
                          <a:effectLst/>
                        </a:rPr>
                        <a:t>   238 618 000 </a:t>
                      </a:r>
                      <a:endParaRPr lang="en-ZA" sz="1100" b="1"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b="1" dirty="0">
                          <a:effectLst/>
                        </a:rPr>
                        <a:t>   376 853 000 </a:t>
                      </a:r>
                      <a:endParaRPr lang="en-ZA" sz="1100" b="1"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b="1" dirty="0">
                          <a:effectLst/>
                        </a:rPr>
                        <a:t>   926 963 000 </a:t>
                      </a:r>
                      <a:endParaRPr lang="en-ZA" sz="1100" b="1"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b="1" dirty="0">
                          <a:effectLst/>
                        </a:rPr>
                        <a:t>       825 752 000 </a:t>
                      </a:r>
                      <a:endParaRPr lang="en-ZA" sz="1100" b="1"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b="1" dirty="0">
                          <a:effectLst/>
                        </a:rPr>
                        <a:t>       825 434 000 </a:t>
                      </a:r>
                      <a:endParaRPr lang="en-ZA" sz="1100" b="1"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tc>
                  <a:txBody>
                    <a:bodyPr/>
                    <a:lstStyle/>
                    <a:p>
                      <a:pPr algn="l">
                        <a:lnSpc>
                          <a:spcPct val="115000"/>
                        </a:lnSpc>
                        <a:spcBef>
                          <a:spcPts val="600"/>
                        </a:spcBef>
                        <a:spcAft>
                          <a:spcPts val="0"/>
                        </a:spcAft>
                      </a:pPr>
                      <a:r>
                        <a:rPr lang="en-ZA" sz="1100" b="1" dirty="0">
                          <a:effectLst/>
                        </a:rPr>
                        <a:t>       870 333 000 </a:t>
                      </a:r>
                      <a:endParaRPr lang="en-ZA" sz="1100" b="1" dirty="0">
                        <a:effectLst/>
                        <a:latin typeface="Arial" panose="020B0604020202020204" pitchFamily="34" charset="0"/>
                        <a:ea typeface="Arial" panose="020B0604020202020204" pitchFamily="34" charset="0"/>
                        <a:cs typeface="Times New Roman" panose="02020603050405020304" pitchFamily="18" charset="0"/>
                      </a:endParaRPr>
                    </a:p>
                  </a:txBody>
                  <a:tcPr marL="35022" marR="35022" marT="0" marB="0" anchor="b"/>
                </a:tc>
                <a:extLst>
                  <a:ext uri="{0D108BD9-81ED-4DB2-BD59-A6C34878D82A}">
                    <a16:rowId xmlns:a16="http://schemas.microsoft.com/office/drawing/2014/main" xmlns="" val="1264720315"/>
                  </a:ext>
                </a:extLst>
              </a:tr>
            </a:tbl>
          </a:graphicData>
        </a:graphic>
      </p:graphicFrame>
    </p:spTree>
    <p:extLst>
      <p:ext uri="{BB962C8B-B14F-4D97-AF65-F5344CB8AC3E}">
        <p14:creationId xmlns:p14="http://schemas.microsoft.com/office/powerpoint/2010/main" xmlns="" val="17907373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b="1" dirty="0"/>
          </a:p>
        </p:txBody>
      </p:sp>
      <p:sp>
        <p:nvSpPr>
          <p:cNvPr id="4" name="Slide Number Placeholder 3"/>
          <p:cNvSpPr>
            <a:spLocks noGrp="1"/>
          </p:cNvSpPr>
          <p:nvPr>
            <p:ph type="sldNum" sz="quarter" idx="12"/>
          </p:nvPr>
        </p:nvSpPr>
        <p:spPr/>
        <p:txBody>
          <a:bodyPr/>
          <a:lstStyle/>
          <a:p>
            <a:fld id="{17BD8DD0-C587-4865-AB08-0C7D86E2805E}" type="slidenum">
              <a:rPr lang="en-US" smtClean="0"/>
              <a:pPr/>
              <a:t>55</a:t>
            </a:fld>
            <a:endParaRPr lang="en-US"/>
          </a:p>
        </p:txBody>
      </p:sp>
      <p:sp>
        <p:nvSpPr>
          <p:cNvPr id="3" name="Content Placeholder 2"/>
          <p:cNvSpPr>
            <a:spLocks noGrp="1"/>
          </p:cNvSpPr>
          <p:nvPr>
            <p:ph idx="1"/>
          </p:nvPr>
        </p:nvSpPr>
        <p:spPr/>
        <p:txBody>
          <a:bodyPr>
            <a:normAutofit/>
          </a:bodyPr>
          <a:lstStyle/>
          <a:p>
            <a:pPr marL="0" indent="0" algn="ctr">
              <a:buNone/>
            </a:pPr>
            <a:endParaRPr lang="en-ZA" sz="4800" b="1" dirty="0"/>
          </a:p>
          <a:p>
            <a:pPr marL="0" indent="0" algn="ctr">
              <a:buNone/>
            </a:pPr>
            <a:r>
              <a:rPr lang="en-ZA" sz="4800" b="1" dirty="0"/>
              <a:t>THANK-YOU</a:t>
            </a:r>
            <a:endParaRPr lang="en-US" sz="4800" b="1" dirty="0"/>
          </a:p>
        </p:txBody>
      </p:sp>
    </p:spTree>
    <p:extLst>
      <p:ext uri="{BB962C8B-B14F-4D97-AF65-F5344CB8AC3E}">
        <p14:creationId xmlns:p14="http://schemas.microsoft.com/office/powerpoint/2010/main" xmlns="" val="4223616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ZA" dirty="0"/>
              <a:t>Structure</a:t>
            </a:r>
          </a:p>
        </p:txBody>
      </p:sp>
      <p:sp>
        <p:nvSpPr>
          <p:cNvPr id="7" name="Slide Number Placeholder 6"/>
          <p:cNvSpPr>
            <a:spLocks noGrp="1"/>
          </p:cNvSpPr>
          <p:nvPr>
            <p:ph type="sldNum" sz="quarter" idx="12"/>
          </p:nvPr>
        </p:nvSpPr>
        <p:spPr/>
        <p:txBody>
          <a:bodyPr/>
          <a:lstStyle/>
          <a:p>
            <a:fld id="{17BD8DD0-C587-4865-AB08-0C7D86E2805E}" type="slidenum">
              <a:rPr lang="en-US" smtClean="0"/>
              <a:pPr/>
              <a:t>6</a:t>
            </a:fld>
            <a:endParaRPr lang="en-US"/>
          </a:p>
        </p:txBody>
      </p:sp>
      <p:pic>
        <p:nvPicPr>
          <p:cNvPr id="3" name="Picture 2">
            <a:extLst>
              <a:ext uri="{FF2B5EF4-FFF2-40B4-BE49-F238E27FC236}">
                <a16:creationId xmlns:a16="http://schemas.microsoft.com/office/drawing/2014/main" xmlns="" id="{F290B1C6-0991-48B8-8BF6-2396A237FE7B}"/>
              </a:ext>
            </a:extLst>
          </p:cNvPr>
          <p:cNvPicPr>
            <a:picLocks noChangeAspect="1"/>
          </p:cNvPicPr>
          <p:nvPr/>
        </p:nvPicPr>
        <p:blipFill>
          <a:blip r:embed="rId2" cstate="print"/>
          <a:stretch>
            <a:fillRect/>
          </a:stretch>
        </p:blipFill>
        <p:spPr>
          <a:xfrm>
            <a:off x="0" y="509016"/>
            <a:ext cx="9144000" cy="5839968"/>
          </a:xfrm>
          <a:prstGeom prst="rect">
            <a:avLst/>
          </a:prstGeom>
        </p:spPr>
      </p:pic>
      <p:sp>
        <p:nvSpPr>
          <p:cNvPr id="4" name="TextBox 3">
            <a:extLst>
              <a:ext uri="{FF2B5EF4-FFF2-40B4-BE49-F238E27FC236}">
                <a16:creationId xmlns:a16="http://schemas.microsoft.com/office/drawing/2014/main" xmlns="" id="{42C2C2A6-20FA-46D0-9726-2B9961FC4EB6}"/>
              </a:ext>
            </a:extLst>
          </p:cNvPr>
          <p:cNvSpPr txBox="1"/>
          <p:nvPr/>
        </p:nvSpPr>
        <p:spPr>
          <a:xfrm>
            <a:off x="24581" y="216628"/>
            <a:ext cx="2362200" cy="584775"/>
          </a:xfrm>
          <a:prstGeom prst="rect">
            <a:avLst/>
          </a:prstGeom>
          <a:noFill/>
        </p:spPr>
        <p:txBody>
          <a:bodyPr wrap="square" rtlCol="0">
            <a:spAutoFit/>
          </a:bodyPr>
          <a:lstStyle/>
          <a:p>
            <a:r>
              <a:rPr lang="en-ZA" sz="1600" dirty="0"/>
              <a:t>No. of positions = 51</a:t>
            </a:r>
          </a:p>
          <a:p>
            <a:r>
              <a:rPr lang="en-ZA" sz="1600" dirty="0"/>
              <a:t>Current headcount = 39 </a:t>
            </a:r>
          </a:p>
        </p:txBody>
      </p:sp>
    </p:spTree>
    <p:extLst>
      <p:ext uri="{BB962C8B-B14F-4D97-AF65-F5344CB8AC3E}">
        <p14:creationId xmlns:p14="http://schemas.microsoft.com/office/powerpoint/2010/main" xmlns="" val="2093440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77852"/>
          </a:xfrm>
        </p:spPr>
        <p:txBody>
          <a:bodyPr>
            <a:normAutofit fontScale="90000"/>
          </a:bodyPr>
          <a:lstStyle/>
          <a:p>
            <a:r>
              <a:rPr lang="en-US" dirty="0"/>
              <a:t>MTEF ALLOCATION</a:t>
            </a:r>
          </a:p>
        </p:txBody>
      </p:sp>
      <p:sp>
        <p:nvSpPr>
          <p:cNvPr id="4" name="Slide Number Placeholder 3"/>
          <p:cNvSpPr>
            <a:spLocks noGrp="1"/>
          </p:cNvSpPr>
          <p:nvPr>
            <p:ph type="sldNum" sz="quarter" idx="12"/>
          </p:nvPr>
        </p:nvSpPr>
        <p:spPr/>
        <p:txBody>
          <a:bodyPr/>
          <a:lstStyle/>
          <a:p>
            <a:fld id="{17BD8DD0-C587-4865-AB08-0C7D86E2805E}" type="slidenum">
              <a:rPr lang="en-US" smtClean="0"/>
              <a:pPr/>
              <a:t>7</a:t>
            </a:fld>
            <a:endParaRPr lang="en-US"/>
          </a:p>
        </p:txBody>
      </p:sp>
      <p:graphicFrame>
        <p:nvGraphicFramePr>
          <p:cNvPr id="7" name="Content Placeholder 6">
            <a:extLst>
              <a:ext uri="{FF2B5EF4-FFF2-40B4-BE49-F238E27FC236}">
                <a16:creationId xmlns:a16="http://schemas.microsoft.com/office/drawing/2014/main" xmlns="" id="{BCA82BC1-B3FF-439D-9992-8A60FA418D7A}"/>
              </a:ext>
            </a:extLst>
          </p:cNvPr>
          <p:cNvGraphicFramePr>
            <a:graphicFrameLocks noGrp="1"/>
          </p:cNvGraphicFramePr>
          <p:nvPr>
            <p:ph idx="1"/>
            <p:extLst>
              <p:ext uri="{D42A27DB-BD31-4B8C-83A1-F6EECF244321}">
                <p14:modId xmlns:p14="http://schemas.microsoft.com/office/powerpoint/2010/main" xmlns="" val="1330403584"/>
              </p:ext>
            </p:extLst>
          </p:nvPr>
        </p:nvGraphicFramePr>
        <p:xfrm>
          <a:off x="381000" y="990600"/>
          <a:ext cx="8305800" cy="3550102"/>
        </p:xfrm>
        <a:graphic>
          <a:graphicData uri="http://schemas.openxmlformats.org/drawingml/2006/table">
            <a:tbl>
              <a:tblPr firstRow="1" firstCol="1" bandRow="1">
                <a:tableStyleId>{5940675A-B579-460E-94D1-54222C63F5DA}</a:tableStyleId>
              </a:tblPr>
              <a:tblGrid>
                <a:gridCol w="1660608">
                  <a:extLst>
                    <a:ext uri="{9D8B030D-6E8A-4147-A177-3AD203B41FA5}">
                      <a16:colId xmlns:a16="http://schemas.microsoft.com/office/drawing/2014/main" xmlns="" val="1353110918"/>
                    </a:ext>
                  </a:extLst>
                </a:gridCol>
                <a:gridCol w="1660608">
                  <a:extLst>
                    <a:ext uri="{9D8B030D-6E8A-4147-A177-3AD203B41FA5}">
                      <a16:colId xmlns:a16="http://schemas.microsoft.com/office/drawing/2014/main" xmlns="" val="2423716796"/>
                    </a:ext>
                  </a:extLst>
                </a:gridCol>
                <a:gridCol w="1661528">
                  <a:extLst>
                    <a:ext uri="{9D8B030D-6E8A-4147-A177-3AD203B41FA5}">
                      <a16:colId xmlns:a16="http://schemas.microsoft.com/office/drawing/2014/main" xmlns="" val="530455139"/>
                    </a:ext>
                  </a:extLst>
                </a:gridCol>
                <a:gridCol w="1661528">
                  <a:extLst>
                    <a:ext uri="{9D8B030D-6E8A-4147-A177-3AD203B41FA5}">
                      <a16:colId xmlns:a16="http://schemas.microsoft.com/office/drawing/2014/main" xmlns="" val="993403426"/>
                    </a:ext>
                  </a:extLst>
                </a:gridCol>
                <a:gridCol w="1661528">
                  <a:extLst>
                    <a:ext uri="{9D8B030D-6E8A-4147-A177-3AD203B41FA5}">
                      <a16:colId xmlns:a16="http://schemas.microsoft.com/office/drawing/2014/main" xmlns="" val="2359499480"/>
                    </a:ext>
                  </a:extLst>
                </a:gridCol>
              </a:tblGrid>
              <a:tr h="515930">
                <a:tc rowSpan="2">
                  <a:txBody>
                    <a:bodyPr/>
                    <a:lstStyle/>
                    <a:p>
                      <a:pPr algn="just">
                        <a:lnSpc>
                          <a:spcPct val="115000"/>
                        </a:lnSpc>
                        <a:spcBef>
                          <a:spcPts val="600"/>
                        </a:spcBef>
                        <a:spcAft>
                          <a:spcPts val="1600"/>
                        </a:spcAft>
                      </a:pPr>
                      <a:r>
                        <a:rPr lang="en-ZA" sz="1600" dirty="0">
                          <a:effectLst/>
                        </a:rPr>
                        <a:t> </a:t>
                      </a: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1600"/>
                        </a:spcAft>
                      </a:pPr>
                      <a:r>
                        <a:rPr lang="en-US" sz="1600" b="1" dirty="0">
                          <a:effectLst/>
                        </a:rPr>
                        <a:t>2017/18 Current</a:t>
                      </a:r>
                      <a:endParaRPr lang="en-ZA" sz="16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1600"/>
                        </a:spcAft>
                      </a:pPr>
                      <a:r>
                        <a:rPr lang="en-US" sz="1600" b="1" dirty="0">
                          <a:effectLst/>
                        </a:rPr>
                        <a:t>2018/19</a:t>
                      </a:r>
                      <a:endParaRPr lang="en-ZA" sz="16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1600"/>
                        </a:spcAft>
                      </a:pPr>
                      <a:r>
                        <a:rPr lang="en-US" sz="1600" b="1" dirty="0">
                          <a:effectLst/>
                        </a:rPr>
                        <a:t>2019/20</a:t>
                      </a:r>
                      <a:endParaRPr lang="en-ZA" sz="16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1600"/>
                        </a:spcAft>
                      </a:pPr>
                      <a:r>
                        <a:rPr lang="en-US" sz="1600" b="1" dirty="0">
                          <a:effectLst/>
                        </a:rPr>
                        <a:t>2020/21</a:t>
                      </a:r>
                      <a:endParaRPr lang="en-ZA" sz="16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52820241"/>
                  </a:ext>
                </a:extLst>
              </a:tr>
              <a:tr h="515930">
                <a:tc vMerge="1">
                  <a:txBody>
                    <a:bodyPr/>
                    <a:lstStyle/>
                    <a:p>
                      <a:endParaRPr lang="en-ZA"/>
                    </a:p>
                  </a:txBody>
                  <a:tcPr/>
                </a:tc>
                <a:tc>
                  <a:txBody>
                    <a:bodyPr/>
                    <a:lstStyle/>
                    <a:p>
                      <a:pPr algn="just">
                        <a:lnSpc>
                          <a:spcPct val="115000"/>
                        </a:lnSpc>
                        <a:spcBef>
                          <a:spcPts val="600"/>
                        </a:spcBef>
                        <a:spcAft>
                          <a:spcPts val="1600"/>
                        </a:spcAft>
                      </a:pPr>
                      <a:r>
                        <a:rPr lang="en-US" sz="1600">
                          <a:effectLst/>
                        </a:rPr>
                        <a:t>R’000</a:t>
                      </a:r>
                      <a:endParaRPr lang="en-ZA"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1600"/>
                        </a:spcAft>
                      </a:pPr>
                      <a:r>
                        <a:rPr lang="en-US" sz="1600" dirty="0">
                          <a:effectLst/>
                        </a:rPr>
                        <a:t>R’000</a:t>
                      </a: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1600"/>
                        </a:spcAft>
                      </a:pPr>
                      <a:r>
                        <a:rPr lang="en-US" sz="1600" dirty="0">
                          <a:effectLst/>
                        </a:rPr>
                        <a:t>R’000</a:t>
                      </a: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1600"/>
                        </a:spcAft>
                      </a:pPr>
                      <a:r>
                        <a:rPr lang="en-US" sz="1600" dirty="0">
                          <a:effectLst/>
                        </a:rPr>
                        <a:t>R’000</a:t>
                      </a: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46716714"/>
                  </a:ext>
                </a:extLst>
              </a:tr>
              <a:tr h="645048">
                <a:tc>
                  <a:txBody>
                    <a:bodyPr/>
                    <a:lstStyle/>
                    <a:p>
                      <a:pPr algn="just">
                        <a:lnSpc>
                          <a:spcPct val="115000"/>
                        </a:lnSpc>
                        <a:spcBef>
                          <a:spcPts val="600"/>
                        </a:spcBef>
                        <a:spcAft>
                          <a:spcPts val="1600"/>
                        </a:spcAft>
                      </a:pPr>
                      <a:r>
                        <a:rPr lang="en-US" sz="1600" b="1" dirty="0">
                          <a:effectLst/>
                        </a:rPr>
                        <a:t>Consolidated Capital Grant</a:t>
                      </a:r>
                      <a:endParaRPr lang="en-ZA" sz="16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1600"/>
                        </a:spcAft>
                      </a:pPr>
                      <a:r>
                        <a:rPr lang="en-US" sz="1600">
                          <a:effectLst/>
                        </a:rPr>
                        <a:t>851,658</a:t>
                      </a:r>
                      <a:endParaRPr lang="en-ZA"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1600"/>
                        </a:spcAft>
                      </a:pPr>
                      <a:r>
                        <a:rPr lang="en-US" sz="1600">
                          <a:effectLst/>
                        </a:rPr>
                        <a:t>743,640</a:t>
                      </a:r>
                      <a:endParaRPr lang="en-ZA"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1600"/>
                        </a:spcAft>
                      </a:pPr>
                      <a:r>
                        <a:rPr lang="en-US" sz="1600">
                          <a:effectLst/>
                        </a:rPr>
                        <a:t>738,414</a:t>
                      </a:r>
                      <a:endParaRPr lang="en-ZA"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1600"/>
                        </a:spcAft>
                      </a:pPr>
                      <a:r>
                        <a:rPr lang="en-US" sz="1600">
                          <a:effectLst/>
                        </a:rPr>
                        <a:t>778,527</a:t>
                      </a:r>
                      <a:endParaRPr lang="en-ZA"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45561525"/>
                  </a:ext>
                </a:extLst>
              </a:tr>
              <a:tr h="364545">
                <a:tc>
                  <a:txBody>
                    <a:bodyPr/>
                    <a:lstStyle/>
                    <a:p>
                      <a:pPr algn="just">
                        <a:lnSpc>
                          <a:spcPct val="115000"/>
                        </a:lnSpc>
                        <a:spcBef>
                          <a:spcPts val="600"/>
                        </a:spcBef>
                        <a:spcAft>
                          <a:spcPts val="1600"/>
                        </a:spcAft>
                      </a:pPr>
                      <a:r>
                        <a:rPr lang="en-US" sz="1600" b="1" dirty="0">
                          <a:effectLst/>
                        </a:rPr>
                        <a:t>Operations</a:t>
                      </a:r>
                      <a:endParaRPr lang="en-ZA" sz="16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1600"/>
                        </a:spcAft>
                      </a:pPr>
                      <a:r>
                        <a:rPr lang="en-US" sz="1600" dirty="0">
                          <a:effectLst/>
                        </a:rPr>
                        <a:t>46,815</a:t>
                      </a: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1600"/>
                        </a:spcAft>
                      </a:pPr>
                      <a:r>
                        <a:rPr lang="en-US" sz="1600">
                          <a:effectLst/>
                        </a:rPr>
                        <a:t>51,980</a:t>
                      </a:r>
                      <a:endParaRPr lang="en-ZA"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1600"/>
                        </a:spcAft>
                      </a:pPr>
                      <a:r>
                        <a:rPr lang="en-US" sz="1600">
                          <a:effectLst/>
                        </a:rPr>
                        <a:t>55,201</a:t>
                      </a:r>
                      <a:endParaRPr lang="en-ZA"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1600"/>
                        </a:spcAft>
                      </a:pPr>
                      <a:r>
                        <a:rPr lang="en-US" sz="1600">
                          <a:effectLst/>
                        </a:rPr>
                        <a:t>58,237</a:t>
                      </a:r>
                      <a:endParaRPr lang="en-ZA"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90339653"/>
                  </a:ext>
                </a:extLst>
              </a:tr>
              <a:tr h="364545">
                <a:tc>
                  <a:txBody>
                    <a:bodyPr/>
                    <a:lstStyle/>
                    <a:p>
                      <a:pPr algn="just">
                        <a:lnSpc>
                          <a:spcPct val="115000"/>
                        </a:lnSpc>
                        <a:spcBef>
                          <a:spcPts val="600"/>
                        </a:spcBef>
                        <a:spcAft>
                          <a:spcPts val="1600"/>
                        </a:spcAft>
                      </a:pPr>
                      <a:r>
                        <a:rPr lang="en-US" sz="1600" b="1" dirty="0">
                          <a:effectLst/>
                        </a:rPr>
                        <a:t>Regulations</a:t>
                      </a:r>
                      <a:endParaRPr lang="en-ZA" sz="16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1600"/>
                        </a:spcAft>
                      </a:pPr>
                      <a:r>
                        <a:rPr lang="en-US" sz="1600">
                          <a:effectLst/>
                        </a:rPr>
                        <a:t>8,000</a:t>
                      </a:r>
                      <a:endParaRPr lang="en-ZA"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1600"/>
                        </a:spcAft>
                      </a:pPr>
                      <a:r>
                        <a:rPr lang="en-US" sz="1600">
                          <a:effectLst/>
                        </a:rPr>
                        <a:t>10,000</a:t>
                      </a:r>
                      <a:endParaRPr lang="en-ZA"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1600"/>
                        </a:spcAft>
                      </a:pPr>
                      <a:r>
                        <a:rPr lang="en-US" sz="1600">
                          <a:effectLst/>
                        </a:rPr>
                        <a:t>10,560</a:t>
                      </a:r>
                      <a:endParaRPr lang="en-ZA"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1600"/>
                        </a:spcAft>
                      </a:pPr>
                      <a:r>
                        <a:rPr lang="en-US" sz="1600">
                          <a:effectLst/>
                        </a:rPr>
                        <a:t>11,141</a:t>
                      </a:r>
                      <a:endParaRPr lang="en-ZA"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21441594"/>
                  </a:ext>
                </a:extLst>
              </a:tr>
              <a:tr h="583272">
                <a:tc>
                  <a:txBody>
                    <a:bodyPr/>
                    <a:lstStyle/>
                    <a:p>
                      <a:pPr algn="just">
                        <a:lnSpc>
                          <a:spcPct val="115000"/>
                        </a:lnSpc>
                        <a:spcBef>
                          <a:spcPts val="600"/>
                        </a:spcBef>
                        <a:spcAft>
                          <a:spcPts val="1600"/>
                        </a:spcAft>
                      </a:pPr>
                      <a:r>
                        <a:rPr lang="en-US" sz="1600" b="1" dirty="0">
                          <a:effectLst/>
                        </a:rPr>
                        <a:t>Institutional Investment</a:t>
                      </a:r>
                      <a:endParaRPr lang="en-ZA" sz="16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1600"/>
                        </a:spcAft>
                      </a:pPr>
                      <a:r>
                        <a:rPr lang="en-US" sz="1600" dirty="0">
                          <a:effectLst/>
                        </a:rPr>
                        <a:t>20,490</a:t>
                      </a: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1600"/>
                        </a:spcAft>
                      </a:pPr>
                      <a:r>
                        <a:rPr lang="en-US" sz="1600">
                          <a:effectLst/>
                        </a:rPr>
                        <a:t>20,132</a:t>
                      </a:r>
                      <a:endParaRPr lang="en-ZA"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1600"/>
                        </a:spcAft>
                      </a:pPr>
                      <a:r>
                        <a:rPr lang="en-US" sz="1600">
                          <a:effectLst/>
                        </a:rPr>
                        <a:t>21,259</a:t>
                      </a:r>
                      <a:endParaRPr lang="en-ZA"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1600"/>
                        </a:spcAft>
                      </a:pPr>
                      <a:r>
                        <a:rPr lang="en-US" sz="1600">
                          <a:effectLst/>
                        </a:rPr>
                        <a:t>22,428</a:t>
                      </a:r>
                      <a:endParaRPr lang="en-ZA"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95468489"/>
                  </a:ext>
                </a:extLst>
              </a:tr>
              <a:tr h="515930">
                <a:tc>
                  <a:txBody>
                    <a:bodyPr/>
                    <a:lstStyle/>
                    <a:p>
                      <a:pPr algn="just">
                        <a:lnSpc>
                          <a:spcPct val="115000"/>
                        </a:lnSpc>
                        <a:spcBef>
                          <a:spcPts val="600"/>
                        </a:spcBef>
                        <a:spcAft>
                          <a:spcPts val="1600"/>
                        </a:spcAft>
                      </a:pPr>
                      <a:r>
                        <a:rPr lang="en-US" sz="1600" b="1" dirty="0">
                          <a:effectLst/>
                        </a:rPr>
                        <a:t>TOTAL</a:t>
                      </a:r>
                      <a:endParaRPr lang="en-ZA" sz="16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1600"/>
                        </a:spcAft>
                      </a:pPr>
                      <a:r>
                        <a:rPr lang="en-US" sz="1600" b="1" dirty="0">
                          <a:effectLst/>
                        </a:rPr>
                        <a:t>926,963</a:t>
                      </a:r>
                      <a:endParaRPr lang="en-ZA" sz="16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1600"/>
                        </a:spcAft>
                      </a:pPr>
                      <a:r>
                        <a:rPr lang="en-US" sz="1600" b="1" dirty="0">
                          <a:effectLst/>
                        </a:rPr>
                        <a:t>825,752</a:t>
                      </a:r>
                      <a:endParaRPr lang="en-ZA" sz="16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1600"/>
                        </a:spcAft>
                      </a:pPr>
                      <a:r>
                        <a:rPr lang="en-US" sz="1600" b="1" dirty="0">
                          <a:effectLst/>
                        </a:rPr>
                        <a:t>825,434</a:t>
                      </a:r>
                      <a:endParaRPr lang="en-ZA" sz="16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Bef>
                          <a:spcPts val="600"/>
                        </a:spcBef>
                        <a:spcAft>
                          <a:spcPts val="1600"/>
                        </a:spcAft>
                      </a:pPr>
                      <a:r>
                        <a:rPr lang="en-US" sz="1600" b="1" dirty="0">
                          <a:effectLst/>
                        </a:rPr>
                        <a:t>870,333</a:t>
                      </a:r>
                      <a:endParaRPr lang="en-ZA" sz="16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5951694"/>
                  </a:ext>
                </a:extLst>
              </a:tr>
            </a:tbl>
          </a:graphicData>
        </a:graphic>
      </p:graphicFrame>
      <p:sp>
        <p:nvSpPr>
          <p:cNvPr id="3" name="Oval 2"/>
          <p:cNvSpPr/>
          <p:nvPr/>
        </p:nvSpPr>
        <p:spPr>
          <a:xfrm>
            <a:off x="3581400" y="1828800"/>
            <a:ext cx="4572000" cy="7620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cxnSp>
        <p:nvCxnSpPr>
          <p:cNvPr id="6" name="Straight Connector 5"/>
          <p:cNvCxnSpPr>
            <a:stCxn id="3" idx="4"/>
          </p:cNvCxnSpPr>
          <p:nvPr/>
        </p:nvCxnSpPr>
        <p:spPr>
          <a:xfrm flipH="1">
            <a:off x="4533900" y="2590800"/>
            <a:ext cx="1333500" cy="2286000"/>
          </a:xfrm>
          <a:prstGeom prst="line">
            <a:avLst/>
          </a:prstGeom>
        </p:spPr>
        <p:style>
          <a:lnRef idx="1">
            <a:schemeClr val="accent6"/>
          </a:lnRef>
          <a:fillRef idx="0">
            <a:schemeClr val="accent6"/>
          </a:fillRef>
          <a:effectRef idx="0">
            <a:schemeClr val="accent6"/>
          </a:effectRef>
          <a:fontRef idx="minor">
            <a:schemeClr val="tx1"/>
          </a:fontRef>
        </p:style>
      </p:cxnSp>
      <p:sp>
        <p:nvSpPr>
          <p:cNvPr id="8" name="TextBox 7"/>
          <p:cNvSpPr txBox="1"/>
          <p:nvPr/>
        </p:nvSpPr>
        <p:spPr>
          <a:xfrm>
            <a:off x="1219200" y="4876800"/>
            <a:ext cx="6781800"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ZA" dirty="0"/>
              <a:t>Note the reduced allocation of Consolidated Capital Grant (1,143,640 (2018/19FY) and 1,238,414 (2019/20FY))</a:t>
            </a:r>
          </a:p>
        </p:txBody>
      </p:sp>
    </p:spTree>
    <p:extLst>
      <p:ext uri="{BB962C8B-B14F-4D97-AF65-F5344CB8AC3E}">
        <p14:creationId xmlns:p14="http://schemas.microsoft.com/office/powerpoint/2010/main" xmlns="" val="3004473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a:t>MTSF</a:t>
            </a:r>
            <a:r>
              <a:rPr lang="en-ZA" dirty="0"/>
              <a:t> Target – Units Delivered</a:t>
            </a:r>
          </a:p>
        </p:txBody>
      </p:sp>
      <p:sp>
        <p:nvSpPr>
          <p:cNvPr id="7" name="Slide Number Placeholder 6"/>
          <p:cNvSpPr>
            <a:spLocks noGrp="1"/>
          </p:cNvSpPr>
          <p:nvPr>
            <p:ph type="sldNum" sz="quarter" idx="12"/>
          </p:nvPr>
        </p:nvSpPr>
        <p:spPr/>
        <p:txBody>
          <a:bodyPr/>
          <a:lstStyle/>
          <a:p>
            <a:fld id="{17BD8DD0-C587-4865-AB08-0C7D86E2805E}" type="slidenum">
              <a:rPr lang="en-US" smtClean="0"/>
              <a:pPr/>
              <a:t>8</a:t>
            </a:fld>
            <a:endParaRPr lang="en-US"/>
          </a:p>
        </p:txBody>
      </p:sp>
      <p:pic>
        <p:nvPicPr>
          <p:cNvPr id="5" name="Content Placeholder 4">
            <a:extLst>
              <a:ext uri="{FF2B5EF4-FFF2-40B4-BE49-F238E27FC236}">
                <a16:creationId xmlns:a16="http://schemas.microsoft.com/office/drawing/2014/main" xmlns="" id="{087BF21C-BA96-4047-93E5-7EAD6C25ECCE}"/>
              </a:ext>
            </a:extLst>
          </p:cNvPr>
          <p:cNvPicPr>
            <a:picLocks noGrp="1" noChangeAspect="1"/>
          </p:cNvPicPr>
          <p:nvPr>
            <p:ph idx="1"/>
          </p:nvPr>
        </p:nvPicPr>
        <p:blipFill>
          <a:blip r:embed="rId2" cstate="print"/>
          <a:stretch>
            <a:fillRect/>
          </a:stretch>
        </p:blipFill>
        <p:spPr>
          <a:xfrm>
            <a:off x="762000" y="1108364"/>
            <a:ext cx="7239000" cy="4173838"/>
          </a:xfrm>
          <a:prstGeom prst="rect">
            <a:avLst/>
          </a:prstGeom>
        </p:spPr>
      </p:pic>
      <p:sp>
        <p:nvSpPr>
          <p:cNvPr id="3" name="TextBox 2"/>
          <p:cNvSpPr txBox="1"/>
          <p:nvPr/>
        </p:nvSpPr>
        <p:spPr>
          <a:xfrm>
            <a:off x="457200" y="5282202"/>
            <a:ext cx="8001000" cy="923330"/>
          </a:xfrm>
          <a:prstGeom prst="rect">
            <a:avLst/>
          </a:prstGeom>
          <a:noFill/>
        </p:spPr>
        <p:txBody>
          <a:bodyPr wrap="square" rtlCol="0">
            <a:spAutoFit/>
          </a:bodyPr>
          <a:lstStyle/>
          <a:p>
            <a:r>
              <a:rPr lang="en-ZA" dirty="0"/>
              <a:t>SHRA’s MTSF target is the delivery of 27,000 by 2019.  The chart above depicts the number of units projected to have been delivered by the end of 2017/18, this figure is 12,852. </a:t>
            </a:r>
          </a:p>
        </p:txBody>
      </p:sp>
    </p:spTree>
    <p:extLst>
      <p:ext uri="{BB962C8B-B14F-4D97-AF65-F5344CB8AC3E}">
        <p14:creationId xmlns:p14="http://schemas.microsoft.com/office/powerpoint/2010/main" xmlns="" val="3752860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Expected delivery from current projects </a:t>
            </a:r>
          </a:p>
        </p:txBody>
      </p:sp>
      <p:graphicFrame>
        <p:nvGraphicFramePr>
          <p:cNvPr id="7" name="Content Placeholder 6"/>
          <p:cNvGraphicFramePr>
            <a:graphicFrameLocks noGrp="1"/>
          </p:cNvGraphicFramePr>
          <p:nvPr>
            <p:ph idx="1"/>
          </p:nvPr>
        </p:nvGraphicFramePr>
        <p:xfrm>
          <a:off x="228600" y="990601"/>
          <a:ext cx="8686800" cy="4648187"/>
        </p:xfrm>
        <a:graphic>
          <a:graphicData uri="http://schemas.openxmlformats.org/drawingml/2006/table">
            <a:tbl>
              <a:tblPr firstRow="1" firstCol="1" bandRow="1">
                <a:tableStyleId>{5940675A-B579-460E-94D1-54222C63F5DA}</a:tableStyleId>
              </a:tblPr>
              <a:tblGrid>
                <a:gridCol w="1085850">
                  <a:extLst>
                    <a:ext uri="{9D8B030D-6E8A-4147-A177-3AD203B41FA5}">
                      <a16:colId xmlns:a16="http://schemas.microsoft.com/office/drawing/2014/main" xmlns="" val="738450756"/>
                    </a:ext>
                  </a:extLst>
                </a:gridCol>
                <a:gridCol w="1085850">
                  <a:extLst>
                    <a:ext uri="{9D8B030D-6E8A-4147-A177-3AD203B41FA5}">
                      <a16:colId xmlns:a16="http://schemas.microsoft.com/office/drawing/2014/main" xmlns="" val="3302513835"/>
                    </a:ext>
                  </a:extLst>
                </a:gridCol>
                <a:gridCol w="1085850">
                  <a:extLst>
                    <a:ext uri="{9D8B030D-6E8A-4147-A177-3AD203B41FA5}">
                      <a16:colId xmlns:a16="http://schemas.microsoft.com/office/drawing/2014/main" xmlns="" val="3479216764"/>
                    </a:ext>
                  </a:extLst>
                </a:gridCol>
                <a:gridCol w="1085850">
                  <a:extLst>
                    <a:ext uri="{9D8B030D-6E8A-4147-A177-3AD203B41FA5}">
                      <a16:colId xmlns:a16="http://schemas.microsoft.com/office/drawing/2014/main" xmlns="" val="3152636121"/>
                    </a:ext>
                  </a:extLst>
                </a:gridCol>
                <a:gridCol w="1085850">
                  <a:extLst>
                    <a:ext uri="{9D8B030D-6E8A-4147-A177-3AD203B41FA5}">
                      <a16:colId xmlns:a16="http://schemas.microsoft.com/office/drawing/2014/main" xmlns="" val="2454702270"/>
                    </a:ext>
                  </a:extLst>
                </a:gridCol>
                <a:gridCol w="1085850">
                  <a:extLst>
                    <a:ext uri="{9D8B030D-6E8A-4147-A177-3AD203B41FA5}">
                      <a16:colId xmlns:a16="http://schemas.microsoft.com/office/drawing/2014/main" xmlns="" val="111852625"/>
                    </a:ext>
                  </a:extLst>
                </a:gridCol>
                <a:gridCol w="1085850">
                  <a:extLst>
                    <a:ext uri="{9D8B030D-6E8A-4147-A177-3AD203B41FA5}">
                      <a16:colId xmlns:a16="http://schemas.microsoft.com/office/drawing/2014/main" xmlns="" val="1450082396"/>
                    </a:ext>
                  </a:extLst>
                </a:gridCol>
                <a:gridCol w="1085850">
                  <a:extLst>
                    <a:ext uri="{9D8B030D-6E8A-4147-A177-3AD203B41FA5}">
                      <a16:colId xmlns:a16="http://schemas.microsoft.com/office/drawing/2014/main" xmlns="" val="2757755509"/>
                    </a:ext>
                  </a:extLst>
                </a:gridCol>
              </a:tblGrid>
              <a:tr h="1371599">
                <a:tc>
                  <a:txBody>
                    <a:bodyPr/>
                    <a:lstStyle/>
                    <a:p>
                      <a:pPr algn="l">
                        <a:lnSpc>
                          <a:spcPct val="115000"/>
                        </a:lnSpc>
                        <a:spcBef>
                          <a:spcPts val="600"/>
                        </a:spcBef>
                        <a:spcAft>
                          <a:spcPts val="0"/>
                        </a:spcAft>
                      </a:pPr>
                      <a:r>
                        <a:rPr lang="en-ZA" sz="1200" dirty="0">
                          <a:effectLst/>
                        </a:rPr>
                        <a:t>Provinces</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MTSF Target units to be delivered (2014 - 2019)</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Actual number of units delivered (2014 - Q3 2017/18)</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Units approved for grant award but yet to be delivered</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Of those approved for grant award how many currently under construction</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l">
                        <a:lnSpc>
                          <a:spcPct val="115000"/>
                        </a:lnSpc>
                        <a:spcBef>
                          <a:spcPts val="600"/>
                        </a:spcBef>
                        <a:spcAft>
                          <a:spcPts val="0"/>
                        </a:spcAft>
                      </a:pPr>
                      <a:r>
                        <a:rPr lang="en-ZA" sz="1200" dirty="0">
                          <a:effectLst/>
                        </a:rPr>
                        <a:t>Of those approved for grant award how many under planning or yet to deliver units</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l">
                        <a:lnSpc>
                          <a:spcPct val="115000"/>
                        </a:lnSpc>
                        <a:spcBef>
                          <a:spcPts val="600"/>
                        </a:spcBef>
                        <a:spcAft>
                          <a:spcPts val="0"/>
                        </a:spcAft>
                      </a:pPr>
                      <a:r>
                        <a:rPr lang="en-ZA" sz="1200" dirty="0">
                          <a:effectLst/>
                        </a:rPr>
                        <a:t>Total</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l">
                        <a:lnSpc>
                          <a:spcPct val="115000"/>
                        </a:lnSpc>
                        <a:spcBef>
                          <a:spcPts val="600"/>
                        </a:spcBef>
                        <a:spcAft>
                          <a:spcPts val="0"/>
                        </a:spcAft>
                      </a:pPr>
                      <a:r>
                        <a:rPr lang="en-ZA" sz="1200" dirty="0">
                          <a:effectLst/>
                        </a:rPr>
                        <a:t>Variance</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extLst>
                  <a:ext uri="{0D108BD9-81ED-4DB2-BD59-A6C34878D82A}">
                    <a16:rowId xmlns:a16="http://schemas.microsoft.com/office/drawing/2014/main" xmlns="" val="2450727133"/>
                  </a:ext>
                </a:extLst>
              </a:tr>
              <a:tr h="334928">
                <a:tc>
                  <a:txBody>
                    <a:bodyPr/>
                    <a:lstStyle/>
                    <a:p>
                      <a:pPr algn="l">
                        <a:lnSpc>
                          <a:spcPct val="115000"/>
                        </a:lnSpc>
                        <a:spcBef>
                          <a:spcPts val="600"/>
                        </a:spcBef>
                        <a:spcAft>
                          <a:spcPts val="0"/>
                        </a:spcAft>
                      </a:pPr>
                      <a:r>
                        <a:rPr lang="en-ZA" sz="1200" dirty="0">
                          <a:effectLst/>
                        </a:rPr>
                        <a:t>Eastern Cape</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dirty="0">
                          <a:effectLst/>
                        </a:rPr>
                        <a:t>1 960</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dirty="0">
                          <a:effectLst/>
                        </a:rPr>
                        <a:t>768</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dirty="0">
                          <a:effectLst/>
                        </a:rPr>
                        <a:t>2 822</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dirty="0">
                          <a:effectLst/>
                        </a:rPr>
                        <a:t>1 597</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r">
                        <a:lnSpc>
                          <a:spcPct val="115000"/>
                        </a:lnSpc>
                        <a:spcBef>
                          <a:spcPts val="600"/>
                        </a:spcBef>
                        <a:spcAft>
                          <a:spcPts val="0"/>
                        </a:spcAft>
                      </a:pPr>
                      <a:r>
                        <a:rPr lang="en-ZA" sz="1200" dirty="0">
                          <a:effectLst/>
                        </a:rPr>
                        <a:t>1 225</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r">
                        <a:lnSpc>
                          <a:spcPct val="115000"/>
                        </a:lnSpc>
                        <a:spcBef>
                          <a:spcPts val="600"/>
                        </a:spcBef>
                        <a:spcAft>
                          <a:spcPts val="0"/>
                        </a:spcAft>
                      </a:pPr>
                      <a:r>
                        <a:rPr lang="en-ZA" sz="1200" dirty="0">
                          <a:effectLst/>
                        </a:rPr>
                        <a:t>3 590</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dirty="0">
                          <a:effectLst/>
                        </a:rPr>
                        <a:t>1 630</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b"/>
                </a:tc>
                <a:extLst>
                  <a:ext uri="{0D108BD9-81ED-4DB2-BD59-A6C34878D82A}">
                    <a16:rowId xmlns:a16="http://schemas.microsoft.com/office/drawing/2014/main" xmlns="" val="2412247863"/>
                  </a:ext>
                </a:extLst>
              </a:tr>
              <a:tr h="223285">
                <a:tc>
                  <a:txBody>
                    <a:bodyPr/>
                    <a:lstStyle/>
                    <a:p>
                      <a:pPr algn="l">
                        <a:lnSpc>
                          <a:spcPct val="115000"/>
                        </a:lnSpc>
                        <a:spcBef>
                          <a:spcPts val="600"/>
                        </a:spcBef>
                        <a:spcAft>
                          <a:spcPts val="0"/>
                        </a:spcAft>
                      </a:pPr>
                      <a:r>
                        <a:rPr lang="en-ZA" sz="1200">
                          <a:effectLst/>
                        </a:rPr>
                        <a:t>Free State</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1 935</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dirty="0">
                          <a:effectLst/>
                        </a:rPr>
                        <a:t>869</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1 021</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dirty="0">
                          <a:effectLst/>
                        </a:rPr>
                        <a:t>1 021</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r">
                        <a:lnSpc>
                          <a:spcPct val="115000"/>
                        </a:lnSpc>
                        <a:spcBef>
                          <a:spcPts val="600"/>
                        </a:spcBef>
                        <a:spcAft>
                          <a:spcPts val="0"/>
                        </a:spcAft>
                      </a:pPr>
                      <a:r>
                        <a:rPr lang="en-ZA" sz="1200" dirty="0">
                          <a:effectLst/>
                        </a:rPr>
                        <a:t>0</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r">
                        <a:lnSpc>
                          <a:spcPct val="115000"/>
                        </a:lnSpc>
                        <a:spcBef>
                          <a:spcPts val="600"/>
                        </a:spcBef>
                        <a:spcAft>
                          <a:spcPts val="0"/>
                        </a:spcAft>
                      </a:pPr>
                      <a:r>
                        <a:rPr lang="en-ZA" sz="1200" dirty="0">
                          <a:effectLst/>
                        </a:rPr>
                        <a:t>1 890</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dirty="0">
                          <a:effectLst/>
                        </a:rPr>
                        <a:t>-45</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b"/>
                </a:tc>
                <a:extLst>
                  <a:ext uri="{0D108BD9-81ED-4DB2-BD59-A6C34878D82A}">
                    <a16:rowId xmlns:a16="http://schemas.microsoft.com/office/drawing/2014/main" xmlns="" val="3951157666"/>
                  </a:ext>
                </a:extLst>
              </a:tr>
              <a:tr h="223285">
                <a:tc>
                  <a:txBody>
                    <a:bodyPr/>
                    <a:lstStyle/>
                    <a:p>
                      <a:pPr algn="l">
                        <a:lnSpc>
                          <a:spcPct val="115000"/>
                        </a:lnSpc>
                        <a:spcBef>
                          <a:spcPts val="600"/>
                        </a:spcBef>
                        <a:spcAft>
                          <a:spcPts val="0"/>
                        </a:spcAft>
                      </a:pPr>
                      <a:r>
                        <a:rPr lang="en-ZA" sz="1200">
                          <a:effectLst/>
                        </a:rPr>
                        <a:t>Gauteng</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9 905</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dirty="0">
                          <a:effectLst/>
                        </a:rPr>
                        <a:t>4672</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dirty="0">
                          <a:effectLst/>
                        </a:rPr>
                        <a:t>8 457</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dirty="0">
                          <a:effectLst/>
                        </a:rPr>
                        <a:t>5 041</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r">
                        <a:lnSpc>
                          <a:spcPct val="115000"/>
                        </a:lnSpc>
                        <a:spcBef>
                          <a:spcPts val="600"/>
                        </a:spcBef>
                        <a:spcAft>
                          <a:spcPts val="0"/>
                        </a:spcAft>
                      </a:pPr>
                      <a:r>
                        <a:rPr lang="en-ZA" sz="1200" dirty="0">
                          <a:effectLst/>
                        </a:rPr>
                        <a:t>3 416</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r">
                        <a:lnSpc>
                          <a:spcPct val="115000"/>
                        </a:lnSpc>
                        <a:spcBef>
                          <a:spcPts val="600"/>
                        </a:spcBef>
                        <a:spcAft>
                          <a:spcPts val="0"/>
                        </a:spcAft>
                      </a:pPr>
                      <a:r>
                        <a:rPr lang="en-ZA" sz="1200" dirty="0">
                          <a:effectLst/>
                        </a:rPr>
                        <a:t>13 129</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dirty="0">
                          <a:effectLst/>
                        </a:rPr>
                        <a:t>3 224</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b"/>
                </a:tc>
                <a:extLst>
                  <a:ext uri="{0D108BD9-81ED-4DB2-BD59-A6C34878D82A}">
                    <a16:rowId xmlns:a16="http://schemas.microsoft.com/office/drawing/2014/main" xmlns="" val="64199923"/>
                  </a:ext>
                </a:extLst>
              </a:tr>
              <a:tr h="334928">
                <a:tc>
                  <a:txBody>
                    <a:bodyPr/>
                    <a:lstStyle/>
                    <a:p>
                      <a:pPr algn="l">
                        <a:lnSpc>
                          <a:spcPct val="115000"/>
                        </a:lnSpc>
                        <a:spcBef>
                          <a:spcPts val="600"/>
                        </a:spcBef>
                        <a:spcAft>
                          <a:spcPts val="0"/>
                        </a:spcAft>
                      </a:pPr>
                      <a:r>
                        <a:rPr lang="en-ZA" sz="1200">
                          <a:effectLst/>
                        </a:rPr>
                        <a:t>Kwa-Zulu Natal</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3 085</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2448</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dirty="0">
                          <a:effectLst/>
                        </a:rPr>
                        <a:t>154</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dirty="0">
                          <a:effectLst/>
                        </a:rPr>
                        <a:t>154</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r">
                        <a:lnSpc>
                          <a:spcPct val="115000"/>
                        </a:lnSpc>
                        <a:spcBef>
                          <a:spcPts val="600"/>
                        </a:spcBef>
                        <a:spcAft>
                          <a:spcPts val="0"/>
                        </a:spcAft>
                      </a:pPr>
                      <a:r>
                        <a:rPr lang="en-ZA" sz="1200" dirty="0">
                          <a:effectLst/>
                        </a:rPr>
                        <a:t>0</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r">
                        <a:lnSpc>
                          <a:spcPct val="115000"/>
                        </a:lnSpc>
                        <a:spcBef>
                          <a:spcPts val="600"/>
                        </a:spcBef>
                        <a:spcAft>
                          <a:spcPts val="0"/>
                        </a:spcAft>
                      </a:pPr>
                      <a:r>
                        <a:rPr lang="en-ZA" sz="1200" dirty="0">
                          <a:effectLst/>
                        </a:rPr>
                        <a:t>2 602</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dirty="0">
                          <a:effectLst/>
                        </a:rPr>
                        <a:t>-483</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b"/>
                </a:tc>
                <a:extLst>
                  <a:ext uri="{0D108BD9-81ED-4DB2-BD59-A6C34878D82A}">
                    <a16:rowId xmlns:a16="http://schemas.microsoft.com/office/drawing/2014/main" xmlns="" val="1689974776"/>
                  </a:ext>
                </a:extLst>
              </a:tr>
              <a:tr h="223285">
                <a:tc>
                  <a:txBody>
                    <a:bodyPr/>
                    <a:lstStyle/>
                    <a:p>
                      <a:pPr algn="l">
                        <a:lnSpc>
                          <a:spcPct val="115000"/>
                        </a:lnSpc>
                        <a:spcBef>
                          <a:spcPts val="600"/>
                        </a:spcBef>
                        <a:spcAft>
                          <a:spcPts val="0"/>
                        </a:spcAft>
                      </a:pPr>
                      <a:r>
                        <a:rPr lang="en-ZA" sz="1200">
                          <a:effectLst/>
                        </a:rPr>
                        <a:t>Limpopo</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1 050</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0</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0</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dirty="0">
                          <a:effectLst/>
                        </a:rPr>
                        <a:t>0</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r">
                        <a:lnSpc>
                          <a:spcPct val="115000"/>
                        </a:lnSpc>
                        <a:spcBef>
                          <a:spcPts val="600"/>
                        </a:spcBef>
                        <a:spcAft>
                          <a:spcPts val="0"/>
                        </a:spcAft>
                      </a:pPr>
                      <a:r>
                        <a:rPr lang="en-ZA" sz="1200" dirty="0">
                          <a:effectLst/>
                        </a:rPr>
                        <a:t>0</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r">
                        <a:lnSpc>
                          <a:spcPct val="115000"/>
                        </a:lnSpc>
                        <a:spcBef>
                          <a:spcPts val="600"/>
                        </a:spcBef>
                        <a:spcAft>
                          <a:spcPts val="0"/>
                        </a:spcAft>
                      </a:pPr>
                      <a:r>
                        <a:rPr lang="en-ZA" sz="1200" dirty="0">
                          <a:effectLst/>
                        </a:rPr>
                        <a:t>0</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dirty="0">
                          <a:effectLst/>
                        </a:rPr>
                        <a:t>-1 050</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b"/>
                </a:tc>
                <a:extLst>
                  <a:ext uri="{0D108BD9-81ED-4DB2-BD59-A6C34878D82A}">
                    <a16:rowId xmlns:a16="http://schemas.microsoft.com/office/drawing/2014/main" xmlns="" val="3210191204"/>
                  </a:ext>
                </a:extLst>
              </a:tr>
              <a:tr h="334928">
                <a:tc>
                  <a:txBody>
                    <a:bodyPr/>
                    <a:lstStyle/>
                    <a:p>
                      <a:pPr algn="l">
                        <a:lnSpc>
                          <a:spcPct val="115000"/>
                        </a:lnSpc>
                        <a:spcBef>
                          <a:spcPts val="600"/>
                        </a:spcBef>
                        <a:spcAft>
                          <a:spcPts val="0"/>
                        </a:spcAft>
                      </a:pPr>
                      <a:r>
                        <a:rPr lang="en-ZA" sz="1200">
                          <a:effectLst/>
                        </a:rPr>
                        <a:t>Mpumalanga</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1 545</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104</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0</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dirty="0">
                          <a:effectLst/>
                        </a:rPr>
                        <a:t>0</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r">
                        <a:lnSpc>
                          <a:spcPct val="115000"/>
                        </a:lnSpc>
                        <a:spcBef>
                          <a:spcPts val="600"/>
                        </a:spcBef>
                        <a:spcAft>
                          <a:spcPts val="0"/>
                        </a:spcAft>
                      </a:pPr>
                      <a:r>
                        <a:rPr lang="en-ZA" sz="1200" dirty="0">
                          <a:effectLst/>
                        </a:rPr>
                        <a:t>0</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r">
                        <a:lnSpc>
                          <a:spcPct val="115000"/>
                        </a:lnSpc>
                        <a:spcBef>
                          <a:spcPts val="600"/>
                        </a:spcBef>
                        <a:spcAft>
                          <a:spcPts val="0"/>
                        </a:spcAft>
                      </a:pPr>
                      <a:r>
                        <a:rPr lang="en-ZA" sz="1200" dirty="0">
                          <a:effectLst/>
                        </a:rPr>
                        <a:t>104</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dirty="0">
                          <a:effectLst/>
                        </a:rPr>
                        <a:t>-1 441</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b"/>
                </a:tc>
                <a:extLst>
                  <a:ext uri="{0D108BD9-81ED-4DB2-BD59-A6C34878D82A}">
                    <a16:rowId xmlns:a16="http://schemas.microsoft.com/office/drawing/2014/main" xmlns="" val="1898487279"/>
                  </a:ext>
                </a:extLst>
              </a:tr>
              <a:tr h="223285">
                <a:tc>
                  <a:txBody>
                    <a:bodyPr/>
                    <a:lstStyle/>
                    <a:p>
                      <a:pPr algn="l">
                        <a:lnSpc>
                          <a:spcPct val="115000"/>
                        </a:lnSpc>
                        <a:spcBef>
                          <a:spcPts val="600"/>
                        </a:spcBef>
                        <a:spcAft>
                          <a:spcPts val="0"/>
                        </a:spcAft>
                      </a:pPr>
                      <a:r>
                        <a:rPr lang="en-ZA" sz="1200">
                          <a:effectLst/>
                        </a:rPr>
                        <a:t>North West</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2 850</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1168</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1 377</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801</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r">
                        <a:lnSpc>
                          <a:spcPct val="115000"/>
                        </a:lnSpc>
                        <a:spcBef>
                          <a:spcPts val="600"/>
                        </a:spcBef>
                        <a:spcAft>
                          <a:spcPts val="0"/>
                        </a:spcAft>
                      </a:pPr>
                      <a:r>
                        <a:rPr lang="en-ZA" sz="1200" dirty="0">
                          <a:effectLst/>
                        </a:rPr>
                        <a:t>576</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r">
                        <a:lnSpc>
                          <a:spcPct val="115000"/>
                        </a:lnSpc>
                        <a:spcBef>
                          <a:spcPts val="600"/>
                        </a:spcBef>
                        <a:spcAft>
                          <a:spcPts val="0"/>
                        </a:spcAft>
                      </a:pPr>
                      <a:r>
                        <a:rPr lang="en-ZA" sz="1200" dirty="0">
                          <a:effectLst/>
                        </a:rPr>
                        <a:t>2 545</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dirty="0">
                          <a:effectLst/>
                        </a:rPr>
                        <a:t>-305</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b"/>
                </a:tc>
                <a:extLst>
                  <a:ext uri="{0D108BD9-81ED-4DB2-BD59-A6C34878D82A}">
                    <a16:rowId xmlns:a16="http://schemas.microsoft.com/office/drawing/2014/main" xmlns="" val="2261672379"/>
                  </a:ext>
                </a:extLst>
              </a:tr>
              <a:tr h="334928">
                <a:tc>
                  <a:txBody>
                    <a:bodyPr/>
                    <a:lstStyle/>
                    <a:p>
                      <a:pPr algn="l">
                        <a:lnSpc>
                          <a:spcPct val="115000"/>
                        </a:lnSpc>
                        <a:spcBef>
                          <a:spcPts val="600"/>
                        </a:spcBef>
                        <a:spcAft>
                          <a:spcPts val="0"/>
                        </a:spcAft>
                      </a:pPr>
                      <a:r>
                        <a:rPr lang="en-ZA" sz="1200">
                          <a:effectLst/>
                        </a:rPr>
                        <a:t>Northern Cape</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565</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0</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0</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0</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r">
                        <a:lnSpc>
                          <a:spcPct val="115000"/>
                        </a:lnSpc>
                        <a:spcBef>
                          <a:spcPts val="600"/>
                        </a:spcBef>
                        <a:spcAft>
                          <a:spcPts val="0"/>
                        </a:spcAft>
                      </a:pPr>
                      <a:r>
                        <a:rPr lang="en-ZA" sz="1200" dirty="0">
                          <a:effectLst/>
                        </a:rPr>
                        <a:t>0</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r">
                        <a:lnSpc>
                          <a:spcPct val="115000"/>
                        </a:lnSpc>
                        <a:spcBef>
                          <a:spcPts val="600"/>
                        </a:spcBef>
                        <a:spcAft>
                          <a:spcPts val="0"/>
                        </a:spcAft>
                      </a:pPr>
                      <a:r>
                        <a:rPr lang="en-ZA" sz="1200" dirty="0">
                          <a:effectLst/>
                        </a:rPr>
                        <a:t>0</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dirty="0">
                          <a:effectLst/>
                        </a:rPr>
                        <a:t>-565</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b"/>
                </a:tc>
                <a:extLst>
                  <a:ext uri="{0D108BD9-81ED-4DB2-BD59-A6C34878D82A}">
                    <a16:rowId xmlns:a16="http://schemas.microsoft.com/office/drawing/2014/main" xmlns="" val="3669681251"/>
                  </a:ext>
                </a:extLst>
              </a:tr>
              <a:tr h="334928">
                <a:tc>
                  <a:txBody>
                    <a:bodyPr/>
                    <a:lstStyle/>
                    <a:p>
                      <a:pPr algn="l">
                        <a:lnSpc>
                          <a:spcPct val="115000"/>
                        </a:lnSpc>
                        <a:spcBef>
                          <a:spcPts val="600"/>
                        </a:spcBef>
                        <a:spcAft>
                          <a:spcPts val="0"/>
                        </a:spcAft>
                      </a:pPr>
                      <a:r>
                        <a:rPr lang="en-ZA" sz="1200">
                          <a:effectLst/>
                        </a:rPr>
                        <a:t>Western Cape</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4 108</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1129</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1755</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a:effectLst/>
                        </a:rPr>
                        <a:t>416</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r">
                        <a:lnSpc>
                          <a:spcPct val="115000"/>
                        </a:lnSpc>
                        <a:spcBef>
                          <a:spcPts val="600"/>
                        </a:spcBef>
                        <a:spcAft>
                          <a:spcPts val="0"/>
                        </a:spcAft>
                      </a:pPr>
                      <a:r>
                        <a:rPr lang="en-ZA" sz="1200" dirty="0">
                          <a:effectLst/>
                        </a:rPr>
                        <a:t>1339</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r">
                        <a:lnSpc>
                          <a:spcPct val="115000"/>
                        </a:lnSpc>
                        <a:spcBef>
                          <a:spcPts val="600"/>
                        </a:spcBef>
                        <a:spcAft>
                          <a:spcPts val="0"/>
                        </a:spcAft>
                      </a:pPr>
                      <a:r>
                        <a:rPr lang="en-ZA" sz="1200">
                          <a:effectLst/>
                        </a:rPr>
                        <a:t>2 884</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dirty="0">
                          <a:effectLst/>
                        </a:rPr>
                        <a:t>-1 224</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b"/>
                </a:tc>
                <a:extLst>
                  <a:ext uri="{0D108BD9-81ED-4DB2-BD59-A6C34878D82A}">
                    <a16:rowId xmlns:a16="http://schemas.microsoft.com/office/drawing/2014/main" xmlns="" val="3772884258"/>
                  </a:ext>
                </a:extLst>
              </a:tr>
              <a:tr h="558213">
                <a:tc>
                  <a:txBody>
                    <a:bodyPr/>
                    <a:lstStyle/>
                    <a:p>
                      <a:pPr algn="l">
                        <a:lnSpc>
                          <a:spcPct val="115000"/>
                        </a:lnSpc>
                        <a:spcBef>
                          <a:spcPts val="600"/>
                        </a:spcBef>
                        <a:spcAft>
                          <a:spcPts val="0"/>
                        </a:spcAft>
                      </a:pPr>
                      <a:r>
                        <a:rPr lang="en-ZA" sz="1200" b="1" dirty="0">
                          <a:effectLst/>
                        </a:rPr>
                        <a:t>Total Number of Units</a:t>
                      </a:r>
                      <a:endParaRPr lang="en-ZA" sz="1200" b="1"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b="1" dirty="0">
                          <a:effectLst/>
                        </a:rPr>
                        <a:t>27 003</a:t>
                      </a:r>
                      <a:endParaRPr lang="en-ZA" sz="1200" b="1"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b="1" dirty="0">
                          <a:effectLst/>
                        </a:rPr>
                        <a:t>11 158</a:t>
                      </a:r>
                      <a:endParaRPr lang="en-ZA" sz="1200" b="1"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b="1" dirty="0">
                          <a:effectLst/>
                        </a:rPr>
                        <a:t>15 586</a:t>
                      </a:r>
                      <a:endParaRPr lang="en-ZA" sz="1200" b="1"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b="1" dirty="0">
                          <a:effectLst/>
                        </a:rPr>
                        <a:t>9 030</a:t>
                      </a:r>
                      <a:endParaRPr lang="en-ZA" sz="1200" b="1"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r">
                        <a:lnSpc>
                          <a:spcPct val="115000"/>
                        </a:lnSpc>
                        <a:spcBef>
                          <a:spcPts val="600"/>
                        </a:spcBef>
                        <a:spcAft>
                          <a:spcPts val="0"/>
                        </a:spcAft>
                      </a:pPr>
                      <a:r>
                        <a:rPr lang="en-ZA" sz="1200" b="1" dirty="0">
                          <a:effectLst/>
                        </a:rPr>
                        <a:t>6 556</a:t>
                      </a:r>
                      <a:endParaRPr lang="en-ZA" sz="1200" b="1"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solidFill>
                      <a:schemeClr val="bg1">
                        <a:lumMod val="85000"/>
                      </a:schemeClr>
                    </a:solidFill>
                  </a:tcPr>
                </a:tc>
                <a:tc>
                  <a:txBody>
                    <a:bodyPr/>
                    <a:lstStyle/>
                    <a:p>
                      <a:pPr algn="r">
                        <a:lnSpc>
                          <a:spcPct val="115000"/>
                        </a:lnSpc>
                        <a:spcBef>
                          <a:spcPts val="600"/>
                        </a:spcBef>
                        <a:spcAft>
                          <a:spcPts val="0"/>
                        </a:spcAft>
                      </a:pPr>
                      <a:r>
                        <a:rPr lang="en-ZA" sz="1200" b="1" dirty="0">
                          <a:effectLst/>
                        </a:rPr>
                        <a:t>26 744</a:t>
                      </a:r>
                      <a:endParaRPr lang="en-ZA" sz="1200" b="1"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tc>
                  <a:txBody>
                    <a:bodyPr/>
                    <a:lstStyle/>
                    <a:p>
                      <a:pPr algn="r">
                        <a:lnSpc>
                          <a:spcPct val="115000"/>
                        </a:lnSpc>
                        <a:spcBef>
                          <a:spcPts val="600"/>
                        </a:spcBef>
                        <a:spcAft>
                          <a:spcPts val="0"/>
                        </a:spcAft>
                      </a:pPr>
                      <a:r>
                        <a:rPr lang="en-ZA" sz="1200" b="1" dirty="0">
                          <a:effectLst/>
                        </a:rPr>
                        <a:t>-259</a:t>
                      </a:r>
                      <a:endParaRPr lang="en-ZA" sz="1200" b="1" dirty="0">
                        <a:effectLst/>
                        <a:latin typeface="Arial" panose="020B0604020202020204" pitchFamily="34" charset="0"/>
                        <a:ea typeface="Arial" panose="020B0604020202020204" pitchFamily="34" charset="0"/>
                        <a:cs typeface="Times New Roman" panose="02020603050405020304" pitchFamily="18" charset="0"/>
                      </a:endParaRPr>
                    </a:p>
                  </a:txBody>
                  <a:tcPr marL="43686" marR="43686" marT="0" marB="0" anchor="ctr"/>
                </a:tc>
                <a:extLst>
                  <a:ext uri="{0D108BD9-81ED-4DB2-BD59-A6C34878D82A}">
                    <a16:rowId xmlns:a16="http://schemas.microsoft.com/office/drawing/2014/main" xmlns="" val="3832263605"/>
                  </a:ext>
                </a:extLst>
              </a:tr>
            </a:tbl>
          </a:graphicData>
        </a:graphic>
      </p:graphicFrame>
      <p:sp>
        <p:nvSpPr>
          <p:cNvPr id="4" name="Slide Number Placeholder 3"/>
          <p:cNvSpPr>
            <a:spLocks noGrp="1"/>
          </p:cNvSpPr>
          <p:nvPr>
            <p:ph type="sldNum" sz="quarter" idx="12"/>
          </p:nvPr>
        </p:nvSpPr>
        <p:spPr/>
        <p:txBody>
          <a:bodyPr/>
          <a:lstStyle/>
          <a:p>
            <a:fld id="{17BD8DD0-C587-4865-AB08-0C7D86E2805E}" type="slidenum">
              <a:rPr lang="en-US" smtClean="0"/>
              <a:pPr/>
              <a:t>9</a:t>
            </a:fld>
            <a:endParaRPr lang="en-US"/>
          </a:p>
        </p:txBody>
      </p:sp>
      <p:sp>
        <p:nvSpPr>
          <p:cNvPr id="3" name="Oval 2"/>
          <p:cNvSpPr/>
          <p:nvPr/>
        </p:nvSpPr>
        <p:spPr>
          <a:xfrm>
            <a:off x="2743200" y="5257800"/>
            <a:ext cx="914400" cy="3048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
        <p:nvSpPr>
          <p:cNvPr id="6" name="Oval 5"/>
          <p:cNvSpPr/>
          <p:nvPr/>
        </p:nvSpPr>
        <p:spPr>
          <a:xfrm>
            <a:off x="4914900" y="5257800"/>
            <a:ext cx="914400" cy="3048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cxnSp>
        <p:nvCxnSpPr>
          <p:cNvPr id="8" name="Straight Connector 7"/>
          <p:cNvCxnSpPr/>
          <p:nvPr/>
        </p:nvCxnSpPr>
        <p:spPr>
          <a:xfrm>
            <a:off x="3200400" y="5562600"/>
            <a:ext cx="457200" cy="304800"/>
          </a:xfrm>
          <a:prstGeom prst="line">
            <a:avLst/>
          </a:prstGeom>
        </p:spPr>
        <p:style>
          <a:lnRef idx="1">
            <a:schemeClr val="accent6"/>
          </a:lnRef>
          <a:fillRef idx="0">
            <a:schemeClr val="accent6"/>
          </a:fillRef>
          <a:effectRef idx="0">
            <a:schemeClr val="accent6"/>
          </a:effectRef>
          <a:fontRef idx="minor">
            <a:schemeClr val="tx1"/>
          </a:fontRef>
        </p:style>
      </p:cxnSp>
      <p:cxnSp>
        <p:nvCxnSpPr>
          <p:cNvPr id="10" name="Straight Connector 9"/>
          <p:cNvCxnSpPr/>
          <p:nvPr/>
        </p:nvCxnSpPr>
        <p:spPr>
          <a:xfrm flipH="1">
            <a:off x="3657600" y="5562600"/>
            <a:ext cx="1714500" cy="304800"/>
          </a:xfrm>
          <a:prstGeom prst="line">
            <a:avLst/>
          </a:prstGeom>
        </p:spPr>
        <p:style>
          <a:lnRef idx="1">
            <a:schemeClr val="accent6"/>
          </a:lnRef>
          <a:fillRef idx="0">
            <a:schemeClr val="accent6"/>
          </a:fillRef>
          <a:effectRef idx="0">
            <a:schemeClr val="accent6"/>
          </a:effectRef>
          <a:fontRef idx="minor">
            <a:schemeClr val="tx1"/>
          </a:fontRef>
        </p:style>
      </p:cxnSp>
      <p:sp>
        <p:nvSpPr>
          <p:cNvPr id="11" name="TextBox 10"/>
          <p:cNvSpPr txBox="1"/>
          <p:nvPr/>
        </p:nvSpPr>
        <p:spPr>
          <a:xfrm>
            <a:off x="2209800" y="5867400"/>
            <a:ext cx="5334000" cy="73866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ZA" sz="1400" dirty="0"/>
              <a:t>11 158 + 9 030 = 20 188 </a:t>
            </a:r>
          </a:p>
          <a:p>
            <a:r>
              <a:rPr lang="en-ZA" sz="1400" dirty="0"/>
              <a:t>20 188 is the maximum number of units that could be delivered by 2019 however more realistic figure is approximately 15 000</a:t>
            </a:r>
          </a:p>
        </p:txBody>
      </p:sp>
    </p:spTree>
    <p:extLst>
      <p:ext uri="{BB962C8B-B14F-4D97-AF65-F5344CB8AC3E}">
        <p14:creationId xmlns:p14="http://schemas.microsoft.com/office/powerpoint/2010/main" xmlns="" val="4244484275"/>
      </p:ext>
    </p:extLst>
  </p:cSld>
  <p:clrMapOvr>
    <a:masterClrMapping/>
  </p:clrMapOvr>
</p:sld>
</file>

<file path=ppt/theme/theme1.xml><?xml version="1.0" encoding="utf-8"?>
<a:theme xmlns:a="http://schemas.openxmlformats.org/drawingml/2006/main" name="Custom Desig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7001</Words>
  <Application>Microsoft Office PowerPoint</Application>
  <PresentationFormat>On-screen Show (4:3)</PresentationFormat>
  <Paragraphs>1245</Paragraphs>
  <Slides>55</Slides>
  <Notes>1</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55</vt:i4>
      </vt:variant>
    </vt:vector>
  </HeadingPairs>
  <TitlesOfParts>
    <vt:vector size="56" baseType="lpstr">
      <vt:lpstr>Custom Design</vt:lpstr>
      <vt:lpstr>SOCIAL HOUSING REGULATORY AUTHORITY</vt:lpstr>
      <vt:lpstr>Table of Contents</vt:lpstr>
      <vt:lpstr>Mandate</vt:lpstr>
      <vt:lpstr>Values</vt:lpstr>
      <vt:lpstr>SHRA’s Programmes</vt:lpstr>
      <vt:lpstr>Structure</vt:lpstr>
      <vt:lpstr>MTEF ALLOCATION</vt:lpstr>
      <vt:lpstr>MTSF Target – Units Delivered</vt:lpstr>
      <vt:lpstr>Expected delivery from current projects </vt:lpstr>
      <vt:lpstr>SHRA’s Strategic Plan</vt:lpstr>
      <vt:lpstr>Strategic Outcome Oriented Goals and Strategic Objectives</vt:lpstr>
      <vt:lpstr>Strategic Outcome Oriented Goals and Strategic Objectives</vt:lpstr>
      <vt:lpstr>Strategic Outcome Oriented Goals and Strategic Objectives</vt:lpstr>
      <vt:lpstr>SHRA’s APP 2018/19</vt:lpstr>
      <vt:lpstr>Format of these individual plans</vt:lpstr>
      <vt:lpstr>Eastern Cape</vt:lpstr>
      <vt:lpstr>Free State</vt:lpstr>
      <vt:lpstr>Gauteng</vt:lpstr>
      <vt:lpstr>KwaZulu-Natal</vt:lpstr>
      <vt:lpstr>Limpopo</vt:lpstr>
      <vt:lpstr>Mpumalanga</vt:lpstr>
      <vt:lpstr>North West</vt:lpstr>
      <vt:lpstr>Northern Cape</vt:lpstr>
      <vt:lpstr>Western Cape</vt:lpstr>
      <vt:lpstr>Focus of the plans</vt:lpstr>
      <vt:lpstr>Focus of the plans</vt:lpstr>
      <vt:lpstr>Focus of the plans</vt:lpstr>
      <vt:lpstr>Focus of the plans</vt:lpstr>
      <vt:lpstr>Focus of the plans</vt:lpstr>
      <vt:lpstr>Focus of the plans</vt:lpstr>
      <vt:lpstr>Situational Analysis</vt:lpstr>
      <vt:lpstr>Situational Analysis</vt:lpstr>
      <vt:lpstr>Annual Performance Indicators and Targets – Administration Programme (Corporate Services)</vt:lpstr>
      <vt:lpstr>Annual Performance Indicators and Targets – Administration Programme (Corporate Services)</vt:lpstr>
      <vt:lpstr>Annual Performance Indicators and Targets – Administration Programme (Corporate Services)</vt:lpstr>
      <vt:lpstr>Annual Performance Indicators and Targets – Administration Programme (Office of the CEO)</vt:lpstr>
      <vt:lpstr>Annual Performance Indicators and Targets – Administration Programme (Office of the CEO)</vt:lpstr>
      <vt:lpstr>Annual Performance Indicators and Targets – Administration Programme (Office of the CEO)</vt:lpstr>
      <vt:lpstr>Annual Performance Indicators and Targets – Compliance, Accreditation and Regulations Programme</vt:lpstr>
      <vt:lpstr>Annual Performance Indicators and Targets – Compliance, Accreditation and Regulations Programme</vt:lpstr>
      <vt:lpstr>Annual Performance Indicators and Targets – Compliance, Accreditation and Regulations Programme</vt:lpstr>
      <vt:lpstr>Annual Performance Indicators and Targets – Compliance, Accreditation and Regulations Programme</vt:lpstr>
      <vt:lpstr>Annual Performance Indicators and Targets – Compliance, Accreditation and Regulations Programme</vt:lpstr>
      <vt:lpstr>Annual Performance Indicators and Targets – Compliance, Accreditation and Regulations Programme</vt:lpstr>
      <vt:lpstr>Annual Performance Indicators and Targets – Compliance, Accreditation and Regulations Programme</vt:lpstr>
      <vt:lpstr>Annual Performance Indicators and Targets – Sector Development Programme</vt:lpstr>
      <vt:lpstr>Annual Performance Indicators and Targets – Sector Development Programme</vt:lpstr>
      <vt:lpstr>Annual Performance Indicators and Targets – Sector Development Programme</vt:lpstr>
      <vt:lpstr>Annual Performance Indicators and Targets – Project Development and Funding Programme</vt:lpstr>
      <vt:lpstr>Annual Performance Indicators and Targets – Project Development and Funding Programme</vt:lpstr>
      <vt:lpstr>Annual Performance Indicators and Targets – Project Development and Funding Programme</vt:lpstr>
      <vt:lpstr>Annual Performance Indicators and Targets – Project Development and Funding Programme</vt:lpstr>
      <vt:lpstr>Expenditure Trends and Estimates</vt:lpstr>
      <vt:lpstr>Expenditure Trends and Estimates cont.</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2012-04-24T09:54:04Z</dcterms:created>
  <dcterms:modified xsi:type="dcterms:W3CDTF">2018-04-20T11:15:38Z</dcterms:modified>
</cp:coreProperties>
</file>