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0"/>
  </p:notesMasterIdLst>
  <p:sldIdLst>
    <p:sldId id="256" r:id="rId2"/>
    <p:sldId id="257" r:id="rId3"/>
    <p:sldId id="261" r:id="rId4"/>
    <p:sldId id="262" r:id="rId5"/>
    <p:sldId id="372" r:id="rId6"/>
    <p:sldId id="263" r:id="rId7"/>
    <p:sldId id="359" r:id="rId8"/>
    <p:sldId id="271" r:id="rId9"/>
    <p:sldId id="270" r:id="rId10"/>
    <p:sldId id="272" r:id="rId11"/>
    <p:sldId id="273" r:id="rId12"/>
    <p:sldId id="373" r:id="rId13"/>
    <p:sldId id="360" r:id="rId14"/>
    <p:sldId id="356" r:id="rId15"/>
    <p:sldId id="370" r:id="rId16"/>
    <p:sldId id="357" r:id="rId17"/>
    <p:sldId id="274" r:id="rId18"/>
    <p:sldId id="371" r:id="rId19"/>
    <p:sldId id="276" r:id="rId20"/>
    <p:sldId id="329" r:id="rId21"/>
    <p:sldId id="269" r:id="rId22"/>
    <p:sldId id="258" r:id="rId23"/>
    <p:sldId id="260" r:id="rId24"/>
    <p:sldId id="267" r:id="rId25"/>
    <p:sldId id="349" r:id="rId26"/>
    <p:sldId id="331"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bulani Fakazi" initials="JF" lastIdx="6" clrIdx="0">
    <p:extLst>
      <p:ext uri="{19B8F6BF-5375-455C-9EA6-DF929625EA0E}">
        <p15:presenceInfo xmlns="" xmlns:p15="http://schemas.microsoft.com/office/powerpoint/2012/main" userId="S-1-5-21-2152037984-134646490-2804041941-1105" providerId="AD"/>
      </p:ext>
    </p:extLst>
  </p:cmAuthor>
  <p:cmAuthor id="2" name="Makgalaborwa Maila" initials="MM" lastIdx="2" clrIdx="1">
    <p:extLst>
      <p:ext uri="{19B8F6BF-5375-455C-9EA6-DF929625EA0E}">
        <p15:presenceInfo xmlns="" xmlns:p15="http://schemas.microsoft.com/office/powerpoint/2012/main" userId="S-1-5-21-2152037984-134646490-2804041941-1118" providerId="AD"/>
      </p:ext>
    </p:extLst>
  </p:cmAuthor>
  <p:cmAuthor id="3" name="Bruce Gordon" initials="BG" lastIdx="2" clrIdx="2">
    <p:extLst>
      <p:ext uri="{19B8F6BF-5375-455C-9EA6-DF929625EA0E}">
        <p15:presenceInfo xmlns="" xmlns:p15="http://schemas.microsoft.com/office/powerpoint/2012/main" userId="S-1-5-21-2152037984-134646490-2804041941-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F86B7-2603-47D5-BDB8-58EE9B669D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351115BF-42A3-468E-9A07-60C8263BFD84}">
      <dgm:prSet phldrT="[Text]"/>
      <dgm:spPr>
        <a:xfrm>
          <a:off x="26946" y="0"/>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Households access to housing finance</a:t>
          </a:r>
        </a:p>
      </dgm:t>
    </dgm:pt>
    <dgm:pt modelId="{2D2CD0EB-3D5E-4A3D-9330-26CD711E9E1D}" type="parTrans" cxnId="{6D2DA112-6383-4E7B-95FC-AE162DCEE398}">
      <dgm:prSet/>
      <dgm:spPr/>
      <dgm:t>
        <a:bodyPr/>
        <a:lstStyle/>
        <a:p>
          <a:endParaRPr lang="en-ZA"/>
        </a:p>
      </dgm:t>
    </dgm:pt>
    <dgm:pt modelId="{69EA55FC-047A-4052-90A7-6CDAE520CA9C}" type="sibTrans" cxnId="{6D2DA112-6383-4E7B-95FC-AE162DCEE398}">
      <dgm:prSet/>
      <dgm:spPr/>
      <dgm:t>
        <a:bodyPr/>
        <a:lstStyle/>
        <a:p>
          <a:endParaRPr lang="en-ZA"/>
        </a:p>
      </dgm:t>
    </dgm:pt>
    <dgm:pt modelId="{DA4D0472-41D6-4EFA-BD7E-75B4384BD700}">
      <dgm:prSet phldrT="[Text]"/>
      <dgm:spPr>
        <a:xfrm rot="5400000">
          <a:off x="4183616" y="-1551192"/>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dirty="0">
              <a:solidFill>
                <a:sysClr val="windowText" lastClr="000000">
                  <a:hueOff val="0"/>
                  <a:satOff val="0"/>
                  <a:lumOff val="0"/>
                  <a:alphaOff val="0"/>
                </a:sysClr>
              </a:solidFill>
              <a:latin typeface="Calibri"/>
              <a:ea typeface="+mn-ea"/>
              <a:cs typeface="+mn-cs"/>
            </a:rPr>
            <a:t>Facilitate access to incremental housing finance for low income households in rural areas. </a:t>
          </a:r>
        </a:p>
      </dgm:t>
    </dgm:pt>
    <dgm:pt modelId="{A3DAB5C8-015B-4130-9639-171C909A8B29}" type="parTrans" cxnId="{6CAEBAF1-7EB0-475D-B4F2-ABE0745EA36E}">
      <dgm:prSet/>
      <dgm:spPr/>
      <dgm:t>
        <a:bodyPr/>
        <a:lstStyle/>
        <a:p>
          <a:endParaRPr lang="en-ZA"/>
        </a:p>
      </dgm:t>
    </dgm:pt>
    <dgm:pt modelId="{D0E24A09-10C5-4D1F-88D6-42A8A4342BE9}" type="sibTrans" cxnId="{6CAEBAF1-7EB0-475D-B4F2-ABE0745EA36E}">
      <dgm:prSet/>
      <dgm:spPr/>
      <dgm:t>
        <a:bodyPr/>
        <a:lstStyle/>
        <a:p>
          <a:endParaRPr lang="en-ZA"/>
        </a:p>
      </dgm:t>
    </dgm:pt>
    <dgm:pt modelId="{7FBE1DE9-1040-45AC-AF7A-AAEEF437D603}">
      <dgm:prSet phldrT="[Text]"/>
      <dgm:spPr>
        <a:xfrm>
          <a:off x="0" y="1401557"/>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Rural areas</a:t>
          </a:r>
        </a:p>
      </dgm:t>
    </dgm:pt>
    <dgm:pt modelId="{3DD2DC7C-4DAC-490C-9847-068CFED43CAC}" type="parTrans" cxnId="{AD719B9A-93EA-4A83-A57B-BE1FF7D79D7C}">
      <dgm:prSet/>
      <dgm:spPr/>
      <dgm:t>
        <a:bodyPr/>
        <a:lstStyle/>
        <a:p>
          <a:endParaRPr lang="en-ZA"/>
        </a:p>
      </dgm:t>
    </dgm:pt>
    <dgm:pt modelId="{45C9B884-4CD0-4B71-8D79-CB1760ECD51F}" type="sibTrans" cxnId="{AD719B9A-93EA-4A83-A57B-BE1FF7D79D7C}">
      <dgm:prSet/>
      <dgm:spPr/>
      <dgm:t>
        <a:bodyPr/>
        <a:lstStyle/>
        <a:p>
          <a:endParaRPr lang="en-ZA"/>
        </a:p>
      </dgm:t>
    </dgm:pt>
    <dgm:pt modelId="{85C4E9B3-CC66-431C-9064-D1DED40624C3}">
      <dgm:prSet phldrT="[Text]"/>
      <dgm:spPr>
        <a:xfrm rot="5400000">
          <a:off x="4183616" y="-151654"/>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dirty="0">
              <a:solidFill>
                <a:sysClr val="windowText" lastClr="000000">
                  <a:hueOff val="0"/>
                  <a:satOff val="0"/>
                  <a:lumOff val="0"/>
                  <a:alphaOff val="0"/>
                </a:sysClr>
              </a:solidFill>
              <a:latin typeface="Calibri"/>
              <a:ea typeface="+mn-ea"/>
              <a:cs typeface="+mn-cs"/>
            </a:rPr>
            <a:t>Communal land, rural towns and small towns</a:t>
          </a:r>
        </a:p>
      </dgm:t>
    </dgm:pt>
    <dgm:pt modelId="{B7683BA2-E19B-4867-AB01-3FB96CE3CDFD}" type="parTrans" cxnId="{D35D475E-1175-4E4B-9387-4824DCC632C1}">
      <dgm:prSet/>
      <dgm:spPr/>
      <dgm:t>
        <a:bodyPr/>
        <a:lstStyle/>
        <a:p>
          <a:endParaRPr lang="en-ZA"/>
        </a:p>
      </dgm:t>
    </dgm:pt>
    <dgm:pt modelId="{9B8A2F5F-0C68-4A71-BB3C-544219AA8E4F}" type="sibTrans" cxnId="{D35D475E-1175-4E4B-9387-4824DCC632C1}">
      <dgm:prSet/>
      <dgm:spPr/>
      <dgm:t>
        <a:bodyPr/>
        <a:lstStyle/>
        <a:p>
          <a:endParaRPr lang="en-ZA"/>
        </a:p>
      </dgm:t>
    </dgm:pt>
    <dgm:pt modelId="{A7E0E369-AEC9-4A1A-A7A1-E26C39D2572A}">
      <dgm:prSet phldrT="[Text]"/>
      <dgm:spPr>
        <a:xfrm rot="5400000">
          <a:off x="4183616" y="-151654"/>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endParaRPr lang="en-ZA" dirty="0">
            <a:solidFill>
              <a:sysClr val="windowText" lastClr="000000">
                <a:hueOff val="0"/>
                <a:satOff val="0"/>
                <a:lumOff val="0"/>
                <a:alphaOff val="0"/>
              </a:sysClr>
            </a:solidFill>
            <a:latin typeface="Calibri"/>
            <a:ea typeface="+mn-ea"/>
            <a:cs typeface="+mn-cs"/>
          </a:endParaRPr>
        </a:p>
      </dgm:t>
    </dgm:pt>
    <dgm:pt modelId="{624FFCDB-7E08-4ABC-B7FD-56889ABBFB7A}" type="parTrans" cxnId="{16C0714D-B1A9-4AF6-BD5C-DBBBE58DD06B}">
      <dgm:prSet/>
      <dgm:spPr/>
      <dgm:t>
        <a:bodyPr/>
        <a:lstStyle/>
        <a:p>
          <a:endParaRPr lang="en-ZA"/>
        </a:p>
      </dgm:t>
    </dgm:pt>
    <dgm:pt modelId="{A59E0289-3F91-4F3B-89AF-17EE4CB3265E}" type="sibTrans" cxnId="{16C0714D-B1A9-4AF6-BD5C-DBBBE58DD06B}">
      <dgm:prSet/>
      <dgm:spPr/>
      <dgm:t>
        <a:bodyPr/>
        <a:lstStyle/>
        <a:p>
          <a:endParaRPr lang="en-ZA"/>
        </a:p>
      </dgm:t>
    </dgm:pt>
    <dgm:pt modelId="{18B3C57F-1EB0-4179-AA87-E53B5168BC8E}">
      <dgm:prSet phldrT="[Text]"/>
      <dgm:spPr>
        <a:xfrm>
          <a:off x="0" y="2801095"/>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Monthly Income</a:t>
          </a:r>
        </a:p>
      </dgm:t>
    </dgm:pt>
    <dgm:pt modelId="{F05BCBCA-FD10-4828-BC55-77990F5F264C}" type="parTrans" cxnId="{5D8CE270-B9E4-4EFD-9EFC-F62929080FB9}">
      <dgm:prSet/>
      <dgm:spPr/>
      <dgm:t>
        <a:bodyPr/>
        <a:lstStyle/>
        <a:p>
          <a:endParaRPr lang="en-ZA"/>
        </a:p>
      </dgm:t>
    </dgm:pt>
    <dgm:pt modelId="{E8F4CCCD-153A-474C-B491-449AEABC0F81}" type="sibTrans" cxnId="{5D8CE270-B9E4-4EFD-9EFC-F62929080FB9}">
      <dgm:prSet/>
      <dgm:spPr/>
      <dgm:t>
        <a:bodyPr/>
        <a:lstStyle/>
        <a:p>
          <a:endParaRPr lang="en-ZA"/>
        </a:p>
      </dgm:t>
    </dgm:pt>
    <dgm:pt modelId="{C3E83501-8871-4089-974A-419BAAF43C81}">
      <dgm:prSet phldrT="[Text]"/>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dirty="0">
              <a:solidFill>
                <a:sysClr val="windowText" lastClr="000000">
                  <a:hueOff val="0"/>
                  <a:satOff val="0"/>
                  <a:lumOff val="0"/>
                  <a:alphaOff val="0"/>
                </a:sysClr>
              </a:solidFill>
              <a:latin typeface="Calibri"/>
              <a:ea typeface="+mn-ea"/>
              <a:cs typeface="+mn-cs"/>
            </a:rPr>
            <a:t>Maximum R15 000</a:t>
          </a:r>
        </a:p>
      </dgm:t>
    </dgm:pt>
    <dgm:pt modelId="{B4DD038E-D55B-4187-83A8-72A421CF80C1}" type="parTrans" cxnId="{4903F534-5EC7-419B-91D6-5E0603E8C23B}">
      <dgm:prSet/>
      <dgm:spPr/>
      <dgm:t>
        <a:bodyPr/>
        <a:lstStyle/>
        <a:p>
          <a:endParaRPr lang="en-ZA"/>
        </a:p>
      </dgm:t>
    </dgm:pt>
    <dgm:pt modelId="{57A65E1D-BD7E-4800-8422-7E618F3A6A95}" type="sibTrans" cxnId="{4903F534-5EC7-419B-91D6-5E0603E8C23B}">
      <dgm:prSet/>
      <dgm:spPr/>
      <dgm:t>
        <a:bodyPr/>
        <a:lstStyle/>
        <a:p>
          <a:endParaRPr lang="en-ZA"/>
        </a:p>
      </dgm:t>
    </dgm:pt>
    <dgm:pt modelId="{D2BE3F23-BA96-4FE3-9161-D842DE6581A2}">
      <dgm:prSet phldrT="[Text]"/>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dirty="0">
              <a:solidFill>
                <a:sysClr val="windowText" lastClr="000000">
                  <a:hueOff val="0"/>
                  <a:satOff val="0"/>
                  <a:lumOff val="0"/>
                  <a:alphaOff val="0"/>
                </a:sysClr>
              </a:solidFill>
              <a:latin typeface="Calibri"/>
              <a:ea typeface="+mn-ea"/>
              <a:cs typeface="+mn-cs"/>
            </a:rPr>
            <a:t>Focus on borrowers earning under R3 500</a:t>
          </a:r>
        </a:p>
      </dgm:t>
    </dgm:pt>
    <dgm:pt modelId="{B9CE3CEC-5C26-417B-8DAD-0003B593D4F6}" type="parTrans" cxnId="{31439C5C-46F9-4BFD-A9C0-7474F05BFD42}">
      <dgm:prSet/>
      <dgm:spPr/>
      <dgm:t>
        <a:bodyPr/>
        <a:lstStyle/>
        <a:p>
          <a:endParaRPr lang="en-ZA"/>
        </a:p>
      </dgm:t>
    </dgm:pt>
    <dgm:pt modelId="{E24CB432-1D36-4FDA-AC56-2199BAFB4E72}" type="sibTrans" cxnId="{31439C5C-46F9-4BFD-A9C0-7474F05BFD42}">
      <dgm:prSet/>
      <dgm:spPr/>
      <dgm:t>
        <a:bodyPr/>
        <a:lstStyle/>
        <a:p>
          <a:endParaRPr lang="en-ZA"/>
        </a:p>
      </dgm:t>
    </dgm:pt>
    <dgm:pt modelId="{F4EE0428-743A-44A4-8D7A-16B2D4CBCE8A}" type="pres">
      <dgm:prSet presAssocID="{B06F86B7-2603-47D5-BDB8-58EE9B669D4C}" presName="Name0" presStyleCnt="0">
        <dgm:presLayoutVars>
          <dgm:dir/>
          <dgm:animLvl val="lvl"/>
          <dgm:resizeHandles val="exact"/>
        </dgm:presLayoutVars>
      </dgm:prSet>
      <dgm:spPr/>
      <dgm:t>
        <a:bodyPr/>
        <a:lstStyle/>
        <a:p>
          <a:endParaRPr lang="en-ZA"/>
        </a:p>
      </dgm:t>
    </dgm:pt>
    <dgm:pt modelId="{A9732676-7247-4C91-B307-18DFF5910A83}" type="pres">
      <dgm:prSet presAssocID="{351115BF-42A3-468E-9A07-60C8263BFD84}" presName="linNode" presStyleCnt="0"/>
      <dgm:spPr/>
    </dgm:pt>
    <dgm:pt modelId="{152976DD-278E-4F20-8837-529B620FBBC7}" type="pres">
      <dgm:prSet presAssocID="{351115BF-42A3-468E-9A07-60C8263BFD84}" presName="parentText" presStyleLbl="node1" presStyleIdx="0" presStyleCnt="3" custLinFactNeighborX="607" custLinFactNeighborY="-5650">
        <dgm:presLayoutVars>
          <dgm:chMax val="1"/>
          <dgm:bulletEnabled val="1"/>
        </dgm:presLayoutVars>
      </dgm:prSet>
      <dgm:spPr>
        <a:prstGeom prst="roundRect">
          <a:avLst/>
        </a:prstGeom>
      </dgm:spPr>
      <dgm:t>
        <a:bodyPr/>
        <a:lstStyle/>
        <a:p>
          <a:endParaRPr lang="en-ZA"/>
        </a:p>
      </dgm:t>
    </dgm:pt>
    <dgm:pt modelId="{4F23951C-B41F-4ECB-84B4-3B48DAC80B57}" type="pres">
      <dgm:prSet presAssocID="{351115BF-42A3-468E-9A07-60C8263BFD84}" presName="descendantText" presStyleLbl="alignAccFollowNode1" presStyleIdx="0" presStyleCnt="3">
        <dgm:presLayoutVars>
          <dgm:bulletEnabled val="1"/>
        </dgm:presLayoutVars>
      </dgm:prSet>
      <dgm:spPr>
        <a:prstGeom prst="round2SameRect">
          <a:avLst/>
        </a:prstGeom>
      </dgm:spPr>
      <dgm:t>
        <a:bodyPr/>
        <a:lstStyle/>
        <a:p>
          <a:endParaRPr lang="en-ZA"/>
        </a:p>
      </dgm:t>
    </dgm:pt>
    <dgm:pt modelId="{6AEE4F2E-D6F4-4CD5-80CA-3243ED6E7B76}" type="pres">
      <dgm:prSet presAssocID="{69EA55FC-047A-4052-90A7-6CDAE520CA9C}" presName="sp" presStyleCnt="0"/>
      <dgm:spPr/>
    </dgm:pt>
    <dgm:pt modelId="{33E806E9-3134-4BB4-AFFC-F21C7BD95A07}" type="pres">
      <dgm:prSet presAssocID="{7FBE1DE9-1040-45AC-AF7A-AAEEF437D603}" presName="linNode" presStyleCnt="0"/>
      <dgm:spPr/>
    </dgm:pt>
    <dgm:pt modelId="{8DDA0EB6-D56E-474F-A4BB-DE515BA46C60}" type="pres">
      <dgm:prSet presAssocID="{7FBE1DE9-1040-45AC-AF7A-AAEEF437D603}" presName="parentText" presStyleLbl="node1" presStyleIdx="1" presStyleCnt="3">
        <dgm:presLayoutVars>
          <dgm:chMax val="1"/>
          <dgm:bulletEnabled val="1"/>
        </dgm:presLayoutVars>
      </dgm:prSet>
      <dgm:spPr>
        <a:prstGeom prst="roundRect">
          <a:avLst/>
        </a:prstGeom>
      </dgm:spPr>
      <dgm:t>
        <a:bodyPr/>
        <a:lstStyle/>
        <a:p>
          <a:endParaRPr lang="en-ZA"/>
        </a:p>
      </dgm:t>
    </dgm:pt>
    <dgm:pt modelId="{DA6D4EED-BCB0-4716-A6E7-5378B063886D}" type="pres">
      <dgm:prSet presAssocID="{7FBE1DE9-1040-45AC-AF7A-AAEEF437D603}" presName="descendantText" presStyleLbl="alignAccFollowNode1" presStyleIdx="1" presStyleCnt="3">
        <dgm:presLayoutVars>
          <dgm:bulletEnabled val="1"/>
        </dgm:presLayoutVars>
      </dgm:prSet>
      <dgm:spPr>
        <a:prstGeom prst="round2SameRect">
          <a:avLst/>
        </a:prstGeom>
      </dgm:spPr>
      <dgm:t>
        <a:bodyPr/>
        <a:lstStyle/>
        <a:p>
          <a:endParaRPr lang="en-ZA"/>
        </a:p>
      </dgm:t>
    </dgm:pt>
    <dgm:pt modelId="{14AB79AB-A4B7-467E-B58F-54AB46F20597}" type="pres">
      <dgm:prSet presAssocID="{45C9B884-4CD0-4B71-8D79-CB1760ECD51F}" presName="sp" presStyleCnt="0"/>
      <dgm:spPr/>
    </dgm:pt>
    <dgm:pt modelId="{E30D5345-EB65-464D-8644-983364968FB1}" type="pres">
      <dgm:prSet presAssocID="{18B3C57F-1EB0-4179-AA87-E53B5168BC8E}" presName="linNode" presStyleCnt="0"/>
      <dgm:spPr/>
    </dgm:pt>
    <dgm:pt modelId="{2B874C4F-2EF4-41C9-90AA-3947019E0B1D}" type="pres">
      <dgm:prSet presAssocID="{18B3C57F-1EB0-4179-AA87-E53B5168BC8E}" presName="parentText" presStyleLbl="node1" presStyleIdx="2" presStyleCnt="3">
        <dgm:presLayoutVars>
          <dgm:chMax val="1"/>
          <dgm:bulletEnabled val="1"/>
        </dgm:presLayoutVars>
      </dgm:prSet>
      <dgm:spPr>
        <a:prstGeom prst="roundRect">
          <a:avLst/>
        </a:prstGeom>
      </dgm:spPr>
      <dgm:t>
        <a:bodyPr/>
        <a:lstStyle/>
        <a:p>
          <a:endParaRPr lang="en-ZA"/>
        </a:p>
      </dgm:t>
    </dgm:pt>
    <dgm:pt modelId="{5F68AF98-05B8-4A28-8138-7F48FF4B8B98}" type="pres">
      <dgm:prSet presAssocID="{18B3C57F-1EB0-4179-AA87-E53B5168BC8E}" presName="descendantText" presStyleLbl="alignAccFollowNode1" presStyleIdx="2" presStyleCnt="3">
        <dgm:presLayoutVars>
          <dgm:bulletEnabled val="1"/>
        </dgm:presLayoutVars>
      </dgm:prSet>
      <dgm:spPr>
        <a:prstGeom prst="round2SameRect">
          <a:avLst/>
        </a:prstGeom>
      </dgm:spPr>
      <dgm:t>
        <a:bodyPr/>
        <a:lstStyle/>
        <a:p>
          <a:endParaRPr lang="en-ZA"/>
        </a:p>
      </dgm:t>
    </dgm:pt>
  </dgm:ptLst>
  <dgm:cxnLst>
    <dgm:cxn modelId="{3B278ECE-2BA8-46DB-93A3-3FA2CF8D01FF}" type="presOf" srcId="{D2BE3F23-BA96-4FE3-9161-D842DE6581A2}" destId="{5F68AF98-05B8-4A28-8138-7F48FF4B8B98}" srcOrd="0" destOrd="1" presId="urn:microsoft.com/office/officeart/2005/8/layout/vList5"/>
    <dgm:cxn modelId="{16C0714D-B1A9-4AF6-BD5C-DBBBE58DD06B}" srcId="{7FBE1DE9-1040-45AC-AF7A-AAEEF437D603}" destId="{A7E0E369-AEC9-4A1A-A7A1-E26C39D2572A}" srcOrd="1" destOrd="0" parTransId="{624FFCDB-7E08-4ABC-B7FD-56889ABBFB7A}" sibTransId="{A59E0289-3F91-4F3B-89AF-17EE4CB3265E}"/>
    <dgm:cxn modelId="{31439C5C-46F9-4BFD-A9C0-7474F05BFD42}" srcId="{18B3C57F-1EB0-4179-AA87-E53B5168BC8E}" destId="{D2BE3F23-BA96-4FE3-9161-D842DE6581A2}" srcOrd="1" destOrd="0" parTransId="{B9CE3CEC-5C26-417B-8DAD-0003B593D4F6}" sibTransId="{E24CB432-1D36-4FDA-AC56-2199BAFB4E72}"/>
    <dgm:cxn modelId="{4903F534-5EC7-419B-91D6-5E0603E8C23B}" srcId="{18B3C57F-1EB0-4179-AA87-E53B5168BC8E}" destId="{C3E83501-8871-4089-974A-419BAAF43C81}" srcOrd="0" destOrd="0" parTransId="{B4DD038E-D55B-4187-83A8-72A421CF80C1}" sibTransId="{57A65E1D-BD7E-4800-8422-7E618F3A6A95}"/>
    <dgm:cxn modelId="{060C2130-CFC2-4D80-99FB-74C09D5C6CF7}" type="presOf" srcId="{DA4D0472-41D6-4EFA-BD7E-75B4384BD700}" destId="{4F23951C-B41F-4ECB-84B4-3B48DAC80B57}" srcOrd="0" destOrd="0" presId="urn:microsoft.com/office/officeart/2005/8/layout/vList5"/>
    <dgm:cxn modelId="{F8AFAF83-FB4A-4B96-A2A9-4335F4D691A2}" type="presOf" srcId="{C3E83501-8871-4089-974A-419BAAF43C81}" destId="{5F68AF98-05B8-4A28-8138-7F48FF4B8B98}" srcOrd="0" destOrd="0" presId="urn:microsoft.com/office/officeart/2005/8/layout/vList5"/>
    <dgm:cxn modelId="{AD719B9A-93EA-4A83-A57B-BE1FF7D79D7C}" srcId="{B06F86B7-2603-47D5-BDB8-58EE9B669D4C}" destId="{7FBE1DE9-1040-45AC-AF7A-AAEEF437D603}" srcOrd="1" destOrd="0" parTransId="{3DD2DC7C-4DAC-490C-9847-068CFED43CAC}" sibTransId="{45C9B884-4CD0-4B71-8D79-CB1760ECD51F}"/>
    <dgm:cxn modelId="{191D6AB1-7DA9-4040-82B6-D74B57C20998}" type="presOf" srcId="{A7E0E369-AEC9-4A1A-A7A1-E26C39D2572A}" destId="{DA6D4EED-BCB0-4716-A6E7-5378B063886D}" srcOrd="0" destOrd="1" presId="urn:microsoft.com/office/officeart/2005/8/layout/vList5"/>
    <dgm:cxn modelId="{5D8CE270-B9E4-4EFD-9EFC-F62929080FB9}" srcId="{B06F86B7-2603-47D5-BDB8-58EE9B669D4C}" destId="{18B3C57F-1EB0-4179-AA87-E53B5168BC8E}" srcOrd="2" destOrd="0" parTransId="{F05BCBCA-FD10-4828-BC55-77990F5F264C}" sibTransId="{E8F4CCCD-153A-474C-B491-449AEABC0F81}"/>
    <dgm:cxn modelId="{56B06957-8DD1-4085-956C-1EEA75D49A45}" type="presOf" srcId="{18B3C57F-1EB0-4179-AA87-E53B5168BC8E}" destId="{2B874C4F-2EF4-41C9-90AA-3947019E0B1D}" srcOrd="0" destOrd="0" presId="urn:microsoft.com/office/officeart/2005/8/layout/vList5"/>
    <dgm:cxn modelId="{6D2DA112-6383-4E7B-95FC-AE162DCEE398}" srcId="{B06F86B7-2603-47D5-BDB8-58EE9B669D4C}" destId="{351115BF-42A3-468E-9A07-60C8263BFD84}" srcOrd="0" destOrd="0" parTransId="{2D2CD0EB-3D5E-4A3D-9330-26CD711E9E1D}" sibTransId="{69EA55FC-047A-4052-90A7-6CDAE520CA9C}"/>
    <dgm:cxn modelId="{DE66936D-2B34-4F8F-B454-1E3B2616F631}" type="presOf" srcId="{85C4E9B3-CC66-431C-9064-D1DED40624C3}" destId="{DA6D4EED-BCB0-4716-A6E7-5378B063886D}" srcOrd="0" destOrd="0" presId="urn:microsoft.com/office/officeart/2005/8/layout/vList5"/>
    <dgm:cxn modelId="{D35D475E-1175-4E4B-9387-4824DCC632C1}" srcId="{7FBE1DE9-1040-45AC-AF7A-AAEEF437D603}" destId="{85C4E9B3-CC66-431C-9064-D1DED40624C3}" srcOrd="0" destOrd="0" parTransId="{B7683BA2-E19B-4867-AB01-3FB96CE3CDFD}" sibTransId="{9B8A2F5F-0C68-4A71-BB3C-544219AA8E4F}"/>
    <dgm:cxn modelId="{040F3B63-47A2-4BC8-AF76-A99DBC6C1DEC}" type="presOf" srcId="{7FBE1DE9-1040-45AC-AF7A-AAEEF437D603}" destId="{8DDA0EB6-D56E-474F-A4BB-DE515BA46C60}" srcOrd="0" destOrd="0" presId="urn:microsoft.com/office/officeart/2005/8/layout/vList5"/>
    <dgm:cxn modelId="{6CAEBAF1-7EB0-475D-B4F2-ABE0745EA36E}" srcId="{351115BF-42A3-468E-9A07-60C8263BFD84}" destId="{DA4D0472-41D6-4EFA-BD7E-75B4384BD700}" srcOrd="0" destOrd="0" parTransId="{A3DAB5C8-015B-4130-9639-171C909A8B29}" sibTransId="{D0E24A09-10C5-4D1F-88D6-42A8A4342BE9}"/>
    <dgm:cxn modelId="{CE932EDA-D085-4EF8-A402-BB3311C145A4}" type="presOf" srcId="{351115BF-42A3-468E-9A07-60C8263BFD84}" destId="{152976DD-278E-4F20-8837-529B620FBBC7}" srcOrd="0" destOrd="0" presId="urn:microsoft.com/office/officeart/2005/8/layout/vList5"/>
    <dgm:cxn modelId="{F2030518-06D0-4A58-B827-7F5E3A91F070}" type="presOf" srcId="{B06F86B7-2603-47D5-BDB8-58EE9B669D4C}" destId="{F4EE0428-743A-44A4-8D7A-16B2D4CBCE8A}" srcOrd="0" destOrd="0" presId="urn:microsoft.com/office/officeart/2005/8/layout/vList5"/>
    <dgm:cxn modelId="{2939DC51-0FE6-4ACA-AA98-A589D687AD22}" type="presParOf" srcId="{F4EE0428-743A-44A4-8D7A-16B2D4CBCE8A}" destId="{A9732676-7247-4C91-B307-18DFF5910A83}" srcOrd="0" destOrd="0" presId="urn:microsoft.com/office/officeart/2005/8/layout/vList5"/>
    <dgm:cxn modelId="{3DE829D3-38A9-47E7-A682-3EE1EAA2AC79}" type="presParOf" srcId="{A9732676-7247-4C91-B307-18DFF5910A83}" destId="{152976DD-278E-4F20-8837-529B620FBBC7}" srcOrd="0" destOrd="0" presId="urn:microsoft.com/office/officeart/2005/8/layout/vList5"/>
    <dgm:cxn modelId="{E3088971-F143-45C3-9B53-06EB108BFABD}" type="presParOf" srcId="{A9732676-7247-4C91-B307-18DFF5910A83}" destId="{4F23951C-B41F-4ECB-84B4-3B48DAC80B57}" srcOrd="1" destOrd="0" presId="urn:microsoft.com/office/officeart/2005/8/layout/vList5"/>
    <dgm:cxn modelId="{33278033-7F34-4486-AF6C-0B8DEF679982}" type="presParOf" srcId="{F4EE0428-743A-44A4-8D7A-16B2D4CBCE8A}" destId="{6AEE4F2E-D6F4-4CD5-80CA-3243ED6E7B76}" srcOrd="1" destOrd="0" presId="urn:microsoft.com/office/officeart/2005/8/layout/vList5"/>
    <dgm:cxn modelId="{0AE3C648-5A16-4AD5-9F8A-68D0861DE842}" type="presParOf" srcId="{F4EE0428-743A-44A4-8D7A-16B2D4CBCE8A}" destId="{33E806E9-3134-4BB4-AFFC-F21C7BD95A07}" srcOrd="2" destOrd="0" presId="urn:microsoft.com/office/officeart/2005/8/layout/vList5"/>
    <dgm:cxn modelId="{1CB51D09-2E90-4FAA-B3CF-31998D689A7B}" type="presParOf" srcId="{33E806E9-3134-4BB4-AFFC-F21C7BD95A07}" destId="{8DDA0EB6-D56E-474F-A4BB-DE515BA46C60}" srcOrd="0" destOrd="0" presId="urn:microsoft.com/office/officeart/2005/8/layout/vList5"/>
    <dgm:cxn modelId="{A98398C0-6D72-4600-8DEF-783CD9603B6F}" type="presParOf" srcId="{33E806E9-3134-4BB4-AFFC-F21C7BD95A07}" destId="{DA6D4EED-BCB0-4716-A6E7-5378B063886D}" srcOrd="1" destOrd="0" presId="urn:microsoft.com/office/officeart/2005/8/layout/vList5"/>
    <dgm:cxn modelId="{CC7567F1-A4F0-44BB-80AB-98C0F48B1A05}" type="presParOf" srcId="{F4EE0428-743A-44A4-8D7A-16B2D4CBCE8A}" destId="{14AB79AB-A4B7-467E-B58F-54AB46F20597}" srcOrd="3" destOrd="0" presId="urn:microsoft.com/office/officeart/2005/8/layout/vList5"/>
    <dgm:cxn modelId="{91AD98B3-00FB-49FF-9A9B-F35A339D1554}" type="presParOf" srcId="{F4EE0428-743A-44A4-8D7A-16B2D4CBCE8A}" destId="{E30D5345-EB65-464D-8644-983364968FB1}" srcOrd="4" destOrd="0" presId="urn:microsoft.com/office/officeart/2005/8/layout/vList5"/>
    <dgm:cxn modelId="{22AAB600-C505-4405-9AD5-3A0540474912}" type="presParOf" srcId="{E30D5345-EB65-464D-8644-983364968FB1}" destId="{2B874C4F-2EF4-41C9-90AA-3947019E0B1D}" srcOrd="0" destOrd="0" presId="urn:microsoft.com/office/officeart/2005/8/layout/vList5"/>
    <dgm:cxn modelId="{8A5419B6-D595-4CE9-8535-FC161D27C666}" type="presParOf" srcId="{E30D5345-EB65-464D-8644-983364968FB1}" destId="{5F68AF98-05B8-4A28-8138-7F48FF4B8B9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F86B7-2603-47D5-BDB8-58EE9B669D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351115BF-42A3-468E-9A07-60C8263BFD84}">
      <dgm:prSet phldrT="[Text]"/>
      <dgm:spPr>
        <a:xfrm>
          <a:off x="26946" y="0"/>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Intermediaries</a:t>
          </a:r>
        </a:p>
      </dgm:t>
    </dgm:pt>
    <dgm:pt modelId="{2D2CD0EB-3D5E-4A3D-9330-26CD711E9E1D}" type="parTrans" cxnId="{6D2DA112-6383-4E7B-95FC-AE162DCEE398}">
      <dgm:prSet/>
      <dgm:spPr/>
      <dgm:t>
        <a:bodyPr/>
        <a:lstStyle/>
        <a:p>
          <a:endParaRPr lang="en-ZA"/>
        </a:p>
      </dgm:t>
    </dgm:pt>
    <dgm:pt modelId="{69EA55FC-047A-4052-90A7-6CDAE520CA9C}" type="sibTrans" cxnId="{6D2DA112-6383-4E7B-95FC-AE162DCEE398}">
      <dgm:prSet/>
      <dgm:spPr/>
      <dgm:t>
        <a:bodyPr/>
        <a:lstStyle/>
        <a:p>
          <a:endParaRPr lang="en-ZA"/>
        </a:p>
      </dgm:t>
    </dgm:pt>
    <dgm:pt modelId="{DA4D0472-41D6-4EFA-BD7E-75B4384BD700}">
      <dgm:prSet phldrT="[Text]" custT="1"/>
      <dgm:spPr>
        <a:xfrm rot="5400000">
          <a:off x="4183616" y="-1551192"/>
          <a:ext cx="1066314" cy="4439316"/>
        </a:xfrm>
        <a:solidFill>
          <a:srgbClr val="D0D8E8">
            <a:alpha val="89804"/>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Carry credit risk of beneficiaries</a:t>
          </a:r>
        </a:p>
      </dgm:t>
    </dgm:pt>
    <dgm:pt modelId="{A3DAB5C8-015B-4130-9639-171C909A8B29}" type="parTrans" cxnId="{6CAEBAF1-7EB0-475D-B4F2-ABE0745EA36E}">
      <dgm:prSet/>
      <dgm:spPr/>
      <dgm:t>
        <a:bodyPr/>
        <a:lstStyle/>
        <a:p>
          <a:endParaRPr lang="en-ZA"/>
        </a:p>
      </dgm:t>
    </dgm:pt>
    <dgm:pt modelId="{D0E24A09-10C5-4D1F-88D6-42A8A4342BE9}" type="sibTrans" cxnId="{6CAEBAF1-7EB0-475D-B4F2-ABE0745EA36E}">
      <dgm:prSet/>
      <dgm:spPr/>
      <dgm:t>
        <a:bodyPr/>
        <a:lstStyle/>
        <a:p>
          <a:endParaRPr lang="en-ZA"/>
        </a:p>
      </dgm:t>
    </dgm:pt>
    <dgm:pt modelId="{7FBE1DE9-1040-45AC-AF7A-AAEEF437D603}">
      <dgm:prSet phldrT="[Text]"/>
      <dgm:spPr>
        <a:xfrm>
          <a:off x="0" y="1401557"/>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Loan requirements</a:t>
          </a:r>
        </a:p>
      </dgm:t>
    </dgm:pt>
    <dgm:pt modelId="{3DD2DC7C-4DAC-490C-9847-068CFED43CAC}" type="parTrans" cxnId="{AD719B9A-93EA-4A83-A57B-BE1FF7D79D7C}">
      <dgm:prSet/>
      <dgm:spPr/>
      <dgm:t>
        <a:bodyPr/>
        <a:lstStyle/>
        <a:p>
          <a:endParaRPr lang="en-ZA"/>
        </a:p>
      </dgm:t>
    </dgm:pt>
    <dgm:pt modelId="{45C9B884-4CD0-4B71-8D79-CB1760ECD51F}" type="sibTrans" cxnId="{AD719B9A-93EA-4A83-A57B-BE1FF7D79D7C}">
      <dgm:prSet/>
      <dgm:spPr/>
      <dgm:t>
        <a:bodyPr/>
        <a:lstStyle/>
        <a:p>
          <a:endParaRPr lang="en-ZA"/>
        </a:p>
      </dgm:t>
    </dgm:pt>
    <dgm:pt modelId="{85C4E9B3-CC66-431C-9064-D1DED40624C3}">
      <dgm:prSet phldrT="[Text]" custT="1"/>
      <dgm:spPr>
        <a:xfrm rot="5400000">
          <a:off x="4183616" y="-151654"/>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Unsecured, so can never lose homes</a:t>
          </a:r>
        </a:p>
      </dgm:t>
    </dgm:pt>
    <dgm:pt modelId="{B7683BA2-E19B-4867-AB01-3FB96CE3CDFD}" type="parTrans" cxnId="{D35D475E-1175-4E4B-9387-4824DCC632C1}">
      <dgm:prSet/>
      <dgm:spPr/>
      <dgm:t>
        <a:bodyPr/>
        <a:lstStyle/>
        <a:p>
          <a:endParaRPr lang="en-ZA"/>
        </a:p>
      </dgm:t>
    </dgm:pt>
    <dgm:pt modelId="{9B8A2F5F-0C68-4A71-BB3C-544219AA8E4F}" type="sibTrans" cxnId="{D35D475E-1175-4E4B-9387-4824DCC632C1}">
      <dgm:prSet/>
      <dgm:spPr/>
      <dgm:t>
        <a:bodyPr/>
        <a:lstStyle/>
        <a:p>
          <a:endParaRPr lang="en-ZA"/>
        </a:p>
      </dgm:t>
    </dgm:pt>
    <dgm:pt modelId="{18B3C57F-1EB0-4179-AA87-E53B5168BC8E}">
      <dgm:prSet phldrT="[Text]"/>
      <dgm:spPr>
        <a:xfrm>
          <a:off x="0" y="2801095"/>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Cost of borrowing</a:t>
          </a:r>
        </a:p>
      </dgm:t>
    </dgm:pt>
    <dgm:pt modelId="{F05BCBCA-FD10-4828-BC55-77990F5F264C}" type="parTrans" cxnId="{5D8CE270-B9E4-4EFD-9EFC-F62929080FB9}">
      <dgm:prSet/>
      <dgm:spPr/>
      <dgm:t>
        <a:bodyPr/>
        <a:lstStyle/>
        <a:p>
          <a:endParaRPr lang="en-ZA"/>
        </a:p>
      </dgm:t>
    </dgm:pt>
    <dgm:pt modelId="{E8F4CCCD-153A-474C-B491-449AEABC0F81}" type="sibTrans" cxnId="{5D8CE270-B9E4-4EFD-9EFC-F62929080FB9}">
      <dgm:prSet/>
      <dgm:spPr/>
      <dgm:t>
        <a:bodyPr/>
        <a:lstStyle/>
        <a:p>
          <a:endParaRPr lang="en-ZA"/>
        </a:p>
      </dgm:t>
    </dgm:pt>
    <dgm:pt modelId="{C3E83501-8871-4089-974A-419BAAF43C81}">
      <dgm:prSet phldrT="[Text]" custT="1"/>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National Credit Act allows REPO + 27% </a:t>
          </a:r>
        </a:p>
      </dgm:t>
    </dgm:pt>
    <dgm:pt modelId="{B4DD038E-D55B-4187-83A8-72A421CF80C1}" type="parTrans" cxnId="{4903F534-5EC7-419B-91D6-5E0603E8C23B}">
      <dgm:prSet/>
      <dgm:spPr/>
      <dgm:t>
        <a:bodyPr/>
        <a:lstStyle/>
        <a:p>
          <a:endParaRPr lang="en-ZA"/>
        </a:p>
      </dgm:t>
    </dgm:pt>
    <dgm:pt modelId="{57A65E1D-BD7E-4800-8422-7E618F3A6A95}" type="sibTrans" cxnId="{4903F534-5EC7-419B-91D6-5E0603E8C23B}">
      <dgm:prSet/>
      <dgm:spPr/>
      <dgm:t>
        <a:bodyPr/>
        <a:lstStyle/>
        <a:p>
          <a:endParaRPr lang="en-ZA"/>
        </a:p>
      </dgm:t>
    </dgm:pt>
    <dgm:pt modelId="{1768BD6F-2E72-449D-ADC1-3F2406410D8A}">
      <dgm:prSet phldrT="[Text]" custT="1"/>
      <dgm:spPr>
        <a:xfrm rot="5400000">
          <a:off x="4183616" y="-1551192"/>
          <a:ext cx="1066314" cy="4439316"/>
        </a:xfrm>
        <a:solidFill>
          <a:srgbClr val="D0D8E8">
            <a:alpha val="89804"/>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Market to clients</a:t>
          </a:r>
        </a:p>
      </dgm:t>
    </dgm:pt>
    <dgm:pt modelId="{711B38B0-C736-4D59-A8BD-2825EF180599}" type="parTrans" cxnId="{D1CC0924-DE8D-45D1-AFF3-38817E178864}">
      <dgm:prSet/>
      <dgm:spPr/>
      <dgm:t>
        <a:bodyPr/>
        <a:lstStyle/>
        <a:p>
          <a:endParaRPr lang="en-ZA"/>
        </a:p>
      </dgm:t>
    </dgm:pt>
    <dgm:pt modelId="{F1E384F2-73EC-4496-8F2C-652DFC33588D}" type="sibTrans" cxnId="{D1CC0924-DE8D-45D1-AFF3-38817E178864}">
      <dgm:prSet/>
      <dgm:spPr/>
      <dgm:t>
        <a:bodyPr/>
        <a:lstStyle/>
        <a:p>
          <a:endParaRPr lang="en-ZA"/>
        </a:p>
      </dgm:t>
    </dgm:pt>
    <dgm:pt modelId="{2225B18F-87AF-4D63-B26E-E54540391780}">
      <dgm:prSet phldrT="[Text]" custT="1"/>
      <dgm:spPr>
        <a:xfrm rot="5400000">
          <a:off x="4183616" y="-1551192"/>
          <a:ext cx="1066314" cy="4439316"/>
        </a:xfrm>
        <a:solidFill>
          <a:srgbClr val="D0D8E8">
            <a:alpha val="89804"/>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Commercial and Community based organisations</a:t>
          </a:r>
        </a:p>
      </dgm:t>
    </dgm:pt>
    <dgm:pt modelId="{6DE4AD0B-5232-41E2-B3F4-D15EAD34A827}" type="parTrans" cxnId="{C08C00B3-CC4A-4ACA-9798-0EC6A4E7C7D8}">
      <dgm:prSet/>
      <dgm:spPr/>
      <dgm:t>
        <a:bodyPr/>
        <a:lstStyle/>
        <a:p>
          <a:endParaRPr lang="en-ZA"/>
        </a:p>
      </dgm:t>
    </dgm:pt>
    <dgm:pt modelId="{B54108C4-9DDC-42BF-AF7E-F932580A6E04}" type="sibTrans" cxnId="{C08C00B3-CC4A-4ACA-9798-0EC6A4E7C7D8}">
      <dgm:prSet/>
      <dgm:spPr/>
      <dgm:t>
        <a:bodyPr/>
        <a:lstStyle/>
        <a:p>
          <a:endParaRPr lang="en-ZA"/>
        </a:p>
      </dgm:t>
    </dgm:pt>
    <dgm:pt modelId="{006378BF-5440-4487-95E7-8447FD8ADB2F}">
      <dgm:prSet phldrT="[Text]"/>
      <dgm:spPr>
        <a:xfrm>
          <a:off x="26946" y="0"/>
          <a:ext cx="2497115" cy="1332893"/>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ZA" dirty="0">
              <a:solidFill>
                <a:sysClr val="window" lastClr="FFFFFF"/>
              </a:solidFill>
              <a:latin typeface="Calibri"/>
              <a:ea typeface="+mn-ea"/>
              <a:cs typeface="+mn-cs"/>
            </a:rPr>
            <a:t>Wholesale Lending</a:t>
          </a:r>
        </a:p>
      </dgm:t>
    </dgm:pt>
    <dgm:pt modelId="{663E37C5-EE84-4A3A-9BBA-D2491B98BBBF}" type="parTrans" cxnId="{9C51044D-9DBE-4A6A-904F-1038310C43E9}">
      <dgm:prSet/>
      <dgm:spPr/>
      <dgm:t>
        <a:bodyPr/>
        <a:lstStyle/>
        <a:p>
          <a:endParaRPr lang="en-ZA"/>
        </a:p>
      </dgm:t>
    </dgm:pt>
    <dgm:pt modelId="{E7C37EBD-1173-4CEE-A0AD-5CED43019169}" type="sibTrans" cxnId="{9C51044D-9DBE-4A6A-904F-1038310C43E9}">
      <dgm:prSet/>
      <dgm:spPr/>
      <dgm:t>
        <a:bodyPr/>
        <a:lstStyle/>
        <a:p>
          <a:endParaRPr lang="en-ZA"/>
        </a:p>
      </dgm:t>
    </dgm:pt>
    <dgm:pt modelId="{FB5F0742-9038-4AFB-B552-0BFB05CA12E8}">
      <dgm:prSet phldrT="[Text]" custT="1"/>
      <dgm:spPr>
        <a:xfrm>
          <a:off x="26946" y="0"/>
          <a:ext cx="2497115" cy="1332893"/>
        </a:xfrm>
        <a:solidFill>
          <a:srgbClr val="E7EBF5">
            <a:alpha val="89804"/>
          </a:srgbClr>
        </a:solidFill>
      </dgm:spPr>
      <dgm:t>
        <a:bodyPr/>
        <a:lstStyle/>
        <a:p>
          <a:r>
            <a:rPr lang="en-ZA" sz="1600" dirty="0">
              <a:latin typeface="Calibri" panose="020F0502020204030204" pitchFamily="34" charset="0"/>
            </a:rPr>
            <a:t>Wholesale funds to retail intermediaries</a:t>
          </a:r>
        </a:p>
      </dgm:t>
    </dgm:pt>
    <dgm:pt modelId="{23703215-32CF-476B-8D62-EE21A0169350}" type="parTrans" cxnId="{BD49696B-DDDC-437C-9E4D-03C8E14EC76C}">
      <dgm:prSet/>
      <dgm:spPr/>
      <dgm:t>
        <a:bodyPr/>
        <a:lstStyle/>
        <a:p>
          <a:endParaRPr lang="en-ZA"/>
        </a:p>
      </dgm:t>
    </dgm:pt>
    <dgm:pt modelId="{65B9F306-0B52-4F43-8C1B-1F0C229E59C3}" type="sibTrans" cxnId="{BD49696B-DDDC-437C-9E4D-03C8E14EC76C}">
      <dgm:prSet/>
      <dgm:spPr/>
      <dgm:t>
        <a:bodyPr/>
        <a:lstStyle/>
        <a:p>
          <a:endParaRPr lang="en-ZA"/>
        </a:p>
      </dgm:t>
    </dgm:pt>
    <dgm:pt modelId="{4168408C-47D3-40CE-8CF2-CCE9FA4D669D}">
      <dgm:prSet phldrT="[Text]" custT="1"/>
      <dgm:spPr>
        <a:xfrm>
          <a:off x="26946" y="0"/>
          <a:ext cx="2497115" cy="1332893"/>
        </a:xfrm>
        <a:solidFill>
          <a:srgbClr val="E7EBF5">
            <a:alpha val="89804"/>
          </a:srgbClr>
        </a:solidFill>
      </dgm:spPr>
      <dgm:t>
        <a:bodyPr/>
        <a:lstStyle/>
        <a:p>
          <a:r>
            <a:rPr lang="en-ZA" sz="1600" dirty="0">
              <a:latin typeface="Calibri" panose="020F0502020204030204" pitchFamily="34" charset="0"/>
            </a:rPr>
            <a:t>Must be repaid</a:t>
          </a:r>
        </a:p>
      </dgm:t>
    </dgm:pt>
    <dgm:pt modelId="{6AC3D1E6-A9E3-443E-B612-39039AFE12E7}" type="parTrans" cxnId="{48C3E729-252D-447F-8BF6-94375B17B3B8}">
      <dgm:prSet/>
      <dgm:spPr/>
      <dgm:t>
        <a:bodyPr/>
        <a:lstStyle/>
        <a:p>
          <a:endParaRPr lang="en-ZA"/>
        </a:p>
      </dgm:t>
    </dgm:pt>
    <dgm:pt modelId="{ED282124-30FE-41AE-9459-D2C004C07621}" type="sibTrans" cxnId="{48C3E729-252D-447F-8BF6-94375B17B3B8}">
      <dgm:prSet/>
      <dgm:spPr/>
      <dgm:t>
        <a:bodyPr/>
        <a:lstStyle/>
        <a:p>
          <a:endParaRPr lang="en-ZA"/>
        </a:p>
      </dgm:t>
    </dgm:pt>
    <dgm:pt modelId="{CF0D7AE7-4FF5-4E84-AC48-739CD40680B0}">
      <dgm:prSet phldrT="[Text]" custT="1"/>
      <dgm:spPr>
        <a:xfrm>
          <a:off x="26946" y="0"/>
          <a:ext cx="2497115" cy="1332893"/>
        </a:xfrm>
        <a:solidFill>
          <a:srgbClr val="E7EBF5">
            <a:alpha val="89804"/>
          </a:srgbClr>
        </a:solidFill>
      </dgm:spPr>
      <dgm:t>
        <a:bodyPr/>
        <a:lstStyle/>
        <a:p>
          <a:r>
            <a:rPr lang="en-ZA" sz="1600" dirty="0">
              <a:latin typeface="Calibri" panose="020F0502020204030204" pitchFamily="34" charset="0"/>
            </a:rPr>
            <a:t>People empowered to decide for themselves</a:t>
          </a:r>
        </a:p>
      </dgm:t>
    </dgm:pt>
    <dgm:pt modelId="{35D58754-3635-4192-8D8A-C54D6EE4E28B}" type="parTrans" cxnId="{CD6F435D-A453-4450-84EB-12CAACC4805F}">
      <dgm:prSet/>
      <dgm:spPr/>
      <dgm:t>
        <a:bodyPr/>
        <a:lstStyle/>
        <a:p>
          <a:endParaRPr lang="en-ZA"/>
        </a:p>
      </dgm:t>
    </dgm:pt>
    <dgm:pt modelId="{E2F31719-538E-4167-841D-DF41643CDA08}" type="sibTrans" cxnId="{CD6F435D-A453-4450-84EB-12CAACC4805F}">
      <dgm:prSet/>
      <dgm:spPr/>
      <dgm:t>
        <a:bodyPr/>
        <a:lstStyle/>
        <a:p>
          <a:endParaRPr lang="en-ZA"/>
        </a:p>
      </dgm:t>
    </dgm:pt>
    <dgm:pt modelId="{CAF345F0-F3A4-4EDE-B90D-22515A659FF4}">
      <dgm:prSet phldrT="[Text]" custT="1"/>
      <dgm:spPr>
        <a:xfrm rot="5400000">
          <a:off x="4183616" y="-151654"/>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Ideally disbursed through building merchants</a:t>
          </a:r>
        </a:p>
      </dgm:t>
    </dgm:pt>
    <dgm:pt modelId="{6A5721A2-21CB-4E96-BE5C-B245D29FD07A}" type="parTrans" cxnId="{ED1D5E11-8306-40E7-940F-C56FF839260B}">
      <dgm:prSet/>
      <dgm:spPr/>
      <dgm:t>
        <a:bodyPr/>
        <a:lstStyle/>
        <a:p>
          <a:endParaRPr lang="en-ZA"/>
        </a:p>
      </dgm:t>
    </dgm:pt>
    <dgm:pt modelId="{5A40FFEF-4223-4A2D-8DCA-2D97BB3780D7}" type="sibTrans" cxnId="{ED1D5E11-8306-40E7-940F-C56FF839260B}">
      <dgm:prSet/>
      <dgm:spPr/>
      <dgm:t>
        <a:bodyPr/>
        <a:lstStyle/>
        <a:p>
          <a:endParaRPr lang="en-ZA"/>
        </a:p>
      </dgm:t>
    </dgm:pt>
    <dgm:pt modelId="{B8F6B01E-C768-4836-9349-A906770A457D}">
      <dgm:prSet phldrT="[Text]" custT="1"/>
      <dgm:spPr>
        <a:xfrm rot="5400000">
          <a:off x="4183616" y="-151654"/>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Must be used for housing as defined in  mandate</a:t>
          </a:r>
        </a:p>
      </dgm:t>
    </dgm:pt>
    <dgm:pt modelId="{94F28A1D-02E5-4A5A-830E-7D839EA20FF2}" type="parTrans" cxnId="{CA3D3A7E-86C2-4F81-9E0B-A02A412967D7}">
      <dgm:prSet/>
      <dgm:spPr/>
      <dgm:t>
        <a:bodyPr/>
        <a:lstStyle/>
        <a:p>
          <a:endParaRPr lang="en-ZA"/>
        </a:p>
      </dgm:t>
    </dgm:pt>
    <dgm:pt modelId="{22BD0E2F-E62B-4E28-87E4-2E7C0AFD268E}" type="sibTrans" cxnId="{CA3D3A7E-86C2-4F81-9E0B-A02A412967D7}">
      <dgm:prSet/>
      <dgm:spPr/>
      <dgm:t>
        <a:bodyPr/>
        <a:lstStyle/>
        <a:p>
          <a:endParaRPr lang="en-ZA"/>
        </a:p>
      </dgm:t>
    </dgm:pt>
    <dgm:pt modelId="{07D22D7F-76FC-4095-849B-501C3737A709}">
      <dgm:prSet phldrT="[Text]" custT="1"/>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RHLF discounts to those who charge less (Pricing Policy below)</a:t>
          </a:r>
        </a:p>
      </dgm:t>
    </dgm:pt>
    <dgm:pt modelId="{0D242A18-9F34-4EE7-B304-91A9E6802C8A}" type="parTrans" cxnId="{D8D95240-77F8-4631-B151-E13046EF86D8}">
      <dgm:prSet/>
      <dgm:spPr/>
      <dgm:t>
        <a:bodyPr/>
        <a:lstStyle/>
        <a:p>
          <a:endParaRPr lang="en-ZA"/>
        </a:p>
      </dgm:t>
    </dgm:pt>
    <dgm:pt modelId="{8D79F783-BC29-4A03-9FA7-828EB6A5DCDB}" type="sibTrans" cxnId="{D8D95240-77F8-4631-B151-E13046EF86D8}">
      <dgm:prSet/>
      <dgm:spPr/>
      <dgm:t>
        <a:bodyPr/>
        <a:lstStyle/>
        <a:p>
          <a:endParaRPr lang="en-ZA"/>
        </a:p>
      </dgm:t>
    </dgm:pt>
    <dgm:pt modelId="{3764D5E7-6747-4803-A7F0-207233CC0C1D}">
      <dgm:prSet phldrT="[Text]" custT="1"/>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Each 2% discount to retail clients, RHLF offers 1% to intermediary</a:t>
          </a:r>
        </a:p>
      </dgm:t>
    </dgm:pt>
    <dgm:pt modelId="{CF0A292D-05D6-47A4-A630-9368E4380CE4}" type="parTrans" cxnId="{A18CAADD-4415-4BE0-A50F-AEE02922615F}">
      <dgm:prSet/>
      <dgm:spPr/>
      <dgm:t>
        <a:bodyPr/>
        <a:lstStyle/>
        <a:p>
          <a:endParaRPr lang="en-ZA"/>
        </a:p>
      </dgm:t>
    </dgm:pt>
    <dgm:pt modelId="{47353594-6EAE-4541-9D56-455283948323}" type="sibTrans" cxnId="{A18CAADD-4415-4BE0-A50F-AEE02922615F}">
      <dgm:prSet/>
      <dgm:spPr/>
      <dgm:t>
        <a:bodyPr/>
        <a:lstStyle/>
        <a:p>
          <a:endParaRPr lang="en-ZA"/>
        </a:p>
      </dgm:t>
    </dgm:pt>
    <dgm:pt modelId="{2F4DEDD2-F98E-4C25-85CF-3AB06B660A58}">
      <dgm:prSet phldrT="[Text]" custT="1"/>
      <dgm:spPr>
        <a:xfrm rot="5400000">
          <a:off x="4183616" y="1247883"/>
          <a:ext cx="1066314" cy="44393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ZA" sz="1600" dirty="0">
              <a:solidFill>
                <a:sysClr val="windowText" lastClr="000000">
                  <a:hueOff val="0"/>
                  <a:satOff val="0"/>
                  <a:lumOff val="0"/>
                  <a:alphaOff val="0"/>
                </a:sysClr>
              </a:solidFill>
              <a:latin typeface="Calibri"/>
              <a:ea typeface="+mn-ea"/>
              <a:cs typeface="+mn-cs"/>
            </a:rPr>
            <a:t>Most RHLF retail borrowers pay 15%</a:t>
          </a:r>
        </a:p>
      </dgm:t>
    </dgm:pt>
    <dgm:pt modelId="{2F736119-0005-4299-81F2-5F90CE94DAAB}" type="parTrans" cxnId="{6FF6F62F-FC6E-43CE-875E-8A61369A0B69}">
      <dgm:prSet/>
      <dgm:spPr/>
      <dgm:t>
        <a:bodyPr/>
        <a:lstStyle/>
        <a:p>
          <a:endParaRPr lang="en-ZA"/>
        </a:p>
      </dgm:t>
    </dgm:pt>
    <dgm:pt modelId="{C222DE75-6E30-4019-B773-55C167AC2F84}" type="sibTrans" cxnId="{6FF6F62F-FC6E-43CE-875E-8A61369A0B69}">
      <dgm:prSet/>
      <dgm:spPr/>
      <dgm:t>
        <a:bodyPr/>
        <a:lstStyle/>
        <a:p>
          <a:endParaRPr lang="en-ZA"/>
        </a:p>
      </dgm:t>
    </dgm:pt>
    <dgm:pt modelId="{F4EE0428-743A-44A4-8D7A-16B2D4CBCE8A}" type="pres">
      <dgm:prSet presAssocID="{B06F86B7-2603-47D5-BDB8-58EE9B669D4C}" presName="Name0" presStyleCnt="0">
        <dgm:presLayoutVars>
          <dgm:dir/>
          <dgm:animLvl val="lvl"/>
          <dgm:resizeHandles val="exact"/>
        </dgm:presLayoutVars>
      </dgm:prSet>
      <dgm:spPr/>
      <dgm:t>
        <a:bodyPr/>
        <a:lstStyle/>
        <a:p>
          <a:endParaRPr lang="en-ZA"/>
        </a:p>
      </dgm:t>
    </dgm:pt>
    <dgm:pt modelId="{4EBC123A-2BF9-4A57-A90A-50DD2E76BB67}" type="pres">
      <dgm:prSet presAssocID="{006378BF-5440-4487-95E7-8447FD8ADB2F}" presName="linNode" presStyleCnt="0"/>
      <dgm:spPr/>
    </dgm:pt>
    <dgm:pt modelId="{56FEBF25-381D-4B01-ABDB-CC01AA6590B4}" type="pres">
      <dgm:prSet presAssocID="{006378BF-5440-4487-95E7-8447FD8ADB2F}" presName="parentText" presStyleLbl="node1" presStyleIdx="0" presStyleCnt="4">
        <dgm:presLayoutVars>
          <dgm:chMax val="1"/>
          <dgm:bulletEnabled val="1"/>
        </dgm:presLayoutVars>
      </dgm:prSet>
      <dgm:spPr/>
      <dgm:t>
        <a:bodyPr/>
        <a:lstStyle/>
        <a:p>
          <a:endParaRPr lang="en-ZA"/>
        </a:p>
      </dgm:t>
    </dgm:pt>
    <dgm:pt modelId="{603499E7-F888-4E8C-80EC-CD878D3D7675}" type="pres">
      <dgm:prSet presAssocID="{006378BF-5440-4487-95E7-8447FD8ADB2F}" presName="descendantText" presStyleLbl="alignAccFollowNode1" presStyleIdx="0" presStyleCnt="4">
        <dgm:presLayoutVars>
          <dgm:bulletEnabled val="1"/>
        </dgm:presLayoutVars>
      </dgm:prSet>
      <dgm:spPr/>
      <dgm:t>
        <a:bodyPr/>
        <a:lstStyle/>
        <a:p>
          <a:endParaRPr lang="en-ZA"/>
        </a:p>
      </dgm:t>
    </dgm:pt>
    <dgm:pt modelId="{1236D1D0-A57C-4A90-ABEB-21302A543E66}" type="pres">
      <dgm:prSet presAssocID="{E7C37EBD-1173-4CEE-A0AD-5CED43019169}" presName="sp" presStyleCnt="0"/>
      <dgm:spPr/>
    </dgm:pt>
    <dgm:pt modelId="{A9732676-7247-4C91-B307-18DFF5910A83}" type="pres">
      <dgm:prSet presAssocID="{351115BF-42A3-468E-9A07-60C8263BFD84}" presName="linNode" presStyleCnt="0"/>
      <dgm:spPr/>
    </dgm:pt>
    <dgm:pt modelId="{152976DD-278E-4F20-8837-529B620FBBC7}" type="pres">
      <dgm:prSet presAssocID="{351115BF-42A3-468E-9A07-60C8263BFD84}" presName="parentText" presStyleLbl="node1" presStyleIdx="1" presStyleCnt="4" custLinFactNeighborX="607" custLinFactNeighborY="-5650">
        <dgm:presLayoutVars>
          <dgm:chMax val="1"/>
          <dgm:bulletEnabled val="1"/>
        </dgm:presLayoutVars>
      </dgm:prSet>
      <dgm:spPr>
        <a:prstGeom prst="roundRect">
          <a:avLst/>
        </a:prstGeom>
      </dgm:spPr>
      <dgm:t>
        <a:bodyPr/>
        <a:lstStyle/>
        <a:p>
          <a:endParaRPr lang="en-ZA"/>
        </a:p>
      </dgm:t>
    </dgm:pt>
    <dgm:pt modelId="{4F23951C-B41F-4ECB-84B4-3B48DAC80B57}" type="pres">
      <dgm:prSet presAssocID="{351115BF-42A3-468E-9A07-60C8263BFD84}" presName="descendantText" presStyleLbl="alignAccFollowNode1" presStyleIdx="1" presStyleCnt="4">
        <dgm:presLayoutVars>
          <dgm:bulletEnabled val="1"/>
        </dgm:presLayoutVars>
      </dgm:prSet>
      <dgm:spPr>
        <a:prstGeom prst="round2SameRect">
          <a:avLst/>
        </a:prstGeom>
      </dgm:spPr>
      <dgm:t>
        <a:bodyPr/>
        <a:lstStyle/>
        <a:p>
          <a:endParaRPr lang="en-ZA"/>
        </a:p>
      </dgm:t>
    </dgm:pt>
    <dgm:pt modelId="{6AEE4F2E-D6F4-4CD5-80CA-3243ED6E7B76}" type="pres">
      <dgm:prSet presAssocID="{69EA55FC-047A-4052-90A7-6CDAE520CA9C}" presName="sp" presStyleCnt="0"/>
      <dgm:spPr/>
    </dgm:pt>
    <dgm:pt modelId="{33E806E9-3134-4BB4-AFFC-F21C7BD95A07}" type="pres">
      <dgm:prSet presAssocID="{7FBE1DE9-1040-45AC-AF7A-AAEEF437D603}" presName="linNode" presStyleCnt="0"/>
      <dgm:spPr/>
    </dgm:pt>
    <dgm:pt modelId="{8DDA0EB6-D56E-474F-A4BB-DE515BA46C60}" type="pres">
      <dgm:prSet presAssocID="{7FBE1DE9-1040-45AC-AF7A-AAEEF437D603}" presName="parentText" presStyleLbl="node1" presStyleIdx="2" presStyleCnt="4">
        <dgm:presLayoutVars>
          <dgm:chMax val="1"/>
          <dgm:bulletEnabled val="1"/>
        </dgm:presLayoutVars>
      </dgm:prSet>
      <dgm:spPr>
        <a:prstGeom prst="roundRect">
          <a:avLst/>
        </a:prstGeom>
      </dgm:spPr>
      <dgm:t>
        <a:bodyPr/>
        <a:lstStyle/>
        <a:p>
          <a:endParaRPr lang="en-ZA"/>
        </a:p>
      </dgm:t>
    </dgm:pt>
    <dgm:pt modelId="{DA6D4EED-BCB0-4716-A6E7-5378B063886D}" type="pres">
      <dgm:prSet presAssocID="{7FBE1DE9-1040-45AC-AF7A-AAEEF437D603}" presName="descendantText" presStyleLbl="alignAccFollowNode1" presStyleIdx="2" presStyleCnt="4">
        <dgm:presLayoutVars>
          <dgm:bulletEnabled val="1"/>
        </dgm:presLayoutVars>
      </dgm:prSet>
      <dgm:spPr>
        <a:prstGeom prst="round2SameRect">
          <a:avLst/>
        </a:prstGeom>
      </dgm:spPr>
      <dgm:t>
        <a:bodyPr/>
        <a:lstStyle/>
        <a:p>
          <a:endParaRPr lang="en-ZA"/>
        </a:p>
      </dgm:t>
    </dgm:pt>
    <dgm:pt modelId="{14AB79AB-A4B7-467E-B58F-54AB46F20597}" type="pres">
      <dgm:prSet presAssocID="{45C9B884-4CD0-4B71-8D79-CB1760ECD51F}" presName="sp" presStyleCnt="0"/>
      <dgm:spPr/>
    </dgm:pt>
    <dgm:pt modelId="{E30D5345-EB65-464D-8644-983364968FB1}" type="pres">
      <dgm:prSet presAssocID="{18B3C57F-1EB0-4179-AA87-E53B5168BC8E}" presName="linNode" presStyleCnt="0"/>
      <dgm:spPr/>
    </dgm:pt>
    <dgm:pt modelId="{2B874C4F-2EF4-41C9-90AA-3947019E0B1D}" type="pres">
      <dgm:prSet presAssocID="{18B3C57F-1EB0-4179-AA87-E53B5168BC8E}" presName="parentText" presStyleLbl="node1" presStyleIdx="3" presStyleCnt="4">
        <dgm:presLayoutVars>
          <dgm:chMax val="1"/>
          <dgm:bulletEnabled val="1"/>
        </dgm:presLayoutVars>
      </dgm:prSet>
      <dgm:spPr>
        <a:prstGeom prst="roundRect">
          <a:avLst/>
        </a:prstGeom>
      </dgm:spPr>
      <dgm:t>
        <a:bodyPr/>
        <a:lstStyle/>
        <a:p>
          <a:endParaRPr lang="en-ZA"/>
        </a:p>
      </dgm:t>
    </dgm:pt>
    <dgm:pt modelId="{5F68AF98-05B8-4A28-8138-7F48FF4B8B98}" type="pres">
      <dgm:prSet presAssocID="{18B3C57F-1EB0-4179-AA87-E53B5168BC8E}" presName="descendantText" presStyleLbl="alignAccFollowNode1" presStyleIdx="3" presStyleCnt="4" custScaleY="160124">
        <dgm:presLayoutVars>
          <dgm:bulletEnabled val="1"/>
        </dgm:presLayoutVars>
      </dgm:prSet>
      <dgm:spPr>
        <a:prstGeom prst="round2SameRect">
          <a:avLst/>
        </a:prstGeom>
      </dgm:spPr>
      <dgm:t>
        <a:bodyPr/>
        <a:lstStyle/>
        <a:p>
          <a:endParaRPr lang="en-ZA"/>
        </a:p>
      </dgm:t>
    </dgm:pt>
  </dgm:ptLst>
  <dgm:cxnLst>
    <dgm:cxn modelId="{A18CAADD-4415-4BE0-A50F-AEE02922615F}" srcId="{18B3C57F-1EB0-4179-AA87-E53B5168BC8E}" destId="{3764D5E7-6747-4803-A7F0-207233CC0C1D}" srcOrd="2" destOrd="0" parTransId="{CF0A292D-05D6-47A4-A630-9368E4380CE4}" sibTransId="{47353594-6EAE-4541-9D56-455283948323}"/>
    <dgm:cxn modelId="{2F45CA34-6FA1-48AE-8B45-4A04ABF18F66}" type="presOf" srcId="{DA4D0472-41D6-4EFA-BD7E-75B4384BD700}" destId="{4F23951C-B41F-4ECB-84B4-3B48DAC80B57}" srcOrd="0" destOrd="0" presId="urn:microsoft.com/office/officeart/2005/8/layout/vList5"/>
    <dgm:cxn modelId="{2346CE6F-B24E-4785-9A7F-E2A4E30B2C75}" type="presOf" srcId="{B8F6B01E-C768-4836-9349-A906770A457D}" destId="{DA6D4EED-BCB0-4716-A6E7-5378B063886D}" srcOrd="0" destOrd="2" presId="urn:microsoft.com/office/officeart/2005/8/layout/vList5"/>
    <dgm:cxn modelId="{BC3B93A0-F7B4-4A06-9135-0969B452214F}" type="presOf" srcId="{C3E83501-8871-4089-974A-419BAAF43C81}" destId="{5F68AF98-05B8-4A28-8138-7F48FF4B8B98}" srcOrd="0" destOrd="0" presId="urn:microsoft.com/office/officeart/2005/8/layout/vList5"/>
    <dgm:cxn modelId="{ED96568C-C7E5-4B2D-8D71-6D9A7C585F73}" type="presOf" srcId="{CF0D7AE7-4FF5-4E84-AC48-739CD40680B0}" destId="{603499E7-F888-4E8C-80EC-CD878D3D7675}" srcOrd="0" destOrd="2" presId="urn:microsoft.com/office/officeart/2005/8/layout/vList5"/>
    <dgm:cxn modelId="{C08C00B3-CC4A-4ACA-9798-0EC6A4E7C7D8}" srcId="{351115BF-42A3-468E-9A07-60C8263BFD84}" destId="{2225B18F-87AF-4D63-B26E-E54540391780}" srcOrd="2" destOrd="0" parTransId="{6DE4AD0B-5232-41E2-B3F4-D15EAD34A827}" sibTransId="{B54108C4-9DDC-42BF-AF7E-F932580A6E04}"/>
    <dgm:cxn modelId="{5A68FF49-D5DC-4276-A452-7BFA5B3A94A9}" type="presOf" srcId="{4168408C-47D3-40CE-8CF2-CCE9FA4D669D}" destId="{603499E7-F888-4E8C-80EC-CD878D3D7675}" srcOrd="0" destOrd="1" presId="urn:microsoft.com/office/officeart/2005/8/layout/vList5"/>
    <dgm:cxn modelId="{CA3D3A7E-86C2-4F81-9E0B-A02A412967D7}" srcId="{7FBE1DE9-1040-45AC-AF7A-AAEEF437D603}" destId="{B8F6B01E-C768-4836-9349-A906770A457D}" srcOrd="2" destOrd="0" parTransId="{94F28A1D-02E5-4A5A-830E-7D839EA20FF2}" sibTransId="{22BD0E2F-E62B-4E28-87E4-2E7C0AFD268E}"/>
    <dgm:cxn modelId="{D8D95240-77F8-4631-B151-E13046EF86D8}" srcId="{18B3C57F-1EB0-4179-AA87-E53B5168BC8E}" destId="{07D22D7F-76FC-4095-849B-501C3737A709}" srcOrd="1" destOrd="0" parTransId="{0D242A18-9F34-4EE7-B304-91A9E6802C8A}" sibTransId="{8D79F783-BC29-4A03-9FA7-828EB6A5DCDB}"/>
    <dgm:cxn modelId="{B32E294C-487F-49F0-B1B9-ADD2A67A241A}" type="presOf" srcId="{07D22D7F-76FC-4095-849B-501C3737A709}" destId="{5F68AF98-05B8-4A28-8138-7F48FF4B8B98}" srcOrd="0" destOrd="1" presId="urn:microsoft.com/office/officeart/2005/8/layout/vList5"/>
    <dgm:cxn modelId="{36C030FD-BC92-4ADA-99E8-44745E9F66D0}" type="presOf" srcId="{7FBE1DE9-1040-45AC-AF7A-AAEEF437D603}" destId="{8DDA0EB6-D56E-474F-A4BB-DE515BA46C60}" srcOrd="0" destOrd="0" presId="urn:microsoft.com/office/officeart/2005/8/layout/vList5"/>
    <dgm:cxn modelId="{D35D475E-1175-4E4B-9387-4824DCC632C1}" srcId="{7FBE1DE9-1040-45AC-AF7A-AAEEF437D603}" destId="{85C4E9B3-CC66-431C-9064-D1DED40624C3}" srcOrd="0" destOrd="0" parTransId="{B7683BA2-E19B-4867-AB01-3FB96CE3CDFD}" sibTransId="{9B8A2F5F-0C68-4A71-BB3C-544219AA8E4F}"/>
    <dgm:cxn modelId="{9C51044D-9DBE-4A6A-904F-1038310C43E9}" srcId="{B06F86B7-2603-47D5-BDB8-58EE9B669D4C}" destId="{006378BF-5440-4487-95E7-8447FD8ADB2F}" srcOrd="0" destOrd="0" parTransId="{663E37C5-EE84-4A3A-9BBA-D2491B98BBBF}" sibTransId="{E7C37EBD-1173-4CEE-A0AD-5CED43019169}"/>
    <dgm:cxn modelId="{ED1D5E11-8306-40E7-940F-C56FF839260B}" srcId="{7FBE1DE9-1040-45AC-AF7A-AAEEF437D603}" destId="{CAF345F0-F3A4-4EDE-B90D-22515A659FF4}" srcOrd="1" destOrd="0" parTransId="{6A5721A2-21CB-4E96-BE5C-B245D29FD07A}" sibTransId="{5A40FFEF-4223-4A2D-8DCA-2D97BB3780D7}"/>
    <dgm:cxn modelId="{A620DD03-1590-4242-9822-786A2E7BA873}" type="presOf" srcId="{2225B18F-87AF-4D63-B26E-E54540391780}" destId="{4F23951C-B41F-4ECB-84B4-3B48DAC80B57}" srcOrd="0" destOrd="2" presId="urn:microsoft.com/office/officeart/2005/8/layout/vList5"/>
    <dgm:cxn modelId="{BD49696B-DDDC-437C-9E4D-03C8E14EC76C}" srcId="{006378BF-5440-4487-95E7-8447FD8ADB2F}" destId="{FB5F0742-9038-4AFB-B552-0BFB05CA12E8}" srcOrd="0" destOrd="0" parTransId="{23703215-32CF-476B-8D62-EE21A0169350}" sibTransId="{65B9F306-0B52-4F43-8C1B-1F0C229E59C3}"/>
    <dgm:cxn modelId="{CD6F435D-A453-4450-84EB-12CAACC4805F}" srcId="{006378BF-5440-4487-95E7-8447FD8ADB2F}" destId="{CF0D7AE7-4FF5-4E84-AC48-739CD40680B0}" srcOrd="2" destOrd="0" parTransId="{35D58754-3635-4192-8D8A-C54D6EE4E28B}" sibTransId="{E2F31719-538E-4167-841D-DF41643CDA08}"/>
    <dgm:cxn modelId="{7AFE9261-C540-414D-90D0-BE14B2D507DC}" type="presOf" srcId="{18B3C57F-1EB0-4179-AA87-E53B5168BC8E}" destId="{2B874C4F-2EF4-41C9-90AA-3947019E0B1D}" srcOrd="0" destOrd="0" presId="urn:microsoft.com/office/officeart/2005/8/layout/vList5"/>
    <dgm:cxn modelId="{4903F534-5EC7-419B-91D6-5E0603E8C23B}" srcId="{18B3C57F-1EB0-4179-AA87-E53B5168BC8E}" destId="{C3E83501-8871-4089-974A-419BAAF43C81}" srcOrd="0" destOrd="0" parTransId="{B4DD038E-D55B-4187-83A8-72A421CF80C1}" sibTransId="{57A65E1D-BD7E-4800-8422-7E618F3A6A95}"/>
    <dgm:cxn modelId="{6D2DA112-6383-4E7B-95FC-AE162DCEE398}" srcId="{B06F86B7-2603-47D5-BDB8-58EE9B669D4C}" destId="{351115BF-42A3-468E-9A07-60C8263BFD84}" srcOrd="1" destOrd="0" parTransId="{2D2CD0EB-3D5E-4A3D-9330-26CD711E9E1D}" sibTransId="{69EA55FC-047A-4052-90A7-6CDAE520CA9C}"/>
    <dgm:cxn modelId="{A036C832-1ABF-4E1C-BC9E-DAEBB770B67F}" type="presOf" srcId="{351115BF-42A3-468E-9A07-60C8263BFD84}" destId="{152976DD-278E-4F20-8837-529B620FBBC7}" srcOrd="0" destOrd="0" presId="urn:microsoft.com/office/officeart/2005/8/layout/vList5"/>
    <dgm:cxn modelId="{F2D98EDF-1C8F-41A6-A5EF-28581FAEBD19}" type="presOf" srcId="{3764D5E7-6747-4803-A7F0-207233CC0C1D}" destId="{5F68AF98-05B8-4A28-8138-7F48FF4B8B98}" srcOrd="0" destOrd="2" presId="urn:microsoft.com/office/officeart/2005/8/layout/vList5"/>
    <dgm:cxn modelId="{D1CC0924-DE8D-45D1-AFF3-38817E178864}" srcId="{351115BF-42A3-468E-9A07-60C8263BFD84}" destId="{1768BD6F-2E72-449D-ADC1-3F2406410D8A}" srcOrd="1" destOrd="0" parTransId="{711B38B0-C736-4D59-A8BD-2825EF180599}" sibTransId="{F1E384F2-73EC-4496-8F2C-652DFC33588D}"/>
    <dgm:cxn modelId="{48C3E729-252D-447F-8BF6-94375B17B3B8}" srcId="{006378BF-5440-4487-95E7-8447FD8ADB2F}" destId="{4168408C-47D3-40CE-8CF2-CCE9FA4D669D}" srcOrd="1" destOrd="0" parTransId="{6AC3D1E6-A9E3-443E-B612-39039AFE12E7}" sibTransId="{ED282124-30FE-41AE-9459-D2C004C07621}"/>
    <dgm:cxn modelId="{9ADFCA7C-D962-4C42-BF1E-ED4C49F76EBF}" type="presOf" srcId="{CAF345F0-F3A4-4EDE-B90D-22515A659FF4}" destId="{DA6D4EED-BCB0-4716-A6E7-5378B063886D}" srcOrd="0" destOrd="1" presId="urn:microsoft.com/office/officeart/2005/8/layout/vList5"/>
    <dgm:cxn modelId="{5D8CE270-B9E4-4EFD-9EFC-F62929080FB9}" srcId="{B06F86B7-2603-47D5-BDB8-58EE9B669D4C}" destId="{18B3C57F-1EB0-4179-AA87-E53B5168BC8E}" srcOrd="3" destOrd="0" parTransId="{F05BCBCA-FD10-4828-BC55-77990F5F264C}" sibTransId="{E8F4CCCD-153A-474C-B491-449AEABC0F81}"/>
    <dgm:cxn modelId="{6FF6F62F-FC6E-43CE-875E-8A61369A0B69}" srcId="{18B3C57F-1EB0-4179-AA87-E53B5168BC8E}" destId="{2F4DEDD2-F98E-4C25-85CF-3AB06B660A58}" srcOrd="3" destOrd="0" parTransId="{2F736119-0005-4299-81F2-5F90CE94DAAB}" sibTransId="{C222DE75-6E30-4019-B773-55C167AC2F84}"/>
    <dgm:cxn modelId="{389D9DEC-FF90-487C-8E8B-BF53F5E339B1}" type="presOf" srcId="{B06F86B7-2603-47D5-BDB8-58EE9B669D4C}" destId="{F4EE0428-743A-44A4-8D7A-16B2D4CBCE8A}" srcOrd="0" destOrd="0" presId="urn:microsoft.com/office/officeart/2005/8/layout/vList5"/>
    <dgm:cxn modelId="{005B6F11-1E33-47FB-87C7-9C5DD7E47DF1}" type="presOf" srcId="{2F4DEDD2-F98E-4C25-85CF-3AB06B660A58}" destId="{5F68AF98-05B8-4A28-8138-7F48FF4B8B98}" srcOrd="0" destOrd="3" presId="urn:microsoft.com/office/officeart/2005/8/layout/vList5"/>
    <dgm:cxn modelId="{6CAEBAF1-7EB0-475D-B4F2-ABE0745EA36E}" srcId="{351115BF-42A3-468E-9A07-60C8263BFD84}" destId="{DA4D0472-41D6-4EFA-BD7E-75B4384BD700}" srcOrd="0" destOrd="0" parTransId="{A3DAB5C8-015B-4130-9639-171C909A8B29}" sibTransId="{D0E24A09-10C5-4D1F-88D6-42A8A4342BE9}"/>
    <dgm:cxn modelId="{AD719B9A-93EA-4A83-A57B-BE1FF7D79D7C}" srcId="{B06F86B7-2603-47D5-BDB8-58EE9B669D4C}" destId="{7FBE1DE9-1040-45AC-AF7A-AAEEF437D603}" srcOrd="2" destOrd="0" parTransId="{3DD2DC7C-4DAC-490C-9847-068CFED43CAC}" sibTransId="{45C9B884-4CD0-4B71-8D79-CB1760ECD51F}"/>
    <dgm:cxn modelId="{81B7ABA1-90F4-44D0-B394-4C7861F127EE}" type="presOf" srcId="{FB5F0742-9038-4AFB-B552-0BFB05CA12E8}" destId="{603499E7-F888-4E8C-80EC-CD878D3D7675}" srcOrd="0" destOrd="0" presId="urn:microsoft.com/office/officeart/2005/8/layout/vList5"/>
    <dgm:cxn modelId="{BCC03AEF-9EC6-430F-AB79-93656626F0C9}" type="presOf" srcId="{85C4E9B3-CC66-431C-9064-D1DED40624C3}" destId="{DA6D4EED-BCB0-4716-A6E7-5378B063886D}" srcOrd="0" destOrd="0" presId="urn:microsoft.com/office/officeart/2005/8/layout/vList5"/>
    <dgm:cxn modelId="{DAA54174-376D-4119-9B45-44E2A4D9E3E2}" type="presOf" srcId="{006378BF-5440-4487-95E7-8447FD8ADB2F}" destId="{56FEBF25-381D-4B01-ABDB-CC01AA6590B4}" srcOrd="0" destOrd="0" presId="urn:microsoft.com/office/officeart/2005/8/layout/vList5"/>
    <dgm:cxn modelId="{8EF6506C-8862-42BE-9BFF-03F2B2C42924}" type="presOf" srcId="{1768BD6F-2E72-449D-ADC1-3F2406410D8A}" destId="{4F23951C-B41F-4ECB-84B4-3B48DAC80B57}" srcOrd="0" destOrd="1" presId="urn:microsoft.com/office/officeart/2005/8/layout/vList5"/>
    <dgm:cxn modelId="{CB0AEC28-10EB-45A0-895E-F919596A6485}" type="presParOf" srcId="{F4EE0428-743A-44A4-8D7A-16B2D4CBCE8A}" destId="{4EBC123A-2BF9-4A57-A90A-50DD2E76BB67}" srcOrd="0" destOrd="0" presId="urn:microsoft.com/office/officeart/2005/8/layout/vList5"/>
    <dgm:cxn modelId="{FF228647-C4D4-499B-83A1-FDDB3931ED11}" type="presParOf" srcId="{4EBC123A-2BF9-4A57-A90A-50DD2E76BB67}" destId="{56FEBF25-381D-4B01-ABDB-CC01AA6590B4}" srcOrd="0" destOrd="0" presId="urn:microsoft.com/office/officeart/2005/8/layout/vList5"/>
    <dgm:cxn modelId="{2F6518F6-BF30-4CB9-A785-FF79AAF9DCD3}" type="presParOf" srcId="{4EBC123A-2BF9-4A57-A90A-50DD2E76BB67}" destId="{603499E7-F888-4E8C-80EC-CD878D3D7675}" srcOrd="1" destOrd="0" presId="urn:microsoft.com/office/officeart/2005/8/layout/vList5"/>
    <dgm:cxn modelId="{F20D02AD-7B63-4294-AAF8-2CBB3670B3D3}" type="presParOf" srcId="{F4EE0428-743A-44A4-8D7A-16B2D4CBCE8A}" destId="{1236D1D0-A57C-4A90-ABEB-21302A543E66}" srcOrd="1" destOrd="0" presId="urn:microsoft.com/office/officeart/2005/8/layout/vList5"/>
    <dgm:cxn modelId="{44331119-EF80-44FC-AEF7-5FE1CEF02A19}" type="presParOf" srcId="{F4EE0428-743A-44A4-8D7A-16B2D4CBCE8A}" destId="{A9732676-7247-4C91-B307-18DFF5910A83}" srcOrd="2" destOrd="0" presId="urn:microsoft.com/office/officeart/2005/8/layout/vList5"/>
    <dgm:cxn modelId="{554CE13F-AAFC-4653-8003-3019D8C2791D}" type="presParOf" srcId="{A9732676-7247-4C91-B307-18DFF5910A83}" destId="{152976DD-278E-4F20-8837-529B620FBBC7}" srcOrd="0" destOrd="0" presId="urn:microsoft.com/office/officeart/2005/8/layout/vList5"/>
    <dgm:cxn modelId="{0337E5E1-708B-4914-BC60-678127DA5BE7}" type="presParOf" srcId="{A9732676-7247-4C91-B307-18DFF5910A83}" destId="{4F23951C-B41F-4ECB-84B4-3B48DAC80B57}" srcOrd="1" destOrd="0" presId="urn:microsoft.com/office/officeart/2005/8/layout/vList5"/>
    <dgm:cxn modelId="{A22954C2-DFD1-4186-8B7B-ED6C3E927E57}" type="presParOf" srcId="{F4EE0428-743A-44A4-8D7A-16B2D4CBCE8A}" destId="{6AEE4F2E-D6F4-4CD5-80CA-3243ED6E7B76}" srcOrd="3" destOrd="0" presId="urn:microsoft.com/office/officeart/2005/8/layout/vList5"/>
    <dgm:cxn modelId="{7314D206-8E36-42B9-AEA2-F118FFE595C8}" type="presParOf" srcId="{F4EE0428-743A-44A4-8D7A-16B2D4CBCE8A}" destId="{33E806E9-3134-4BB4-AFFC-F21C7BD95A07}" srcOrd="4" destOrd="0" presId="urn:microsoft.com/office/officeart/2005/8/layout/vList5"/>
    <dgm:cxn modelId="{E7A8C40F-E489-4219-9858-CD2C1FA63664}" type="presParOf" srcId="{33E806E9-3134-4BB4-AFFC-F21C7BD95A07}" destId="{8DDA0EB6-D56E-474F-A4BB-DE515BA46C60}" srcOrd="0" destOrd="0" presId="urn:microsoft.com/office/officeart/2005/8/layout/vList5"/>
    <dgm:cxn modelId="{36B4D9A8-42CC-432E-BF08-4DF2F7CC981B}" type="presParOf" srcId="{33E806E9-3134-4BB4-AFFC-F21C7BD95A07}" destId="{DA6D4EED-BCB0-4716-A6E7-5378B063886D}" srcOrd="1" destOrd="0" presId="urn:microsoft.com/office/officeart/2005/8/layout/vList5"/>
    <dgm:cxn modelId="{55D5441D-F418-4CDC-9FE6-FB4AC003F04D}" type="presParOf" srcId="{F4EE0428-743A-44A4-8D7A-16B2D4CBCE8A}" destId="{14AB79AB-A4B7-467E-B58F-54AB46F20597}" srcOrd="5" destOrd="0" presId="urn:microsoft.com/office/officeart/2005/8/layout/vList5"/>
    <dgm:cxn modelId="{37752CD0-A58D-4048-A3AC-9EBF338DEBA6}" type="presParOf" srcId="{F4EE0428-743A-44A4-8D7A-16B2D4CBCE8A}" destId="{E30D5345-EB65-464D-8644-983364968FB1}" srcOrd="6" destOrd="0" presId="urn:microsoft.com/office/officeart/2005/8/layout/vList5"/>
    <dgm:cxn modelId="{6978EDCA-290B-4BF4-806F-F2BFF9C901D0}" type="presParOf" srcId="{E30D5345-EB65-464D-8644-983364968FB1}" destId="{2B874C4F-2EF4-41C9-90AA-3947019E0B1D}" srcOrd="0" destOrd="0" presId="urn:microsoft.com/office/officeart/2005/8/layout/vList5"/>
    <dgm:cxn modelId="{BBC833F2-B0BB-4E39-AB34-08EDDD6F6AD4}" type="presParOf" srcId="{E30D5345-EB65-464D-8644-983364968FB1}" destId="{5F68AF98-05B8-4A28-8138-7F48FF4B8B9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C50EF-1E4A-4576-9D93-3466B7ED21DD}"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ZA"/>
        </a:p>
      </dgm:t>
    </dgm:pt>
    <dgm:pt modelId="{AB681812-F76D-4B10-B390-5EE5D5336B9E}">
      <dgm:prSet phldrT="[Text]"/>
      <dgm:spPr>
        <a:solidFill>
          <a:schemeClr val="accent1">
            <a:lumMod val="40000"/>
            <a:lumOff val="60000"/>
          </a:schemeClr>
        </a:solidFill>
      </dgm:spPr>
      <dgm:t>
        <a:bodyPr/>
        <a:lstStyle/>
        <a:p>
          <a:r>
            <a:rPr lang="en-ZA" dirty="0"/>
            <a:t>Outcome 8: Human Settlements</a:t>
          </a:r>
        </a:p>
      </dgm:t>
    </dgm:pt>
    <dgm:pt modelId="{6B4BBE7C-5031-4799-8372-E3BB07ED8BE9}" type="parTrans" cxnId="{91C90633-7DE8-4870-8EFE-12C0DDF421DB}">
      <dgm:prSet/>
      <dgm:spPr/>
      <dgm:t>
        <a:bodyPr/>
        <a:lstStyle/>
        <a:p>
          <a:endParaRPr lang="en-ZA"/>
        </a:p>
      </dgm:t>
    </dgm:pt>
    <dgm:pt modelId="{21EB7AED-271A-429C-B5C1-C7BF042698D9}" type="sibTrans" cxnId="{91C90633-7DE8-4870-8EFE-12C0DDF421DB}">
      <dgm:prSet/>
      <dgm:spPr/>
      <dgm:t>
        <a:bodyPr/>
        <a:lstStyle/>
        <a:p>
          <a:endParaRPr lang="en-ZA"/>
        </a:p>
      </dgm:t>
    </dgm:pt>
    <dgm:pt modelId="{469997E8-160E-47B8-8400-A30EF06B719F}">
      <dgm:prSet phldrT="[Text]"/>
      <dgm:spPr/>
      <dgm:t>
        <a:bodyPr/>
        <a:lstStyle/>
        <a:p>
          <a:r>
            <a:rPr lang="en-ZA" dirty="0"/>
            <a:t>Adequate housing </a:t>
          </a:r>
        </a:p>
      </dgm:t>
    </dgm:pt>
    <dgm:pt modelId="{2447FA7F-73BD-4218-A7A8-906D86E7A435}" type="parTrans" cxnId="{CBF88CE5-083F-47EF-BB62-F0C04CED66DF}">
      <dgm:prSet/>
      <dgm:spPr/>
      <dgm:t>
        <a:bodyPr/>
        <a:lstStyle/>
        <a:p>
          <a:endParaRPr lang="en-ZA"/>
        </a:p>
      </dgm:t>
    </dgm:pt>
    <dgm:pt modelId="{53F55DDD-5861-41F2-B7B0-2AEC3D57EB06}" type="sibTrans" cxnId="{CBF88CE5-083F-47EF-BB62-F0C04CED66DF}">
      <dgm:prSet/>
      <dgm:spPr/>
      <dgm:t>
        <a:bodyPr/>
        <a:lstStyle/>
        <a:p>
          <a:endParaRPr lang="en-ZA"/>
        </a:p>
      </dgm:t>
    </dgm:pt>
    <dgm:pt modelId="{C60E6803-86B1-45FB-89A9-5F2BA9C2650A}">
      <dgm:prSet phldrT="[Text]"/>
      <dgm:spPr>
        <a:solidFill>
          <a:srgbClr val="92D050"/>
        </a:solidFill>
      </dgm:spPr>
      <dgm:t>
        <a:bodyPr/>
        <a:lstStyle/>
        <a:p>
          <a:r>
            <a:rPr lang="en-ZA" dirty="0"/>
            <a:t>Comprehensive Rural Development Programme</a:t>
          </a:r>
        </a:p>
      </dgm:t>
    </dgm:pt>
    <dgm:pt modelId="{27966B68-65FF-413C-A106-7F168A594A0E}" type="parTrans" cxnId="{3894DC10-262F-4C85-879A-8021B5300203}">
      <dgm:prSet/>
      <dgm:spPr/>
      <dgm:t>
        <a:bodyPr/>
        <a:lstStyle/>
        <a:p>
          <a:endParaRPr lang="en-ZA"/>
        </a:p>
      </dgm:t>
    </dgm:pt>
    <dgm:pt modelId="{E6CFB106-4B17-4E77-8A74-1CD543EFF24C}" type="sibTrans" cxnId="{3894DC10-262F-4C85-879A-8021B5300203}">
      <dgm:prSet/>
      <dgm:spPr/>
      <dgm:t>
        <a:bodyPr/>
        <a:lstStyle/>
        <a:p>
          <a:endParaRPr lang="en-ZA"/>
        </a:p>
      </dgm:t>
    </dgm:pt>
    <dgm:pt modelId="{E445158D-0550-4CDC-BD85-97B37FC92380}">
      <dgm:prSet phldrT="[Text]"/>
      <dgm:spPr/>
      <dgm:t>
        <a:bodyPr/>
        <a:lstStyle/>
        <a:p>
          <a:r>
            <a:rPr lang="en-ZA" dirty="0"/>
            <a:t>Ensuring funding reach priority rural areas</a:t>
          </a:r>
        </a:p>
      </dgm:t>
    </dgm:pt>
    <dgm:pt modelId="{C05C7841-BBC0-494F-8E9C-7B7F89FC2315}" type="parTrans" cxnId="{327C287B-3FD4-45DA-9998-6D85E0C6F0CE}">
      <dgm:prSet/>
      <dgm:spPr/>
      <dgm:t>
        <a:bodyPr/>
        <a:lstStyle/>
        <a:p>
          <a:endParaRPr lang="en-ZA"/>
        </a:p>
      </dgm:t>
    </dgm:pt>
    <dgm:pt modelId="{08F4FCBB-378F-4890-85EA-59B99F989DFC}" type="sibTrans" cxnId="{327C287B-3FD4-45DA-9998-6D85E0C6F0CE}">
      <dgm:prSet/>
      <dgm:spPr/>
      <dgm:t>
        <a:bodyPr/>
        <a:lstStyle/>
        <a:p>
          <a:endParaRPr lang="en-ZA"/>
        </a:p>
      </dgm:t>
    </dgm:pt>
    <dgm:pt modelId="{CABE28CC-72E2-4902-A447-548782A26933}">
      <dgm:prSet phldrT="[Text]"/>
      <dgm:spPr/>
      <dgm:t>
        <a:bodyPr/>
        <a:lstStyle/>
        <a:p>
          <a:r>
            <a:rPr lang="en-ZA" dirty="0"/>
            <a:t>Housing</a:t>
          </a:r>
        </a:p>
      </dgm:t>
    </dgm:pt>
    <dgm:pt modelId="{45ABC562-0341-4FE6-B2D0-5154168C64CD}" type="parTrans" cxnId="{9F42FC2B-E634-4CD6-B2AB-EF87AB37DD9A}">
      <dgm:prSet/>
      <dgm:spPr/>
      <dgm:t>
        <a:bodyPr/>
        <a:lstStyle/>
        <a:p>
          <a:endParaRPr lang="en-ZA"/>
        </a:p>
      </dgm:t>
    </dgm:pt>
    <dgm:pt modelId="{FCC927FE-9A25-4C8B-83E3-8CA59A7645D4}" type="sibTrans" cxnId="{9F42FC2B-E634-4CD6-B2AB-EF87AB37DD9A}">
      <dgm:prSet/>
      <dgm:spPr/>
      <dgm:t>
        <a:bodyPr/>
        <a:lstStyle/>
        <a:p>
          <a:endParaRPr lang="en-ZA"/>
        </a:p>
      </dgm:t>
    </dgm:pt>
    <dgm:pt modelId="{605EAECB-9994-4771-B007-82EA5B8E3584}">
      <dgm:prSet phldrT="[Text]"/>
      <dgm:spPr/>
      <dgm:t>
        <a:bodyPr/>
        <a:lstStyle/>
        <a:p>
          <a:r>
            <a:rPr lang="en-ZA" dirty="0"/>
            <a:t>Informal settlements upgrading</a:t>
          </a:r>
        </a:p>
      </dgm:t>
    </dgm:pt>
    <dgm:pt modelId="{6195B012-B514-4643-B81A-E32AD89BDC46}" type="parTrans" cxnId="{EA8CD3C5-20C6-4E39-B254-1139B56F5DD4}">
      <dgm:prSet/>
      <dgm:spPr/>
      <dgm:t>
        <a:bodyPr/>
        <a:lstStyle/>
        <a:p>
          <a:endParaRPr lang="en-ZA"/>
        </a:p>
      </dgm:t>
    </dgm:pt>
    <dgm:pt modelId="{E6DDB043-5160-4FF0-BC39-272FB64B2EEF}" type="sibTrans" cxnId="{EA8CD3C5-20C6-4E39-B254-1139B56F5DD4}">
      <dgm:prSet/>
      <dgm:spPr/>
      <dgm:t>
        <a:bodyPr/>
        <a:lstStyle/>
        <a:p>
          <a:endParaRPr lang="en-ZA"/>
        </a:p>
      </dgm:t>
    </dgm:pt>
    <dgm:pt modelId="{C2E4F62D-9763-4866-BDB3-98FF9784D525}">
      <dgm:prSet phldrT="[Text]"/>
      <dgm:spPr>
        <a:solidFill>
          <a:schemeClr val="accent1">
            <a:lumMod val="40000"/>
            <a:lumOff val="60000"/>
          </a:schemeClr>
        </a:solidFill>
      </dgm:spPr>
      <dgm:t>
        <a:bodyPr/>
        <a:lstStyle/>
        <a:p>
          <a:r>
            <a:rPr lang="en-ZA" dirty="0"/>
            <a:t>SMME and Co-operatives Development</a:t>
          </a:r>
        </a:p>
      </dgm:t>
    </dgm:pt>
    <dgm:pt modelId="{28AADA6A-EB24-4BF1-A868-607B4BD08D45}" type="parTrans" cxnId="{A1FDD83A-6139-4666-B278-7A83DC0B63A2}">
      <dgm:prSet/>
      <dgm:spPr/>
      <dgm:t>
        <a:bodyPr/>
        <a:lstStyle/>
        <a:p>
          <a:endParaRPr lang="en-ZA"/>
        </a:p>
      </dgm:t>
    </dgm:pt>
    <dgm:pt modelId="{AFC5849E-DDD3-4AE6-B345-C2FFF42D9CB8}" type="sibTrans" cxnId="{A1FDD83A-6139-4666-B278-7A83DC0B63A2}">
      <dgm:prSet/>
      <dgm:spPr/>
      <dgm:t>
        <a:bodyPr/>
        <a:lstStyle/>
        <a:p>
          <a:endParaRPr lang="en-ZA"/>
        </a:p>
      </dgm:t>
    </dgm:pt>
    <dgm:pt modelId="{5B291444-0C3A-45A6-83ED-FABC7B527AF1}">
      <dgm:prSet phldrT="[Text]"/>
      <dgm:spPr/>
      <dgm:t>
        <a:bodyPr/>
        <a:lstStyle/>
        <a:p>
          <a:r>
            <a:rPr lang="en-ZA" dirty="0"/>
            <a:t>Finance SMMEs &amp; Coops to on-lend </a:t>
          </a:r>
        </a:p>
      </dgm:t>
    </dgm:pt>
    <dgm:pt modelId="{FB5C9C57-372A-4D71-A622-4E6B56DD38BF}" type="parTrans" cxnId="{C86B942D-AB3D-4842-ADE7-A412C5AE24F7}">
      <dgm:prSet/>
      <dgm:spPr/>
      <dgm:t>
        <a:bodyPr/>
        <a:lstStyle/>
        <a:p>
          <a:endParaRPr lang="en-ZA"/>
        </a:p>
      </dgm:t>
    </dgm:pt>
    <dgm:pt modelId="{9208005E-2AE2-498E-A5F3-CDB872E78040}" type="sibTrans" cxnId="{C86B942D-AB3D-4842-ADE7-A412C5AE24F7}">
      <dgm:prSet/>
      <dgm:spPr/>
      <dgm:t>
        <a:bodyPr/>
        <a:lstStyle/>
        <a:p>
          <a:endParaRPr lang="en-ZA"/>
        </a:p>
      </dgm:t>
    </dgm:pt>
    <dgm:pt modelId="{2ED981BF-0DE9-43CA-9FDF-A2B1DA51018C}">
      <dgm:prSet phldrT="[Text]"/>
      <dgm:spPr/>
      <dgm:t>
        <a:bodyPr/>
        <a:lstStyle/>
        <a:p>
          <a:r>
            <a:rPr lang="en-ZA" dirty="0"/>
            <a:t>Inclusive rural economy</a:t>
          </a:r>
        </a:p>
      </dgm:t>
    </dgm:pt>
    <dgm:pt modelId="{FF59798B-352E-484D-95AC-5DF2E8847771}" type="parTrans" cxnId="{206C4BFB-143D-4D83-8F28-76326A149636}">
      <dgm:prSet/>
      <dgm:spPr/>
      <dgm:t>
        <a:bodyPr/>
        <a:lstStyle/>
        <a:p>
          <a:endParaRPr lang="en-ZA"/>
        </a:p>
      </dgm:t>
    </dgm:pt>
    <dgm:pt modelId="{6894769A-B858-42F0-8632-8F349821BB17}" type="sibTrans" cxnId="{206C4BFB-143D-4D83-8F28-76326A149636}">
      <dgm:prSet/>
      <dgm:spPr/>
      <dgm:t>
        <a:bodyPr/>
        <a:lstStyle/>
        <a:p>
          <a:endParaRPr lang="en-ZA"/>
        </a:p>
      </dgm:t>
    </dgm:pt>
    <dgm:pt modelId="{08E45612-B4C6-4334-AEB9-F4419E6262D0}">
      <dgm:prSet phldrT="[Text]"/>
      <dgm:spPr/>
      <dgm:t>
        <a:bodyPr/>
        <a:lstStyle/>
        <a:p>
          <a:r>
            <a:rPr lang="en-ZA" dirty="0"/>
            <a:t>Transforming rural human settlements</a:t>
          </a:r>
        </a:p>
      </dgm:t>
    </dgm:pt>
    <dgm:pt modelId="{D52FA7DC-B64C-4D04-949A-0D27BACD5374}" type="parTrans" cxnId="{9F84033E-84CC-44FA-8B09-FDAE0BCCC1FD}">
      <dgm:prSet/>
      <dgm:spPr/>
      <dgm:t>
        <a:bodyPr/>
        <a:lstStyle/>
        <a:p>
          <a:endParaRPr lang="en-ZA"/>
        </a:p>
      </dgm:t>
    </dgm:pt>
    <dgm:pt modelId="{91843266-F5E5-490E-961F-0D706F1EAA99}" type="sibTrans" cxnId="{9F84033E-84CC-44FA-8B09-FDAE0BCCC1FD}">
      <dgm:prSet/>
      <dgm:spPr/>
      <dgm:t>
        <a:bodyPr/>
        <a:lstStyle/>
        <a:p>
          <a:endParaRPr lang="en-ZA"/>
        </a:p>
      </dgm:t>
    </dgm:pt>
    <dgm:pt modelId="{DBE344CC-EE90-450A-8EE7-64CF509FE88B}">
      <dgm:prSet phldrT="[Text]"/>
      <dgm:spPr/>
      <dgm:t>
        <a:bodyPr/>
        <a:lstStyle/>
        <a:p>
          <a:r>
            <a:rPr lang="en-ZA" dirty="0"/>
            <a:t>Support entrepreneurs &amp; job creation</a:t>
          </a:r>
        </a:p>
      </dgm:t>
    </dgm:pt>
    <dgm:pt modelId="{F1153EFA-92F2-4C96-B649-66BB93DD7092}" type="parTrans" cxnId="{91456DDE-CC12-4E59-9D90-0A3BB57FE0F8}">
      <dgm:prSet/>
      <dgm:spPr/>
      <dgm:t>
        <a:bodyPr/>
        <a:lstStyle/>
        <a:p>
          <a:endParaRPr lang="en-ZA"/>
        </a:p>
      </dgm:t>
    </dgm:pt>
    <dgm:pt modelId="{39A4D3D5-06CD-4775-BD11-3E138F4835B3}" type="sibTrans" cxnId="{91456DDE-CC12-4E59-9D90-0A3BB57FE0F8}">
      <dgm:prSet/>
      <dgm:spPr/>
      <dgm:t>
        <a:bodyPr/>
        <a:lstStyle/>
        <a:p>
          <a:endParaRPr lang="en-ZA"/>
        </a:p>
      </dgm:t>
    </dgm:pt>
    <dgm:pt modelId="{CE16060B-61AE-4D52-B6CC-C10E4C8D8E20}">
      <dgm:prSet phldrT="[Text]"/>
      <dgm:spPr/>
      <dgm:t>
        <a:bodyPr/>
        <a:lstStyle/>
        <a:p>
          <a:r>
            <a:rPr lang="en-ZA" dirty="0"/>
            <a:t>Improved quality of living environments</a:t>
          </a:r>
        </a:p>
      </dgm:t>
    </dgm:pt>
    <dgm:pt modelId="{62C12BCD-141C-4545-AA96-249F4CF42A4C}" type="sibTrans" cxnId="{3B3A062C-E682-4ED2-8B69-61F0341389ED}">
      <dgm:prSet/>
      <dgm:spPr/>
      <dgm:t>
        <a:bodyPr/>
        <a:lstStyle/>
        <a:p>
          <a:endParaRPr lang="en-ZA"/>
        </a:p>
      </dgm:t>
    </dgm:pt>
    <dgm:pt modelId="{4CE81E29-0B45-4520-AF63-873B884F8397}" type="parTrans" cxnId="{3B3A062C-E682-4ED2-8B69-61F0341389ED}">
      <dgm:prSet/>
      <dgm:spPr/>
      <dgm:t>
        <a:bodyPr/>
        <a:lstStyle/>
        <a:p>
          <a:endParaRPr lang="en-ZA"/>
        </a:p>
      </dgm:t>
    </dgm:pt>
    <dgm:pt modelId="{05E10034-1774-4E74-8CE1-495E7381592C}">
      <dgm:prSet phldrT="[Text]"/>
      <dgm:spPr>
        <a:solidFill>
          <a:srgbClr val="92D050"/>
        </a:solidFill>
      </dgm:spPr>
      <dgm:t>
        <a:bodyPr/>
        <a:lstStyle/>
        <a:p>
          <a:r>
            <a:rPr lang="en-ZA" dirty="0"/>
            <a:t>National Development Plan</a:t>
          </a:r>
        </a:p>
      </dgm:t>
    </dgm:pt>
    <dgm:pt modelId="{FB64ADF3-5CFA-45F9-813B-BC1616C68353}" type="sibTrans" cxnId="{6B8A3E41-8C78-4BBA-8172-55E24DE34A3C}">
      <dgm:prSet/>
      <dgm:spPr/>
      <dgm:t>
        <a:bodyPr/>
        <a:lstStyle/>
        <a:p>
          <a:endParaRPr lang="en-ZA"/>
        </a:p>
      </dgm:t>
    </dgm:pt>
    <dgm:pt modelId="{28E7F066-9BAC-4B8F-B84C-A2C8B505D5D7}" type="parTrans" cxnId="{6B8A3E41-8C78-4BBA-8172-55E24DE34A3C}">
      <dgm:prSet/>
      <dgm:spPr/>
      <dgm:t>
        <a:bodyPr/>
        <a:lstStyle/>
        <a:p>
          <a:endParaRPr lang="en-ZA"/>
        </a:p>
      </dgm:t>
    </dgm:pt>
    <dgm:pt modelId="{ED504A0F-C0BE-4736-959A-7E84C305475B}" type="pres">
      <dgm:prSet presAssocID="{1FDC50EF-1E4A-4576-9D93-3466B7ED21DD}" presName="theList" presStyleCnt="0">
        <dgm:presLayoutVars>
          <dgm:dir/>
          <dgm:animLvl val="lvl"/>
          <dgm:resizeHandles val="exact"/>
        </dgm:presLayoutVars>
      </dgm:prSet>
      <dgm:spPr/>
      <dgm:t>
        <a:bodyPr/>
        <a:lstStyle/>
        <a:p>
          <a:endParaRPr lang="en-ZA"/>
        </a:p>
      </dgm:t>
    </dgm:pt>
    <dgm:pt modelId="{D6BF6BD1-1676-4FBC-AB2B-FA11A1183B9A}" type="pres">
      <dgm:prSet presAssocID="{AB681812-F76D-4B10-B390-5EE5D5336B9E}" presName="compNode" presStyleCnt="0"/>
      <dgm:spPr/>
    </dgm:pt>
    <dgm:pt modelId="{12C6B579-FE33-4516-A8EA-88CC49AC8371}" type="pres">
      <dgm:prSet presAssocID="{AB681812-F76D-4B10-B390-5EE5D5336B9E}" presName="aNode" presStyleLbl="bgShp" presStyleIdx="0" presStyleCnt="4"/>
      <dgm:spPr/>
      <dgm:t>
        <a:bodyPr/>
        <a:lstStyle/>
        <a:p>
          <a:endParaRPr lang="en-ZA"/>
        </a:p>
      </dgm:t>
    </dgm:pt>
    <dgm:pt modelId="{AC0A18D8-C1C5-4AC2-BC0B-809310128A02}" type="pres">
      <dgm:prSet presAssocID="{AB681812-F76D-4B10-B390-5EE5D5336B9E}" presName="textNode" presStyleLbl="bgShp" presStyleIdx="0" presStyleCnt="4"/>
      <dgm:spPr/>
      <dgm:t>
        <a:bodyPr/>
        <a:lstStyle/>
        <a:p>
          <a:endParaRPr lang="en-ZA"/>
        </a:p>
      </dgm:t>
    </dgm:pt>
    <dgm:pt modelId="{34826C71-6683-45B5-B058-D3835C76CF88}" type="pres">
      <dgm:prSet presAssocID="{AB681812-F76D-4B10-B390-5EE5D5336B9E}" presName="compChildNode" presStyleCnt="0"/>
      <dgm:spPr/>
    </dgm:pt>
    <dgm:pt modelId="{F4F6653C-E292-4D7B-9378-E9DA3AA91A35}" type="pres">
      <dgm:prSet presAssocID="{AB681812-F76D-4B10-B390-5EE5D5336B9E}" presName="theInnerList" presStyleCnt="0"/>
      <dgm:spPr/>
    </dgm:pt>
    <dgm:pt modelId="{445C86FD-6C15-4603-A2A2-24D46058C49B}" type="pres">
      <dgm:prSet presAssocID="{469997E8-160E-47B8-8400-A30EF06B719F}" presName="childNode" presStyleLbl="node1" presStyleIdx="0" presStyleCnt="9">
        <dgm:presLayoutVars>
          <dgm:bulletEnabled val="1"/>
        </dgm:presLayoutVars>
      </dgm:prSet>
      <dgm:spPr/>
      <dgm:t>
        <a:bodyPr/>
        <a:lstStyle/>
        <a:p>
          <a:endParaRPr lang="en-ZA"/>
        </a:p>
      </dgm:t>
    </dgm:pt>
    <dgm:pt modelId="{49A29DB7-C6CB-4AE9-BF22-76641DA597FD}" type="pres">
      <dgm:prSet presAssocID="{469997E8-160E-47B8-8400-A30EF06B719F}" presName="aSpace2" presStyleCnt="0"/>
      <dgm:spPr/>
    </dgm:pt>
    <dgm:pt modelId="{B144A751-F27E-4B18-9D5F-4E907DE81978}" type="pres">
      <dgm:prSet presAssocID="{CE16060B-61AE-4D52-B6CC-C10E4C8D8E20}" presName="childNode" presStyleLbl="node1" presStyleIdx="1" presStyleCnt="9" custLinFactNeighborX="-4342" custLinFactNeighborY="42722">
        <dgm:presLayoutVars>
          <dgm:bulletEnabled val="1"/>
        </dgm:presLayoutVars>
      </dgm:prSet>
      <dgm:spPr/>
      <dgm:t>
        <a:bodyPr/>
        <a:lstStyle/>
        <a:p>
          <a:endParaRPr lang="en-ZA"/>
        </a:p>
      </dgm:t>
    </dgm:pt>
    <dgm:pt modelId="{2A687B01-E35F-468E-94A6-B33011514DE5}" type="pres">
      <dgm:prSet presAssocID="{CE16060B-61AE-4D52-B6CC-C10E4C8D8E20}" presName="aSpace2" presStyleCnt="0"/>
      <dgm:spPr/>
    </dgm:pt>
    <dgm:pt modelId="{590A5B94-F3DF-454A-A467-2D49A5297AC4}" type="pres">
      <dgm:prSet presAssocID="{605EAECB-9994-4771-B007-82EA5B8E3584}" presName="childNode" presStyleLbl="node1" presStyleIdx="2" presStyleCnt="9">
        <dgm:presLayoutVars>
          <dgm:bulletEnabled val="1"/>
        </dgm:presLayoutVars>
      </dgm:prSet>
      <dgm:spPr/>
      <dgm:t>
        <a:bodyPr/>
        <a:lstStyle/>
        <a:p>
          <a:endParaRPr lang="en-ZA"/>
        </a:p>
      </dgm:t>
    </dgm:pt>
    <dgm:pt modelId="{99BC67FE-16E0-4440-9789-8DAFCD93247D}" type="pres">
      <dgm:prSet presAssocID="{AB681812-F76D-4B10-B390-5EE5D5336B9E}" presName="aSpace" presStyleCnt="0"/>
      <dgm:spPr/>
    </dgm:pt>
    <dgm:pt modelId="{165D72D0-B781-4F5D-AF16-570C6E670BC3}" type="pres">
      <dgm:prSet presAssocID="{C60E6803-86B1-45FB-89A9-5F2BA9C2650A}" presName="compNode" presStyleCnt="0"/>
      <dgm:spPr/>
    </dgm:pt>
    <dgm:pt modelId="{E401C934-777B-4439-8DE5-0B2E2AFD1E18}" type="pres">
      <dgm:prSet presAssocID="{C60E6803-86B1-45FB-89A9-5F2BA9C2650A}" presName="aNode" presStyleLbl="bgShp" presStyleIdx="1" presStyleCnt="4"/>
      <dgm:spPr/>
      <dgm:t>
        <a:bodyPr/>
        <a:lstStyle/>
        <a:p>
          <a:endParaRPr lang="en-ZA"/>
        </a:p>
      </dgm:t>
    </dgm:pt>
    <dgm:pt modelId="{3AAA89B0-1826-440B-A38B-06B5C4D87BDB}" type="pres">
      <dgm:prSet presAssocID="{C60E6803-86B1-45FB-89A9-5F2BA9C2650A}" presName="textNode" presStyleLbl="bgShp" presStyleIdx="1" presStyleCnt="4"/>
      <dgm:spPr/>
      <dgm:t>
        <a:bodyPr/>
        <a:lstStyle/>
        <a:p>
          <a:endParaRPr lang="en-ZA"/>
        </a:p>
      </dgm:t>
    </dgm:pt>
    <dgm:pt modelId="{DACD630D-AE8B-4C9A-8AD3-A61CC52A933F}" type="pres">
      <dgm:prSet presAssocID="{C60E6803-86B1-45FB-89A9-5F2BA9C2650A}" presName="compChildNode" presStyleCnt="0"/>
      <dgm:spPr/>
    </dgm:pt>
    <dgm:pt modelId="{FF2481F0-8A6A-4502-8112-10CBEA18226E}" type="pres">
      <dgm:prSet presAssocID="{C60E6803-86B1-45FB-89A9-5F2BA9C2650A}" presName="theInnerList" presStyleCnt="0"/>
      <dgm:spPr/>
    </dgm:pt>
    <dgm:pt modelId="{2ED77D77-ADF4-41F7-867B-C1871023585D}" type="pres">
      <dgm:prSet presAssocID="{E445158D-0550-4CDC-BD85-97B37FC92380}" presName="childNode" presStyleLbl="node1" presStyleIdx="3" presStyleCnt="9">
        <dgm:presLayoutVars>
          <dgm:bulletEnabled val="1"/>
        </dgm:presLayoutVars>
      </dgm:prSet>
      <dgm:spPr/>
      <dgm:t>
        <a:bodyPr/>
        <a:lstStyle/>
        <a:p>
          <a:endParaRPr lang="en-ZA"/>
        </a:p>
      </dgm:t>
    </dgm:pt>
    <dgm:pt modelId="{01E0A208-C783-410B-A637-86174B61819C}" type="pres">
      <dgm:prSet presAssocID="{E445158D-0550-4CDC-BD85-97B37FC92380}" presName="aSpace2" presStyleCnt="0"/>
      <dgm:spPr/>
    </dgm:pt>
    <dgm:pt modelId="{85D01842-FC87-4864-84EB-B57AFB73C559}" type="pres">
      <dgm:prSet presAssocID="{CABE28CC-72E2-4902-A447-548782A26933}" presName="childNode" presStyleLbl="node1" presStyleIdx="4" presStyleCnt="9">
        <dgm:presLayoutVars>
          <dgm:bulletEnabled val="1"/>
        </dgm:presLayoutVars>
      </dgm:prSet>
      <dgm:spPr/>
      <dgm:t>
        <a:bodyPr/>
        <a:lstStyle/>
        <a:p>
          <a:endParaRPr lang="en-ZA"/>
        </a:p>
      </dgm:t>
    </dgm:pt>
    <dgm:pt modelId="{B7405E2A-82F1-403D-956E-F276E04EC7B6}" type="pres">
      <dgm:prSet presAssocID="{C60E6803-86B1-45FB-89A9-5F2BA9C2650A}" presName="aSpace" presStyleCnt="0"/>
      <dgm:spPr/>
    </dgm:pt>
    <dgm:pt modelId="{BFC9061C-0B82-4EBD-B0FF-7BBA4AC8F16C}" type="pres">
      <dgm:prSet presAssocID="{C2E4F62D-9763-4866-BDB3-98FF9784D525}" presName="compNode" presStyleCnt="0"/>
      <dgm:spPr/>
    </dgm:pt>
    <dgm:pt modelId="{6A9FE1E3-6672-4BE1-AF11-C09CF33EEB5F}" type="pres">
      <dgm:prSet presAssocID="{C2E4F62D-9763-4866-BDB3-98FF9784D525}" presName="aNode" presStyleLbl="bgShp" presStyleIdx="2" presStyleCnt="4" custLinFactNeighborX="24"/>
      <dgm:spPr/>
      <dgm:t>
        <a:bodyPr/>
        <a:lstStyle/>
        <a:p>
          <a:endParaRPr lang="en-ZA"/>
        </a:p>
      </dgm:t>
    </dgm:pt>
    <dgm:pt modelId="{2062A634-366E-42B9-92BF-614BDE0D1896}" type="pres">
      <dgm:prSet presAssocID="{C2E4F62D-9763-4866-BDB3-98FF9784D525}" presName="textNode" presStyleLbl="bgShp" presStyleIdx="2" presStyleCnt="4"/>
      <dgm:spPr/>
      <dgm:t>
        <a:bodyPr/>
        <a:lstStyle/>
        <a:p>
          <a:endParaRPr lang="en-ZA"/>
        </a:p>
      </dgm:t>
    </dgm:pt>
    <dgm:pt modelId="{41ECC7D4-DCC9-4E25-B173-F796DFCE04D8}" type="pres">
      <dgm:prSet presAssocID="{C2E4F62D-9763-4866-BDB3-98FF9784D525}" presName="compChildNode" presStyleCnt="0"/>
      <dgm:spPr/>
    </dgm:pt>
    <dgm:pt modelId="{0BB93695-688D-42AC-8334-FA9AC3A1F011}" type="pres">
      <dgm:prSet presAssocID="{C2E4F62D-9763-4866-BDB3-98FF9784D525}" presName="theInnerList" presStyleCnt="0"/>
      <dgm:spPr/>
    </dgm:pt>
    <dgm:pt modelId="{2C302CD4-AD06-4994-8AF7-8826D608A3D3}" type="pres">
      <dgm:prSet presAssocID="{5B291444-0C3A-45A6-83ED-FABC7B527AF1}" presName="childNode" presStyleLbl="node1" presStyleIdx="5" presStyleCnt="9">
        <dgm:presLayoutVars>
          <dgm:bulletEnabled val="1"/>
        </dgm:presLayoutVars>
      </dgm:prSet>
      <dgm:spPr/>
      <dgm:t>
        <a:bodyPr/>
        <a:lstStyle/>
        <a:p>
          <a:endParaRPr lang="en-ZA"/>
        </a:p>
      </dgm:t>
    </dgm:pt>
    <dgm:pt modelId="{05ED0D23-EFCF-428A-8DB6-5B034FAA684B}" type="pres">
      <dgm:prSet presAssocID="{5B291444-0C3A-45A6-83ED-FABC7B527AF1}" presName="aSpace2" presStyleCnt="0"/>
      <dgm:spPr/>
    </dgm:pt>
    <dgm:pt modelId="{2720B35A-F2B3-43D7-B6BF-5F0498C098E2}" type="pres">
      <dgm:prSet presAssocID="{DBE344CC-EE90-450A-8EE7-64CF509FE88B}" presName="childNode" presStyleLbl="node1" presStyleIdx="6" presStyleCnt="9">
        <dgm:presLayoutVars>
          <dgm:bulletEnabled val="1"/>
        </dgm:presLayoutVars>
      </dgm:prSet>
      <dgm:spPr/>
      <dgm:t>
        <a:bodyPr/>
        <a:lstStyle/>
        <a:p>
          <a:endParaRPr lang="en-ZA"/>
        </a:p>
      </dgm:t>
    </dgm:pt>
    <dgm:pt modelId="{772A3C5B-C87F-4BB8-8C94-0DD040DFC336}" type="pres">
      <dgm:prSet presAssocID="{C2E4F62D-9763-4866-BDB3-98FF9784D525}" presName="aSpace" presStyleCnt="0"/>
      <dgm:spPr/>
    </dgm:pt>
    <dgm:pt modelId="{A40290B8-3827-41A4-B017-2AAB60FA5FE1}" type="pres">
      <dgm:prSet presAssocID="{05E10034-1774-4E74-8CE1-495E7381592C}" presName="compNode" presStyleCnt="0"/>
      <dgm:spPr/>
    </dgm:pt>
    <dgm:pt modelId="{C6F2DE44-282A-41AC-AD1D-206163035B1F}" type="pres">
      <dgm:prSet presAssocID="{05E10034-1774-4E74-8CE1-495E7381592C}" presName="aNode" presStyleLbl="bgShp" presStyleIdx="3" presStyleCnt="4"/>
      <dgm:spPr/>
      <dgm:t>
        <a:bodyPr/>
        <a:lstStyle/>
        <a:p>
          <a:endParaRPr lang="en-ZA"/>
        </a:p>
      </dgm:t>
    </dgm:pt>
    <dgm:pt modelId="{5E0A0DA2-B88A-4FB5-881F-475F2A67EDD8}" type="pres">
      <dgm:prSet presAssocID="{05E10034-1774-4E74-8CE1-495E7381592C}" presName="textNode" presStyleLbl="bgShp" presStyleIdx="3" presStyleCnt="4"/>
      <dgm:spPr/>
      <dgm:t>
        <a:bodyPr/>
        <a:lstStyle/>
        <a:p>
          <a:endParaRPr lang="en-ZA"/>
        </a:p>
      </dgm:t>
    </dgm:pt>
    <dgm:pt modelId="{7B7C7F18-376D-4770-B850-82C7822FA6B2}" type="pres">
      <dgm:prSet presAssocID="{05E10034-1774-4E74-8CE1-495E7381592C}" presName="compChildNode" presStyleCnt="0"/>
      <dgm:spPr/>
    </dgm:pt>
    <dgm:pt modelId="{DFC98F44-6BC1-4135-88FC-866D00F1BD0B}" type="pres">
      <dgm:prSet presAssocID="{05E10034-1774-4E74-8CE1-495E7381592C}" presName="theInnerList" presStyleCnt="0"/>
      <dgm:spPr/>
    </dgm:pt>
    <dgm:pt modelId="{16F56B43-15EB-4E53-9ECC-44CEE98E2148}" type="pres">
      <dgm:prSet presAssocID="{2ED981BF-0DE9-43CA-9FDF-A2B1DA51018C}" presName="childNode" presStyleLbl="node1" presStyleIdx="7" presStyleCnt="9">
        <dgm:presLayoutVars>
          <dgm:bulletEnabled val="1"/>
        </dgm:presLayoutVars>
      </dgm:prSet>
      <dgm:spPr/>
      <dgm:t>
        <a:bodyPr/>
        <a:lstStyle/>
        <a:p>
          <a:endParaRPr lang="en-ZA"/>
        </a:p>
      </dgm:t>
    </dgm:pt>
    <dgm:pt modelId="{A78CB106-9268-48BB-8B1A-CF3A62DA6E4F}" type="pres">
      <dgm:prSet presAssocID="{2ED981BF-0DE9-43CA-9FDF-A2B1DA51018C}" presName="aSpace2" presStyleCnt="0"/>
      <dgm:spPr/>
    </dgm:pt>
    <dgm:pt modelId="{99B10B32-0C7E-4381-9E02-8194FBD2507D}" type="pres">
      <dgm:prSet presAssocID="{08E45612-B4C6-4334-AEB9-F4419E6262D0}" presName="childNode" presStyleLbl="node1" presStyleIdx="8" presStyleCnt="9">
        <dgm:presLayoutVars>
          <dgm:bulletEnabled val="1"/>
        </dgm:presLayoutVars>
      </dgm:prSet>
      <dgm:spPr/>
      <dgm:t>
        <a:bodyPr/>
        <a:lstStyle/>
        <a:p>
          <a:endParaRPr lang="en-ZA"/>
        </a:p>
      </dgm:t>
    </dgm:pt>
  </dgm:ptLst>
  <dgm:cxnLst>
    <dgm:cxn modelId="{FC9A1770-D7A5-40B8-B64E-097BBEF3DFE7}" type="presOf" srcId="{1FDC50EF-1E4A-4576-9D93-3466B7ED21DD}" destId="{ED504A0F-C0BE-4736-959A-7E84C305475B}" srcOrd="0" destOrd="0" presId="urn:microsoft.com/office/officeart/2005/8/layout/lProcess2"/>
    <dgm:cxn modelId="{206C4BFB-143D-4D83-8F28-76326A149636}" srcId="{05E10034-1774-4E74-8CE1-495E7381592C}" destId="{2ED981BF-0DE9-43CA-9FDF-A2B1DA51018C}" srcOrd="0" destOrd="0" parTransId="{FF59798B-352E-484D-95AC-5DF2E8847771}" sibTransId="{6894769A-B858-42F0-8632-8F349821BB17}"/>
    <dgm:cxn modelId="{86397D6B-867F-4BEA-B2CF-771AEE950AC7}" type="presOf" srcId="{E445158D-0550-4CDC-BD85-97B37FC92380}" destId="{2ED77D77-ADF4-41F7-867B-C1871023585D}" srcOrd="0" destOrd="0" presId="urn:microsoft.com/office/officeart/2005/8/layout/lProcess2"/>
    <dgm:cxn modelId="{F012CB7E-45D4-4331-854C-274CF46FA67C}" type="presOf" srcId="{605EAECB-9994-4771-B007-82EA5B8E3584}" destId="{590A5B94-F3DF-454A-A467-2D49A5297AC4}" srcOrd="0" destOrd="0" presId="urn:microsoft.com/office/officeart/2005/8/layout/lProcess2"/>
    <dgm:cxn modelId="{9F457BC3-604F-4CBC-BB16-6BC2ADC7B4F6}" type="presOf" srcId="{2ED981BF-0DE9-43CA-9FDF-A2B1DA51018C}" destId="{16F56B43-15EB-4E53-9ECC-44CEE98E2148}" srcOrd="0" destOrd="0" presId="urn:microsoft.com/office/officeart/2005/8/layout/lProcess2"/>
    <dgm:cxn modelId="{A769FD0F-3A91-4927-A30D-0012222F7890}" type="presOf" srcId="{AB681812-F76D-4B10-B390-5EE5D5336B9E}" destId="{12C6B579-FE33-4516-A8EA-88CC49AC8371}" srcOrd="0" destOrd="0" presId="urn:microsoft.com/office/officeart/2005/8/layout/lProcess2"/>
    <dgm:cxn modelId="{EE1270B2-D725-4B6E-BC35-12C606651DE5}" type="presOf" srcId="{C60E6803-86B1-45FB-89A9-5F2BA9C2650A}" destId="{E401C934-777B-4439-8DE5-0B2E2AFD1E18}" srcOrd="0" destOrd="0" presId="urn:microsoft.com/office/officeart/2005/8/layout/lProcess2"/>
    <dgm:cxn modelId="{A1FDD83A-6139-4666-B278-7A83DC0B63A2}" srcId="{1FDC50EF-1E4A-4576-9D93-3466B7ED21DD}" destId="{C2E4F62D-9763-4866-BDB3-98FF9784D525}" srcOrd="2" destOrd="0" parTransId="{28AADA6A-EB24-4BF1-A868-607B4BD08D45}" sibTransId="{AFC5849E-DDD3-4AE6-B345-C2FFF42D9CB8}"/>
    <dgm:cxn modelId="{00DD6872-182E-4392-B3BD-2BC8C135568B}" type="presOf" srcId="{CE16060B-61AE-4D52-B6CC-C10E4C8D8E20}" destId="{B144A751-F27E-4B18-9D5F-4E907DE81978}" srcOrd="0" destOrd="0" presId="urn:microsoft.com/office/officeart/2005/8/layout/lProcess2"/>
    <dgm:cxn modelId="{6B8A3E41-8C78-4BBA-8172-55E24DE34A3C}" srcId="{1FDC50EF-1E4A-4576-9D93-3466B7ED21DD}" destId="{05E10034-1774-4E74-8CE1-495E7381592C}" srcOrd="3" destOrd="0" parTransId="{28E7F066-9BAC-4B8F-B84C-A2C8B505D5D7}" sibTransId="{FB64ADF3-5CFA-45F9-813B-BC1616C68353}"/>
    <dgm:cxn modelId="{278CB557-B63B-49B3-953B-05E075311AEF}" type="presOf" srcId="{05E10034-1774-4E74-8CE1-495E7381592C}" destId="{C6F2DE44-282A-41AC-AD1D-206163035B1F}" srcOrd="0" destOrd="0" presId="urn:microsoft.com/office/officeart/2005/8/layout/lProcess2"/>
    <dgm:cxn modelId="{3894DC10-262F-4C85-879A-8021B5300203}" srcId="{1FDC50EF-1E4A-4576-9D93-3466B7ED21DD}" destId="{C60E6803-86B1-45FB-89A9-5F2BA9C2650A}" srcOrd="1" destOrd="0" parTransId="{27966B68-65FF-413C-A106-7F168A594A0E}" sibTransId="{E6CFB106-4B17-4E77-8A74-1CD543EFF24C}"/>
    <dgm:cxn modelId="{9F84033E-84CC-44FA-8B09-FDAE0BCCC1FD}" srcId="{05E10034-1774-4E74-8CE1-495E7381592C}" destId="{08E45612-B4C6-4334-AEB9-F4419E6262D0}" srcOrd="1" destOrd="0" parTransId="{D52FA7DC-B64C-4D04-949A-0D27BACD5374}" sibTransId="{91843266-F5E5-490E-961F-0D706F1EAA99}"/>
    <dgm:cxn modelId="{EA8CD3C5-20C6-4E39-B254-1139B56F5DD4}" srcId="{AB681812-F76D-4B10-B390-5EE5D5336B9E}" destId="{605EAECB-9994-4771-B007-82EA5B8E3584}" srcOrd="2" destOrd="0" parTransId="{6195B012-B514-4643-B81A-E32AD89BDC46}" sibTransId="{E6DDB043-5160-4FF0-BC39-272FB64B2EEF}"/>
    <dgm:cxn modelId="{3410F675-F328-431E-96ED-B1F893E8E07F}" type="presOf" srcId="{08E45612-B4C6-4334-AEB9-F4419E6262D0}" destId="{99B10B32-0C7E-4381-9E02-8194FBD2507D}" srcOrd="0" destOrd="0" presId="urn:microsoft.com/office/officeart/2005/8/layout/lProcess2"/>
    <dgm:cxn modelId="{9F42FC2B-E634-4CD6-B2AB-EF87AB37DD9A}" srcId="{C60E6803-86B1-45FB-89A9-5F2BA9C2650A}" destId="{CABE28CC-72E2-4902-A447-548782A26933}" srcOrd="1" destOrd="0" parTransId="{45ABC562-0341-4FE6-B2D0-5154168C64CD}" sibTransId="{FCC927FE-9A25-4C8B-83E3-8CA59A7645D4}"/>
    <dgm:cxn modelId="{3B3A062C-E682-4ED2-8B69-61F0341389ED}" srcId="{AB681812-F76D-4B10-B390-5EE5D5336B9E}" destId="{CE16060B-61AE-4D52-B6CC-C10E4C8D8E20}" srcOrd="1" destOrd="0" parTransId="{4CE81E29-0B45-4520-AF63-873B884F8397}" sibTransId="{62C12BCD-141C-4545-AA96-249F4CF42A4C}"/>
    <dgm:cxn modelId="{C1A7D88B-1F88-403E-94BF-C606BC8B1E36}" type="presOf" srcId="{469997E8-160E-47B8-8400-A30EF06B719F}" destId="{445C86FD-6C15-4603-A2A2-24D46058C49B}" srcOrd="0" destOrd="0" presId="urn:microsoft.com/office/officeart/2005/8/layout/lProcess2"/>
    <dgm:cxn modelId="{91456DDE-CC12-4E59-9D90-0A3BB57FE0F8}" srcId="{C2E4F62D-9763-4866-BDB3-98FF9784D525}" destId="{DBE344CC-EE90-450A-8EE7-64CF509FE88B}" srcOrd="1" destOrd="0" parTransId="{F1153EFA-92F2-4C96-B649-66BB93DD7092}" sibTransId="{39A4D3D5-06CD-4775-BD11-3E138F4835B3}"/>
    <dgm:cxn modelId="{C86B942D-AB3D-4842-ADE7-A412C5AE24F7}" srcId="{C2E4F62D-9763-4866-BDB3-98FF9784D525}" destId="{5B291444-0C3A-45A6-83ED-FABC7B527AF1}" srcOrd="0" destOrd="0" parTransId="{FB5C9C57-372A-4D71-A622-4E6B56DD38BF}" sibTransId="{9208005E-2AE2-498E-A5F3-CDB872E78040}"/>
    <dgm:cxn modelId="{EF0B9778-21C5-4015-A8CC-45503B63F712}" type="presOf" srcId="{C2E4F62D-9763-4866-BDB3-98FF9784D525}" destId="{6A9FE1E3-6672-4BE1-AF11-C09CF33EEB5F}" srcOrd="0" destOrd="0" presId="urn:microsoft.com/office/officeart/2005/8/layout/lProcess2"/>
    <dgm:cxn modelId="{75EB5875-9E29-4CF0-9A70-342FA6F23626}" type="presOf" srcId="{C2E4F62D-9763-4866-BDB3-98FF9784D525}" destId="{2062A634-366E-42B9-92BF-614BDE0D1896}" srcOrd="1" destOrd="0" presId="urn:microsoft.com/office/officeart/2005/8/layout/lProcess2"/>
    <dgm:cxn modelId="{F4649A06-EA5D-4937-B1EA-00E4BE8D5B1F}" type="presOf" srcId="{AB681812-F76D-4B10-B390-5EE5D5336B9E}" destId="{AC0A18D8-C1C5-4AC2-BC0B-809310128A02}" srcOrd="1" destOrd="0" presId="urn:microsoft.com/office/officeart/2005/8/layout/lProcess2"/>
    <dgm:cxn modelId="{D3E4FF51-08DC-4448-94F6-946329A0920B}" type="presOf" srcId="{05E10034-1774-4E74-8CE1-495E7381592C}" destId="{5E0A0DA2-B88A-4FB5-881F-475F2A67EDD8}" srcOrd="1" destOrd="0" presId="urn:microsoft.com/office/officeart/2005/8/layout/lProcess2"/>
    <dgm:cxn modelId="{33E6A10B-460F-44EA-8AFE-877794C8233D}" type="presOf" srcId="{C60E6803-86B1-45FB-89A9-5F2BA9C2650A}" destId="{3AAA89B0-1826-440B-A38B-06B5C4D87BDB}" srcOrd="1" destOrd="0" presId="urn:microsoft.com/office/officeart/2005/8/layout/lProcess2"/>
    <dgm:cxn modelId="{CBF88CE5-083F-47EF-BB62-F0C04CED66DF}" srcId="{AB681812-F76D-4B10-B390-5EE5D5336B9E}" destId="{469997E8-160E-47B8-8400-A30EF06B719F}" srcOrd="0" destOrd="0" parTransId="{2447FA7F-73BD-4218-A7A8-906D86E7A435}" sibTransId="{53F55DDD-5861-41F2-B7B0-2AEC3D57EB06}"/>
    <dgm:cxn modelId="{1063AF11-4F34-4CCE-9AE3-EECE8790B353}" type="presOf" srcId="{DBE344CC-EE90-450A-8EE7-64CF509FE88B}" destId="{2720B35A-F2B3-43D7-B6BF-5F0498C098E2}" srcOrd="0" destOrd="0" presId="urn:microsoft.com/office/officeart/2005/8/layout/lProcess2"/>
    <dgm:cxn modelId="{91C90633-7DE8-4870-8EFE-12C0DDF421DB}" srcId="{1FDC50EF-1E4A-4576-9D93-3466B7ED21DD}" destId="{AB681812-F76D-4B10-B390-5EE5D5336B9E}" srcOrd="0" destOrd="0" parTransId="{6B4BBE7C-5031-4799-8372-E3BB07ED8BE9}" sibTransId="{21EB7AED-271A-429C-B5C1-C7BF042698D9}"/>
    <dgm:cxn modelId="{A20D1912-5D0D-42F7-AB87-8DEFAB04F87F}" type="presOf" srcId="{5B291444-0C3A-45A6-83ED-FABC7B527AF1}" destId="{2C302CD4-AD06-4994-8AF7-8826D608A3D3}" srcOrd="0" destOrd="0" presId="urn:microsoft.com/office/officeart/2005/8/layout/lProcess2"/>
    <dgm:cxn modelId="{722223BA-516D-4612-83D9-7FF272149575}" type="presOf" srcId="{CABE28CC-72E2-4902-A447-548782A26933}" destId="{85D01842-FC87-4864-84EB-B57AFB73C559}" srcOrd="0" destOrd="0" presId="urn:microsoft.com/office/officeart/2005/8/layout/lProcess2"/>
    <dgm:cxn modelId="{327C287B-3FD4-45DA-9998-6D85E0C6F0CE}" srcId="{C60E6803-86B1-45FB-89A9-5F2BA9C2650A}" destId="{E445158D-0550-4CDC-BD85-97B37FC92380}" srcOrd="0" destOrd="0" parTransId="{C05C7841-BBC0-494F-8E9C-7B7F89FC2315}" sibTransId="{08F4FCBB-378F-4890-85EA-59B99F989DFC}"/>
    <dgm:cxn modelId="{C174DC59-F647-427E-997F-076D201DA592}" type="presParOf" srcId="{ED504A0F-C0BE-4736-959A-7E84C305475B}" destId="{D6BF6BD1-1676-4FBC-AB2B-FA11A1183B9A}" srcOrd="0" destOrd="0" presId="urn:microsoft.com/office/officeart/2005/8/layout/lProcess2"/>
    <dgm:cxn modelId="{278A8A09-B233-4CAA-A835-615BE2D69212}" type="presParOf" srcId="{D6BF6BD1-1676-4FBC-AB2B-FA11A1183B9A}" destId="{12C6B579-FE33-4516-A8EA-88CC49AC8371}" srcOrd="0" destOrd="0" presId="urn:microsoft.com/office/officeart/2005/8/layout/lProcess2"/>
    <dgm:cxn modelId="{0BB7E707-6999-43B1-8DD7-9DF417CD2A2D}" type="presParOf" srcId="{D6BF6BD1-1676-4FBC-AB2B-FA11A1183B9A}" destId="{AC0A18D8-C1C5-4AC2-BC0B-809310128A02}" srcOrd="1" destOrd="0" presId="urn:microsoft.com/office/officeart/2005/8/layout/lProcess2"/>
    <dgm:cxn modelId="{4E1B9821-5380-480E-8B26-C20AD566D7DE}" type="presParOf" srcId="{D6BF6BD1-1676-4FBC-AB2B-FA11A1183B9A}" destId="{34826C71-6683-45B5-B058-D3835C76CF88}" srcOrd="2" destOrd="0" presId="urn:microsoft.com/office/officeart/2005/8/layout/lProcess2"/>
    <dgm:cxn modelId="{C4507265-DE0E-4A68-B004-AA50F127A4FA}" type="presParOf" srcId="{34826C71-6683-45B5-B058-D3835C76CF88}" destId="{F4F6653C-E292-4D7B-9378-E9DA3AA91A35}" srcOrd="0" destOrd="0" presId="urn:microsoft.com/office/officeart/2005/8/layout/lProcess2"/>
    <dgm:cxn modelId="{BEE0E980-111B-42BF-8BBB-AF1569E284ED}" type="presParOf" srcId="{F4F6653C-E292-4D7B-9378-E9DA3AA91A35}" destId="{445C86FD-6C15-4603-A2A2-24D46058C49B}" srcOrd="0" destOrd="0" presId="urn:microsoft.com/office/officeart/2005/8/layout/lProcess2"/>
    <dgm:cxn modelId="{649E62EE-69E4-4D51-843D-219F61E1B571}" type="presParOf" srcId="{F4F6653C-E292-4D7B-9378-E9DA3AA91A35}" destId="{49A29DB7-C6CB-4AE9-BF22-76641DA597FD}" srcOrd="1" destOrd="0" presId="urn:microsoft.com/office/officeart/2005/8/layout/lProcess2"/>
    <dgm:cxn modelId="{9B22B81D-BCCE-439F-9A3D-90A492993690}" type="presParOf" srcId="{F4F6653C-E292-4D7B-9378-E9DA3AA91A35}" destId="{B144A751-F27E-4B18-9D5F-4E907DE81978}" srcOrd="2" destOrd="0" presId="urn:microsoft.com/office/officeart/2005/8/layout/lProcess2"/>
    <dgm:cxn modelId="{FF3393A7-CE1D-4088-87E2-22E1A932A8B4}" type="presParOf" srcId="{F4F6653C-E292-4D7B-9378-E9DA3AA91A35}" destId="{2A687B01-E35F-468E-94A6-B33011514DE5}" srcOrd="3" destOrd="0" presId="urn:microsoft.com/office/officeart/2005/8/layout/lProcess2"/>
    <dgm:cxn modelId="{09AFA18E-74E1-42D1-8573-F8D945DE6595}" type="presParOf" srcId="{F4F6653C-E292-4D7B-9378-E9DA3AA91A35}" destId="{590A5B94-F3DF-454A-A467-2D49A5297AC4}" srcOrd="4" destOrd="0" presId="urn:microsoft.com/office/officeart/2005/8/layout/lProcess2"/>
    <dgm:cxn modelId="{3D4475AC-E740-43EE-9677-C2A9907BE58D}" type="presParOf" srcId="{ED504A0F-C0BE-4736-959A-7E84C305475B}" destId="{99BC67FE-16E0-4440-9789-8DAFCD93247D}" srcOrd="1" destOrd="0" presId="urn:microsoft.com/office/officeart/2005/8/layout/lProcess2"/>
    <dgm:cxn modelId="{9FFFAAC5-4D45-4C4D-B016-2C2636C44643}" type="presParOf" srcId="{ED504A0F-C0BE-4736-959A-7E84C305475B}" destId="{165D72D0-B781-4F5D-AF16-570C6E670BC3}" srcOrd="2" destOrd="0" presId="urn:microsoft.com/office/officeart/2005/8/layout/lProcess2"/>
    <dgm:cxn modelId="{8FD93957-445E-4963-8618-77B493A13CA4}" type="presParOf" srcId="{165D72D0-B781-4F5D-AF16-570C6E670BC3}" destId="{E401C934-777B-4439-8DE5-0B2E2AFD1E18}" srcOrd="0" destOrd="0" presId="urn:microsoft.com/office/officeart/2005/8/layout/lProcess2"/>
    <dgm:cxn modelId="{10222AEE-FFC8-4A5E-B86C-10081B289A67}" type="presParOf" srcId="{165D72D0-B781-4F5D-AF16-570C6E670BC3}" destId="{3AAA89B0-1826-440B-A38B-06B5C4D87BDB}" srcOrd="1" destOrd="0" presId="urn:microsoft.com/office/officeart/2005/8/layout/lProcess2"/>
    <dgm:cxn modelId="{F38239D2-73F7-46E9-A982-B9A4E9D8043B}" type="presParOf" srcId="{165D72D0-B781-4F5D-AF16-570C6E670BC3}" destId="{DACD630D-AE8B-4C9A-8AD3-A61CC52A933F}" srcOrd="2" destOrd="0" presId="urn:microsoft.com/office/officeart/2005/8/layout/lProcess2"/>
    <dgm:cxn modelId="{7F5B57D0-174C-4BAA-A8A4-3814FC102BD3}" type="presParOf" srcId="{DACD630D-AE8B-4C9A-8AD3-A61CC52A933F}" destId="{FF2481F0-8A6A-4502-8112-10CBEA18226E}" srcOrd="0" destOrd="0" presId="urn:microsoft.com/office/officeart/2005/8/layout/lProcess2"/>
    <dgm:cxn modelId="{99170322-82B9-4D30-B838-4D312AC1C480}" type="presParOf" srcId="{FF2481F0-8A6A-4502-8112-10CBEA18226E}" destId="{2ED77D77-ADF4-41F7-867B-C1871023585D}" srcOrd="0" destOrd="0" presId="urn:microsoft.com/office/officeart/2005/8/layout/lProcess2"/>
    <dgm:cxn modelId="{79BEBBAE-FD33-42C0-923E-65637B6219ED}" type="presParOf" srcId="{FF2481F0-8A6A-4502-8112-10CBEA18226E}" destId="{01E0A208-C783-410B-A637-86174B61819C}" srcOrd="1" destOrd="0" presId="urn:microsoft.com/office/officeart/2005/8/layout/lProcess2"/>
    <dgm:cxn modelId="{12F0F69C-E4B8-41CF-8A30-2AA6FF6D4DB2}" type="presParOf" srcId="{FF2481F0-8A6A-4502-8112-10CBEA18226E}" destId="{85D01842-FC87-4864-84EB-B57AFB73C559}" srcOrd="2" destOrd="0" presId="urn:microsoft.com/office/officeart/2005/8/layout/lProcess2"/>
    <dgm:cxn modelId="{F829AD4C-4B0F-4FBF-BCB3-DDBD2471864E}" type="presParOf" srcId="{ED504A0F-C0BE-4736-959A-7E84C305475B}" destId="{B7405E2A-82F1-403D-956E-F276E04EC7B6}" srcOrd="3" destOrd="0" presId="urn:microsoft.com/office/officeart/2005/8/layout/lProcess2"/>
    <dgm:cxn modelId="{726C8BFF-4684-4F18-B23A-D28B78B45EDD}" type="presParOf" srcId="{ED504A0F-C0BE-4736-959A-7E84C305475B}" destId="{BFC9061C-0B82-4EBD-B0FF-7BBA4AC8F16C}" srcOrd="4" destOrd="0" presId="urn:microsoft.com/office/officeart/2005/8/layout/lProcess2"/>
    <dgm:cxn modelId="{EE3FE153-76E9-4CB1-8329-62591709CCAE}" type="presParOf" srcId="{BFC9061C-0B82-4EBD-B0FF-7BBA4AC8F16C}" destId="{6A9FE1E3-6672-4BE1-AF11-C09CF33EEB5F}" srcOrd="0" destOrd="0" presId="urn:microsoft.com/office/officeart/2005/8/layout/lProcess2"/>
    <dgm:cxn modelId="{A79ACAF2-520C-4EF6-91C9-81EC609E3AC2}" type="presParOf" srcId="{BFC9061C-0B82-4EBD-B0FF-7BBA4AC8F16C}" destId="{2062A634-366E-42B9-92BF-614BDE0D1896}" srcOrd="1" destOrd="0" presId="urn:microsoft.com/office/officeart/2005/8/layout/lProcess2"/>
    <dgm:cxn modelId="{D3F9B4F4-5934-4403-B3DE-7DA1C865A355}" type="presParOf" srcId="{BFC9061C-0B82-4EBD-B0FF-7BBA4AC8F16C}" destId="{41ECC7D4-DCC9-4E25-B173-F796DFCE04D8}" srcOrd="2" destOrd="0" presId="urn:microsoft.com/office/officeart/2005/8/layout/lProcess2"/>
    <dgm:cxn modelId="{2B951F02-D4DB-49E1-BD75-27A963E78962}" type="presParOf" srcId="{41ECC7D4-DCC9-4E25-B173-F796DFCE04D8}" destId="{0BB93695-688D-42AC-8334-FA9AC3A1F011}" srcOrd="0" destOrd="0" presId="urn:microsoft.com/office/officeart/2005/8/layout/lProcess2"/>
    <dgm:cxn modelId="{BC998F31-9643-47A9-AEC9-F462FA1DCB45}" type="presParOf" srcId="{0BB93695-688D-42AC-8334-FA9AC3A1F011}" destId="{2C302CD4-AD06-4994-8AF7-8826D608A3D3}" srcOrd="0" destOrd="0" presId="urn:microsoft.com/office/officeart/2005/8/layout/lProcess2"/>
    <dgm:cxn modelId="{FFD7EB3D-92A1-4E91-BA6D-0FA50DC2D3EA}" type="presParOf" srcId="{0BB93695-688D-42AC-8334-FA9AC3A1F011}" destId="{05ED0D23-EFCF-428A-8DB6-5B034FAA684B}" srcOrd="1" destOrd="0" presId="urn:microsoft.com/office/officeart/2005/8/layout/lProcess2"/>
    <dgm:cxn modelId="{0284C89F-C722-4BEC-9508-BA6F4068F4E3}" type="presParOf" srcId="{0BB93695-688D-42AC-8334-FA9AC3A1F011}" destId="{2720B35A-F2B3-43D7-B6BF-5F0498C098E2}" srcOrd="2" destOrd="0" presId="urn:microsoft.com/office/officeart/2005/8/layout/lProcess2"/>
    <dgm:cxn modelId="{8B3C043F-31F1-4E7E-9A6B-5AEABC68962C}" type="presParOf" srcId="{ED504A0F-C0BE-4736-959A-7E84C305475B}" destId="{772A3C5B-C87F-4BB8-8C94-0DD040DFC336}" srcOrd="5" destOrd="0" presId="urn:microsoft.com/office/officeart/2005/8/layout/lProcess2"/>
    <dgm:cxn modelId="{F21E59AC-2A9A-4EF0-8DD5-21318577E119}" type="presParOf" srcId="{ED504A0F-C0BE-4736-959A-7E84C305475B}" destId="{A40290B8-3827-41A4-B017-2AAB60FA5FE1}" srcOrd="6" destOrd="0" presId="urn:microsoft.com/office/officeart/2005/8/layout/lProcess2"/>
    <dgm:cxn modelId="{9A2AB05B-24BD-4058-9052-17DAE8765D07}" type="presParOf" srcId="{A40290B8-3827-41A4-B017-2AAB60FA5FE1}" destId="{C6F2DE44-282A-41AC-AD1D-206163035B1F}" srcOrd="0" destOrd="0" presId="urn:microsoft.com/office/officeart/2005/8/layout/lProcess2"/>
    <dgm:cxn modelId="{6A77D497-D041-425D-B87C-20E861E4EE81}" type="presParOf" srcId="{A40290B8-3827-41A4-B017-2AAB60FA5FE1}" destId="{5E0A0DA2-B88A-4FB5-881F-475F2A67EDD8}" srcOrd="1" destOrd="0" presId="urn:microsoft.com/office/officeart/2005/8/layout/lProcess2"/>
    <dgm:cxn modelId="{43303E8D-27A2-41F9-8BA7-53D99DBBA210}" type="presParOf" srcId="{A40290B8-3827-41A4-B017-2AAB60FA5FE1}" destId="{7B7C7F18-376D-4770-B850-82C7822FA6B2}" srcOrd="2" destOrd="0" presId="urn:microsoft.com/office/officeart/2005/8/layout/lProcess2"/>
    <dgm:cxn modelId="{A4246661-12C3-4803-BDC1-7691BDADC4E0}" type="presParOf" srcId="{7B7C7F18-376D-4770-B850-82C7822FA6B2}" destId="{DFC98F44-6BC1-4135-88FC-866D00F1BD0B}" srcOrd="0" destOrd="0" presId="urn:microsoft.com/office/officeart/2005/8/layout/lProcess2"/>
    <dgm:cxn modelId="{F9D8BB01-269E-460F-80CB-5769DE994BC6}" type="presParOf" srcId="{DFC98F44-6BC1-4135-88FC-866D00F1BD0B}" destId="{16F56B43-15EB-4E53-9ECC-44CEE98E2148}" srcOrd="0" destOrd="0" presId="urn:microsoft.com/office/officeart/2005/8/layout/lProcess2"/>
    <dgm:cxn modelId="{5B46ADBD-E79B-4035-8523-15D81A9E770E}" type="presParOf" srcId="{DFC98F44-6BC1-4135-88FC-866D00F1BD0B}" destId="{A78CB106-9268-48BB-8B1A-CF3A62DA6E4F}" srcOrd="1" destOrd="0" presId="urn:microsoft.com/office/officeart/2005/8/layout/lProcess2"/>
    <dgm:cxn modelId="{6B5F1228-0331-4305-8797-377FDAF74EB1}" type="presParOf" srcId="{DFC98F44-6BC1-4135-88FC-866D00F1BD0B}" destId="{99B10B32-0C7E-4381-9E02-8194FBD2507D}" srcOrd="2" destOrd="0" presId="urn:microsoft.com/office/officeart/2005/8/layout/lProcess2"/>
  </dgm:cxnLst>
  <dgm:bg>
    <a:solidFill>
      <a:schemeClr val="accent1">
        <a:lumMod val="40000"/>
        <a:lumOff val="60000"/>
      </a:scheme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89642-60B3-4F0D-B93A-8581D304B6D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ZA"/>
        </a:p>
      </dgm:t>
    </dgm:pt>
    <dgm:pt modelId="{F8D5F011-AC7E-473E-B56D-8EB8F128FCD9}">
      <dgm:prSet custT="1"/>
      <dgm:spPr>
        <a:solidFill>
          <a:schemeClr val="accent1">
            <a:lumMod val="20000"/>
            <a:lumOff val="80000"/>
          </a:schemeClr>
        </a:solidFill>
      </dgm:spPr>
      <dgm:t>
        <a:bodyPr/>
        <a:lstStyle/>
        <a:p>
          <a:r>
            <a:rPr lang="en-ZA" sz="3600" dirty="0"/>
            <a:t>Market conditions</a:t>
          </a:r>
        </a:p>
      </dgm:t>
    </dgm:pt>
    <dgm:pt modelId="{D0E1DB92-E4CB-423E-BC21-A2A7772FF3EB}" type="parTrans" cxnId="{C05F904C-915A-4387-8BC3-C9BC02A6A86B}">
      <dgm:prSet/>
      <dgm:spPr/>
      <dgm:t>
        <a:bodyPr/>
        <a:lstStyle/>
        <a:p>
          <a:endParaRPr lang="en-ZA"/>
        </a:p>
      </dgm:t>
    </dgm:pt>
    <dgm:pt modelId="{96CA34BC-6AAA-41D5-9FC3-E3AAC5DBFE6F}" type="sibTrans" cxnId="{C05F904C-915A-4387-8BC3-C9BC02A6A86B}">
      <dgm:prSet/>
      <dgm:spPr/>
      <dgm:t>
        <a:bodyPr/>
        <a:lstStyle/>
        <a:p>
          <a:endParaRPr lang="en-ZA"/>
        </a:p>
      </dgm:t>
    </dgm:pt>
    <dgm:pt modelId="{48708FCB-9F82-49C7-A119-9A3D4F5371E6}">
      <dgm:prSet custT="1"/>
      <dgm:spPr/>
      <dgm:t>
        <a:bodyPr/>
        <a:lstStyle/>
        <a:p>
          <a:r>
            <a:rPr lang="en-ZA" sz="1600" dirty="0"/>
            <a:t>Economic growth</a:t>
          </a:r>
        </a:p>
      </dgm:t>
    </dgm:pt>
    <dgm:pt modelId="{61DD665D-DF5F-422B-90B4-C2673FCA88F9}" type="parTrans" cxnId="{FA0DEBC3-2B7A-4D84-9A3D-452601D33C04}">
      <dgm:prSet/>
      <dgm:spPr/>
      <dgm:t>
        <a:bodyPr/>
        <a:lstStyle/>
        <a:p>
          <a:endParaRPr lang="en-ZA"/>
        </a:p>
      </dgm:t>
    </dgm:pt>
    <dgm:pt modelId="{D3CEE47C-B4B8-4E86-A386-759CA5006A79}" type="sibTrans" cxnId="{FA0DEBC3-2B7A-4D84-9A3D-452601D33C04}">
      <dgm:prSet/>
      <dgm:spPr/>
      <dgm:t>
        <a:bodyPr/>
        <a:lstStyle/>
        <a:p>
          <a:endParaRPr lang="en-ZA"/>
        </a:p>
      </dgm:t>
    </dgm:pt>
    <dgm:pt modelId="{F2872CC3-2534-4F61-B4E4-599D43E35DAB}">
      <dgm:prSet custT="1"/>
      <dgm:spPr/>
      <dgm:t>
        <a:bodyPr/>
        <a:lstStyle/>
        <a:p>
          <a:r>
            <a:rPr lang="en-ZA" sz="1600" dirty="0"/>
            <a:t>Unemployment </a:t>
          </a:r>
        </a:p>
      </dgm:t>
    </dgm:pt>
    <dgm:pt modelId="{A5687B89-F0ED-46E7-B09D-499AE67D39CF}" type="parTrans" cxnId="{DC42F938-D967-4400-89DB-198D6DB45DD7}">
      <dgm:prSet/>
      <dgm:spPr/>
      <dgm:t>
        <a:bodyPr/>
        <a:lstStyle/>
        <a:p>
          <a:endParaRPr lang="en-ZA"/>
        </a:p>
      </dgm:t>
    </dgm:pt>
    <dgm:pt modelId="{7FFA6A34-82E5-4EC8-95A9-A6BFD4612E1C}" type="sibTrans" cxnId="{DC42F938-D967-4400-89DB-198D6DB45DD7}">
      <dgm:prSet/>
      <dgm:spPr/>
      <dgm:t>
        <a:bodyPr/>
        <a:lstStyle/>
        <a:p>
          <a:endParaRPr lang="en-ZA"/>
        </a:p>
      </dgm:t>
    </dgm:pt>
    <dgm:pt modelId="{F2BD3A93-9410-465A-BBEB-5570BA2DF729}">
      <dgm:prSet custT="1"/>
      <dgm:spPr/>
      <dgm:t>
        <a:bodyPr/>
        <a:lstStyle/>
        <a:p>
          <a:r>
            <a:rPr lang="en-ZA" sz="1600" dirty="0"/>
            <a:t>Interest rates</a:t>
          </a:r>
        </a:p>
      </dgm:t>
    </dgm:pt>
    <dgm:pt modelId="{A4B356F9-FF89-4099-9237-3333084A060B}" type="parTrans" cxnId="{B6936E78-42AE-4232-B312-BD2932076A7A}">
      <dgm:prSet/>
      <dgm:spPr/>
      <dgm:t>
        <a:bodyPr/>
        <a:lstStyle/>
        <a:p>
          <a:endParaRPr lang="en-ZA"/>
        </a:p>
      </dgm:t>
    </dgm:pt>
    <dgm:pt modelId="{915B2751-2F91-4A84-97BD-A93479D90B41}" type="sibTrans" cxnId="{B6936E78-42AE-4232-B312-BD2932076A7A}">
      <dgm:prSet/>
      <dgm:spPr/>
      <dgm:t>
        <a:bodyPr/>
        <a:lstStyle/>
        <a:p>
          <a:endParaRPr lang="en-ZA"/>
        </a:p>
      </dgm:t>
    </dgm:pt>
    <dgm:pt modelId="{2934E8D3-5B98-4D5B-8855-8EB171C0D14A}">
      <dgm:prSet custT="1"/>
      <dgm:spPr>
        <a:solidFill>
          <a:schemeClr val="accent1">
            <a:lumMod val="20000"/>
            <a:lumOff val="80000"/>
          </a:schemeClr>
        </a:solidFill>
      </dgm:spPr>
      <dgm:t>
        <a:bodyPr/>
        <a:lstStyle/>
        <a:p>
          <a:r>
            <a:rPr lang="en-ZA" sz="3600" dirty="0"/>
            <a:t>Regulatory Environment</a:t>
          </a:r>
        </a:p>
      </dgm:t>
    </dgm:pt>
    <dgm:pt modelId="{DFAC2F94-E62F-4176-9D4A-27261D3FFAB1}" type="parTrans" cxnId="{16DE5F9A-0A9D-4FCC-8D19-E1BF2DB7EB20}">
      <dgm:prSet/>
      <dgm:spPr/>
      <dgm:t>
        <a:bodyPr/>
        <a:lstStyle/>
        <a:p>
          <a:endParaRPr lang="en-ZA"/>
        </a:p>
      </dgm:t>
    </dgm:pt>
    <dgm:pt modelId="{E791A9B9-AF7C-47B4-99E2-E12591EFFE87}" type="sibTrans" cxnId="{16DE5F9A-0A9D-4FCC-8D19-E1BF2DB7EB20}">
      <dgm:prSet/>
      <dgm:spPr/>
      <dgm:t>
        <a:bodyPr/>
        <a:lstStyle/>
        <a:p>
          <a:endParaRPr lang="en-ZA"/>
        </a:p>
      </dgm:t>
    </dgm:pt>
    <dgm:pt modelId="{ABAC0693-2DCB-4304-A205-B172D872BA94}">
      <dgm:prSet custT="1"/>
      <dgm:spPr/>
      <dgm:t>
        <a:bodyPr/>
        <a:lstStyle/>
        <a:p>
          <a:r>
            <a:rPr lang="en-ZA" sz="1600" dirty="0"/>
            <a:t>Interest rate caps</a:t>
          </a:r>
        </a:p>
      </dgm:t>
    </dgm:pt>
    <dgm:pt modelId="{AF520A59-EB1B-43C5-BA46-98CE3913B686}" type="parTrans" cxnId="{C021251A-83B3-4305-BD51-2F3C2593C34A}">
      <dgm:prSet/>
      <dgm:spPr/>
      <dgm:t>
        <a:bodyPr/>
        <a:lstStyle/>
        <a:p>
          <a:endParaRPr lang="en-ZA"/>
        </a:p>
      </dgm:t>
    </dgm:pt>
    <dgm:pt modelId="{731C5B00-E041-43C3-BC5E-365AA7769BE7}" type="sibTrans" cxnId="{C021251A-83B3-4305-BD51-2F3C2593C34A}">
      <dgm:prSet/>
      <dgm:spPr/>
      <dgm:t>
        <a:bodyPr/>
        <a:lstStyle/>
        <a:p>
          <a:endParaRPr lang="en-ZA"/>
        </a:p>
      </dgm:t>
    </dgm:pt>
    <dgm:pt modelId="{4B5F7423-5B8C-4BCB-B825-C07745D53730}">
      <dgm:prSet custT="1"/>
      <dgm:spPr/>
      <dgm:t>
        <a:bodyPr/>
        <a:lstStyle/>
        <a:p>
          <a:r>
            <a:rPr lang="en-ZA" sz="1600" dirty="0"/>
            <a:t>Credit Life Insurance fee</a:t>
          </a:r>
        </a:p>
      </dgm:t>
    </dgm:pt>
    <dgm:pt modelId="{5EDC043B-F9F9-4910-8312-BA772DBC76AB}" type="parTrans" cxnId="{AAC288DE-3523-467E-B64D-D7A5FB4463C6}">
      <dgm:prSet/>
      <dgm:spPr/>
      <dgm:t>
        <a:bodyPr/>
        <a:lstStyle/>
        <a:p>
          <a:endParaRPr lang="en-ZA"/>
        </a:p>
      </dgm:t>
    </dgm:pt>
    <dgm:pt modelId="{E576E498-EB74-47BC-8D9B-06F2B75EC4FF}" type="sibTrans" cxnId="{AAC288DE-3523-467E-B64D-D7A5FB4463C6}">
      <dgm:prSet/>
      <dgm:spPr/>
      <dgm:t>
        <a:bodyPr/>
        <a:lstStyle/>
        <a:p>
          <a:endParaRPr lang="en-ZA"/>
        </a:p>
      </dgm:t>
    </dgm:pt>
    <dgm:pt modelId="{D0314963-E266-4FE8-804C-47D68920480B}">
      <dgm:prSet custT="1"/>
      <dgm:spPr/>
      <dgm:t>
        <a:bodyPr/>
        <a:lstStyle/>
        <a:p>
          <a:r>
            <a:rPr lang="en-ZA" sz="1600" dirty="0"/>
            <a:t>Court Judgements, e.g. EAOs</a:t>
          </a:r>
        </a:p>
      </dgm:t>
    </dgm:pt>
    <dgm:pt modelId="{04BC2FD4-33F8-49D0-98E9-C82F65E8A162}" type="parTrans" cxnId="{97C06999-62F1-4E9E-9BA6-DE1682E6F531}">
      <dgm:prSet/>
      <dgm:spPr/>
      <dgm:t>
        <a:bodyPr/>
        <a:lstStyle/>
        <a:p>
          <a:endParaRPr lang="en-ZA"/>
        </a:p>
      </dgm:t>
    </dgm:pt>
    <dgm:pt modelId="{CDE04F73-E949-4122-8036-97CE3AB7F423}" type="sibTrans" cxnId="{97C06999-62F1-4E9E-9BA6-DE1682E6F531}">
      <dgm:prSet/>
      <dgm:spPr/>
      <dgm:t>
        <a:bodyPr/>
        <a:lstStyle/>
        <a:p>
          <a:endParaRPr lang="en-ZA"/>
        </a:p>
      </dgm:t>
    </dgm:pt>
    <dgm:pt modelId="{C75AFC02-3E6C-4799-A97B-5CDDE366BC3C}">
      <dgm:prSet custT="1"/>
      <dgm:spPr/>
      <dgm:t>
        <a:bodyPr/>
        <a:lstStyle/>
        <a:p>
          <a:r>
            <a:rPr lang="en-ZA" sz="1600" dirty="0"/>
            <a:t>Inflation</a:t>
          </a:r>
        </a:p>
      </dgm:t>
    </dgm:pt>
    <dgm:pt modelId="{86C73318-0BE5-49DA-A27F-2AEDAE54201E}" type="parTrans" cxnId="{05393291-7857-4CF9-8FD9-38181AFD4438}">
      <dgm:prSet/>
      <dgm:spPr/>
      <dgm:t>
        <a:bodyPr/>
        <a:lstStyle/>
        <a:p>
          <a:endParaRPr lang="en-ZA"/>
        </a:p>
      </dgm:t>
    </dgm:pt>
    <dgm:pt modelId="{EB7EA939-2A4B-48CA-BCED-D6233F041512}" type="sibTrans" cxnId="{05393291-7857-4CF9-8FD9-38181AFD4438}">
      <dgm:prSet/>
      <dgm:spPr/>
      <dgm:t>
        <a:bodyPr/>
        <a:lstStyle/>
        <a:p>
          <a:endParaRPr lang="en-ZA"/>
        </a:p>
      </dgm:t>
    </dgm:pt>
    <dgm:pt modelId="{92ED428E-0D09-4555-9351-59955BF186BE}">
      <dgm:prSet custT="1"/>
      <dgm:spPr/>
      <dgm:t>
        <a:bodyPr/>
        <a:lstStyle/>
        <a:p>
          <a:r>
            <a:rPr lang="en-ZA" sz="1600" dirty="0"/>
            <a:t>Fees (initiation, service)</a:t>
          </a:r>
        </a:p>
      </dgm:t>
    </dgm:pt>
    <dgm:pt modelId="{5AD6ACB0-0E09-4A4B-A009-92C81A69D22C}" type="parTrans" cxnId="{EB953FEF-DB8F-412F-A7E8-56C878BE5526}">
      <dgm:prSet/>
      <dgm:spPr/>
      <dgm:t>
        <a:bodyPr/>
        <a:lstStyle/>
        <a:p>
          <a:endParaRPr lang="en-ZA"/>
        </a:p>
      </dgm:t>
    </dgm:pt>
    <dgm:pt modelId="{0456E815-5C6A-46CA-97A6-2E105E998B04}" type="sibTrans" cxnId="{EB953FEF-DB8F-412F-A7E8-56C878BE5526}">
      <dgm:prSet/>
      <dgm:spPr/>
      <dgm:t>
        <a:bodyPr/>
        <a:lstStyle/>
        <a:p>
          <a:endParaRPr lang="en-ZA"/>
        </a:p>
      </dgm:t>
    </dgm:pt>
    <dgm:pt modelId="{09428A47-3BB5-4C8F-AAE5-DDEE64EF3505}">
      <dgm:prSet custT="1"/>
      <dgm:spPr/>
      <dgm:t>
        <a:bodyPr/>
        <a:lstStyle/>
        <a:p>
          <a:r>
            <a:rPr lang="en-ZA" sz="1600" dirty="0"/>
            <a:t>Levels on indebtedness</a:t>
          </a:r>
        </a:p>
      </dgm:t>
    </dgm:pt>
    <dgm:pt modelId="{AA142E9E-626C-4BA4-B404-8C0D0D430716}" type="parTrans" cxnId="{3C4A91D4-7FAE-453F-BC84-C81C93AF6CFD}">
      <dgm:prSet/>
      <dgm:spPr/>
      <dgm:t>
        <a:bodyPr/>
        <a:lstStyle/>
        <a:p>
          <a:endParaRPr lang="en-ZA"/>
        </a:p>
      </dgm:t>
    </dgm:pt>
    <dgm:pt modelId="{8A62A160-AB20-49A7-94BC-89643F46B887}" type="sibTrans" cxnId="{3C4A91D4-7FAE-453F-BC84-C81C93AF6CFD}">
      <dgm:prSet/>
      <dgm:spPr/>
      <dgm:t>
        <a:bodyPr/>
        <a:lstStyle/>
        <a:p>
          <a:endParaRPr lang="en-ZA"/>
        </a:p>
      </dgm:t>
    </dgm:pt>
    <dgm:pt modelId="{DF381D4D-509F-4455-920B-F183B129C71E}">
      <dgm:prSet custT="1"/>
      <dgm:spPr/>
      <dgm:t>
        <a:bodyPr/>
        <a:lstStyle/>
        <a:p>
          <a:r>
            <a:rPr lang="en-ZA" sz="1600" dirty="0"/>
            <a:t>Rand exchange rate</a:t>
          </a:r>
        </a:p>
      </dgm:t>
    </dgm:pt>
    <dgm:pt modelId="{D75F6898-92EE-4192-AAEE-9E94D2A8D8E6}" type="parTrans" cxnId="{B53E0CD3-3F14-413C-B301-48CB8F91532B}">
      <dgm:prSet/>
      <dgm:spPr/>
      <dgm:t>
        <a:bodyPr/>
        <a:lstStyle/>
        <a:p>
          <a:endParaRPr lang="en-ZA"/>
        </a:p>
      </dgm:t>
    </dgm:pt>
    <dgm:pt modelId="{3802E906-CA66-488E-9EA7-CD746B9E568A}" type="sibTrans" cxnId="{B53E0CD3-3F14-413C-B301-48CB8F91532B}">
      <dgm:prSet/>
      <dgm:spPr/>
      <dgm:t>
        <a:bodyPr/>
        <a:lstStyle/>
        <a:p>
          <a:endParaRPr lang="en-ZA"/>
        </a:p>
      </dgm:t>
    </dgm:pt>
    <dgm:pt modelId="{7BF875EF-48C4-41BE-8708-748C7CE83063}" type="pres">
      <dgm:prSet presAssocID="{2CA89642-60B3-4F0D-B93A-8581D304B6D4}" presName="theList" presStyleCnt="0">
        <dgm:presLayoutVars>
          <dgm:dir/>
          <dgm:animLvl val="lvl"/>
          <dgm:resizeHandles val="exact"/>
        </dgm:presLayoutVars>
      </dgm:prSet>
      <dgm:spPr/>
      <dgm:t>
        <a:bodyPr/>
        <a:lstStyle/>
        <a:p>
          <a:endParaRPr lang="en-ZA"/>
        </a:p>
      </dgm:t>
    </dgm:pt>
    <dgm:pt modelId="{52EE04EC-01EB-43CC-885F-4C15FA7CFA3F}" type="pres">
      <dgm:prSet presAssocID="{F8D5F011-AC7E-473E-B56D-8EB8F128FCD9}" presName="compNode" presStyleCnt="0"/>
      <dgm:spPr/>
    </dgm:pt>
    <dgm:pt modelId="{0CE504DE-9060-4844-9079-CFF73CF0C1FA}" type="pres">
      <dgm:prSet presAssocID="{F8D5F011-AC7E-473E-B56D-8EB8F128FCD9}" presName="aNode" presStyleLbl="bgShp" presStyleIdx="0" presStyleCnt="2" custLinFactNeighborX="-38" custLinFactNeighborY="1552"/>
      <dgm:spPr/>
      <dgm:t>
        <a:bodyPr/>
        <a:lstStyle/>
        <a:p>
          <a:endParaRPr lang="en-ZA"/>
        </a:p>
      </dgm:t>
    </dgm:pt>
    <dgm:pt modelId="{D3C96CFD-328E-40A2-AD43-3257C57537B8}" type="pres">
      <dgm:prSet presAssocID="{F8D5F011-AC7E-473E-B56D-8EB8F128FCD9}" presName="textNode" presStyleLbl="bgShp" presStyleIdx="0" presStyleCnt="2"/>
      <dgm:spPr/>
      <dgm:t>
        <a:bodyPr/>
        <a:lstStyle/>
        <a:p>
          <a:endParaRPr lang="en-ZA"/>
        </a:p>
      </dgm:t>
    </dgm:pt>
    <dgm:pt modelId="{7E54AEC2-9A9F-4B85-A79C-C8F4CE31DB2B}" type="pres">
      <dgm:prSet presAssocID="{F8D5F011-AC7E-473E-B56D-8EB8F128FCD9}" presName="compChildNode" presStyleCnt="0"/>
      <dgm:spPr/>
    </dgm:pt>
    <dgm:pt modelId="{6B9B6177-6291-467C-BF91-B095A4CD0754}" type="pres">
      <dgm:prSet presAssocID="{F8D5F011-AC7E-473E-B56D-8EB8F128FCD9}" presName="theInnerList" presStyleCnt="0"/>
      <dgm:spPr/>
    </dgm:pt>
    <dgm:pt modelId="{5EED1EAE-9395-4FBD-BE56-106E33DDC359}" type="pres">
      <dgm:prSet presAssocID="{48708FCB-9F82-49C7-A119-9A3D4F5371E6}" presName="childNode" presStyleLbl="node1" presStyleIdx="0" presStyleCnt="10">
        <dgm:presLayoutVars>
          <dgm:bulletEnabled val="1"/>
        </dgm:presLayoutVars>
      </dgm:prSet>
      <dgm:spPr/>
      <dgm:t>
        <a:bodyPr/>
        <a:lstStyle/>
        <a:p>
          <a:endParaRPr lang="en-ZA"/>
        </a:p>
      </dgm:t>
    </dgm:pt>
    <dgm:pt modelId="{4F2059F1-B133-4198-8F0B-5631E403458D}" type="pres">
      <dgm:prSet presAssocID="{48708FCB-9F82-49C7-A119-9A3D4F5371E6}" presName="aSpace2" presStyleCnt="0"/>
      <dgm:spPr/>
    </dgm:pt>
    <dgm:pt modelId="{DC502EB1-E1DF-4221-8D82-97285D8C0477}" type="pres">
      <dgm:prSet presAssocID="{F2872CC3-2534-4F61-B4E4-599D43E35DAB}" presName="childNode" presStyleLbl="node1" presStyleIdx="1" presStyleCnt="10" custScaleX="97997" custLinFactNeighborX="-1573" custLinFactNeighborY="-11389">
        <dgm:presLayoutVars>
          <dgm:bulletEnabled val="1"/>
        </dgm:presLayoutVars>
      </dgm:prSet>
      <dgm:spPr/>
      <dgm:t>
        <a:bodyPr/>
        <a:lstStyle/>
        <a:p>
          <a:endParaRPr lang="en-ZA"/>
        </a:p>
      </dgm:t>
    </dgm:pt>
    <dgm:pt modelId="{B85E85BE-3661-4E37-9349-9D2200F3C1B0}" type="pres">
      <dgm:prSet presAssocID="{F2872CC3-2534-4F61-B4E4-599D43E35DAB}" presName="aSpace2" presStyleCnt="0"/>
      <dgm:spPr/>
    </dgm:pt>
    <dgm:pt modelId="{AF1C9EF4-1E24-457E-AE7B-E62547BF253E}" type="pres">
      <dgm:prSet presAssocID="{F2BD3A93-9410-465A-BBEB-5570BA2DF729}" presName="childNode" presStyleLbl="node1" presStyleIdx="2" presStyleCnt="10">
        <dgm:presLayoutVars>
          <dgm:bulletEnabled val="1"/>
        </dgm:presLayoutVars>
      </dgm:prSet>
      <dgm:spPr/>
      <dgm:t>
        <a:bodyPr/>
        <a:lstStyle/>
        <a:p>
          <a:endParaRPr lang="en-ZA"/>
        </a:p>
      </dgm:t>
    </dgm:pt>
    <dgm:pt modelId="{C428A5E4-6F13-4D6A-9E3F-4295B5D508E9}" type="pres">
      <dgm:prSet presAssocID="{F2BD3A93-9410-465A-BBEB-5570BA2DF729}" presName="aSpace2" presStyleCnt="0"/>
      <dgm:spPr/>
    </dgm:pt>
    <dgm:pt modelId="{85B0D735-F488-464C-95D0-27067BD5C081}" type="pres">
      <dgm:prSet presAssocID="{C75AFC02-3E6C-4799-A97B-5CDDE366BC3C}" presName="childNode" presStyleLbl="node1" presStyleIdx="3" presStyleCnt="10">
        <dgm:presLayoutVars>
          <dgm:bulletEnabled val="1"/>
        </dgm:presLayoutVars>
      </dgm:prSet>
      <dgm:spPr/>
      <dgm:t>
        <a:bodyPr/>
        <a:lstStyle/>
        <a:p>
          <a:endParaRPr lang="en-ZA"/>
        </a:p>
      </dgm:t>
    </dgm:pt>
    <dgm:pt modelId="{E2AE7E98-3AC1-4604-B31F-8E303ADF77F6}" type="pres">
      <dgm:prSet presAssocID="{C75AFC02-3E6C-4799-A97B-5CDDE366BC3C}" presName="aSpace2" presStyleCnt="0"/>
      <dgm:spPr/>
    </dgm:pt>
    <dgm:pt modelId="{D03A51B5-C763-40A2-916A-9E9932CF86BE}" type="pres">
      <dgm:prSet presAssocID="{DF381D4D-509F-4455-920B-F183B129C71E}" presName="childNode" presStyleLbl="node1" presStyleIdx="4" presStyleCnt="10">
        <dgm:presLayoutVars>
          <dgm:bulletEnabled val="1"/>
        </dgm:presLayoutVars>
      </dgm:prSet>
      <dgm:spPr/>
      <dgm:t>
        <a:bodyPr/>
        <a:lstStyle/>
        <a:p>
          <a:endParaRPr lang="en-ZA"/>
        </a:p>
      </dgm:t>
    </dgm:pt>
    <dgm:pt modelId="{D2720785-F49F-46C8-BAD5-A5FEB7CB18E5}" type="pres">
      <dgm:prSet presAssocID="{DF381D4D-509F-4455-920B-F183B129C71E}" presName="aSpace2" presStyleCnt="0"/>
      <dgm:spPr/>
    </dgm:pt>
    <dgm:pt modelId="{E66B02B9-A587-4DBA-A65F-F2904E645596}" type="pres">
      <dgm:prSet presAssocID="{09428A47-3BB5-4C8F-AAE5-DDEE64EF3505}" presName="childNode" presStyleLbl="node1" presStyleIdx="5" presStyleCnt="10">
        <dgm:presLayoutVars>
          <dgm:bulletEnabled val="1"/>
        </dgm:presLayoutVars>
      </dgm:prSet>
      <dgm:spPr/>
      <dgm:t>
        <a:bodyPr/>
        <a:lstStyle/>
        <a:p>
          <a:endParaRPr lang="en-ZA"/>
        </a:p>
      </dgm:t>
    </dgm:pt>
    <dgm:pt modelId="{A24361E0-59D7-4CEC-80DB-EEEF51384796}" type="pres">
      <dgm:prSet presAssocID="{F8D5F011-AC7E-473E-B56D-8EB8F128FCD9}" presName="aSpace" presStyleCnt="0"/>
      <dgm:spPr/>
    </dgm:pt>
    <dgm:pt modelId="{22CDEA91-43B4-4018-901C-F2AFA2A9EF40}" type="pres">
      <dgm:prSet presAssocID="{2934E8D3-5B98-4D5B-8855-8EB171C0D14A}" presName="compNode" presStyleCnt="0"/>
      <dgm:spPr/>
    </dgm:pt>
    <dgm:pt modelId="{6A97E985-52BF-4BD9-9B8F-CE74DCFADE23}" type="pres">
      <dgm:prSet presAssocID="{2934E8D3-5B98-4D5B-8855-8EB171C0D14A}" presName="aNode" presStyleLbl="bgShp" presStyleIdx="1" presStyleCnt="2"/>
      <dgm:spPr/>
      <dgm:t>
        <a:bodyPr/>
        <a:lstStyle/>
        <a:p>
          <a:endParaRPr lang="en-ZA"/>
        </a:p>
      </dgm:t>
    </dgm:pt>
    <dgm:pt modelId="{232A71D6-8E2B-4AF0-B033-0447A1834AD3}" type="pres">
      <dgm:prSet presAssocID="{2934E8D3-5B98-4D5B-8855-8EB171C0D14A}" presName="textNode" presStyleLbl="bgShp" presStyleIdx="1" presStyleCnt="2"/>
      <dgm:spPr/>
      <dgm:t>
        <a:bodyPr/>
        <a:lstStyle/>
        <a:p>
          <a:endParaRPr lang="en-ZA"/>
        </a:p>
      </dgm:t>
    </dgm:pt>
    <dgm:pt modelId="{9D7A4D00-3723-4AB8-90B2-A11FB54A42F3}" type="pres">
      <dgm:prSet presAssocID="{2934E8D3-5B98-4D5B-8855-8EB171C0D14A}" presName="compChildNode" presStyleCnt="0"/>
      <dgm:spPr/>
    </dgm:pt>
    <dgm:pt modelId="{27EC8EA9-1328-499F-A43B-1EEE34607C86}" type="pres">
      <dgm:prSet presAssocID="{2934E8D3-5B98-4D5B-8855-8EB171C0D14A}" presName="theInnerList" presStyleCnt="0"/>
      <dgm:spPr/>
    </dgm:pt>
    <dgm:pt modelId="{8C046739-0D45-4EC8-9FFE-D0E57C983C1F}" type="pres">
      <dgm:prSet presAssocID="{ABAC0693-2DCB-4304-A205-B172D872BA94}" presName="childNode" presStyleLbl="node1" presStyleIdx="6" presStyleCnt="10">
        <dgm:presLayoutVars>
          <dgm:bulletEnabled val="1"/>
        </dgm:presLayoutVars>
      </dgm:prSet>
      <dgm:spPr/>
      <dgm:t>
        <a:bodyPr/>
        <a:lstStyle/>
        <a:p>
          <a:endParaRPr lang="en-ZA"/>
        </a:p>
      </dgm:t>
    </dgm:pt>
    <dgm:pt modelId="{B631B366-3C80-45B9-A6B0-8EDA8B5CA74B}" type="pres">
      <dgm:prSet presAssocID="{ABAC0693-2DCB-4304-A205-B172D872BA94}" presName="aSpace2" presStyleCnt="0"/>
      <dgm:spPr/>
    </dgm:pt>
    <dgm:pt modelId="{C133D8A2-4252-4F0E-8375-F5F79ED3472B}" type="pres">
      <dgm:prSet presAssocID="{92ED428E-0D09-4555-9351-59955BF186BE}" presName="childNode" presStyleLbl="node1" presStyleIdx="7" presStyleCnt="10">
        <dgm:presLayoutVars>
          <dgm:bulletEnabled val="1"/>
        </dgm:presLayoutVars>
      </dgm:prSet>
      <dgm:spPr/>
      <dgm:t>
        <a:bodyPr/>
        <a:lstStyle/>
        <a:p>
          <a:endParaRPr lang="en-ZA"/>
        </a:p>
      </dgm:t>
    </dgm:pt>
    <dgm:pt modelId="{BB7602F4-1F6C-4A58-A310-5FADA9361585}" type="pres">
      <dgm:prSet presAssocID="{92ED428E-0D09-4555-9351-59955BF186BE}" presName="aSpace2" presStyleCnt="0"/>
      <dgm:spPr/>
    </dgm:pt>
    <dgm:pt modelId="{61E2AB02-FD6C-4558-BD25-94B911780113}" type="pres">
      <dgm:prSet presAssocID="{4B5F7423-5B8C-4BCB-B825-C07745D53730}" presName="childNode" presStyleLbl="node1" presStyleIdx="8" presStyleCnt="10">
        <dgm:presLayoutVars>
          <dgm:bulletEnabled val="1"/>
        </dgm:presLayoutVars>
      </dgm:prSet>
      <dgm:spPr/>
      <dgm:t>
        <a:bodyPr/>
        <a:lstStyle/>
        <a:p>
          <a:endParaRPr lang="en-ZA"/>
        </a:p>
      </dgm:t>
    </dgm:pt>
    <dgm:pt modelId="{54D0CA1E-15FE-42B7-9F93-EBAC89D63C18}" type="pres">
      <dgm:prSet presAssocID="{4B5F7423-5B8C-4BCB-B825-C07745D53730}" presName="aSpace2" presStyleCnt="0"/>
      <dgm:spPr/>
    </dgm:pt>
    <dgm:pt modelId="{8FB7149F-7BC8-477C-9119-DFE77B14CE9D}" type="pres">
      <dgm:prSet presAssocID="{D0314963-E266-4FE8-804C-47D68920480B}" presName="childNode" presStyleLbl="node1" presStyleIdx="9" presStyleCnt="10">
        <dgm:presLayoutVars>
          <dgm:bulletEnabled val="1"/>
        </dgm:presLayoutVars>
      </dgm:prSet>
      <dgm:spPr/>
      <dgm:t>
        <a:bodyPr/>
        <a:lstStyle/>
        <a:p>
          <a:endParaRPr lang="en-ZA"/>
        </a:p>
      </dgm:t>
    </dgm:pt>
  </dgm:ptLst>
  <dgm:cxnLst>
    <dgm:cxn modelId="{645834CB-3939-4B71-83CD-922231EF1043}" type="presOf" srcId="{F8D5F011-AC7E-473E-B56D-8EB8F128FCD9}" destId="{D3C96CFD-328E-40A2-AD43-3257C57537B8}" srcOrd="1" destOrd="0" presId="urn:microsoft.com/office/officeart/2005/8/layout/lProcess2"/>
    <dgm:cxn modelId="{3C4A91D4-7FAE-453F-BC84-C81C93AF6CFD}" srcId="{F8D5F011-AC7E-473E-B56D-8EB8F128FCD9}" destId="{09428A47-3BB5-4C8F-AAE5-DDEE64EF3505}" srcOrd="5" destOrd="0" parTransId="{AA142E9E-626C-4BA4-B404-8C0D0D430716}" sibTransId="{8A62A160-AB20-49A7-94BC-89643F46B887}"/>
    <dgm:cxn modelId="{C05F904C-915A-4387-8BC3-C9BC02A6A86B}" srcId="{2CA89642-60B3-4F0D-B93A-8581D304B6D4}" destId="{F8D5F011-AC7E-473E-B56D-8EB8F128FCD9}" srcOrd="0" destOrd="0" parTransId="{D0E1DB92-E4CB-423E-BC21-A2A7772FF3EB}" sibTransId="{96CA34BC-6AAA-41D5-9FC3-E3AAC5DBFE6F}"/>
    <dgm:cxn modelId="{9EE56897-2B20-45EB-A9B1-BEBA4C314EFF}" type="presOf" srcId="{4B5F7423-5B8C-4BCB-B825-C07745D53730}" destId="{61E2AB02-FD6C-4558-BD25-94B911780113}" srcOrd="0" destOrd="0" presId="urn:microsoft.com/office/officeart/2005/8/layout/lProcess2"/>
    <dgm:cxn modelId="{48F4A0AD-B1EB-4F5E-91D6-02B17FF1815A}" type="presOf" srcId="{2934E8D3-5B98-4D5B-8855-8EB171C0D14A}" destId="{232A71D6-8E2B-4AF0-B033-0447A1834AD3}" srcOrd="1" destOrd="0" presId="urn:microsoft.com/office/officeart/2005/8/layout/lProcess2"/>
    <dgm:cxn modelId="{17A8CF89-8878-41DA-8427-3169BF9F2E23}" type="presOf" srcId="{09428A47-3BB5-4C8F-AAE5-DDEE64EF3505}" destId="{E66B02B9-A587-4DBA-A65F-F2904E645596}" srcOrd="0" destOrd="0" presId="urn:microsoft.com/office/officeart/2005/8/layout/lProcess2"/>
    <dgm:cxn modelId="{0238A4DC-ECFD-4D05-841B-B30A5767DEC8}" type="presOf" srcId="{48708FCB-9F82-49C7-A119-9A3D4F5371E6}" destId="{5EED1EAE-9395-4FBD-BE56-106E33DDC359}" srcOrd="0" destOrd="0" presId="urn:microsoft.com/office/officeart/2005/8/layout/lProcess2"/>
    <dgm:cxn modelId="{22577AAA-527A-4305-AE66-C66EA078C316}" type="presOf" srcId="{F2BD3A93-9410-465A-BBEB-5570BA2DF729}" destId="{AF1C9EF4-1E24-457E-AE7B-E62547BF253E}" srcOrd="0" destOrd="0" presId="urn:microsoft.com/office/officeart/2005/8/layout/lProcess2"/>
    <dgm:cxn modelId="{765B7089-BE80-4FAA-94E7-9979E8586D0C}" type="presOf" srcId="{DF381D4D-509F-4455-920B-F183B129C71E}" destId="{D03A51B5-C763-40A2-916A-9E9932CF86BE}" srcOrd="0" destOrd="0" presId="urn:microsoft.com/office/officeart/2005/8/layout/lProcess2"/>
    <dgm:cxn modelId="{C46D08FE-1705-4B1D-9A5B-1335780D7464}" type="presOf" srcId="{ABAC0693-2DCB-4304-A205-B172D872BA94}" destId="{8C046739-0D45-4EC8-9FFE-D0E57C983C1F}" srcOrd="0" destOrd="0" presId="urn:microsoft.com/office/officeart/2005/8/layout/lProcess2"/>
    <dgm:cxn modelId="{2ABEB833-0B97-4C12-8336-7A443B2718B0}" type="presOf" srcId="{F2872CC3-2534-4F61-B4E4-599D43E35DAB}" destId="{DC502EB1-E1DF-4221-8D82-97285D8C0477}" srcOrd="0" destOrd="0" presId="urn:microsoft.com/office/officeart/2005/8/layout/lProcess2"/>
    <dgm:cxn modelId="{DC42F938-D967-4400-89DB-198D6DB45DD7}" srcId="{F8D5F011-AC7E-473E-B56D-8EB8F128FCD9}" destId="{F2872CC3-2534-4F61-B4E4-599D43E35DAB}" srcOrd="1" destOrd="0" parTransId="{A5687B89-F0ED-46E7-B09D-499AE67D39CF}" sibTransId="{7FFA6A34-82E5-4EC8-95A9-A6BFD4612E1C}"/>
    <dgm:cxn modelId="{B53E0CD3-3F14-413C-B301-48CB8F91532B}" srcId="{F8D5F011-AC7E-473E-B56D-8EB8F128FCD9}" destId="{DF381D4D-509F-4455-920B-F183B129C71E}" srcOrd="4" destOrd="0" parTransId="{D75F6898-92EE-4192-AAEE-9E94D2A8D8E6}" sibTransId="{3802E906-CA66-488E-9EA7-CD746B9E568A}"/>
    <dgm:cxn modelId="{FA0DEBC3-2B7A-4D84-9A3D-452601D33C04}" srcId="{F8D5F011-AC7E-473E-B56D-8EB8F128FCD9}" destId="{48708FCB-9F82-49C7-A119-9A3D4F5371E6}" srcOrd="0" destOrd="0" parTransId="{61DD665D-DF5F-422B-90B4-C2673FCA88F9}" sibTransId="{D3CEE47C-B4B8-4E86-A386-759CA5006A79}"/>
    <dgm:cxn modelId="{0F921949-E7B1-4100-933F-826C7ED8EEB9}" type="presOf" srcId="{F8D5F011-AC7E-473E-B56D-8EB8F128FCD9}" destId="{0CE504DE-9060-4844-9079-CFF73CF0C1FA}" srcOrd="0" destOrd="0" presId="urn:microsoft.com/office/officeart/2005/8/layout/lProcess2"/>
    <dgm:cxn modelId="{F40FCD59-EF97-409D-9275-431979639518}" type="presOf" srcId="{2CA89642-60B3-4F0D-B93A-8581D304B6D4}" destId="{7BF875EF-48C4-41BE-8708-748C7CE83063}" srcOrd="0" destOrd="0" presId="urn:microsoft.com/office/officeart/2005/8/layout/lProcess2"/>
    <dgm:cxn modelId="{97C06999-62F1-4E9E-9BA6-DE1682E6F531}" srcId="{2934E8D3-5B98-4D5B-8855-8EB171C0D14A}" destId="{D0314963-E266-4FE8-804C-47D68920480B}" srcOrd="3" destOrd="0" parTransId="{04BC2FD4-33F8-49D0-98E9-C82F65E8A162}" sibTransId="{CDE04F73-E949-4122-8036-97CE3AB7F423}"/>
    <dgm:cxn modelId="{83E0A074-B814-4C46-9716-4D8F41B9869E}" type="presOf" srcId="{2934E8D3-5B98-4D5B-8855-8EB171C0D14A}" destId="{6A97E985-52BF-4BD9-9B8F-CE74DCFADE23}" srcOrd="0" destOrd="0" presId="urn:microsoft.com/office/officeart/2005/8/layout/lProcess2"/>
    <dgm:cxn modelId="{6E6BA1FF-D842-4C6B-9D83-25926FD54CF6}" type="presOf" srcId="{C75AFC02-3E6C-4799-A97B-5CDDE366BC3C}" destId="{85B0D735-F488-464C-95D0-27067BD5C081}" srcOrd="0" destOrd="0" presId="urn:microsoft.com/office/officeart/2005/8/layout/lProcess2"/>
    <dgm:cxn modelId="{C021251A-83B3-4305-BD51-2F3C2593C34A}" srcId="{2934E8D3-5B98-4D5B-8855-8EB171C0D14A}" destId="{ABAC0693-2DCB-4304-A205-B172D872BA94}" srcOrd="0" destOrd="0" parTransId="{AF520A59-EB1B-43C5-BA46-98CE3913B686}" sibTransId="{731C5B00-E041-43C3-BC5E-365AA7769BE7}"/>
    <dgm:cxn modelId="{3AA97235-C07F-4B70-A2EE-CEA5655BF4CA}" type="presOf" srcId="{D0314963-E266-4FE8-804C-47D68920480B}" destId="{8FB7149F-7BC8-477C-9119-DFE77B14CE9D}" srcOrd="0" destOrd="0" presId="urn:microsoft.com/office/officeart/2005/8/layout/lProcess2"/>
    <dgm:cxn modelId="{05393291-7857-4CF9-8FD9-38181AFD4438}" srcId="{F8D5F011-AC7E-473E-B56D-8EB8F128FCD9}" destId="{C75AFC02-3E6C-4799-A97B-5CDDE366BC3C}" srcOrd="3" destOrd="0" parTransId="{86C73318-0BE5-49DA-A27F-2AEDAE54201E}" sibTransId="{EB7EA939-2A4B-48CA-BCED-D6233F041512}"/>
    <dgm:cxn modelId="{B6936E78-42AE-4232-B312-BD2932076A7A}" srcId="{F8D5F011-AC7E-473E-B56D-8EB8F128FCD9}" destId="{F2BD3A93-9410-465A-BBEB-5570BA2DF729}" srcOrd="2" destOrd="0" parTransId="{A4B356F9-FF89-4099-9237-3333084A060B}" sibTransId="{915B2751-2F91-4A84-97BD-A93479D90B41}"/>
    <dgm:cxn modelId="{AE8AE30B-0E87-4039-A79E-441A230A54C3}" type="presOf" srcId="{92ED428E-0D09-4555-9351-59955BF186BE}" destId="{C133D8A2-4252-4F0E-8375-F5F79ED3472B}" srcOrd="0" destOrd="0" presId="urn:microsoft.com/office/officeart/2005/8/layout/lProcess2"/>
    <dgm:cxn modelId="{16DE5F9A-0A9D-4FCC-8D19-E1BF2DB7EB20}" srcId="{2CA89642-60B3-4F0D-B93A-8581D304B6D4}" destId="{2934E8D3-5B98-4D5B-8855-8EB171C0D14A}" srcOrd="1" destOrd="0" parTransId="{DFAC2F94-E62F-4176-9D4A-27261D3FFAB1}" sibTransId="{E791A9B9-AF7C-47B4-99E2-E12591EFFE87}"/>
    <dgm:cxn modelId="{AAC288DE-3523-467E-B64D-D7A5FB4463C6}" srcId="{2934E8D3-5B98-4D5B-8855-8EB171C0D14A}" destId="{4B5F7423-5B8C-4BCB-B825-C07745D53730}" srcOrd="2" destOrd="0" parTransId="{5EDC043B-F9F9-4910-8312-BA772DBC76AB}" sibTransId="{E576E498-EB74-47BC-8D9B-06F2B75EC4FF}"/>
    <dgm:cxn modelId="{EB953FEF-DB8F-412F-A7E8-56C878BE5526}" srcId="{2934E8D3-5B98-4D5B-8855-8EB171C0D14A}" destId="{92ED428E-0D09-4555-9351-59955BF186BE}" srcOrd="1" destOrd="0" parTransId="{5AD6ACB0-0E09-4A4B-A009-92C81A69D22C}" sibTransId="{0456E815-5C6A-46CA-97A6-2E105E998B04}"/>
    <dgm:cxn modelId="{E685B893-9ADD-4B9C-B321-4DBDF28AAE6D}" type="presParOf" srcId="{7BF875EF-48C4-41BE-8708-748C7CE83063}" destId="{52EE04EC-01EB-43CC-885F-4C15FA7CFA3F}" srcOrd="0" destOrd="0" presId="urn:microsoft.com/office/officeart/2005/8/layout/lProcess2"/>
    <dgm:cxn modelId="{19D3ED07-83A1-4E8B-8C63-99B16AEE0B07}" type="presParOf" srcId="{52EE04EC-01EB-43CC-885F-4C15FA7CFA3F}" destId="{0CE504DE-9060-4844-9079-CFF73CF0C1FA}" srcOrd="0" destOrd="0" presId="urn:microsoft.com/office/officeart/2005/8/layout/lProcess2"/>
    <dgm:cxn modelId="{F1ADC24F-0DC1-4357-80D4-0E1D77D843BB}" type="presParOf" srcId="{52EE04EC-01EB-43CC-885F-4C15FA7CFA3F}" destId="{D3C96CFD-328E-40A2-AD43-3257C57537B8}" srcOrd="1" destOrd="0" presId="urn:microsoft.com/office/officeart/2005/8/layout/lProcess2"/>
    <dgm:cxn modelId="{2D26F8A6-B736-4E4F-8C48-537835398080}" type="presParOf" srcId="{52EE04EC-01EB-43CC-885F-4C15FA7CFA3F}" destId="{7E54AEC2-9A9F-4B85-A79C-C8F4CE31DB2B}" srcOrd="2" destOrd="0" presId="urn:microsoft.com/office/officeart/2005/8/layout/lProcess2"/>
    <dgm:cxn modelId="{6C5C2367-C0E2-4FE5-AFA5-7D2D79FC119A}" type="presParOf" srcId="{7E54AEC2-9A9F-4B85-A79C-C8F4CE31DB2B}" destId="{6B9B6177-6291-467C-BF91-B095A4CD0754}" srcOrd="0" destOrd="0" presId="urn:microsoft.com/office/officeart/2005/8/layout/lProcess2"/>
    <dgm:cxn modelId="{4F441EDD-54F6-4AF4-8EE5-F493165B6896}" type="presParOf" srcId="{6B9B6177-6291-467C-BF91-B095A4CD0754}" destId="{5EED1EAE-9395-4FBD-BE56-106E33DDC359}" srcOrd="0" destOrd="0" presId="urn:microsoft.com/office/officeart/2005/8/layout/lProcess2"/>
    <dgm:cxn modelId="{A130F0A8-CB6F-4CEB-BC2F-68A843F9ED3F}" type="presParOf" srcId="{6B9B6177-6291-467C-BF91-B095A4CD0754}" destId="{4F2059F1-B133-4198-8F0B-5631E403458D}" srcOrd="1" destOrd="0" presId="urn:microsoft.com/office/officeart/2005/8/layout/lProcess2"/>
    <dgm:cxn modelId="{4C84AC9B-BDE6-4D12-B731-4D36CFA97F7B}" type="presParOf" srcId="{6B9B6177-6291-467C-BF91-B095A4CD0754}" destId="{DC502EB1-E1DF-4221-8D82-97285D8C0477}" srcOrd="2" destOrd="0" presId="urn:microsoft.com/office/officeart/2005/8/layout/lProcess2"/>
    <dgm:cxn modelId="{4F7C5AB2-3E59-4F80-AABE-D8639BAC823C}" type="presParOf" srcId="{6B9B6177-6291-467C-BF91-B095A4CD0754}" destId="{B85E85BE-3661-4E37-9349-9D2200F3C1B0}" srcOrd="3" destOrd="0" presId="urn:microsoft.com/office/officeart/2005/8/layout/lProcess2"/>
    <dgm:cxn modelId="{70010ACD-EC66-4947-BCCB-0C03D432B482}" type="presParOf" srcId="{6B9B6177-6291-467C-BF91-B095A4CD0754}" destId="{AF1C9EF4-1E24-457E-AE7B-E62547BF253E}" srcOrd="4" destOrd="0" presId="urn:microsoft.com/office/officeart/2005/8/layout/lProcess2"/>
    <dgm:cxn modelId="{675936AD-1B93-4C62-A19B-3253B5782A91}" type="presParOf" srcId="{6B9B6177-6291-467C-BF91-B095A4CD0754}" destId="{C428A5E4-6F13-4D6A-9E3F-4295B5D508E9}" srcOrd="5" destOrd="0" presId="urn:microsoft.com/office/officeart/2005/8/layout/lProcess2"/>
    <dgm:cxn modelId="{0366F665-9E58-4409-B142-05ED38F3ACA4}" type="presParOf" srcId="{6B9B6177-6291-467C-BF91-B095A4CD0754}" destId="{85B0D735-F488-464C-95D0-27067BD5C081}" srcOrd="6" destOrd="0" presId="urn:microsoft.com/office/officeart/2005/8/layout/lProcess2"/>
    <dgm:cxn modelId="{BA3C0326-7852-456D-954B-FC65A470A04F}" type="presParOf" srcId="{6B9B6177-6291-467C-BF91-B095A4CD0754}" destId="{E2AE7E98-3AC1-4604-B31F-8E303ADF77F6}" srcOrd="7" destOrd="0" presId="urn:microsoft.com/office/officeart/2005/8/layout/lProcess2"/>
    <dgm:cxn modelId="{BFA23BEF-7703-42DD-BF0F-1D70A20F896D}" type="presParOf" srcId="{6B9B6177-6291-467C-BF91-B095A4CD0754}" destId="{D03A51B5-C763-40A2-916A-9E9932CF86BE}" srcOrd="8" destOrd="0" presId="urn:microsoft.com/office/officeart/2005/8/layout/lProcess2"/>
    <dgm:cxn modelId="{916B59E3-BE22-4EDD-81C9-753624CFD014}" type="presParOf" srcId="{6B9B6177-6291-467C-BF91-B095A4CD0754}" destId="{D2720785-F49F-46C8-BAD5-A5FEB7CB18E5}" srcOrd="9" destOrd="0" presId="urn:microsoft.com/office/officeart/2005/8/layout/lProcess2"/>
    <dgm:cxn modelId="{AEE0D418-C3C3-415B-A5E5-F708A4D790DF}" type="presParOf" srcId="{6B9B6177-6291-467C-BF91-B095A4CD0754}" destId="{E66B02B9-A587-4DBA-A65F-F2904E645596}" srcOrd="10" destOrd="0" presId="urn:microsoft.com/office/officeart/2005/8/layout/lProcess2"/>
    <dgm:cxn modelId="{7ACE4C7B-BF43-45EA-A00D-459B081A55C8}" type="presParOf" srcId="{7BF875EF-48C4-41BE-8708-748C7CE83063}" destId="{A24361E0-59D7-4CEC-80DB-EEEF51384796}" srcOrd="1" destOrd="0" presId="urn:microsoft.com/office/officeart/2005/8/layout/lProcess2"/>
    <dgm:cxn modelId="{C35EE330-C3C2-4A63-8F93-79EFD89420AB}" type="presParOf" srcId="{7BF875EF-48C4-41BE-8708-748C7CE83063}" destId="{22CDEA91-43B4-4018-901C-F2AFA2A9EF40}" srcOrd="2" destOrd="0" presId="urn:microsoft.com/office/officeart/2005/8/layout/lProcess2"/>
    <dgm:cxn modelId="{2FBD1463-F48C-4BA7-A037-8D1E5DC08FBF}" type="presParOf" srcId="{22CDEA91-43B4-4018-901C-F2AFA2A9EF40}" destId="{6A97E985-52BF-4BD9-9B8F-CE74DCFADE23}" srcOrd="0" destOrd="0" presId="urn:microsoft.com/office/officeart/2005/8/layout/lProcess2"/>
    <dgm:cxn modelId="{EDF2DCC9-3252-4604-9542-8B602EDB0C25}" type="presParOf" srcId="{22CDEA91-43B4-4018-901C-F2AFA2A9EF40}" destId="{232A71D6-8E2B-4AF0-B033-0447A1834AD3}" srcOrd="1" destOrd="0" presId="urn:microsoft.com/office/officeart/2005/8/layout/lProcess2"/>
    <dgm:cxn modelId="{60DADCAA-5BA2-4AF4-8B06-1404A76D96BE}" type="presParOf" srcId="{22CDEA91-43B4-4018-901C-F2AFA2A9EF40}" destId="{9D7A4D00-3723-4AB8-90B2-A11FB54A42F3}" srcOrd="2" destOrd="0" presId="urn:microsoft.com/office/officeart/2005/8/layout/lProcess2"/>
    <dgm:cxn modelId="{FA29844E-6453-443C-8FF5-52543B778567}" type="presParOf" srcId="{9D7A4D00-3723-4AB8-90B2-A11FB54A42F3}" destId="{27EC8EA9-1328-499F-A43B-1EEE34607C86}" srcOrd="0" destOrd="0" presId="urn:microsoft.com/office/officeart/2005/8/layout/lProcess2"/>
    <dgm:cxn modelId="{B5098DBB-1200-4102-91E8-D1F615F708B7}" type="presParOf" srcId="{27EC8EA9-1328-499F-A43B-1EEE34607C86}" destId="{8C046739-0D45-4EC8-9FFE-D0E57C983C1F}" srcOrd="0" destOrd="0" presId="urn:microsoft.com/office/officeart/2005/8/layout/lProcess2"/>
    <dgm:cxn modelId="{435A81B7-984A-42D9-9A49-91DA8BB63E8D}" type="presParOf" srcId="{27EC8EA9-1328-499F-A43B-1EEE34607C86}" destId="{B631B366-3C80-45B9-A6B0-8EDA8B5CA74B}" srcOrd="1" destOrd="0" presId="urn:microsoft.com/office/officeart/2005/8/layout/lProcess2"/>
    <dgm:cxn modelId="{944BC278-89B0-409D-9309-AECF0554615E}" type="presParOf" srcId="{27EC8EA9-1328-499F-A43B-1EEE34607C86}" destId="{C133D8A2-4252-4F0E-8375-F5F79ED3472B}" srcOrd="2" destOrd="0" presId="urn:microsoft.com/office/officeart/2005/8/layout/lProcess2"/>
    <dgm:cxn modelId="{2293E819-3D48-40CF-B356-96C4F9BB9CF5}" type="presParOf" srcId="{27EC8EA9-1328-499F-A43B-1EEE34607C86}" destId="{BB7602F4-1F6C-4A58-A310-5FADA9361585}" srcOrd="3" destOrd="0" presId="urn:microsoft.com/office/officeart/2005/8/layout/lProcess2"/>
    <dgm:cxn modelId="{1B1982AB-41DA-4CFC-A7FB-8D8E367AC284}" type="presParOf" srcId="{27EC8EA9-1328-499F-A43B-1EEE34607C86}" destId="{61E2AB02-FD6C-4558-BD25-94B911780113}" srcOrd="4" destOrd="0" presId="urn:microsoft.com/office/officeart/2005/8/layout/lProcess2"/>
    <dgm:cxn modelId="{F3CDAEC4-98B6-4F84-92F2-093001ADA378}" type="presParOf" srcId="{27EC8EA9-1328-499F-A43B-1EEE34607C86}" destId="{54D0CA1E-15FE-42B7-9F93-EBAC89D63C18}" srcOrd="5" destOrd="0" presId="urn:microsoft.com/office/officeart/2005/8/layout/lProcess2"/>
    <dgm:cxn modelId="{4CD6CE9E-72E5-4770-A5E1-0A8E814A8567}" type="presParOf" srcId="{27EC8EA9-1328-499F-A43B-1EEE34607C86}" destId="{8FB7149F-7BC8-477C-9119-DFE77B14CE9D}" srcOrd="6"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23951C-B41F-4ECB-84B4-3B48DAC80B57}">
      <dsp:nvSpPr>
        <dsp:cNvPr id="0" name=""/>
        <dsp:cNvSpPr/>
      </dsp:nvSpPr>
      <dsp:spPr>
        <a:xfrm rot="5400000">
          <a:off x="5471420" y="-2130618"/>
          <a:ext cx="1134238" cy="5683331"/>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ysClr val="windowText" lastClr="000000">
                  <a:hueOff val="0"/>
                  <a:satOff val="0"/>
                  <a:lumOff val="0"/>
                  <a:alphaOff val="0"/>
                </a:sysClr>
              </a:solidFill>
              <a:latin typeface="Calibri"/>
              <a:ea typeface="+mn-ea"/>
              <a:cs typeface="+mn-cs"/>
            </a:rPr>
            <a:t>Facilitate access to incremental housing finance for low income households in rural areas. </a:t>
          </a:r>
        </a:p>
      </dsp:txBody>
      <dsp:txXfrm rot="5400000">
        <a:off x="5471420" y="-2130618"/>
        <a:ext cx="1134238" cy="5683331"/>
      </dsp:txXfrm>
    </dsp:sp>
    <dsp:sp modelId="{152976DD-278E-4F20-8837-529B620FBBC7}">
      <dsp:nvSpPr>
        <dsp:cNvPr id="0" name=""/>
        <dsp:cNvSpPr/>
      </dsp:nvSpPr>
      <dsp:spPr>
        <a:xfrm>
          <a:off x="34497" y="0"/>
          <a:ext cx="3196873" cy="141779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ZA" sz="2900" kern="1200" dirty="0">
              <a:solidFill>
                <a:sysClr val="window" lastClr="FFFFFF"/>
              </a:solidFill>
              <a:latin typeface="Calibri"/>
              <a:ea typeface="+mn-ea"/>
              <a:cs typeface="+mn-cs"/>
            </a:rPr>
            <a:t>Households access to housing finance</a:t>
          </a:r>
        </a:p>
      </dsp:txBody>
      <dsp:txXfrm>
        <a:off x="34497" y="0"/>
        <a:ext cx="3196873" cy="1417798"/>
      </dsp:txXfrm>
    </dsp:sp>
    <dsp:sp modelId="{DA6D4EED-BCB0-4716-A6E7-5378B063886D}">
      <dsp:nvSpPr>
        <dsp:cNvPr id="0" name=""/>
        <dsp:cNvSpPr/>
      </dsp:nvSpPr>
      <dsp:spPr>
        <a:xfrm rot="5400000">
          <a:off x="5471420" y="-641930"/>
          <a:ext cx="1134238" cy="5683331"/>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ysClr val="windowText" lastClr="000000">
                  <a:hueOff val="0"/>
                  <a:satOff val="0"/>
                  <a:lumOff val="0"/>
                  <a:alphaOff val="0"/>
                </a:sysClr>
              </a:solidFill>
              <a:latin typeface="Calibri"/>
              <a:ea typeface="+mn-ea"/>
              <a:cs typeface="+mn-cs"/>
            </a:rPr>
            <a:t>Communal land, rural towns and small towns</a:t>
          </a:r>
        </a:p>
        <a:p>
          <a:pPr marL="228600" lvl="1" indent="-228600" algn="l" defTabSz="977900">
            <a:lnSpc>
              <a:spcPct val="90000"/>
            </a:lnSpc>
            <a:spcBef>
              <a:spcPct val="0"/>
            </a:spcBef>
            <a:spcAft>
              <a:spcPct val="15000"/>
            </a:spcAft>
            <a:buChar char="••"/>
          </a:pPr>
          <a:endParaRPr lang="en-ZA" sz="2200" kern="1200" dirty="0">
            <a:solidFill>
              <a:sysClr val="windowText" lastClr="000000">
                <a:hueOff val="0"/>
                <a:satOff val="0"/>
                <a:lumOff val="0"/>
                <a:alphaOff val="0"/>
              </a:sysClr>
            </a:solidFill>
            <a:latin typeface="Calibri"/>
            <a:ea typeface="+mn-ea"/>
            <a:cs typeface="+mn-cs"/>
          </a:endParaRPr>
        </a:p>
      </dsp:txBody>
      <dsp:txXfrm rot="5400000">
        <a:off x="5471420" y="-641930"/>
        <a:ext cx="1134238" cy="5683331"/>
      </dsp:txXfrm>
    </dsp:sp>
    <dsp:sp modelId="{8DDA0EB6-D56E-474F-A4BB-DE515BA46C60}">
      <dsp:nvSpPr>
        <dsp:cNvPr id="0" name=""/>
        <dsp:cNvSpPr/>
      </dsp:nvSpPr>
      <dsp:spPr>
        <a:xfrm>
          <a:off x="0" y="1490836"/>
          <a:ext cx="3196873" cy="141779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ZA" sz="2900" kern="1200" dirty="0">
              <a:solidFill>
                <a:sysClr val="window" lastClr="FFFFFF"/>
              </a:solidFill>
              <a:latin typeface="Calibri"/>
              <a:ea typeface="+mn-ea"/>
              <a:cs typeface="+mn-cs"/>
            </a:rPr>
            <a:t>Rural areas</a:t>
          </a:r>
        </a:p>
      </dsp:txBody>
      <dsp:txXfrm>
        <a:off x="0" y="1490836"/>
        <a:ext cx="3196873" cy="1417798"/>
      </dsp:txXfrm>
    </dsp:sp>
    <dsp:sp modelId="{5F68AF98-05B8-4A28-8138-7F48FF4B8B98}">
      <dsp:nvSpPr>
        <dsp:cNvPr id="0" name=""/>
        <dsp:cNvSpPr/>
      </dsp:nvSpPr>
      <dsp:spPr>
        <a:xfrm rot="5400000">
          <a:off x="5471420" y="846758"/>
          <a:ext cx="1134238" cy="5683331"/>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ysClr val="windowText" lastClr="000000">
                  <a:hueOff val="0"/>
                  <a:satOff val="0"/>
                  <a:lumOff val="0"/>
                  <a:alphaOff val="0"/>
                </a:sysClr>
              </a:solidFill>
              <a:latin typeface="Calibri"/>
              <a:ea typeface="+mn-ea"/>
              <a:cs typeface="+mn-cs"/>
            </a:rPr>
            <a:t>Maximum R15 000</a:t>
          </a:r>
        </a:p>
        <a:p>
          <a:pPr marL="228600" lvl="1" indent="-228600" algn="l" defTabSz="977900">
            <a:lnSpc>
              <a:spcPct val="90000"/>
            </a:lnSpc>
            <a:spcBef>
              <a:spcPct val="0"/>
            </a:spcBef>
            <a:spcAft>
              <a:spcPct val="15000"/>
            </a:spcAft>
            <a:buChar char="••"/>
          </a:pPr>
          <a:r>
            <a:rPr lang="en-ZA" sz="2200" kern="1200" dirty="0">
              <a:solidFill>
                <a:sysClr val="windowText" lastClr="000000">
                  <a:hueOff val="0"/>
                  <a:satOff val="0"/>
                  <a:lumOff val="0"/>
                  <a:alphaOff val="0"/>
                </a:sysClr>
              </a:solidFill>
              <a:latin typeface="Calibri"/>
              <a:ea typeface="+mn-ea"/>
              <a:cs typeface="+mn-cs"/>
            </a:rPr>
            <a:t>Focus on borrowers earning under R3 500</a:t>
          </a:r>
        </a:p>
      </dsp:txBody>
      <dsp:txXfrm rot="5400000">
        <a:off x="5471420" y="846758"/>
        <a:ext cx="1134238" cy="5683331"/>
      </dsp:txXfrm>
    </dsp:sp>
    <dsp:sp modelId="{2B874C4F-2EF4-41C9-90AA-3947019E0B1D}">
      <dsp:nvSpPr>
        <dsp:cNvPr id="0" name=""/>
        <dsp:cNvSpPr/>
      </dsp:nvSpPr>
      <dsp:spPr>
        <a:xfrm>
          <a:off x="0" y="2979524"/>
          <a:ext cx="3196873" cy="141779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ZA" sz="2900" kern="1200" dirty="0">
              <a:solidFill>
                <a:sysClr val="window" lastClr="FFFFFF"/>
              </a:solidFill>
              <a:latin typeface="Calibri"/>
              <a:ea typeface="+mn-ea"/>
              <a:cs typeface="+mn-cs"/>
            </a:rPr>
            <a:t>Monthly Income</a:t>
          </a:r>
        </a:p>
      </dsp:txBody>
      <dsp:txXfrm>
        <a:off x="0" y="2979524"/>
        <a:ext cx="3196873" cy="14177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3499E7-F888-4E8C-80EC-CD878D3D7675}">
      <dsp:nvSpPr>
        <dsp:cNvPr id="0" name=""/>
        <dsp:cNvSpPr/>
      </dsp:nvSpPr>
      <dsp:spPr>
        <a:xfrm rot="5400000">
          <a:off x="5537842" y="-2248030"/>
          <a:ext cx="915870" cy="5643085"/>
        </a:xfrm>
        <a:prstGeom prst="round2SameRect">
          <a:avLst/>
        </a:prstGeom>
        <a:solidFill>
          <a:srgbClr val="E7EBF5">
            <a:alpha val="89804"/>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latin typeface="Calibri" panose="020F0502020204030204" pitchFamily="34" charset="0"/>
            </a:rPr>
            <a:t>Wholesale funds to retail intermediaries</a:t>
          </a:r>
        </a:p>
        <a:p>
          <a:pPr marL="171450" lvl="1" indent="-171450" algn="l" defTabSz="711200">
            <a:lnSpc>
              <a:spcPct val="90000"/>
            </a:lnSpc>
            <a:spcBef>
              <a:spcPct val="0"/>
            </a:spcBef>
            <a:spcAft>
              <a:spcPct val="15000"/>
            </a:spcAft>
            <a:buChar char="••"/>
          </a:pPr>
          <a:r>
            <a:rPr lang="en-ZA" sz="1600" kern="1200" dirty="0">
              <a:latin typeface="Calibri" panose="020F0502020204030204" pitchFamily="34" charset="0"/>
            </a:rPr>
            <a:t>Must be repaid</a:t>
          </a:r>
        </a:p>
        <a:p>
          <a:pPr marL="171450" lvl="1" indent="-171450" algn="l" defTabSz="711200">
            <a:lnSpc>
              <a:spcPct val="90000"/>
            </a:lnSpc>
            <a:spcBef>
              <a:spcPct val="0"/>
            </a:spcBef>
            <a:spcAft>
              <a:spcPct val="15000"/>
            </a:spcAft>
            <a:buChar char="••"/>
          </a:pPr>
          <a:r>
            <a:rPr lang="en-ZA" sz="1600" kern="1200" dirty="0">
              <a:latin typeface="Calibri" panose="020F0502020204030204" pitchFamily="34" charset="0"/>
            </a:rPr>
            <a:t>People empowered to decide for themselves</a:t>
          </a:r>
        </a:p>
      </dsp:txBody>
      <dsp:txXfrm rot="5400000">
        <a:off x="5537842" y="-2248030"/>
        <a:ext cx="915870" cy="5643085"/>
      </dsp:txXfrm>
    </dsp:sp>
    <dsp:sp modelId="{56FEBF25-381D-4B01-ABDB-CC01AA6590B4}">
      <dsp:nvSpPr>
        <dsp:cNvPr id="0" name=""/>
        <dsp:cNvSpPr/>
      </dsp:nvSpPr>
      <dsp:spPr>
        <a:xfrm>
          <a:off x="0" y="1092"/>
          <a:ext cx="3174235" cy="114483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ZA" sz="3200" kern="1200" dirty="0">
              <a:solidFill>
                <a:sysClr val="window" lastClr="FFFFFF"/>
              </a:solidFill>
              <a:latin typeface="Calibri"/>
              <a:ea typeface="+mn-ea"/>
              <a:cs typeface="+mn-cs"/>
            </a:rPr>
            <a:t>Wholesale Lending</a:t>
          </a:r>
        </a:p>
      </dsp:txBody>
      <dsp:txXfrm>
        <a:off x="0" y="1092"/>
        <a:ext cx="3174235" cy="1144838"/>
      </dsp:txXfrm>
    </dsp:sp>
    <dsp:sp modelId="{4F23951C-B41F-4ECB-84B4-3B48DAC80B57}">
      <dsp:nvSpPr>
        <dsp:cNvPr id="0" name=""/>
        <dsp:cNvSpPr/>
      </dsp:nvSpPr>
      <dsp:spPr>
        <a:xfrm rot="5400000">
          <a:off x="5537842" y="-1045950"/>
          <a:ext cx="915870" cy="5643085"/>
        </a:xfrm>
        <a:prstGeom prst="round2SameRect">
          <a:avLst/>
        </a:prstGeom>
        <a:solidFill>
          <a:srgbClr val="D0D8E8">
            <a:alpha val="89804"/>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Carry credit risk of beneficiaries</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Market to clients</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Commercial and Community based organisations</a:t>
          </a:r>
        </a:p>
      </dsp:txBody>
      <dsp:txXfrm rot="5400000">
        <a:off x="5537842" y="-1045950"/>
        <a:ext cx="915870" cy="5643085"/>
      </dsp:txXfrm>
    </dsp:sp>
    <dsp:sp modelId="{152976DD-278E-4F20-8837-529B620FBBC7}">
      <dsp:nvSpPr>
        <dsp:cNvPr id="0" name=""/>
        <dsp:cNvSpPr/>
      </dsp:nvSpPr>
      <dsp:spPr>
        <a:xfrm>
          <a:off x="34253" y="1138489"/>
          <a:ext cx="3174235" cy="114483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ZA" sz="3200" kern="1200" dirty="0">
              <a:solidFill>
                <a:sysClr val="window" lastClr="FFFFFF"/>
              </a:solidFill>
              <a:latin typeface="Calibri"/>
              <a:ea typeface="+mn-ea"/>
              <a:cs typeface="+mn-cs"/>
            </a:rPr>
            <a:t>Intermediaries</a:t>
          </a:r>
        </a:p>
      </dsp:txBody>
      <dsp:txXfrm>
        <a:off x="34253" y="1138489"/>
        <a:ext cx="3174235" cy="1144838"/>
      </dsp:txXfrm>
    </dsp:sp>
    <dsp:sp modelId="{DA6D4EED-BCB0-4716-A6E7-5378B063886D}">
      <dsp:nvSpPr>
        <dsp:cNvPr id="0" name=""/>
        <dsp:cNvSpPr/>
      </dsp:nvSpPr>
      <dsp:spPr>
        <a:xfrm rot="5400000">
          <a:off x="5537842" y="156130"/>
          <a:ext cx="915870" cy="5643085"/>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Unsecured, so can never lose homes</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Ideally disbursed through building merchants</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Must be used for housing as defined in  mandate</a:t>
          </a:r>
        </a:p>
      </dsp:txBody>
      <dsp:txXfrm rot="5400000">
        <a:off x="5537842" y="156130"/>
        <a:ext cx="915870" cy="5643085"/>
      </dsp:txXfrm>
    </dsp:sp>
    <dsp:sp modelId="{8DDA0EB6-D56E-474F-A4BB-DE515BA46C60}">
      <dsp:nvSpPr>
        <dsp:cNvPr id="0" name=""/>
        <dsp:cNvSpPr/>
      </dsp:nvSpPr>
      <dsp:spPr>
        <a:xfrm>
          <a:off x="0" y="2405253"/>
          <a:ext cx="3174235" cy="114483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ZA" sz="3200" kern="1200" dirty="0">
              <a:solidFill>
                <a:sysClr val="window" lastClr="FFFFFF"/>
              </a:solidFill>
              <a:latin typeface="Calibri"/>
              <a:ea typeface="+mn-ea"/>
              <a:cs typeface="+mn-cs"/>
            </a:rPr>
            <a:t>Loan requirements</a:t>
          </a:r>
        </a:p>
      </dsp:txBody>
      <dsp:txXfrm>
        <a:off x="0" y="2405253"/>
        <a:ext cx="3174235" cy="1144838"/>
      </dsp:txXfrm>
    </dsp:sp>
    <dsp:sp modelId="{5F68AF98-05B8-4A28-8138-7F48FF4B8B98}">
      <dsp:nvSpPr>
        <dsp:cNvPr id="0" name=""/>
        <dsp:cNvSpPr/>
      </dsp:nvSpPr>
      <dsp:spPr>
        <a:xfrm rot="5400000">
          <a:off x="5256658" y="1521811"/>
          <a:ext cx="1466529" cy="563757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National Credit Act allows REPO + 27% </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RHLF discounts to those who charge less (Pricing Policy below)</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Each 2% discount to retail clients, RHLF offers 1% to intermediary</a:t>
          </a:r>
        </a:p>
        <a:p>
          <a:pPr marL="171450" lvl="1" indent="-171450" algn="l" defTabSz="711200">
            <a:lnSpc>
              <a:spcPct val="90000"/>
            </a:lnSpc>
            <a:spcBef>
              <a:spcPct val="0"/>
            </a:spcBef>
            <a:spcAft>
              <a:spcPct val="15000"/>
            </a:spcAft>
            <a:buChar char="••"/>
          </a:pPr>
          <a:r>
            <a:rPr lang="en-ZA" sz="1600" kern="1200" dirty="0">
              <a:solidFill>
                <a:sysClr val="windowText" lastClr="000000">
                  <a:hueOff val="0"/>
                  <a:satOff val="0"/>
                  <a:lumOff val="0"/>
                  <a:alphaOff val="0"/>
                </a:sysClr>
              </a:solidFill>
              <a:latin typeface="Calibri"/>
              <a:ea typeface="+mn-ea"/>
              <a:cs typeface="+mn-cs"/>
            </a:rPr>
            <a:t>Most RHLF retail borrowers pay 15%</a:t>
          </a:r>
        </a:p>
      </dsp:txBody>
      <dsp:txXfrm rot="5400000">
        <a:off x="5256658" y="1521811"/>
        <a:ext cx="1466529" cy="5637574"/>
      </dsp:txXfrm>
    </dsp:sp>
    <dsp:sp modelId="{2B874C4F-2EF4-41C9-90AA-3947019E0B1D}">
      <dsp:nvSpPr>
        <dsp:cNvPr id="0" name=""/>
        <dsp:cNvSpPr/>
      </dsp:nvSpPr>
      <dsp:spPr>
        <a:xfrm>
          <a:off x="0" y="3768179"/>
          <a:ext cx="3171135" cy="1144838"/>
        </a:xfrm>
        <a:prstGeom prst="round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ZA" sz="3200" kern="1200" dirty="0">
              <a:solidFill>
                <a:sysClr val="window" lastClr="FFFFFF"/>
              </a:solidFill>
              <a:latin typeface="Calibri"/>
              <a:ea typeface="+mn-ea"/>
              <a:cs typeface="+mn-cs"/>
            </a:rPr>
            <a:t>Cost of borrowing</a:t>
          </a:r>
        </a:p>
      </dsp:txBody>
      <dsp:txXfrm>
        <a:off x="0" y="3768179"/>
        <a:ext cx="3171135" cy="11448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F409F-E27A-49E8-BE26-4FC3CB36F883}" type="datetimeFigureOut">
              <a:rPr lang="en-ZA" smtClean="0"/>
              <a:pPr/>
              <a:t>2018/04/20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37421-3776-4615-96FA-9EB537ADBC4D}" type="slidenum">
              <a:rPr lang="en-ZA" smtClean="0"/>
              <a:pPr/>
              <a:t>‹#›</a:t>
            </a:fld>
            <a:endParaRPr lang="en-ZA"/>
          </a:p>
        </p:txBody>
      </p:sp>
    </p:spTree>
    <p:extLst>
      <p:ext uri="{BB962C8B-B14F-4D97-AF65-F5344CB8AC3E}">
        <p14:creationId xmlns:p14="http://schemas.microsoft.com/office/powerpoint/2010/main" xmlns="" val="256152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EE39FE8E-6464-4BA3-8D44-96F3143671AF}" type="slidenum">
              <a:rPr lang="en-US" smtClean="0"/>
              <a:pPr>
                <a:defRPr/>
              </a:pPr>
              <a:t>14</a:t>
            </a:fld>
            <a:endParaRPr lang="en-US" dirty="0"/>
          </a:p>
        </p:txBody>
      </p:sp>
      <p:sp>
        <p:nvSpPr>
          <p:cNvPr id="38915" name="Rectangle 2"/>
          <p:cNvSpPr>
            <a:spLocks noGrp="1" noRot="1" noChangeAspect="1" noChangeArrowheads="1" noTextEdit="1"/>
          </p:cNvSpPr>
          <p:nvPr>
            <p:ph type="sldImg"/>
          </p:nvPr>
        </p:nvSpPr>
        <p:spPr bwMode="auto">
          <a:xfrm>
            <a:off x="409575" y="698500"/>
            <a:ext cx="61928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xfrm>
            <a:off x="700088" y="4414838"/>
            <a:ext cx="5610225"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xmlns="" val="82594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7555728-33F0-465E-A5E9-D789407B3910}" type="slidenum">
              <a:rPr lang="en-US" smtClean="0"/>
              <a:pPr/>
              <a:t>15</a:t>
            </a:fld>
            <a:endParaRPr lang="en-US"/>
          </a:p>
        </p:txBody>
      </p:sp>
    </p:spTree>
    <p:extLst>
      <p:ext uri="{BB962C8B-B14F-4D97-AF65-F5344CB8AC3E}">
        <p14:creationId xmlns:p14="http://schemas.microsoft.com/office/powerpoint/2010/main" xmlns="" val="131099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B485198D-7D34-4BA4-A358-E2E3E592CBB4}" type="slidenum">
              <a:rPr lang="en-US" smtClean="0"/>
              <a:pPr>
                <a:defRPr/>
              </a:pPr>
              <a:t>16</a:t>
            </a:fld>
            <a:endParaRPr lang="en-US" dirty="0"/>
          </a:p>
        </p:txBody>
      </p:sp>
      <p:sp>
        <p:nvSpPr>
          <p:cNvPr id="39939" name="Rectangle 2"/>
          <p:cNvSpPr>
            <a:spLocks noGrp="1" noRot="1" noChangeAspect="1" noChangeArrowheads="1" noTextEdit="1"/>
          </p:cNvSpPr>
          <p:nvPr>
            <p:ph type="sldImg"/>
          </p:nvPr>
        </p:nvSpPr>
        <p:spPr bwMode="auto">
          <a:xfrm>
            <a:off x="409575" y="698500"/>
            <a:ext cx="61928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bwMode="auto">
          <a:xfrm>
            <a:off x="700088" y="4414838"/>
            <a:ext cx="5610225"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xmlns="" val="370407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EE39FE8E-6464-4BA3-8D44-96F3143671AF}" type="slidenum">
              <a:rPr lang="en-US" smtClean="0"/>
              <a:pPr>
                <a:defRPr/>
              </a:pPr>
              <a:t>18</a:t>
            </a:fld>
            <a:endParaRPr lang="en-US" dirty="0"/>
          </a:p>
        </p:txBody>
      </p:sp>
      <p:sp>
        <p:nvSpPr>
          <p:cNvPr id="38915" name="Rectangle 2"/>
          <p:cNvSpPr>
            <a:spLocks noGrp="1" noRot="1" noChangeAspect="1" noChangeArrowheads="1" noTextEdit="1"/>
          </p:cNvSpPr>
          <p:nvPr>
            <p:ph type="sldImg"/>
          </p:nvPr>
        </p:nvSpPr>
        <p:spPr bwMode="auto">
          <a:xfrm>
            <a:off x="409575" y="698500"/>
            <a:ext cx="6192838"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xfrm>
            <a:off x="700088" y="4414838"/>
            <a:ext cx="5610225" cy="4183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xmlns="" val="412960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DD4AB-E68F-4B0B-84F4-744485A7C8B6}"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02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DA45B-B0EC-4CFC-8738-24604180384F}"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601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D7EEF-1274-4D3B-944D-AABD86173158}"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653350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1D750-B76D-4B4B-9550-637F24A5DDB5}"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8775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9A190-2976-427E-84E4-AB9B4E5D3359}"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78988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5A363-9737-448F-A3F4-454344C7B652}"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5099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0C951B-6EB8-46AA-97E7-F8F61F08A7E3}"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0733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71DCA-FE38-4BA5-98A7-134216FC9D8A}"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846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0A02A71E-2576-4B32-9224-705651D54FC4}" type="datetime1">
              <a:rPr lang="en-US" smtClean="0"/>
              <a:pPr>
                <a:defRPr/>
              </a:pPr>
              <a:t>4/20/2018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57FC719-F8B6-43A4-9299-D5650E46ADE1}" type="slidenum">
              <a:rPr lang="en-US"/>
              <a:pPr>
                <a:defRPr/>
              </a:pPr>
              <a:t>‹#›</a:t>
            </a:fld>
            <a:endParaRPr lang="en-US"/>
          </a:p>
        </p:txBody>
      </p:sp>
    </p:spTree>
    <p:extLst>
      <p:ext uri="{BB962C8B-B14F-4D97-AF65-F5344CB8AC3E}">
        <p14:creationId xmlns:p14="http://schemas.microsoft.com/office/powerpoint/2010/main" xmlns="" val="74705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68EEC-E5ED-4633-9BFD-EA05BDB926FC}"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4062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74AB09-4F61-4C7E-B803-2A49E9094925}" type="datetime1">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215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098DD-DEAB-4EAE-85C1-2DA970C6CCCA}" type="datetime1">
              <a:rPr lang="en-US" smtClean="0"/>
              <a:pPr/>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3388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1D83D5-AEA4-4BBC-BC08-8D7B09498B46}" type="datetime1">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7191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6B5F36-58FD-4732-8C34-3E8474C0EAF6}" type="datetime1">
              <a:rPr lang="en-US" smtClean="0"/>
              <a:pPr/>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5066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0E8A9-0114-4EAF-98FA-C370A5DBC551}" type="datetime1">
              <a:rPr lang="en-US" smtClean="0"/>
              <a:pPr/>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70966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9986A4-4E3A-45BF-BF86-6B5AEFD7A76D}" type="datetime1">
              <a:rPr lang="en-US" smtClean="0"/>
              <a:pPr/>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4505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47ED75-EE15-459E-87F1-9DC9EB210494}" type="datetime1">
              <a:rPr lang="en-US" smtClean="0"/>
              <a:pPr/>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9795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BFE607-337A-47AA-BB77-3E02EE51AC93}" type="datetime1">
              <a:rPr lang="en-US" smtClean="0"/>
              <a:pPr/>
              <a:t>4/20/2018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998732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unicipalities.co.za/overview/1204/ramotshere-moiloa-local-municipality"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Rural Housing Loan Fund</a:t>
            </a:r>
          </a:p>
        </p:txBody>
      </p:sp>
      <p:sp>
        <p:nvSpPr>
          <p:cNvPr id="3" name="Subtitle 2"/>
          <p:cNvSpPr>
            <a:spLocks noGrp="1"/>
          </p:cNvSpPr>
          <p:nvPr>
            <p:ph type="subTitle" idx="1"/>
          </p:nvPr>
        </p:nvSpPr>
        <p:spPr>
          <a:xfrm>
            <a:off x="1507067" y="4050833"/>
            <a:ext cx="7766936" cy="1989482"/>
          </a:xfrm>
        </p:spPr>
        <p:txBody>
          <a:bodyPr>
            <a:normAutofit lnSpcReduction="10000"/>
          </a:bodyPr>
          <a:lstStyle/>
          <a:p>
            <a:r>
              <a:rPr lang="en-ZA" sz="2400" b="1" dirty="0">
                <a:solidFill>
                  <a:schemeClr val="tx1"/>
                </a:solidFill>
              </a:rPr>
              <a:t>Annual Performance Plan 2018/19</a:t>
            </a:r>
          </a:p>
          <a:p>
            <a:r>
              <a:rPr lang="en-ZA" dirty="0"/>
              <a:t>Presentation to Parliamentary Portfolio Committee</a:t>
            </a:r>
          </a:p>
          <a:p>
            <a:r>
              <a:rPr lang="en-ZA" dirty="0"/>
              <a:t>18 April 2018</a:t>
            </a:r>
          </a:p>
          <a:p>
            <a:r>
              <a:rPr lang="en-ZA" dirty="0"/>
              <a:t>Chief Executive Officer: Jabulani Fakazi</a:t>
            </a:r>
          </a:p>
          <a:p>
            <a:r>
              <a:rPr lang="en-ZA" dirty="0"/>
              <a:t>Chief Financial Officer: Bruce Gordon</a:t>
            </a:r>
          </a:p>
        </p:txBody>
      </p:sp>
      <p:pic>
        <p:nvPicPr>
          <p:cNvPr id="4" name="Picture 4" descr="RHLF new logo 003">
            <a:extLst>
              <a:ext uri="{FF2B5EF4-FFF2-40B4-BE49-F238E27FC236}">
                <a16:creationId xmlns="" xmlns:a16="http://schemas.microsoft.com/office/drawing/2014/main" id="{82C9352D-7C8B-41E6-9BC8-9277A46BB8C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284375" y="455847"/>
            <a:ext cx="2254970" cy="2517756"/>
          </a:xfrm>
          <a:prstGeom prst="rect">
            <a:avLst/>
          </a:prstGeom>
        </p:spPr>
      </p:pic>
      <p:sp>
        <p:nvSpPr>
          <p:cNvPr id="6" name="Slide Number Placeholder 5">
            <a:extLst>
              <a:ext uri="{FF2B5EF4-FFF2-40B4-BE49-F238E27FC236}">
                <a16:creationId xmlns="" xmlns:a16="http://schemas.microsoft.com/office/drawing/2014/main" id="{FC405B5C-DE73-43A2-891C-32D5B9F301A5}"/>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xmlns="" val="114579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0FF2-5742-4563-A676-1EACEFDE34A0}"/>
              </a:ext>
            </a:extLst>
          </p:cNvPr>
          <p:cNvSpPr>
            <a:spLocks noGrp="1"/>
          </p:cNvSpPr>
          <p:nvPr>
            <p:ph type="title"/>
          </p:nvPr>
        </p:nvSpPr>
        <p:spPr>
          <a:xfrm>
            <a:off x="677334" y="169986"/>
            <a:ext cx="8596668" cy="1320800"/>
          </a:xfrm>
        </p:spPr>
        <p:txBody>
          <a:bodyPr>
            <a:normAutofit/>
          </a:bodyPr>
          <a:lstStyle/>
          <a:p>
            <a:r>
              <a:rPr lang="en-GB" sz="2800" b="1" dirty="0"/>
              <a:t>Elias </a:t>
            </a:r>
            <a:r>
              <a:rPr lang="en-GB" sz="2800" b="1" dirty="0" err="1"/>
              <a:t>Motsoaledi</a:t>
            </a:r>
            <a:r>
              <a:rPr lang="en-GB" sz="2800" b="1" dirty="0"/>
              <a:t> LM, Groblersdal</a:t>
            </a:r>
            <a:r>
              <a:rPr lang="en-ZA" sz="2800" b="1" dirty="0"/>
              <a:t> (Limpopo)</a:t>
            </a:r>
            <a:endParaRPr lang="en-ZA" sz="2800" dirty="0"/>
          </a:p>
        </p:txBody>
      </p:sp>
      <p:sp>
        <p:nvSpPr>
          <p:cNvPr id="5" name="Rectangle 4">
            <a:extLst>
              <a:ext uri="{FF2B5EF4-FFF2-40B4-BE49-F238E27FC236}">
                <a16:creationId xmlns="" xmlns:a16="http://schemas.microsoft.com/office/drawing/2014/main" id="{A23EB79E-9E0D-4062-95E5-D19019610CD8}"/>
              </a:ext>
            </a:extLst>
          </p:cNvPr>
          <p:cNvSpPr>
            <a:spLocks noChangeArrowheads="1"/>
          </p:cNvSpPr>
          <p:nvPr/>
        </p:nvSpPr>
        <p:spPr bwMode="auto">
          <a:xfrm>
            <a:off x="0" y="2955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5">
            <a:extLst>
              <a:ext uri="{FF2B5EF4-FFF2-40B4-BE49-F238E27FC236}">
                <a16:creationId xmlns="" xmlns:a16="http://schemas.microsoft.com/office/drawing/2014/main" id="{B7488D64-9F93-437C-A8FC-F5288B6B45BF}"/>
              </a:ext>
            </a:extLst>
          </p:cNvPr>
          <p:cNvSpPr/>
          <p:nvPr/>
        </p:nvSpPr>
        <p:spPr>
          <a:xfrm>
            <a:off x="788378" y="4323362"/>
            <a:ext cx="8672146" cy="1754326"/>
          </a:xfrm>
          <a:prstGeom prst="rect">
            <a:avLst/>
          </a:prstGeom>
        </p:spPr>
        <p:txBody>
          <a:bodyPr wrap="square">
            <a:spAutoFit/>
          </a:bodyPr>
          <a:lstStyle/>
          <a:p>
            <a:pPr marL="285750" indent="-285750">
              <a:buFont typeface="Wingdings" panose="05000000000000000000" pitchFamily="2" charset="2"/>
              <a:buChar char="q"/>
            </a:pPr>
            <a:r>
              <a:rPr lang="en-GB" dirty="0"/>
              <a:t>Borrower is a single parent with one child, employed in the private sector</a:t>
            </a:r>
            <a:endParaRPr lang="en-ZA" dirty="0"/>
          </a:p>
          <a:p>
            <a:pPr marL="285750" indent="-285750">
              <a:buFont typeface="Wingdings" panose="05000000000000000000" pitchFamily="2" charset="2"/>
              <a:buChar char="q"/>
            </a:pPr>
            <a:r>
              <a:rPr lang="en-GB" dirty="0"/>
              <a:t>Earns between R9 800 and R15 000 per month. </a:t>
            </a:r>
            <a:endParaRPr lang="en-ZA" dirty="0"/>
          </a:p>
          <a:p>
            <a:pPr marL="285750" indent="-285750">
              <a:buFont typeface="Wingdings" panose="05000000000000000000" pitchFamily="2" charset="2"/>
              <a:buChar char="q"/>
            </a:pPr>
            <a:r>
              <a:rPr lang="en-GB" dirty="0"/>
              <a:t>She took the first loan of R18 633 in May 2014 from Thuthukani to extend the pre-1994 government house for her parents. </a:t>
            </a:r>
            <a:endParaRPr lang="en-ZA" dirty="0"/>
          </a:p>
          <a:p>
            <a:pPr marL="285750" indent="-285750">
              <a:buFont typeface="Wingdings" panose="05000000000000000000" pitchFamily="2" charset="2"/>
              <a:buChar char="q"/>
            </a:pPr>
            <a:r>
              <a:rPr lang="en-GB" dirty="0"/>
              <a:t>She then took the second loan of R32 850 in April 2016 for roofing material to complete the house</a:t>
            </a:r>
            <a:endParaRPr lang="en-ZA" dirty="0"/>
          </a:p>
        </p:txBody>
      </p:sp>
      <p:pic>
        <p:nvPicPr>
          <p:cNvPr id="7" name="Picture 4" descr="RHLF new logo 003">
            <a:extLst>
              <a:ext uri="{FF2B5EF4-FFF2-40B4-BE49-F238E27FC236}">
                <a16:creationId xmlns="" xmlns:a16="http://schemas.microsoft.com/office/drawing/2014/main" id="{98DDFF4D-DFB2-4311-904B-F389CDD3BB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2B183232-A1D2-43E5-8BD3-49961AB58BA6}"/>
              </a:ext>
            </a:extLst>
          </p:cNvPr>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11" name="Picture 10" descr="O:\Clients Verification\V E R I F I C A T I O N S\Verification  for 2015\Thuthukani\Thuthukani photos\MissHilda Ndlovu\20150508_112144.jpg">
            <a:extLst>
              <a:ext uri="{FF2B5EF4-FFF2-40B4-BE49-F238E27FC236}">
                <a16:creationId xmlns="" xmlns:a16="http://schemas.microsoft.com/office/drawing/2014/main" id="{F579FE3C-B40B-494C-B952-C1FB406AADCA}"/>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378" y="1458404"/>
            <a:ext cx="5276850" cy="2552065"/>
          </a:xfrm>
          <a:prstGeom prst="rect">
            <a:avLst/>
          </a:prstGeom>
          <a:noFill/>
          <a:ln>
            <a:noFill/>
          </a:ln>
        </p:spPr>
      </p:pic>
      <p:pic>
        <p:nvPicPr>
          <p:cNvPr id="12" name="Picture 11" descr="\\rhlfserver\Users\Kenneth\Project photos - Hammanskraal &amp; Limpopo\Mrs Hilda Ndlovu\IMG_3588.JPG">
            <a:extLst>
              <a:ext uri="{FF2B5EF4-FFF2-40B4-BE49-F238E27FC236}">
                <a16:creationId xmlns="" xmlns:a16="http://schemas.microsoft.com/office/drawing/2014/main" id="{0C38E41F-46D7-401E-8DBB-50B35AE25768}"/>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09185" y="1510475"/>
            <a:ext cx="4494499" cy="2447925"/>
          </a:xfrm>
          <a:prstGeom prst="rect">
            <a:avLst/>
          </a:prstGeom>
          <a:noFill/>
          <a:ln>
            <a:noFill/>
          </a:ln>
        </p:spPr>
      </p:pic>
    </p:spTree>
    <p:extLst>
      <p:ext uri="{BB962C8B-B14F-4D97-AF65-F5344CB8AC3E}">
        <p14:creationId xmlns:p14="http://schemas.microsoft.com/office/powerpoint/2010/main" xmlns="" val="423493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0FF2-5742-4563-A676-1EACEFDE34A0}"/>
              </a:ext>
            </a:extLst>
          </p:cNvPr>
          <p:cNvSpPr>
            <a:spLocks noGrp="1"/>
          </p:cNvSpPr>
          <p:nvPr>
            <p:ph type="title"/>
          </p:nvPr>
        </p:nvSpPr>
        <p:spPr>
          <a:xfrm>
            <a:off x="677334" y="169986"/>
            <a:ext cx="8596668" cy="1320800"/>
          </a:xfrm>
        </p:spPr>
        <p:txBody>
          <a:bodyPr>
            <a:normAutofit/>
          </a:bodyPr>
          <a:lstStyle/>
          <a:p>
            <a:r>
              <a:rPr lang="en-GB" sz="2400" b="1" dirty="0"/>
              <a:t>Elias </a:t>
            </a:r>
            <a:r>
              <a:rPr lang="en-GB" sz="2400" b="1" dirty="0" err="1"/>
              <a:t>Motsoaledi</a:t>
            </a:r>
            <a:r>
              <a:rPr lang="en-GB" sz="2400" b="1" dirty="0"/>
              <a:t> LM, </a:t>
            </a:r>
            <a:r>
              <a:rPr lang="en-GB" sz="2400" b="1" dirty="0" err="1"/>
              <a:t>Grobesdal</a:t>
            </a:r>
            <a:r>
              <a:rPr lang="en-GB" sz="2400" b="1" dirty="0"/>
              <a:t>, </a:t>
            </a:r>
            <a:r>
              <a:rPr lang="en-GB" sz="2400" b="1" dirty="0" err="1"/>
              <a:t>Ramogwerane</a:t>
            </a:r>
            <a:r>
              <a:rPr lang="en-ZA" sz="2400" b="1" dirty="0"/>
              <a:t> (Limpopo)</a:t>
            </a:r>
            <a:endParaRPr lang="en-ZA" sz="2400" dirty="0"/>
          </a:p>
        </p:txBody>
      </p:sp>
      <p:sp>
        <p:nvSpPr>
          <p:cNvPr id="5" name="Rectangle 4">
            <a:extLst>
              <a:ext uri="{FF2B5EF4-FFF2-40B4-BE49-F238E27FC236}">
                <a16:creationId xmlns="" xmlns:a16="http://schemas.microsoft.com/office/drawing/2014/main" id="{A23EB79E-9E0D-4062-95E5-D19019610CD8}"/>
              </a:ext>
            </a:extLst>
          </p:cNvPr>
          <p:cNvSpPr>
            <a:spLocks noChangeArrowheads="1"/>
          </p:cNvSpPr>
          <p:nvPr/>
        </p:nvSpPr>
        <p:spPr bwMode="auto">
          <a:xfrm>
            <a:off x="0" y="2955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5">
            <a:extLst>
              <a:ext uri="{FF2B5EF4-FFF2-40B4-BE49-F238E27FC236}">
                <a16:creationId xmlns="" xmlns:a16="http://schemas.microsoft.com/office/drawing/2014/main" id="{B7488D64-9F93-437C-A8FC-F5288B6B45BF}"/>
              </a:ext>
            </a:extLst>
          </p:cNvPr>
          <p:cNvSpPr/>
          <p:nvPr/>
        </p:nvSpPr>
        <p:spPr>
          <a:xfrm>
            <a:off x="788378" y="4323362"/>
            <a:ext cx="8672146" cy="2308324"/>
          </a:xfrm>
          <a:prstGeom prst="rect">
            <a:avLst/>
          </a:prstGeom>
        </p:spPr>
        <p:txBody>
          <a:bodyPr wrap="square">
            <a:spAutoFit/>
          </a:bodyPr>
          <a:lstStyle/>
          <a:p>
            <a:pPr marL="285750" indent="-285750">
              <a:buFont typeface="Wingdings" panose="05000000000000000000" pitchFamily="2" charset="2"/>
              <a:buChar char="q"/>
            </a:pPr>
            <a:r>
              <a:rPr lang="en-GB" dirty="0"/>
              <a:t>54 year old took first loan of R27 850 in May 2014 from Thuthukani to purchase window frames and roofing material for a new house</a:t>
            </a:r>
          </a:p>
          <a:p>
            <a:pPr marL="285750" indent="-285750">
              <a:buFont typeface="Wingdings" panose="05000000000000000000" pitchFamily="2" charset="2"/>
              <a:buChar char="q"/>
            </a:pPr>
            <a:r>
              <a:rPr lang="en-GB" dirty="0"/>
              <a:t>Savings and the loan not enough to complete the house, so second loan R22 168 on 8 March 2016 to plaster, install flooring and electrify</a:t>
            </a:r>
          </a:p>
          <a:p>
            <a:pPr marL="285750" indent="-285750">
              <a:buFont typeface="Wingdings" panose="05000000000000000000" pitchFamily="2" charset="2"/>
              <a:buChar char="q"/>
            </a:pPr>
            <a:r>
              <a:rPr lang="en-GB" dirty="0"/>
              <a:t>Lives with his parents while building</a:t>
            </a:r>
          </a:p>
          <a:p>
            <a:pPr marL="285750" indent="-285750">
              <a:buFont typeface="Wingdings" panose="05000000000000000000" pitchFamily="2" charset="2"/>
              <a:buChar char="q"/>
            </a:pPr>
            <a:r>
              <a:rPr lang="en-GB" dirty="0"/>
              <a:t>Employed in the private sector and earns between R9 800 and R15 000 per month. He stated that he will take another loan to build double garage separately as his future plans.</a:t>
            </a:r>
            <a:endParaRPr lang="en-ZA" dirty="0"/>
          </a:p>
        </p:txBody>
      </p:sp>
      <p:pic>
        <p:nvPicPr>
          <p:cNvPr id="7" name="Picture 4" descr="RHLF new logo 003">
            <a:extLst>
              <a:ext uri="{FF2B5EF4-FFF2-40B4-BE49-F238E27FC236}">
                <a16:creationId xmlns="" xmlns:a16="http://schemas.microsoft.com/office/drawing/2014/main" id="{6F9E9989-732F-4320-A2F5-7A09606B2D3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81E539D5-5084-40CF-9FFD-BC362C115166}"/>
              </a:ext>
            </a:extLst>
          </p:cNvPr>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11" name="Picture 10" descr="\\rhlfserver\Users\Kenneth\Project photos - Hammanskraal &amp; Limpopo\Mr Jabulani Ntuli\IMG_3703.JPG">
            <a:extLst>
              <a:ext uri="{FF2B5EF4-FFF2-40B4-BE49-F238E27FC236}">
                <a16:creationId xmlns="" xmlns:a16="http://schemas.microsoft.com/office/drawing/2014/main" id="{173B2A85-872B-46E6-A9C0-214DA2A9DA2D}"/>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662" y="1448893"/>
            <a:ext cx="4729127" cy="2368095"/>
          </a:xfrm>
          <a:prstGeom prst="rect">
            <a:avLst/>
          </a:prstGeom>
          <a:noFill/>
          <a:ln>
            <a:noFill/>
          </a:ln>
        </p:spPr>
      </p:pic>
      <p:pic>
        <p:nvPicPr>
          <p:cNvPr id="12" name="Picture 11" descr="\\rhlfserver\Users\Kenneth\Project photos - Hammanskraal &amp; Limpopo\Mr Jabulani Ntuli\IMG_3717.JPG">
            <a:extLst>
              <a:ext uri="{FF2B5EF4-FFF2-40B4-BE49-F238E27FC236}">
                <a16:creationId xmlns="" xmlns:a16="http://schemas.microsoft.com/office/drawing/2014/main" id="{766A3039-A5F8-4792-96D3-566831FCAD92}"/>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4691" y="1439263"/>
            <a:ext cx="4664279" cy="2368094"/>
          </a:xfrm>
          <a:prstGeom prst="rect">
            <a:avLst/>
          </a:prstGeom>
          <a:noFill/>
          <a:ln>
            <a:noFill/>
          </a:ln>
        </p:spPr>
      </p:pic>
    </p:spTree>
    <p:extLst>
      <p:ext uri="{BB962C8B-B14F-4D97-AF65-F5344CB8AC3E}">
        <p14:creationId xmlns:p14="http://schemas.microsoft.com/office/powerpoint/2010/main" xmlns="" val="93119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0FF2-5742-4563-A676-1EACEFDE34A0}"/>
              </a:ext>
            </a:extLst>
          </p:cNvPr>
          <p:cNvSpPr>
            <a:spLocks noGrp="1"/>
          </p:cNvSpPr>
          <p:nvPr>
            <p:ph type="title"/>
          </p:nvPr>
        </p:nvSpPr>
        <p:spPr>
          <a:xfrm>
            <a:off x="677334" y="169986"/>
            <a:ext cx="8596668" cy="1320800"/>
          </a:xfrm>
        </p:spPr>
        <p:txBody>
          <a:bodyPr>
            <a:normAutofit/>
          </a:bodyPr>
          <a:lstStyle/>
          <a:p>
            <a:r>
              <a:rPr lang="en-ZA" sz="2800" dirty="0" err="1">
                <a:hlinkClick r:id="rId2"/>
              </a:rPr>
              <a:t>Ramotshere</a:t>
            </a:r>
            <a:r>
              <a:rPr lang="en-ZA" sz="2800" dirty="0">
                <a:hlinkClick r:id="rId2"/>
              </a:rPr>
              <a:t> </a:t>
            </a:r>
            <a:r>
              <a:rPr lang="en-ZA" sz="2800" dirty="0" err="1">
                <a:hlinkClick r:id="rId2"/>
              </a:rPr>
              <a:t>Moiloa</a:t>
            </a:r>
            <a:r>
              <a:rPr lang="en-ZA" sz="2800" dirty="0">
                <a:hlinkClick r:id="rId2"/>
              </a:rPr>
              <a:t> LM, </a:t>
            </a:r>
            <a:r>
              <a:rPr lang="en-ZA" sz="2800" dirty="0" err="1"/>
              <a:t>Nyetse</a:t>
            </a:r>
            <a:r>
              <a:rPr lang="en-ZA" sz="2800" dirty="0"/>
              <a:t>, </a:t>
            </a:r>
            <a:r>
              <a:rPr lang="en-ZA" sz="2800" dirty="0" err="1"/>
              <a:t>Zeerust</a:t>
            </a:r>
            <a:r>
              <a:rPr lang="en-ZA" sz="2800" dirty="0"/>
              <a:t>, North West</a:t>
            </a:r>
          </a:p>
        </p:txBody>
      </p:sp>
      <p:sp>
        <p:nvSpPr>
          <p:cNvPr id="5" name="Rectangle 4">
            <a:extLst>
              <a:ext uri="{FF2B5EF4-FFF2-40B4-BE49-F238E27FC236}">
                <a16:creationId xmlns="" xmlns:a16="http://schemas.microsoft.com/office/drawing/2014/main" id="{A23EB79E-9E0D-4062-95E5-D19019610CD8}"/>
              </a:ext>
            </a:extLst>
          </p:cNvPr>
          <p:cNvSpPr>
            <a:spLocks noChangeArrowheads="1"/>
          </p:cNvSpPr>
          <p:nvPr/>
        </p:nvSpPr>
        <p:spPr bwMode="auto">
          <a:xfrm>
            <a:off x="0" y="2955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5">
            <a:extLst>
              <a:ext uri="{FF2B5EF4-FFF2-40B4-BE49-F238E27FC236}">
                <a16:creationId xmlns="" xmlns:a16="http://schemas.microsoft.com/office/drawing/2014/main" id="{B7488D64-9F93-437C-A8FC-F5288B6B45BF}"/>
              </a:ext>
            </a:extLst>
          </p:cNvPr>
          <p:cNvSpPr/>
          <p:nvPr/>
        </p:nvSpPr>
        <p:spPr>
          <a:xfrm>
            <a:off x="788378" y="4323362"/>
            <a:ext cx="8672146" cy="2308324"/>
          </a:xfrm>
          <a:prstGeom prst="rect">
            <a:avLst/>
          </a:prstGeom>
        </p:spPr>
        <p:txBody>
          <a:bodyPr wrap="square">
            <a:spAutoFit/>
          </a:bodyPr>
          <a:lstStyle/>
          <a:p>
            <a:pPr marL="285750" indent="-285750">
              <a:buFont typeface="Wingdings" panose="05000000000000000000" pitchFamily="2" charset="2"/>
              <a:buChar char="q"/>
            </a:pPr>
            <a:r>
              <a:rPr lang="en-ZA" dirty="0"/>
              <a:t>Borrower pensioner took her first loan of R2 005 on 18 November 2016 from Kabo Financial Enterprises. She used the loan amount to build the foundation of a 6-roomed house.</a:t>
            </a:r>
          </a:p>
          <a:p>
            <a:pPr marL="285750" indent="-285750">
              <a:buFont typeface="Wingdings" panose="05000000000000000000" pitchFamily="2" charset="2"/>
              <a:buChar char="q"/>
            </a:pPr>
            <a:r>
              <a:rPr lang="en-ZA" dirty="0"/>
              <a:t>The borrower went back to Kabo and took a second loan of R4 160 on 8 May 2017 to build the house. </a:t>
            </a:r>
          </a:p>
          <a:p>
            <a:pPr marL="285750" indent="-285750">
              <a:buFont typeface="Wingdings" panose="05000000000000000000" pitchFamily="2" charset="2"/>
              <a:buChar char="q"/>
            </a:pPr>
            <a:r>
              <a:rPr lang="en-ZA" dirty="0"/>
              <a:t>She stays with 9 members in the household. </a:t>
            </a:r>
          </a:p>
          <a:p>
            <a:pPr marL="285750" indent="-285750">
              <a:buFont typeface="Wingdings" panose="05000000000000000000" pitchFamily="2" charset="2"/>
              <a:buChar char="q"/>
            </a:pPr>
            <a:r>
              <a:rPr lang="en-ZA" dirty="0"/>
              <a:t>Her income is made up of old age and child support grant of R1 600 and R2430 per month, respectively.</a:t>
            </a:r>
          </a:p>
        </p:txBody>
      </p:sp>
      <p:pic>
        <p:nvPicPr>
          <p:cNvPr id="7" name="Picture 4" descr="RHLF new logo 003">
            <a:extLst>
              <a:ext uri="{FF2B5EF4-FFF2-40B4-BE49-F238E27FC236}">
                <a16:creationId xmlns="" xmlns:a16="http://schemas.microsoft.com/office/drawing/2014/main" id="{6F9E9989-732F-4320-A2F5-7A09606B2D3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81E539D5-5084-40CF-9FFD-BC362C115166}"/>
              </a:ext>
            </a:extLst>
          </p:cNvPr>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9" name="Picture 8" descr="O:\Clients Verification\V E R I F I C A T I O N S\APRIL 2017 TO MARCH 2018\Kabo 2017\2017 - First\Photos 2017\Grace Lekgopo\IMG_2705.JPG">
            <a:extLst>
              <a:ext uri="{FF2B5EF4-FFF2-40B4-BE49-F238E27FC236}">
                <a16:creationId xmlns="" xmlns:a16="http://schemas.microsoft.com/office/drawing/2014/main" id="{CC913224-2E44-46B3-BE20-E0670A9A27A6}"/>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334" y="1436128"/>
            <a:ext cx="4827833" cy="2628900"/>
          </a:xfrm>
          <a:prstGeom prst="rect">
            <a:avLst/>
          </a:prstGeom>
          <a:noFill/>
          <a:ln>
            <a:noFill/>
          </a:ln>
        </p:spPr>
      </p:pic>
      <p:pic>
        <p:nvPicPr>
          <p:cNvPr id="10" name="Picture 9" descr="O:\Clients Verification\V E R I F I C A T I O N S\APRIL 2017 TO MARCH 2018\Kabo 2017\2017 - second\Kabo photos nov 2017\23 Nov - Nyetse, Mokgola, lekubu\Mrs Grace Lekgopo\IMG_4487.JPG">
            <a:extLst>
              <a:ext uri="{FF2B5EF4-FFF2-40B4-BE49-F238E27FC236}">
                <a16:creationId xmlns="" xmlns:a16="http://schemas.microsoft.com/office/drawing/2014/main" id="{A7F4E38D-6B85-4120-8EB0-89651627EE03}"/>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04647" y="1436126"/>
            <a:ext cx="5032594" cy="2628900"/>
          </a:xfrm>
          <a:prstGeom prst="rect">
            <a:avLst/>
          </a:prstGeom>
          <a:noFill/>
          <a:ln>
            <a:noFill/>
          </a:ln>
        </p:spPr>
      </p:pic>
    </p:spTree>
    <p:extLst>
      <p:ext uri="{BB962C8B-B14F-4D97-AF65-F5344CB8AC3E}">
        <p14:creationId xmlns:p14="http://schemas.microsoft.com/office/powerpoint/2010/main" xmlns="" val="54383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POLICY, MARKET &amp; REGULATORY ENVIRONMENTS</a:t>
            </a:r>
          </a:p>
        </p:txBody>
      </p:sp>
      <p:sp>
        <p:nvSpPr>
          <p:cNvPr id="3" name="Title 4"/>
          <p:cNvSpPr txBox="1">
            <a:spLocks/>
          </p:cNvSpPr>
          <p:nvPr/>
        </p:nvSpPr>
        <p:spPr>
          <a:xfrm>
            <a:off x="2215952" y="1277144"/>
            <a:ext cx="7772400" cy="1296144"/>
          </a:xfrm>
          <a:prstGeom prst="rect">
            <a:avLst/>
          </a:prstGeom>
        </p:spPr>
        <p:txBody>
          <a:bodyPr bIns="91440" anchor="b" anchorCtr="0">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
            </a:r>
            <a:br>
              <a:rPr lang="en-ZA" sz="3600" b="1" dirty="0">
                <a:solidFill>
                  <a:schemeClr val="tx1"/>
                </a:solidFill>
                <a:latin typeface="+mn-lt"/>
              </a:rPr>
            </a:br>
            <a:endParaRPr lang="en-ZA" sz="3600" b="1" dirty="0">
              <a:solidFill>
                <a:schemeClr val="tx1"/>
              </a:solidFill>
              <a:latin typeface="+mn-lt"/>
            </a:endParaRPr>
          </a:p>
        </p:txBody>
      </p:sp>
      <p:sp>
        <p:nvSpPr>
          <p:cNvPr id="4" name="Slide Number Placeholder 3"/>
          <p:cNvSpPr>
            <a:spLocks noGrp="1"/>
          </p:cNvSpPr>
          <p:nvPr>
            <p:ph type="sldNum" sz="quarter" idx="12"/>
          </p:nvPr>
        </p:nvSpPr>
        <p:spPr/>
        <p:txBody>
          <a:bodyPr/>
          <a:lstStyle/>
          <a:p>
            <a:fld id="{89252784-F7A6-42A4-98C7-D4A303D2AB41}" type="slidenum">
              <a:rPr lang="en-ZA" smtClean="0"/>
              <a:pPr/>
              <a:t>13</a:t>
            </a:fld>
            <a:endParaRPr lang="en-ZA"/>
          </a:p>
        </p:txBody>
      </p:sp>
      <p:pic>
        <p:nvPicPr>
          <p:cNvPr id="6" name="Picture 4" descr="RHLF new logo 003">
            <a:extLst>
              <a:ext uri="{FF2B5EF4-FFF2-40B4-BE49-F238E27FC236}">
                <a16:creationId xmlns="" xmlns:a16="http://schemas.microsoft.com/office/drawing/2014/main" id="{795F1517-C12F-4B33-AF88-9DF782896A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Tree>
    <p:extLst>
      <p:ext uri="{BB962C8B-B14F-4D97-AF65-F5344CB8AC3E}">
        <p14:creationId xmlns:p14="http://schemas.microsoft.com/office/powerpoint/2010/main" xmlns="" val="235478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524000" y="1196975"/>
            <a:ext cx="9144000" cy="0"/>
          </a:xfrm>
          <a:prstGeom prst="line">
            <a:avLst/>
          </a:prstGeom>
          <a:noFill/>
          <a:ln w="28575">
            <a:solidFill>
              <a:srgbClr val="663300"/>
            </a:solidFill>
            <a:round/>
            <a:headEnd/>
            <a:tailEnd/>
          </a:ln>
          <a:extLst>
            <a:ext uri="{909E8E84-426E-40DD-AFC4-6F175D3DCCD1}">
              <a14:hiddenFill xmlns:a14="http://schemas.microsoft.com/office/drawing/2010/main" xmlns="">
                <a:noFill/>
              </a14:hiddenFill>
            </a:ext>
          </a:extLst>
        </p:spPr>
        <p:txBody>
          <a:bodyPr/>
          <a:lstStyle/>
          <a:p>
            <a:endParaRPr lang="en-ZA" dirty="0"/>
          </a:p>
        </p:txBody>
      </p:sp>
      <p:pic>
        <p:nvPicPr>
          <p:cNvPr id="6147" name="Picture 4" descr="RHLF new logo 003"/>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11177989" y="-19913"/>
            <a:ext cx="1008062" cy="1125538"/>
          </a:xfrm>
        </p:spPr>
      </p:pic>
      <p:sp>
        <p:nvSpPr>
          <p:cNvPr id="6148" name="Text Box 6"/>
          <p:cNvSpPr txBox="1">
            <a:spLocks noChangeArrowheads="1"/>
          </p:cNvSpPr>
          <p:nvPr/>
        </p:nvSpPr>
        <p:spPr bwMode="auto">
          <a:xfrm>
            <a:off x="1881188" y="188913"/>
            <a:ext cx="6951662" cy="707886"/>
          </a:xfrm>
          <a:prstGeom prst="rect">
            <a:avLst/>
          </a:prstGeom>
          <a:solidFill>
            <a:srgbClr val="92D05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ZA" sz="4000" b="1" dirty="0"/>
              <a:t>Policy Context</a:t>
            </a:r>
          </a:p>
        </p:txBody>
      </p:sp>
      <p:graphicFrame>
        <p:nvGraphicFramePr>
          <p:cNvPr id="2" name="Diagram 1"/>
          <p:cNvGraphicFramePr/>
          <p:nvPr>
            <p:extLst/>
          </p:nvPr>
        </p:nvGraphicFramePr>
        <p:xfrm>
          <a:off x="1775520" y="1628800"/>
          <a:ext cx="8064896"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pPr>
              <a:defRPr/>
            </a:pPr>
            <a:fld id="{B57FC719-F8B6-43A4-9299-D5650E46ADE1}" type="slidenum">
              <a:rPr lang="en-US" smtClean="0"/>
              <a:pPr>
                <a:defRPr/>
              </a:pPr>
              <a:t>14</a:t>
            </a:fld>
            <a:endParaRPr lang="en-US"/>
          </a:p>
        </p:txBody>
      </p:sp>
    </p:spTree>
    <p:extLst>
      <p:ext uri="{BB962C8B-B14F-4D97-AF65-F5344CB8AC3E}">
        <p14:creationId xmlns:p14="http://schemas.microsoft.com/office/powerpoint/2010/main" xmlns="" val="3462145515"/>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2214315" y="825292"/>
            <a:ext cx="6961139" cy="4475916"/>
          </a:xfrm>
          <a:prstGeom prst="rect">
            <a:avLst/>
          </a:prstGeom>
        </p:spPr>
      </p:pic>
      <p:sp>
        <p:nvSpPr>
          <p:cNvPr id="3" name="Title 2"/>
          <p:cNvSpPr>
            <a:spLocks noGrp="1"/>
          </p:cNvSpPr>
          <p:nvPr>
            <p:ph type="title"/>
          </p:nvPr>
        </p:nvSpPr>
        <p:spPr>
          <a:xfrm>
            <a:off x="1751534" y="116632"/>
            <a:ext cx="7886700" cy="708660"/>
          </a:xfrm>
        </p:spPr>
        <p:txBody>
          <a:bodyPr>
            <a:normAutofit fontScale="90000"/>
          </a:bodyPr>
          <a:lstStyle/>
          <a:p>
            <a:pPr algn="ctr"/>
            <a:r>
              <a:rPr lang="en-ZA" sz="2100" b="1" dirty="0">
                <a:latin typeface="Georgia" panose="02040502050405020303" pitchFamily="18" charset="0"/>
                <a:ea typeface="Batang" panose="02030600000101010101" pitchFamily="18" charset="-127"/>
              </a:rPr>
              <a:t>MINISTER’S COMMITMENT AND RHLF CONTRIBUTION</a:t>
            </a:r>
            <a:br>
              <a:rPr lang="en-ZA" sz="2100" b="1" dirty="0">
                <a:latin typeface="Georgia" panose="02040502050405020303" pitchFamily="18" charset="0"/>
                <a:ea typeface="Batang" panose="02030600000101010101" pitchFamily="18" charset="-127"/>
              </a:rPr>
            </a:br>
            <a:r>
              <a:rPr lang="en-ZA" sz="2100" b="1" dirty="0">
                <a:latin typeface="Georgia" panose="02040502050405020303" pitchFamily="18" charset="0"/>
                <a:ea typeface="Batang" panose="02030600000101010101" pitchFamily="18" charset="-127"/>
              </a:rPr>
              <a:t>(MTSF Targets)</a:t>
            </a:r>
          </a:p>
        </p:txBody>
      </p:sp>
      <p:pic>
        <p:nvPicPr>
          <p:cNvPr id="4" name="Picture 5" descr="RHLF new logo 003"/>
          <p:cNvPicPr>
            <a:picLocks noChangeAspect="1" noChangeArrowheads="1"/>
          </p:cNvPicPr>
          <p:nvPr/>
        </p:nvPicPr>
        <p:blipFill>
          <a:blip r:embed="rId5"/>
          <a:srcRect/>
          <a:stretch>
            <a:fillRect/>
          </a:stretch>
        </p:blipFill>
        <p:spPr>
          <a:xfrm>
            <a:off x="11183938" y="0"/>
            <a:ext cx="1008062" cy="1125538"/>
          </a:xfrm>
          <a:prstGeom prst="rect">
            <a:avLst/>
          </a:prstGeom>
        </p:spPr>
      </p:pic>
      <p:sp>
        <p:nvSpPr>
          <p:cNvPr id="6" name="Slide Number Placeholder 5"/>
          <p:cNvSpPr>
            <a:spLocks noGrp="1"/>
          </p:cNvSpPr>
          <p:nvPr>
            <p:ph type="sldNum" sz="quarter" idx="12"/>
          </p:nvPr>
        </p:nvSpPr>
        <p:spPr/>
        <p:txBody>
          <a:bodyPr/>
          <a:lstStyle/>
          <a:p>
            <a:fld id="{89252784-F7A6-42A4-98C7-D4A303D2AB41}" type="slidenum">
              <a:rPr lang="en-ZA" smtClean="0"/>
              <a:pPr/>
              <a:t>15</a:t>
            </a:fld>
            <a:endParaRPr lang="en-ZA"/>
          </a:p>
        </p:txBody>
      </p:sp>
      <p:sp>
        <p:nvSpPr>
          <p:cNvPr id="9" name="Rectangle 8">
            <a:extLst>
              <a:ext uri="{FF2B5EF4-FFF2-40B4-BE49-F238E27FC236}">
                <a16:creationId xmlns="" xmlns:a16="http://schemas.microsoft.com/office/drawing/2014/main" id="{1DE9C3AE-9096-4067-96FA-BD189AEBFF69}"/>
              </a:ext>
            </a:extLst>
          </p:cNvPr>
          <p:cNvSpPr/>
          <p:nvPr/>
        </p:nvSpPr>
        <p:spPr>
          <a:xfrm>
            <a:off x="424070" y="5012951"/>
            <a:ext cx="8849932" cy="1393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dirty="0"/>
              <a:t>RHLF MTSF target = 233 636 loans</a:t>
            </a:r>
          </a:p>
          <a:p>
            <a:pPr marL="285750" indent="-285750">
              <a:buFont typeface="Arial" panose="020B0604020202020204" pitchFamily="34" charset="0"/>
              <a:buChar char="•"/>
            </a:pPr>
            <a:r>
              <a:rPr lang="en-ZA" dirty="0"/>
              <a:t>Performance at end of Q3 2017/18 = 66.4% (155 236)</a:t>
            </a:r>
          </a:p>
          <a:p>
            <a:pPr marL="285750" indent="-285750">
              <a:buFont typeface="Arial" panose="020B0604020202020204" pitchFamily="34" charset="0"/>
              <a:buChar char="•"/>
            </a:pPr>
            <a:r>
              <a:rPr lang="en-ZA" dirty="0"/>
              <a:t>Consequence of poor market conditions that have prevailed during the current MTSF period</a:t>
            </a:r>
          </a:p>
          <a:p>
            <a:pPr marL="285750" indent="-285750" algn="ctr">
              <a:buFont typeface="Arial" panose="020B0604020202020204" pitchFamily="34" charset="0"/>
              <a:buChar char="•"/>
            </a:pPr>
            <a:endParaRPr lang="en-ZA" dirty="0"/>
          </a:p>
        </p:txBody>
      </p:sp>
    </p:spTree>
    <p:extLst>
      <p:ext uri="{BB962C8B-B14F-4D97-AF65-F5344CB8AC3E}">
        <p14:creationId xmlns:p14="http://schemas.microsoft.com/office/powerpoint/2010/main" xmlns="" val="138067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1524000" y="1196975"/>
            <a:ext cx="9144000" cy="0"/>
          </a:xfrm>
          <a:prstGeom prst="line">
            <a:avLst/>
          </a:prstGeom>
          <a:noFill/>
          <a:ln w="28575">
            <a:solidFill>
              <a:srgbClr val="663300"/>
            </a:solidFill>
            <a:round/>
            <a:headEnd/>
            <a:tailEnd/>
          </a:ln>
          <a:extLst>
            <a:ext uri="{909E8E84-426E-40DD-AFC4-6F175D3DCCD1}">
              <a14:hiddenFill xmlns:a14="http://schemas.microsoft.com/office/drawing/2010/main" xmlns="">
                <a:noFill/>
              </a14:hiddenFill>
            </a:ext>
          </a:extLst>
        </p:spPr>
        <p:txBody>
          <a:bodyPr/>
          <a:lstStyle/>
          <a:p>
            <a:endParaRPr lang="en-ZA" dirty="0"/>
          </a:p>
        </p:txBody>
      </p:sp>
      <p:pic>
        <p:nvPicPr>
          <p:cNvPr id="7171" name="Picture 4" descr="RHLF new logo 003"/>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11183938" y="0"/>
            <a:ext cx="1008062" cy="1125538"/>
          </a:xfrm>
        </p:spPr>
      </p:pic>
      <p:sp>
        <p:nvSpPr>
          <p:cNvPr id="7172" name="Text Box 6"/>
          <p:cNvSpPr txBox="1">
            <a:spLocks noChangeArrowheads="1"/>
          </p:cNvSpPr>
          <p:nvPr/>
        </p:nvSpPr>
        <p:spPr bwMode="auto">
          <a:xfrm>
            <a:off x="2189225" y="396289"/>
            <a:ext cx="7245499" cy="584775"/>
          </a:xfrm>
          <a:prstGeom prst="rect">
            <a:avLst/>
          </a:prstGeom>
          <a:solidFill>
            <a:srgbClr val="92D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ZA" sz="3200" b="1" dirty="0"/>
              <a:t>Market and Regulatory Environment</a:t>
            </a:r>
          </a:p>
        </p:txBody>
      </p:sp>
      <p:graphicFrame>
        <p:nvGraphicFramePr>
          <p:cNvPr id="2" name="Diagram 1"/>
          <p:cNvGraphicFramePr/>
          <p:nvPr>
            <p:extLst>
              <p:ext uri="{D42A27DB-BD31-4B8C-83A1-F6EECF244321}">
                <p14:modId xmlns:p14="http://schemas.microsoft.com/office/powerpoint/2010/main" xmlns="" val="3280987222"/>
              </p:ext>
            </p:extLst>
          </p:nvPr>
        </p:nvGraphicFramePr>
        <p:xfrm>
          <a:off x="2207568" y="1628800"/>
          <a:ext cx="7752184" cy="4640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pPr>
              <a:defRPr/>
            </a:pPr>
            <a:fld id="{B57FC719-F8B6-43A4-9299-D5650E46ADE1}" type="slidenum">
              <a:rPr lang="en-US" smtClean="0"/>
              <a:pPr>
                <a:defRPr/>
              </a:pPr>
              <a:t>16</a:t>
            </a:fld>
            <a:endParaRPr lang="en-US"/>
          </a:p>
        </p:txBody>
      </p:sp>
    </p:spTree>
    <p:extLst>
      <p:ext uri="{BB962C8B-B14F-4D97-AF65-F5344CB8AC3E}">
        <p14:creationId xmlns:p14="http://schemas.microsoft.com/office/powerpoint/2010/main" xmlns="" val="1576205623"/>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AEC52-1028-4EC9-832E-B8204B72EE91}"/>
              </a:ext>
            </a:extLst>
          </p:cNvPr>
          <p:cNvSpPr>
            <a:spLocks noGrp="1"/>
          </p:cNvSpPr>
          <p:nvPr>
            <p:ph type="title"/>
          </p:nvPr>
        </p:nvSpPr>
        <p:spPr/>
        <p:txBody>
          <a:bodyPr/>
          <a:lstStyle/>
          <a:p>
            <a:r>
              <a:rPr lang="en-ZA" dirty="0"/>
              <a:t>Interest rates – legal maximums allowed by National Credit Act</a:t>
            </a:r>
          </a:p>
        </p:txBody>
      </p:sp>
      <p:sp>
        <p:nvSpPr>
          <p:cNvPr id="3" name="Content Placeholder 2">
            <a:extLst>
              <a:ext uri="{FF2B5EF4-FFF2-40B4-BE49-F238E27FC236}">
                <a16:creationId xmlns="" xmlns:a16="http://schemas.microsoft.com/office/drawing/2014/main" id="{0B602764-295D-40CE-AC80-CD739DFED6FA}"/>
              </a:ext>
            </a:extLst>
          </p:cNvPr>
          <p:cNvSpPr>
            <a:spLocks noGrp="1"/>
          </p:cNvSpPr>
          <p:nvPr>
            <p:ph idx="1"/>
          </p:nvPr>
        </p:nvSpPr>
        <p:spPr/>
        <p:txBody>
          <a:bodyPr/>
          <a:lstStyle/>
          <a:p>
            <a:r>
              <a:rPr lang="en-ZA" dirty="0"/>
              <a:t>RHLF Loans are usually unsecured</a:t>
            </a:r>
          </a:p>
        </p:txBody>
      </p:sp>
      <p:graphicFrame>
        <p:nvGraphicFramePr>
          <p:cNvPr id="4" name="Table 3">
            <a:extLst>
              <a:ext uri="{FF2B5EF4-FFF2-40B4-BE49-F238E27FC236}">
                <a16:creationId xmlns="" xmlns:a16="http://schemas.microsoft.com/office/drawing/2014/main" id="{1996E24D-6DA1-4770-B4FB-CEC2E23DAE88}"/>
              </a:ext>
            </a:extLst>
          </p:cNvPr>
          <p:cNvGraphicFramePr>
            <a:graphicFrameLocks noGrp="1"/>
          </p:cNvGraphicFramePr>
          <p:nvPr>
            <p:extLst>
              <p:ext uri="{D42A27DB-BD31-4B8C-83A1-F6EECF244321}">
                <p14:modId xmlns:p14="http://schemas.microsoft.com/office/powerpoint/2010/main" xmlns="" val="1774662217"/>
              </p:ext>
            </p:extLst>
          </p:nvPr>
        </p:nvGraphicFramePr>
        <p:xfrm>
          <a:off x="1249960" y="2697938"/>
          <a:ext cx="8024043" cy="1651000"/>
        </p:xfrm>
        <a:graphic>
          <a:graphicData uri="http://schemas.openxmlformats.org/drawingml/2006/table">
            <a:tbl>
              <a:tblPr firstRow="1" bandRow="1">
                <a:tableStyleId>{5C22544A-7EE6-4342-B048-85BDC9FD1C3A}</a:tableStyleId>
              </a:tblPr>
              <a:tblGrid>
                <a:gridCol w="3540154">
                  <a:extLst>
                    <a:ext uri="{9D8B030D-6E8A-4147-A177-3AD203B41FA5}">
                      <a16:colId xmlns="" xmlns:a16="http://schemas.microsoft.com/office/drawing/2014/main" val="2185360707"/>
                    </a:ext>
                  </a:extLst>
                </a:gridCol>
                <a:gridCol w="2038525">
                  <a:extLst>
                    <a:ext uri="{9D8B030D-6E8A-4147-A177-3AD203B41FA5}">
                      <a16:colId xmlns="" xmlns:a16="http://schemas.microsoft.com/office/drawing/2014/main" val="658034884"/>
                    </a:ext>
                  </a:extLst>
                </a:gridCol>
                <a:gridCol w="2445364">
                  <a:extLst>
                    <a:ext uri="{9D8B030D-6E8A-4147-A177-3AD203B41FA5}">
                      <a16:colId xmlns="" xmlns:a16="http://schemas.microsoft.com/office/drawing/2014/main" val="3066435723"/>
                    </a:ext>
                  </a:extLst>
                </a:gridCol>
              </a:tblGrid>
              <a:tr h="370840">
                <a:tc>
                  <a:txBody>
                    <a:bodyPr/>
                    <a:lstStyle/>
                    <a:p>
                      <a:r>
                        <a:rPr lang="en-ZA" dirty="0"/>
                        <a:t>Type of loan</a:t>
                      </a:r>
                    </a:p>
                  </a:txBody>
                  <a:tcPr/>
                </a:tc>
                <a:tc>
                  <a:txBody>
                    <a:bodyPr/>
                    <a:lstStyle/>
                    <a:p>
                      <a:r>
                        <a:rPr lang="en-ZA" dirty="0"/>
                        <a:t>Maximum above REPO</a:t>
                      </a:r>
                    </a:p>
                  </a:txBody>
                  <a:tcPr/>
                </a:tc>
                <a:tc>
                  <a:txBody>
                    <a:bodyPr/>
                    <a:lstStyle/>
                    <a:p>
                      <a:r>
                        <a:rPr lang="en-ZA" dirty="0"/>
                        <a:t>Actual maximum allowed (current RR)</a:t>
                      </a:r>
                    </a:p>
                  </a:txBody>
                  <a:tcPr/>
                </a:tc>
                <a:extLst>
                  <a:ext uri="{0D108BD9-81ED-4DB2-BD59-A6C34878D82A}">
                    <a16:rowId xmlns="" xmlns:a16="http://schemas.microsoft.com/office/drawing/2014/main" val="426366340"/>
                  </a:ext>
                </a:extLst>
              </a:tr>
              <a:tr h="370840">
                <a:tc>
                  <a:txBody>
                    <a:bodyPr/>
                    <a:lstStyle/>
                    <a:p>
                      <a:r>
                        <a:rPr lang="en-ZA" dirty="0"/>
                        <a:t>Unsecured housing/developmental credit</a:t>
                      </a:r>
                    </a:p>
                  </a:txBody>
                  <a:tcPr/>
                </a:tc>
                <a:tc>
                  <a:txBody>
                    <a:bodyPr/>
                    <a:lstStyle/>
                    <a:p>
                      <a:r>
                        <a:rPr lang="en-ZA" dirty="0"/>
                        <a:t>27%</a:t>
                      </a:r>
                    </a:p>
                  </a:txBody>
                  <a:tcPr/>
                </a:tc>
                <a:tc>
                  <a:txBody>
                    <a:bodyPr/>
                    <a:lstStyle/>
                    <a:p>
                      <a:r>
                        <a:rPr lang="en-ZA" dirty="0"/>
                        <a:t>33,5%</a:t>
                      </a:r>
                    </a:p>
                  </a:txBody>
                  <a:tcPr/>
                </a:tc>
                <a:extLst>
                  <a:ext uri="{0D108BD9-81ED-4DB2-BD59-A6C34878D82A}">
                    <a16:rowId xmlns="" xmlns:a16="http://schemas.microsoft.com/office/drawing/2014/main" val="2885910591"/>
                  </a:ext>
                </a:extLst>
              </a:tr>
              <a:tr h="370840">
                <a:tc>
                  <a:txBody>
                    <a:bodyPr/>
                    <a:lstStyle/>
                    <a:p>
                      <a:r>
                        <a:rPr lang="en-ZA" dirty="0"/>
                        <a:t>Other unsecured</a:t>
                      </a:r>
                    </a:p>
                  </a:txBody>
                  <a:tcPr/>
                </a:tc>
                <a:tc>
                  <a:txBody>
                    <a:bodyPr/>
                    <a:lstStyle/>
                    <a:p>
                      <a:r>
                        <a:rPr lang="en-ZA" dirty="0"/>
                        <a:t>21%</a:t>
                      </a:r>
                    </a:p>
                  </a:txBody>
                  <a:tcPr/>
                </a:tc>
                <a:tc>
                  <a:txBody>
                    <a:bodyPr/>
                    <a:lstStyle/>
                    <a:p>
                      <a:r>
                        <a:rPr lang="en-ZA" dirty="0"/>
                        <a:t>27,5%</a:t>
                      </a:r>
                    </a:p>
                  </a:txBody>
                  <a:tcPr/>
                </a:tc>
                <a:extLst>
                  <a:ext uri="{0D108BD9-81ED-4DB2-BD59-A6C34878D82A}">
                    <a16:rowId xmlns="" xmlns:a16="http://schemas.microsoft.com/office/drawing/2014/main" val="113713587"/>
                  </a:ext>
                </a:extLst>
              </a:tr>
            </a:tbl>
          </a:graphicData>
        </a:graphic>
      </p:graphicFrame>
      <p:sp>
        <p:nvSpPr>
          <p:cNvPr id="5" name="Rectangle 4">
            <a:extLst>
              <a:ext uri="{FF2B5EF4-FFF2-40B4-BE49-F238E27FC236}">
                <a16:creationId xmlns="" xmlns:a16="http://schemas.microsoft.com/office/drawing/2014/main" id="{364BB19E-A527-46DA-9C53-2C5FD580894A}"/>
              </a:ext>
            </a:extLst>
          </p:cNvPr>
          <p:cNvSpPr/>
          <p:nvPr/>
        </p:nvSpPr>
        <p:spPr>
          <a:xfrm>
            <a:off x="1547446" y="4607169"/>
            <a:ext cx="7156939" cy="835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When these revised rates were proposed, RHLF made representations to the Department of Trade and Industry that housing loans should be cheaper than other loans</a:t>
            </a:r>
          </a:p>
        </p:txBody>
      </p:sp>
      <p:pic>
        <p:nvPicPr>
          <p:cNvPr id="6" name="Picture 4" descr="RHLF new logo 003">
            <a:extLst>
              <a:ext uri="{FF2B5EF4-FFF2-40B4-BE49-F238E27FC236}">
                <a16:creationId xmlns="" xmlns:a16="http://schemas.microsoft.com/office/drawing/2014/main" id="{D7EE53BA-8025-4DA1-95DF-0103F1F7C49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8" name="Slide Number Placeholder 7">
            <a:extLst>
              <a:ext uri="{FF2B5EF4-FFF2-40B4-BE49-F238E27FC236}">
                <a16:creationId xmlns="" xmlns:a16="http://schemas.microsoft.com/office/drawing/2014/main" id="{CC2C0EA7-5F15-4B76-9589-2D5D318E0237}"/>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xmlns="" val="125023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524000" y="1196975"/>
            <a:ext cx="9144000" cy="0"/>
          </a:xfrm>
          <a:prstGeom prst="line">
            <a:avLst/>
          </a:prstGeom>
          <a:noFill/>
          <a:ln w="28575">
            <a:solidFill>
              <a:srgbClr val="663300"/>
            </a:solidFill>
            <a:round/>
            <a:headEnd/>
            <a:tailEnd/>
          </a:ln>
          <a:extLst>
            <a:ext uri="{909E8E84-426E-40DD-AFC4-6F175D3DCCD1}">
              <a14:hiddenFill xmlns:a14="http://schemas.microsoft.com/office/drawing/2010/main" xmlns="">
                <a:noFill/>
              </a14:hiddenFill>
            </a:ext>
          </a:extLst>
        </p:spPr>
        <p:txBody>
          <a:bodyPr/>
          <a:lstStyle/>
          <a:p>
            <a:endParaRPr lang="en-ZA" dirty="0"/>
          </a:p>
        </p:txBody>
      </p:sp>
      <p:pic>
        <p:nvPicPr>
          <p:cNvPr id="6147" name="Picture 4" descr="RHLF new logo 003"/>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11183938" y="14716"/>
            <a:ext cx="1008062" cy="1125538"/>
          </a:xfrm>
        </p:spPr>
      </p:pic>
      <p:sp>
        <p:nvSpPr>
          <p:cNvPr id="6148" name="Text Box 6"/>
          <p:cNvSpPr txBox="1">
            <a:spLocks noChangeArrowheads="1"/>
          </p:cNvSpPr>
          <p:nvPr/>
        </p:nvSpPr>
        <p:spPr bwMode="auto">
          <a:xfrm>
            <a:off x="1205345" y="330908"/>
            <a:ext cx="8478982" cy="707886"/>
          </a:xfrm>
          <a:prstGeom prst="rect">
            <a:avLst/>
          </a:prstGeom>
          <a:solidFill>
            <a:srgbClr val="92D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ZA" sz="4000" b="1" dirty="0"/>
              <a:t>RHLF Pricing Policy</a:t>
            </a:r>
          </a:p>
        </p:txBody>
      </p:sp>
      <p:sp>
        <p:nvSpPr>
          <p:cNvPr id="3" name="Slide Number Placeholder 2"/>
          <p:cNvSpPr>
            <a:spLocks noGrp="1"/>
          </p:cNvSpPr>
          <p:nvPr>
            <p:ph type="sldNum" sz="quarter" idx="12"/>
          </p:nvPr>
        </p:nvSpPr>
        <p:spPr/>
        <p:txBody>
          <a:bodyPr/>
          <a:lstStyle/>
          <a:p>
            <a:pPr>
              <a:defRPr/>
            </a:pPr>
            <a:fld id="{B57FC719-F8B6-43A4-9299-D5650E46ADE1}" type="slidenum">
              <a:rPr lang="en-US" smtClean="0"/>
              <a:pPr>
                <a:defRPr/>
              </a:pPr>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700474413"/>
              </p:ext>
            </p:extLst>
          </p:nvPr>
        </p:nvGraphicFramePr>
        <p:xfrm>
          <a:off x="1205345" y="1391896"/>
          <a:ext cx="8478982" cy="3945879"/>
        </p:xfrm>
        <a:graphic>
          <a:graphicData uri="http://schemas.openxmlformats.org/drawingml/2006/table">
            <a:tbl>
              <a:tblPr firstRow="1" firstCol="1" bandRow="1">
                <a:tableStyleId>{5C22544A-7EE6-4342-B048-85BDC9FD1C3A}</a:tableStyleId>
              </a:tblPr>
              <a:tblGrid>
                <a:gridCol w="5199507">
                  <a:extLst>
                    <a:ext uri="{9D8B030D-6E8A-4147-A177-3AD203B41FA5}">
                      <a16:colId xmlns="" xmlns:a16="http://schemas.microsoft.com/office/drawing/2014/main" val="20000"/>
                    </a:ext>
                  </a:extLst>
                </a:gridCol>
                <a:gridCol w="3279475">
                  <a:extLst>
                    <a:ext uri="{9D8B030D-6E8A-4147-A177-3AD203B41FA5}">
                      <a16:colId xmlns="" xmlns:a16="http://schemas.microsoft.com/office/drawing/2014/main" val="20001"/>
                    </a:ext>
                  </a:extLst>
                </a:gridCol>
              </a:tblGrid>
              <a:tr h="1365159">
                <a:tc>
                  <a:txBody>
                    <a:bodyPr/>
                    <a:lstStyle/>
                    <a:p>
                      <a:pPr algn="ctr">
                        <a:lnSpc>
                          <a:spcPct val="150000"/>
                        </a:lnSpc>
                        <a:spcAft>
                          <a:spcPts val="0"/>
                        </a:spcAft>
                      </a:pPr>
                      <a:r>
                        <a:rPr lang="en-ZA" sz="1600" dirty="0">
                          <a:effectLst/>
                        </a:rPr>
                        <a:t> </a:t>
                      </a:r>
                    </a:p>
                    <a:p>
                      <a:pPr algn="ctr">
                        <a:lnSpc>
                          <a:spcPct val="150000"/>
                        </a:lnSpc>
                        <a:spcAft>
                          <a:spcPts val="0"/>
                        </a:spcAft>
                      </a:pPr>
                      <a:r>
                        <a:rPr lang="en-ZA" sz="1600" dirty="0">
                          <a:effectLst/>
                        </a:rPr>
                        <a:t>Rate charged to retail borrowers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Rate charged by the Rural Housing Loan Fund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430120">
                <a:tc>
                  <a:txBody>
                    <a:bodyPr/>
                    <a:lstStyle/>
                    <a:p>
                      <a:pPr>
                        <a:lnSpc>
                          <a:spcPct val="150000"/>
                        </a:lnSpc>
                        <a:spcAft>
                          <a:spcPts val="0"/>
                        </a:spcAft>
                      </a:pPr>
                      <a:r>
                        <a:rPr lang="en-ZA" sz="1600" dirty="0">
                          <a:effectLst/>
                        </a:rPr>
                        <a:t>REPO +≥ 25 %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Prime + 4%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30120">
                <a:tc>
                  <a:txBody>
                    <a:bodyPr/>
                    <a:lstStyle/>
                    <a:p>
                      <a:pPr>
                        <a:lnSpc>
                          <a:spcPct val="150000"/>
                        </a:lnSpc>
                        <a:spcAft>
                          <a:spcPts val="0"/>
                        </a:spcAft>
                      </a:pPr>
                      <a:r>
                        <a:rPr lang="en-ZA" sz="1600" dirty="0">
                          <a:effectLst/>
                        </a:rPr>
                        <a:t>REPO + ≥ 23-24.9 %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Prime + 3%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430120">
                <a:tc>
                  <a:txBody>
                    <a:bodyPr/>
                    <a:lstStyle/>
                    <a:p>
                      <a:pPr>
                        <a:lnSpc>
                          <a:spcPct val="150000"/>
                        </a:lnSpc>
                        <a:spcAft>
                          <a:spcPts val="0"/>
                        </a:spcAft>
                      </a:pPr>
                      <a:r>
                        <a:rPr lang="en-ZA" sz="1600" dirty="0">
                          <a:effectLst/>
                        </a:rPr>
                        <a:t>REPO + ≥ 21-22.9 %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Prime + 2%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430120">
                <a:tc>
                  <a:txBody>
                    <a:bodyPr/>
                    <a:lstStyle/>
                    <a:p>
                      <a:pPr>
                        <a:lnSpc>
                          <a:spcPct val="150000"/>
                        </a:lnSpc>
                        <a:spcAft>
                          <a:spcPts val="0"/>
                        </a:spcAft>
                      </a:pPr>
                      <a:r>
                        <a:rPr lang="en-ZA" sz="1600" dirty="0">
                          <a:effectLst/>
                        </a:rPr>
                        <a:t>REPO + ≥ 19-20.9 %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Prime + 1%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430120">
                <a:tc>
                  <a:txBody>
                    <a:bodyPr/>
                    <a:lstStyle/>
                    <a:p>
                      <a:pPr>
                        <a:lnSpc>
                          <a:spcPct val="150000"/>
                        </a:lnSpc>
                        <a:spcAft>
                          <a:spcPts val="0"/>
                        </a:spcAft>
                      </a:pPr>
                      <a:r>
                        <a:rPr lang="en-ZA" sz="1600" dirty="0">
                          <a:effectLst/>
                        </a:rPr>
                        <a:t>REPO + ≥ 17-18.9 %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a:effectLst/>
                        </a:rPr>
                        <a:t>Prime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430120">
                <a:tc>
                  <a:txBody>
                    <a:bodyPr/>
                    <a:lstStyle/>
                    <a:p>
                      <a:pPr>
                        <a:lnSpc>
                          <a:spcPct val="150000"/>
                        </a:lnSpc>
                        <a:spcAft>
                          <a:spcPts val="0"/>
                        </a:spcAft>
                      </a:pPr>
                      <a:r>
                        <a:rPr lang="en-ZA" sz="1600" dirty="0">
                          <a:effectLst/>
                        </a:rPr>
                        <a:t>REPO + ≤ 16.9%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600" dirty="0">
                          <a:effectLst/>
                        </a:rPr>
                        <a:t>Prime – 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5" name="Rectangle 4"/>
          <p:cNvSpPr/>
          <p:nvPr/>
        </p:nvSpPr>
        <p:spPr>
          <a:xfrm>
            <a:off x="1205345" y="5532695"/>
            <a:ext cx="6179128" cy="1145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ZA" dirty="0"/>
              <a:t>Community based organisations are charged </a:t>
            </a:r>
            <a:r>
              <a:rPr lang="en-ZA" b="1" dirty="0"/>
              <a:t>Prime MINUS 2.5%</a:t>
            </a:r>
            <a:r>
              <a:rPr lang="en-ZA" dirty="0"/>
              <a:t> </a:t>
            </a:r>
          </a:p>
          <a:p>
            <a:pPr marL="285750" indent="-285750">
              <a:buFont typeface="Wingdings" panose="05000000000000000000" pitchFamily="2" charset="2"/>
              <a:buChar char="q"/>
            </a:pPr>
            <a:r>
              <a:rPr lang="en-ZA" dirty="0"/>
              <a:t>RHLF prices on development goals, not risk</a:t>
            </a:r>
          </a:p>
          <a:p>
            <a:pPr algn="ctr"/>
            <a:endParaRPr lang="en-ZA" dirty="0"/>
          </a:p>
        </p:txBody>
      </p:sp>
      <p:sp>
        <p:nvSpPr>
          <p:cNvPr id="8" name="Rectangle 7"/>
          <p:cNvSpPr/>
          <p:nvPr/>
        </p:nvSpPr>
        <p:spPr>
          <a:xfrm>
            <a:off x="7613651" y="5655269"/>
            <a:ext cx="1660351" cy="870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Repo=6.50%</a:t>
            </a:r>
          </a:p>
          <a:p>
            <a:pPr algn="ctr"/>
            <a:r>
              <a:rPr lang="en-ZA" b="1" dirty="0"/>
              <a:t>Prime=10%</a:t>
            </a:r>
          </a:p>
        </p:txBody>
      </p:sp>
    </p:spTree>
    <p:extLst>
      <p:ext uri="{BB962C8B-B14F-4D97-AF65-F5344CB8AC3E}">
        <p14:creationId xmlns:p14="http://schemas.microsoft.com/office/powerpoint/2010/main" xmlns="" val="4228462046"/>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AEC52-1028-4EC9-832E-B8204B72EE91}"/>
              </a:ext>
            </a:extLst>
          </p:cNvPr>
          <p:cNvSpPr>
            <a:spLocks noGrp="1"/>
          </p:cNvSpPr>
          <p:nvPr>
            <p:ph type="title"/>
          </p:nvPr>
        </p:nvSpPr>
        <p:spPr/>
        <p:txBody>
          <a:bodyPr/>
          <a:lstStyle/>
          <a:p>
            <a:r>
              <a:rPr lang="en-ZA" dirty="0"/>
              <a:t>Interest rates – Mortgage vs Incremental costs</a:t>
            </a:r>
          </a:p>
        </p:txBody>
      </p:sp>
      <p:sp>
        <p:nvSpPr>
          <p:cNvPr id="8" name="Rectangle 1">
            <a:extLst>
              <a:ext uri="{FF2B5EF4-FFF2-40B4-BE49-F238E27FC236}">
                <a16:creationId xmlns="" xmlns:a16="http://schemas.microsoft.com/office/drawing/2014/main" id="{16386AD9-BF08-49FF-8024-100ECBB5D335}"/>
              </a:ext>
            </a:extLst>
          </p:cNvPr>
          <p:cNvSpPr>
            <a:spLocks noChangeArrowheads="1"/>
          </p:cNvSpPr>
          <p:nvPr/>
        </p:nvSpPr>
        <p:spPr bwMode="auto">
          <a:xfrm>
            <a:off x="2636838" y="306387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0" name="Table 9">
            <a:extLst>
              <a:ext uri="{FF2B5EF4-FFF2-40B4-BE49-F238E27FC236}">
                <a16:creationId xmlns="" xmlns:a16="http://schemas.microsoft.com/office/drawing/2014/main" id="{27E4A74D-02AA-44A0-B00B-89DF953F5AE3}"/>
              </a:ext>
            </a:extLst>
          </p:cNvPr>
          <p:cNvGraphicFramePr>
            <a:graphicFrameLocks noGrp="1"/>
          </p:cNvGraphicFramePr>
          <p:nvPr>
            <p:extLst>
              <p:ext uri="{D42A27DB-BD31-4B8C-83A1-F6EECF244321}">
                <p14:modId xmlns:p14="http://schemas.microsoft.com/office/powerpoint/2010/main" xmlns="" val="2756230053"/>
              </p:ext>
            </p:extLst>
          </p:nvPr>
        </p:nvGraphicFramePr>
        <p:xfrm>
          <a:off x="2862073" y="1317322"/>
          <a:ext cx="5579484" cy="5461290"/>
        </p:xfrm>
        <a:graphic>
          <a:graphicData uri="http://schemas.openxmlformats.org/drawingml/2006/table">
            <a:tbl>
              <a:tblPr/>
              <a:tblGrid>
                <a:gridCol w="1473348">
                  <a:extLst>
                    <a:ext uri="{9D8B030D-6E8A-4147-A177-3AD203B41FA5}">
                      <a16:colId xmlns="" xmlns:a16="http://schemas.microsoft.com/office/drawing/2014/main" val="1070681856"/>
                    </a:ext>
                  </a:extLst>
                </a:gridCol>
                <a:gridCol w="1929023">
                  <a:extLst>
                    <a:ext uri="{9D8B030D-6E8A-4147-A177-3AD203B41FA5}">
                      <a16:colId xmlns="" xmlns:a16="http://schemas.microsoft.com/office/drawing/2014/main" val="123178599"/>
                    </a:ext>
                  </a:extLst>
                </a:gridCol>
                <a:gridCol w="1101214">
                  <a:extLst>
                    <a:ext uri="{9D8B030D-6E8A-4147-A177-3AD203B41FA5}">
                      <a16:colId xmlns="" xmlns:a16="http://schemas.microsoft.com/office/drawing/2014/main" val="2979549198"/>
                    </a:ext>
                  </a:extLst>
                </a:gridCol>
                <a:gridCol w="1075899">
                  <a:extLst>
                    <a:ext uri="{9D8B030D-6E8A-4147-A177-3AD203B41FA5}">
                      <a16:colId xmlns="" xmlns:a16="http://schemas.microsoft.com/office/drawing/2014/main" val="832752810"/>
                    </a:ext>
                  </a:extLst>
                </a:gridCol>
              </a:tblGrid>
              <a:tr h="179782">
                <a:tc gridSpan="2">
                  <a:txBody>
                    <a:bodyPr/>
                    <a:lstStyle/>
                    <a:p>
                      <a:pPr algn="l" fontAlgn="b"/>
                      <a:r>
                        <a:rPr lang="en-ZA" sz="1600" b="1" i="0" u="none" strike="noStrike" dirty="0">
                          <a:solidFill>
                            <a:srgbClr val="000000"/>
                          </a:solidFill>
                          <a:effectLst/>
                          <a:latin typeface="Calibri" panose="020F0502020204030204" pitchFamily="34" charset="0"/>
                        </a:rPr>
                        <a:t>Aim: to own a R500 000 home</a:t>
                      </a:r>
                    </a:p>
                  </a:txBody>
                  <a:tcPr marL="4610" marR="4610" marT="4610" marB="0" anchor="b">
                    <a:lnL>
                      <a:noFill/>
                    </a:lnL>
                    <a:lnR>
                      <a:noFill/>
                    </a:lnR>
                    <a:lnT>
                      <a:noFill/>
                    </a:lnT>
                    <a:lnB>
                      <a:noFill/>
                    </a:lnB>
                  </a:tcPr>
                </a:tc>
                <a:tc hMerge="1">
                  <a:txBody>
                    <a:bodyPr/>
                    <a:lstStyle/>
                    <a:p>
                      <a:endParaRPr lang="en-ZA"/>
                    </a:p>
                  </a:txBody>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extLst>
                  <a:ext uri="{0D108BD9-81ED-4DB2-BD59-A6C34878D82A}">
                    <a16:rowId xmlns="" xmlns:a16="http://schemas.microsoft.com/office/drawing/2014/main" val="3386085320"/>
                  </a:ext>
                </a:extLst>
              </a:tr>
              <a:tr h="110635">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6612468"/>
                  </a:ext>
                </a:extLst>
              </a:tr>
              <a:tr h="179782">
                <a:tc>
                  <a:txBody>
                    <a:bodyPr/>
                    <a:lstStyle/>
                    <a:p>
                      <a:pPr algn="l" fontAlgn="b"/>
                      <a:r>
                        <a:rPr lang="en-ZA" sz="1600" b="0" i="0" u="none" strike="noStrike">
                          <a:solidFill>
                            <a:srgbClr val="000000"/>
                          </a:solidFill>
                          <a:effectLst/>
                          <a:latin typeface="Calibri" panose="020F0502020204030204" pitchFamily="34" charset="0"/>
                        </a:rPr>
                        <a:t>Bond</a:t>
                      </a:r>
                    </a:p>
                  </a:txBody>
                  <a:tcPr marL="4610" marR="4610" marT="46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Loan</a:t>
                      </a: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500 000 </a:t>
                      </a: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742117396"/>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Interest rate</a:t>
                      </a:r>
                    </a:p>
                  </a:txBody>
                  <a:tcPr marL="4610" marR="4610" marT="4610" marB="0" anchor="b">
                    <a:lnL>
                      <a:noFill/>
                    </a:lnL>
                    <a:lnR>
                      <a:noFill/>
                    </a:lnR>
                    <a:lnT>
                      <a:noFill/>
                    </a:lnT>
                    <a:lnB>
                      <a:noFill/>
                    </a:lnB>
                  </a:tcPr>
                </a:tc>
                <a:tc>
                  <a:txBody>
                    <a:bodyPr/>
                    <a:lstStyle/>
                    <a:p>
                      <a:pPr algn="r" fontAlgn="b"/>
                      <a:r>
                        <a:rPr lang="en-ZA" sz="1600" b="0" i="0" u="none" strike="noStrike">
                          <a:solidFill>
                            <a:srgbClr val="000000"/>
                          </a:solidFill>
                          <a:effectLst/>
                          <a:latin typeface="Calibri" panose="020F0502020204030204" pitchFamily="34" charset="0"/>
                        </a:rPr>
                        <a:t>12,0%</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Prime + 2</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116706503"/>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Term</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240 </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Months</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499053865"/>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Repayments</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5 505 </a:t>
                      </a: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116206917"/>
                  </a:ext>
                </a:extLst>
              </a:tr>
              <a:tr h="184391">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Total</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1 321 303 </a:t>
                      </a:r>
                    </a:p>
                  </a:txBody>
                  <a:tcPr marL="4610" marR="4610" marT="461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189841906"/>
                  </a:ext>
                </a:extLst>
              </a:tr>
              <a:tr h="184391">
                <a:tc gridSpan="2">
                  <a:txBody>
                    <a:bodyPr/>
                    <a:lstStyle/>
                    <a:p>
                      <a:pPr algn="l" fontAlgn="b"/>
                      <a:r>
                        <a:rPr lang="en-ZA" sz="1600" b="0" i="0" u="none" strike="noStrike">
                          <a:solidFill>
                            <a:srgbClr val="000000"/>
                          </a:solidFill>
                          <a:effectLst/>
                          <a:latin typeface="Calibri" panose="020F0502020204030204" pitchFamily="34" charset="0"/>
                        </a:rPr>
                        <a:t>Income needed at 30% for repayments</a:t>
                      </a:r>
                    </a:p>
                  </a:txBody>
                  <a:tcPr marL="4610" marR="4610" marT="461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1600" b="0" i="0" u="none" strike="noStrike">
                          <a:solidFill>
                            <a:srgbClr val="000000"/>
                          </a:solidFill>
                          <a:effectLst/>
                          <a:latin typeface="Calibri" panose="020F0502020204030204" pitchFamily="34" charset="0"/>
                        </a:rPr>
                        <a:t>      18 351 </a:t>
                      </a:r>
                    </a:p>
                  </a:txBody>
                  <a:tcPr marL="4610" marR="4610" marT="461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per month</a:t>
                      </a:r>
                    </a:p>
                  </a:txBody>
                  <a:tcPr marL="4610" marR="4610" marT="461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3342601"/>
                  </a:ext>
                </a:extLst>
              </a:tr>
              <a:tr h="0">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5580448"/>
                  </a:ext>
                </a:extLst>
              </a:tr>
              <a:tr h="179782">
                <a:tc>
                  <a:txBody>
                    <a:bodyPr/>
                    <a:lstStyle/>
                    <a:p>
                      <a:pPr algn="l" fontAlgn="b"/>
                      <a:r>
                        <a:rPr lang="en-ZA" sz="1600" b="0" i="0" u="none" strike="noStrike">
                          <a:solidFill>
                            <a:srgbClr val="000000"/>
                          </a:solidFill>
                          <a:effectLst/>
                          <a:latin typeface="Calibri" panose="020F0502020204030204" pitchFamily="34" charset="0"/>
                        </a:rPr>
                        <a:t>Incremental</a:t>
                      </a:r>
                    </a:p>
                  </a:txBody>
                  <a:tcPr marL="4610" marR="4610" marT="46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Loan</a:t>
                      </a: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50 000 </a:t>
                      </a: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221815288"/>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Interest rate</a:t>
                      </a:r>
                    </a:p>
                  </a:txBody>
                  <a:tcPr marL="4610" marR="4610" marT="4610" marB="0" anchor="b">
                    <a:lnL>
                      <a:noFill/>
                    </a:lnL>
                    <a:lnR>
                      <a:noFill/>
                    </a:lnR>
                    <a:lnT>
                      <a:noFill/>
                    </a:lnT>
                    <a:lnB>
                      <a:noFill/>
                    </a:lnB>
                  </a:tcPr>
                </a:tc>
                <a:tc>
                  <a:txBody>
                    <a:bodyPr/>
                    <a:lstStyle/>
                    <a:p>
                      <a:pPr algn="r" fontAlgn="b"/>
                      <a:r>
                        <a:rPr lang="en-ZA" sz="1600" b="0" i="0" u="none" strike="noStrike">
                          <a:solidFill>
                            <a:srgbClr val="000000"/>
                          </a:solidFill>
                          <a:effectLst/>
                          <a:latin typeface="Calibri" panose="020F0502020204030204" pitchFamily="34" charset="0"/>
                        </a:rPr>
                        <a:t>22,0%</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668015610"/>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Term</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24 </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Months</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59421467"/>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Repayments</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2 594 </a:t>
                      </a: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233259483"/>
                  </a:ext>
                </a:extLst>
              </a:tr>
              <a:tr h="184391">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Total</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62 254 </a:t>
                      </a:r>
                    </a:p>
                  </a:txBody>
                  <a:tcPr marL="4610" marR="4610" marT="461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578622859"/>
                  </a:ext>
                </a:extLst>
              </a:tr>
              <a:tr h="184391">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482055989"/>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Ten loans</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622 538 </a:t>
                      </a: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518758145"/>
                  </a:ext>
                </a:extLst>
              </a:tr>
              <a:tr h="179782">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4257657182"/>
                  </a:ext>
                </a:extLst>
              </a:tr>
              <a:tr h="179782">
                <a:tc gridSpan="2">
                  <a:txBody>
                    <a:bodyPr/>
                    <a:lstStyle/>
                    <a:p>
                      <a:pPr algn="l" fontAlgn="b"/>
                      <a:r>
                        <a:rPr lang="en-ZA" sz="1600" b="0" i="0" u="none" strike="noStrike">
                          <a:solidFill>
                            <a:srgbClr val="000000"/>
                          </a:solidFill>
                          <a:effectLst/>
                          <a:latin typeface="Calibri" panose="020F0502020204030204" pitchFamily="34" charset="0"/>
                        </a:rPr>
                        <a:t>Income needed at 30% for repayments</a:t>
                      </a:r>
                    </a:p>
                  </a:txBody>
                  <a:tcPr marL="4610" marR="4610" marT="461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1600" b="0" i="0" u="none" strike="noStrike">
                          <a:solidFill>
                            <a:srgbClr val="000000"/>
                          </a:solidFill>
                          <a:effectLst/>
                          <a:latin typeface="Calibri" panose="020F0502020204030204" pitchFamily="34" charset="0"/>
                        </a:rPr>
                        <a:t>        8 646 </a:t>
                      </a:r>
                    </a:p>
                  </a:txBody>
                  <a:tcPr marL="4610" marR="4610" marT="46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a:t>
                      </a:r>
                    </a:p>
                  </a:txBody>
                  <a:tcPr marL="4610" marR="4610" marT="461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1051018"/>
                  </a:ext>
                </a:extLst>
              </a:tr>
              <a:tr h="179782">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8542627"/>
                  </a:ext>
                </a:extLst>
              </a:tr>
              <a:tr h="336514">
                <a:tc gridSpan="2">
                  <a:txBody>
                    <a:bodyPr/>
                    <a:lstStyle/>
                    <a:p>
                      <a:pPr algn="l" fontAlgn="b"/>
                      <a:r>
                        <a:rPr lang="en-ZA" sz="1600" b="0" i="0" u="none" strike="noStrike">
                          <a:solidFill>
                            <a:srgbClr val="000000"/>
                          </a:solidFill>
                          <a:effectLst/>
                          <a:latin typeface="Calibri" panose="020F0502020204030204" pitchFamily="34" charset="0"/>
                        </a:rPr>
                        <a:t>For speed of completion one pays an extra</a:t>
                      </a:r>
                    </a:p>
                  </a:txBody>
                  <a:tcPr marL="4610" marR="4610" marT="4610" marB="0" anchor="b">
                    <a:lnL>
                      <a:noFill/>
                    </a:lnL>
                    <a:lnR>
                      <a:noFill/>
                    </a:lnR>
                    <a:lnT>
                      <a:noFill/>
                    </a:lnT>
                    <a:lnB>
                      <a:noFill/>
                    </a:lnB>
                  </a:tcPr>
                </a:tc>
                <a:tc hMerge="1">
                  <a:txBody>
                    <a:bodyPr/>
                    <a:lstStyle/>
                    <a:p>
                      <a:endParaRPr lang="en-ZA"/>
                    </a:p>
                  </a:txBody>
                  <a:tcPr/>
                </a:tc>
                <a:tc>
                  <a:txBody>
                    <a:bodyPr/>
                    <a:lstStyle/>
                    <a:p>
                      <a:pPr algn="l" fontAlgn="b"/>
                      <a:r>
                        <a:rPr lang="en-ZA" sz="1600" b="0" i="0" u="none" strike="noStrike">
                          <a:solidFill>
                            <a:srgbClr val="FFFFFF"/>
                          </a:solidFill>
                          <a:effectLst/>
                          <a:latin typeface="Calibri" panose="020F0502020204030204" pitchFamily="34" charset="0"/>
                        </a:rPr>
                        <a:t>    698 766 </a:t>
                      </a:r>
                    </a:p>
                  </a:txBody>
                  <a:tcPr marL="4610" marR="4610" marT="4610" marB="0" anchor="b">
                    <a:lnL>
                      <a:noFill/>
                    </a:lnL>
                    <a:lnR>
                      <a:noFill/>
                    </a:lnR>
                    <a:lnT>
                      <a:noFill/>
                    </a:lnT>
                    <a:lnB>
                      <a:noFill/>
                    </a:lnB>
                    <a:solidFill>
                      <a:srgbClr val="963634"/>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4610" marR="4610" marT="4610" marB="0" anchor="b">
                    <a:lnL>
                      <a:noFill/>
                    </a:lnL>
                    <a:lnR>
                      <a:noFill/>
                    </a:lnR>
                    <a:lnT>
                      <a:noFill/>
                    </a:lnT>
                    <a:lnB>
                      <a:noFill/>
                    </a:lnB>
                  </a:tcPr>
                </a:tc>
                <a:extLst>
                  <a:ext uri="{0D108BD9-81ED-4DB2-BD59-A6C34878D82A}">
                    <a16:rowId xmlns="" xmlns:a16="http://schemas.microsoft.com/office/drawing/2014/main" val="3967559872"/>
                  </a:ext>
                </a:extLst>
              </a:tr>
              <a:tr h="179782">
                <a:tc gridSpan="2">
                  <a:txBody>
                    <a:bodyPr/>
                    <a:lstStyle/>
                    <a:p>
                      <a:pPr algn="l" fontAlgn="b"/>
                      <a:r>
                        <a:rPr lang="en-ZA" sz="1600" b="0" i="0" u="none" strike="noStrike" dirty="0">
                          <a:solidFill>
                            <a:srgbClr val="000000"/>
                          </a:solidFill>
                          <a:effectLst/>
                          <a:latin typeface="Calibri" panose="020F0502020204030204" pitchFamily="34" charset="0"/>
                        </a:rPr>
                        <a:t>And needs double the income</a:t>
                      </a:r>
                    </a:p>
                  </a:txBody>
                  <a:tcPr marL="4610" marR="4610" marT="4610" marB="0" anchor="b">
                    <a:lnL>
                      <a:noFill/>
                    </a:lnL>
                    <a:lnR>
                      <a:noFill/>
                    </a:lnR>
                    <a:lnT>
                      <a:noFill/>
                    </a:lnT>
                    <a:lnB>
                      <a:noFill/>
                    </a:lnB>
                  </a:tcPr>
                </a:tc>
                <a:tc hMerge="1">
                  <a:txBody>
                    <a:bodyPr/>
                    <a:lstStyle/>
                    <a:p>
                      <a:endParaRPr lang="en-ZA"/>
                    </a:p>
                  </a:txBody>
                  <a:tcPr/>
                </a:tc>
                <a:tc>
                  <a:txBody>
                    <a:bodyPr/>
                    <a:lstStyle/>
                    <a:p>
                      <a:pPr algn="l" fontAlgn="b"/>
                      <a:endParaRPr lang="en-ZA" sz="1600" b="0" i="0" u="none" strike="noStrike">
                        <a:solidFill>
                          <a:srgbClr val="000000"/>
                        </a:solidFill>
                        <a:effectLst/>
                        <a:latin typeface="Calibri" panose="020F0502020204030204" pitchFamily="34" charset="0"/>
                      </a:endParaRPr>
                    </a:p>
                  </a:txBody>
                  <a:tcPr marL="4610" marR="4610" marT="4610" marB="0" anchor="b">
                    <a:lnL>
                      <a:noFill/>
                    </a:lnL>
                    <a:lnR>
                      <a:noFill/>
                    </a:lnR>
                    <a:lnT>
                      <a:noFill/>
                    </a:lnT>
                    <a:lnB>
                      <a:noFill/>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4610" marR="4610" marT="4610" marB="0" anchor="b">
                    <a:lnL>
                      <a:noFill/>
                    </a:lnL>
                    <a:lnR>
                      <a:noFill/>
                    </a:lnR>
                    <a:lnT>
                      <a:noFill/>
                    </a:lnT>
                    <a:lnB>
                      <a:noFill/>
                    </a:lnB>
                  </a:tcPr>
                </a:tc>
                <a:extLst>
                  <a:ext uri="{0D108BD9-81ED-4DB2-BD59-A6C34878D82A}">
                    <a16:rowId xmlns="" xmlns:a16="http://schemas.microsoft.com/office/drawing/2014/main" val="2968513288"/>
                  </a:ext>
                </a:extLst>
              </a:tr>
            </a:tbl>
          </a:graphicData>
        </a:graphic>
      </p:graphicFrame>
      <p:pic>
        <p:nvPicPr>
          <p:cNvPr id="5" name="Picture 4" descr="RHLF new logo 003">
            <a:extLst>
              <a:ext uri="{FF2B5EF4-FFF2-40B4-BE49-F238E27FC236}">
                <a16:creationId xmlns="" xmlns:a16="http://schemas.microsoft.com/office/drawing/2014/main" id="{2F4FD280-452E-4CB8-8828-B7FC2497330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4DE91394-9CAB-4FE0-8921-4CF205E23B3B}"/>
              </a:ext>
            </a:extLst>
          </p:cNvPr>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xmlns="" val="194988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39784"/>
          </a:xfrm>
        </p:spPr>
        <p:txBody>
          <a:bodyPr>
            <a:normAutofit/>
          </a:bodyPr>
          <a:lstStyle/>
          <a:p>
            <a:pPr algn="ctr"/>
            <a:r>
              <a:rPr lang="en-ZA" b="1" dirty="0">
                <a:solidFill>
                  <a:schemeClr val="tx1">
                    <a:lumMod val="75000"/>
                    <a:lumOff val="25000"/>
                  </a:schemeClr>
                </a:solidFill>
                <a:latin typeface="Book Antiqua" pitchFamily="18" charset="0"/>
              </a:rPr>
              <a:t>Outline</a:t>
            </a:r>
          </a:p>
        </p:txBody>
      </p:sp>
      <p:sp>
        <p:nvSpPr>
          <p:cNvPr id="3" name="Content Placeholder 2"/>
          <p:cNvSpPr>
            <a:spLocks noGrp="1"/>
          </p:cNvSpPr>
          <p:nvPr>
            <p:ph sz="quarter" idx="1"/>
          </p:nvPr>
        </p:nvSpPr>
        <p:spPr>
          <a:xfrm>
            <a:off x="2127504" y="1214422"/>
            <a:ext cx="8288976" cy="5238914"/>
          </a:xfrm>
        </p:spPr>
        <p:txBody>
          <a:bodyPr>
            <a:normAutofit/>
          </a:bodyPr>
          <a:lstStyle/>
          <a:p>
            <a:r>
              <a:rPr lang="en-ZA" dirty="0"/>
              <a:t>RHLF mandate</a:t>
            </a:r>
          </a:p>
          <a:p>
            <a:r>
              <a:rPr lang="en-ZA" dirty="0"/>
              <a:t>Service delivery model</a:t>
            </a:r>
          </a:p>
          <a:p>
            <a:r>
              <a:rPr lang="en-ZA" dirty="0"/>
              <a:t>How we create value for people in our mandate</a:t>
            </a:r>
          </a:p>
          <a:p>
            <a:r>
              <a:rPr lang="en-ZA" dirty="0"/>
              <a:t>Policy Context, Market and Regulatory Environments</a:t>
            </a:r>
          </a:p>
          <a:p>
            <a:r>
              <a:rPr lang="en-ZA" dirty="0"/>
              <a:t>2018/19 Annual Performance Plan</a:t>
            </a:r>
          </a:p>
          <a:p>
            <a:pPr lvl="1">
              <a:buFont typeface="Courier New" panose="02070309020205020404" pitchFamily="49" charset="0"/>
              <a:buChar char="o"/>
            </a:pPr>
            <a:r>
              <a:rPr lang="en-ZA" dirty="0"/>
              <a:t>Strategic Oriented Outcomes</a:t>
            </a:r>
          </a:p>
          <a:p>
            <a:pPr lvl="1">
              <a:buFont typeface="Courier New" panose="02070309020205020404" pitchFamily="49" charset="0"/>
              <a:buChar char="o"/>
            </a:pPr>
            <a:r>
              <a:rPr lang="en-ZA" dirty="0"/>
              <a:t>Statement of Financial Position</a:t>
            </a:r>
          </a:p>
          <a:p>
            <a:pPr lvl="1">
              <a:buFont typeface="Courier New" panose="02070309020205020404" pitchFamily="49" charset="0"/>
              <a:buChar char="o"/>
            </a:pPr>
            <a:r>
              <a:rPr lang="en-ZA" dirty="0"/>
              <a:t>Statement of Financial Performance</a:t>
            </a:r>
          </a:p>
          <a:p>
            <a:r>
              <a:rPr lang="en-ZA" dirty="0"/>
              <a:t>Governance Structure</a:t>
            </a:r>
          </a:p>
          <a:p>
            <a:r>
              <a:rPr lang="en-ZA" dirty="0"/>
              <a:t>Concluding remarks</a:t>
            </a:r>
          </a:p>
        </p:txBody>
      </p:sp>
      <p:pic>
        <p:nvPicPr>
          <p:cNvPr id="4" name="Picture 5" descr="RHLF new logo 003"/>
          <p:cNvPicPr>
            <a:picLocks noChangeAspect="1" noChangeArrowheads="1"/>
          </p:cNvPicPr>
          <p:nvPr/>
        </p:nvPicPr>
        <p:blipFill>
          <a:blip r:embed="rId2"/>
          <a:srcRect/>
          <a:stretch>
            <a:fillRect/>
          </a:stretch>
        </p:blipFill>
        <p:spPr>
          <a:xfrm>
            <a:off x="11183938" y="0"/>
            <a:ext cx="1008062" cy="1125538"/>
          </a:xfrm>
          <a:prstGeom prst="rect">
            <a:avLst/>
          </a:prstGeom>
        </p:spPr>
      </p:pic>
      <p:sp>
        <p:nvSpPr>
          <p:cNvPr id="5" name="Slide Number Placeholder 4"/>
          <p:cNvSpPr>
            <a:spLocks noGrp="1"/>
          </p:cNvSpPr>
          <p:nvPr>
            <p:ph type="sldNum" sz="quarter" idx="12"/>
          </p:nvPr>
        </p:nvSpPr>
        <p:spPr/>
        <p:txBody>
          <a:bodyPr/>
          <a:lstStyle/>
          <a:p>
            <a:fld id="{89252784-F7A6-42A4-98C7-D4A303D2AB41}" type="slidenum">
              <a:rPr lang="en-ZA" smtClean="0"/>
              <a:pPr/>
              <a:t>2</a:t>
            </a:fld>
            <a:endParaRPr lang="en-ZA"/>
          </a:p>
        </p:txBody>
      </p:sp>
    </p:spTree>
    <p:extLst>
      <p:ext uri="{BB962C8B-B14F-4D97-AF65-F5344CB8AC3E}">
        <p14:creationId xmlns:p14="http://schemas.microsoft.com/office/powerpoint/2010/main" xmlns="" val="284557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79576" y="2780927"/>
            <a:ext cx="7772400" cy="2622346"/>
          </a:xfrm>
          <a:ln>
            <a:solidFill>
              <a:schemeClr val="accent1"/>
            </a:solidFill>
          </a:ln>
        </p:spPr>
        <p:txBody>
          <a:bodyPr>
            <a:normAutofit fontScale="90000"/>
          </a:bodyPr>
          <a:lstStyle/>
          <a:p>
            <a:pPr algn="ctr"/>
            <a:r>
              <a:rPr lang="en-ZA" dirty="0">
                <a:solidFill>
                  <a:schemeClr val="tx1"/>
                </a:solidFill>
                <a:latin typeface="+mn-lt"/>
              </a:rPr>
              <a:t>2018/19 Annual Performance Plan:</a:t>
            </a:r>
            <a:br>
              <a:rPr lang="en-ZA" dirty="0">
                <a:solidFill>
                  <a:schemeClr val="tx1"/>
                </a:solidFill>
                <a:latin typeface="+mn-lt"/>
              </a:rPr>
            </a:br>
            <a:r>
              <a:rPr lang="en-ZA" dirty="0">
                <a:solidFill>
                  <a:schemeClr val="tx1"/>
                </a:solidFill>
                <a:latin typeface="+mn-lt"/>
              </a:rPr>
              <a:t>Strategic Oriented Outcomes</a:t>
            </a:r>
            <a:br>
              <a:rPr lang="en-ZA" dirty="0">
                <a:solidFill>
                  <a:schemeClr val="tx1"/>
                </a:solidFill>
                <a:latin typeface="+mn-lt"/>
              </a:rPr>
            </a:br>
            <a:r>
              <a:rPr lang="en-ZA" dirty="0">
                <a:solidFill>
                  <a:schemeClr val="tx1"/>
                </a:solidFill>
                <a:latin typeface="+mn-lt"/>
              </a:rPr>
              <a:t>Statement of Comprehensive Income</a:t>
            </a:r>
            <a:br>
              <a:rPr lang="en-ZA" dirty="0">
                <a:solidFill>
                  <a:schemeClr val="tx1"/>
                </a:solidFill>
                <a:latin typeface="+mn-lt"/>
              </a:rPr>
            </a:br>
            <a:r>
              <a:rPr lang="en-ZA" dirty="0">
                <a:solidFill>
                  <a:schemeClr val="tx1"/>
                </a:solidFill>
                <a:latin typeface="+mn-lt"/>
              </a:rPr>
              <a:t>Statement of Financial Position</a:t>
            </a:r>
            <a:br>
              <a:rPr lang="en-ZA" dirty="0">
                <a:solidFill>
                  <a:schemeClr val="tx1"/>
                </a:solidFill>
                <a:latin typeface="+mn-lt"/>
              </a:rPr>
            </a:br>
            <a:r>
              <a:rPr lang="en-ZA" dirty="0">
                <a:solidFill>
                  <a:schemeClr val="tx1"/>
                </a:solidFill>
                <a:latin typeface="+mn-lt"/>
              </a:rPr>
              <a:t/>
            </a:r>
            <a:br>
              <a:rPr lang="en-ZA" dirty="0">
                <a:solidFill>
                  <a:schemeClr val="tx1"/>
                </a:solidFill>
                <a:latin typeface="+mn-lt"/>
              </a:rPr>
            </a:br>
            <a:r>
              <a:rPr lang="en-ZA" dirty="0">
                <a:solidFill>
                  <a:schemeClr val="tx1"/>
                </a:solidFill>
                <a:latin typeface="+mn-lt"/>
              </a:rPr>
              <a:t/>
            </a:r>
            <a:br>
              <a:rPr lang="en-ZA" dirty="0">
                <a:solidFill>
                  <a:schemeClr val="tx1"/>
                </a:solidFill>
                <a:latin typeface="+mn-lt"/>
              </a:rPr>
            </a:br>
            <a:endParaRPr lang="en-ZA" dirty="0">
              <a:solidFill>
                <a:schemeClr val="tx1"/>
              </a:solidFill>
              <a:latin typeface="+mn-lt"/>
            </a:endParaRPr>
          </a:p>
        </p:txBody>
      </p:sp>
      <p:pic>
        <p:nvPicPr>
          <p:cNvPr id="3" name="Picture 4" descr="RHLF new logo 003">
            <a:extLst>
              <a:ext uri="{FF2B5EF4-FFF2-40B4-BE49-F238E27FC236}">
                <a16:creationId xmlns="" xmlns:a16="http://schemas.microsoft.com/office/drawing/2014/main" id="{204D8DC7-B4C3-4F4F-86DC-DD1D700686E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CD532546-1D64-4A37-980A-A631496A7B44}"/>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xmlns="" val="90987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Stakeholder and business process perspective</a:t>
            </a:r>
          </a:p>
        </p:txBody>
      </p:sp>
      <p:pic>
        <p:nvPicPr>
          <p:cNvPr id="6" name="Picture 5">
            <a:extLst>
              <a:ext uri="{FF2B5EF4-FFF2-40B4-BE49-F238E27FC236}">
                <a16:creationId xmlns="" xmlns:a16="http://schemas.microsoft.com/office/drawing/2014/main" id="{29842211-ADF6-48F7-A021-E9B814FE6B39}"/>
              </a:ext>
            </a:extLst>
          </p:cNvPr>
          <p:cNvPicPr>
            <a:picLocks noChangeAspect="1"/>
          </p:cNvPicPr>
          <p:nvPr/>
        </p:nvPicPr>
        <p:blipFill>
          <a:blip r:embed="rId2"/>
          <a:stretch>
            <a:fillRect/>
          </a:stretch>
        </p:blipFill>
        <p:spPr>
          <a:xfrm>
            <a:off x="1025488" y="4809602"/>
            <a:ext cx="7058337" cy="1524283"/>
          </a:xfrm>
          <a:prstGeom prst="rect">
            <a:avLst/>
          </a:prstGeom>
        </p:spPr>
      </p:pic>
      <p:pic>
        <p:nvPicPr>
          <p:cNvPr id="7" name="Picture 4" descr="RHLF new logo 003">
            <a:extLst>
              <a:ext uri="{FF2B5EF4-FFF2-40B4-BE49-F238E27FC236}">
                <a16:creationId xmlns="" xmlns:a16="http://schemas.microsoft.com/office/drawing/2014/main" id="{D2008357-A933-465C-B95C-5679BACC6B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B461439C-B57E-4723-83CA-499024E54ADA}"/>
              </a:ext>
            </a:extLst>
          </p:cNvPr>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8" name="Picture 7">
            <a:extLst>
              <a:ext uri="{FF2B5EF4-FFF2-40B4-BE49-F238E27FC236}">
                <a16:creationId xmlns="" xmlns:a16="http://schemas.microsoft.com/office/drawing/2014/main" id="{992FCBD2-560E-45DD-98DA-2065FA4C2ABF}"/>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1025488" y="1930400"/>
            <a:ext cx="7058337" cy="2649855"/>
          </a:xfrm>
          <a:prstGeom prst="rect">
            <a:avLst/>
          </a:prstGeom>
          <a:noFill/>
          <a:ln>
            <a:noFill/>
          </a:ln>
        </p:spPr>
      </p:pic>
    </p:spTree>
    <p:extLst>
      <p:ext uri="{BB962C8B-B14F-4D97-AF65-F5344CB8AC3E}">
        <p14:creationId xmlns:p14="http://schemas.microsoft.com/office/powerpoint/2010/main" xmlns="" val="22733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Financial Perspective: Capital Preservation</a:t>
            </a:r>
          </a:p>
        </p:txBody>
      </p:sp>
      <p:sp>
        <p:nvSpPr>
          <p:cNvPr id="9" name="Rectangle 8">
            <a:extLst>
              <a:ext uri="{FF2B5EF4-FFF2-40B4-BE49-F238E27FC236}">
                <a16:creationId xmlns="" xmlns:a16="http://schemas.microsoft.com/office/drawing/2014/main" id="{3951CF0F-9B1A-4E65-B987-5002B7918AA6}"/>
              </a:ext>
            </a:extLst>
          </p:cNvPr>
          <p:cNvSpPr/>
          <p:nvPr/>
        </p:nvSpPr>
        <p:spPr>
          <a:xfrm>
            <a:off x="2692984" y="3741490"/>
            <a:ext cx="2340529" cy="1963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The 2019 profit is higher despite higher expenses as a result of debtors provisions in income statement reducing by R6 million. </a:t>
            </a:r>
          </a:p>
        </p:txBody>
      </p:sp>
      <p:pic>
        <p:nvPicPr>
          <p:cNvPr id="3" name="Picture 2">
            <a:extLst>
              <a:ext uri="{FF2B5EF4-FFF2-40B4-BE49-F238E27FC236}">
                <a16:creationId xmlns="" xmlns:a16="http://schemas.microsoft.com/office/drawing/2014/main" id="{362FE638-F98A-4E5F-88F6-D45C9D692413}"/>
              </a:ext>
            </a:extLst>
          </p:cNvPr>
          <p:cNvPicPr>
            <a:picLocks noChangeAspect="1"/>
          </p:cNvPicPr>
          <p:nvPr/>
        </p:nvPicPr>
        <p:blipFill>
          <a:blip r:embed="rId2"/>
          <a:stretch>
            <a:fillRect/>
          </a:stretch>
        </p:blipFill>
        <p:spPr>
          <a:xfrm>
            <a:off x="6686887" y="1225105"/>
            <a:ext cx="3542083" cy="4407790"/>
          </a:xfrm>
          <a:prstGeom prst="rect">
            <a:avLst/>
          </a:prstGeom>
        </p:spPr>
      </p:pic>
      <p:pic>
        <p:nvPicPr>
          <p:cNvPr id="6" name="Picture 4" descr="RHLF new logo 003">
            <a:extLst>
              <a:ext uri="{FF2B5EF4-FFF2-40B4-BE49-F238E27FC236}">
                <a16:creationId xmlns="" xmlns:a16="http://schemas.microsoft.com/office/drawing/2014/main" id="{E71A23B7-0181-4197-966A-45A7B1D40B2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5" name="Slide Number Placeholder 4">
            <a:extLst>
              <a:ext uri="{FF2B5EF4-FFF2-40B4-BE49-F238E27FC236}">
                <a16:creationId xmlns="" xmlns:a16="http://schemas.microsoft.com/office/drawing/2014/main" id="{6C5FE077-781A-4A75-B7CC-BE0BAEB0A2E1}"/>
              </a:ext>
            </a:extLst>
          </p:cNvPr>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10" name="Picture 9">
            <a:extLst>
              <a:ext uri="{FF2B5EF4-FFF2-40B4-BE49-F238E27FC236}">
                <a16:creationId xmlns="" xmlns:a16="http://schemas.microsoft.com/office/drawing/2014/main" id="{AFC33CE0-1FA0-4341-BE37-041F9BE88142}"/>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921140" y="2037859"/>
            <a:ext cx="5435697" cy="1320799"/>
          </a:xfrm>
          <a:prstGeom prst="rect">
            <a:avLst/>
          </a:prstGeom>
          <a:noFill/>
          <a:ln>
            <a:noFill/>
          </a:ln>
        </p:spPr>
      </p:pic>
    </p:spTree>
    <p:extLst>
      <p:ext uri="{BB962C8B-B14F-4D97-AF65-F5344CB8AC3E}">
        <p14:creationId xmlns:p14="http://schemas.microsoft.com/office/powerpoint/2010/main" xmlns="" val="116545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Learning and Growth Perspective</a:t>
            </a:r>
          </a:p>
        </p:txBody>
      </p:sp>
      <p:pic>
        <p:nvPicPr>
          <p:cNvPr id="3" name="Picture 2">
            <a:extLst>
              <a:ext uri="{FF2B5EF4-FFF2-40B4-BE49-F238E27FC236}">
                <a16:creationId xmlns="" xmlns:a16="http://schemas.microsoft.com/office/drawing/2014/main" id="{8577E495-D812-4015-9BA3-9B51084E77F0}"/>
              </a:ext>
            </a:extLst>
          </p:cNvPr>
          <p:cNvPicPr>
            <a:picLocks noChangeAspect="1"/>
          </p:cNvPicPr>
          <p:nvPr/>
        </p:nvPicPr>
        <p:blipFill>
          <a:blip r:embed="rId2"/>
          <a:stretch>
            <a:fillRect/>
          </a:stretch>
        </p:blipFill>
        <p:spPr>
          <a:xfrm>
            <a:off x="982286" y="2359803"/>
            <a:ext cx="7523811" cy="1155184"/>
          </a:xfrm>
          <a:prstGeom prst="rect">
            <a:avLst/>
          </a:prstGeom>
        </p:spPr>
      </p:pic>
      <p:sp>
        <p:nvSpPr>
          <p:cNvPr id="4" name="Rectangle 3">
            <a:extLst>
              <a:ext uri="{FF2B5EF4-FFF2-40B4-BE49-F238E27FC236}">
                <a16:creationId xmlns="" xmlns:a16="http://schemas.microsoft.com/office/drawing/2014/main" id="{E3017359-3F7A-414E-BACA-4058D656DC3C}"/>
              </a:ext>
            </a:extLst>
          </p:cNvPr>
          <p:cNvSpPr/>
          <p:nvPr/>
        </p:nvSpPr>
        <p:spPr>
          <a:xfrm>
            <a:off x="1521069" y="3930162"/>
            <a:ext cx="7183316" cy="1155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RHLF has a policy of recruiting only interns, where possible. We have a high budget for training to ensure our employees grow.</a:t>
            </a:r>
          </a:p>
          <a:p>
            <a:pPr algn="ctr"/>
            <a:r>
              <a:rPr lang="en-ZA" dirty="0"/>
              <a:t>9 of the 17 current employees joined as interns.</a:t>
            </a:r>
          </a:p>
        </p:txBody>
      </p:sp>
      <p:pic>
        <p:nvPicPr>
          <p:cNvPr id="5" name="Picture 4" descr="RHLF new logo 003">
            <a:extLst>
              <a:ext uri="{FF2B5EF4-FFF2-40B4-BE49-F238E27FC236}">
                <a16:creationId xmlns="" xmlns:a16="http://schemas.microsoft.com/office/drawing/2014/main" id="{1B0BEB31-2E4E-46FE-8A5E-04514D50E1A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7" name="Slide Number Placeholder 6">
            <a:extLst>
              <a:ext uri="{FF2B5EF4-FFF2-40B4-BE49-F238E27FC236}">
                <a16:creationId xmlns="" xmlns:a16="http://schemas.microsoft.com/office/drawing/2014/main" id="{E6B9CD54-E591-473B-8FBB-095604215651}"/>
              </a:ext>
            </a:extLst>
          </p:cNvPr>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xmlns="" val="372393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Statement of comprehensive income</a:t>
            </a:r>
          </a:p>
        </p:txBody>
      </p:sp>
      <p:pic>
        <p:nvPicPr>
          <p:cNvPr id="4" name="Picture 4" descr="RHLF new logo 003">
            <a:extLst>
              <a:ext uri="{FF2B5EF4-FFF2-40B4-BE49-F238E27FC236}">
                <a16:creationId xmlns="" xmlns:a16="http://schemas.microsoft.com/office/drawing/2014/main" id="{2E3FA1FE-6A17-484C-AEF1-FFD4E76C66A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6" name="Slide Number Placeholder 5">
            <a:extLst>
              <a:ext uri="{FF2B5EF4-FFF2-40B4-BE49-F238E27FC236}">
                <a16:creationId xmlns="" xmlns:a16="http://schemas.microsoft.com/office/drawing/2014/main" id="{6BC4EC15-BE21-45ED-8E01-6677AF51041F}"/>
              </a:ext>
            </a:extLst>
          </p:cNvPr>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7" name="Picture 6">
            <a:extLst>
              <a:ext uri="{FF2B5EF4-FFF2-40B4-BE49-F238E27FC236}">
                <a16:creationId xmlns="" xmlns:a16="http://schemas.microsoft.com/office/drawing/2014/main" id="{8FF241CF-A8D1-4352-B9AF-43E2C7DFEF3A}"/>
              </a:ext>
            </a:extLst>
          </p:cNvPr>
          <p:cNvPicPr>
            <a:picLocks noChangeAspect="1"/>
          </p:cNvPicPr>
          <p:nvPr/>
        </p:nvPicPr>
        <p:blipFill>
          <a:blip r:embed="rId3"/>
          <a:stretch>
            <a:fillRect/>
          </a:stretch>
        </p:blipFill>
        <p:spPr>
          <a:xfrm>
            <a:off x="1043608" y="1340768"/>
            <a:ext cx="7336994" cy="5403981"/>
          </a:xfrm>
          <a:prstGeom prst="rect">
            <a:avLst/>
          </a:prstGeom>
        </p:spPr>
      </p:pic>
    </p:spTree>
    <p:extLst>
      <p:ext uri="{BB962C8B-B14F-4D97-AF65-F5344CB8AC3E}">
        <p14:creationId xmlns:p14="http://schemas.microsoft.com/office/powerpoint/2010/main" xmlns="" val="382117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7772400" cy="634082"/>
          </a:xfrm>
        </p:spPr>
        <p:txBody>
          <a:bodyPr>
            <a:normAutofit/>
          </a:bodyPr>
          <a:lstStyle/>
          <a:p>
            <a:r>
              <a:rPr lang="en-ZA" sz="2800" b="1" dirty="0">
                <a:solidFill>
                  <a:schemeClr val="tx1"/>
                </a:solidFill>
                <a:latin typeface="+mn-lt"/>
              </a:rPr>
              <a:t>Statement of Financial Position</a:t>
            </a:r>
          </a:p>
        </p:txBody>
      </p:sp>
      <p:pic>
        <p:nvPicPr>
          <p:cNvPr id="3" name="Picture 5" descr="RHLF new logo 003"/>
          <p:cNvPicPr>
            <a:picLocks noChangeAspect="1" noChangeArrowheads="1"/>
          </p:cNvPicPr>
          <p:nvPr/>
        </p:nvPicPr>
        <p:blipFill>
          <a:blip r:embed="rId2"/>
          <a:srcRect/>
          <a:stretch>
            <a:fillRect/>
          </a:stretch>
        </p:blipFill>
        <p:spPr>
          <a:xfrm>
            <a:off x="9586913" y="12700"/>
            <a:ext cx="1008062" cy="1125538"/>
          </a:xfrm>
          <a:prstGeom prst="rect">
            <a:avLst/>
          </a:prstGeom>
        </p:spPr>
      </p:pic>
      <p:pic>
        <p:nvPicPr>
          <p:cNvPr id="4" name="Picture 3">
            <a:extLst>
              <a:ext uri="{FF2B5EF4-FFF2-40B4-BE49-F238E27FC236}">
                <a16:creationId xmlns="" xmlns:a16="http://schemas.microsoft.com/office/drawing/2014/main" id="{93715538-B7E7-4A3C-B11E-571CBA899E01}"/>
              </a:ext>
            </a:extLst>
          </p:cNvPr>
          <p:cNvPicPr>
            <a:picLocks noChangeAspect="1"/>
          </p:cNvPicPr>
          <p:nvPr/>
        </p:nvPicPr>
        <p:blipFill>
          <a:blip r:embed="rId3"/>
          <a:stretch>
            <a:fillRect/>
          </a:stretch>
        </p:blipFill>
        <p:spPr>
          <a:xfrm>
            <a:off x="1491952" y="1066130"/>
            <a:ext cx="7772400" cy="5517232"/>
          </a:xfrm>
          <a:prstGeom prst="rect">
            <a:avLst/>
          </a:prstGeom>
        </p:spPr>
      </p:pic>
    </p:spTree>
    <p:extLst>
      <p:ext uri="{BB962C8B-B14F-4D97-AF65-F5344CB8AC3E}">
        <p14:creationId xmlns:p14="http://schemas.microsoft.com/office/powerpoint/2010/main" xmlns="" val="34341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2965511"/>
            <a:ext cx="7772400" cy="2604015"/>
          </a:xfrm>
          <a:ln>
            <a:solidFill>
              <a:schemeClr val="accent1"/>
            </a:solidFill>
          </a:ln>
        </p:spPr>
        <p:txBody>
          <a:bodyPr>
            <a:normAutofit fontScale="90000"/>
          </a:bodyPr>
          <a:lstStyle/>
          <a:p>
            <a:pPr algn="ctr"/>
            <a:r>
              <a:rPr lang="en-ZA" dirty="0">
                <a:solidFill>
                  <a:schemeClr val="tx1"/>
                </a:solidFill>
                <a:latin typeface="+mn-lt"/>
              </a:rPr>
              <a:t>Governance Structure</a:t>
            </a:r>
            <a:br>
              <a:rPr lang="en-ZA" dirty="0">
                <a:solidFill>
                  <a:schemeClr val="tx1"/>
                </a:solidFill>
                <a:latin typeface="+mn-lt"/>
              </a:rPr>
            </a:br>
            <a:r>
              <a:rPr lang="en-ZA" dirty="0">
                <a:solidFill>
                  <a:schemeClr val="tx1"/>
                </a:solidFill>
                <a:latin typeface="+mn-lt"/>
              </a:rPr>
              <a:t/>
            </a:r>
            <a:br>
              <a:rPr lang="en-ZA" dirty="0">
                <a:solidFill>
                  <a:schemeClr val="tx1"/>
                </a:solidFill>
                <a:latin typeface="+mn-lt"/>
              </a:rPr>
            </a:br>
            <a:r>
              <a:rPr lang="en-ZA" dirty="0">
                <a:solidFill>
                  <a:schemeClr val="tx1"/>
                </a:solidFill>
                <a:latin typeface="+mn-lt"/>
              </a:rPr>
              <a:t>&amp; </a:t>
            </a:r>
            <a:br>
              <a:rPr lang="en-ZA" dirty="0">
                <a:solidFill>
                  <a:schemeClr val="tx1"/>
                </a:solidFill>
                <a:latin typeface="+mn-lt"/>
              </a:rPr>
            </a:br>
            <a:r>
              <a:rPr lang="en-ZA" dirty="0">
                <a:solidFill>
                  <a:schemeClr val="tx1"/>
                </a:solidFill>
                <a:latin typeface="+mn-lt"/>
              </a:rPr>
              <a:t/>
            </a:r>
            <a:br>
              <a:rPr lang="en-ZA" dirty="0">
                <a:solidFill>
                  <a:schemeClr val="tx1"/>
                </a:solidFill>
                <a:latin typeface="+mn-lt"/>
              </a:rPr>
            </a:br>
            <a:r>
              <a:rPr lang="en-ZA" dirty="0">
                <a:solidFill>
                  <a:schemeClr val="tx1"/>
                </a:solidFill>
                <a:latin typeface="+mn-lt"/>
              </a:rPr>
              <a:t>Concluding remarks</a:t>
            </a:r>
          </a:p>
        </p:txBody>
      </p:sp>
      <p:pic>
        <p:nvPicPr>
          <p:cNvPr id="3" name="Picture 5" descr="RHLF new logo 003">
            <a:extLst>
              <a:ext uri="{FF2B5EF4-FFF2-40B4-BE49-F238E27FC236}">
                <a16:creationId xmlns="" xmlns:a16="http://schemas.microsoft.com/office/drawing/2014/main" id="{26A26270-DE56-4EC8-B219-FD8890607052}"/>
              </a:ext>
            </a:extLst>
          </p:cNvPr>
          <p:cNvPicPr>
            <a:picLocks noChangeAspect="1" noChangeArrowheads="1"/>
          </p:cNvPicPr>
          <p:nvPr/>
        </p:nvPicPr>
        <p:blipFill>
          <a:blip r:embed="rId2"/>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51450F81-D27B-48BF-998E-CDF827E07338}"/>
              </a:ext>
            </a:extLst>
          </p:cNvPr>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xmlns="" val="95485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25538"/>
          </a:xfrm>
        </p:spPr>
        <p:txBody>
          <a:bodyPr>
            <a:normAutofit fontScale="90000"/>
          </a:bodyPr>
          <a:lstStyle/>
          <a:p>
            <a:pPr algn="ctr"/>
            <a:r>
              <a:rPr lang="en-ZA" sz="3100" b="1" dirty="0">
                <a:latin typeface="Perpetua Titling MT" pitchFamily="18" charset="0"/>
              </a:rPr>
              <a:t/>
            </a:r>
            <a:br>
              <a:rPr lang="en-ZA" sz="3100" b="1" dirty="0">
                <a:latin typeface="Perpetua Titling MT" pitchFamily="18" charset="0"/>
              </a:rPr>
            </a:br>
            <a:r>
              <a:rPr lang="en-ZA" sz="3100" b="1" dirty="0">
                <a:solidFill>
                  <a:schemeClr val="tx1"/>
                </a:solidFill>
                <a:latin typeface="Perpetua Titling MT" pitchFamily="18" charset="0"/>
              </a:rPr>
              <a:t>THE RHLF BOARD &amp; committees</a:t>
            </a:r>
            <a:r>
              <a:rPr lang="en-ZA" b="1" dirty="0"/>
              <a:t/>
            </a:r>
            <a:br>
              <a:rPr lang="en-ZA" b="1" dirty="0"/>
            </a:br>
            <a:endParaRPr lang="en-ZA" dirty="0"/>
          </a:p>
        </p:txBody>
      </p:sp>
      <p:pic>
        <p:nvPicPr>
          <p:cNvPr id="5" name="Picture 5" descr="RHLF new logo 003"/>
          <p:cNvPicPr>
            <a:picLocks noChangeAspect="1" noChangeArrowheads="1"/>
          </p:cNvPicPr>
          <p:nvPr/>
        </p:nvPicPr>
        <p:blipFill>
          <a:blip r:embed="rId2"/>
          <a:srcRect/>
          <a:stretch>
            <a:fillRect/>
          </a:stretch>
        </p:blipFill>
        <p:spPr>
          <a:xfrm>
            <a:off x="11183938" y="0"/>
            <a:ext cx="1008062" cy="1125538"/>
          </a:xfrm>
          <a:prstGeom prst="rect">
            <a:avLst/>
          </a:prstGeom>
        </p:spPr>
      </p:pic>
      <p:pic>
        <p:nvPicPr>
          <p:cNvPr id="3" name="Picture 2">
            <a:extLst>
              <a:ext uri="{FF2B5EF4-FFF2-40B4-BE49-F238E27FC236}">
                <a16:creationId xmlns="" xmlns:a16="http://schemas.microsoft.com/office/drawing/2014/main" id="{F0CB60DE-B6A7-4557-AD49-543A691BDB22}"/>
              </a:ext>
            </a:extLst>
          </p:cNvPr>
          <p:cNvPicPr>
            <a:picLocks noChangeAspect="1"/>
          </p:cNvPicPr>
          <p:nvPr/>
        </p:nvPicPr>
        <p:blipFill>
          <a:blip r:embed="rId3"/>
          <a:stretch>
            <a:fillRect/>
          </a:stretch>
        </p:blipFill>
        <p:spPr>
          <a:xfrm>
            <a:off x="1703512" y="1400175"/>
            <a:ext cx="8712968" cy="4112199"/>
          </a:xfrm>
          <a:prstGeom prst="rect">
            <a:avLst/>
          </a:prstGeom>
        </p:spPr>
      </p:pic>
      <p:sp>
        <p:nvSpPr>
          <p:cNvPr id="4" name="Rectangle 3">
            <a:extLst>
              <a:ext uri="{FF2B5EF4-FFF2-40B4-BE49-F238E27FC236}">
                <a16:creationId xmlns="" xmlns:a16="http://schemas.microsoft.com/office/drawing/2014/main" id="{C620A7D1-B1D2-4DF0-BA25-10B186A31B5C}"/>
              </a:ext>
            </a:extLst>
          </p:cNvPr>
          <p:cNvSpPr/>
          <p:nvPr/>
        </p:nvSpPr>
        <p:spPr>
          <a:xfrm>
            <a:off x="2387588" y="5512375"/>
            <a:ext cx="7344816" cy="1176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600" b="1" dirty="0"/>
              <a:t>MOI provides for 8 Non-executive directors and 1 Executive director</a:t>
            </a:r>
          </a:p>
          <a:p>
            <a:pPr marL="285750" indent="-285750">
              <a:buFont typeface="Arial" panose="020B0604020202020204" pitchFamily="34" charset="0"/>
              <a:buChar char="•"/>
            </a:pPr>
            <a:r>
              <a:rPr lang="en-ZA" sz="1600" b="1" dirty="0"/>
              <a:t>4 Vacancies—not filled since 2014 because of pending DFI consolidation </a:t>
            </a:r>
          </a:p>
        </p:txBody>
      </p:sp>
      <p:sp>
        <p:nvSpPr>
          <p:cNvPr id="7" name="Slide Number Placeholder 6">
            <a:extLst>
              <a:ext uri="{FF2B5EF4-FFF2-40B4-BE49-F238E27FC236}">
                <a16:creationId xmlns="" xmlns:a16="http://schemas.microsoft.com/office/drawing/2014/main" id="{81605570-01C4-4C33-B4DC-F3149550E255}"/>
              </a:ext>
            </a:extLst>
          </p:cNvPr>
          <p:cNvSpPr>
            <a:spLocks noGrp="1"/>
          </p:cNvSpPr>
          <p:nvPr>
            <p:ph type="sldNum" sz="quarter" idx="12"/>
          </p:nvPr>
        </p:nvSpPr>
        <p:spPr/>
        <p:txBody>
          <a:bodyPr/>
          <a:lstStyle/>
          <a:p>
            <a:pPr>
              <a:defRPr/>
            </a:pPr>
            <a:fld id="{B57FC719-F8B6-43A4-9299-D5650E46ADE1}" type="slidenum">
              <a:rPr lang="en-US" smtClean="0"/>
              <a:pPr>
                <a:defRPr/>
              </a:pPr>
              <a:t>27</a:t>
            </a:fld>
            <a:endParaRPr lang="en-US"/>
          </a:p>
        </p:txBody>
      </p:sp>
    </p:spTree>
    <p:extLst>
      <p:ext uri="{BB962C8B-B14F-4D97-AF65-F5344CB8AC3E}">
        <p14:creationId xmlns:p14="http://schemas.microsoft.com/office/powerpoint/2010/main" xmlns="" val="391214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RHLF new logo 003"/>
          <p:cNvPicPr>
            <a:picLocks noChangeAspect="1" noChangeArrowheads="1"/>
          </p:cNvPicPr>
          <p:nvPr/>
        </p:nvPicPr>
        <p:blipFill>
          <a:blip r:embed="rId2"/>
          <a:srcRect/>
          <a:stretch>
            <a:fillRect/>
          </a:stretch>
        </p:blipFill>
        <p:spPr bwMode="auto">
          <a:xfrm>
            <a:off x="10907959" y="0"/>
            <a:ext cx="1284041" cy="1317055"/>
          </a:xfrm>
          <a:prstGeom prst="rect">
            <a:avLst/>
          </a:prstGeom>
          <a:noFill/>
          <a:ln w="9525">
            <a:noFill/>
            <a:miter lim="800000"/>
            <a:headEnd/>
            <a:tailEnd/>
          </a:ln>
        </p:spPr>
      </p:pic>
      <p:sp>
        <p:nvSpPr>
          <p:cNvPr id="50179" name="TextBox 4"/>
          <p:cNvSpPr txBox="1">
            <a:spLocks noChangeArrowheads="1"/>
          </p:cNvSpPr>
          <p:nvPr/>
        </p:nvSpPr>
        <p:spPr bwMode="auto">
          <a:xfrm>
            <a:off x="2279577" y="353343"/>
            <a:ext cx="6351587" cy="1077218"/>
          </a:xfrm>
          <a:prstGeom prst="rect">
            <a:avLst/>
          </a:prstGeom>
          <a:noFill/>
          <a:ln w="9525">
            <a:noFill/>
            <a:miter lim="800000"/>
            <a:headEnd/>
            <a:tailEnd/>
          </a:ln>
        </p:spPr>
        <p:txBody>
          <a:bodyPr>
            <a:spAutoFit/>
          </a:bodyPr>
          <a:lstStyle/>
          <a:p>
            <a:pPr algn="ctr"/>
            <a:r>
              <a:rPr lang="en-ZA" sz="3600" b="1" dirty="0">
                <a:latin typeface="Book Antiqua" pitchFamily="18" charset="0"/>
              </a:rPr>
              <a:t>Concluding remarks</a:t>
            </a:r>
          </a:p>
          <a:p>
            <a:pPr algn="ctr"/>
            <a:endParaRPr lang="en-ZA" sz="2800" dirty="0">
              <a:latin typeface="Calibri" pitchFamily="34" charset="0"/>
            </a:endParaRPr>
          </a:p>
        </p:txBody>
      </p:sp>
      <p:sp>
        <p:nvSpPr>
          <p:cNvPr id="50180" name="TextBox 5"/>
          <p:cNvSpPr txBox="1">
            <a:spLocks noChangeArrowheads="1"/>
          </p:cNvSpPr>
          <p:nvPr/>
        </p:nvSpPr>
        <p:spPr bwMode="auto">
          <a:xfrm>
            <a:off x="817418" y="1317055"/>
            <a:ext cx="9232969" cy="6494085"/>
          </a:xfrm>
          <a:prstGeom prst="rect">
            <a:avLst/>
          </a:prstGeom>
          <a:noFill/>
          <a:ln w="9525">
            <a:noFill/>
            <a:miter lim="800000"/>
            <a:headEnd/>
            <a:tailEnd/>
          </a:ln>
        </p:spPr>
        <p:txBody>
          <a:bodyPr wrap="square">
            <a:spAutoFit/>
          </a:bodyPr>
          <a:lstStyle/>
          <a:p>
            <a:pPr marL="457200" indent="-457200">
              <a:buClr>
                <a:schemeClr val="accent1">
                  <a:lumMod val="60000"/>
                  <a:lumOff val="40000"/>
                </a:schemeClr>
              </a:buClr>
              <a:buFont typeface="Arial" pitchFamily="34" charset="0"/>
              <a:buChar char="•"/>
            </a:pPr>
            <a:r>
              <a:rPr lang="en-ZA" sz="2400" dirty="0"/>
              <a:t>As part of the planned HSDB, great opportunities exist to scale up delivery of incremental housing finance product </a:t>
            </a:r>
          </a:p>
          <a:p>
            <a:pPr marL="457200" indent="-457200">
              <a:buClr>
                <a:schemeClr val="accent1">
                  <a:lumMod val="60000"/>
                  <a:lumOff val="40000"/>
                </a:schemeClr>
              </a:buClr>
              <a:buFont typeface="Arial" pitchFamily="34" charset="0"/>
              <a:buChar char="•"/>
            </a:pPr>
            <a:r>
              <a:rPr lang="en-ZA" sz="2400" dirty="0"/>
              <a:t>Opportunities identified in:</a:t>
            </a:r>
          </a:p>
          <a:p>
            <a:pPr marL="914400" lvl="1" indent="-457200">
              <a:buClr>
                <a:schemeClr val="accent1">
                  <a:lumMod val="60000"/>
                  <a:lumOff val="40000"/>
                </a:schemeClr>
              </a:buClr>
              <a:buFont typeface="Wingdings" panose="05000000000000000000" pitchFamily="2" charset="2"/>
              <a:buChar char="ü"/>
            </a:pPr>
            <a:r>
              <a:rPr lang="en-ZA" sz="2400" dirty="0"/>
              <a:t>Scaling up delivery of loans in rural areas and small towns</a:t>
            </a:r>
          </a:p>
          <a:p>
            <a:pPr marL="914400" lvl="1" indent="-457200">
              <a:buClr>
                <a:schemeClr val="accent1">
                  <a:lumMod val="60000"/>
                  <a:lumOff val="40000"/>
                </a:schemeClr>
              </a:buClr>
              <a:buFont typeface="Wingdings" panose="05000000000000000000" pitchFamily="2" charset="2"/>
              <a:buChar char="ü"/>
            </a:pPr>
            <a:r>
              <a:rPr lang="en-ZA" sz="2400" dirty="0"/>
              <a:t>Proving non-mortgage loans in upgrading informal settlements</a:t>
            </a:r>
          </a:p>
          <a:p>
            <a:pPr marL="914400" lvl="1" indent="-457200">
              <a:buClr>
                <a:schemeClr val="accent1">
                  <a:lumMod val="60000"/>
                  <a:lumOff val="40000"/>
                </a:schemeClr>
              </a:buClr>
              <a:buFont typeface="Wingdings" panose="05000000000000000000" pitchFamily="2" charset="2"/>
              <a:buChar char="ü"/>
            </a:pPr>
            <a:r>
              <a:rPr lang="en-ZA" sz="2400" dirty="0"/>
              <a:t>Extending and improving quality of BNG houses (more than 4.5 million delivered)</a:t>
            </a:r>
          </a:p>
          <a:p>
            <a:pPr marL="914400" lvl="1" indent="-457200">
              <a:buClr>
                <a:schemeClr val="accent1">
                  <a:lumMod val="60000"/>
                  <a:lumOff val="40000"/>
                </a:schemeClr>
              </a:buClr>
              <a:buFont typeface="Wingdings" panose="05000000000000000000" pitchFamily="2" charset="2"/>
              <a:buChar char="ü"/>
            </a:pPr>
            <a:r>
              <a:rPr lang="en-ZA" sz="2400" dirty="0"/>
              <a:t>Improving quality of pre-1994 housing stocks</a:t>
            </a:r>
          </a:p>
          <a:p>
            <a:pPr marL="914400" lvl="1" indent="-457200">
              <a:buClr>
                <a:schemeClr val="accent1">
                  <a:lumMod val="60000"/>
                  <a:lumOff val="40000"/>
                </a:schemeClr>
              </a:buClr>
              <a:buFont typeface="Wingdings" panose="05000000000000000000" pitchFamily="2" charset="2"/>
              <a:buChar char="ü"/>
            </a:pPr>
            <a:r>
              <a:rPr lang="en-ZA" sz="2400" dirty="0"/>
              <a:t>Enhancing housing secondary market in townships as households trade-up</a:t>
            </a:r>
          </a:p>
          <a:p>
            <a:pPr marL="457200" indent="-457200">
              <a:buClr>
                <a:schemeClr val="accent1">
                  <a:lumMod val="60000"/>
                  <a:lumOff val="40000"/>
                </a:schemeClr>
              </a:buClr>
              <a:buFont typeface="Arial" pitchFamily="34" charset="0"/>
              <a:buChar char="•"/>
            </a:pPr>
            <a:r>
              <a:rPr lang="en-ZA" sz="2400" dirty="0"/>
              <a:t>RHLF business model resonates with active citizenry advocated in the NDP</a:t>
            </a:r>
          </a:p>
          <a:p>
            <a:pPr marL="457200" indent="-457200">
              <a:buClr>
                <a:schemeClr val="accent1">
                  <a:lumMod val="60000"/>
                  <a:lumOff val="40000"/>
                </a:schemeClr>
              </a:buClr>
              <a:buFont typeface="Arial" pitchFamily="34" charset="0"/>
              <a:buChar char="•"/>
            </a:pPr>
            <a:r>
              <a:rPr lang="en-ZA" sz="2400" dirty="0"/>
              <a:t>Providing housing finance credit is a sustainable delivery model as funds are repaid and revolved for further lending</a:t>
            </a:r>
          </a:p>
          <a:p>
            <a:endParaRPr lang="en-ZA" sz="2800" dirty="0"/>
          </a:p>
          <a:p>
            <a:endParaRPr lang="en-ZA" sz="2800" dirty="0">
              <a:latin typeface="Calibri" pitchFamily="34" charset="0"/>
            </a:endParaRPr>
          </a:p>
        </p:txBody>
      </p:sp>
      <p:sp>
        <p:nvSpPr>
          <p:cNvPr id="3" name="Slide Number Placeholder 2">
            <a:extLst>
              <a:ext uri="{FF2B5EF4-FFF2-40B4-BE49-F238E27FC236}">
                <a16:creationId xmlns="" xmlns:a16="http://schemas.microsoft.com/office/drawing/2014/main" id="{122C85E4-4ABE-4707-9B53-50CEF4992039}"/>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xmlns="" val="36175544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Mandate and Core Business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03079835"/>
              </p:ext>
            </p:extLst>
          </p:nvPr>
        </p:nvGraphicFramePr>
        <p:xfrm>
          <a:off x="677862" y="1777042"/>
          <a:ext cx="8880205" cy="439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HLF new logo 003">
            <a:extLst>
              <a:ext uri="{FF2B5EF4-FFF2-40B4-BE49-F238E27FC236}">
                <a16:creationId xmlns="" xmlns:a16="http://schemas.microsoft.com/office/drawing/2014/main" id="{DBFE35BB-2E5E-4742-B611-01BD5E2B691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6" name="Slide Number Placeholder 5">
            <a:extLst>
              <a:ext uri="{FF2B5EF4-FFF2-40B4-BE49-F238E27FC236}">
                <a16:creationId xmlns="" xmlns:a16="http://schemas.microsoft.com/office/drawing/2014/main" id="{EA1BECAC-7E0B-49B6-A5E2-7A279C4DE465}"/>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375306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Business model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2390850"/>
              </p:ext>
            </p:extLst>
          </p:nvPr>
        </p:nvGraphicFramePr>
        <p:xfrm>
          <a:off x="677862" y="1351722"/>
          <a:ext cx="8817321" cy="507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RHLF new logo 003">
            <a:extLst>
              <a:ext uri="{FF2B5EF4-FFF2-40B4-BE49-F238E27FC236}">
                <a16:creationId xmlns="" xmlns:a16="http://schemas.microsoft.com/office/drawing/2014/main" id="{3449AC9B-3773-4DBD-8EF8-EAB3CB00A2A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6" name="Slide Number Placeholder 5">
            <a:extLst>
              <a:ext uri="{FF2B5EF4-FFF2-40B4-BE49-F238E27FC236}">
                <a16:creationId xmlns="" xmlns:a16="http://schemas.microsoft.com/office/drawing/2014/main" id="{966D5E5D-E9D4-4156-AEFC-92888DDA6BC0}"/>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xmlns="" val="116906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07818"/>
            <a:ext cx="8596668" cy="1320800"/>
          </a:xfrm>
        </p:spPr>
        <p:txBody>
          <a:bodyPr/>
          <a:lstStyle/>
          <a:p>
            <a:r>
              <a:rPr lang="en-ZA" dirty="0"/>
              <a:t>Why Wholesale Lending Model not Direct Lending</a:t>
            </a:r>
          </a:p>
        </p:txBody>
      </p:sp>
      <p:pic>
        <p:nvPicPr>
          <p:cNvPr id="4" name="Picture 4" descr="RHLF new logo 003">
            <a:extLst>
              <a:ext uri="{FF2B5EF4-FFF2-40B4-BE49-F238E27FC236}">
                <a16:creationId xmlns="" xmlns:a16="http://schemas.microsoft.com/office/drawing/2014/main" id="{3449AC9B-3773-4DBD-8EF8-EAB3CB00A2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6" name="Slide Number Placeholder 5">
            <a:extLst>
              <a:ext uri="{FF2B5EF4-FFF2-40B4-BE49-F238E27FC236}">
                <a16:creationId xmlns="" xmlns:a16="http://schemas.microsoft.com/office/drawing/2014/main" id="{966D5E5D-E9D4-4156-AEFC-92888DDA6BC0}"/>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
        <p:nvSpPr>
          <p:cNvPr id="3" name="Content Placeholder 2">
            <a:extLst>
              <a:ext uri="{FF2B5EF4-FFF2-40B4-BE49-F238E27FC236}">
                <a16:creationId xmlns="" xmlns:a16="http://schemas.microsoft.com/office/drawing/2014/main" id="{B1496A40-270C-4CAE-AA4B-E7354BCFC14F}"/>
              </a:ext>
            </a:extLst>
          </p:cNvPr>
          <p:cNvSpPr>
            <a:spLocks noGrp="1"/>
          </p:cNvSpPr>
          <p:nvPr>
            <p:ph idx="1"/>
          </p:nvPr>
        </p:nvSpPr>
        <p:spPr>
          <a:xfrm>
            <a:off x="677333" y="1528618"/>
            <a:ext cx="9464193" cy="4996873"/>
          </a:xfrm>
        </p:spPr>
        <p:txBody>
          <a:bodyPr>
            <a:normAutofit/>
          </a:bodyPr>
          <a:lstStyle/>
          <a:p>
            <a:r>
              <a:rPr lang="en-ZA" dirty="0"/>
              <a:t>Cost effective as funds used for development not operations —financially sustainable</a:t>
            </a:r>
          </a:p>
          <a:p>
            <a:r>
              <a:rPr lang="en-ZA" dirty="0"/>
              <a:t>Intermediaries bear cost of branch networks</a:t>
            </a:r>
          </a:p>
          <a:p>
            <a:r>
              <a:rPr lang="en-ZA" dirty="0"/>
              <a:t>Competition among intermediaries means borrowers shop around for best deal</a:t>
            </a:r>
          </a:p>
          <a:p>
            <a:r>
              <a:rPr lang="en-ZA" dirty="0"/>
              <a:t>Crowding-in private sector effort and funding: </a:t>
            </a:r>
          </a:p>
          <a:p>
            <a:pPr lvl="1"/>
            <a:r>
              <a:rPr lang="en-ZA" dirty="0"/>
              <a:t>Intermediaries borrow elsewhere once established</a:t>
            </a:r>
          </a:p>
          <a:p>
            <a:pPr lvl="1"/>
            <a:r>
              <a:rPr lang="en-ZA" dirty="0"/>
              <a:t>State not competing with private sector</a:t>
            </a:r>
          </a:p>
          <a:p>
            <a:pPr lvl="1"/>
            <a:r>
              <a:rPr lang="en-ZA" dirty="0"/>
              <a:t>Fiscus focuses on socio-economic development</a:t>
            </a:r>
          </a:p>
          <a:p>
            <a:r>
              <a:rPr lang="en-ZA" dirty="0"/>
              <a:t>At establishment developed incremental housing finance industry – partly achieved</a:t>
            </a:r>
          </a:p>
          <a:p>
            <a:r>
              <a:rPr lang="en-ZA" dirty="0"/>
              <a:t>Now transforming industry by bringing in black and women owned lenders &amp; CBOs</a:t>
            </a:r>
          </a:p>
          <a:p>
            <a:r>
              <a:rPr lang="en-ZA" dirty="0"/>
              <a:t>Intermediaries carry borrower credit risk, not state</a:t>
            </a:r>
          </a:p>
          <a:p>
            <a:endParaRPr lang="en-ZA" dirty="0"/>
          </a:p>
          <a:p>
            <a:endParaRPr lang="en-ZA" dirty="0"/>
          </a:p>
        </p:txBody>
      </p:sp>
    </p:spTree>
    <p:extLst>
      <p:ext uri="{BB962C8B-B14F-4D97-AF65-F5344CB8AC3E}">
        <p14:creationId xmlns:p14="http://schemas.microsoft.com/office/powerpoint/2010/main" xmlns="" val="73685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Demographics of developmental clients 2017/8</a:t>
            </a:r>
          </a:p>
        </p:txBody>
      </p:sp>
      <p:graphicFrame>
        <p:nvGraphicFramePr>
          <p:cNvPr id="3" name="Table 2"/>
          <p:cNvGraphicFramePr>
            <a:graphicFrameLocks noGrp="1"/>
          </p:cNvGraphicFramePr>
          <p:nvPr>
            <p:extLst>
              <p:ext uri="{D42A27DB-BD31-4B8C-83A1-F6EECF244321}">
                <p14:modId xmlns:p14="http://schemas.microsoft.com/office/powerpoint/2010/main" xmlns="" val="2722127493"/>
              </p:ext>
            </p:extLst>
          </p:nvPr>
        </p:nvGraphicFramePr>
        <p:xfrm>
          <a:off x="341224" y="1930400"/>
          <a:ext cx="9564776" cy="3944616"/>
        </p:xfrm>
        <a:graphic>
          <a:graphicData uri="http://schemas.openxmlformats.org/drawingml/2006/table">
            <a:tbl>
              <a:tblPr firstRow="1" bandRow="1">
                <a:tableStyleId>{5C22544A-7EE6-4342-B048-85BDC9FD1C3A}</a:tableStyleId>
              </a:tblPr>
              <a:tblGrid>
                <a:gridCol w="2331638">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1862067027"/>
                    </a:ext>
                  </a:extLst>
                </a:gridCol>
                <a:gridCol w="1776046">
                  <a:extLst>
                    <a:ext uri="{9D8B030D-6E8A-4147-A177-3AD203B41FA5}">
                      <a16:colId xmlns="" xmlns:a16="http://schemas.microsoft.com/office/drawing/2014/main" val="20001"/>
                    </a:ext>
                  </a:extLst>
                </a:gridCol>
                <a:gridCol w="1617784">
                  <a:extLst>
                    <a:ext uri="{9D8B030D-6E8A-4147-A177-3AD203B41FA5}">
                      <a16:colId xmlns="" xmlns:a16="http://schemas.microsoft.com/office/drawing/2014/main" val="20002"/>
                    </a:ext>
                  </a:extLst>
                </a:gridCol>
                <a:gridCol w="1896208">
                  <a:extLst>
                    <a:ext uri="{9D8B030D-6E8A-4147-A177-3AD203B41FA5}">
                      <a16:colId xmlns="" xmlns:a16="http://schemas.microsoft.com/office/drawing/2014/main" val="20003"/>
                    </a:ext>
                  </a:extLst>
                </a:gridCol>
              </a:tblGrid>
              <a:tr h="398356">
                <a:tc>
                  <a:txBody>
                    <a:bodyPr/>
                    <a:lstStyle/>
                    <a:p>
                      <a:r>
                        <a:rPr lang="en-ZA" sz="1400" dirty="0"/>
                        <a:t>Name</a:t>
                      </a:r>
                    </a:p>
                  </a:txBody>
                  <a:tcPr/>
                </a:tc>
                <a:tc>
                  <a:txBody>
                    <a:bodyPr/>
                    <a:lstStyle/>
                    <a:p>
                      <a:r>
                        <a:rPr lang="en-ZA" sz="1400" dirty="0"/>
                        <a:t>Location</a:t>
                      </a:r>
                    </a:p>
                  </a:txBody>
                  <a:tcPr/>
                </a:tc>
                <a:tc>
                  <a:txBody>
                    <a:bodyPr/>
                    <a:lstStyle/>
                    <a:p>
                      <a:r>
                        <a:rPr lang="en-ZA" sz="1400" dirty="0"/>
                        <a:t>Black shareholding</a:t>
                      </a:r>
                    </a:p>
                  </a:txBody>
                  <a:tcPr/>
                </a:tc>
                <a:tc>
                  <a:txBody>
                    <a:bodyPr/>
                    <a:lstStyle/>
                    <a:p>
                      <a:r>
                        <a:rPr lang="en-ZA" sz="1400" dirty="0"/>
                        <a:t>Black</a:t>
                      </a:r>
                      <a:r>
                        <a:rPr lang="en-ZA" sz="1400" baseline="0" dirty="0"/>
                        <a:t> woman shareholding</a:t>
                      </a:r>
                      <a:endParaRPr lang="en-ZA" sz="1400" dirty="0"/>
                    </a:p>
                  </a:txBody>
                  <a:tcPr/>
                </a:tc>
                <a:tc>
                  <a:txBody>
                    <a:bodyPr/>
                    <a:lstStyle/>
                    <a:p>
                      <a:r>
                        <a:rPr lang="en-ZA" sz="1400" dirty="0"/>
                        <a:t>RHLF interest</a:t>
                      </a:r>
                    </a:p>
                  </a:txBody>
                  <a:tcPr/>
                </a:tc>
                <a:extLst>
                  <a:ext uri="{0D108BD9-81ED-4DB2-BD59-A6C34878D82A}">
                    <a16:rowId xmlns="" xmlns:a16="http://schemas.microsoft.com/office/drawing/2014/main" val="10000"/>
                  </a:ext>
                </a:extLst>
              </a:tr>
              <a:tr h="398356">
                <a:tc>
                  <a:txBody>
                    <a:bodyPr/>
                    <a:lstStyle/>
                    <a:p>
                      <a:r>
                        <a:rPr lang="en-ZA" sz="1400" dirty="0" err="1"/>
                        <a:t>Kabo</a:t>
                      </a:r>
                      <a:endParaRPr lang="en-ZA" sz="1400" dirty="0"/>
                    </a:p>
                  </a:txBody>
                  <a:tcPr/>
                </a:tc>
                <a:tc>
                  <a:txBody>
                    <a:bodyPr/>
                    <a:lstStyle/>
                    <a:p>
                      <a:r>
                        <a:rPr lang="en-ZA" sz="1400" dirty="0" err="1"/>
                        <a:t>Zeerust</a:t>
                      </a:r>
                      <a:r>
                        <a:rPr lang="en-ZA" sz="1400" dirty="0"/>
                        <a:t>, NW</a:t>
                      </a:r>
                    </a:p>
                  </a:txBody>
                  <a:tcPr/>
                </a:tc>
                <a:tc>
                  <a:txBody>
                    <a:bodyPr/>
                    <a:lstStyle/>
                    <a:p>
                      <a:r>
                        <a:rPr lang="en-ZA" sz="1400" dirty="0"/>
                        <a:t>80%</a:t>
                      </a:r>
                    </a:p>
                  </a:txBody>
                  <a:tcPr/>
                </a:tc>
                <a:tc>
                  <a:txBody>
                    <a:bodyPr/>
                    <a:lstStyle/>
                    <a:p>
                      <a:r>
                        <a:rPr lang="en-ZA" sz="1400" dirty="0"/>
                        <a:t>75%</a:t>
                      </a:r>
                    </a:p>
                  </a:txBody>
                  <a:tcPr/>
                </a:tc>
                <a:tc>
                  <a:txBody>
                    <a:bodyPr/>
                    <a:lstStyle/>
                    <a:p>
                      <a:r>
                        <a:rPr lang="en-ZA" sz="1400" dirty="0"/>
                        <a:t>20 </a:t>
                      </a:r>
                      <a:r>
                        <a:rPr lang="en-ZA" sz="1400" dirty="0" err="1"/>
                        <a:t>ords</a:t>
                      </a:r>
                      <a:r>
                        <a:rPr lang="en-ZA" sz="1400" dirty="0"/>
                        <a:t> + </a:t>
                      </a:r>
                      <a:r>
                        <a:rPr lang="en-ZA" sz="1400" dirty="0" err="1"/>
                        <a:t>Prefs</a:t>
                      </a:r>
                      <a:endParaRPr lang="en-ZA" sz="1400" dirty="0"/>
                    </a:p>
                  </a:txBody>
                  <a:tcPr/>
                </a:tc>
                <a:extLst>
                  <a:ext uri="{0D108BD9-81ED-4DB2-BD59-A6C34878D82A}">
                    <a16:rowId xmlns="" xmlns:a16="http://schemas.microsoft.com/office/drawing/2014/main" val="10001"/>
                  </a:ext>
                </a:extLst>
              </a:tr>
              <a:tr h="398356">
                <a:tc>
                  <a:txBody>
                    <a:bodyPr/>
                    <a:lstStyle/>
                    <a:p>
                      <a:r>
                        <a:rPr lang="en-ZA" sz="1400" dirty="0" err="1"/>
                        <a:t>Thusanang</a:t>
                      </a:r>
                      <a:r>
                        <a:rPr lang="en-ZA" sz="1400" dirty="0"/>
                        <a:t> </a:t>
                      </a:r>
                      <a:r>
                        <a:rPr lang="en-ZA" sz="1400" dirty="0" err="1"/>
                        <a:t>Basadi</a:t>
                      </a:r>
                      <a:r>
                        <a:rPr lang="en-ZA" sz="1400" dirty="0"/>
                        <a:t> (CBO)</a:t>
                      </a:r>
                    </a:p>
                  </a:txBody>
                  <a:tcPr/>
                </a:tc>
                <a:tc>
                  <a:txBody>
                    <a:bodyPr/>
                    <a:lstStyle/>
                    <a:p>
                      <a:r>
                        <a:rPr lang="en-ZA" sz="1400" dirty="0"/>
                        <a:t>Orange</a:t>
                      </a:r>
                      <a:r>
                        <a:rPr lang="en-ZA" sz="1400" baseline="0" dirty="0"/>
                        <a:t> Farm, GP</a:t>
                      </a:r>
                      <a:endParaRPr lang="en-ZA" sz="1400" dirty="0"/>
                    </a:p>
                  </a:txBody>
                  <a:tcPr/>
                </a:tc>
                <a:tc>
                  <a:txBody>
                    <a:bodyPr/>
                    <a:lstStyle/>
                    <a:p>
                      <a:r>
                        <a:rPr lang="en-ZA" sz="1400" dirty="0"/>
                        <a:t>100%</a:t>
                      </a:r>
                    </a:p>
                  </a:txBody>
                  <a:tcPr/>
                </a:tc>
                <a:tc>
                  <a:txBody>
                    <a:bodyPr/>
                    <a:lstStyle/>
                    <a:p>
                      <a:r>
                        <a:rPr lang="en-ZA" sz="1400" dirty="0"/>
                        <a:t>100%</a:t>
                      </a:r>
                    </a:p>
                  </a:txBody>
                  <a:tcPr/>
                </a:tc>
                <a:tc>
                  <a:txBody>
                    <a:bodyPr/>
                    <a:lstStyle/>
                    <a:p>
                      <a:r>
                        <a:rPr lang="en-ZA" sz="1400" dirty="0"/>
                        <a:t>Nil</a:t>
                      </a:r>
                    </a:p>
                  </a:txBody>
                  <a:tcPr/>
                </a:tc>
                <a:extLst>
                  <a:ext uri="{0D108BD9-81ED-4DB2-BD59-A6C34878D82A}">
                    <a16:rowId xmlns="" xmlns:a16="http://schemas.microsoft.com/office/drawing/2014/main" val="10002"/>
                  </a:ext>
                </a:extLst>
              </a:tr>
              <a:tr h="398356">
                <a:tc>
                  <a:txBody>
                    <a:bodyPr/>
                    <a:lstStyle/>
                    <a:p>
                      <a:r>
                        <a:rPr lang="en-ZA" sz="1400" dirty="0"/>
                        <a:t>Home Improvement</a:t>
                      </a:r>
                      <a:r>
                        <a:rPr lang="en-ZA" sz="1400" baseline="0" dirty="0"/>
                        <a:t> Finance</a:t>
                      </a:r>
                      <a:endParaRPr lang="en-ZA" sz="1400" dirty="0"/>
                    </a:p>
                  </a:txBody>
                  <a:tcPr/>
                </a:tc>
                <a:tc>
                  <a:txBody>
                    <a:bodyPr/>
                    <a:lstStyle/>
                    <a:p>
                      <a:r>
                        <a:rPr lang="en-ZA" sz="1400" dirty="0"/>
                        <a:t>Somerset West, WC</a:t>
                      </a:r>
                    </a:p>
                  </a:txBody>
                  <a:tcPr/>
                </a:tc>
                <a:tc>
                  <a:txBody>
                    <a:bodyPr/>
                    <a:lstStyle/>
                    <a:p>
                      <a:r>
                        <a:rPr lang="en-ZA" sz="1400" dirty="0"/>
                        <a:t>30%</a:t>
                      </a:r>
                    </a:p>
                  </a:txBody>
                  <a:tcPr/>
                </a:tc>
                <a:tc>
                  <a:txBody>
                    <a:bodyPr/>
                    <a:lstStyle/>
                    <a:p>
                      <a:r>
                        <a:rPr lang="en-ZA" sz="1400" dirty="0"/>
                        <a:t>30%</a:t>
                      </a:r>
                    </a:p>
                  </a:txBody>
                  <a:tcPr/>
                </a:tc>
                <a:tc>
                  <a:txBody>
                    <a:bodyPr/>
                    <a:lstStyle/>
                    <a:p>
                      <a:r>
                        <a:rPr lang="en-ZA" sz="1400" dirty="0"/>
                        <a:t>Nil</a:t>
                      </a:r>
                    </a:p>
                  </a:txBody>
                  <a:tcPr/>
                </a:tc>
                <a:extLst>
                  <a:ext uri="{0D108BD9-81ED-4DB2-BD59-A6C34878D82A}">
                    <a16:rowId xmlns="" xmlns:a16="http://schemas.microsoft.com/office/drawing/2014/main" val="10003"/>
                  </a:ext>
                </a:extLst>
              </a:tr>
              <a:tr h="398356">
                <a:tc>
                  <a:txBody>
                    <a:bodyPr/>
                    <a:lstStyle/>
                    <a:p>
                      <a:r>
                        <a:rPr lang="en-ZA" sz="1400" dirty="0"/>
                        <a:t>Lehae</a:t>
                      </a:r>
                    </a:p>
                  </a:txBody>
                  <a:tcPr/>
                </a:tc>
                <a:tc>
                  <a:txBody>
                    <a:bodyPr/>
                    <a:lstStyle/>
                    <a:p>
                      <a:r>
                        <a:rPr lang="en-ZA" sz="1400" dirty="0" err="1"/>
                        <a:t>Maluti</a:t>
                      </a:r>
                      <a:r>
                        <a:rPr lang="en-ZA" sz="1400" dirty="0"/>
                        <a:t>-a-</a:t>
                      </a:r>
                      <a:r>
                        <a:rPr lang="en-ZA" sz="1400" dirty="0" err="1"/>
                        <a:t>Phofung</a:t>
                      </a:r>
                      <a:r>
                        <a:rPr lang="en-ZA" sz="1400" dirty="0"/>
                        <a:t>, Free State</a:t>
                      </a:r>
                    </a:p>
                  </a:txBody>
                  <a:tcPr/>
                </a:tc>
                <a:tc>
                  <a:txBody>
                    <a:bodyPr/>
                    <a:lstStyle/>
                    <a:p>
                      <a:r>
                        <a:rPr lang="en-ZA" sz="1400" dirty="0"/>
                        <a:t>80%</a:t>
                      </a:r>
                    </a:p>
                  </a:txBody>
                  <a:tcPr/>
                </a:tc>
                <a:tc>
                  <a:txBody>
                    <a:bodyPr/>
                    <a:lstStyle/>
                    <a:p>
                      <a:r>
                        <a:rPr lang="en-ZA" sz="1400" dirty="0"/>
                        <a:t>80%</a:t>
                      </a:r>
                    </a:p>
                  </a:txBody>
                  <a:tcPr/>
                </a:tc>
                <a:tc>
                  <a:txBody>
                    <a:bodyPr/>
                    <a:lstStyle/>
                    <a:p>
                      <a:r>
                        <a:rPr lang="en-ZA" sz="1400" dirty="0"/>
                        <a:t>20% </a:t>
                      </a:r>
                      <a:r>
                        <a:rPr lang="en-ZA" sz="1400" dirty="0" err="1"/>
                        <a:t>ords</a:t>
                      </a:r>
                      <a:r>
                        <a:rPr lang="en-ZA" sz="1400" dirty="0"/>
                        <a:t> + </a:t>
                      </a:r>
                      <a:r>
                        <a:rPr lang="en-ZA" sz="1400" dirty="0" err="1"/>
                        <a:t>Prefs</a:t>
                      </a:r>
                      <a:endParaRPr lang="en-ZA" sz="1400" dirty="0"/>
                    </a:p>
                  </a:txBody>
                  <a:tcPr/>
                </a:tc>
                <a:extLst>
                  <a:ext uri="{0D108BD9-81ED-4DB2-BD59-A6C34878D82A}">
                    <a16:rowId xmlns="" xmlns:a16="http://schemas.microsoft.com/office/drawing/2014/main" val="10004"/>
                  </a:ext>
                </a:extLst>
              </a:tr>
              <a:tr h="398356">
                <a:tc>
                  <a:txBody>
                    <a:bodyPr/>
                    <a:lstStyle/>
                    <a:p>
                      <a:r>
                        <a:rPr lang="en-ZA" sz="1400" dirty="0"/>
                        <a:t>Boikago (CFI/CBO)</a:t>
                      </a:r>
                    </a:p>
                  </a:txBody>
                  <a:tcPr/>
                </a:tc>
                <a:tc>
                  <a:txBody>
                    <a:bodyPr/>
                    <a:lstStyle/>
                    <a:p>
                      <a:r>
                        <a:rPr lang="en-ZA" sz="1400" dirty="0" err="1"/>
                        <a:t>Mahikeng</a:t>
                      </a:r>
                      <a:r>
                        <a:rPr lang="en-ZA" sz="1400" dirty="0"/>
                        <a:t>, NW</a:t>
                      </a:r>
                    </a:p>
                  </a:txBody>
                  <a:tcPr/>
                </a:tc>
                <a:tc>
                  <a:txBody>
                    <a:bodyPr/>
                    <a:lstStyle/>
                    <a:p>
                      <a:r>
                        <a:rPr lang="en-ZA" sz="1400" dirty="0"/>
                        <a:t>100%</a:t>
                      </a:r>
                    </a:p>
                  </a:txBody>
                  <a:tcPr/>
                </a:tc>
                <a:tc>
                  <a:txBody>
                    <a:bodyPr/>
                    <a:lstStyle/>
                    <a:p>
                      <a:r>
                        <a:rPr lang="en-ZA" sz="1400" dirty="0"/>
                        <a:t>52%</a:t>
                      </a:r>
                    </a:p>
                  </a:txBody>
                  <a:tcPr/>
                </a:tc>
                <a:tc>
                  <a:txBody>
                    <a:bodyPr/>
                    <a:lstStyle/>
                    <a:p>
                      <a:r>
                        <a:rPr lang="en-ZA" sz="1400" dirty="0"/>
                        <a:t>Nil</a:t>
                      </a:r>
                    </a:p>
                  </a:txBody>
                  <a:tcPr/>
                </a:tc>
                <a:extLst>
                  <a:ext uri="{0D108BD9-81ED-4DB2-BD59-A6C34878D82A}">
                    <a16:rowId xmlns="" xmlns:a16="http://schemas.microsoft.com/office/drawing/2014/main" val="10005"/>
                  </a:ext>
                </a:extLst>
              </a:tr>
              <a:tr h="398356">
                <a:tc>
                  <a:txBody>
                    <a:bodyPr/>
                    <a:lstStyle/>
                    <a:p>
                      <a:r>
                        <a:rPr lang="en-ZA" sz="1400" dirty="0"/>
                        <a:t>Makoko</a:t>
                      </a:r>
                    </a:p>
                  </a:txBody>
                  <a:tcPr/>
                </a:tc>
                <a:tc>
                  <a:txBody>
                    <a:bodyPr/>
                    <a:lstStyle/>
                    <a:p>
                      <a:r>
                        <a:rPr lang="en-ZA" sz="1400" dirty="0"/>
                        <a:t>Sekhukhune, Limpopo</a:t>
                      </a:r>
                    </a:p>
                  </a:txBody>
                  <a:tcPr/>
                </a:tc>
                <a:tc>
                  <a:txBody>
                    <a:bodyPr/>
                    <a:lstStyle/>
                    <a:p>
                      <a:r>
                        <a:rPr lang="en-ZA" sz="1400" dirty="0"/>
                        <a:t>100%</a:t>
                      </a:r>
                    </a:p>
                  </a:txBody>
                  <a:tcPr/>
                </a:tc>
                <a:tc>
                  <a:txBody>
                    <a:bodyPr/>
                    <a:lstStyle/>
                    <a:p>
                      <a:r>
                        <a:rPr lang="en-ZA" sz="1400" dirty="0"/>
                        <a:t>Nil</a:t>
                      </a:r>
                    </a:p>
                  </a:txBody>
                  <a:tcPr/>
                </a:tc>
                <a:tc>
                  <a:txBody>
                    <a:bodyPr/>
                    <a:lstStyle/>
                    <a:p>
                      <a:r>
                        <a:rPr lang="en-ZA" sz="1400" dirty="0"/>
                        <a:t>Nil</a:t>
                      </a:r>
                    </a:p>
                  </a:txBody>
                  <a:tcPr/>
                </a:tc>
                <a:extLst>
                  <a:ext uri="{0D108BD9-81ED-4DB2-BD59-A6C34878D82A}">
                    <a16:rowId xmlns="" xmlns:a16="http://schemas.microsoft.com/office/drawing/2014/main" val="10006"/>
                  </a:ext>
                </a:extLst>
              </a:tr>
              <a:tr h="398356">
                <a:tc>
                  <a:txBody>
                    <a:bodyPr/>
                    <a:lstStyle/>
                    <a:p>
                      <a:r>
                        <a:rPr lang="en-ZA" sz="1400" dirty="0"/>
                        <a:t>Shiyendlele (CBO)</a:t>
                      </a:r>
                    </a:p>
                  </a:txBody>
                  <a:tcPr/>
                </a:tc>
                <a:tc>
                  <a:txBody>
                    <a:bodyPr/>
                    <a:lstStyle/>
                    <a:p>
                      <a:r>
                        <a:rPr lang="en-ZA" sz="1400" dirty="0" err="1"/>
                        <a:t>Umtshezi</a:t>
                      </a:r>
                      <a:r>
                        <a:rPr lang="en-ZA" sz="1400" dirty="0"/>
                        <a:t>, KZN</a:t>
                      </a:r>
                    </a:p>
                  </a:txBody>
                  <a:tcPr/>
                </a:tc>
                <a:tc>
                  <a:txBody>
                    <a:bodyPr/>
                    <a:lstStyle/>
                    <a:p>
                      <a:r>
                        <a:rPr lang="en-ZA" sz="1400" dirty="0"/>
                        <a:t>100%</a:t>
                      </a:r>
                    </a:p>
                  </a:txBody>
                  <a:tcPr/>
                </a:tc>
                <a:tc>
                  <a:txBody>
                    <a:bodyPr/>
                    <a:lstStyle/>
                    <a:p>
                      <a:r>
                        <a:rPr lang="en-ZA" sz="1400" dirty="0"/>
                        <a:t>67%</a:t>
                      </a:r>
                    </a:p>
                  </a:txBody>
                  <a:tcPr/>
                </a:tc>
                <a:tc>
                  <a:txBody>
                    <a:bodyPr/>
                    <a:lstStyle/>
                    <a:p>
                      <a:r>
                        <a:rPr lang="en-ZA" sz="1400" dirty="0"/>
                        <a:t>Nil</a:t>
                      </a:r>
                    </a:p>
                  </a:txBody>
                  <a:tcPr/>
                </a:tc>
                <a:extLst>
                  <a:ext uri="{0D108BD9-81ED-4DB2-BD59-A6C34878D82A}">
                    <a16:rowId xmlns="" xmlns:a16="http://schemas.microsoft.com/office/drawing/2014/main" val="10007"/>
                  </a:ext>
                </a:extLst>
              </a:tr>
              <a:tr h="398356">
                <a:tc>
                  <a:txBody>
                    <a:bodyPr/>
                    <a:lstStyle/>
                    <a:p>
                      <a:r>
                        <a:rPr lang="en-ZA" sz="1400" dirty="0" err="1"/>
                        <a:t>Igatsha</a:t>
                      </a:r>
                      <a:r>
                        <a:rPr lang="en-ZA" sz="1400" dirty="0"/>
                        <a:t> </a:t>
                      </a:r>
                    </a:p>
                  </a:txBody>
                  <a:tcPr/>
                </a:tc>
                <a:tc>
                  <a:txBody>
                    <a:bodyPr/>
                    <a:lstStyle/>
                    <a:p>
                      <a:r>
                        <a:rPr lang="en-ZA" sz="1400" dirty="0"/>
                        <a:t>KwaDukuza, KZN</a:t>
                      </a:r>
                    </a:p>
                  </a:txBody>
                  <a:tcPr/>
                </a:tc>
                <a:tc>
                  <a:txBody>
                    <a:bodyPr/>
                    <a:lstStyle/>
                    <a:p>
                      <a:r>
                        <a:rPr lang="en-ZA" sz="1400" dirty="0"/>
                        <a:t>100%</a:t>
                      </a:r>
                    </a:p>
                  </a:txBody>
                  <a:tcPr/>
                </a:tc>
                <a:tc>
                  <a:txBody>
                    <a:bodyPr/>
                    <a:lstStyle/>
                    <a:p>
                      <a:r>
                        <a:rPr lang="en-ZA" sz="1400" dirty="0"/>
                        <a:t>60%</a:t>
                      </a:r>
                    </a:p>
                  </a:txBody>
                  <a:tcPr/>
                </a:tc>
                <a:tc>
                  <a:txBody>
                    <a:bodyPr/>
                    <a:lstStyle/>
                    <a:p>
                      <a:r>
                        <a:rPr lang="en-ZA" sz="1400" dirty="0"/>
                        <a:t>Negotiating 25% </a:t>
                      </a:r>
                      <a:r>
                        <a:rPr lang="en-ZA" sz="1400" dirty="0" err="1"/>
                        <a:t>ords</a:t>
                      </a:r>
                      <a:endParaRPr lang="en-ZA" sz="140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xmlns="" val="104488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3353" y="1460820"/>
            <a:ext cx="8596668" cy="1826581"/>
          </a:xfrm>
        </p:spPr>
        <p:txBody>
          <a:bodyPr>
            <a:normAutofit fontScale="90000"/>
          </a:bodyPr>
          <a:lstStyle/>
          <a:p>
            <a:pPr algn="ct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Creating value for people in RHLF’s mandate</a:t>
            </a:r>
          </a:p>
        </p:txBody>
      </p:sp>
      <p:sp>
        <p:nvSpPr>
          <p:cNvPr id="2" name="Text Placeholder 1"/>
          <p:cNvSpPr>
            <a:spLocks noGrp="1"/>
          </p:cNvSpPr>
          <p:nvPr>
            <p:ph type="body" idx="1"/>
          </p:nvPr>
        </p:nvSpPr>
        <p:spPr>
          <a:xfrm>
            <a:off x="677334" y="3520068"/>
            <a:ext cx="8596668" cy="860400"/>
          </a:xfrm>
        </p:spPr>
        <p:txBody>
          <a:bodyPr>
            <a:normAutofit fontScale="92500" lnSpcReduction="20000"/>
          </a:bodyPr>
          <a:lstStyle/>
          <a:p>
            <a:pPr lvl="0" algn="ctr"/>
            <a:r>
              <a:rPr lang="en-ZA" sz="2200" b="1" dirty="0">
                <a:solidFill>
                  <a:schemeClr val="tx1"/>
                </a:solidFill>
                <a:latin typeface="Arial" panose="020B0604020202020204" pitchFamily="34" charset="0"/>
                <a:cs typeface="Arial" panose="020B0604020202020204" pitchFamily="34" charset="0"/>
              </a:rPr>
              <a:t>Mission: </a:t>
            </a:r>
            <a:r>
              <a:rPr lang="en-ZA" sz="2200" dirty="0">
                <a:solidFill>
                  <a:schemeClr val="tx1"/>
                </a:solidFill>
                <a:latin typeface="Arial" panose="020B0604020202020204" pitchFamily="34" charset="0"/>
                <a:cs typeface="Arial" panose="020B0604020202020204" pitchFamily="34" charset="0"/>
              </a:rPr>
              <a:t>To empower people in rural areas to maximise their housing choices and improve their living conditions through access to housing finance</a:t>
            </a:r>
            <a:endParaRPr lang="en-ZA" dirty="0">
              <a:solidFill>
                <a:schemeClr val="tx1"/>
              </a:solidFill>
              <a:latin typeface="Arial" panose="020B0604020202020204" pitchFamily="34" charset="0"/>
              <a:cs typeface="Arial" panose="020B0604020202020204" pitchFamily="34" charset="0"/>
            </a:endParaRPr>
          </a:p>
        </p:txBody>
      </p:sp>
      <p:sp>
        <p:nvSpPr>
          <p:cNvPr id="3" name="Title 4"/>
          <p:cNvSpPr txBox="1">
            <a:spLocks/>
          </p:cNvSpPr>
          <p:nvPr/>
        </p:nvSpPr>
        <p:spPr>
          <a:xfrm>
            <a:off x="2215952" y="1277144"/>
            <a:ext cx="7772400" cy="1296144"/>
          </a:xfrm>
          <a:prstGeom prst="rect">
            <a:avLst/>
          </a:prstGeom>
        </p:spPr>
        <p:txBody>
          <a:bodyPr bIns="91440" anchor="b" anchorCtr="0">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ZA" sz="3600" b="1" dirty="0">
                <a:solidFill>
                  <a:schemeClr val="tx1"/>
                </a:solidFill>
                <a:latin typeface="+mn-lt"/>
              </a:rPr>
              <a:t/>
            </a:r>
            <a:br>
              <a:rPr lang="en-ZA" sz="3600" b="1" dirty="0">
                <a:solidFill>
                  <a:schemeClr val="tx1"/>
                </a:solidFill>
                <a:latin typeface="+mn-lt"/>
              </a:rPr>
            </a:br>
            <a:r>
              <a:rPr lang="en-ZA" sz="3600" b="1" dirty="0">
                <a:solidFill>
                  <a:schemeClr val="tx1"/>
                </a:solidFill>
                <a:latin typeface="+mn-lt"/>
              </a:rPr>
              <a:t/>
            </a:r>
            <a:br>
              <a:rPr lang="en-ZA" sz="3600" b="1" dirty="0">
                <a:solidFill>
                  <a:schemeClr val="tx1"/>
                </a:solidFill>
                <a:latin typeface="+mn-lt"/>
              </a:rPr>
            </a:br>
            <a:endParaRPr lang="en-ZA" sz="3600" b="1" dirty="0">
              <a:solidFill>
                <a:schemeClr val="tx1"/>
              </a:solidFill>
              <a:latin typeface="+mn-lt"/>
            </a:endParaRPr>
          </a:p>
        </p:txBody>
      </p:sp>
      <p:sp>
        <p:nvSpPr>
          <p:cNvPr id="4" name="Slide Number Placeholder 3"/>
          <p:cNvSpPr>
            <a:spLocks noGrp="1"/>
          </p:cNvSpPr>
          <p:nvPr>
            <p:ph type="sldNum" sz="quarter" idx="12"/>
          </p:nvPr>
        </p:nvSpPr>
        <p:spPr/>
        <p:txBody>
          <a:bodyPr/>
          <a:lstStyle/>
          <a:p>
            <a:fld id="{89252784-F7A6-42A4-98C7-D4A303D2AB41}" type="slidenum">
              <a:rPr lang="en-ZA" smtClean="0"/>
              <a:pPr/>
              <a:t>7</a:t>
            </a:fld>
            <a:endParaRPr lang="en-ZA"/>
          </a:p>
        </p:txBody>
      </p:sp>
      <p:pic>
        <p:nvPicPr>
          <p:cNvPr id="6" name="Picture 4" descr="RHLF new logo 003">
            <a:extLst>
              <a:ext uri="{FF2B5EF4-FFF2-40B4-BE49-F238E27FC236}">
                <a16:creationId xmlns="" xmlns:a16="http://schemas.microsoft.com/office/drawing/2014/main" id="{2C5D2940-8CCB-45F4-B390-C87BFEAA63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Tree>
    <p:extLst>
      <p:ext uri="{BB962C8B-B14F-4D97-AF65-F5344CB8AC3E}">
        <p14:creationId xmlns:p14="http://schemas.microsoft.com/office/powerpoint/2010/main" xmlns="" val="386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0FF2-5742-4563-A676-1EACEFDE34A0}"/>
              </a:ext>
            </a:extLst>
          </p:cNvPr>
          <p:cNvSpPr>
            <a:spLocks noGrp="1"/>
          </p:cNvSpPr>
          <p:nvPr>
            <p:ph type="title"/>
          </p:nvPr>
        </p:nvSpPr>
        <p:spPr>
          <a:xfrm>
            <a:off x="677334" y="354625"/>
            <a:ext cx="8596668" cy="1320800"/>
          </a:xfrm>
        </p:spPr>
        <p:txBody>
          <a:bodyPr>
            <a:normAutofit/>
          </a:bodyPr>
          <a:lstStyle/>
          <a:p>
            <a:r>
              <a:rPr lang="en-ZA" sz="2400" dirty="0" err="1"/>
              <a:t>Thembisile</a:t>
            </a:r>
            <a:r>
              <a:rPr lang="en-ZA" sz="2400" dirty="0"/>
              <a:t> Hani LM, </a:t>
            </a:r>
            <a:r>
              <a:rPr lang="en-ZA" sz="2400" dirty="0" err="1"/>
              <a:t>Thembalethu</a:t>
            </a:r>
            <a:r>
              <a:rPr lang="en-ZA" sz="2400" dirty="0"/>
              <a:t> (Mpumalanga)</a:t>
            </a:r>
            <a:r>
              <a:rPr lang="en-ZA" dirty="0"/>
              <a:t/>
            </a:r>
            <a:br>
              <a:rPr lang="en-ZA" dirty="0"/>
            </a:br>
            <a:endParaRPr lang="en-ZA" dirty="0"/>
          </a:p>
        </p:txBody>
      </p:sp>
      <p:sp>
        <p:nvSpPr>
          <p:cNvPr id="3" name="Content Placeholder 2">
            <a:extLst>
              <a:ext uri="{FF2B5EF4-FFF2-40B4-BE49-F238E27FC236}">
                <a16:creationId xmlns="" xmlns:a16="http://schemas.microsoft.com/office/drawing/2014/main" id="{AF23FD53-61BB-4775-A7E9-D1A07DBB8EA7}"/>
              </a:ext>
            </a:extLst>
          </p:cNvPr>
          <p:cNvSpPr>
            <a:spLocks noGrp="1"/>
          </p:cNvSpPr>
          <p:nvPr>
            <p:ph idx="1"/>
          </p:nvPr>
        </p:nvSpPr>
        <p:spPr/>
        <p:txBody>
          <a:bodyPr/>
          <a:lstStyle/>
          <a:p>
            <a:endParaRPr lang="en-ZA" dirty="0"/>
          </a:p>
        </p:txBody>
      </p:sp>
      <p:pic>
        <p:nvPicPr>
          <p:cNvPr id="1026" name="Picture 28" descr="IMG_20171016_163215">
            <a:extLst>
              <a:ext uri="{FF2B5EF4-FFF2-40B4-BE49-F238E27FC236}">
                <a16:creationId xmlns="" xmlns:a16="http://schemas.microsoft.com/office/drawing/2014/main" id="{A1B05A2F-BA58-4657-B963-310F6F0C87F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617" y="1425576"/>
            <a:ext cx="4232968" cy="2422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Picture 29" descr="IMG_20171016_162445">
            <a:extLst>
              <a:ext uri="{FF2B5EF4-FFF2-40B4-BE49-F238E27FC236}">
                <a16:creationId xmlns="" xmlns:a16="http://schemas.microsoft.com/office/drawing/2014/main" id="{A3979E11-585C-4383-BE87-CA77BB4BA31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0238" y="1462455"/>
            <a:ext cx="5592763" cy="21415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A23EB79E-9E0D-4062-95E5-D19019610CD8}"/>
              </a:ext>
            </a:extLst>
          </p:cNvPr>
          <p:cNvSpPr>
            <a:spLocks noChangeArrowheads="1"/>
          </p:cNvSpPr>
          <p:nvPr/>
        </p:nvSpPr>
        <p:spPr bwMode="auto">
          <a:xfrm>
            <a:off x="0" y="2955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5">
            <a:extLst>
              <a:ext uri="{FF2B5EF4-FFF2-40B4-BE49-F238E27FC236}">
                <a16:creationId xmlns="" xmlns:a16="http://schemas.microsoft.com/office/drawing/2014/main" id="{75BE268C-582A-4F61-8CAC-6CC99E743A4B}"/>
              </a:ext>
            </a:extLst>
          </p:cNvPr>
          <p:cNvSpPr>
            <a:spLocks noChangeArrowheads="1"/>
          </p:cNvSpPr>
          <p:nvPr/>
        </p:nvSpPr>
        <p:spPr bwMode="auto">
          <a:xfrm>
            <a:off x="337869" y="3820192"/>
            <a:ext cx="11176797"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This borrower is 66 years old</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GB" altLang="en-US" sz="2000" dirty="0">
                <a:latin typeface="Arial" panose="020B0604020202020204" pitchFamily="34" charset="0"/>
                <a:ea typeface="Times New Roman" panose="02020603050405020304" pitchFamily="18" charset="0"/>
              </a:rPr>
              <a:t>First loan</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R2 000 on 26</a:t>
            </a:r>
            <a:r>
              <a:rPr lang="en-GB" altLang="en-US" sz="2000" baseline="30000" dirty="0">
                <a:latin typeface="Arial" panose="020B0604020202020204" pitchFamily="34" charset="0"/>
                <a:ea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August 2014 from Lendcor through </a:t>
            </a:r>
            <a:r>
              <a:rPr kumimoji="0" lang="en-GB"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BuildIt</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Wants to build a six roomed house but starting with three rooms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GB" altLang="en-US" sz="2000" dirty="0">
                <a:latin typeface="Arial" panose="020B0604020202020204" pitchFamily="34" charset="0"/>
                <a:ea typeface="Times New Roman" panose="02020603050405020304" pitchFamily="18" charset="0"/>
              </a:rPr>
              <a:t>Supports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four grandchildren</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Earns a pension grant of R1 600 per month and assistance from her children who live in Pretoria.</a:t>
            </a:r>
            <a:endParaRPr kumimoji="0" lang="en-ZA" altLang="en-US" sz="1100" b="0" i="0" u="none" strike="noStrike" cap="none" normalizeH="0" baseline="0" dirty="0">
              <a:ln>
                <a:noFill/>
              </a:ln>
              <a:solidFill>
                <a:schemeClr val="tx1"/>
              </a:solidFill>
              <a:effectLst/>
              <a:latin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Second loan of R2 500 on the 23 June 2017 to make bricks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GB" altLang="en-US" sz="2000" dirty="0">
                <a:latin typeface="Arial" panose="020B0604020202020204" pitchFamily="34" charset="0"/>
                <a:ea typeface="Times New Roman" panose="02020603050405020304" pitchFamily="18" charset="0"/>
              </a:rPr>
              <a:t>She</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currently stockpiling the bricks and is happy with the service she received from Lendcor</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pic>
        <p:nvPicPr>
          <p:cNvPr id="8" name="Picture 4" descr="RHLF new logo 003">
            <a:extLst>
              <a:ext uri="{FF2B5EF4-FFF2-40B4-BE49-F238E27FC236}">
                <a16:creationId xmlns="" xmlns:a16="http://schemas.microsoft.com/office/drawing/2014/main" id="{BE1212C5-83CB-4E70-B1CE-0236A940CAA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7" name="Slide Number Placeholder 6">
            <a:extLst>
              <a:ext uri="{FF2B5EF4-FFF2-40B4-BE49-F238E27FC236}">
                <a16:creationId xmlns="" xmlns:a16="http://schemas.microsoft.com/office/drawing/2014/main" id="{65A75FD6-BF2E-4214-8A77-1729EF51B2FB}"/>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xmlns="" val="106465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140FF2-5742-4563-A676-1EACEFDE34A0}"/>
              </a:ext>
            </a:extLst>
          </p:cNvPr>
          <p:cNvSpPr>
            <a:spLocks noGrp="1"/>
          </p:cNvSpPr>
          <p:nvPr>
            <p:ph type="title"/>
          </p:nvPr>
        </p:nvSpPr>
        <p:spPr>
          <a:xfrm>
            <a:off x="677334" y="169986"/>
            <a:ext cx="8596668" cy="1320800"/>
          </a:xfrm>
        </p:spPr>
        <p:txBody>
          <a:bodyPr>
            <a:normAutofit/>
          </a:bodyPr>
          <a:lstStyle/>
          <a:p>
            <a:r>
              <a:rPr lang="en-ZA" sz="2700" b="1" dirty="0" err="1"/>
              <a:t>Thembisile</a:t>
            </a:r>
            <a:r>
              <a:rPr lang="en-ZA" sz="2700" b="1" dirty="0"/>
              <a:t> Hani LM, </a:t>
            </a:r>
            <a:r>
              <a:rPr lang="en-GB" sz="2700" b="1" dirty="0" err="1"/>
              <a:t>KwaMhlanga</a:t>
            </a:r>
            <a:r>
              <a:rPr lang="en-GB" sz="2700" b="1" dirty="0"/>
              <a:t> (Mpumalanga)</a:t>
            </a:r>
            <a:r>
              <a:rPr lang="en-ZA" dirty="0"/>
              <a:t/>
            </a:r>
            <a:br>
              <a:rPr lang="en-ZA" dirty="0"/>
            </a:br>
            <a:endParaRPr lang="en-ZA" dirty="0"/>
          </a:p>
        </p:txBody>
      </p:sp>
      <p:sp>
        <p:nvSpPr>
          <p:cNvPr id="5" name="Rectangle 4">
            <a:extLst>
              <a:ext uri="{FF2B5EF4-FFF2-40B4-BE49-F238E27FC236}">
                <a16:creationId xmlns="" xmlns:a16="http://schemas.microsoft.com/office/drawing/2014/main" id="{A23EB79E-9E0D-4062-95E5-D19019610CD8}"/>
              </a:ext>
            </a:extLst>
          </p:cNvPr>
          <p:cNvSpPr>
            <a:spLocks noChangeArrowheads="1"/>
          </p:cNvSpPr>
          <p:nvPr/>
        </p:nvSpPr>
        <p:spPr bwMode="auto">
          <a:xfrm>
            <a:off x="0" y="2955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9" name="Content Placeholder 28" descr="C:\Users\Kmotshabi\AppData\Local\Microsoft\Windows\INetCache\Content.Word\IMG_20171016_155455.jpg">
            <a:extLst>
              <a:ext uri="{FF2B5EF4-FFF2-40B4-BE49-F238E27FC236}">
                <a16:creationId xmlns="" xmlns:a16="http://schemas.microsoft.com/office/drawing/2014/main" id="{5ECB9AAF-0BE1-4745-8FCE-23121C55781B}"/>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531" y="1270000"/>
            <a:ext cx="5727469" cy="2763982"/>
          </a:xfrm>
          <a:prstGeom prst="rect">
            <a:avLst/>
          </a:prstGeom>
          <a:noFill/>
          <a:ln>
            <a:noFill/>
          </a:ln>
        </p:spPr>
      </p:pic>
      <p:pic>
        <p:nvPicPr>
          <p:cNvPr id="30" name="Picture 29" descr="C:\Users\Kmotshabi\AppData\Local\Microsoft\Windows\INetCache\Content.Word\IMG_20171016_155552.jpg">
            <a:extLst>
              <a:ext uri="{FF2B5EF4-FFF2-40B4-BE49-F238E27FC236}">
                <a16:creationId xmlns="" xmlns:a16="http://schemas.microsoft.com/office/drawing/2014/main" id="{898C5C97-252A-4D28-8722-1AD479411974}"/>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470" y="1285876"/>
            <a:ext cx="5829300" cy="2686050"/>
          </a:xfrm>
          <a:prstGeom prst="rect">
            <a:avLst/>
          </a:prstGeom>
          <a:noFill/>
          <a:ln>
            <a:noFill/>
          </a:ln>
        </p:spPr>
      </p:pic>
      <p:sp>
        <p:nvSpPr>
          <p:cNvPr id="19" name="Rectangle 18">
            <a:extLst>
              <a:ext uri="{FF2B5EF4-FFF2-40B4-BE49-F238E27FC236}">
                <a16:creationId xmlns="" xmlns:a16="http://schemas.microsoft.com/office/drawing/2014/main" id="{C733136C-D791-42CA-98B7-0862733886DD}"/>
              </a:ext>
            </a:extLst>
          </p:cNvPr>
          <p:cNvSpPr/>
          <p:nvPr/>
        </p:nvSpPr>
        <p:spPr>
          <a:xfrm>
            <a:off x="1016977" y="4176072"/>
            <a:ext cx="9419492" cy="2585323"/>
          </a:xfrm>
          <a:prstGeom prst="rect">
            <a:avLst/>
          </a:prstGeom>
        </p:spPr>
        <p:txBody>
          <a:bodyPr wrap="square">
            <a:spAutoFit/>
          </a:bodyPr>
          <a:lstStyle/>
          <a:p>
            <a:pPr marL="285750" indent="-285750">
              <a:buFont typeface="Wingdings" panose="05000000000000000000" pitchFamily="2" charset="2"/>
              <a:buChar char="q"/>
            </a:pPr>
            <a:r>
              <a:rPr lang="en-ZA" dirty="0"/>
              <a:t>69 years old pensioner receiving monthly pension grant of R1 600. </a:t>
            </a:r>
          </a:p>
          <a:p>
            <a:pPr marL="285750" indent="-285750">
              <a:buFont typeface="Wingdings" panose="05000000000000000000" pitchFamily="2" charset="2"/>
              <a:buChar char="q"/>
            </a:pPr>
            <a:r>
              <a:rPr lang="en-ZA" dirty="0"/>
              <a:t>Has access to water from water harvesting,</a:t>
            </a:r>
          </a:p>
          <a:p>
            <a:pPr marL="285750" indent="-285750">
              <a:buFont typeface="Wingdings" panose="05000000000000000000" pitchFamily="2" charset="2"/>
              <a:buChar char="q"/>
            </a:pPr>
            <a:r>
              <a:rPr lang="en-ZA" dirty="0"/>
              <a:t>Access to electricity from Eskom </a:t>
            </a:r>
          </a:p>
          <a:p>
            <a:pPr marL="285750" indent="-285750">
              <a:buFont typeface="Wingdings" panose="05000000000000000000" pitchFamily="2" charset="2"/>
              <a:buChar char="q"/>
            </a:pPr>
            <a:r>
              <a:rPr lang="en-ZA" dirty="0"/>
              <a:t>First of R2 500 on the 11</a:t>
            </a:r>
            <a:r>
              <a:rPr lang="en-ZA" baseline="30000" dirty="0"/>
              <a:t>th</a:t>
            </a:r>
            <a:r>
              <a:rPr lang="en-ZA" dirty="0"/>
              <a:t> November 2015 from Lendcor through </a:t>
            </a:r>
            <a:r>
              <a:rPr lang="en-ZA" dirty="0" err="1"/>
              <a:t>BuildIt</a:t>
            </a:r>
            <a:r>
              <a:rPr lang="en-ZA" dirty="0"/>
              <a:t> to build outside rooms for two grandchildren. </a:t>
            </a:r>
          </a:p>
          <a:p>
            <a:pPr marL="285750" indent="-285750">
              <a:buFont typeface="Wingdings" panose="05000000000000000000" pitchFamily="2" charset="2"/>
              <a:buChar char="q"/>
            </a:pPr>
            <a:r>
              <a:rPr lang="en-ZA" dirty="0"/>
              <a:t>Added savings to pay for labour</a:t>
            </a:r>
          </a:p>
          <a:p>
            <a:pPr marL="285750" indent="-285750">
              <a:buFont typeface="Wingdings" panose="05000000000000000000" pitchFamily="2" charset="2"/>
              <a:buChar char="q"/>
            </a:pPr>
            <a:r>
              <a:rPr lang="en-ZA" dirty="0"/>
              <a:t>Lives with five grandchildren and says her house is too small</a:t>
            </a:r>
          </a:p>
          <a:p>
            <a:pPr marL="285750" indent="-285750">
              <a:buFont typeface="Wingdings" panose="05000000000000000000" pitchFamily="2" charset="2"/>
              <a:buChar char="q"/>
            </a:pPr>
            <a:r>
              <a:rPr lang="en-ZA" dirty="0"/>
              <a:t>Second loan of R2 500 on the 4</a:t>
            </a:r>
            <a:r>
              <a:rPr lang="en-ZA" baseline="30000" dirty="0"/>
              <a:t>th</a:t>
            </a:r>
            <a:r>
              <a:rPr lang="en-ZA" dirty="0"/>
              <a:t> April 2017 to build a veranda in front of the house</a:t>
            </a:r>
          </a:p>
          <a:p>
            <a:pPr marL="285750" indent="-285750">
              <a:buFont typeface="Wingdings" panose="05000000000000000000" pitchFamily="2" charset="2"/>
              <a:buChar char="q"/>
            </a:pPr>
            <a:r>
              <a:rPr lang="en-ZA" dirty="0"/>
              <a:t>Borrower was very happy that Lendcor is assisting pensioners.</a:t>
            </a:r>
          </a:p>
        </p:txBody>
      </p:sp>
      <p:pic>
        <p:nvPicPr>
          <p:cNvPr id="7" name="Picture 4" descr="RHLF new logo 003">
            <a:extLst>
              <a:ext uri="{FF2B5EF4-FFF2-40B4-BE49-F238E27FC236}">
                <a16:creationId xmlns="" xmlns:a16="http://schemas.microsoft.com/office/drawing/2014/main" id="{78E2DDA4-BE45-477D-BECB-6C8672E05DD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11183938" y="0"/>
            <a:ext cx="1008062" cy="1125538"/>
          </a:xfrm>
          <a:prstGeom prst="rect">
            <a:avLst/>
          </a:prstGeom>
        </p:spPr>
      </p:pic>
      <p:sp>
        <p:nvSpPr>
          <p:cNvPr id="4" name="Slide Number Placeholder 3">
            <a:extLst>
              <a:ext uri="{FF2B5EF4-FFF2-40B4-BE49-F238E27FC236}">
                <a16:creationId xmlns="" xmlns:a16="http://schemas.microsoft.com/office/drawing/2014/main" id="{86EA6BD1-32DB-4B45-8F6D-FDA749CDCCA0}"/>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xmlns="" val="15366988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6684</TotalTime>
  <Words>1257</Words>
  <Application>Microsoft Office PowerPoint</Application>
  <PresentationFormat>Custom</PresentationFormat>
  <Paragraphs>312</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Rural Housing Loan Fund</vt:lpstr>
      <vt:lpstr>Outline</vt:lpstr>
      <vt:lpstr>Mandate and Core Business</vt:lpstr>
      <vt:lpstr>Business model</vt:lpstr>
      <vt:lpstr>Why Wholesale Lending Model not Direct Lending</vt:lpstr>
      <vt:lpstr>Demographics of developmental clients 2017/8</vt:lpstr>
      <vt:lpstr>  Creating value for people in RHLF’s mandate</vt:lpstr>
      <vt:lpstr>Thembisile Hani LM, Thembalethu (Mpumalanga) </vt:lpstr>
      <vt:lpstr>Thembisile Hani LM, KwaMhlanga (Mpumalanga) </vt:lpstr>
      <vt:lpstr>Elias Motsoaledi LM, Groblersdal (Limpopo)</vt:lpstr>
      <vt:lpstr>Elias Motsoaledi LM, Grobesdal, Ramogwerane (Limpopo)</vt:lpstr>
      <vt:lpstr>Ramotshere Moiloa LM, Nyetse, Zeerust, North West</vt:lpstr>
      <vt:lpstr>  POLICY, MARKET &amp; REGULATORY ENVIRONMENTS</vt:lpstr>
      <vt:lpstr>Slide 14</vt:lpstr>
      <vt:lpstr>MINISTER’S COMMITMENT AND RHLF CONTRIBUTION (MTSF Targets)</vt:lpstr>
      <vt:lpstr>Slide 16</vt:lpstr>
      <vt:lpstr>Interest rates – legal maximums allowed by National Credit Act</vt:lpstr>
      <vt:lpstr>Slide 18</vt:lpstr>
      <vt:lpstr>Interest rates – Mortgage vs Incremental costs</vt:lpstr>
      <vt:lpstr>2018/19 Annual Performance Plan: Strategic Oriented Outcomes Statement of Comprehensive Income Statement of Financial Position   </vt:lpstr>
      <vt:lpstr>Stakeholder and business process perspective</vt:lpstr>
      <vt:lpstr>Financial Perspective: Capital Preservation</vt:lpstr>
      <vt:lpstr>Learning and Growth Perspective</vt:lpstr>
      <vt:lpstr>Statement of comprehensive income</vt:lpstr>
      <vt:lpstr>Statement of Financial Position</vt:lpstr>
      <vt:lpstr>Governance Structure  &amp;   Concluding remarks</vt:lpstr>
      <vt:lpstr> THE RHLF BOARD &amp; committees </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Housing Loan Fund</dc:title>
  <dc:creator>Bruce Gordon</dc:creator>
  <cp:lastModifiedBy>PUMZA</cp:lastModifiedBy>
  <cp:revision>101</cp:revision>
  <dcterms:created xsi:type="dcterms:W3CDTF">2016-08-01T10:43:47Z</dcterms:created>
  <dcterms:modified xsi:type="dcterms:W3CDTF">2018-04-20T09:34:26Z</dcterms:modified>
</cp:coreProperties>
</file>