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89" r:id="rId2"/>
    <p:sldId id="590" r:id="rId3"/>
    <p:sldId id="552" r:id="rId4"/>
    <p:sldId id="567" r:id="rId5"/>
    <p:sldId id="631" r:id="rId6"/>
    <p:sldId id="632" r:id="rId7"/>
    <p:sldId id="635" r:id="rId8"/>
    <p:sldId id="637" r:id="rId9"/>
    <p:sldId id="636" r:id="rId10"/>
    <p:sldId id="633" r:id="rId11"/>
    <p:sldId id="634" r:id="rId12"/>
    <p:sldId id="638" r:id="rId13"/>
    <p:sldId id="639" r:id="rId14"/>
    <p:sldId id="640" r:id="rId15"/>
    <p:sldId id="571" r:id="rId16"/>
  </p:sldIdLst>
  <p:sldSz cx="9144000" cy="6858000" type="screen4x3"/>
  <p:notesSz cx="6797675" cy="9926638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982" userDrawn="1">
          <p15:clr>
            <a:srgbClr val="A4A3A4"/>
          </p15:clr>
        </p15:guide>
        <p15:guide id="2" pos="3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wela Mbewe" initials="SM" lastIdx="1" clrIdx="0">
    <p:extLst>
      <p:ext uri="{19B8F6BF-5375-455C-9EA6-DF929625EA0E}">
        <p15:presenceInfo xmlns:p15="http://schemas.microsoft.com/office/powerpoint/2012/main" xmlns="" userId="S-1-5-21-3164983215-3107808769-860913947-14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CC"/>
    <a:srgbClr val="00CC00"/>
    <a:srgbClr val="00FF00"/>
    <a:srgbClr val="D09E00"/>
    <a:srgbClr val="CC9900"/>
    <a:srgbClr val="FF0000"/>
    <a:srgbClr val="C07B1E"/>
    <a:srgbClr val="993300"/>
    <a:srgbClr val="0033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55" autoAdjust="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4982"/>
        <p:guide pos="3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926"/>
    </p:cViewPr>
  </p:sorterViewPr>
  <p:notesViewPr>
    <p:cSldViewPr snapToGrid="0">
      <p:cViewPr varScale="1">
        <p:scale>
          <a:sx n="81" d="100"/>
          <a:sy n="81" d="100"/>
        </p:scale>
        <p:origin x="-1686" y="-84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10261-6134-4A65-8377-4EC5155C8904}" type="doc">
      <dgm:prSet loTypeId="urn:microsoft.com/office/officeart/2005/8/layout/pyramid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8ABB167-BB86-40F9-AF3F-2DA102D9DB3B}">
      <dgm:prSet phldrT="[Text]"/>
      <dgm:spPr/>
      <dgm:t>
        <a:bodyPr/>
        <a:lstStyle/>
        <a:p>
          <a:r>
            <a:rPr lang="en-US" dirty="0" smtClean="0"/>
            <a:t>Economic Development</a:t>
          </a:r>
          <a:endParaRPr lang="en-US" dirty="0"/>
        </a:p>
      </dgm:t>
    </dgm:pt>
    <dgm:pt modelId="{127556F6-A179-4916-848E-1ED512A67924}" type="parTrans" cxnId="{85CB4A97-3855-4F94-B2C1-09A4AEF71392}">
      <dgm:prSet/>
      <dgm:spPr/>
      <dgm:t>
        <a:bodyPr/>
        <a:lstStyle/>
        <a:p>
          <a:endParaRPr lang="en-US"/>
        </a:p>
      </dgm:t>
    </dgm:pt>
    <dgm:pt modelId="{A6DF964A-ABD4-481C-AB84-816DF13BC040}" type="sibTrans" cxnId="{85CB4A97-3855-4F94-B2C1-09A4AEF71392}">
      <dgm:prSet/>
      <dgm:spPr/>
      <dgm:t>
        <a:bodyPr/>
        <a:lstStyle/>
        <a:p>
          <a:endParaRPr lang="en-US"/>
        </a:p>
      </dgm:t>
    </dgm:pt>
    <dgm:pt modelId="{762218F5-76E9-48BF-B638-C74F28BB514C}">
      <dgm:prSet phldrT="[Text]"/>
      <dgm:spPr/>
      <dgm:t>
        <a:bodyPr/>
        <a:lstStyle/>
        <a:p>
          <a:r>
            <a:rPr lang="en-US" dirty="0" smtClean="0"/>
            <a:t>Education and skills development</a:t>
          </a:r>
          <a:endParaRPr lang="en-US" dirty="0"/>
        </a:p>
      </dgm:t>
    </dgm:pt>
    <dgm:pt modelId="{655E96B5-7731-49F3-9244-38E7C89F3AD6}" type="parTrans" cxnId="{91D07B82-F11D-468E-A3F8-44DB25D4A47B}">
      <dgm:prSet/>
      <dgm:spPr/>
      <dgm:t>
        <a:bodyPr/>
        <a:lstStyle/>
        <a:p>
          <a:endParaRPr lang="en-US"/>
        </a:p>
      </dgm:t>
    </dgm:pt>
    <dgm:pt modelId="{1AFEDF85-7053-47BA-93C7-B0F0684F650D}" type="sibTrans" cxnId="{91D07B82-F11D-468E-A3F8-44DB25D4A47B}">
      <dgm:prSet/>
      <dgm:spPr/>
      <dgm:t>
        <a:bodyPr/>
        <a:lstStyle/>
        <a:p>
          <a:endParaRPr lang="en-US"/>
        </a:p>
      </dgm:t>
    </dgm:pt>
    <dgm:pt modelId="{CDE0BD1C-907C-4B68-A4AC-7AABD6D11609}">
      <dgm:prSet phldrT="[Text]"/>
      <dgm:spPr/>
      <dgm:t>
        <a:bodyPr/>
        <a:lstStyle/>
        <a:p>
          <a:r>
            <a:rPr lang="en-US" dirty="0" smtClean="0"/>
            <a:t>National Youth Service</a:t>
          </a:r>
          <a:endParaRPr lang="en-US" dirty="0"/>
        </a:p>
      </dgm:t>
    </dgm:pt>
    <dgm:pt modelId="{68289E26-3CC7-40C9-9408-A5EB4B9052C9}" type="parTrans" cxnId="{5C331A84-31D1-4724-AE95-EC257E57AB08}">
      <dgm:prSet/>
      <dgm:spPr/>
      <dgm:t>
        <a:bodyPr/>
        <a:lstStyle/>
        <a:p>
          <a:endParaRPr lang="en-US"/>
        </a:p>
      </dgm:t>
    </dgm:pt>
    <dgm:pt modelId="{A10A113D-6623-45F4-85B3-C9AB2B22551F}" type="sibTrans" cxnId="{5C331A84-31D1-4724-AE95-EC257E57AB08}">
      <dgm:prSet/>
      <dgm:spPr/>
      <dgm:t>
        <a:bodyPr/>
        <a:lstStyle/>
        <a:p>
          <a:endParaRPr lang="en-US"/>
        </a:p>
      </dgm:t>
    </dgm:pt>
    <dgm:pt modelId="{A3C13642-3AB6-4544-847E-3E4ED0A3E478}">
      <dgm:prSet phldrT="[Text]"/>
      <dgm:spPr/>
      <dgm:t>
        <a:bodyPr/>
        <a:lstStyle/>
        <a:p>
          <a:r>
            <a:rPr lang="en-US" dirty="0" smtClean="0"/>
            <a:t>Universal access to products and services</a:t>
          </a:r>
          <a:endParaRPr lang="en-US" dirty="0"/>
        </a:p>
      </dgm:t>
    </dgm:pt>
    <dgm:pt modelId="{AB8859BF-E88C-43D7-B76D-067A8CED88A9}" type="parTrans" cxnId="{41F8D479-80EE-4FF1-971B-224937D74FA5}">
      <dgm:prSet/>
      <dgm:spPr/>
      <dgm:t>
        <a:bodyPr/>
        <a:lstStyle/>
        <a:p>
          <a:endParaRPr lang="en-US"/>
        </a:p>
      </dgm:t>
    </dgm:pt>
    <dgm:pt modelId="{06A77831-E3BE-4335-82BC-267A5B4C9F74}" type="sibTrans" cxnId="{41F8D479-80EE-4FF1-971B-224937D74FA5}">
      <dgm:prSet/>
      <dgm:spPr/>
      <dgm:t>
        <a:bodyPr/>
        <a:lstStyle/>
        <a:p>
          <a:endParaRPr lang="en-US"/>
        </a:p>
      </dgm:t>
    </dgm:pt>
    <dgm:pt modelId="{A2A5946D-FCA6-4EA2-BE85-05F5DA45B251}" type="pres">
      <dgm:prSet presAssocID="{55310261-6134-4A65-8377-4EC5155C8904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BD27FB-AC09-4E07-8C52-85B2343408AD}" type="pres">
      <dgm:prSet presAssocID="{55310261-6134-4A65-8377-4EC5155C8904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32A40-95E4-4D91-837C-BF2DA585F0C5}" type="pres">
      <dgm:prSet presAssocID="{55310261-6134-4A65-8377-4EC5155C8904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AF470-BBD2-43EB-877A-4D2E861001F8}" type="pres">
      <dgm:prSet presAssocID="{55310261-6134-4A65-8377-4EC5155C8904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6FC88-0F8E-4B7B-BB4E-BD71C5FFA46E}" type="pres">
      <dgm:prSet presAssocID="{55310261-6134-4A65-8377-4EC5155C8904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BE5FE1-D570-4922-9988-032F143B1985}" type="presOf" srcId="{48ABB167-BB86-40F9-AF3F-2DA102D9DB3B}" destId="{99BD27FB-AC09-4E07-8C52-85B2343408AD}" srcOrd="0" destOrd="0" presId="urn:microsoft.com/office/officeart/2005/8/layout/pyramid4"/>
    <dgm:cxn modelId="{88DA3013-6DC0-452F-B21E-3F5A29572AA1}" type="presOf" srcId="{CDE0BD1C-907C-4B68-A4AC-7AABD6D11609}" destId="{B5EAF470-BBD2-43EB-877A-4D2E861001F8}" srcOrd="0" destOrd="0" presId="urn:microsoft.com/office/officeart/2005/8/layout/pyramid4"/>
    <dgm:cxn modelId="{5C331A84-31D1-4724-AE95-EC257E57AB08}" srcId="{55310261-6134-4A65-8377-4EC5155C8904}" destId="{CDE0BD1C-907C-4B68-A4AC-7AABD6D11609}" srcOrd="2" destOrd="0" parTransId="{68289E26-3CC7-40C9-9408-A5EB4B9052C9}" sibTransId="{A10A113D-6623-45F4-85B3-C9AB2B22551F}"/>
    <dgm:cxn modelId="{0DFEEFD8-91D2-4FC2-BBE6-33F6B550DF9E}" type="presOf" srcId="{762218F5-76E9-48BF-B638-C74F28BB514C}" destId="{9A232A40-95E4-4D91-837C-BF2DA585F0C5}" srcOrd="0" destOrd="0" presId="urn:microsoft.com/office/officeart/2005/8/layout/pyramid4"/>
    <dgm:cxn modelId="{41F8D479-80EE-4FF1-971B-224937D74FA5}" srcId="{55310261-6134-4A65-8377-4EC5155C8904}" destId="{A3C13642-3AB6-4544-847E-3E4ED0A3E478}" srcOrd="3" destOrd="0" parTransId="{AB8859BF-E88C-43D7-B76D-067A8CED88A9}" sibTransId="{06A77831-E3BE-4335-82BC-267A5B4C9F74}"/>
    <dgm:cxn modelId="{108A5E4B-A392-4B43-80FE-BF205C9A864C}" type="presOf" srcId="{55310261-6134-4A65-8377-4EC5155C8904}" destId="{A2A5946D-FCA6-4EA2-BE85-05F5DA45B251}" srcOrd="0" destOrd="0" presId="urn:microsoft.com/office/officeart/2005/8/layout/pyramid4"/>
    <dgm:cxn modelId="{91D07B82-F11D-468E-A3F8-44DB25D4A47B}" srcId="{55310261-6134-4A65-8377-4EC5155C8904}" destId="{762218F5-76E9-48BF-B638-C74F28BB514C}" srcOrd="1" destOrd="0" parTransId="{655E96B5-7731-49F3-9244-38E7C89F3AD6}" sibTransId="{1AFEDF85-7053-47BA-93C7-B0F0684F650D}"/>
    <dgm:cxn modelId="{EFB9577A-6ACB-4E8D-8629-FEEE3344E175}" type="presOf" srcId="{A3C13642-3AB6-4544-847E-3E4ED0A3E478}" destId="{F356FC88-0F8E-4B7B-BB4E-BD71C5FFA46E}" srcOrd="0" destOrd="0" presId="urn:microsoft.com/office/officeart/2005/8/layout/pyramid4"/>
    <dgm:cxn modelId="{85CB4A97-3855-4F94-B2C1-09A4AEF71392}" srcId="{55310261-6134-4A65-8377-4EC5155C8904}" destId="{48ABB167-BB86-40F9-AF3F-2DA102D9DB3B}" srcOrd="0" destOrd="0" parTransId="{127556F6-A179-4916-848E-1ED512A67924}" sibTransId="{A6DF964A-ABD4-481C-AB84-816DF13BC040}"/>
    <dgm:cxn modelId="{E1CBD23D-4C11-45B5-9CDF-A6B37C1C7CE2}" type="presParOf" srcId="{A2A5946D-FCA6-4EA2-BE85-05F5DA45B251}" destId="{99BD27FB-AC09-4E07-8C52-85B2343408AD}" srcOrd="0" destOrd="0" presId="urn:microsoft.com/office/officeart/2005/8/layout/pyramid4"/>
    <dgm:cxn modelId="{C49D7AAC-5A29-4E09-BC52-EB0E58DBB77E}" type="presParOf" srcId="{A2A5946D-FCA6-4EA2-BE85-05F5DA45B251}" destId="{9A232A40-95E4-4D91-837C-BF2DA585F0C5}" srcOrd="1" destOrd="0" presId="urn:microsoft.com/office/officeart/2005/8/layout/pyramid4"/>
    <dgm:cxn modelId="{773B3775-B8C4-43D6-9ECA-70F3299E3A12}" type="presParOf" srcId="{A2A5946D-FCA6-4EA2-BE85-05F5DA45B251}" destId="{B5EAF470-BBD2-43EB-877A-4D2E861001F8}" srcOrd="2" destOrd="0" presId="urn:microsoft.com/office/officeart/2005/8/layout/pyramid4"/>
    <dgm:cxn modelId="{2C3872AE-DF1E-41D1-A66A-5B93AD55AC2A}" type="presParOf" srcId="{A2A5946D-FCA6-4EA2-BE85-05F5DA45B251}" destId="{F356FC88-0F8E-4B7B-BB4E-BD71C5FFA46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D27FB-AC09-4E07-8C52-85B2343408AD}">
      <dsp:nvSpPr>
        <dsp:cNvPr id="0" name=""/>
        <dsp:cNvSpPr/>
      </dsp:nvSpPr>
      <dsp:spPr>
        <a:xfrm>
          <a:off x="2740843" y="0"/>
          <a:ext cx="2597084" cy="2597084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Economic Development</a:t>
          </a:r>
          <a:endParaRPr lang="en-US" sz="1500" kern="1200" dirty="0"/>
        </a:p>
      </dsp:txBody>
      <dsp:txXfrm>
        <a:off x="2740843" y="0"/>
        <a:ext cx="2597084" cy="2597084"/>
      </dsp:txXfrm>
    </dsp:sp>
    <dsp:sp modelId="{9A232A40-95E4-4D91-837C-BF2DA585F0C5}">
      <dsp:nvSpPr>
        <dsp:cNvPr id="0" name=""/>
        <dsp:cNvSpPr/>
      </dsp:nvSpPr>
      <dsp:spPr>
        <a:xfrm>
          <a:off x="1442301" y="2597084"/>
          <a:ext cx="2597084" cy="2597084"/>
        </a:xfrm>
        <a:prstGeom prst="triangle">
          <a:avLst/>
        </a:prstGeom>
        <a:solidFill>
          <a:schemeClr val="accent2">
            <a:shade val="80000"/>
            <a:hueOff val="236533"/>
            <a:satOff val="-19886"/>
            <a:lumOff val="12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Education and skills development</a:t>
          </a:r>
          <a:endParaRPr lang="en-US" sz="1500" kern="1200" dirty="0"/>
        </a:p>
      </dsp:txBody>
      <dsp:txXfrm>
        <a:off x="1442301" y="2597084"/>
        <a:ext cx="2597084" cy="2597084"/>
      </dsp:txXfrm>
    </dsp:sp>
    <dsp:sp modelId="{B5EAF470-BBD2-43EB-877A-4D2E861001F8}">
      <dsp:nvSpPr>
        <dsp:cNvPr id="0" name=""/>
        <dsp:cNvSpPr/>
      </dsp:nvSpPr>
      <dsp:spPr>
        <a:xfrm rot="10800000">
          <a:off x="2740843" y="2597084"/>
          <a:ext cx="2597084" cy="2597084"/>
        </a:xfrm>
        <a:prstGeom prst="triangle">
          <a:avLst/>
        </a:prstGeom>
        <a:solidFill>
          <a:schemeClr val="accent2">
            <a:shade val="80000"/>
            <a:hueOff val="473067"/>
            <a:satOff val="-39772"/>
            <a:lumOff val="249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National Youth Service</a:t>
          </a:r>
          <a:endParaRPr lang="en-US" sz="1500" kern="1200" dirty="0"/>
        </a:p>
      </dsp:txBody>
      <dsp:txXfrm rot="10800000">
        <a:off x="2740843" y="2597084"/>
        <a:ext cx="2597084" cy="2597084"/>
      </dsp:txXfrm>
    </dsp:sp>
    <dsp:sp modelId="{F356FC88-0F8E-4B7B-BB4E-BD71C5FFA46E}">
      <dsp:nvSpPr>
        <dsp:cNvPr id="0" name=""/>
        <dsp:cNvSpPr/>
      </dsp:nvSpPr>
      <dsp:spPr>
        <a:xfrm>
          <a:off x="4039385" y="2597084"/>
          <a:ext cx="2597084" cy="2597084"/>
        </a:xfrm>
        <a:prstGeom prst="triangle">
          <a:avLst/>
        </a:prstGeom>
        <a:solidFill>
          <a:schemeClr val="accent2">
            <a:shade val="80000"/>
            <a:hueOff val="709600"/>
            <a:satOff val="-59658"/>
            <a:lumOff val="37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Universal access to products and services</a:t>
          </a:r>
          <a:endParaRPr lang="en-US" sz="1500" kern="1200" dirty="0"/>
        </a:p>
      </dsp:txBody>
      <dsp:txXfrm>
        <a:off x="4039385" y="2597084"/>
        <a:ext cx="2597084" cy="2597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DCDAF54-35E1-423D-B648-F67B599CD27E}" type="datetime1">
              <a:rPr lang="en-GB"/>
              <a:pPr>
                <a:defRPr/>
              </a:pPr>
              <a:t>20/04/2018</a:t>
            </a:fld>
            <a:endParaRPr lang="en-GB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14068BED-4762-4214-BA59-D7C31C2FCCF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2246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-2274888" y="1277938"/>
            <a:ext cx="11306176" cy="84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811213" y="366713"/>
            <a:ext cx="56292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126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9132888" y="49213"/>
            <a:ext cx="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8589963" y="9536113"/>
            <a:ext cx="5429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1C85F12B-296E-4915-B585-C090CAAFD6A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5062" name="McK Separator" hidden="1"/>
          <p:cNvSpPr>
            <a:spLocks noChangeShapeType="1"/>
          </p:cNvSpPr>
          <p:nvPr/>
        </p:nvSpPr>
        <p:spPr bwMode="gray">
          <a:xfrm>
            <a:off x="812800" y="1508125"/>
            <a:ext cx="520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05412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18B8BD-DD2D-4A0F-8160-54EC9482B5EA}" type="slidenum">
              <a:rPr lang="en-GB" sz="1200"/>
              <a:pPr eaLnBrk="1" hangingPunct="1"/>
              <a:t>0</a:t>
            </a:fld>
            <a:endParaRPr lang="en-GB" sz="1200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4888" y="1277938"/>
            <a:ext cx="11306176" cy="8480425"/>
          </a:xfrm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30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oleObject" Target="../embeddings/oleObject2.bin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powerpoint tmplt-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9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Rectangle 3" hidden="1"/>
          <p:cNvGraphicFramePr>
            <a:graphicFrameLocks/>
          </p:cNvGraphicFramePr>
          <p:nvPr/>
        </p:nvGraphicFramePr>
        <p:xfrm>
          <a:off x="1" y="2"/>
          <a:ext cx="161925" cy="161925"/>
        </p:xfrm>
        <a:graphic>
          <a:graphicData uri="http://schemas.openxmlformats.org/presentationml/2006/ole">
            <p:oleObj spid="_x0000_s60591" r:id="rId7" imgW="0" imgH="0" progId="">
              <p:embed/>
            </p:oleObj>
          </a:graphicData>
        </a:graphic>
      </p:graphicFrame>
      <p:sp>
        <p:nvSpPr>
          <p:cNvPr id="6" name="McK Confidential" hidden="1"/>
          <p:cNvSpPr txBox="1">
            <a:spLocks noChangeArrowheads="1"/>
          </p:cNvSpPr>
          <p:nvPr/>
        </p:nvSpPr>
        <p:spPr bwMode="auto">
          <a:xfrm>
            <a:off x="2692401" y="2182815"/>
            <a:ext cx="15160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>
              <a:defRPr/>
            </a:pPr>
            <a:r>
              <a:rPr lang="en-GB" sz="1400" dirty="0"/>
              <a:t>CONFIDENTIAL</a:t>
            </a:r>
          </a:p>
        </p:txBody>
      </p:sp>
      <p:sp>
        <p:nvSpPr>
          <p:cNvPr id="7" name="McK Date" hidden="1"/>
          <p:cNvSpPr txBox="1">
            <a:spLocks noChangeArrowheads="1"/>
          </p:cNvSpPr>
          <p:nvPr/>
        </p:nvSpPr>
        <p:spPr bwMode="auto">
          <a:xfrm>
            <a:off x="2265363" y="5692775"/>
            <a:ext cx="51292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>
              <a:spcBef>
                <a:spcPct val="120000"/>
              </a:spcBef>
              <a:defRPr/>
            </a:pPr>
            <a:r>
              <a:rPr lang="en-GB" sz="1800" dirty="0">
                <a:latin typeface="Tahoma" pitchFamily="-106" charset="0"/>
              </a:rPr>
              <a:t>Date</a:t>
            </a:r>
          </a:p>
        </p:txBody>
      </p:sp>
      <p:sp>
        <p:nvSpPr>
          <p:cNvPr id="8" name="Working Draft Text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7038" y="349250"/>
            <a:ext cx="31099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20000"/>
            </a:pPr>
            <a:r>
              <a:rPr lang="en-GB" sz="2000" dirty="0">
                <a:solidFill>
                  <a:schemeClr val="accent1"/>
                </a:solidFill>
              </a:rPr>
              <a:t>Working Draft    </a:t>
            </a:r>
          </a:p>
        </p:txBody>
      </p:sp>
      <p:sp>
        <p:nvSpPr>
          <p:cNvPr id="9" name="Working Draf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7038" y="593725"/>
            <a:ext cx="43700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Last Modified 5/14/2008 9:33:55 AM South Africa Standard Time</a:t>
            </a:r>
            <a:endParaRPr lang="en-GB" sz="1200" dirty="0"/>
          </a:p>
        </p:txBody>
      </p:sp>
      <p:sp>
        <p:nvSpPr>
          <p:cNvPr id="10" name="Printed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7038" y="815975"/>
            <a:ext cx="39436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Printed 5/14/2008 8:51:45 AM South Africa Standard Time</a:t>
            </a:r>
            <a:endParaRPr lang="en-GB" sz="1200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1014" y="4337051"/>
            <a:ext cx="8275637" cy="353943"/>
          </a:xfrm>
        </p:spPr>
        <p:txBody>
          <a:bodyPr anchor="t"/>
          <a:lstStyle>
            <a:lvl1pPr>
              <a:defRPr sz="2300">
                <a:solidFill>
                  <a:schemeClr val="accent1"/>
                </a:solidFill>
                <a:latin typeface="Arial Black" pitchFamily="-106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1013" y="5086350"/>
            <a:ext cx="8305800" cy="30480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  <a:latin typeface="Arial" pitchFamily="-106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3023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72375" y="1774827"/>
            <a:ext cx="2769989" cy="1381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B6430-3A57-48C9-889D-905CB4692D1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2186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9" y="665163"/>
            <a:ext cx="615553" cy="2490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1696" y="665163"/>
            <a:ext cx="1661993" cy="2490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284A4-8A9E-4492-A4D6-6919D49CB3F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6135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2" y="663775"/>
            <a:ext cx="6194425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52502" y="1774827"/>
            <a:ext cx="7789863" cy="276999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64300" y="6376990"/>
            <a:ext cx="1905000" cy="184666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D94021-87FD-4474-9131-75532B914426}" type="slidenum">
              <a:rPr lang="en-GB">
                <a:solidFill>
                  <a:srgbClr val="D42E1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D42E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48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16FE8-A868-4E71-8BE1-E255B120B60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9933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99124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B992-C5F4-4C48-9B4B-70D14F16309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716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774827"/>
            <a:ext cx="3817938" cy="209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2839" y="1774827"/>
            <a:ext cx="3819525" cy="209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BC174-785C-47D2-A219-2415D4C6542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55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862"/>
            <a:ext cx="822960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6211"/>
            <a:ext cx="4040188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36211"/>
            <a:ext cx="4041775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690F8-B4AD-4F8A-8583-487816F69F0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3203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D1DE0-B443-48F6-9E73-47882573900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197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8E07B-6CDC-4A0A-99BD-B8BEE50A0CC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3608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9548"/>
            <a:ext cx="3008313" cy="61555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2400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8CC95-016F-4322-AE90-1DF01214DBD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6801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59562"/>
            <a:ext cx="5486400" cy="30777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B74DF-A5A1-4668-96E8-7C8EA2FBA8B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2476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28" Type="http://schemas.openxmlformats.org/officeDocument/2006/relationships/tags" Target="../tags/tag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Relationship Id="rId22" Type="http://schemas.openxmlformats.org/officeDocument/2006/relationships/tags" Target="../tags/tag9.xml"/><Relationship Id="rId27" Type="http://schemas.openxmlformats.org/officeDocument/2006/relationships/tags" Target="../tags/tag14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 descr="powerpoint tmplt-2.jpg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9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15"/>
            </p:custDataLst>
          </p:nvPr>
        </p:nvSpPr>
        <p:spPr bwMode="auto">
          <a:xfrm>
            <a:off x="6464300" y="6376988"/>
            <a:ext cx="1905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folHlink"/>
                </a:solidFill>
              </a:defRPr>
            </a:lvl1pPr>
          </a:lstStyle>
          <a:p>
            <a:fld id="{791C1239-BA19-4365-996A-BE4162286140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977901" y="665165"/>
            <a:ext cx="61944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952501" y="1774827"/>
            <a:ext cx="778986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aphicFrame>
        <p:nvGraphicFramePr>
          <p:cNvPr id="2" name="Rectangle 2" hidden="1"/>
          <p:cNvGraphicFramePr>
            <a:graphicFrameLocks/>
          </p:cNvGraphicFramePr>
          <p:nvPr/>
        </p:nvGraphicFramePr>
        <p:xfrm>
          <a:off x="1" y="2"/>
          <a:ext cx="161925" cy="161925"/>
        </p:xfrm>
        <a:graphic>
          <a:graphicData uri="http://schemas.openxmlformats.org/presentationml/2006/ole">
            <p:oleObj spid="_x0000_s1241" r:id="rId30" imgW="0" imgH="0" progId="">
              <p:embed/>
            </p:oleObj>
          </a:graphicData>
        </a:graphic>
      </p:graphicFrame>
      <p:sp>
        <p:nvSpPr>
          <p:cNvPr id="1032" name="McK Measure" hidden="1"/>
          <p:cNvSpPr txBox="1">
            <a:spLocks noChangeArrowheads="1"/>
          </p:cNvSpPr>
          <p:nvPr userDrawn="1">
            <p:custDataLst>
              <p:tags r:id="rId18"/>
            </p:custDataLst>
          </p:nvPr>
        </p:nvSpPr>
        <p:spPr bwMode="auto">
          <a:xfrm>
            <a:off x="457201" y="1360490"/>
            <a:ext cx="61944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defTabSz="8953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latin typeface="Tahoma" pitchFamily="-106" charset="0"/>
              </a:rPr>
              <a:t>Unit of measure</a:t>
            </a:r>
          </a:p>
        </p:txBody>
      </p:sp>
      <p:sp>
        <p:nvSpPr>
          <p:cNvPr id="1033" name="McK Footnote" hidden="1"/>
          <p:cNvSpPr txBox="1">
            <a:spLocks noChangeArrowheads="1"/>
          </p:cNvSpPr>
          <p:nvPr userDrawn="1">
            <p:custDataLst>
              <p:tags r:id="rId19"/>
            </p:custDataLst>
          </p:nvPr>
        </p:nvSpPr>
        <p:spPr bwMode="auto">
          <a:xfrm>
            <a:off x="457201" y="6210302"/>
            <a:ext cx="83343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 marL="574675" indent="-574675" defTabSz="895350" eaLnBrk="0" hangingPunct="0"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defTabSz="895350" eaLnBrk="0" hangingPunct="0"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>
              <a:defRPr/>
            </a:pPr>
            <a:r>
              <a:rPr lang="en-GB" sz="1200" dirty="0">
                <a:solidFill>
                  <a:srgbClr val="000000"/>
                </a:solidFill>
                <a:latin typeface="Tahoma" pitchFamily="-106" charset="0"/>
              </a:rPr>
              <a:t>	*	Footnote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GB" sz="1200" dirty="0">
                <a:solidFill>
                  <a:srgbClr val="000000"/>
                </a:solidFill>
                <a:latin typeface="Tahoma" pitchFamily="-106" charset="0"/>
              </a:rPr>
              <a:t>Source:		Source</a:t>
            </a:r>
          </a:p>
        </p:txBody>
      </p:sp>
      <p:grpSp>
        <p:nvGrpSpPr>
          <p:cNvPr id="3" name="McK Legend - Boxes" hidden="1"/>
          <p:cNvGrpSpPr>
            <a:grpSpLocks/>
          </p:cNvGrpSpPr>
          <p:nvPr userDrawn="1"/>
        </p:nvGrpSpPr>
        <p:grpSpPr bwMode="auto">
          <a:xfrm>
            <a:off x="8089900" y="1065215"/>
            <a:ext cx="807942" cy="941355"/>
            <a:chOff x="4180" y="1141"/>
            <a:chExt cx="499" cy="581"/>
          </a:xfrm>
        </p:grpSpPr>
        <p:sp>
          <p:nvSpPr>
            <p:cNvPr id="1060" name="Rectangle 55" hidden="1"/>
            <p:cNvSpPr>
              <a:spLocks noChangeArrowheads="1"/>
            </p:cNvSpPr>
            <p:nvPr/>
          </p:nvSpPr>
          <p:spPr bwMode="gray">
            <a:xfrm>
              <a:off x="4372" y="1141"/>
              <a:ext cx="307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sz="1200" dirty="0">
                  <a:latin typeface="Tahoma" panose="020B0604030504040204" pitchFamily="34" charset="0"/>
                </a:rPr>
                <a:t>Legend</a:t>
              </a:r>
            </a:p>
          </p:txBody>
        </p:sp>
        <p:sp>
          <p:nvSpPr>
            <p:cNvPr id="1061" name="Rectangle 56" hidden="1"/>
            <p:cNvSpPr>
              <a:spLocks noChangeArrowheads="1"/>
            </p:cNvSpPr>
            <p:nvPr/>
          </p:nvSpPr>
          <p:spPr bwMode="gray">
            <a:xfrm>
              <a:off x="4372" y="1297"/>
              <a:ext cx="307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sz="1200" dirty="0">
                  <a:latin typeface="Tahoma" panose="020B0604030504040204" pitchFamily="34" charset="0"/>
                </a:rPr>
                <a:t>Legend</a:t>
              </a:r>
            </a:p>
          </p:txBody>
        </p:sp>
        <p:sp>
          <p:nvSpPr>
            <p:cNvPr id="1062" name="Rectangle 57" hidden="1"/>
            <p:cNvSpPr>
              <a:spLocks noChangeArrowheads="1"/>
            </p:cNvSpPr>
            <p:nvPr/>
          </p:nvSpPr>
          <p:spPr bwMode="gray">
            <a:xfrm>
              <a:off x="4372" y="1452"/>
              <a:ext cx="307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sz="1200" dirty="0">
                  <a:latin typeface="Tahoma" panose="020B0604030504040204" pitchFamily="34" charset="0"/>
                </a:rPr>
                <a:t>Legend</a:t>
              </a:r>
            </a:p>
          </p:txBody>
        </p:sp>
        <p:sp>
          <p:nvSpPr>
            <p:cNvPr id="1063" name="Rectangle 58" hidden="1"/>
            <p:cNvSpPr>
              <a:spLocks noChangeArrowheads="1"/>
            </p:cNvSpPr>
            <p:nvPr/>
          </p:nvSpPr>
          <p:spPr bwMode="gray">
            <a:xfrm>
              <a:off x="4372" y="1608"/>
              <a:ext cx="307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sz="1200" dirty="0">
                  <a:latin typeface="Tahoma" panose="020B0604030504040204" pitchFamily="34" charset="0"/>
                </a:rPr>
                <a:t>Legend</a:t>
              </a:r>
            </a:p>
          </p:txBody>
        </p:sp>
        <p:sp>
          <p:nvSpPr>
            <p:cNvPr id="1064" name="LegendRectangle1" hidden="1"/>
            <p:cNvSpPr>
              <a:spLocks noChangeArrowheads="1"/>
            </p:cNvSpPr>
            <p:nvPr/>
          </p:nvSpPr>
          <p:spPr bwMode="gray">
            <a:xfrm>
              <a:off x="4180" y="1148"/>
              <a:ext cx="135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de-DE" sz="1200">
                <a:latin typeface="Tahoma" panose="020B0604030504040204" pitchFamily="34" charset="0"/>
              </a:endParaRPr>
            </a:p>
          </p:txBody>
        </p:sp>
        <p:sp>
          <p:nvSpPr>
            <p:cNvPr id="1065" name="LegendRectangle2" hidden="1"/>
            <p:cNvSpPr>
              <a:spLocks noChangeArrowheads="1"/>
            </p:cNvSpPr>
            <p:nvPr/>
          </p:nvSpPr>
          <p:spPr bwMode="gray">
            <a:xfrm>
              <a:off x="4180" y="1304"/>
              <a:ext cx="135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de-DE" sz="1200">
                <a:latin typeface="Tahoma" panose="020B0604030504040204" pitchFamily="34" charset="0"/>
              </a:endParaRPr>
            </a:p>
          </p:txBody>
        </p:sp>
        <p:sp>
          <p:nvSpPr>
            <p:cNvPr id="1066" name="LegendRectangle3" hidden="1"/>
            <p:cNvSpPr>
              <a:spLocks noChangeArrowheads="1"/>
            </p:cNvSpPr>
            <p:nvPr/>
          </p:nvSpPr>
          <p:spPr bwMode="gray">
            <a:xfrm>
              <a:off x="4180" y="1459"/>
              <a:ext cx="135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de-DE" sz="1200">
                <a:latin typeface="Tahoma" panose="020B0604030504040204" pitchFamily="34" charset="0"/>
              </a:endParaRPr>
            </a:p>
          </p:txBody>
        </p:sp>
        <p:sp>
          <p:nvSpPr>
            <p:cNvPr id="1067" name="LegendRectangle4" hidden="1"/>
            <p:cNvSpPr>
              <a:spLocks noChangeArrowheads="1"/>
            </p:cNvSpPr>
            <p:nvPr/>
          </p:nvSpPr>
          <p:spPr bwMode="gray">
            <a:xfrm>
              <a:off x="4180" y="1615"/>
              <a:ext cx="135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de-DE" sz="1200">
                <a:latin typeface="Tahoma" panose="020B0604030504040204" pitchFamily="34" charset="0"/>
              </a:endParaRPr>
            </a:p>
          </p:txBody>
        </p:sp>
      </p:grpSp>
      <p:grpSp>
        <p:nvGrpSpPr>
          <p:cNvPr id="1034" name="McK Legend - Moons" hidden="1"/>
          <p:cNvGrpSpPr>
            <a:grpSpLocks/>
          </p:cNvGrpSpPr>
          <p:nvPr userDrawn="1"/>
        </p:nvGrpSpPr>
        <p:grpSpPr bwMode="auto">
          <a:xfrm>
            <a:off x="8112123" y="1065214"/>
            <a:ext cx="785715" cy="688941"/>
            <a:chOff x="5067" y="578"/>
            <a:chExt cx="485" cy="425"/>
          </a:xfrm>
        </p:grpSpPr>
        <p:grpSp>
          <p:nvGrpSpPr>
            <p:cNvPr id="1048" name="Group 64" hidden="1"/>
            <p:cNvGrpSpPr>
              <a:grpSpLocks noChangeAspect="1"/>
            </p:cNvGrpSpPr>
            <p:nvPr userDrawn="1">
              <p:custDataLst>
                <p:tags r:id="rId20"/>
              </p:custDataLst>
            </p:nvPr>
          </p:nvGrpSpPr>
          <p:grpSpPr bwMode="auto">
            <a:xfrm>
              <a:off x="5067" y="585"/>
              <a:ext cx="98" cy="104"/>
              <a:chOff x="4828" y="1575"/>
              <a:chExt cx="117" cy="117"/>
            </a:xfrm>
          </p:grpSpPr>
          <p:sp>
            <p:nvSpPr>
              <p:cNvPr id="1058" name="Oval 65" hidden="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828" y="1575"/>
                <a:ext cx="116" cy="11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8556" tIns="39278" rIns="78556" bIns="39278" anchor="ctr"/>
              <a:lstStyle>
                <a:lvl1pPr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9" name="Arc 66" hidden="1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829" y="1576"/>
                <a:ext cx="116" cy="116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600" y="-1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-1"/>
                      <a:pt x="21600" y="-1"/>
                    </a:cubicBezTo>
                  </a:path>
                  <a:path w="43200" h="43200" stroke="0" extrusionOk="0">
                    <a:moveTo>
                      <a:pt x="21600" y="-1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-1"/>
                      <a:pt x="21600" y="-1"/>
                    </a:cubicBezTo>
                    <a:lnTo>
                      <a:pt x="21600" y="21600"/>
                    </a:lnTo>
                    <a:lnTo>
                      <a:pt x="21600" y="-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8556" tIns="39278" rIns="78556" bIns="39278" anchor="ctr"/>
              <a:lstStyle/>
              <a:p>
                <a:endParaRPr lang="en-ZA" sz="1600" dirty="0"/>
              </a:p>
            </p:txBody>
          </p:sp>
        </p:grpSp>
        <p:grpSp>
          <p:nvGrpSpPr>
            <p:cNvPr id="1049" name="Group 67" hidden="1"/>
            <p:cNvGrpSpPr>
              <a:grpSpLocks noChangeAspect="1"/>
            </p:cNvGrpSpPr>
            <p:nvPr userDrawn="1">
              <p:custDataLst>
                <p:tags r:id="rId21"/>
              </p:custDataLst>
            </p:nvPr>
          </p:nvGrpSpPr>
          <p:grpSpPr bwMode="auto">
            <a:xfrm>
              <a:off x="5068" y="738"/>
              <a:ext cx="98" cy="104"/>
              <a:chOff x="4828" y="1722"/>
              <a:chExt cx="116" cy="117"/>
            </a:xfrm>
          </p:grpSpPr>
          <p:sp>
            <p:nvSpPr>
              <p:cNvPr id="1056" name="Oval 68" hidden="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828" y="1722"/>
                <a:ext cx="116" cy="11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8556" tIns="39278" rIns="78556" bIns="39278" anchor="ctr"/>
              <a:lstStyle>
                <a:lvl1pPr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7" name="Arc 69" hidden="1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886" y="1723"/>
                <a:ext cx="58" cy="117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200"/>
                      <a:pt x="-1" y="43200"/>
                    </a:cubicBezTo>
                  </a:path>
                  <a:path w="21600" h="43200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200"/>
                      <a:pt x="-1" y="432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8556" tIns="39278" rIns="78556" bIns="39278" anchor="ctr"/>
              <a:lstStyle/>
              <a:p>
                <a:endParaRPr lang="en-ZA" sz="1600" dirty="0"/>
              </a:p>
            </p:txBody>
          </p:sp>
        </p:grpSp>
        <p:grpSp>
          <p:nvGrpSpPr>
            <p:cNvPr id="1050" name="Group 70" hidden="1"/>
            <p:cNvGrpSpPr>
              <a:grpSpLocks noChangeAspect="1"/>
            </p:cNvGrpSpPr>
            <p:nvPr userDrawn="1">
              <p:custDataLst>
                <p:tags r:id="rId22"/>
              </p:custDataLst>
            </p:nvPr>
          </p:nvGrpSpPr>
          <p:grpSpPr bwMode="auto">
            <a:xfrm>
              <a:off x="5068" y="897"/>
              <a:ext cx="98" cy="103"/>
              <a:chOff x="4828" y="1870"/>
              <a:chExt cx="116" cy="116"/>
            </a:xfrm>
          </p:grpSpPr>
          <p:sp>
            <p:nvSpPr>
              <p:cNvPr id="1054" name="Oval 71" hidden="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828" y="1870"/>
                <a:ext cx="116" cy="11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8556" tIns="39278" rIns="78556" bIns="39278" anchor="ctr"/>
              <a:lstStyle>
                <a:lvl1pPr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55" name="Oval 72" hidden="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828" y="1870"/>
                <a:ext cx="116" cy="11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8556" tIns="39278" rIns="78556" bIns="39278" anchor="ctr"/>
              <a:lstStyle>
                <a:lvl1pPr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785813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85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sz="12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051" name="Rectangle 73" hidden="1"/>
            <p:cNvSpPr>
              <a:spLocks noChangeArrowheads="1"/>
            </p:cNvSpPr>
            <p:nvPr userDrawn="1"/>
          </p:nvSpPr>
          <p:spPr bwMode="gray">
            <a:xfrm>
              <a:off x="5245" y="734"/>
              <a:ext cx="307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sz="1200" dirty="0">
                  <a:latin typeface="Tahoma" panose="020B0604030504040204" pitchFamily="34" charset="0"/>
                </a:rPr>
                <a:t>Legend</a:t>
              </a:r>
            </a:p>
          </p:txBody>
        </p:sp>
        <p:sp>
          <p:nvSpPr>
            <p:cNvPr id="1052" name="Rectangle 74" hidden="1"/>
            <p:cNvSpPr>
              <a:spLocks noChangeArrowheads="1"/>
            </p:cNvSpPr>
            <p:nvPr userDrawn="1"/>
          </p:nvSpPr>
          <p:spPr bwMode="gray">
            <a:xfrm>
              <a:off x="5245" y="889"/>
              <a:ext cx="307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sz="1200" dirty="0">
                  <a:latin typeface="Tahoma" panose="020B0604030504040204" pitchFamily="34" charset="0"/>
                </a:rPr>
                <a:t>Legend</a:t>
              </a:r>
            </a:p>
          </p:txBody>
        </p:sp>
        <p:sp>
          <p:nvSpPr>
            <p:cNvPr id="1053" name="Rectangle 75" hidden="1"/>
            <p:cNvSpPr>
              <a:spLocks noChangeArrowheads="1"/>
            </p:cNvSpPr>
            <p:nvPr userDrawn="1"/>
          </p:nvSpPr>
          <p:spPr bwMode="gray">
            <a:xfrm>
              <a:off x="5245" y="578"/>
              <a:ext cx="307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sz="1200" dirty="0">
                  <a:latin typeface="Tahoma" panose="020B0604030504040204" pitchFamily="34" charset="0"/>
                </a:rPr>
                <a:t>Legend</a:t>
              </a:r>
            </a:p>
          </p:txBody>
        </p:sp>
      </p:grpSp>
      <p:grpSp>
        <p:nvGrpSpPr>
          <p:cNvPr id="1035" name="McK Legend - Lines" hidden="1"/>
          <p:cNvGrpSpPr>
            <a:grpSpLocks/>
          </p:cNvGrpSpPr>
          <p:nvPr userDrawn="1"/>
        </p:nvGrpSpPr>
        <p:grpSpPr bwMode="auto">
          <a:xfrm>
            <a:off x="7939087" y="1052513"/>
            <a:ext cx="958745" cy="958817"/>
            <a:chOff x="4159" y="2378"/>
            <a:chExt cx="591" cy="592"/>
          </a:xfrm>
        </p:grpSpPr>
        <p:sp>
          <p:nvSpPr>
            <p:cNvPr id="1040" name="Rectangle 77" hidden="1"/>
            <p:cNvSpPr>
              <a:spLocks noChangeArrowheads="1"/>
            </p:cNvSpPr>
            <p:nvPr/>
          </p:nvSpPr>
          <p:spPr bwMode="gray">
            <a:xfrm>
              <a:off x="4444" y="2378"/>
              <a:ext cx="30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sz="1200" dirty="0">
                  <a:latin typeface="Tahoma" panose="020B0604030504040204" pitchFamily="34" charset="0"/>
                </a:rPr>
                <a:t>Legend</a:t>
              </a:r>
            </a:p>
          </p:txBody>
        </p:sp>
        <p:sp>
          <p:nvSpPr>
            <p:cNvPr id="1041" name="Rectangle 78" hidden="1"/>
            <p:cNvSpPr>
              <a:spLocks noChangeArrowheads="1"/>
            </p:cNvSpPr>
            <p:nvPr/>
          </p:nvSpPr>
          <p:spPr bwMode="gray">
            <a:xfrm>
              <a:off x="4444" y="2537"/>
              <a:ext cx="30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sz="1200" dirty="0">
                  <a:latin typeface="Tahoma" panose="020B0604030504040204" pitchFamily="34" charset="0"/>
                </a:rPr>
                <a:t>Legend</a:t>
              </a:r>
            </a:p>
          </p:txBody>
        </p:sp>
        <p:sp>
          <p:nvSpPr>
            <p:cNvPr id="1042" name="Rectangle 79" hidden="1"/>
            <p:cNvSpPr>
              <a:spLocks noChangeArrowheads="1"/>
            </p:cNvSpPr>
            <p:nvPr/>
          </p:nvSpPr>
          <p:spPr bwMode="gray">
            <a:xfrm>
              <a:off x="4444" y="2697"/>
              <a:ext cx="30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sz="1200" dirty="0">
                  <a:latin typeface="Tahoma" panose="020B0604030504040204" pitchFamily="34" charset="0"/>
                </a:rPr>
                <a:t>Legend</a:t>
              </a:r>
            </a:p>
          </p:txBody>
        </p:sp>
        <p:sp>
          <p:nvSpPr>
            <p:cNvPr id="1043" name="Line 80" hidden="1"/>
            <p:cNvSpPr>
              <a:spLocks noChangeShapeType="1"/>
            </p:cNvSpPr>
            <p:nvPr/>
          </p:nvSpPr>
          <p:spPr bwMode="gray">
            <a:xfrm>
              <a:off x="4159" y="2444"/>
              <a:ext cx="2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ZA" sz="1600" dirty="0"/>
            </a:p>
          </p:txBody>
        </p:sp>
        <p:sp>
          <p:nvSpPr>
            <p:cNvPr id="1044" name="Line 81" hidden="1"/>
            <p:cNvSpPr>
              <a:spLocks noChangeShapeType="1"/>
            </p:cNvSpPr>
            <p:nvPr/>
          </p:nvSpPr>
          <p:spPr bwMode="gray">
            <a:xfrm>
              <a:off x="4159" y="2603"/>
              <a:ext cx="2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ZA" sz="1600" dirty="0"/>
            </a:p>
          </p:txBody>
        </p:sp>
        <p:sp>
          <p:nvSpPr>
            <p:cNvPr id="1045" name="Line 82" hidden="1"/>
            <p:cNvSpPr>
              <a:spLocks noChangeShapeType="1"/>
            </p:cNvSpPr>
            <p:nvPr/>
          </p:nvSpPr>
          <p:spPr bwMode="gray">
            <a:xfrm>
              <a:off x="4159" y="2763"/>
              <a:ext cx="2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ZA" sz="1600" dirty="0"/>
            </a:p>
          </p:txBody>
        </p:sp>
        <p:sp>
          <p:nvSpPr>
            <p:cNvPr id="1046" name="Rectangle 83" hidden="1"/>
            <p:cNvSpPr>
              <a:spLocks noChangeArrowheads="1"/>
            </p:cNvSpPr>
            <p:nvPr/>
          </p:nvSpPr>
          <p:spPr bwMode="gray">
            <a:xfrm>
              <a:off x="4444" y="2856"/>
              <a:ext cx="30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7471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sz="1200" dirty="0">
                  <a:latin typeface="Tahoma" panose="020B0604030504040204" pitchFamily="34" charset="0"/>
                </a:rPr>
                <a:t>Legend</a:t>
              </a:r>
            </a:p>
          </p:txBody>
        </p:sp>
        <p:sp>
          <p:nvSpPr>
            <p:cNvPr id="1047" name="Line 84" hidden="1"/>
            <p:cNvSpPr>
              <a:spLocks noChangeShapeType="1"/>
            </p:cNvSpPr>
            <p:nvPr/>
          </p:nvSpPr>
          <p:spPr bwMode="gray">
            <a:xfrm>
              <a:off x="4159" y="2922"/>
              <a:ext cx="2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ZA" sz="1600" dirty="0"/>
            </a:p>
          </p:txBody>
        </p:sp>
      </p:grpSp>
      <p:grpSp>
        <p:nvGrpSpPr>
          <p:cNvPr id="1036" name="McK Sticker" hidden="1"/>
          <p:cNvGrpSpPr>
            <a:grpSpLocks/>
          </p:cNvGrpSpPr>
          <p:nvPr userDrawn="1"/>
        </p:nvGrpSpPr>
        <p:grpSpPr bwMode="auto">
          <a:xfrm>
            <a:off x="8301172" y="1077913"/>
            <a:ext cx="598350" cy="220662"/>
            <a:chOff x="5125" y="665"/>
            <a:chExt cx="369" cy="137"/>
          </a:xfrm>
        </p:grpSpPr>
        <p:sp>
          <p:nvSpPr>
            <p:cNvPr id="1037" name="AutoShape 86" hidden="1"/>
            <p:cNvSpPr>
              <a:spLocks noChangeArrowheads="1"/>
            </p:cNvSpPr>
            <p:nvPr userDrawn="1"/>
          </p:nvSpPr>
          <p:spPr bwMode="auto">
            <a:xfrm>
              <a:off x="5125" y="665"/>
              <a:ext cx="369" cy="1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8000" rIns="0" bIns="18000" anchor="ctr">
              <a:spAutoFit/>
            </a:bodyPr>
            <a:lstStyle>
              <a:lvl1pPr defTabSz="80486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0486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0486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0486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0486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GB" sz="1200" dirty="0">
                  <a:latin typeface="Tahoma" panose="020B0604030504040204" pitchFamily="34" charset="0"/>
                </a:rPr>
                <a:t>STICKER</a:t>
              </a:r>
            </a:p>
          </p:txBody>
        </p:sp>
        <p:cxnSp>
          <p:nvCxnSpPr>
            <p:cNvPr id="1038" name="McK StickerE" hidden="1"/>
            <p:cNvCxnSpPr>
              <a:cxnSpLocks noChangeShapeType="1"/>
              <a:stCxn id="1037" idx="2"/>
              <a:endCxn id="1037" idx="0"/>
            </p:cNvCxnSpPr>
            <p:nvPr userDrawn="1"/>
          </p:nvCxnSpPr>
          <p:spPr bwMode="auto">
            <a:xfrm>
              <a:off x="5125" y="665"/>
              <a:ext cx="369" cy="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9" name="AutoShape 88" hidden="1"/>
            <p:cNvCxnSpPr>
              <a:cxnSpLocks noChangeShapeType="1"/>
              <a:stCxn id="1037" idx="4"/>
              <a:endCxn id="1037" idx="6"/>
            </p:cNvCxnSpPr>
            <p:nvPr userDrawn="1"/>
          </p:nvCxnSpPr>
          <p:spPr bwMode="auto">
            <a:xfrm>
              <a:off x="5125" y="802"/>
              <a:ext cx="369" cy="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folHlink"/>
          </a:solidFill>
          <a:latin typeface="+mj-lt"/>
          <a:ea typeface="ＭＳ Ｐゴシック" pitchFamily="-106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folHlink"/>
          </a:solidFill>
          <a:latin typeface="Tahoma" pitchFamily="-106" charset="0"/>
          <a:ea typeface="ＭＳ Ｐゴシック" pitchFamily="-106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folHlink"/>
          </a:solidFill>
          <a:latin typeface="Tahoma" pitchFamily="-106" charset="0"/>
          <a:ea typeface="ＭＳ Ｐゴシック" pitchFamily="-106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folHlink"/>
          </a:solidFill>
          <a:latin typeface="Tahoma" pitchFamily="-106" charset="0"/>
          <a:ea typeface="ＭＳ Ｐゴシック" pitchFamily="-106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folHlink"/>
          </a:solidFill>
          <a:latin typeface="Tahoma" pitchFamily="-106" charset="0"/>
          <a:ea typeface="ＭＳ Ｐゴシック" pitchFamily="-106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folHlink"/>
          </a:solidFill>
          <a:latin typeface="Tahoma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folHlink"/>
          </a:solidFill>
          <a:latin typeface="Tahoma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folHlink"/>
          </a:solidFill>
          <a:latin typeface="Tahoma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folHlink"/>
          </a:solidFill>
          <a:latin typeface="Tahoma" pitchFamily="-106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SzPct val="120000"/>
        <a:defRPr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1pPr>
      <a:lvl2pPr marL="144463" indent="-142875" algn="l" defTabSz="895350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6" charset="-128"/>
        </a:defRPr>
      </a:lvl2pPr>
      <a:lvl3pPr marL="295275" indent="-149225" algn="l" defTabSz="895350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6" charset="-128"/>
        </a:defRPr>
      </a:lvl3pPr>
      <a:lvl4pPr marL="431800" indent="-134938" algn="l" defTabSz="895350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582613" indent="-149225" algn="l" defTabSz="895350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6" charset="-128"/>
        </a:defRPr>
      </a:lvl5pPr>
      <a:lvl6pPr marL="1039813" indent="-149225" algn="l" defTabSz="895350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6" charset="-128"/>
        </a:defRPr>
      </a:lvl6pPr>
      <a:lvl7pPr marL="1497013" indent="-149225" algn="l" defTabSz="895350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6" charset="-128"/>
        </a:defRPr>
      </a:lvl7pPr>
      <a:lvl8pPr marL="1954213" indent="-149225" algn="l" defTabSz="895350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6" charset="-128"/>
        </a:defRPr>
      </a:lvl8pPr>
      <a:lvl9pPr marL="2411413" indent="-149225" algn="l" defTabSz="895350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15925" y="390525"/>
            <a:ext cx="83962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ZA" sz="3200" b="1" dirty="0" smtClean="0">
                <a:latin typeface="Calibri" panose="020F0502020204030204" pitchFamily="34" charset="0"/>
              </a:rPr>
              <a:t>ANNUAL PERFORMANCE PLAN 2018 / 2019</a:t>
            </a:r>
          </a:p>
          <a:p>
            <a:pPr algn="ctr" eaLnBrk="1" hangingPunct="1"/>
            <a:r>
              <a:rPr lang="en-ZA" sz="3200" dirty="0" smtClean="0">
                <a:latin typeface="Calibri" panose="020F0502020204030204" pitchFamily="34" charset="0"/>
              </a:rPr>
              <a:t>PORTFOLIO </a:t>
            </a:r>
            <a:r>
              <a:rPr lang="en-ZA" sz="3200" dirty="0">
                <a:latin typeface="Calibri" panose="020F0502020204030204" pitchFamily="34" charset="0"/>
              </a:rPr>
              <a:t>COMMITTEE ON PUBLIC SERVICE AND ADMINSITRATION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416466458"/>
      </p:ext>
    </p:extLst>
  </p:cSld>
  <p:clrMapOvr>
    <a:masterClrMapping/>
  </p:clrMapOvr>
  <p:transition spd="med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848225" y="5639993"/>
            <a:ext cx="1428750" cy="138499"/>
          </a:xfr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3D94021-87FD-4474-9131-75532B914426}" type="slidenum">
              <a:rPr lang="en-GB" sz="900">
                <a:solidFill>
                  <a:srgbClr val="D42E12"/>
                </a:solidFill>
                <a:latin typeface="Tahoma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GB" sz="900" dirty="0">
              <a:solidFill>
                <a:srgbClr val="D42E12"/>
              </a:solidFill>
              <a:latin typeface="Tahoma"/>
              <a:ea typeface="+mn-e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3989795"/>
              </p:ext>
            </p:extLst>
          </p:nvPr>
        </p:nvGraphicFramePr>
        <p:xfrm>
          <a:off x="131404" y="1386408"/>
          <a:ext cx="8702549" cy="508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9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0668">
                <a:tc>
                  <a:txBody>
                    <a:bodyPr/>
                    <a:lstStyle/>
                    <a:p>
                      <a:pPr algn="ctr"/>
                      <a:r>
                        <a:rPr lang="en-ZA" sz="9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Strategic Objective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KPI’s 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2018/19 Annual target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2019/20</a:t>
                      </a:r>
                      <a:r>
                        <a:rPr lang="en-ZA" sz="9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Annual Target</a:t>
                      </a:r>
                      <a:endParaRPr lang="en-ZA" sz="9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2020/21 Annual Target </a:t>
                      </a:r>
                      <a:endParaRPr lang="en-ZA" sz="9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160">
                <a:tc row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engage young people in Service activities geared towards fostering patriotism, social cohesion and nation building (5 KPI’S)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Protocols, procedures and coordination tool developed and implemented for national, provincial &amp; local government</a:t>
                      </a:r>
                      <a:endParaRPr lang="en-ZA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 </a:t>
                      </a:r>
                      <a:endParaRPr lang="en-ZA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Develop and implement protocol, procedure and coordination tool for national, provincial and local government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Develop and implement protocol, procedure and coordination tool for national, provincial and local government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Develop and implement protocol, procedure and coordination tool for national, provincial and local government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0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Facilitate the development of annual plans by government departments for 2019/2020</a:t>
                      </a:r>
                      <a:endParaRPr lang="en-ZA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Facilitate the development of annual plans by government departments for 2019/2020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Facilitate the development of annual plans by government departments for 2020/2021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Facilitate the development of annual plans by government departments for 2021/2022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59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Number of National Youth Service Programme (NYS) projects registered</a:t>
                      </a:r>
                      <a:endParaRPr lang="en-ZA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60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65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70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7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Number of young people enrolled and participating in the NYS Category 1</a:t>
                      </a:r>
                      <a:endParaRPr lang="en-ZA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5,000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10,000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15,000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Number of young people enrolled and participating NYS Category 2 and 3 Expanded Volunteer Programme (EVP) implemented.</a:t>
                      </a:r>
                      <a:endParaRPr lang="en-ZA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50,000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250,000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603,092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33314" y="719213"/>
            <a:ext cx="6133189" cy="307777"/>
          </a:xfrm>
        </p:spPr>
        <p:txBody>
          <a:bodyPr/>
          <a:lstStyle/>
          <a:p>
            <a:r>
              <a:rPr lang="en-ZA" dirty="0" smtClean="0">
                <a:latin typeface="+mn-lt"/>
              </a:rPr>
              <a:t>NATIONAL YOUTH SERVICE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98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848225" y="5639993"/>
            <a:ext cx="1428750" cy="138499"/>
          </a:xfr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3D94021-87FD-4474-9131-75532B914426}" type="slidenum">
              <a:rPr lang="en-GB" sz="900">
                <a:solidFill>
                  <a:srgbClr val="D42E12"/>
                </a:solidFill>
                <a:latin typeface="Tahoma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GB" sz="900" dirty="0">
              <a:solidFill>
                <a:srgbClr val="D42E12"/>
              </a:solidFill>
              <a:latin typeface="Tahoma"/>
              <a:ea typeface="+mn-e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0172966"/>
              </p:ext>
            </p:extLst>
          </p:nvPr>
        </p:nvGraphicFramePr>
        <p:xfrm>
          <a:off x="207658" y="1804053"/>
          <a:ext cx="8812604" cy="388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8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9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64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1041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Strategic Objective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KPI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2018/19 Annual Target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2019/20</a:t>
                      </a:r>
                      <a:r>
                        <a:rPr lang="en-ZA" sz="12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ZA" sz="12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Annual Target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2020/21 Annual Target</a:t>
                      </a:r>
                    </a:p>
                    <a:p>
                      <a:endParaRPr lang="en-ZA" sz="1400" dirty="0"/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396">
                <a:tc rowSpan="3"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create and produce information and knowledge for better youth development planning and decision making  (3 KPI’s)</a:t>
                      </a:r>
                      <a:endParaRPr kumimoji="0" lang="en-ZA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Number of  Stakeholder Satisfaction Surveys conducted</a:t>
                      </a:r>
                      <a:endParaRPr lang="en-ZA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4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4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4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0120">
                <a:tc vMerge="1"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endParaRPr kumimoji="0" lang="en-ZA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Design Corporate Strategy and Planning structure aligned to the Integrated Youth Development Strategy (IYDS)</a:t>
                      </a:r>
                      <a:endParaRPr lang="en-ZA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Presentation and approval of the Corporate Strategy and Planning structure by NYDA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Implement approved Corporate Strategy and Planning aligned to the Integrated Youth Development Strategy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Implement approved Corporate Strategy and Planning aligned to the Integrated Youth Development Strategy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265058"/>
                  </a:ext>
                </a:extLst>
              </a:tr>
              <a:tr h="800100">
                <a:tc vMerge="1"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endParaRPr kumimoji="0" lang="en-ZA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Review of M&amp;E Framework and align to the Integrated Youth Development Strategy (IYDS)</a:t>
                      </a:r>
                      <a:endParaRPr lang="en-ZA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Review of M&amp;E Framework and align to the Integrated Youth Development Strategy (IYDS)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Implement M&amp;E Framework aligned to the Integrated Youth Development Strategy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Implement M&amp;E Framework aligned to the Integrated Youth Development Strategy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1215475"/>
                  </a:ext>
                </a:extLst>
              </a:tr>
            </a:tbl>
          </a:graphicData>
        </a:graphic>
      </p:graphicFrame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43797" y="1088980"/>
            <a:ext cx="6194425" cy="307777"/>
          </a:xfrm>
        </p:spPr>
        <p:txBody>
          <a:bodyPr/>
          <a:lstStyle/>
          <a:p>
            <a:r>
              <a:rPr lang="en-ZA" dirty="0" smtClean="0">
                <a:latin typeface="+mn-lt"/>
              </a:rPr>
              <a:t>RESEARCH AND POLICY 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92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848225" y="5639993"/>
            <a:ext cx="1428750" cy="138499"/>
          </a:xfr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3D94021-87FD-4474-9131-75532B914426}" type="slidenum">
              <a:rPr lang="en-GB" sz="900">
                <a:solidFill>
                  <a:srgbClr val="D42E12"/>
                </a:solidFill>
                <a:latin typeface="Tahoma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GB" sz="900" dirty="0">
              <a:solidFill>
                <a:srgbClr val="D42E12"/>
              </a:solidFill>
              <a:latin typeface="Tahoma"/>
              <a:ea typeface="+mn-ea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43797" y="1088980"/>
            <a:ext cx="6194425" cy="307777"/>
          </a:xfrm>
        </p:spPr>
        <p:txBody>
          <a:bodyPr/>
          <a:lstStyle/>
          <a:p>
            <a:r>
              <a:rPr lang="en-ZA" dirty="0">
                <a:latin typeface="Calibri" panose="020F0502020204030204" pitchFamily="34" charset="0"/>
              </a:rPr>
              <a:t>SUMMARY OF KPI’S SHOWING THE 3 YEAR PROJECTIONS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3771" y="1642619"/>
          <a:ext cx="8812604" cy="284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6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7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33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0055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Strategic Objective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KPI’s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2018/19 Annual Target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2019/20 Annual Target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2020/21 Annual Target</a:t>
                      </a:r>
                    </a:p>
                    <a:p>
                      <a:endParaRPr lang="en-ZA" sz="1400" dirty="0"/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100">
                <a:tc rowSpan="3"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 establish a credible, efficient and effective organisation (3 KPI’s) </a:t>
                      </a:r>
                    </a:p>
                    <a:p>
                      <a:pPr marL="0" lvl="0" indent="0" algn="just">
                        <a:buFont typeface="+mj-lt"/>
                        <a:buNone/>
                      </a:pPr>
                      <a:endParaRPr kumimoji="0" lang="en-ZA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ysClr val="windowText" lastClr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Implement the HR Strategy </a:t>
                      </a:r>
                      <a:endParaRPr lang="en-ZA" sz="1100" b="0" kern="1200" baseline="0" dirty="0">
                        <a:solidFill>
                          <a:sysClr val="windowText" lastClr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Develop and implement protocol, procedure and coordination tool for national, provincial and local government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Implement the protocol, procedure and coordination tool for national, provincial and local government</a:t>
                      </a:r>
                      <a:endParaRPr lang="en-ZA" sz="1100" b="1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Review the protocol, procedure and coordination tool for national, provincial and local government</a:t>
                      </a:r>
                      <a:endParaRPr lang="en-ZA" sz="1100" b="1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100">
                <a:tc vMerge="1"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endParaRPr kumimoji="0" lang="en-ZA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ysClr val="windowText" lastClr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Implement an integrated Marketing &amp; Communications Strategy </a:t>
                      </a:r>
                      <a:endParaRPr lang="en-ZA" sz="1100" b="0" kern="1200" baseline="0" dirty="0">
                        <a:solidFill>
                          <a:sysClr val="windowText" lastClr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Facilitate the development of annual plans by government departments for 2019/2020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Facilitate the development of annual plans by government departments for 2020/2021</a:t>
                      </a:r>
                      <a:endParaRPr lang="en-ZA" sz="1100" b="1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Facilitate the development of annual plans by government departments for 2021/2022</a:t>
                      </a:r>
                      <a:endParaRPr lang="en-ZA" sz="1100" b="1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3867946"/>
                  </a:ext>
                </a:extLst>
              </a:tr>
              <a:tr h="384396">
                <a:tc vMerge="1"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endParaRPr kumimoji="0" lang="en-ZA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ysClr val="windowText" lastClr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Payment of legitimate Service Provider invoices within the 30-day period</a:t>
                      </a:r>
                      <a:endParaRPr lang="en-ZA" sz="1100" b="0" kern="1200" baseline="0" dirty="0">
                        <a:solidFill>
                          <a:sysClr val="windowText" lastClr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60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65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70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120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679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615553"/>
          </a:xfrm>
        </p:spPr>
        <p:txBody>
          <a:bodyPr/>
          <a:lstStyle/>
          <a:p>
            <a:r>
              <a:rPr lang="en-US" dirty="0" smtClean="0"/>
              <a:t>Annual budget 2018 / 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EB992-C5F4-4C48-9B4B-70D14F16309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182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Budget 2018 /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1DE0-B443-48F6-9E73-478825739009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9884404"/>
              </p:ext>
            </p:extLst>
          </p:nvPr>
        </p:nvGraphicFramePr>
        <p:xfrm>
          <a:off x="256853" y="1140429"/>
          <a:ext cx="8528926" cy="47551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92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89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4207">
                  <a:extLst>
                    <a:ext uri="{9D8B030D-6E8A-4147-A177-3AD203B41FA5}">
                      <a16:colId xmlns:a16="http://schemas.microsoft.com/office/drawing/2014/main" xmlns="" val="2629581667"/>
                    </a:ext>
                  </a:extLst>
                </a:gridCol>
                <a:gridCol w="1121789">
                  <a:extLst>
                    <a:ext uri="{9D8B030D-6E8A-4147-A177-3AD203B41FA5}">
                      <a16:colId xmlns:a16="http://schemas.microsoft.com/office/drawing/2014/main" xmlns="" val="2717002244"/>
                    </a:ext>
                  </a:extLst>
                </a:gridCol>
                <a:gridCol w="21587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6381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Programmatic Area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allocation 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/ 17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allocation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/ 18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Budget allocation 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/ 19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Term Strategic Framework outcome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072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Participation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R59 253 300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R68 777 015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R73 853</a:t>
                      </a:r>
                      <a:r>
                        <a:rPr lang="en-US" sz="11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745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Decent employment through inclusive</a:t>
                      </a:r>
                      <a:r>
                        <a:rPr lang="en-US" sz="11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economic growth</a:t>
                      </a:r>
                      <a:endParaRPr lang="en-US" sz="11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838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and skills development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R74 099 686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R72 853 169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R65 374 415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basic education &amp; decent</a:t>
                      </a:r>
                      <a:r>
                        <a:rPr lang="en-US" sz="11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employment through inclusive economic growth</a:t>
                      </a:r>
                      <a:endParaRPr lang="en-US" sz="11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072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Youth Service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R56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802 100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R40 043 329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R70 120 850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 building and social cohesion</a:t>
                      </a:r>
                      <a:endParaRPr lang="en-US" sz="11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838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Universal access </a:t>
                      </a:r>
                      <a:r>
                        <a:rPr lang="en-US" sz="11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opportunities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R24 611 821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R34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140 983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R54 604 949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efficient, effective and development orientated public service</a:t>
                      </a:r>
                      <a:endParaRPr lang="en-US" sz="11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072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and Policy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R10 173 573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R9 726 600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R10 411 400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Decent employment through inclusive</a:t>
                      </a:r>
                      <a:r>
                        <a:rPr lang="en-US" sz="11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economic growth</a:t>
                      </a:r>
                      <a:endParaRPr lang="en-US" sz="11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2838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R81 283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719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-2%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R79 852 400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R82 294 241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efficient, effective and development orientated public service</a:t>
                      </a:r>
                      <a:endParaRPr lang="en-US" sz="11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2838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  <a:r>
                        <a:rPr lang="en-U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costs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R145 529 300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R152 461 700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R170 000 000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efficient, effective and development orientated public service</a:t>
                      </a:r>
                      <a:endParaRPr lang="en-US" sz="11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072">
                <a:tc>
                  <a:txBody>
                    <a:bodyPr/>
                    <a:lstStyle/>
                    <a:p>
                      <a:pPr algn="l"/>
                      <a:endParaRPr 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R451 753</a:t>
                      </a: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R457 855 196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R526 000 000</a:t>
                      </a:r>
                      <a:endParaRPr lang="en-US" sz="11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8456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615553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EB992-C5F4-4C48-9B4B-70D14F16309E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208" y="513760"/>
            <a:ext cx="4849338" cy="363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387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3" y="1302214"/>
            <a:ext cx="7789862" cy="138499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Situational Analysis</a:t>
            </a:r>
          </a:p>
          <a:p>
            <a:pPr marL="514350" indent="-514350">
              <a:buAutoNum type="arabicPeriod"/>
            </a:pPr>
            <a:r>
              <a:rPr lang="en-US" sz="1800" dirty="0" smtClean="0"/>
              <a:t>Annual Performance Plan</a:t>
            </a:r>
            <a:endParaRPr lang="en-US" sz="1800" dirty="0"/>
          </a:p>
          <a:p>
            <a:pPr marL="514350" indent="-514350">
              <a:buAutoNum type="arabicPeriod"/>
            </a:pPr>
            <a:r>
              <a:rPr lang="en-US" dirty="0" smtClean="0"/>
              <a:t>Annual Budget 2018 / 2019</a:t>
            </a:r>
          </a:p>
          <a:p>
            <a:pPr marL="514350" indent="-514350">
              <a:buAutoNum type="arabicPeriod"/>
            </a:pPr>
            <a:r>
              <a:rPr lang="en-US" sz="1800" dirty="0" smtClean="0"/>
              <a:t>Questions</a:t>
            </a:r>
            <a:endParaRPr lang="en-US" sz="1800" dirty="0"/>
          </a:p>
          <a:p>
            <a:pPr marL="514350" indent="-514350">
              <a:buAutoNum type="arabicPeriod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EA2C9-F92E-4BE0-B04C-C5974B5B5BC5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6" y="2740872"/>
            <a:ext cx="5652659" cy="311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52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26" y="2032412"/>
            <a:ext cx="8554064" cy="615553"/>
          </a:xfrm>
        </p:spPr>
        <p:txBody>
          <a:bodyPr/>
          <a:lstStyle/>
          <a:p>
            <a:r>
              <a:rPr lang="en-US" dirty="0" smtClean="0"/>
              <a:t>SITUATIONAL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EB992-C5F4-4C48-9B4B-70D14F16309E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13" y="3582186"/>
            <a:ext cx="4655337" cy="288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80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064" y="1237958"/>
            <a:ext cx="7872147" cy="43550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NYDA </a:t>
            </a:r>
            <a:r>
              <a:rPr lang="en-US" sz="15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Board of Directors has undertaken the process of appointment of the Chief Executive Officer and has appointed the CEO in its committed time of four months. </a:t>
            </a: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/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Chief Executive will embark on the process of recruiting the vacant positions on the Executive of the Chief Financial Officer and the Executive Director: Operations.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Agency has continued with fundraising efforts and has recently concluded agreements with the Free State and Limpopo Provincial Governments for the grant </a:t>
            </a:r>
            <a:r>
              <a:rPr lang="en-US" sz="15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programme</a:t>
            </a:r>
            <a:r>
              <a:rPr lang="en-US" sz="15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of R2 million each respectively. </a:t>
            </a:r>
          </a:p>
          <a:p>
            <a:pPr marL="0" indent="0"/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Agency is currently undertaking consultations with young people on the Integrated Youth Development Strategy. Once completed the IYDS shall provide a blueprint and all encompassing youth development approach. It is proposed that it also places the Agency at the forefront of the Monitoring and Evaluation of youth development in South Africa.</a:t>
            </a:r>
            <a:endParaRPr lang="en-ZA" sz="15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ZA" sz="15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ZA" sz="15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/>
            <a:endParaRPr lang="en-ZA" sz="15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i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39713" lvl="4" indent="0">
              <a:buNone/>
            </a:pPr>
            <a:endParaRPr lang="en-US" sz="1400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28206" y="6146033"/>
            <a:ext cx="1905000" cy="184666"/>
          </a:xfrm>
        </p:spPr>
        <p:txBody>
          <a:bodyPr/>
          <a:lstStyle/>
          <a:p>
            <a:fld id="{0F816FE8-A868-4E71-8BE1-E255B120B60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940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1DE0-B443-48F6-9E73-478825739009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67645" y="1055801"/>
          <a:ext cx="8078771" cy="5194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5816338" y="1055801"/>
            <a:ext cx="2552962" cy="1781667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esearch and Policy including Integrated Youth Development Strategy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6243" y="1055802"/>
            <a:ext cx="2733642" cy="1905786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Mainstreaming through lobby and advocacy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335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231106"/>
          </a:xfrm>
        </p:spPr>
        <p:txBody>
          <a:bodyPr/>
          <a:lstStyle/>
          <a:p>
            <a:r>
              <a:rPr lang="en-US" dirty="0" smtClean="0"/>
              <a:t>Annual performance plan 2018 / 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EB992-C5F4-4C48-9B4B-70D14F16309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3359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4021-87FD-4474-9131-75532B914426}" type="slidenum">
              <a:rPr lang="en-GB">
                <a:solidFill>
                  <a:srgbClr val="D42E12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D42E1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0164887"/>
              </p:ext>
            </p:extLst>
          </p:nvPr>
        </p:nvGraphicFramePr>
        <p:xfrm>
          <a:off x="261531" y="1453392"/>
          <a:ext cx="8643187" cy="468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3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2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00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93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575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ZA" sz="1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Strategic Objective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ZA" sz="1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KPI’s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2018/19 Annual target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2019/20</a:t>
                      </a:r>
                      <a:r>
                        <a:rPr lang="en-ZA" sz="9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Annual Target</a:t>
                      </a:r>
                      <a:endParaRPr lang="en-ZA" sz="9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2020/21 Annual Target </a:t>
                      </a:r>
                      <a:endParaRPr lang="en-ZA" sz="9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458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To provide Socio-economic empowerment interventions and support for   young people in South Africa (6 KPI’S)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Number of youth owned enterprises supported through Grant programme</a:t>
                      </a:r>
                      <a:endParaRPr lang="en-ZA" sz="1100" b="0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840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880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920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Number of beneficiaries supported with business development support services offered by the NYDA </a:t>
                      </a:r>
                      <a:endParaRPr lang="en-ZA" sz="1100" b="0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18,900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18,900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 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20,700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458">
                <a:tc vMerge="1">
                  <a:txBody>
                    <a:bodyPr/>
                    <a:lstStyle/>
                    <a:p>
                      <a:endParaRPr lang="en-ZA" sz="12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Number of jobs created and or sustained through supporting entrepreneurs and enterprises</a:t>
                      </a:r>
                      <a:endParaRPr lang="en-ZA" sz="1100" b="0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3,360 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3,520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3,680 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458">
                <a:tc vMerge="1">
                  <a:txBody>
                    <a:bodyPr/>
                    <a:lstStyle/>
                    <a:p>
                      <a:endParaRPr lang="en-ZA" sz="12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Number of jobs facilitated through placements in Job opportunities</a:t>
                      </a:r>
                      <a:endParaRPr lang="en-ZA" sz="1100" b="0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5,250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5,500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5,750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1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Establishment of the NYDA Youth Fund  </a:t>
                      </a:r>
                      <a:endParaRPr lang="en-ZA" sz="1100" b="0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Develop and implement Project Plan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Set up the NYDA Youth Fund and consult stakeholders</a:t>
                      </a:r>
                      <a:endParaRPr lang="en-ZA" sz="1100" b="1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Implement the NYDA Youth Fund</a:t>
                      </a:r>
                      <a:endParaRPr lang="en-ZA" sz="1100" b="1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01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Establishment of the NYDA Skills Fund  </a:t>
                      </a:r>
                      <a:endParaRPr lang="en-ZA" sz="1100" b="0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Develop and implement Project Plan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Set up the NYDA Skills Fund and consult stakeholders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Implement NYDA Skills Fund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58366" y="471488"/>
            <a:ext cx="6194425" cy="615553"/>
          </a:xfrm>
        </p:spPr>
        <p:txBody>
          <a:bodyPr/>
          <a:lstStyle/>
          <a:p>
            <a:r>
              <a:rPr lang="en-ZA" dirty="0" smtClean="0">
                <a:latin typeface="+mn-lt"/>
              </a:rPr>
              <a:t>SOCIO-ECONOMIC EMPOWERMENT FOR YOUNG PEOPLE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20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4021-87FD-4474-9131-75532B914426}" type="slidenum">
              <a:rPr lang="en-GB">
                <a:solidFill>
                  <a:srgbClr val="D42E12"/>
                </a:solidFill>
              </a:rPr>
              <a:pPr>
                <a:defRPr/>
              </a:pPr>
              <a:t>7</a:t>
            </a:fld>
            <a:endParaRPr lang="en-GB" dirty="0">
              <a:solidFill>
                <a:srgbClr val="D42E1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1742457"/>
              </p:ext>
            </p:extLst>
          </p:nvPr>
        </p:nvGraphicFramePr>
        <p:xfrm>
          <a:off x="129724" y="1179707"/>
          <a:ext cx="8630134" cy="2002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4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79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26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575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ZA" sz="1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Strategic Objective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ZA" sz="1200" b="1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KPI’s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2018/19 Annual target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2019/20</a:t>
                      </a:r>
                      <a:r>
                        <a:rPr lang="en-ZA" sz="9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Annual Target</a:t>
                      </a:r>
                      <a:endParaRPr lang="en-ZA" sz="9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2020/21 Annual Target </a:t>
                      </a:r>
                      <a:endParaRPr lang="en-ZA" sz="9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facilitate and implement skills </a:t>
                      </a:r>
                      <a:r>
                        <a:rPr kumimoji="0" lang="en-US" sz="1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programmes</a:t>
                      </a: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(1 KPI)</a:t>
                      </a:r>
                      <a:endParaRPr kumimoji="0" lang="en-ZA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Number of young people trained to enter the job market (Job preparedness and Life Skills Programmes)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67,725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 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70,950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74,175 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2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facilitate and implement education opportunities in order to improve the quality education attainment for the youth (1 KPI)</a:t>
                      </a:r>
                      <a:endParaRPr kumimoji="0" lang="en-ZA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Implement the Solomon Mahlangu Scholarship Programme</a:t>
                      </a:r>
                      <a:endParaRPr lang="en-ZA" sz="1100" b="0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Continued support and monitoring for 1st,2nd ,3rd and 4th year students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Continued support and monitoring for 2nd ,3rd and 4th year students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Continued support and monitoring for 3rd and 4th year students</a:t>
                      </a:r>
                      <a:endParaRPr lang="en-ZA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58366" y="779264"/>
            <a:ext cx="6194425" cy="307777"/>
          </a:xfrm>
        </p:spPr>
        <p:txBody>
          <a:bodyPr/>
          <a:lstStyle/>
          <a:p>
            <a:r>
              <a:rPr lang="en-ZA" dirty="0" smtClean="0">
                <a:latin typeface="+mn-lt"/>
              </a:rPr>
              <a:t>EDUCATION AND SKILLS DEVELOPMENT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3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4021-87FD-4474-9131-75532B914426}" type="slidenum">
              <a:rPr lang="en-GB">
                <a:solidFill>
                  <a:srgbClr val="D42E12"/>
                </a:solidFill>
              </a:rPr>
              <a:pPr>
                <a:defRPr/>
              </a:pPr>
              <a:t>8</a:t>
            </a:fld>
            <a:endParaRPr lang="en-GB" dirty="0">
              <a:solidFill>
                <a:srgbClr val="D42E1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8835604"/>
              </p:ext>
            </p:extLst>
          </p:nvPr>
        </p:nvGraphicFramePr>
        <p:xfrm>
          <a:off x="358366" y="1337606"/>
          <a:ext cx="8239577" cy="374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8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90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1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ZA" sz="1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Strategic Objective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ZA" sz="1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KPI’s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ZA" sz="1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2018/19 Annual target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ZA" sz="1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2019/20 Annual Target</a:t>
                      </a: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2020/21 Annual Target </a:t>
                      </a:r>
                      <a:endParaRPr lang="en-ZA" sz="12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1555">
                <a:tc rowSpan="2">
                  <a:txBody>
                    <a:bodyPr/>
                    <a:lstStyle/>
                    <a:p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provide increased universal access to</a:t>
                      </a:r>
                      <a:endParaRPr kumimoji="0" lang="en-ZA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young people (2 KPI’S )</a:t>
                      </a:r>
                      <a:endParaRPr kumimoji="0" lang="en-ZA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ZA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Number of young people provided  with youth development information (Branch CRM, Outreach, Social hits platforms and Call Center)</a:t>
                      </a:r>
                      <a:endParaRPr lang="en-ZA" sz="1100" b="0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1,750,000</a:t>
                      </a:r>
                      <a:endParaRPr lang="en-ZA" sz="1200" b="1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2,325,000</a:t>
                      </a:r>
                      <a:endParaRPr lang="en-ZA" sz="1200" b="1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2,400,000</a:t>
                      </a:r>
                      <a:endParaRPr lang="en-ZA" sz="1200" b="1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100">
                <a:tc vMerge="1">
                  <a:txBody>
                    <a:bodyPr/>
                    <a:lstStyle/>
                    <a:p>
                      <a:endParaRPr kumimoji="0" lang="en-ZA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service delivery channels operationalised for young people to access NYDA information (increase of the NYDA’s footprint)</a:t>
                      </a:r>
                      <a:endParaRPr lang="en-ZA" sz="1100" b="0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ZA" sz="1200" b="1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ZA" sz="1200" b="1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Close out report</a:t>
                      </a:r>
                      <a:endParaRPr lang="en-ZA" sz="1200" b="1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lobby key stakeholders to support and implement youth development </a:t>
                      </a:r>
                      <a:r>
                        <a:rPr kumimoji="0" lang="en-US" sz="1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programmes</a:t>
                      </a: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(1 KPI)</a:t>
                      </a:r>
                      <a:endParaRPr kumimoji="0" lang="en-ZA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public and private key st</a:t>
                      </a:r>
                      <a:r>
                        <a:rPr lang="en-US" sz="12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akeholders lobbied to  implement </a:t>
                      </a:r>
                      <a:r>
                        <a:rPr lang="en-US" sz="1200" b="0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youth development </a:t>
                      </a:r>
                      <a:r>
                        <a:rPr lang="en-US" sz="1200" b="0" strike="noStrike" kern="1200" baseline="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programmes</a:t>
                      </a:r>
                      <a:endParaRPr lang="en-ZA" sz="1200" b="0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endParaRPr lang="en-ZA" sz="1200" b="1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ZA" sz="1200" b="1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ZA" sz="1200" b="1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ZA" sz="1200" b="1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ZA" sz="1200" b="1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ZA" sz="1200" b="1" strike="noStrike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7607512"/>
                  </a:ext>
                </a:extLst>
              </a:tr>
            </a:tbl>
          </a:graphicData>
        </a:graphic>
      </p:graphicFrame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58366" y="471488"/>
            <a:ext cx="6194425" cy="615553"/>
          </a:xfrm>
        </p:spPr>
        <p:txBody>
          <a:bodyPr/>
          <a:lstStyle/>
          <a:p>
            <a:r>
              <a:rPr lang="en-ZA" dirty="0" smtClean="0">
                <a:latin typeface="+mn-lt"/>
              </a:rPr>
              <a:t>UNIVERSAL ACCESS TO YOUNG PEOPLE AND KEY STAKEHOLDERS LOBBIED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968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20&quot;/&gt;&lt;partner val=&quot;53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1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9aRf2FBk29ZhQXOlXbN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JLO9RVbEeBTQe2_xb4V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76rhcwtEyDz3ODn1MAY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Y2B4vHkedC2h.GkIx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Y2B4vHkedC2h.GkIxp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Y2B4vHkedC2h.GkIxp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Y2B4vHkedC2h.GkIxp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Y2B4vHkedC2h.GkIxp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Y2B4vHkedC2h.GkIxp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Y2B4vHkedC2h.GkIxp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Y2B4vHkedC2h.GkIxp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Y2B4vHkedC2h.GkIxp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Y2B4vHkedC2h.GkIxp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Y2B4vHkedC2h.GkIx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pnQ4eEoEO.w6.Lp9bm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q6CyFXQkCxqtgXqmcp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VRzQXHHkGdbqZGwOuO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7Tp5jBgkOTsYbqp4Rr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Transnet template">
  <a:themeElements>
    <a:clrScheme name="Transnet template 2">
      <a:dk1>
        <a:srgbClr val="000000"/>
      </a:dk1>
      <a:lt1>
        <a:srgbClr val="FFFFFF"/>
      </a:lt1>
      <a:dk2>
        <a:srgbClr val="D42E12"/>
      </a:dk2>
      <a:lt2>
        <a:srgbClr val="FFFFFF"/>
      </a:lt2>
      <a:accent1>
        <a:srgbClr val="0079A1"/>
      </a:accent1>
      <a:accent2>
        <a:srgbClr val="7DBA00"/>
      </a:accent2>
      <a:accent3>
        <a:srgbClr val="FFFFFF"/>
      </a:accent3>
      <a:accent4>
        <a:srgbClr val="000000"/>
      </a:accent4>
      <a:accent5>
        <a:srgbClr val="AABECD"/>
      </a:accent5>
      <a:accent6>
        <a:srgbClr val="71A800"/>
      </a:accent6>
      <a:hlink>
        <a:srgbClr val="7D8F29"/>
      </a:hlink>
      <a:folHlink>
        <a:srgbClr val="D42E12"/>
      </a:folHlink>
    </a:clrScheme>
    <a:fontScheme name="Transnet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ansnet template 1">
        <a:dk1>
          <a:srgbClr val="000000"/>
        </a:dk1>
        <a:lt1>
          <a:srgbClr val="FFFFFF"/>
        </a:lt1>
        <a:dk2>
          <a:srgbClr val="D42E12"/>
        </a:dk2>
        <a:lt2>
          <a:srgbClr val="FFFFFF"/>
        </a:lt2>
        <a:accent1>
          <a:srgbClr val="FFFFFF"/>
        </a:accent1>
        <a:accent2>
          <a:srgbClr val="7DBA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1A800"/>
        </a:accent6>
        <a:hlink>
          <a:srgbClr val="7D8F29"/>
        </a:hlink>
        <a:folHlink>
          <a:srgbClr val="D42E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net template 2">
        <a:dk1>
          <a:srgbClr val="000000"/>
        </a:dk1>
        <a:lt1>
          <a:srgbClr val="FFFFFF"/>
        </a:lt1>
        <a:dk2>
          <a:srgbClr val="D42E12"/>
        </a:dk2>
        <a:lt2>
          <a:srgbClr val="FFFFFF"/>
        </a:lt2>
        <a:accent1>
          <a:srgbClr val="0079A1"/>
        </a:accent1>
        <a:accent2>
          <a:srgbClr val="7DBA00"/>
        </a:accent2>
        <a:accent3>
          <a:srgbClr val="FFFFFF"/>
        </a:accent3>
        <a:accent4>
          <a:srgbClr val="000000"/>
        </a:accent4>
        <a:accent5>
          <a:srgbClr val="AABECD"/>
        </a:accent5>
        <a:accent6>
          <a:srgbClr val="71A800"/>
        </a:accent6>
        <a:hlink>
          <a:srgbClr val="7D8F29"/>
        </a:hlink>
        <a:folHlink>
          <a:srgbClr val="D42E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Transnet template</Template>
  <TotalTime>15905</TotalTime>
  <Words>1275</Words>
  <Application>Microsoft Office PowerPoint</Application>
  <PresentationFormat>On-screen Show (4:3)</PresentationFormat>
  <Paragraphs>248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Transnet template</vt:lpstr>
      <vt:lpstr>Slide 0</vt:lpstr>
      <vt:lpstr>Agenda</vt:lpstr>
      <vt:lpstr>SITUATIONAL ANALYSIS</vt:lpstr>
      <vt:lpstr>Situational Analysis</vt:lpstr>
      <vt:lpstr>Strategy </vt:lpstr>
      <vt:lpstr>Annual performance plan 2018 / 2019</vt:lpstr>
      <vt:lpstr>SOCIO-ECONOMIC EMPOWERMENT FOR YOUNG PEOPLE</vt:lpstr>
      <vt:lpstr>EDUCATION AND SKILLS DEVELOPMENT</vt:lpstr>
      <vt:lpstr>UNIVERSAL ACCESS TO YOUNG PEOPLE AND KEY STAKEHOLDERS LOBBIED</vt:lpstr>
      <vt:lpstr>NATIONAL YOUTH SERVICE</vt:lpstr>
      <vt:lpstr>RESEARCH AND POLICY </vt:lpstr>
      <vt:lpstr>SUMMARY OF KPI’S SHOWING THE 3 YEAR PROJECTIONS</vt:lpstr>
      <vt:lpstr>Annual budget 2018 / 2019</vt:lpstr>
      <vt:lpstr>Annual Budget 2018 / 2019</vt:lpstr>
      <vt:lpstr>questions</vt:lpstr>
    </vt:vector>
  </TitlesOfParts>
  <Company>Corporate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HEADING. TAHOMA, BOLD 20 PT</dc:title>
  <dc:creator>Corporate</dc:creator>
  <cp:keywords>Message Universal Template A4</cp:keywords>
  <dc:description>Version 1.1</dc:description>
  <cp:lastModifiedBy>PUMZA</cp:lastModifiedBy>
  <cp:revision>1041</cp:revision>
  <cp:lastPrinted>2013-08-05T09:55:34Z</cp:lastPrinted>
  <dcterms:created xsi:type="dcterms:W3CDTF">2008-04-07T08:15:43Z</dcterms:created>
  <dcterms:modified xsi:type="dcterms:W3CDTF">2018-04-20T10:55:09Z</dcterms:modified>
  <cp:category>POT - A4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Event">
    <vt:lpwstr/>
  </property>
  <property fmtid="{D5CDD505-2E9C-101B-9397-08002B2CF9AE}" pid="6" name="Delivery Date">
    <vt:lpwstr/>
  </property>
  <property fmtid="{D5CDD505-2E9C-101B-9397-08002B2CF9AE}" pid="7" name="Title">
    <vt:lpwstr>HEADING. TAHOMA, BOLD 20 PT</vt:lpwstr>
  </property>
  <property fmtid="{D5CDD505-2E9C-101B-9397-08002B2CF9AE}" pid="8" name="Final">
    <vt:bool>false</vt:bool>
  </property>
  <property fmtid="{D5CDD505-2E9C-101B-9397-08002B2CF9AE}" pid="9" name="DocID">
    <vt:lpwstr/>
  </property>
  <property fmtid="{D5CDD505-2E9C-101B-9397-08002B2CF9AE}" pid="10" name="DocIDinTitle">
    <vt:bool>true</vt:bool>
  </property>
  <property fmtid="{D5CDD505-2E9C-101B-9397-08002B2CF9AE}" pid="11" name="DocIDinSlide">
    <vt:bool>false</vt:bool>
  </property>
  <property fmtid="{D5CDD505-2E9C-101B-9397-08002B2CF9AE}" pid="12" name="DocIDPosition">
    <vt:i4>0</vt:i4>
  </property>
</Properties>
</file>