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5" r:id="rId2"/>
  </p:sldMasterIdLst>
  <p:notesMasterIdLst>
    <p:notesMasterId r:id="rId27"/>
  </p:notesMasterIdLst>
  <p:handoutMasterIdLst>
    <p:handoutMasterId r:id="rId28"/>
  </p:handoutMasterIdLst>
  <p:sldIdLst>
    <p:sldId id="256" r:id="rId3"/>
    <p:sldId id="499" r:id="rId4"/>
    <p:sldId id="534" r:id="rId5"/>
    <p:sldId id="535" r:id="rId6"/>
    <p:sldId id="557" r:id="rId7"/>
    <p:sldId id="558" r:id="rId8"/>
    <p:sldId id="559" r:id="rId9"/>
    <p:sldId id="560" r:id="rId10"/>
    <p:sldId id="571" r:id="rId11"/>
    <p:sldId id="566" r:id="rId12"/>
    <p:sldId id="567" r:id="rId13"/>
    <p:sldId id="568" r:id="rId14"/>
    <p:sldId id="565" r:id="rId15"/>
    <p:sldId id="576" r:id="rId16"/>
    <p:sldId id="569" r:id="rId17"/>
    <p:sldId id="570" r:id="rId18"/>
    <p:sldId id="539" r:id="rId19"/>
    <p:sldId id="540" r:id="rId20"/>
    <p:sldId id="577" r:id="rId21"/>
    <p:sldId id="541" r:id="rId22"/>
    <p:sldId id="573" r:id="rId23"/>
    <p:sldId id="574" r:id="rId24"/>
    <p:sldId id="575" r:id="rId25"/>
    <p:sldId id="556" r:id="rId2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1918"/>
    <a:srgbClr val="006600"/>
    <a:srgbClr val="FF0000"/>
    <a:srgbClr val="AAAA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09" autoAdjust="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30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2024451952869319"/>
          <c:y val="3.9714363907814403E-2"/>
          <c:w val="0.86052959289321951"/>
          <c:h val="0.86796931236590913"/>
        </c:manualLayout>
      </c:layout>
      <c:lineChart>
        <c:grouping val="standard"/>
        <c:ser>
          <c:idx val="0"/>
          <c:order val="0"/>
          <c:tx>
            <c:strRef>
              <c:f>Sheet1!$B$1</c:f>
              <c:strCache>
                <c:ptCount val="1"/>
                <c:pt idx="0">
                  <c:v>Vacancies</c:v>
                </c:pt>
              </c:strCache>
            </c:strRef>
          </c:tx>
          <c:spPr>
            <a:ln w="37812">
              <a:solidFill>
                <a:srgbClr val="FF0000"/>
              </a:solidFill>
            </a:ln>
          </c:spPr>
          <c:marker>
            <c:spPr>
              <a:solidFill>
                <a:srgbClr val="FF0000"/>
              </a:solidFill>
              <a:ln w="37812">
                <a:solidFill>
                  <a:srgbClr val="FF0000"/>
                </a:solidFill>
              </a:ln>
            </c:spPr>
          </c:marker>
          <c:dLbls>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2016/17</c:v>
                </c:pt>
                <c:pt idx="1">
                  <c:v>QTR 1</c:v>
                </c:pt>
                <c:pt idx="2">
                  <c:v>QTR 2</c:v>
                </c:pt>
                <c:pt idx="3">
                  <c:v>QTR 3</c:v>
                </c:pt>
                <c:pt idx="4">
                  <c:v>QTR 4</c:v>
                </c:pt>
              </c:strCache>
            </c:strRef>
          </c:cat>
          <c:val>
            <c:numRef>
              <c:f>Sheet1!$B$2:$B$6</c:f>
              <c:numCache>
                <c:formatCode>0.0%</c:formatCode>
                <c:ptCount val="5"/>
                <c:pt idx="0">
                  <c:v>7.400000000000001E-2</c:v>
                </c:pt>
                <c:pt idx="1">
                  <c:v>8.4000000000000019E-2</c:v>
                </c:pt>
                <c:pt idx="2">
                  <c:v>0.11000000000000001</c:v>
                </c:pt>
                <c:pt idx="3">
                  <c:v>8.8000000000000023E-2</c:v>
                </c:pt>
              </c:numCache>
            </c:numRef>
          </c:val>
          <c:extLst xmlns:c16r2="http://schemas.microsoft.com/office/drawing/2015/06/chart">
            <c:ext xmlns:c16="http://schemas.microsoft.com/office/drawing/2014/chart" uri="{C3380CC4-5D6E-409C-BE32-E72D297353CC}">
              <c16:uniqueId val="{00000000-CC15-4285-840E-1CFCE4E4A906}"/>
            </c:ext>
          </c:extLst>
        </c:ser>
        <c:dLbls/>
        <c:marker val="1"/>
        <c:axId val="102038528"/>
        <c:axId val="102470400"/>
      </c:lineChart>
      <c:catAx>
        <c:axId val="102038528"/>
        <c:scaling>
          <c:orientation val="minMax"/>
        </c:scaling>
        <c:axPos val="b"/>
        <c:numFmt formatCode="General" sourceLinked="1"/>
        <c:tickLblPos val="nextTo"/>
        <c:txPr>
          <a:bodyPr/>
          <a:lstStyle/>
          <a:p>
            <a:pPr>
              <a:defRPr b="1"/>
            </a:pPr>
            <a:endParaRPr lang="en-US"/>
          </a:p>
        </c:txPr>
        <c:crossAx val="102470400"/>
        <c:crosses val="autoZero"/>
        <c:auto val="1"/>
        <c:lblAlgn val="ctr"/>
        <c:lblOffset val="100"/>
      </c:catAx>
      <c:valAx>
        <c:axId val="102470400"/>
        <c:scaling>
          <c:orientation val="minMax"/>
        </c:scaling>
        <c:axPos val="l"/>
        <c:majorGridlines/>
        <c:title>
          <c:tx>
            <c:rich>
              <a:bodyPr/>
              <a:lstStyle/>
              <a:p>
                <a:pPr>
                  <a:defRPr/>
                </a:pPr>
                <a:r>
                  <a:rPr lang="en-US"/>
                  <a:t>Vacancy Rate</a:t>
                </a:r>
              </a:p>
            </c:rich>
          </c:tx>
        </c:title>
        <c:numFmt formatCode="0.0%" sourceLinked="1"/>
        <c:tickLblPos val="nextTo"/>
        <c:txPr>
          <a:bodyPr/>
          <a:lstStyle/>
          <a:p>
            <a:pPr>
              <a:defRPr b="1"/>
            </a:pPr>
            <a:endParaRPr lang="en-US"/>
          </a:p>
        </c:txPr>
        <c:crossAx val="102038528"/>
        <c:crosses val="autoZero"/>
        <c:crossBetween val="between"/>
      </c:valAx>
      <c:spPr>
        <a:noFill/>
        <a:ln w="24801">
          <a:noFill/>
        </a:ln>
      </c:spPr>
    </c:plotArea>
    <c:plotVisOnly val="1"/>
    <c:dispBlanksAs val="gap"/>
  </c:chart>
  <c:spPr>
    <a:solidFill>
      <a:schemeClr val="bg1"/>
    </a:solidFill>
  </c:spPr>
  <c:txPr>
    <a:bodyPr/>
    <a:lstStyle/>
    <a:p>
      <a:pPr>
        <a:defRPr sz="1000">
          <a:latin typeface="Arial Narrow" panose="020B0606020202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c:f>
              <c:strCache>
                <c:ptCount val="1"/>
                <c:pt idx="0">
                  <c:v>Target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PWD</c:v>
                </c:pt>
              </c:strCache>
            </c:strRef>
          </c:cat>
          <c:val>
            <c:numRef>
              <c:f>Sheet1!$B$2:$B$4</c:f>
              <c:numCache>
                <c:formatCode>0.0%</c:formatCode>
                <c:ptCount val="3"/>
                <c:pt idx="0">
                  <c:v>0.45</c:v>
                </c:pt>
                <c:pt idx="1">
                  <c:v>0.55000000000000004</c:v>
                </c:pt>
                <c:pt idx="2">
                  <c:v>3.0000000000000002E-2</c:v>
                </c:pt>
              </c:numCache>
            </c:numRef>
          </c:val>
          <c:extLst xmlns:c16r2="http://schemas.microsoft.com/office/drawing/2015/06/chart">
            <c:ext xmlns:c16="http://schemas.microsoft.com/office/drawing/2014/chart" uri="{C3380CC4-5D6E-409C-BE32-E72D297353CC}">
              <c16:uniqueId val="{00000000-EEA8-4FE9-BF58-73FA3E8301FB}"/>
            </c:ext>
          </c:extLst>
        </c:ser>
        <c:ser>
          <c:idx val="2"/>
          <c:order val="1"/>
          <c:tx>
            <c:strRef>
              <c:f>Sheet1!$D$1</c:f>
              <c:strCache>
                <c:ptCount val="1"/>
                <c:pt idx="0">
                  <c:v>2017/18 QTR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PWD</c:v>
                </c:pt>
              </c:strCache>
            </c:strRef>
          </c:cat>
          <c:val>
            <c:numRef>
              <c:f>Sheet1!$D$2:$D$4</c:f>
              <c:numCache>
                <c:formatCode>0.0%</c:formatCode>
                <c:ptCount val="3"/>
                <c:pt idx="0">
                  <c:v>0.39400000000000007</c:v>
                </c:pt>
                <c:pt idx="1">
                  <c:v>0.60600000000000009</c:v>
                </c:pt>
                <c:pt idx="2">
                  <c:v>2.4E-2</c:v>
                </c:pt>
              </c:numCache>
            </c:numRef>
          </c:val>
          <c:extLst xmlns:c16r2="http://schemas.microsoft.com/office/drawing/2015/06/chart">
            <c:ext xmlns:c16="http://schemas.microsoft.com/office/drawing/2014/chart" uri="{C3380CC4-5D6E-409C-BE32-E72D297353CC}">
              <c16:uniqueId val="{00000001-EEA8-4FE9-BF58-73FA3E8301FB}"/>
            </c:ext>
          </c:extLst>
        </c:ser>
        <c:ser>
          <c:idx val="3"/>
          <c:order val="2"/>
          <c:tx>
            <c:strRef>
              <c:f>Sheet1!$E$1</c:f>
              <c:strCache>
                <c:ptCount val="1"/>
                <c:pt idx="0">
                  <c:v>2017/18 QTR 2</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PWD</c:v>
                </c:pt>
              </c:strCache>
            </c:strRef>
          </c:cat>
          <c:val>
            <c:numRef>
              <c:f>Sheet1!$E$2:$E$4</c:f>
              <c:numCache>
                <c:formatCode>0.0%</c:formatCode>
                <c:ptCount val="3"/>
                <c:pt idx="0">
                  <c:v>0.37600000000000006</c:v>
                </c:pt>
                <c:pt idx="1">
                  <c:v>0.62400000000000011</c:v>
                </c:pt>
                <c:pt idx="2">
                  <c:v>2.9000000000000001E-2</c:v>
                </c:pt>
              </c:numCache>
            </c:numRef>
          </c:val>
          <c:extLst xmlns:c16r2="http://schemas.microsoft.com/office/drawing/2015/06/chart">
            <c:ext xmlns:c16="http://schemas.microsoft.com/office/drawing/2014/chart" uri="{C3380CC4-5D6E-409C-BE32-E72D297353CC}">
              <c16:uniqueId val="{00000002-EEA8-4FE9-BF58-73FA3E8301FB}"/>
            </c:ext>
          </c:extLst>
        </c:ser>
        <c:ser>
          <c:idx val="4"/>
          <c:order val="3"/>
          <c:tx>
            <c:strRef>
              <c:f>Sheet1!$F$1</c:f>
              <c:strCache>
                <c:ptCount val="1"/>
                <c:pt idx="0">
                  <c:v>2017/18 QTR 3</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PWD</c:v>
                </c:pt>
              </c:strCache>
            </c:strRef>
          </c:cat>
          <c:val>
            <c:numRef>
              <c:f>Sheet1!$F$2:$F$4</c:f>
              <c:numCache>
                <c:formatCode>0.0%</c:formatCode>
                <c:ptCount val="3"/>
                <c:pt idx="0">
                  <c:v>0.38600000000000007</c:v>
                </c:pt>
                <c:pt idx="1">
                  <c:v>0.6140000000000001</c:v>
                </c:pt>
                <c:pt idx="2">
                  <c:v>3.4000000000000002E-2</c:v>
                </c:pt>
              </c:numCache>
            </c:numRef>
          </c:val>
          <c:extLst xmlns:c16r2="http://schemas.microsoft.com/office/drawing/2015/06/chart">
            <c:ext xmlns:c16="http://schemas.microsoft.com/office/drawing/2014/chart" uri="{C3380CC4-5D6E-409C-BE32-E72D297353CC}">
              <c16:uniqueId val="{00000003-EEA8-4FE9-BF58-73FA3E8301FB}"/>
            </c:ext>
          </c:extLst>
        </c:ser>
        <c:dLbls/>
        <c:gapWidth val="100"/>
        <c:overlap val="-24"/>
        <c:axId val="101357056"/>
        <c:axId val="101358592"/>
      </c:barChart>
      <c:catAx>
        <c:axId val="10135705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01358592"/>
        <c:crosses val="autoZero"/>
        <c:auto val="1"/>
        <c:lblAlgn val="ctr"/>
        <c:lblOffset val="100"/>
      </c:catAx>
      <c:valAx>
        <c:axId val="101358592"/>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013570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chart>
  <c:spPr>
    <a:solidFill>
      <a:schemeClr val="bg1"/>
    </a:solidFill>
    <a:ln w="9525" cap="flat" cmpd="sng" algn="ctr">
      <a:noFill/>
      <a:round/>
    </a:ln>
    <a:effectLst/>
  </c:spPr>
  <c:txPr>
    <a:bodyPr/>
    <a:lstStyle/>
    <a:p>
      <a:pPr>
        <a:defRPr sz="105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2DEBF-AA90-429C-A8D7-C52639E79530}" type="doc">
      <dgm:prSet loTypeId="urn:microsoft.com/office/officeart/2005/8/layout/bProcess4" loCatId="process" qsTypeId="urn:microsoft.com/office/officeart/2005/8/quickstyle/3d1" qsCatId="3D" csTypeId="urn:microsoft.com/office/officeart/2005/8/colors/colorful3" csCatId="colorful" phldr="1"/>
      <dgm:spPr/>
      <dgm:t>
        <a:bodyPr/>
        <a:lstStyle/>
        <a:p>
          <a:endParaRPr lang="en-ZA"/>
        </a:p>
      </dgm:t>
    </dgm:pt>
    <dgm:pt modelId="{8E1DBD10-C606-462E-A7C5-EFCFB8CAAA2D}">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Training Needs Analysis </a:t>
          </a:r>
        </a:p>
      </dgm:t>
    </dgm:pt>
    <dgm:pt modelId="{8B302FE0-8448-4AA1-8FFE-9E94D0A56E51}" type="parTrans" cxnId="{9B1C784F-B170-4C43-8B3B-6257EB1DD741}">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CEB6BC0C-98BC-4855-802B-64B9DC8B716A}" type="sibTrans" cxnId="{9B1C784F-B170-4C43-8B3B-6257EB1DD741}">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B9709E8E-5207-499E-B4C3-C3488EBE7810}">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Research</a:t>
          </a:r>
          <a:r>
            <a:rPr lang="en-ZA" sz="1800" dirty="0">
              <a:latin typeface="Tahoma" panose="020B0604030504040204" pitchFamily="34" charset="0"/>
              <a:ea typeface="Tahoma" panose="020B0604030504040204" pitchFamily="34" charset="0"/>
              <a:cs typeface="Tahoma" panose="020B0604030504040204" pitchFamily="34" charset="0"/>
            </a:rPr>
            <a:t> </a:t>
          </a:r>
        </a:p>
      </dgm:t>
    </dgm:pt>
    <dgm:pt modelId="{51787B1B-C0FD-42D9-80F5-72CEE9E0F22D}" type="parTrans" cxnId="{8B6D224E-7574-44B5-A143-AB67B98EA5A2}">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A907ECB2-D2A8-4553-9A0E-6F7793E21B03}" type="sibTrans" cxnId="{8B6D224E-7574-44B5-A143-AB67B98EA5A2}">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31CB1249-5305-408B-B336-871EC7C07716}">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Curriculum Design </a:t>
          </a:r>
        </a:p>
      </dgm:t>
    </dgm:pt>
    <dgm:pt modelId="{4FA5CE50-D029-4E22-994E-7839908DC41F}" type="parTrans" cxnId="{1153AF9B-B8F7-45B8-B725-62BDFFCCCE68}">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A4A2C0FE-1104-4A58-BFAF-229DADCEB476}" type="sibTrans" cxnId="{1153AF9B-B8F7-45B8-B725-62BDFFCCCE68}">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6A322E67-FCFD-4AAF-9AEF-19E2E5E12D1E}">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Quality Assurance </a:t>
          </a:r>
        </a:p>
      </dgm:t>
    </dgm:pt>
    <dgm:pt modelId="{8255D596-8E6B-4E0F-A0A3-F8D5DCA603E2}" type="parTrans" cxnId="{94E010AB-ED12-4D20-8EF9-F9C4912EB05A}">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3D608542-096A-4E62-83C6-71F1FE5884E7}" type="sibTrans" cxnId="{94E010AB-ED12-4D20-8EF9-F9C4912EB05A}">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E4F58B91-6AA3-4AEE-A309-7343FBE35042}">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Marketing, Sales &amp; Client Relations </a:t>
          </a:r>
        </a:p>
      </dgm:t>
    </dgm:pt>
    <dgm:pt modelId="{7B105D00-8217-416E-9A1B-46684C6A054C}" type="parTrans" cxnId="{06E9736E-535A-473C-BC97-E9BC4708ABCA}">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62A57F85-493E-46E2-BA85-926088CFEE3C}" type="sibTrans" cxnId="{06E9736E-535A-473C-BC97-E9BC4708ABCA}">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5A3B54D6-B495-4EEE-92B9-D9E9287E7049}">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Trainer Facilitation</a:t>
          </a:r>
        </a:p>
      </dgm:t>
    </dgm:pt>
    <dgm:pt modelId="{34A5359E-B97B-4D8D-81FB-A3BB8E66B3DF}" type="parTrans" cxnId="{96DA8D8D-F21E-4AA1-AE1D-01EC613BEDCA}">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7DF91173-B852-4520-882E-EF78D2CA78E9}" type="sibTrans" cxnId="{96DA8D8D-F21E-4AA1-AE1D-01EC613BEDCA}">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B1DA58ED-2436-4619-AD73-438F5E74AA83}">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Training Delivery </a:t>
          </a:r>
          <a:r>
            <a:rPr lang="en-ZA" sz="1800" dirty="0">
              <a:latin typeface="Tahoma" panose="020B0604030504040204" pitchFamily="34" charset="0"/>
              <a:ea typeface="Tahoma" panose="020B0604030504040204" pitchFamily="34" charset="0"/>
              <a:cs typeface="Tahoma" panose="020B0604030504040204" pitchFamily="34" charset="0"/>
            </a:rPr>
            <a:t>	</a:t>
          </a:r>
        </a:p>
      </dgm:t>
    </dgm:pt>
    <dgm:pt modelId="{5F915F20-2E49-4DBB-857B-B4B029B96ADA}" type="parTrans" cxnId="{5833DE28-D95B-49D1-AA88-13F801BC2A39}">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DE913F60-7921-4576-8CC8-0A92D30F1BA2}" type="sibTrans" cxnId="{5833DE28-D95B-49D1-AA88-13F801BC2A39}">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9A789AF6-8922-464B-8800-4517EA2E2639}">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Learner Records &amp; Certification</a:t>
          </a:r>
        </a:p>
      </dgm:t>
    </dgm:pt>
    <dgm:pt modelId="{5D2B2A49-3D01-4814-8B14-15A699D01A53}" type="parTrans" cxnId="{B90FCA96-DD99-45FD-92CC-0A50C03D2D26}">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2676D16A-3F4E-4911-B35A-0684917550A0}" type="sibTrans" cxnId="{B90FCA96-DD99-45FD-92CC-0A50C03D2D26}">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80AC4C39-2A6D-469E-A7DC-25D5626A5B3E}">
      <dgm:prSet phldrT="[Text]" custT="1"/>
      <dgm:spPr/>
      <dgm:t>
        <a:bodyPr/>
        <a:lstStyle/>
        <a:p>
          <a:r>
            <a:rPr lang="en-ZA" sz="18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Monitoring &amp; Evaluation </a:t>
          </a:r>
        </a:p>
      </dgm:t>
    </dgm:pt>
    <dgm:pt modelId="{EE2F38D2-3D27-4340-BD01-739D91538E55}" type="parTrans" cxnId="{1E453FCF-3E2B-4D92-84F4-8620C8DA9E6E}">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DF495671-BF5B-441C-A07A-AAA631049A5A}" type="sibTrans" cxnId="{1E453FCF-3E2B-4D92-84F4-8620C8DA9E6E}">
      <dgm:prSet/>
      <dgm:spPr/>
      <dgm:t>
        <a:bodyPr/>
        <a:lstStyle/>
        <a:p>
          <a:endParaRPr lang="en-ZA" sz="1800">
            <a:latin typeface="Tahoma" panose="020B0604030504040204" pitchFamily="34" charset="0"/>
            <a:ea typeface="Tahoma" panose="020B0604030504040204" pitchFamily="34" charset="0"/>
            <a:cs typeface="Tahoma" panose="020B0604030504040204" pitchFamily="34" charset="0"/>
          </a:endParaRPr>
        </a:p>
      </dgm:t>
    </dgm:pt>
    <dgm:pt modelId="{3E8B0939-A7A6-467C-B2B5-EAB9DA9D25B1}" type="pres">
      <dgm:prSet presAssocID="{46D2DEBF-AA90-429C-A8D7-C52639E79530}" presName="Name0" presStyleCnt="0">
        <dgm:presLayoutVars>
          <dgm:dir/>
          <dgm:resizeHandles/>
        </dgm:presLayoutVars>
      </dgm:prSet>
      <dgm:spPr/>
      <dgm:t>
        <a:bodyPr/>
        <a:lstStyle/>
        <a:p>
          <a:endParaRPr lang="en-ZA"/>
        </a:p>
      </dgm:t>
    </dgm:pt>
    <dgm:pt modelId="{72EAC5B1-6160-4F9D-A3BA-C9C65F4AA423}" type="pres">
      <dgm:prSet presAssocID="{8E1DBD10-C606-462E-A7C5-EFCFB8CAAA2D}" presName="compNode" presStyleCnt="0"/>
      <dgm:spPr/>
    </dgm:pt>
    <dgm:pt modelId="{97E6B80A-5D52-4654-ACA7-905BF81EEFD7}" type="pres">
      <dgm:prSet presAssocID="{8E1DBD10-C606-462E-A7C5-EFCFB8CAAA2D}" presName="dummyConnPt" presStyleCnt="0"/>
      <dgm:spPr/>
    </dgm:pt>
    <dgm:pt modelId="{AB652FDA-556F-4CD0-BF07-4F3DBF416390}" type="pres">
      <dgm:prSet presAssocID="{8E1DBD10-C606-462E-A7C5-EFCFB8CAAA2D}" presName="node" presStyleLbl="node1" presStyleIdx="0" presStyleCnt="9">
        <dgm:presLayoutVars>
          <dgm:bulletEnabled val="1"/>
        </dgm:presLayoutVars>
      </dgm:prSet>
      <dgm:spPr/>
      <dgm:t>
        <a:bodyPr/>
        <a:lstStyle/>
        <a:p>
          <a:endParaRPr lang="en-ZA"/>
        </a:p>
      </dgm:t>
    </dgm:pt>
    <dgm:pt modelId="{82484E55-77F6-4D58-B9A9-AFE832A20DCD}" type="pres">
      <dgm:prSet presAssocID="{CEB6BC0C-98BC-4855-802B-64B9DC8B716A}" presName="sibTrans" presStyleLbl="bgSibTrans2D1" presStyleIdx="0" presStyleCnt="8" custLinFactNeighborX="33748" custLinFactNeighborY="-15654"/>
      <dgm:spPr/>
      <dgm:t>
        <a:bodyPr/>
        <a:lstStyle/>
        <a:p>
          <a:endParaRPr lang="en-ZA"/>
        </a:p>
      </dgm:t>
    </dgm:pt>
    <dgm:pt modelId="{6A143B57-ED81-4E4C-81D5-FAF620177996}" type="pres">
      <dgm:prSet presAssocID="{B9709E8E-5207-499E-B4C3-C3488EBE7810}" presName="compNode" presStyleCnt="0"/>
      <dgm:spPr/>
    </dgm:pt>
    <dgm:pt modelId="{3FDCC1BA-2090-4953-A85D-1D96A0124A24}" type="pres">
      <dgm:prSet presAssocID="{B9709E8E-5207-499E-B4C3-C3488EBE7810}" presName="dummyConnPt" presStyleCnt="0"/>
      <dgm:spPr/>
    </dgm:pt>
    <dgm:pt modelId="{3F8DE132-BDF0-4588-AEAD-B2571365E724}" type="pres">
      <dgm:prSet presAssocID="{B9709E8E-5207-499E-B4C3-C3488EBE7810}" presName="node" presStyleLbl="node1" presStyleIdx="1" presStyleCnt="9">
        <dgm:presLayoutVars>
          <dgm:bulletEnabled val="1"/>
        </dgm:presLayoutVars>
      </dgm:prSet>
      <dgm:spPr/>
      <dgm:t>
        <a:bodyPr/>
        <a:lstStyle/>
        <a:p>
          <a:endParaRPr lang="en-ZA"/>
        </a:p>
      </dgm:t>
    </dgm:pt>
    <dgm:pt modelId="{978B6C2B-664D-434F-ACD8-F0AFA5AA5E83}" type="pres">
      <dgm:prSet presAssocID="{A907ECB2-D2A8-4553-9A0E-6F7793E21B03}" presName="sibTrans" presStyleLbl="bgSibTrans2D1" presStyleIdx="1" presStyleCnt="8" custLinFactNeighborX="33748" custLinFactNeighborY="8793"/>
      <dgm:spPr/>
      <dgm:t>
        <a:bodyPr/>
        <a:lstStyle/>
        <a:p>
          <a:endParaRPr lang="en-ZA"/>
        </a:p>
      </dgm:t>
    </dgm:pt>
    <dgm:pt modelId="{93846BA2-EE21-4389-88C7-9A636E25C597}" type="pres">
      <dgm:prSet presAssocID="{31CB1249-5305-408B-B336-871EC7C07716}" presName="compNode" presStyleCnt="0"/>
      <dgm:spPr/>
    </dgm:pt>
    <dgm:pt modelId="{51AF915E-9D5F-4C18-80B2-8DD79E175DE7}" type="pres">
      <dgm:prSet presAssocID="{31CB1249-5305-408B-B336-871EC7C07716}" presName="dummyConnPt" presStyleCnt="0"/>
      <dgm:spPr/>
    </dgm:pt>
    <dgm:pt modelId="{1556AE06-6A71-46C5-9067-8D072330EEA3}" type="pres">
      <dgm:prSet presAssocID="{31CB1249-5305-408B-B336-871EC7C07716}" presName="node" presStyleLbl="node1" presStyleIdx="2" presStyleCnt="9">
        <dgm:presLayoutVars>
          <dgm:bulletEnabled val="1"/>
        </dgm:presLayoutVars>
      </dgm:prSet>
      <dgm:spPr/>
      <dgm:t>
        <a:bodyPr/>
        <a:lstStyle/>
        <a:p>
          <a:endParaRPr lang="en-ZA"/>
        </a:p>
      </dgm:t>
    </dgm:pt>
    <dgm:pt modelId="{1FC223DC-3931-43BF-8053-073541CE5342}" type="pres">
      <dgm:prSet presAssocID="{A4A2C0FE-1104-4A58-BFAF-229DADCEB476}" presName="sibTrans" presStyleLbl="bgSibTrans2D1" presStyleIdx="2" presStyleCnt="8" custLinFactY="24645" custLinFactNeighborX="-459" custLinFactNeighborY="100000"/>
      <dgm:spPr/>
      <dgm:t>
        <a:bodyPr/>
        <a:lstStyle/>
        <a:p>
          <a:endParaRPr lang="en-ZA"/>
        </a:p>
      </dgm:t>
    </dgm:pt>
    <dgm:pt modelId="{F31310E6-059C-4CB8-AADA-BEA0C5BF6061}" type="pres">
      <dgm:prSet presAssocID="{6A322E67-FCFD-4AAF-9AEF-19E2E5E12D1E}" presName="compNode" presStyleCnt="0"/>
      <dgm:spPr/>
    </dgm:pt>
    <dgm:pt modelId="{86004F26-4019-4A85-8926-08D8D39FC6D3}" type="pres">
      <dgm:prSet presAssocID="{6A322E67-FCFD-4AAF-9AEF-19E2E5E12D1E}" presName="dummyConnPt" presStyleCnt="0"/>
      <dgm:spPr/>
    </dgm:pt>
    <dgm:pt modelId="{FA9A3E1A-B204-47F7-9F38-D41D7713B9C0}" type="pres">
      <dgm:prSet presAssocID="{6A322E67-FCFD-4AAF-9AEF-19E2E5E12D1E}" presName="node" presStyleLbl="node1" presStyleIdx="3" presStyleCnt="9">
        <dgm:presLayoutVars>
          <dgm:bulletEnabled val="1"/>
        </dgm:presLayoutVars>
      </dgm:prSet>
      <dgm:spPr/>
      <dgm:t>
        <a:bodyPr/>
        <a:lstStyle/>
        <a:p>
          <a:endParaRPr lang="en-ZA"/>
        </a:p>
      </dgm:t>
    </dgm:pt>
    <dgm:pt modelId="{6393D7B3-5D4C-4E93-9606-F35A5BF23D04}" type="pres">
      <dgm:prSet presAssocID="{3D608542-096A-4E62-83C6-71F1FE5884E7}" presName="sibTrans" presStyleLbl="bgSibTrans2D1" presStyleIdx="3" presStyleCnt="8" custLinFactNeighborX="34212" custLinFactNeighborY="8793"/>
      <dgm:spPr/>
      <dgm:t>
        <a:bodyPr/>
        <a:lstStyle/>
        <a:p>
          <a:endParaRPr lang="en-ZA"/>
        </a:p>
      </dgm:t>
    </dgm:pt>
    <dgm:pt modelId="{4658BD7D-7DCD-460F-A020-283225C5C194}" type="pres">
      <dgm:prSet presAssocID="{E4F58B91-6AA3-4AEE-A309-7343FBE35042}" presName="compNode" presStyleCnt="0"/>
      <dgm:spPr/>
    </dgm:pt>
    <dgm:pt modelId="{4549DB56-977A-48BD-9842-731A0DEC0FCB}" type="pres">
      <dgm:prSet presAssocID="{E4F58B91-6AA3-4AEE-A309-7343FBE35042}" presName="dummyConnPt" presStyleCnt="0"/>
      <dgm:spPr/>
    </dgm:pt>
    <dgm:pt modelId="{88E23AF4-A03D-4594-9B13-2C11D81E1D5C}" type="pres">
      <dgm:prSet presAssocID="{E4F58B91-6AA3-4AEE-A309-7343FBE35042}" presName="node" presStyleLbl="node1" presStyleIdx="4" presStyleCnt="9">
        <dgm:presLayoutVars>
          <dgm:bulletEnabled val="1"/>
        </dgm:presLayoutVars>
      </dgm:prSet>
      <dgm:spPr/>
      <dgm:t>
        <a:bodyPr/>
        <a:lstStyle/>
        <a:p>
          <a:endParaRPr lang="en-ZA"/>
        </a:p>
      </dgm:t>
    </dgm:pt>
    <dgm:pt modelId="{F6D1A00E-A076-4E76-AF5F-71C6D2ABE854}" type="pres">
      <dgm:prSet presAssocID="{62A57F85-493E-46E2-BA85-926088CFEE3C}" presName="sibTrans" presStyleLbl="bgSibTrans2D1" presStyleIdx="4" presStyleCnt="8" custLinFactNeighborX="34212" custLinFactNeighborY="-15654"/>
      <dgm:spPr/>
      <dgm:t>
        <a:bodyPr/>
        <a:lstStyle/>
        <a:p>
          <a:endParaRPr lang="en-ZA"/>
        </a:p>
      </dgm:t>
    </dgm:pt>
    <dgm:pt modelId="{F400B4E2-B007-4032-BEB2-1B383DFD72F6}" type="pres">
      <dgm:prSet presAssocID="{5A3B54D6-B495-4EEE-92B9-D9E9287E7049}" presName="compNode" presStyleCnt="0"/>
      <dgm:spPr/>
    </dgm:pt>
    <dgm:pt modelId="{457FB40A-A0BA-480C-B746-5BB50F32ACAE}" type="pres">
      <dgm:prSet presAssocID="{5A3B54D6-B495-4EEE-92B9-D9E9287E7049}" presName="dummyConnPt" presStyleCnt="0"/>
      <dgm:spPr/>
    </dgm:pt>
    <dgm:pt modelId="{385FA6B8-6BD2-4A42-AFF6-F1D2BE1D5BD2}" type="pres">
      <dgm:prSet presAssocID="{5A3B54D6-B495-4EEE-92B9-D9E9287E7049}" presName="node" presStyleLbl="node1" presStyleIdx="5" presStyleCnt="9">
        <dgm:presLayoutVars>
          <dgm:bulletEnabled val="1"/>
        </dgm:presLayoutVars>
      </dgm:prSet>
      <dgm:spPr/>
      <dgm:t>
        <a:bodyPr/>
        <a:lstStyle/>
        <a:p>
          <a:endParaRPr lang="en-ZA"/>
        </a:p>
      </dgm:t>
    </dgm:pt>
    <dgm:pt modelId="{BAB34487-4BE4-4626-BAE3-7024F4E3DB9A}" type="pres">
      <dgm:prSet presAssocID="{7DF91173-B852-4520-882E-EF78D2CA78E9}" presName="sibTrans" presStyleLbl="bgSibTrans2D1" presStyleIdx="5" presStyleCnt="8" custLinFactY="14741" custLinFactNeighborX="-198" custLinFactNeighborY="100000"/>
      <dgm:spPr/>
      <dgm:t>
        <a:bodyPr/>
        <a:lstStyle/>
        <a:p>
          <a:endParaRPr lang="en-ZA"/>
        </a:p>
      </dgm:t>
    </dgm:pt>
    <dgm:pt modelId="{4B9D8BD1-3595-4EA8-9846-A2FB8780B196}" type="pres">
      <dgm:prSet presAssocID="{B1DA58ED-2436-4619-AD73-438F5E74AA83}" presName="compNode" presStyleCnt="0"/>
      <dgm:spPr/>
    </dgm:pt>
    <dgm:pt modelId="{2B726567-3DD5-425D-896B-E86660CBD081}" type="pres">
      <dgm:prSet presAssocID="{B1DA58ED-2436-4619-AD73-438F5E74AA83}" presName="dummyConnPt" presStyleCnt="0"/>
      <dgm:spPr/>
    </dgm:pt>
    <dgm:pt modelId="{52098862-DC94-4B71-AD83-A50F7F8F33C7}" type="pres">
      <dgm:prSet presAssocID="{B1DA58ED-2436-4619-AD73-438F5E74AA83}" presName="node" presStyleLbl="node1" presStyleIdx="6" presStyleCnt="9">
        <dgm:presLayoutVars>
          <dgm:bulletEnabled val="1"/>
        </dgm:presLayoutVars>
      </dgm:prSet>
      <dgm:spPr/>
      <dgm:t>
        <a:bodyPr/>
        <a:lstStyle/>
        <a:p>
          <a:endParaRPr lang="en-ZA"/>
        </a:p>
      </dgm:t>
    </dgm:pt>
    <dgm:pt modelId="{77C4BCC8-177C-4A34-BA88-7E9F4F828545}" type="pres">
      <dgm:prSet presAssocID="{DE913F60-7921-4576-8CC8-0A92D30F1BA2}" presName="sibTrans" presStyleLbl="bgSibTrans2D1" presStyleIdx="6" presStyleCnt="8" custLinFactNeighborX="44088" custLinFactNeighborY="-15654"/>
      <dgm:spPr/>
      <dgm:t>
        <a:bodyPr/>
        <a:lstStyle/>
        <a:p>
          <a:endParaRPr lang="en-ZA"/>
        </a:p>
      </dgm:t>
    </dgm:pt>
    <dgm:pt modelId="{ADB985C1-8B84-4F28-BC57-1F5D57FF711B}" type="pres">
      <dgm:prSet presAssocID="{9A789AF6-8922-464B-8800-4517EA2E2639}" presName="compNode" presStyleCnt="0"/>
      <dgm:spPr/>
    </dgm:pt>
    <dgm:pt modelId="{405EECF7-ABBF-4090-A7D6-EC75A33B952F}" type="pres">
      <dgm:prSet presAssocID="{9A789AF6-8922-464B-8800-4517EA2E2639}" presName="dummyConnPt" presStyleCnt="0"/>
      <dgm:spPr/>
    </dgm:pt>
    <dgm:pt modelId="{F0BA179D-299A-439E-9095-01D3701A9C13}" type="pres">
      <dgm:prSet presAssocID="{9A789AF6-8922-464B-8800-4517EA2E2639}" presName="node" presStyleLbl="node1" presStyleIdx="7" presStyleCnt="9">
        <dgm:presLayoutVars>
          <dgm:bulletEnabled val="1"/>
        </dgm:presLayoutVars>
      </dgm:prSet>
      <dgm:spPr/>
      <dgm:t>
        <a:bodyPr/>
        <a:lstStyle/>
        <a:p>
          <a:endParaRPr lang="en-ZA"/>
        </a:p>
      </dgm:t>
    </dgm:pt>
    <dgm:pt modelId="{81D2E74D-01FB-4738-AB7C-663DB482DB7B}" type="pres">
      <dgm:prSet presAssocID="{2676D16A-3F4E-4911-B35A-0684917550A0}" presName="sibTrans" presStyleLbl="bgSibTrans2D1" presStyleIdx="7" presStyleCnt="8" custLinFactNeighborX="44088" custLinFactNeighborY="-30197"/>
      <dgm:spPr/>
      <dgm:t>
        <a:bodyPr/>
        <a:lstStyle/>
        <a:p>
          <a:endParaRPr lang="en-ZA"/>
        </a:p>
      </dgm:t>
    </dgm:pt>
    <dgm:pt modelId="{1D2ADCF2-1218-4FAC-AE96-471C1CAC4D71}" type="pres">
      <dgm:prSet presAssocID="{80AC4C39-2A6D-469E-A7DC-25D5626A5B3E}" presName="compNode" presStyleCnt="0"/>
      <dgm:spPr/>
    </dgm:pt>
    <dgm:pt modelId="{B328EB79-D0CB-4F08-87D2-75434ABB1032}" type="pres">
      <dgm:prSet presAssocID="{80AC4C39-2A6D-469E-A7DC-25D5626A5B3E}" presName="dummyConnPt" presStyleCnt="0"/>
      <dgm:spPr/>
    </dgm:pt>
    <dgm:pt modelId="{F92E64EB-CCE5-46F4-8247-CE28C186F3B5}" type="pres">
      <dgm:prSet presAssocID="{80AC4C39-2A6D-469E-A7DC-25D5626A5B3E}" presName="node" presStyleLbl="node1" presStyleIdx="8" presStyleCnt="9">
        <dgm:presLayoutVars>
          <dgm:bulletEnabled val="1"/>
        </dgm:presLayoutVars>
      </dgm:prSet>
      <dgm:spPr/>
      <dgm:t>
        <a:bodyPr/>
        <a:lstStyle/>
        <a:p>
          <a:endParaRPr lang="en-ZA"/>
        </a:p>
      </dgm:t>
    </dgm:pt>
  </dgm:ptLst>
  <dgm:cxnLst>
    <dgm:cxn modelId="{06E9736E-535A-473C-BC97-E9BC4708ABCA}" srcId="{46D2DEBF-AA90-429C-A8D7-C52639E79530}" destId="{E4F58B91-6AA3-4AEE-A309-7343FBE35042}" srcOrd="4" destOrd="0" parTransId="{7B105D00-8217-416E-9A1B-46684C6A054C}" sibTransId="{62A57F85-493E-46E2-BA85-926088CFEE3C}"/>
    <dgm:cxn modelId="{76E2E723-C392-4D18-BB56-B0E5CB74B19B}" type="presOf" srcId="{2676D16A-3F4E-4911-B35A-0684917550A0}" destId="{81D2E74D-01FB-4738-AB7C-663DB482DB7B}" srcOrd="0" destOrd="0" presId="urn:microsoft.com/office/officeart/2005/8/layout/bProcess4"/>
    <dgm:cxn modelId="{3085C281-906E-4254-B1B2-3886CC53AC6A}" type="presOf" srcId="{31CB1249-5305-408B-B336-871EC7C07716}" destId="{1556AE06-6A71-46C5-9067-8D072330EEA3}" srcOrd="0" destOrd="0" presId="urn:microsoft.com/office/officeart/2005/8/layout/bProcess4"/>
    <dgm:cxn modelId="{51EFCC5D-ABC8-4049-B6DB-EEC769304176}" type="presOf" srcId="{B9709E8E-5207-499E-B4C3-C3488EBE7810}" destId="{3F8DE132-BDF0-4588-AEAD-B2571365E724}" srcOrd="0" destOrd="0" presId="urn:microsoft.com/office/officeart/2005/8/layout/bProcess4"/>
    <dgm:cxn modelId="{96DA8D8D-F21E-4AA1-AE1D-01EC613BEDCA}" srcId="{46D2DEBF-AA90-429C-A8D7-C52639E79530}" destId="{5A3B54D6-B495-4EEE-92B9-D9E9287E7049}" srcOrd="5" destOrd="0" parTransId="{34A5359E-B97B-4D8D-81FB-A3BB8E66B3DF}" sibTransId="{7DF91173-B852-4520-882E-EF78D2CA78E9}"/>
    <dgm:cxn modelId="{C57B10EC-20AC-45C2-BD17-EC16EB71A0DA}" type="presOf" srcId="{A907ECB2-D2A8-4553-9A0E-6F7793E21B03}" destId="{978B6C2B-664D-434F-ACD8-F0AFA5AA5E83}" srcOrd="0" destOrd="0" presId="urn:microsoft.com/office/officeart/2005/8/layout/bProcess4"/>
    <dgm:cxn modelId="{E339BD01-9B8C-45FD-9E9C-DFC11F3AB3C7}" type="presOf" srcId="{80AC4C39-2A6D-469E-A7DC-25D5626A5B3E}" destId="{F92E64EB-CCE5-46F4-8247-CE28C186F3B5}" srcOrd="0" destOrd="0" presId="urn:microsoft.com/office/officeart/2005/8/layout/bProcess4"/>
    <dgm:cxn modelId="{E41A4F71-5A88-4D3C-BC96-0A5A9CA5F527}" type="presOf" srcId="{A4A2C0FE-1104-4A58-BFAF-229DADCEB476}" destId="{1FC223DC-3931-43BF-8053-073541CE5342}" srcOrd="0" destOrd="0" presId="urn:microsoft.com/office/officeart/2005/8/layout/bProcess4"/>
    <dgm:cxn modelId="{72EE0BC4-DEEE-47A7-B10A-0D46C6908C2B}" type="presOf" srcId="{DE913F60-7921-4576-8CC8-0A92D30F1BA2}" destId="{77C4BCC8-177C-4A34-BA88-7E9F4F828545}" srcOrd="0" destOrd="0" presId="urn:microsoft.com/office/officeart/2005/8/layout/bProcess4"/>
    <dgm:cxn modelId="{B43F3ADB-5E2F-4551-9A33-A6DD64D2C86E}" type="presOf" srcId="{5A3B54D6-B495-4EEE-92B9-D9E9287E7049}" destId="{385FA6B8-6BD2-4A42-AFF6-F1D2BE1D5BD2}" srcOrd="0" destOrd="0" presId="urn:microsoft.com/office/officeart/2005/8/layout/bProcess4"/>
    <dgm:cxn modelId="{8B6D224E-7574-44B5-A143-AB67B98EA5A2}" srcId="{46D2DEBF-AA90-429C-A8D7-C52639E79530}" destId="{B9709E8E-5207-499E-B4C3-C3488EBE7810}" srcOrd="1" destOrd="0" parTransId="{51787B1B-C0FD-42D9-80F5-72CEE9E0F22D}" sibTransId="{A907ECB2-D2A8-4553-9A0E-6F7793E21B03}"/>
    <dgm:cxn modelId="{A5BAFF78-625D-4905-9229-F15FC0E912C8}" type="presOf" srcId="{B1DA58ED-2436-4619-AD73-438F5E74AA83}" destId="{52098862-DC94-4B71-AD83-A50F7F8F33C7}" srcOrd="0" destOrd="0" presId="urn:microsoft.com/office/officeart/2005/8/layout/bProcess4"/>
    <dgm:cxn modelId="{040CE928-AD54-495F-B4D9-4A8DFC09F73C}" type="presOf" srcId="{8E1DBD10-C606-462E-A7C5-EFCFB8CAAA2D}" destId="{AB652FDA-556F-4CD0-BF07-4F3DBF416390}" srcOrd="0" destOrd="0" presId="urn:microsoft.com/office/officeart/2005/8/layout/bProcess4"/>
    <dgm:cxn modelId="{62ED325A-7256-4A5C-A870-A777E9EEDB39}" type="presOf" srcId="{E4F58B91-6AA3-4AEE-A309-7343FBE35042}" destId="{88E23AF4-A03D-4594-9B13-2C11D81E1D5C}" srcOrd="0" destOrd="0" presId="urn:microsoft.com/office/officeart/2005/8/layout/bProcess4"/>
    <dgm:cxn modelId="{1E453FCF-3E2B-4D92-84F4-8620C8DA9E6E}" srcId="{46D2DEBF-AA90-429C-A8D7-C52639E79530}" destId="{80AC4C39-2A6D-469E-A7DC-25D5626A5B3E}" srcOrd="8" destOrd="0" parTransId="{EE2F38D2-3D27-4340-BD01-739D91538E55}" sibTransId="{DF495671-BF5B-441C-A07A-AAA631049A5A}"/>
    <dgm:cxn modelId="{B90FCA96-DD99-45FD-92CC-0A50C03D2D26}" srcId="{46D2DEBF-AA90-429C-A8D7-C52639E79530}" destId="{9A789AF6-8922-464B-8800-4517EA2E2639}" srcOrd="7" destOrd="0" parTransId="{5D2B2A49-3D01-4814-8B14-15A699D01A53}" sibTransId="{2676D16A-3F4E-4911-B35A-0684917550A0}"/>
    <dgm:cxn modelId="{8E696033-EA77-442F-A7C5-01281BF244FC}" type="presOf" srcId="{7DF91173-B852-4520-882E-EF78D2CA78E9}" destId="{BAB34487-4BE4-4626-BAE3-7024F4E3DB9A}" srcOrd="0" destOrd="0" presId="urn:microsoft.com/office/officeart/2005/8/layout/bProcess4"/>
    <dgm:cxn modelId="{80FE74F9-4DD4-4E77-B0DC-1C99D677C18C}" type="presOf" srcId="{9A789AF6-8922-464B-8800-4517EA2E2639}" destId="{F0BA179D-299A-439E-9095-01D3701A9C13}" srcOrd="0" destOrd="0" presId="urn:microsoft.com/office/officeart/2005/8/layout/bProcess4"/>
    <dgm:cxn modelId="{5C1DC34A-8F17-45E4-8744-B57D0FBDBDA2}" type="presOf" srcId="{6A322E67-FCFD-4AAF-9AEF-19E2E5E12D1E}" destId="{FA9A3E1A-B204-47F7-9F38-D41D7713B9C0}" srcOrd="0" destOrd="0" presId="urn:microsoft.com/office/officeart/2005/8/layout/bProcess4"/>
    <dgm:cxn modelId="{1153AF9B-B8F7-45B8-B725-62BDFFCCCE68}" srcId="{46D2DEBF-AA90-429C-A8D7-C52639E79530}" destId="{31CB1249-5305-408B-B336-871EC7C07716}" srcOrd="2" destOrd="0" parTransId="{4FA5CE50-D029-4E22-994E-7839908DC41F}" sibTransId="{A4A2C0FE-1104-4A58-BFAF-229DADCEB476}"/>
    <dgm:cxn modelId="{94E010AB-ED12-4D20-8EF9-F9C4912EB05A}" srcId="{46D2DEBF-AA90-429C-A8D7-C52639E79530}" destId="{6A322E67-FCFD-4AAF-9AEF-19E2E5E12D1E}" srcOrd="3" destOrd="0" parTransId="{8255D596-8E6B-4E0F-A0A3-F8D5DCA603E2}" sibTransId="{3D608542-096A-4E62-83C6-71F1FE5884E7}"/>
    <dgm:cxn modelId="{2BEC6203-63F5-41A3-B92C-D7219C5CF080}" type="presOf" srcId="{46D2DEBF-AA90-429C-A8D7-C52639E79530}" destId="{3E8B0939-A7A6-467C-B2B5-EAB9DA9D25B1}" srcOrd="0" destOrd="0" presId="urn:microsoft.com/office/officeart/2005/8/layout/bProcess4"/>
    <dgm:cxn modelId="{9B1C784F-B170-4C43-8B3B-6257EB1DD741}" srcId="{46D2DEBF-AA90-429C-A8D7-C52639E79530}" destId="{8E1DBD10-C606-462E-A7C5-EFCFB8CAAA2D}" srcOrd="0" destOrd="0" parTransId="{8B302FE0-8448-4AA1-8FFE-9E94D0A56E51}" sibTransId="{CEB6BC0C-98BC-4855-802B-64B9DC8B716A}"/>
    <dgm:cxn modelId="{444EA01B-DD21-43E0-835F-E76D2BDFC82F}" type="presOf" srcId="{CEB6BC0C-98BC-4855-802B-64B9DC8B716A}" destId="{82484E55-77F6-4D58-B9A9-AFE832A20DCD}" srcOrd="0" destOrd="0" presId="urn:microsoft.com/office/officeart/2005/8/layout/bProcess4"/>
    <dgm:cxn modelId="{FA6C321A-613A-4514-8A3A-A5B69D605F87}" type="presOf" srcId="{62A57F85-493E-46E2-BA85-926088CFEE3C}" destId="{F6D1A00E-A076-4E76-AF5F-71C6D2ABE854}" srcOrd="0" destOrd="0" presId="urn:microsoft.com/office/officeart/2005/8/layout/bProcess4"/>
    <dgm:cxn modelId="{5833DE28-D95B-49D1-AA88-13F801BC2A39}" srcId="{46D2DEBF-AA90-429C-A8D7-C52639E79530}" destId="{B1DA58ED-2436-4619-AD73-438F5E74AA83}" srcOrd="6" destOrd="0" parTransId="{5F915F20-2E49-4DBB-857B-B4B029B96ADA}" sibTransId="{DE913F60-7921-4576-8CC8-0A92D30F1BA2}"/>
    <dgm:cxn modelId="{535819D4-534D-4378-9158-6696EF85DC65}" type="presOf" srcId="{3D608542-096A-4E62-83C6-71F1FE5884E7}" destId="{6393D7B3-5D4C-4E93-9606-F35A5BF23D04}" srcOrd="0" destOrd="0" presId="urn:microsoft.com/office/officeart/2005/8/layout/bProcess4"/>
    <dgm:cxn modelId="{2112F941-EEA1-4C82-9161-A01FE467444D}" type="presParOf" srcId="{3E8B0939-A7A6-467C-B2B5-EAB9DA9D25B1}" destId="{72EAC5B1-6160-4F9D-A3BA-C9C65F4AA423}" srcOrd="0" destOrd="0" presId="urn:microsoft.com/office/officeart/2005/8/layout/bProcess4"/>
    <dgm:cxn modelId="{8F161BB5-9C44-4411-9233-D13C43F26FE8}" type="presParOf" srcId="{72EAC5B1-6160-4F9D-A3BA-C9C65F4AA423}" destId="{97E6B80A-5D52-4654-ACA7-905BF81EEFD7}" srcOrd="0" destOrd="0" presId="urn:microsoft.com/office/officeart/2005/8/layout/bProcess4"/>
    <dgm:cxn modelId="{B332A54B-CD55-42AE-B78A-7B480A906124}" type="presParOf" srcId="{72EAC5B1-6160-4F9D-A3BA-C9C65F4AA423}" destId="{AB652FDA-556F-4CD0-BF07-4F3DBF416390}" srcOrd="1" destOrd="0" presId="urn:microsoft.com/office/officeart/2005/8/layout/bProcess4"/>
    <dgm:cxn modelId="{C3470DB5-4BA8-4DA6-B40D-F0A58A05AC49}" type="presParOf" srcId="{3E8B0939-A7A6-467C-B2B5-EAB9DA9D25B1}" destId="{82484E55-77F6-4D58-B9A9-AFE832A20DCD}" srcOrd="1" destOrd="0" presId="urn:microsoft.com/office/officeart/2005/8/layout/bProcess4"/>
    <dgm:cxn modelId="{FDA53BEA-88FD-452C-92CB-13E05A7B6F50}" type="presParOf" srcId="{3E8B0939-A7A6-467C-B2B5-EAB9DA9D25B1}" destId="{6A143B57-ED81-4E4C-81D5-FAF620177996}" srcOrd="2" destOrd="0" presId="urn:microsoft.com/office/officeart/2005/8/layout/bProcess4"/>
    <dgm:cxn modelId="{A866FDBA-FA51-4162-AFAB-86D5285BDD6F}" type="presParOf" srcId="{6A143B57-ED81-4E4C-81D5-FAF620177996}" destId="{3FDCC1BA-2090-4953-A85D-1D96A0124A24}" srcOrd="0" destOrd="0" presId="urn:microsoft.com/office/officeart/2005/8/layout/bProcess4"/>
    <dgm:cxn modelId="{2E718AA8-EBA9-4BD1-81A8-63919F7C1C36}" type="presParOf" srcId="{6A143B57-ED81-4E4C-81D5-FAF620177996}" destId="{3F8DE132-BDF0-4588-AEAD-B2571365E724}" srcOrd="1" destOrd="0" presId="urn:microsoft.com/office/officeart/2005/8/layout/bProcess4"/>
    <dgm:cxn modelId="{60A1098D-616C-4089-859A-B0FC6BD15079}" type="presParOf" srcId="{3E8B0939-A7A6-467C-B2B5-EAB9DA9D25B1}" destId="{978B6C2B-664D-434F-ACD8-F0AFA5AA5E83}" srcOrd="3" destOrd="0" presId="urn:microsoft.com/office/officeart/2005/8/layout/bProcess4"/>
    <dgm:cxn modelId="{12F068AF-CFEB-48FC-8965-ADD8E5670DBB}" type="presParOf" srcId="{3E8B0939-A7A6-467C-B2B5-EAB9DA9D25B1}" destId="{93846BA2-EE21-4389-88C7-9A636E25C597}" srcOrd="4" destOrd="0" presId="urn:microsoft.com/office/officeart/2005/8/layout/bProcess4"/>
    <dgm:cxn modelId="{75C528AC-CBAC-4263-B558-62F6C82080C1}" type="presParOf" srcId="{93846BA2-EE21-4389-88C7-9A636E25C597}" destId="{51AF915E-9D5F-4C18-80B2-8DD79E175DE7}" srcOrd="0" destOrd="0" presId="urn:microsoft.com/office/officeart/2005/8/layout/bProcess4"/>
    <dgm:cxn modelId="{D98CB97D-947F-401C-9E17-EC4AD1CD0723}" type="presParOf" srcId="{93846BA2-EE21-4389-88C7-9A636E25C597}" destId="{1556AE06-6A71-46C5-9067-8D072330EEA3}" srcOrd="1" destOrd="0" presId="urn:microsoft.com/office/officeart/2005/8/layout/bProcess4"/>
    <dgm:cxn modelId="{53DC4B58-F46C-439A-AFAC-0C4936097944}" type="presParOf" srcId="{3E8B0939-A7A6-467C-B2B5-EAB9DA9D25B1}" destId="{1FC223DC-3931-43BF-8053-073541CE5342}" srcOrd="5" destOrd="0" presId="urn:microsoft.com/office/officeart/2005/8/layout/bProcess4"/>
    <dgm:cxn modelId="{64B9B423-6CCB-4C26-9ACF-CB4A5287130F}" type="presParOf" srcId="{3E8B0939-A7A6-467C-B2B5-EAB9DA9D25B1}" destId="{F31310E6-059C-4CB8-AADA-BEA0C5BF6061}" srcOrd="6" destOrd="0" presId="urn:microsoft.com/office/officeart/2005/8/layout/bProcess4"/>
    <dgm:cxn modelId="{751A1DBC-D3DB-42AE-82F2-0B9CDF7AF784}" type="presParOf" srcId="{F31310E6-059C-4CB8-AADA-BEA0C5BF6061}" destId="{86004F26-4019-4A85-8926-08D8D39FC6D3}" srcOrd="0" destOrd="0" presId="urn:microsoft.com/office/officeart/2005/8/layout/bProcess4"/>
    <dgm:cxn modelId="{71B02244-B8BB-45AE-B2DB-996C18C72530}" type="presParOf" srcId="{F31310E6-059C-4CB8-AADA-BEA0C5BF6061}" destId="{FA9A3E1A-B204-47F7-9F38-D41D7713B9C0}" srcOrd="1" destOrd="0" presId="urn:microsoft.com/office/officeart/2005/8/layout/bProcess4"/>
    <dgm:cxn modelId="{B2F6F3C9-1389-4D89-9B71-72733B4A11BC}" type="presParOf" srcId="{3E8B0939-A7A6-467C-B2B5-EAB9DA9D25B1}" destId="{6393D7B3-5D4C-4E93-9606-F35A5BF23D04}" srcOrd="7" destOrd="0" presId="urn:microsoft.com/office/officeart/2005/8/layout/bProcess4"/>
    <dgm:cxn modelId="{C08E55C6-6F1D-4242-A4F9-0133E5DE9E44}" type="presParOf" srcId="{3E8B0939-A7A6-467C-B2B5-EAB9DA9D25B1}" destId="{4658BD7D-7DCD-460F-A020-283225C5C194}" srcOrd="8" destOrd="0" presId="urn:microsoft.com/office/officeart/2005/8/layout/bProcess4"/>
    <dgm:cxn modelId="{BE29C9D6-0A44-45DF-A84F-5D93D7660667}" type="presParOf" srcId="{4658BD7D-7DCD-460F-A020-283225C5C194}" destId="{4549DB56-977A-48BD-9842-731A0DEC0FCB}" srcOrd="0" destOrd="0" presId="urn:microsoft.com/office/officeart/2005/8/layout/bProcess4"/>
    <dgm:cxn modelId="{18C6332F-48C0-4E38-A03A-058166DA5A63}" type="presParOf" srcId="{4658BD7D-7DCD-460F-A020-283225C5C194}" destId="{88E23AF4-A03D-4594-9B13-2C11D81E1D5C}" srcOrd="1" destOrd="0" presId="urn:microsoft.com/office/officeart/2005/8/layout/bProcess4"/>
    <dgm:cxn modelId="{1C5F6E83-5E53-40C7-B01F-FE3CD209466B}" type="presParOf" srcId="{3E8B0939-A7A6-467C-B2B5-EAB9DA9D25B1}" destId="{F6D1A00E-A076-4E76-AF5F-71C6D2ABE854}" srcOrd="9" destOrd="0" presId="urn:microsoft.com/office/officeart/2005/8/layout/bProcess4"/>
    <dgm:cxn modelId="{A9C90363-62E7-4DAD-9FE6-265B746303C8}" type="presParOf" srcId="{3E8B0939-A7A6-467C-B2B5-EAB9DA9D25B1}" destId="{F400B4E2-B007-4032-BEB2-1B383DFD72F6}" srcOrd="10" destOrd="0" presId="urn:microsoft.com/office/officeart/2005/8/layout/bProcess4"/>
    <dgm:cxn modelId="{980B488B-DDC9-4BE9-8B10-BADAA1EF2C53}" type="presParOf" srcId="{F400B4E2-B007-4032-BEB2-1B383DFD72F6}" destId="{457FB40A-A0BA-480C-B746-5BB50F32ACAE}" srcOrd="0" destOrd="0" presId="urn:microsoft.com/office/officeart/2005/8/layout/bProcess4"/>
    <dgm:cxn modelId="{D696C828-AA5E-4ADE-8539-28E05C4B90B3}" type="presParOf" srcId="{F400B4E2-B007-4032-BEB2-1B383DFD72F6}" destId="{385FA6B8-6BD2-4A42-AFF6-F1D2BE1D5BD2}" srcOrd="1" destOrd="0" presId="urn:microsoft.com/office/officeart/2005/8/layout/bProcess4"/>
    <dgm:cxn modelId="{41941BB4-958E-4880-880D-78DF2558748D}" type="presParOf" srcId="{3E8B0939-A7A6-467C-B2B5-EAB9DA9D25B1}" destId="{BAB34487-4BE4-4626-BAE3-7024F4E3DB9A}" srcOrd="11" destOrd="0" presId="urn:microsoft.com/office/officeart/2005/8/layout/bProcess4"/>
    <dgm:cxn modelId="{A802E3DA-5076-4E36-9553-EDC1D9854B38}" type="presParOf" srcId="{3E8B0939-A7A6-467C-B2B5-EAB9DA9D25B1}" destId="{4B9D8BD1-3595-4EA8-9846-A2FB8780B196}" srcOrd="12" destOrd="0" presId="urn:microsoft.com/office/officeart/2005/8/layout/bProcess4"/>
    <dgm:cxn modelId="{2AFF30D0-861D-4DD6-A30D-BE08E16BD1CC}" type="presParOf" srcId="{4B9D8BD1-3595-4EA8-9846-A2FB8780B196}" destId="{2B726567-3DD5-425D-896B-E86660CBD081}" srcOrd="0" destOrd="0" presId="urn:microsoft.com/office/officeart/2005/8/layout/bProcess4"/>
    <dgm:cxn modelId="{FCB29D52-A497-431D-B087-0219357671A7}" type="presParOf" srcId="{4B9D8BD1-3595-4EA8-9846-A2FB8780B196}" destId="{52098862-DC94-4B71-AD83-A50F7F8F33C7}" srcOrd="1" destOrd="0" presId="urn:microsoft.com/office/officeart/2005/8/layout/bProcess4"/>
    <dgm:cxn modelId="{C6E8B167-76F0-4602-B9F8-EA46E27293F0}" type="presParOf" srcId="{3E8B0939-A7A6-467C-B2B5-EAB9DA9D25B1}" destId="{77C4BCC8-177C-4A34-BA88-7E9F4F828545}" srcOrd="13" destOrd="0" presId="urn:microsoft.com/office/officeart/2005/8/layout/bProcess4"/>
    <dgm:cxn modelId="{44A0CF9F-9BA0-4188-99D2-6A396BC9C96E}" type="presParOf" srcId="{3E8B0939-A7A6-467C-B2B5-EAB9DA9D25B1}" destId="{ADB985C1-8B84-4F28-BC57-1F5D57FF711B}" srcOrd="14" destOrd="0" presId="urn:microsoft.com/office/officeart/2005/8/layout/bProcess4"/>
    <dgm:cxn modelId="{76658AE1-EDF4-4202-9F8C-5AC8FF9CCB2A}" type="presParOf" srcId="{ADB985C1-8B84-4F28-BC57-1F5D57FF711B}" destId="{405EECF7-ABBF-4090-A7D6-EC75A33B952F}" srcOrd="0" destOrd="0" presId="urn:microsoft.com/office/officeart/2005/8/layout/bProcess4"/>
    <dgm:cxn modelId="{8A2DD2B2-1600-4BF9-BFA7-5A4C73FFCB97}" type="presParOf" srcId="{ADB985C1-8B84-4F28-BC57-1F5D57FF711B}" destId="{F0BA179D-299A-439E-9095-01D3701A9C13}" srcOrd="1" destOrd="0" presId="urn:microsoft.com/office/officeart/2005/8/layout/bProcess4"/>
    <dgm:cxn modelId="{32BF0219-DF5F-485C-9FB9-FEE45F001C22}" type="presParOf" srcId="{3E8B0939-A7A6-467C-B2B5-EAB9DA9D25B1}" destId="{81D2E74D-01FB-4738-AB7C-663DB482DB7B}" srcOrd="15" destOrd="0" presId="urn:microsoft.com/office/officeart/2005/8/layout/bProcess4"/>
    <dgm:cxn modelId="{DC6C5C3F-8C0D-47CF-B0F8-E931EBE94FEB}" type="presParOf" srcId="{3E8B0939-A7A6-467C-B2B5-EAB9DA9D25B1}" destId="{1D2ADCF2-1218-4FAC-AE96-471C1CAC4D71}" srcOrd="16" destOrd="0" presId="urn:microsoft.com/office/officeart/2005/8/layout/bProcess4"/>
    <dgm:cxn modelId="{10FD71D6-FEFD-4BBB-9CA6-AAFBEF59B912}" type="presParOf" srcId="{1D2ADCF2-1218-4FAC-AE96-471C1CAC4D71}" destId="{B328EB79-D0CB-4F08-87D2-75434ABB1032}" srcOrd="0" destOrd="0" presId="urn:microsoft.com/office/officeart/2005/8/layout/bProcess4"/>
    <dgm:cxn modelId="{72004000-9854-4DF1-93F4-CE7946386BE3}" type="presParOf" srcId="{1D2ADCF2-1218-4FAC-AE96-471C1CAC4D71}" destId="{F92E64EB-CCE5-46F4-8247-CE28C186F3B5}"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484E55-77F6-4D58-B9A9-AFE832A20DCD}">
      <dsp:nvSpPr>
        <dsp:cNvPr id="0" name=""/>
        <dsp:cNvSpPr/>
      </dsp:nvSpPr>
      <dsp:spPr>
        <a:xfrm rot="5400000">
          <a:off x="551431" y="952124"/>
          <a:ext cx="1530105" cy="18468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652FDA-556F-4CD0-BF07-4F3DBF416390}">
      <dsp:nvSpPr>
        <dsp:cNvPr id="0" name=""/>
        <dsp:cNvSpPr/>
      </dsp:nvSpPr>
      <dsp:spPr>
        <a:xfrm>
          <a:off x="385236" y="1857"/>
          <a:ext cx="2052034" cy="12312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Training Needs Analysis </a:t>
          </a:r>
        </a:p>
      </dsp:txBody>
      <dsp:txXfrm>
        <a:off x="385236" y="1857"/>
        <a:ext cx="2052034" cy="1231220"/>
      </dsp:txXfrm>
    </dsp:sp>
    <dsp:sp modelId="{978B6C2B-664D-434F-ACD8-F0AFA5AA5E83}">
      <dsp:nvSpPr>
        <dsp:cNvPr id="0" name=""/>
        <dsp:cNvSpPr/>
      </dsp:nvSpPr>
      <dsp:spPr>
        <a:xfrm rot="5400000">
          <a:off x="551431" y="2536299"/>
          <a:ext cx="1530105" cy="184683"/>
        </a:xfrm>
        <a:prstGeom prst="rect">
          <a:avLst/>
        </a:prstGeom>
        <a:gradFill rotWithShape="0">
          <a:gsLst>
            <a:gs pos="0">
              <a:schemeClr val="accent3">
                <a:hueOff val="1607181"/>
                <a:satOff val="-2411"/>
                <a:lumOff val="-392"/>
                <a:alphaOff val="0"/>
                <a:shade val="51000"/>
                <a:satMod val="130000"/>
              </a:schemeClr>
            </a:gs>
            <a:gs pos="80000">
              <a:schemeClr val="accent3">
                <a:hueOff val="1607181"/>
                <a:satOff val="-2411"/>
                <a:lumOff val="-392"/>
                <a:alphaOff val="0"/>
                <a:shade val="93000"/>
                <a:satMod val="130000"/>
              </a:schemeClr>
            </a:gs>
            <a:gs pos="100000">
              <a:schemeClr val="accent3">
                <a:hueOff val="1607181"/>
                <a:satOff val="-2411"/>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F8DE132-BDF0-4588-AEAD-B2571365E724}">
      <dsp:nvSpPr>
        <dsp:cNvPr id="0" name=""/>
        <dsp:cNvSpPr/>
      </dsp:nvSpPr>
      <dsp:spPr>
        <a:xfrm>
          <a:off x="385236" y="1540883"/>
          <a:ext cx="2052034" cy="1231220"/>
        </a:xfrm>
        <a:prstGeom prst="roundRect">
          <a:avLst>
            <a:gd name="adj" fmla="val 10000"/>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Research</a:t>
          </a:r>
          <a:r>
            <a:rPr lang="en-ZA" sz="1800" kern="1200" dirty="0">
              <a:latin typeface="Tahoma" panose="020B0604030504040204" pitchFamily="34" charset="0"/>
              <a:ea typeface="Tahoma" panose="020B0604030504040204" pitchFamily="34" charset="0"/>
              <a:cs typeface="Tahoma" panose="020B0604030504040204" pitchFamily="34" charset="0"/>
            </a:rPr>
            <a:t> </a:t>
          </a:r>
        </a:p>
      </dsp:txBody>
      <dsp:txXfrm>
        <a:off x="385236" y="1540883"/>
        <a:ext cx="2052034" cy="1231220"/>
      </dsp:txXfrm>
    </dsp:sp>
    <dsp:sp modelId="{1FC223DC-3931-43BF-8053-073541CE5342}">
      <dsp:nvSpPr>
        <dsp:cNvPr id="0" name=""/>
        <dsp:cNvSpPr/>
      </dsp:nvSpPr>
      <dsp:spPr>
        <a:xfrm>
          <a:off x="792078" y="3519771"/>
          <a:ext cx="2720285" cy="184683"/>
        </a:xfrm>
        <a:prstGeom prst="rect">
          <a:avLst/>
        </a:prstGeom>
        <a:gradFill rotWithShape="0">
          <a:gsLst>
            <a:gs pos="0">
              <a:schemeClr val="accent3">
                <a:hueOff val="3214361"/>
                <a:satOff val="-4823"/>
                <a:lumOff val="-784"/>
                <a:alphaOff val="0"/>
                <a:shade val="51000"/>
                <a:satMod val="130000"/>
              </a:schemeClr>
            </a:gs>
            <a:gs pos="80000">
              <a:schemeClr val="accent3">
                <a:hueOff val="3214361"/>
                <a:satOff val="-4823"/>
                <a:lumOff val="-784"/>
                <a:alphaOff val="0"/>
                <a:shade val="93000"/>
                <a:satMod val="130000"/>
              </a:schemeClr>
            </a:gs>
            <a:gs pos="100000">
              <a:schemeClr val="accent3">
                <a:hueOff val="3214361"/>
                <a:satOff val="-4823"/>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56AE06-6A71-46C5-9067-8D072330EEA3}">
      <dsp:nvSpPr>
        <dsp:cNvPr id="0" name=""/>
        <dsp:cNvSpPr/>
      </dsp:nvSpPr>
      <dsp:spPr>
        <a:xfrm>
          <a:off x="385236" y="3079909"/>
          <a:ext cx="2052034" cy="1231220"/>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Curriculum Design </a:t>
          </a:r>
        </a:p>
      </dsp:txBody>
      <dsp:txXfrm>
        <a:off x="385236" y="3079909"/>
        <a:ext cx="2052034" cy="1231220"/>
      </dsp:txXfrm>
    </dsp:sp>
    <dsp:sp modelId="{6393D7B3-5D4C-4E93-9606-F35A5BF23D04}">
      <dsp:nvSpPr>
        <dsp:cNvPr id="0" name=""/>
        <dsp:cNvSpPr/>
      </dsp:nvSpPr>
      <dsp:spPr>
        <a:xfrm rot="16200000">
          <a:off x="3287737" y="2536299"/>
          <a:ext cx="1530105" cy="184683"/>
        </a:xfrm>
        <a:prstGeom prst="rect">
          <a:avLst/>
        </a:prstGeom>
        <a:gradFill rotWithShape="0">
          <a:gsLst>
            <a:gs pos="0">
              <a:schemeClr val="accent3">
                <a:hueOff val="4821541"/>
                <a:satOff val="-7234"/>
                <a:lumOff val="-1176"/>
                <a:alphaOff val="0"/>
                <a:shade val="51000"/>
                <a:satMod val="130000"/>
              </a:schemeClr>
            </a:gs>
            <a:gs pos="80000">
              <a:schemeClr val="accent3">
                <a:hueOff val="4821541"/>
                <a:satOff val="-7234"/>
                <a:lumOff val="-1176"/>
                <a:alphaOff val="0"/>
                <a:shade val="93000"/>
                <a:satMod val="130000"/>
              </a:schemeClr>
            </a:gs>
            <a:gs pos="100000">
              <a:schemeClr val="accent3">
                <a:hueOff val="4821541"/>
                <a:satOff val="-7234"/>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A9A3E1A-B204-47F7-9F38-D41D7713B9C0}">
      <dsp:nvSpPr>
        <dsp:cNvPr id="0" name=""/>
        <dsp:cNvSpPr/>
      </dsp:nvSpPr>
      <dsp:spPr>
        <a:xfrm>
          <a:off x="3114442" y="3079909"/>
          <a:ext cx="2052034" cy="1231220"/>
        </a:xfrm>
        <a:prstGeom prst="roundRect">
          <a:avLst>
            <a:gd name="adj" fmla="val 10000"/>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Quality Assurance </a:t>
          </a:r>
        </a:p>
      </dsp:txBody>
      <dsp:txXfrm>
        <a:off x="3114442" y="3079909"/>
        <a:ext cx="2052034" cy="1231220"/>
      </dsp:txXfrm>
    </dsp:sp>
    <dsp:sp modelId="{F6D1A00E-A076-4E76-AF5F-71C6D2ABE854}">
      <dsp:nvSpPr>
        <dsp:cNvPr id="0" name=""/>
        <dsp:cNvSpPr/>
      </dsp:nvSpPr>
      <dsp:spPr>
        <a:xfrm rot="16200000">
          <a:off x="3287737" y="952124"/>
          <a:ext cx="1530105" cy="184683"/>
        </a:xfrm>
        <a:prstGeom prst="rect">
          <a:avLst/>
        </a:prstGeom>
        <a:gradFill rotWithShape="0">
          <a:gsLst>
            <a:gs pos="0">
              <a:schemeClr val="accent3">
                <a:hueOff val="6428722"/>
                <a:satOff val="-9646"/>
                <a:lumOff val="-1569"/>
                <a:alphaOff val="0"/>
                <a:shade val="51000"/>
                <a:satMod val="130000"/>
              </a:schemeClr>
            </a:gs>
            <a:gs pos="80000">
              <a:schemeClr val="accent3">
                <a:hueOff val="6428722"/>
                <a:satOff val="-9646"/>
                <a:lumOff val="-1569"/>
                <a:alphaOff val="0"/>
                <a:shade val="93000"/>
                <a:satMod val="130000"/>
              </a:schemeClr>
            </a:gs>
            <a:gs pos="100000">
              <a:schemeClr val="accent3">
                <a:hueOff val="6428722"/>
                <a:satOff val="-9646"/>
                <a:lumOff val="-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E23AF4-A03D-4594-9B13-2C11D81E1D5C}">
      <dsp:nvSpPr>
        <dsp:cNvPr id="0" name=""/>
        <dsp:cNvSpPr/>
      </dsp:nvSpPr>
      <dsp:spPr>
        <a:xfrm>
          <a:off x="3114442" y="1540883"/>
          <a:ext cx="2052034" cy="1231220"/>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Marketing, Sales &amp; Client Relations </a:t>
          </a:r>
        </a:p>
      </dsp:txBody>
      <dsp:txXfrm>
        <a:off x="3114442" y="1540883"/>
        <a:ext cx="2052034" cy="1231220"/>
      </dsp:txXfrm>
    </dsp:sp>
    <dsp:sp modelId="{BAB34487-4BE4-4626-BAE3-7024F4E3DB9A}">
      <dsp:nvSpPr>
        <dsp:cNvPr id="0" name=""/>
        <dsp:cNvSpPr/>
      </dsp:nvSpPr>
      <dsp:spPr>
        <a:xfrm>
          <a:off x="3528384" y="423428"/>
          <a:ext cx="2720285" cy="184683"/>
        </a:xfrm>
        <a:prstGeom prst="rect">
          <a:avLst/>
        </a:prstGeom>
        <a:gradFill rotWithShape="0">
          <a:gsLst>
            <a:gs pos="0">
              <a:schemeClr val="accent3">
                <a:hueOff val="8035903"/>
                <a:satOff val="-12057"/>
                <a:lumOff val="-1961"/>
                <a:alphaOff val="0"/>
                <a:shade val="51000"/>
                <a:satMod val="130000"/>
              </a:schemeClr>
            </a:gs>
            <a:gs pos="80000">
              <a:schemeClr val="accent3">
                <a:hueOff val="8035903"/>
                <a:satOff val="-12057"/>
                <a:lumOff val="-1961"/>
                <a:alphaOff val="0"/>
                <a:shade val="93000"/>
                <a:satMod val="130000"/>
              </a:schemeClr>
            </a:gs>
            <a:gs pos="100000">
              <a:schemeClr val="accent3">
                <a:hueOff val="8035903"/>
                <a:satOff val="-12057"/>
                <a:lumOff val="-1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5FA6B8-6BD2-4A42-AFF6-F1D2BE1D5BD2}">
      <dsp:nvSpPr>
        <dsp:cNvPr id="0" name=""/>
        <dsp:cNvSpPr/>
      </dsp:nvSpPr>
      <dsp:spPr>
        <a:xfrm>
          <a:off x="3114442" y="1857"/>
          <a:ext cx="2052034" cy="1231220"/>
        </a:xfrm>
        <a:prstGeom prst="roundRect">
          <a:avLst>
            <a:gd name="adj" fmla="val 10000"/>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Trainer Facilitation</a:t>
          </a:r>
        </a:p>
      </dsp:txBody>
      <dsp:txXfrm>
        <a:off x="3114442" y="1857"/>
        <a:ext cx="2052034" cy="1231220"/>
      </dsp:txXfrm>
    </dsp:sp>
    <dsp:sp modelId="{77C4BCC8-177C-4A34-BA88-7E9F4F828545}">
      <dsp:nvSpPr>
        <dsp:cNvPr id="0" name=""/>
        <dsp:cNvSpPr/>
      </dsp:nvSpPr>
      <dsp:spPr>
        <a:xfrm rot="5400000">
          <a:off x="6168056" y="952124"/>
          <a:ext cx="1530105" cy="184683"/>
        </a:xfrm>
        <a:prstGeom prst="rect">
          <a:avLst/>
        </a:prstGeom>
        <a:gradFill rotWithShape="0">
          <a:gsLst>
            <a:gs pos="0">
              <a:schemeClr val="accent3">
                <a:hueOff val="9643083"/>
                <a:satOff val="-14469"/>
                <a:lumOff val="-2353"/>
                <a:alphaOff val="0"/>
                <a:shade val="51000"/>
                <a:satMod val="130000"/>
              </a:schemeClr>
            </a:gs>
            <a:gs pos="80000">
              <a:schemeClr val="accent3">
                <a:hueOff val="9643083"/>
                <a:satOff val="-14469"/>
                <a:lumOff val="-2353"/>
                <a:alphaOff val="0"/>
                <a:shade val="93000"/>
                <a:satMod val="130000"/>
              </a:schemeClr>
            </a:gs>
            <a:gs pos="100000">
              <a:schemeClr val="accent3">
                <a:hueOff val="9643083"/>
                <a:satOff val="-14469"/>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2098862-DC94-4B71-AD83-A50F7F8F33C7}">
      <dsp:nvSpPr>
        <dsp:cNvPr id="0" name=""/>
        <dsp:cNvSpPr/>
      </dsp:nvSpPr>
      <dsp:spPr>
        <a:xfrm>
          <a:off x="5843648" y="1857"/>
          <a:ext cx="2052034" cy="1231220"/>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Training Delivery </a:t>
          </a:r>
          <a:r>
            <a:rPr lang="en-ZA" sz="1800" kern="1200" dirty="0">
              <a:latin typeface="Tahoma" panose="020B0604030504040204" pitchFamily="34" charset="0"/>
              <a:ea typeface="Tahoma" panose="020B0604030504040204" pitchFamily="34" charset="0"/>
              <a:cs typeface="Tahoma" panose="020B0604030504040204" pitchFamily="34" charset="0"/>
            </a:rPr>
            <a:t>	</a:t>
          </a:r>
        </a:p>
      </dsp:txBody>
      <dsp:txXfrm>
        <a:off x="5843648" y="1857"/>
        <a:ext cx="2052034" cy="1231220"/>
      </dsp:txXfrm>
    </dsp:sp>
    <dsp:sp modelId="{81D2E74D-01FB-4738-AB7C-663DB482DB7B}">
      <dsp:nvSpPr>
        <dsp:cNvPr id="0" name=""/>
        <dsp:cNvSpPr/>
      </dsp:nvSpPr>
      <dsp:spPr>
        <a:xfrm rot="5400000">
          <a:off x="6168056" y="2464291"/>
          <a:ext cx="1530105" cy="18468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BA179D-299A-439E-9095-01D3701A9C13}">
      <dsp:nvSpPr>
        <dsp:cNvPr id="0" name=""/>
        <dsp:cNvSpPr/>
      </dsp:nvSpPr>
      <dsp:spPr>
        <a:xfrm>
          <a:off x="5843648" y="1540883"/>
          <a:ext cx="2052034" cy="1231220"/>
        </a:xfrm>
        <a:prstGeom prst="roundRect">
          <a:avLst>
            <a:gd name="adj" fmla="val 10000"/>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Learner Records &amp; Certification</a:t>
          </a:r>
        </a:p>
      </dsp:txBody>
      <dsp:txXfrm>
        <a:off x="5843648" y="1540883"/>
        <a:ext cx="2052034" cy="1231220"/>
      </dsp:txXfrm>
    </dsp:sp>
    <dsp:sp modelId="{F92E64EB-CCE5-46F4-8247-CE28C186F3B5}">
      <dsp:nvSpPr>
        <dsp:cNvPr id="0" name=""/>
        <dsp:cNvSpPr/>
      </dsp:nvSpPr>
      <dsp:spPr>
        <a:xfrm>
          <a:off x="5843648" y="3079909"/>
          <a:ext cx="2052034" cy="123122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Monitoring &amp; Evaluation </a:t>
          </a:r>
        </a:p>
      </dsp:txBody>
      <dsp:txXfrm>
        <a:off x="5843648" y="3079909"/>
        <a:ext cx="2052034" cy="123122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4266"/>
          </a:xfrm>
          <a:prstGeom prst="rect">
            <a:avLst/>
          </a:prstGeom>
        </p:spPr>
        <p:txBody>
          <a:bodyPr vert="horz" lIns="91440" tIns="45720" rIns="91440" bIns="45720" rtlCol="0"/>
          <a:lstStyle>
            <a:lvl1pPr algn="r">
              <a:defRPr sz="1200"/>
            </a:lvl1pPr>
          </a:lstStyle>
          <a:p>
            <a:fld id="{1C1F4D07-2139-4FD7-B8AF-A6D831AD5478}" type="datetimeFigureOut">
              <a:rPr lang="en-GB" smtClean="0"/>
              <a:pPr/>
              <a:t>20/04/2018</a:t>
            </a:fld>
            <a:endParaRPr lang="en-GB"/>
          </a:p>
        </p:txBody>
      </p:sp>
      <p:sp>
        <p:nvSpPr>
          <p:cNvPr id="4" name="Footer Placeholder 3"/>
          <p:cNvSpPr>
            <a:spLocks noGrp="1"/>
          </p:cNvSpPr>
          <p:nvPr>
            <p:ph type="ftr" sz="quarter" idx="2"/>
          </p:nvPr>
        </p:nvSpPr>
        <p:spPr>
          <a:xfrm>
            <a:off x="0" y="9379985"/>
            <a:ext cx="2946400" cy="4942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9985"/>
            <a:ext cx="2946400" cy="494266"/>
          </a:xfrm>
          <a:prstGeom prst="rect">
            <a:avLst/>
          </a:prstGeom>
        </p:spPr>
        <p:txBody>
          <a:bodyPr vert="horz" lIns="91440" tIns="45720" rIns="91440" bIns="45720" rtlCol="0" anchor="b"/>
          <a:lstStyle>
            <a:lvl1pPr algn="r">
              <a:defRPr sz="1200"/>
            </a:lvl1pPr>
          </a:lstStyle>
          <a:p>
            <a:fld id="{04EACA5B-D8D3-4D7B-BCB3-C7F1FBAA0F0D}" type="slidenum">
              <a:rPr lang="en-GB" smtClean="0"/>
              <a:pPr/>
              <a:t>‹#›</a:t>
            </a:fld>
            <a:endParaRPr lang="en-GB"/>
          </a:p>
        </p:txBody>
      </p:sp>
    </p:spTree>
    <p:extLst>
      <p:ext uri="{BB962C8B-B14F-4D97-AF65-F5344CB8AC3E}">
        <p14:creationId xmlns:p14="http://schemas.microsoft.com/office/powerpoint/2010/main" xmlns=""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A35D978A-D81D-40E3-ADB7-82795D22C5D5}" type="datetimeFigureOut">
              <a:rPr lang="en-ZA" smtClean="0"/>
              <a:pPr/>
              <a:t>2018/04/20</a:t>
            </a:fld>
            <a:endParaRPr lang="en-ZA"/>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8823"/>
            <a:ext cx="2945659" cy="49371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378823"/>
            <a:ext cx="2945659" cy="493713"/>
          </a:xfrm>
          <a:prstGeom prst="rect">
            <a:avLst/>
          </a:prstGeom>
        </p:spPr>
        <p:txBody>
          <a:bodyPr vert="horz" lIns="91440" tIns="45720" rIns="91440" bIns="45720" rtlCol="0" anchor="b"/>
          <a:lstStyle>
            <a:lvl1pPr algn="r">
              <a:defRPr sz="1200"/>
            </a:lvl1pPr>
          </a:lstStyle>
          <a:p>
            <a:fld id="{C1605DA4-7C1C-4544-9339-03148019208C}" type="slidenum">
              <a:rPr lang="en-ZA" smtClean="0"/>
              <a:pPr/>
              <a:t>‹#›</a:t>
            </a:fld>
            <a:endParaRPr lang="en-ZA"/>
          </a:p>
        </p:txBody>
      </p:sp>
    </p:spTree>
    <p:extLst>
      <p:ext uri="{BB962C8B-B14F-4D97-AF65-F5344CB8AC3E}">
        <p14:creationId xmlns:p14="http://schemas.microsoft.com/office/powerpoint/2010/main" xmlns=""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pPr/>
              <a:t>1</a:t>
            </a:fld>
            <a:endParaRPr lang="en-ZA"/>
          </a:p>
        </p:txBody>
      </p:sp>
    </p:spTree>
    <p:extLst>
      <p:ext uri="{BB962C8B-B14F-4D97-AF65-F5344CB8AC3E}">
        <p14:creationId xmlns:p14="http://schemas.microsoft.com/office/powerpoint/2010/main" xmlns="" val="141307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1605DA4-7C1C-4544-9339-03148019208C}"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xmlns="" val="303685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0617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68073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451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03796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04741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410253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17508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092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3978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3364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7843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a:p>
        </p:txBody>
      </p:sp>
      <p:pic>
        <p:nvPicPr>
          <p:cNvPr id="8" name="Picture 7"/>
          <p:cNvPicPr>
            <a:picLocks/>
          </p:cNvPicPr>
          <p:nvPr userDrawn="1"/>
        </p:nvPicPr>
        <p:blipFill>
          <a:blip r:embed="rId7"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Grow</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Serve</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7"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414168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pic>
        <p:nvPicPr>
          <p:cNvPr id="8" name="Picture 7"/>
          <p:cNvPicPr>
            <a:picLocks/>
          </p:cNvPicPr>
          <p:nvPr userDrawn="1"/>
        </p:nvPicPr>
        <p:blipFill>
          <a:blip r:embed="rId7" cstate="print"/>
          <a:stretch>
            <a:fillRect/>
          </a:stretch>
        </p:blipFill>
        <p:spPr>
          <a:xfrm flipV="1">
            <a:off x="2571" y="5841272"/>
            <a:ext cx="9144000" cy="360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814592" y="6234886"/>
            <a:ext cx="1872208" cy="369332"/>
          </a:xfrm>
          <a:prstGeom prst="rect">
            <a:avLst/>
          </a:prstGeom>
          <a:noFill/>
        </p:spPr>
        <p:txBody>
          <a:bodyPr wrap="square" rtlCol="0">
            <a:spAutoFit/>
          </a:bodyPr>
          <a:lstStyle/>
          <a:p>
            <a:r>
              <a:rPr lang="en-US" dirty="0">
                <a:solidFill>
                  <a:srgbClr val="B61918"/>
                </a:solidFill>
                <a:latin typeface="Gill Sans Light" charset="0"/>
                <a:ea typeface="Gill Sans Light" charset="0"/>
                <a:cs typeface="Gill Sans Light" charset="0"/>
              </a:rPr>
              <a:t>Learn</a:t>
            </a:r>
            <a:r>
              <a:rPr lang="en-US" dirty="0">
                <a:solidFill>
                  <a:prstClr val="black"/>
                </a:solidFill>
                <a:latin typeface="Gill Sans Light" charset="0"/>
                <a:ea typeface="Gill Sans Light" charset="0"/>
                <a:cs typeface="Gill Sans Light" charset="0"/>
              </a:rPr>
              <a:t> </a:t>
            </a:r>
            <a:r>
              <a:rPr lang="en-US" dirty="0">
                <a:solidFill>
                  <a:srgbClr val="006600"/>
                </a:solidFill>
                <a:latin typeface="Gill Sans Light" charset="0"/>
                <a:ea typeface="Gill Sans Light" charset="0"/>
                <a:cs typeface="Gill Sans Light" charset="0"/>
              </a:rPr>
              <a:t>Grow</a:t>
            </a:r>
            <a:r>
              <a:rPr lang="en-US" dirty="0">
                <a:solidFill>
                  <a:prstClr val="black"/>
                </a:solidFill>
                <a:latin typeface="Gill Sans Light" charset="0"/>
                <a:ea typeface="Gill Sans Light" charset="0"/>
                <a:cs typeface="Gill Sans Light" charset="0"/>
              </a:rPr>
              <a:t> </a:t>
            </a:r>
            <a:r>
              <a:rPr lang="en-US" dirty="0">
                <a:solidFill>
                  <a:srgbClr val="AAAAAA"/>
                </a:solidFill>
                <a:latin typeface="Gill Sans Light" charset="0"/>
                <a:ea typeface="Gill Sans Light" charset="0"/>
                <a:cs typeface="Gill Sans Light" charset="0"/>
              </a:rPr>
              <a:t>Serve</a:t>
            </a:r>
          </a:p>
        </p:txBody>
      </p:sp>
      <p:pic>
        <p:nvPicPr>
          <p:cNvPr id="12" name="Picture 11"/>
          <p:cNvPicPr>
            <a:picLocks/>
          </p:cNvPicPr>
          <p:nvPr userDrawn="1"/>
        </p:nvPicPr>
        <p:blipFill>
          <a:blip r:embed="rId7" cstate="print"/>
          <a:stretch>
            <a:fillRect/>
          </a:stretch>
        </p:blipFill>
        <p:spPr>
          <a:xfrm flipV="1">
            <a:off x="2571" y="1081123"/>
            <a:ext cx="9144000" cy="36000"/>
          </a:xfrm>
          <a:prstGeom prst="rect">
            <a:avLst/>
          </a:prstGeom>
        </p:spPr>
      </p:pic>
    </p:spTree>
    <p:extLst>
      <p:ext uri="{BB962C8B-B14F-4D97-AF65-F5344CB8AC3E}">
        <p14:creationId xmlns:p14="http://schemas.microsoft.com/office/powerpoint/2010/main" xmlns="" val="410148256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xmlns="" val="0"/>
              </a:ext>
            </a:extLst>
          </a:blip>
          <a:srcRect l="1161" t="5035" r="1112" b="2280"/>
          <a:stretch/>
        </p:blipFill>
        <p:spPr>
          <a:xfrm>
            <a:off x="-90855" y="0"/>
            <a:ext cx="9325710" cy="5920625"/>
          </a:xfrm>
          <a:prstGeom prst="rect">
            <a:avLst/>
          </a:prstGeom>
          <a:ln>
            <a:noFill/>
          </a:ln>
          <a:effectLst>
            <a:softEdge rad="112500"/>
          </a:effectLst>
        </p:spPr>
      </p:pic>
      <p:sp>
        <p:nvSpPr>
          <p:cNvPr id="2" name="Title 1"/>
          <p:cNvSpPr>
            <a:spLocks noGrp="1"/>
          </p:cNvSpPr>
          <p:nvPr>
            <p:ph type="ctrTitle"/>
          </p:nvPr>
        </p:nvSpPr>
        <p:spPr>
          <a:xfrm>
            <a:off x="179512" y="1844824"/>
            <a:ext cx="8784976" cy="2160240"/>
          </a:xfrm>
        </p:spPr>
        <p:txBody>
          <a:bodyPr>
            <a:normAutofit/>
          </a:bodyPr>
          <a:lstStyle/>
          <a:p>
            <a:r>
              <a:rPr lang="en-ZA" sz="3600" dirty="0">
                <a:solidFill>
                  <a:srgbClr val="B61918"/>
                </a:solidFill>
                <a:latin typeface="Tahoma" panose="020B0604030504040204" pitchFamily="34" charset="0"/>
                <a:ea typeface="Tahoma" panose="020B0604030504040204" pitchFamily="34" charset="0"/>
                <a:cs typeface="Tahoma" panose="020B0604030504040204" pitchFamily="34" charset="0"/>
              </a:rPr>
              <a:t>Annual Performance Plan 2018/19</a:t>
            </a:r>
            <a:endParaRPr lang="en-ZA" sz="4000" dirty="0">
              <a:solidFill>
                <a:srgbClr val="B61918"/>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a:latin typeface="Calibri" pitchFamily="34" charset="0"/>
                <a:cs typeface="Arial" pitchFamily="34" charset="0"/>
              </a:rPr>
              <a:t> </a:t>
            </a:r>
          </a:p>
        </p:txBody>
      </p:sp>
      <p:sp>
        <p:nvSpPr>
          <p:cNvPr id="6" name="Title 1"/>
          <p:cNvSpPr txBox="1">
            <a:spLocks/>
          </p:cNvSpPr>
          <p:nvPr/>
        </p:nvSpPr>
        <p:spPr>
          <a:xfrm>
            <a:off x="827584" y="5161948"/>
            <a:ext cx="8172400" cy="75867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800" dirty="0" err="1">
                <a:solidFill>
                  <a:srgbClr val="B61918"/>
                </a:solidFill>
                <a:latin typeface="Tahoma" panose="020B0604030504040204" pitchFamily="34" charset="0"/>
                <a:ea typeface="Tahoma" panose="020B0604030504040204" pitchFamily="34" charset="0"/>
                <a:cs typeface="Tahoma" panose="020B0604030504040204" pitchFamily="34" charset="0"/>
              </a:rPr>
              <a:t>Prof.</a:t>
            </a:r>
            <a:r>
              <a:rPr lang="en-ZA" sz="1800" dirty="0">
                <a:solidFill>
                  <a:srgbClr val="B61918"/>
                </a:solidFill>
                <a:latin typeface="Tahoma" panose="020B0604030504040204" pitchFamily="34" charset="0"/>
                <a:ea typeface="Tahoma" panose="020B0604030504040204" pitchFamily="34" charset="0"/>
                <a:cs typeface="Tahoma" panose="020B0604030504040204" pitchFamily="34" charset="0"/>
              </a:rPr>
              <a:t> Richard M Levin</a:t>
            </a:r>
          </a:p>
          <a:p>
            <a:pPr algn="r"/>
            <a:r>
              <a:rPr lang="en-ZA" sz="1800" dirty="0">
                <a:solidFill>
                  <a:srgbClr val="B61918"/>
                </a:solidFill>
                <a:latin typeface="Tahoma" panose="020B0604030504040204" pitchFamily="34" charset="0"/>
                <a:ea typeface="Tahoma" panose="020B0604030504040204" pitchFamily="34" charset="0"/>
                <a:cs typeface="Tahoma" panose="020B0604030504040204" pitchFamily="34" charset="0"/>
              </a:rPr>
              <a:t>Principal: National School of Government  </a:t>
            </a:r>
            <a:br>
              <a:rPr lang="en-ZA" sz="1800" dirty="0">
                <a:solidFill>
                  <a:srgbClr val="B61918"/>
                </a:solidFill>
                <a:latin typeface="Tahoma" panose="020B0604030504040204" pitchFamily="34" charset="0"/>
                <a:ea typeface="Tahoma" panose="020B0604030504040204" pitchFamily="34" charset="0"/>
                <a:cs typeface="Tahoma" panose="020B0604030504040204" pitchFamily="34" charset="0"/>
              </a:rPr>
            </a:br>
            <a:endParaRPr lang="en-ZA" sz="2000" dirty="0">
              <a:solidFill>
                <a:srgbClr val="B6191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8968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469" y="116632"/>
            <a:ext cx="8862410" cy="1152128"/>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1: Administration (Human Resource Management) </a:t>
            </a:r>
          </a:p>
        </p:txBody>
      </p:sp>
      <p:sp>
        <p:nvSpPr>
          <p:cNvPr id="5" name="Content Placeholder 4"/>
          <p:cNvSpPr>
            <a:spLocks noGrp="1"/>
          </p:cNvSpPr>
          <p:nvPr>
            <p:ph idx="1"/>
          </p:nvPr>
        </p:nvSpPr>
        <p:spPr>
          <a:xfrm>
            <a:off x="150469" y="1268760"/>
            <a:ext cx="8800925" cy="4212468"/>
          </a:xfrm>
        </p:spPr>
        <p:txBody>
          <a:bodyPr>
            <a:noAutofit/>
          </a:bodyPr>
          <a:lstStyle/>
          <a:p>
            <a:pPr marL="0" indent="0">
              <a:buClr>
                <a:srgbClr val="006600"/>
              </a:buClr>
              <a:buSzPct val="60000"/>
              <a:buNone/>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It must be noted that the Compensation of Employees (COE) budget has been reduced by the National Treasury on both the Vote and Trade Account, which means that the NSG will commence the financial year with a number of SMS and non-SMS posts not being filled</a:t>
            </a: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buClr>
                <a:srgbClr val="006600"/>
              </a:buClr>
              <a:buSzPct val="6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marL="0" indent="0">
              <a:buClr>
                <a:srgbClr val="006600"/>
              </a:buClr>
              <a:buSzPct val="60000"/>
              <a:buNone/>
            </a:pPr>
            <a:r>
              <a:rPr lang="en-ZA" sz="1400" dirty="0">
                <a:solidFill>
                  <a:srgbClr val="B61918"/>
                </a:solidFill>
                <a:latin typeface="Tahoma" panose="020B0604030504040204" pitchFamily="34" charset="0"/>
                <a:ea typeface="Tahoma" panose="020B0604030504040204" pitchFamily="34" charset="0"/>
                <a:cs typeface="Tahoma" panose="020B0604030504040204" pitchFamily="34" charset="0"/>
              </a:rPr>
              <a:t>The NSG has a total of 227 posts on the approved establishment for Programmes 1 &amp; 2 with 207 posts filled, and 20 vacant, representing a vacancy rate of 8.8% by end of December 2017.</a:t>
            </a:r>
          </a:p>
          <a:p>
            <a:pPr marL="0" indent="0">
              <a:buClr>
                <a:srgbClr val="006600"/>
              </a:buClr>
              <a:buSzPct val="6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itchFamily="2" charset="2"/>
              <a:buChar char="v"/>
            </a:pPr>
            <a:endParaRPr lang="en-ZA" sz="1800" dirty="0">
              <a:solidFill>
                <a:srgbClr val="FF0000"/>
              </a:solidFill>
            </a:endParaRPr>
          </a:p>
          <a:p>
            <a:pPr marL="0" indent="0">
              <a:buClr>
                <a:srgbClr val="006600"/>
              </a:buClr>
              <a:buSzPct val="60000"/>
              <a:buNone/>
            </a:pPr>
            <a:endParaRPr lang="en-ZA" sz="1800" dirty="0">
              <a:solidFill>
                <a:srgbClr val="FF0000"/>
              </a:solidFill>
              <a:latin typeface="Calibri" pitchFamily="34" charset="0"/>
              <a:cs typeface="Calibri" pitchFamily="34" charset="0"/>
            </a:endParaRPr>
          </a:p>
          <a:p>
            <a:pPr>
              <a:buClr>
                <a:srgbClr val="006600"/>
              </a:buClr>
              <a:buSzPct val="60000"/>
              <a:buFont typeface="Wingdings" pitchFamily="2" charset="2"/>
              <a:buChar char="v"/>
            </a:pPr>
            <a:endParaRPr lang="en-ZA" sz="1800" dirty="0">
              <a:solidFill>
                <a:srgbClr val="FF0000"/>
              </a:solidFill>
              <a:latin typeface="Calibri" pitchFamily="34" charset="0"/>
              <a:cs typeface="Calibri" pitchFamily="34" charset="0"/>
            </a:endParaRPr>
          </a:p>
          <a:p>
            <a:pPr>
              <a:buClr>
                <a:srgbClr val="006600"/>
              </a:buClr>
              <a:buSzPct val="60000"/>
              <a:buFont typeface="Wingdings" pitchFamily="2" charset="2"/>
              <a:buChar char="v"/>
            </a:pPr>
            <a:endParaRPr lang="en-ZA" sz="1800" dirty="0">
              <a:solidFill>
                <a:srgbClr val="FF0000"/>
              </a:solidFill>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540968" cy="365125"/>
          </a:xfrm>
        </p:spPr>
        <p:txBody>
          <a:bodyPr/>
          <a:lstStyle/>
          <a:p>
            <a:fld id="{1CE6738C-8955-4CF1-A256-1C49941BBB03}" type="slidenum">
              <a:rPr lang="en-ZA" smtClean="0">
                <a:solidFill>
                  <a:prstClr val="black">
                    <a:tint val="75000"/>
                  </a:prstClr>
                </a:solidFill>
              </a:rPr>
              <a:pPr/>
              <a:t>10</a:t>
            </a:fld>
            <a:endParaRPr lang="en-ZA" dirty="0">
              <a:solidFill>
                <a:prstClr val="black">
                  <a:tint val="75000"/>
                </a:prstClr>
              </a:solidFill>
            </a:endParaRPr>
          </a:p>
        </p:txBody>
      </p:sp>
      <p:sp>
        <p:nvSpPr>
          <p:cNvPr id="6" name="Content Placeholder 4"/>
          <p:cNvSpPr txBox="1">
            <a:spLocks/>
          </p:cNvSpPr>
          <p:nvPr/>
        </p:nvSpPr>
        <p:spPr>
          <a:xfrm>
            <a:off x="122315" y="1484784"/>
            <a:ext cx="8839152" cy="475252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006600"/>
              </a:buClr>
              <a:buSzPct val="6000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hart 7"/>
          <p:cNvGraphicFramePr/>
          <p:nvPr>
            <p:extLst>
              <p:ext uri="{D42A27DB-BD31-4B8C-83A1-F6EECF244321}">
                <p14:modId xmlns:p14="http://schemas.microsoft.com/office/powerpoint/2010/main" xmlns="" val="1187379434"/>
              </p:ext>
            </p:extLst>
          </p:nvPr>
        </p:nvGraphicFramePr>
        <p:xfrm>
          <a:off x="539552" y="2906942"/>
          <a:ext cx="7632848"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8521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76672"/>
            <a:ext cx="9036496" cy="620688"/>
          </a:xfrm>
        </p:spPr>
        <p:txBody>
          <a:bodyPr>
            <a:normAutofit/>
          </a:bodyPr>
          <a:lstStyle/>
          <a:p>
            <a:r>
              <a:rPr lang="en-ZA" sz="2400" dirty="0">
                <a:solidFill>
                  <a:srgbClr val="B61918"/>
                </a:solidFill>
                <a:latin typeface="Tahoma" panose="020B0604030504040204" pitchFamily="34" charset="0"/>
                <a:ea typeface="Tahoma" panose="020B0604030504040204" pitchFamily="34" charset="0"/>
                <a:cs typeface="Tahoma" panose="020B0604030504040204" pitchFamily="34" charset="0"/>
              </a:rPr>
              <a:t>Programme 1: Administration (Human Resource Management) </a:t>
            </a:r>
            <a:endParaRPr lang="en-ZA" sz="2000" dirty="0">
              <a:solidFill>
                <a:srgbClr val="B61918"/>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6156176" y="6381328"/>
            <a:ext cx="2540968" cy="365125"/>
          </a:xfrm>
        </p:spPr>
        <p:txBody>
          <a:bodyPr/>
          <a:lstStyle/>
          <a:p>
            <a:fld id="{1CE6738C-8955-4CF1-A256-1C49941BBB03}" type="slidenum">
              <a:rPr lang="en-ZA" smtClean="0">
                <a:solidFill>
                  <a:prstClr val="black">
                    <a:tint val="75000"/>
                  </a:prstClr>
                </a:solidFill>
              </a:rPr>
              <a:pPr/>
              <a:t>11</a:t>
            </a:fld>
            <a:endParaRPr lang="en-ZA" dirty="0">
              <a:solidFill>
                <a:prstClr val="black">
                  <a:tint val="75000"/>
                </a:prstClr>
              </a:solidFill>
            </a:endParaRPr>
          </a:p>
        </p:txBody>
      </p:sp>
      <p:graphicFrame>
        <p:nvGraphicFramePr>
          <p:cNvPr id="5" name="Chart 4"/>
          <p:cNvGraphicFramePr/>
          <p:nvPr>
            <p:extLst/>
          </p:nvPr>
        </p:nvGraphicFramePr>
        <p:xfrm>
          <a:off x="179512" y="1412776"/>
          <a:ext cx="8352928" cy="4176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0603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31" y="404664"/>
            <a:ext cx="8229600" cy="908720"/>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1: Administration (Corporate Governance) </a:t>
            </a:r>
          </a:p>
        </p:txBody>
      </p:sp>
      <p:sp>
        <p:nvSpPr>
          <p:cNvPr id="5" name="Content Placeholder 4"/>
          <p:cNvSpPr>
            <a:spLocks noGrp="1"/>
          </p:cNvSpPr>
          <p:nvPr>
            <p:ph idx="1"/>
          </p:nvPr>
        </p:nvSpPr>
        <p:spPr>
          <a:xfrm>
            <a:off x="150469" y="1196753"/>
            <a:ext cx="8800925" cy="4464497"/>
          </a:xfrm>
        </p:spPr>
        <p:txBody>
          <a:bodyPr>
            <a:noAutofit/>
          </a:bodyPr>
          <a:lstStyle/>
          <a:p>
            <a:pPr marL="0" indent="0">
              <a:lnSpc>
                <a:spcPct val="108000"/>
              </a:lnSpc>
              <a:spcBef>
                <a:spcPts val="0"/>
              </a:spcBef>
              <a:buClr>
                <a:srgbClr val="006600"/>
              </a:buClr>
              <a:buSzPct val="60000"/>
              <a:buNone/>
            </a:pPr>
            <a:r>
              <a:rPr lang="en-ZA" sz="1600" dirty="0">
                <a:latin typeface="Tahoma" panose="020B0604030504040204" pitchFamily="34" charset="0"/>
                <a:ea typeface="Tahoma" panose="020B0604030504040204" pitchFamily="34" charset="0"/>
                <a:cs typeface="Tahoma" panose="020B0604030504040204" pitchFamily="34" charset="0"/>
              </a:rPr>
              <a:t>The NSG improves corporate governance through implementing the following efforts:</a:t>
            </a:r>
          </a:p>
          <a:p>
            <a:pPr marL="0" indent="0">
              <a:lnSpc>
                <a:spcPct val="108000"/>
              </a:lnSpc>
              <a:spcBef>
                <a:spcPts val="0"/>
              </a:spcBef>
              <a:buClr>
                <a:srgbClr val="006600"/>
              </a:buClr>
              <a:buSzPct val="60000"/>
              <a:buNone/>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Oversight meetings including the Audit, Risk and departmental management to ensure operational efficiency (Committees in place)</a:t>
            </a:r>
          </a:p>
          <a:p>
            <a:pPr>
              <a:lnSpc>
                <a:spcPct val="108000"/>
              </a:lnSpc>
              <a:spcBef>
                <a:spcPts val="0"/>
              </a:spcBef>
              <a:buClr>
                <a:srgbClr val="006600"/>
              </a:buClr>
              <a:buSzPct val="6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Management Performance Assessment Tool (MPAT) is being closely monitored and managed in order to ensure institutional compliance</a:t>
            </a:r>
          </a:p>
          <a:p>
            <a:pPr>
              <a:lnSpc>
                <a:spcPct val="108000"/>
              </a:lnSpc>
              <a:spcBef>
                <a:spcPts val="0"/>
              </a:spcBef>
              <a:buClr>
                <a:srgbClr val="006600"/>
              </a:buClr>
              <a:buSzPct val="6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Strategic risk assessment was adopted by the Risk Committee, the committee to continue with the monitoring of the risks implemented. The School has undertaken operational risk engagements towards the development of an operational risk register  </a:t>
            </a:r>
          </a:p>
          <a:p>
            <a:pPr>
              <a:lnSpc>
                <a:spcPct val="108000"/>
              </a:lnSpc>
              <a:spcBef>
                <a:spcPts val="0"/>
              </a:spcBef>
              <a:buClr>
                <a:srgbClr val="006600"/>
              </a:buClr>
              <a:buSzPct val="60000"/>
              <a:buFont typeface="Wingdings" panose="05000000000000000000" pitchFamily="2" charset="2"/>
              <a:buChar char="v"/>
            </a:pPr>
            <a:endParaRPr lang="en-ZA" sz="1500"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Clr>
                <a:srgbClr val="006600"/>
              </a:buClr>
              <a:buSzPct val="60000"/>
              <a:buNone/>
            </a:pPr>
            <a:endParaRPr lang="en-ZA" sz="1600" dirty="0"/>
          </a:p>
          <a:p>
            <a:pPr marL="0" indent="0">
              <a:lnSpc>
                <a:spcPct val="150000"/>
              </a:lnSpc>
              <a:buClr>
                <a:srgbClr val="006600"/>
              </a:buClr>
              <a:buSzPct val="60000"/>
              <a:buNone/>
            </a:pPr>
            <a:endParaRPr lang="en-ZA" sz="1400" dirty="0">
              <a:ea typeface="Tahoma" panose="020B0604030504040204" pitchFamily="34" charset="0"/>
              <a:cs typeface="Tahoma" panose="020B0604030504040204" pitchFamily="34" charset="0"/>
            </a:endParaRPr>
          </a:p>
          <a:p>
            <a:pPr>
              <a:buClr>
                <a:srgbClr val="006600"/>
              </a:buClr>
              <a:buSzPct val="60000"/>
              <a:buFont typeface="Wingdings" pitchFamily="2" charset="2"/>
              <a:buChar char="v"/>
            </a:pPr>
            <a:endParaRPr lang="en-ZA" sz="1000" dirty="0">
              <a:latin typeface="Calibri" pitchFamily="34" charset="0"/>
              <a:cs typeface="Calibri" pitchFamily="34" charset="0"/>
            </a:endParaRPr>
          </a:p>
          <a:p>
            <a:pPr>
              <a:buClr>
                <a:srgbClr val="006600"/>
              </a:buClr>
              <a:buSzPct val="60000"/>
              <a:buFont typeface="Wingdings" pitchFamily="2" charset="2"/>
              <a:buChar char="v"/>
            </a:pPr>
            <a:endParaRPr lang="en-ZA" sz="1000" dirty="0">
              <a:latin typeface="Calibri" pitchFamily="34" charset="0"/>
              <a:cs typeface="Calibri" pitchFamily="34" charset="0"/>
            </a:endParaRPr>
          </a:p>
          <a:p>
            <a:pPr>
              <a:buClr>
                <a:srgbClr val="006600"/>
              </a:buClr>
              <a:buSzPct val="60000"/>
              <a:buFont typeface="Wingdings" pitchFamily="2" charset="2"/>
              <a:buChar char="v"/>
            </a:pPr>
            <a:endParaRPr lang="en-ZA" sz="1000"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540968" cy="365125"/>
          </a:xfrm>
        </p:spPr>
        <p:txBody>
          <a:bodyPr/>
          <a:lstStyle/>
          <a:p>
            <a:fld id="{1CE6738C-8955-4CF1-A256-1C49941BBB03}" type="slidenum">
              <a:rPr lang="en-ZA" smtClean="0">
                <a:solidFill>
                  <a:prstClr val="black">
                    <a:tint val="75000"/>
                  </a:prstClr>
                </a:solidFill>
              </a:rPr>
              <a:pPr/>
              <a:t>12</a:t>
            </a:fld>
            <a:endParaRPr lang="en-ZA" dirty="0">
              <a:solidFill>
                <a:prstClr val="black">
                  <a:tint val="75000"/>
                </a:prstClr>
              </a:solidFill>
            </a:endParaRPr>
          </a:p>
        </p:txBody>
      </p:sp>
      <p:sp>
        <p:nvSpPr>
          <p:cNvPr id="6" name="Content Placeholder 4"/>
          <p:cNvSpPr txBox="1">
            <a:spLocks/>
          </p:cNvSpPr>
          <p:nvPr/>
        </p:nvSpPr>
        <p:spPr>
          <a:xfrm>
            <a:off x="150469" y="1196753"/>
            <a:ext cx="8839152" cy="475252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006600"/>
              </a:buClr>
              <a:buSzPct val="60000"/>
              <a:buFont typeface="Arial" pitchFamily="34" charset="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r>
              <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spcBef>
                <a:spcPts val="0"/>
              </a:spcBef>
              <a:buClr>
                <a:srgbClr val="006600"/>
              </a:buClr>
              <a:buSzPct val="60000"/>
              <a:buFont typeface="Arial" pitchFamily="34" charset="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r>
              <a:rPr lang="en-ZA"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345607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rPr>
              <a:t>Programme 1: Administration</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The NSG seeks to mobilise resources for the NSG and forge capacity building partnerships to enhance its role and value in public service capacity building. The European Union (EU) became a major development cooperation partner to the NSG, and a partnership was entered into for a four year funding partnership of €10 million to support the efforts to strengthen and create a stronger institution with enhanced training and development capability</a:t>
            </a:r>
          </a:p>
          <a:p>
            <a:pPr>
              <a:lnSpc>
                <a:spcPct val="108000"/>
              </a:lnSpc>
              <a:buClr>
                <a:srgbClr val="C00000"/>
              </a:buClr>
              <a:buSzPct val="75000"/>
              <a:buFont typeface="Wingdings" panose="05000000000000000000" pitchFamily="2" charset="2"/>
              <a:buChar char="Ø"/>
            </a:pPr>
            <a:endParaRPr lang="en-ZA"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Not only does the EU focus on the NSG’s internal institutional development, it enables the implementation of the organisation’s partnerships within the African Continent and abroad. With the EU funding, the NSG has enhanced AMDIN as an institution. </a:t>
            </a:r>
          </a:p>
          <a:p>
            <a:pPr>
              <a:lnSpc>
                <a:spcPct val="108000"/>
              </a:lnSpc>
              <a:buClr>
                <a:srgbClr val="C00000"/>
              </a:buClr>
              <a:buSzPct val="75000"/>
              <a:buFont typeface="Wingdings" panose="05000000000000000000" pitchFamily="2" charset="2"/>
              <a:buChar char="Ø"/>
            </a:pPr>
            <a:endParaRPr lang="en-ZA"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GB" sz="1400" dirty="0">
                <a:solidFill>
                  <a:prstClr val="black"/>
                </a:solidFill>
                <a:latin typeface="Tahoma" pitchFamily="34" charset="0"/>
                <a:ea typeface="Tahoma" pitchFamily="34" charset="0"/>
                <a:cs typeface="Tahoma" pitchFamily="34" charset="0"/>
              </a:rPr>
              <a:t>The NSG expects NEPAD to assist South Africa in its involvement with the Open Government Partnership, and to become a partner of the NSG, so that continental programmes can be designed for AMDIN to take forward.  An </a:t>
            </a:r>
            <a:r>
              <a:rPr lang="en-GB" sz="1400" dirty="0" err="1">
                <a:solidFill>
                  <a:prstClr val="black"/>
                </a:solidFill>
                <a:latin typeface="Tahoma" pitchFamily="34" charset="0"/>
                <a:ea typeface="Tahoma" pitchFamily="34" charset="0"/>
                <a:cs typeface="Tahoma" pitchFamily="34" charset="0"/>
              </a:rPr>
              <a:t>MoU</a:t>
            </a:r>
            <a:r>
              <a:rPr lang="en-GB" sz="1400" dirty="0">
                <a:solidFill>
                  <a:prstClr val="black"/>
                </a:solidFill>
                <a:latin typeface="Tahoma" pitchFamily="34" charset="0"/>
                <a:ea typeface="Tahoma" pitchFamily="34" charset="0"/>
                <a:cs typeface="Tahoma" pitchFamily="34" charset="0"/>
              </a:rPr>
              <a:t> between the NSG and NEPAD is in the final stage of being signed. Currently we have met with NEPAD with regard to the African Governance programme.  NEPAD is a key structure to ensure that the courses we design will be acceptable continentally</a:t>
            </a:r>
          </a:p>
          <a:p>
            <a:pPr>
              <a:lnSpc>
                <a:spcPct val="108000"/>
              </a:lnSpc>
              <a:buClr>
                <a:srgbClr val="C00000"/>
              </a:buClr>
              <a:buSzPct val="75000"/>
              <a:buFont typeface="Wingdings" panose="05000000000000000000" pitchFamily="2" charset="2"/>
              <a:buChar char="Ø"/>
            </a:pPr>
            <a:endParaRPr lang="en-GB" sz="1050" dirty="0">
              <a:solidFill>
                <a:prstClr val="black"/>
              </a:solidFill>
              <a:latin typeface="Tahoma" pitchFamily="34" charset="0"/>
              <a:ea typeface="Tahoma" pitchFamily="34" charset="0"/>
              <a:cs typeface="Tahoma" pitchFamily="34" charset="0"/>
            </a:endParaRPr>
          </a:p>
          <a:p>
            <a:pPr>
              <a:lnSpc>
                <a:spcPct val="108000"/>
              </a:lnSpc>
              <a:buClr>
                <a:srgbClr val="C00000"/>
              </a:buClr>
              <a:buSzPct val="75000"/>
              <a:buFont typeface="Wingdings" panose="05000000000000000000" pitchFamily="2" charset="2"/>
              <a:buChar char="Ø"/>
            </a:pPr>
            <a:r>
              <a:rPr lang="en-GB" sz="1400" dirty="0">
                <a:solidFill>
                  <a:prstClr val="black"/>
                </a:solidFill>
                <a:latin typeface="Tahoma" pitchFamily="34" charset="0"/>
                <a:ea typeface="Tahoma" pitchFamily="34" charset="0"/>
                <a:cs typeface="Tahoma" pitchFamily="34" charset="0"/>
              </a:rPr>
              <a:t>The NSG, is one of the leading member institutions of the African Management Development Institutes’ Network (AMDIN).  Currently, AMDIN is recognised as a member of the African Union Commission Specialised Technical Committee 8, and therefore also a member of the work stream on public service and management.  </a:t>
            </a:r>
            <a:r>
              <a:rPr lang="en-GB" sz="1400" dirty="0">
                <a:latin typeface="Tahoma" pitchFamily="34" charset="0"/>
                <a:ea typeface="Tahoma" pitchFamily="34" charset="0"/>
                <a:cs typeface="Tahoma" pitchFamily="34" charset="0"/>
              </a:rPr>
              <a:t>The NSG is the Secretariat and  the Secretary-General of AMDIN</a:t>
            </a: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eaLnBrk="1" hangingPunct="1"/>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122996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624" y="116632"/>
            <a:ext cx="6280212" cy="540060"/>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1: Administration (Vote Account)</a:t>
            </a:r>
            <a:endParaRPr lang="en-ZA"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1"/>
          <p:cNvSpPr>
            <a:spLocks noGrp="1"/>
          </p:cNvSpPr>
          <p:nvPr>
            <p:ph type="sldNum" sz="quarter" idx="12"/>
          </p:nvPr>
        </p:nvSpPr>
        <p:spPr>
          <a:xfrm>
            <a:off x="5867636" y="6020502"/>
            <a:ext cx="1600200" cy="273844"/>
          </a:xfrm>
        </p:spPr>
        <p:txBody>
          <a:bodyPr/>
          <a:lstStyle/>
          <a:p>
            <a:fld id="{1CE6738C-8955-4CF1-A256-1C49941BBB03}" type="slidenum">
              <a:rPr lang="en-ZA">
                <a:solidFill>
                  <a:prstClr val="black">
                    <a:tint val="75000"/>
                  </a:prstClr>
                </a:solidFill>
                <a:latin typeface="Calibri"/>
              </a:rPr>
              <a:pPr/>
              <a:t>14</a:t>
            </a:fld>
            <a:endParaRPr lang="en-ZA"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xmlns="" val="3644047678"/>
              </p:ext>
            </p:extLst>
          </p:nvPr>
        </p:nvGraphicFramePr>
        <p:xfrm>
          <a:off x="395536" y="1124744"/>
          <a:ext cx="8136905" cy="4680520"/>
        </p:xfrm>
        <a:graphic>
          <a:graphicData uri="http://schemas.openxmlformats.org/drawingml/2006/table">
            <a:tbl>
              <a:tblPr firstRow="1" firstCol="1" lastRow="1" bandRow="1">
                <a:tableStyleId>{F5AB1C69-6EDB-4FF4-983F-18BD219EF322}</a:tableStyleId>
              </a:tblPr>
              <a:tblGrid>
                <a:gridCol w="2292941">
                  <a:extLst>
                    <a:ext uri="{9D8B030D-6E8A-4147-A177-3AD203B41FA5}">
                      <a16:colId xmlns:a16="http://schemas.microsoft.com/office/drawing/2014/main" xmlns="" val="3199796369"/>
                    </a:ext>
                  </a:extLst>
                </a:gridCol>
                <a:gridCol w="973994">
                  <a:extLst>
                    <a:ext uri="{9D8B030D-6E8A-4147-A177-3AD203B41FA5}">
                      <a16:colId xmlns:a16="http://schemas.microsoft.com/office/drawing/2014/main" xmlns="" val="567828878"/>
                    </a:ext>
                  </a:extLst>
                </a:gridCol>
                <a:gridCol w="973994">
                  <a:extLst>
                    <a:ext uri="{9D8B030D-6E8A-4147-A177-3AD203B41FA5}">
                      <a16:colId xmlns:a16="http://schemas.microsoft.com/office/drawing/2014/main" xmlns="" val="1568287754"/>
                    </a:ext>
                  </a:extLst>
                </a:gridCol>
                <a:gridCol w="973994">
                  <a:extLst>
                    <a:ext uri="{9D8B030D-6E8A-4147-A177-3AD203B41FA5}">
                      <a16:colId xmlns:a16="http://schemas.microsoft.com/office/drawing/2014/main" xmlns="" val="64917298"/>
                    </a:ext>
                  </a:extLst>
                </a:gridCol>
                <a:gridCol w="973994">
                  <a:extLst>
                    <a:ext uri="{9D8B030D-6E8A-4147-A177-3AD203B41FA5}">
                      <a16:colId xmlns:a16="http://schemas.microsoft.com/office/drawing/2014/main" xmlns="" val="4147405133"/>
                    </a:ext>
                  </a:extLst>
                </a:gridCol>
                <a:gridCol w="973994">
                  <a:extLst>
                    <a:ext uri="{9D8B030D-6E8A-4147-A177-3AD203B41FA5}">
                      <a16:colId xmlns:a16="http://schemas.microsoft.com/office/drawing/2014/main" xmlns="" val="325524073"/>
                    </a:ext>
                  </a:extLst>
                </a:gridCol>
                <a:gridCol w="973994">
                  <a:extLst>
                    <a:ext uri="{9D8B030D-6E8A-4147-A177-3AD203B41FA5}">
                      <a16:colId xmlns:a16="http://schemas.microsoft.com/office/drawing/2014/main" xmlns="" val="1032335211"/>
                    </a:ext>
                  </a:extLst>
                </a:gridCol>
              </a:tblGrid>
              <a:tr h="435432">
                <a:tc rowSpan="2">
                  <a:txBody>
                    <a:bodyPr/>
                    <a:lstStyle/>
                    <a:p>
                      <a:pPr algn="l" rtl="0" fontAlgn="ctr"/>
                      <a:r>
                        <a:rPr lang="en-ZA" sz="1200" u="none" strike="noStrike" dirty="0">
                          <a:effectLst/>
                        </a:rPr>
                        <a:t> </a:t>
                      </a:r>
                      <a:endParaRPr lang="en-ZA" sz="1200" b="1" i="0" u="none" strike="noStrike" dirty="0">
                        <a:solidFill>
                          <a:srgbClr val="FFFFFF"/>
                        </a:solidFill>
                        <a:effectLst/>
                        <a:latin typeface="+mn-lt"/>
                      </a:endParaRPr>
                    </a:p>
                  </a:txBody>
                  <a:tcPr marL="2379" marR="2379" marT="2379" marB="0" anchor="ctr"/>
                </a:tc>
                <a:tc>
                  <a:txBody>
                    <a:bodyPr/>
                    <a:lstStyle/>
                    <a:p>
                      <a:pPr algn="ctr" rtl="0" fontAlgn="ctr"/>
                      <a:r>
                        <a:rPr lang="en-ZA" sz="1200" u="none" strike="noStrike" dirty="0">
                          <a:effectLst/>
                        </a:rPr>
                        <a:t>Audited outcome</a:t>
                      </a:r>
                      <a:endParaRPr lang="en-ZA" sz="1200" b="1" i="0" u="none" strike="noStrike" dirty="0">
                        <a:solidFill>
                          <a:srgbClr val="FFFFFF"/>
                        </a:solidFill>
                        <a:effectLst/>
                        <a:latin typeface="+mn-lt"/>
                      </a:endParaRPr>
                    </a:p>
                  </a:txBody>
                  <a:tcPr marL="2379" marR="2379" marT="2379" marB="0" anchor="ctr"/>
                </a:tc>
                <a:tc>
                  <a:txBody>
                    <a:bodyPr/>
                    <a:lstStyle/>
                    <a:p>
                      <a:pPr algn="ctr" rtl="0" fontAlgn="ctr"/>
                      <a:r>
                        <a:rPr lang="en-ZA" sz="1200" u="none" strike="noStrike" dirty="0">
                          <a:effectLst/>
                        </a:rPr>
                        <a:t>Audited outcome</a:t>
                      </a:r>
                      <a:endParaRPr lang="en-ZA" sz="1200" b="1" i="0" u="none" strike="noStrike" dirty="0">
                        <a:solidFill>
                          <a:srgbClr val="FFFFFF"/>
                        </a:solidFill>
                        <a:effectLst/>
                        <a:latin typeface="+mn-lt"/>
                      </a:endParaRPr>
                    </a:p>
                  </a:txBody>
                  <a:tcPr marL="2379" marR="2379" marT="2379" marB="0" anchor="ctr"/>
                </a:tc>
                <a:tc>
                  <a:txBody>
                    <a:bodyPr/>
                    <a:lstStyle/>
                    <a:p>
                      <a:pPr algn="ctr" rtl="0" fontAlgn="ctr"/>
                      <a:r>
                        <a:rPr lang="en-ZA" sz="1200" u="none" strike="noStrike" dirty="0">
                          <a:effectLst/>
                        </a:rPr>
                        <a:t>Revised Estimate</a:t>
                      </a:r>
                      <a:endParaRPr lang="en-ZA" sz="1200" b="1" i="0" u="none" strike="noStrike" dirty="0">
                        <a:solidFill>
                          <a:srgbClr val="FFFFFF"/>
                        </a:solidFill>
                        <a:effectLst/>
                        <a:latin typeface="+mn-lt"/>
                      </a:endParaRPr>
                    </a:p>
                  </a:txBody>
                  <a:tcPr marL="2379" marR="2379" marT="2379" marB="0" anchor="ctr"/>
                </a:tc>
                <a:tc>
                  <a:txBody>
                    <a:bodyPr/>
                    <a:lstStyle/>
                    <a:p>
                      <a:pPr algn="ctr" rtl="0" fontAlgn="ctr"/>
                      <a:r>
                        <a:rPr lang="en-ZA" sz="1200" b="1" u="none" strike="noStrike" dirty="0">
                          <a:effectLst/>
                        </a:rPr>
                        <a:t>Revised Baseline</a:t>
                      </a:r>
                      <a:endParaRPr lang="en-ZA" sz="1200" b="1" i="0" u="none" strike="noStrike" dirty="0">
                        <a:solidFill>
                          <a:srgbClr val="FFFFFF"/>
                        </a:solidFill>
                        <a:effectLst/>
                        <a:latin typeface="+mn-lt"/>
                      </a:endParaRPr>
                    </a:p>
                  </a:txBody>
                  <a:tcPr marL="2379" marR="2379" marT="2379" marB="0" anchor="ctr"/>
                </a:tc>
                <a:tc>
                  <a:txBody>
                    <a:bodyPr/>
                    <a:lstStyle/>
                    <a:p>
                      <a:pPr algn="ctr" rtl="0" fontAlgn="ctr"/>
                      <a:r>
                        <a:rPr lang="en-ZA" sz="1200" u="none" strike="noStrike" dirty="0">
                          <a:effectLst/>
                        </a:rPr>
                        <a:t>Revised Baseline</a:t>
                      </a:r>
                      <a:endParaRPr lang="en-ZA" sz="1200" b="1" i="0" u="none" strike="noStrike" dirty="0">
                        <a:solidFill>
                          <a:srgbClr val="FFFFFF"/>
                        </a:solidFill>
                        <a:effectLst/>
                        <a:latin typeface="+mn-lt"/>
                      </a:endParaRPr>
                    </a:p>
                  </a:txBody>
                  <a:tcPr marL="2379" marR="2379" marT="2379" marB="0" anchor="ctr"/>
                </a:tc>
                <a:tc>
                  <a:txBody>
                    <a:bodyPr/>
                    <a:lstStyle/>
                    <a:p>
                      <a:pPr algn="ctr" rtl="0" fontAlgn="ctr"/>
                      <a:r>
                        <a:rPr lang="en-ZA" sz="1200" u="none" strike="noStrike" dirty="0">
                          <a:effectLst/>
                        </a:rPr>
                        <a:t>Revised Baseline</a:t>
                      </a:r>
                      <a:endParaRPr lang="en-ZA" sz="1200" b="1" i="0" u="none" strike="noStrike" dirty="0">
                        <a:solidFill>
                          <a:srgbClr val="FFFFFF"/>
                        </a:solidFill>
                        <a:effectLst/>
                        <a:latin typeface="+mn-lt"/>
                      </a:endParaRPr>
                    </a:p>
                  </a:txBody>
                  <a:tcPr marL="2379" marR="2379" marT="2379" marB="0" anchor="ctr"/>
                </a:tc>
                <a:extLst>
                  <a:ext uri="{0D108BD9-81ED-4DB2-BD59-A6C34878D82A}">
                    <a16:rowId xmlns:a16="http://schemas.microsoft.com/office/drawing/2014/main" xmlns="" val="686223933"/>
                  </a:ext>
                </a:extLst>
              </a:tr>
              <a:tr h="219249">
                <a:tc vMerge="1">
                  <a:txBody>
                    <a:bodyPr/>
                    <a:lstStyle/>
                    <a:p>
                      <a:endParaRPr lang="en-ZA"/>
                    </a:p>
                  </a:txBody>
                  <a:tcPr/>
                </a:tc>
                <a:tc>
                  <a:txBody>
                    <a:bodyPr/>
                    <a:lstStyle/>
                    <a:p>
                      <a:pPr algn="r" rtl="0" fontAlgn="ctr"/>
                      <a:r>
                        <a:rPr lang="en-ZA" sz="1200" b="1" u="none" strike="noStrike" dirty="0">
                          <a:effectLst/>
                        </a:rPr>
                        <a:t>2015/16</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2016/17</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2017/18</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2018/19</a:t>
                      </a:r>
                      <a:endParaRPr lang="en-ZA" sz="1200" b="1" i="0"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b="1" u="none" strike="noStrike" dirty="0">
                          <a:effectLst/>
                        </a:rPr>
                        <a:t>2019/20</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2020/21</a:t>
                      </a:r>
                      <a:endParaRPr lang="en-ZA" sz="1200" b="1" i="0" u="none" strike="noStrike" dirty="0">
                        <a:solidFill>
                          <a:srgbClr val="000000"/>
                        </a:solidFill>
                        <a:effectLst/>
                        <a:latin typeface="+mn-lt"/>
                      </a:endParaRPr>
                    </a:p>
                  </a:txBody>
                  <a:tcPr marL="2379" marR="2379" marT="2379" marB="0" anchor="ctr"/>
                </a:tc>
                <a:extLst>
                  <a:ext uri="{0D108BD9-81ED-4DB2-BD59-A6C34878D82A}">
                    <a16:rowId xmlns:a16="http://schemas.microsoft.com/office/drawing/2014/main" xmlns="" val="314741520"/>
                  </a:ext>
                </a:extLst>
              </a:tr>
              <a:tr h="219249">
                <a:tc>
                  <a:txBody>
                    <a:bodyPr/>
                    <a:lstStyle/>
                    <a:p>
                      <a:pPr algn="l" rtl="0" fontAlgn="ctr"/>
                      <a:r>
                        <a:rPr lang="en-ZA" sz="1200" u="none" strike="noStrike">
                          <a:effectLst/>
                        </a:rPr>
                        <a:t>Administration </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89 843</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87 663</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89 294</a:t>
                      </a:r>
                      <a:endParaRPr lang="en-ZA" sz="1200" b="0"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102 579</a:t>
                      </a:r>
                      <a:endParaRPr lang="en-ZA" sz="1200" b="1" i="0"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109 446</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116 619</a:t>
                      </a:r>
                      <a:endParaRPr lang="en-ZA" sz="1200" b="0" i="0" u="none" strike="noStrike" dirty="0">
                        <a:solidFill>
                          <a:srgbClr val="000000"/>
                        </a:solidFill>
                        <a:effectLst/>
                        <a:latin typeface="+mn-lt"/>
                      </a:endParaRPr>
                    </a:p>
                  </a:txBody>
                  <a:tcPr marL="2379" marR="2379" marT="2379" marB="0" anchor="ctr"/>
                </a:tc>
                <a:extLst>
                  <a:ext uri="{0D108BD9-81ED-4DB2-BD59-A6C34878D82A}">
                    <a16:rowId xmlns:a16="http://schemas.microsoft.com/office/drawing/2014/main" xmlns="" val="593544618"/>
                  </a:ext>
                </a:extLst>
              </a:tr>
              <a:tr h="529164">
                <a:tc>
                  <a:txBody>
                    <a:bodyPr/>
                    <a:lstStyle/>
                    <a:p>
                      <a:pPr algn="l" rtl="0" fontAlgn="ctr"/>
                      <a:r>
                        <a:rPr lang="en-GB" sz="1200" u="none" strike="noStrike">
                          <a:effectLst/>
                        </a:rPr>
                        <a:t>Public Sector Organisational and Staff Development </a:t>
                      </a:r>
                      <a:endParaRPr lang="en-GB"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47 795</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 -   </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64 612</a:t>
                      </a:r>
                      <a:endParaRPr lang="en-ZA" sz="1200" b="0"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66 380</a:t>
                      </a:r>
                      <a:endParaRPr lang="en-ZA" sz="1200" b="1" i="0"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69 847</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73 703</a:t>
                      </a:r>
                      <a:endParaRPr lang="en-ZA" sz="1200" b="0" i="0" u="none" strike="noStrike">
                        <a:solidFill>
                          <a:srgbClr val="000000"/>
                        </a:solidFill>
                        <a:effectLst/>
                        <a:latin typeface="+mn-lt"/>
                      </a:endParaRPr>
                    </a:p>
                  </a:txBody>
                  <a:tcPr marL="2379" marR="2379" marT="2379" marB="0" anchor="ctr"/>
                </a:tc>
                <a:extLst>
                  <a:ext uri="{0D108BD9-81ED-4DB2-BD59-A6C34878D82A}">
                    <a16:rowId xmlns:a16="http://schemas.microsoft.com/office/drawing/2014/main" xmlns="" val="97070602"/>
                  </a:ext>
                </a:extLst>
              </a:tr>
              <a:tr h="219249">
                <a:tc>
                  <a:txBody>
                    <a:bodyPr/>
                    <a:lstStyle/>
                    <a:p>
                      <a:pPr algn="l" rtl="0" fontAlgn="ctr"/>
                      <a:r>
                        <a:rPr lang="en-ZA" sz="1200" u="none" strike="noStrike">
                          <a:effectLst/>
                        </a:rPr>
                        <a:t>Total </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137 638</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87 663</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153 906</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b="1" u="none" strike="noStrike" dirty="0">
                          <a:effectLst/>
                        </a:rPr>
                        <a:t>168 959</a:t>
                      </a:r>
                      <a:endParaRPr lang="en-ZA" sz="1200" b="1" i="0" u="none" strike="noStrike" dirty="0">
                        <a:solidFill>
                          <a:srgbClr val="FFFFFF"/>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179 293</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190 322</a:t>
                      </a:r>
                      <a:endParaRPr lang="en-ZA" sz="1200" b="1" i="0" u="none" strike="noStrike">
                        <a:solidFill>
                          <a:srgbClr val="FFFFFF"/>
                        </a:solidFill>
                        <a:effectLst/>
                        <a:latin typeface="+mn-lt"/>
                      </a:endParaRPr>
                    </a:p>
                  </a:txBody>
                  <a:tcPr marL="2379" marR="2379" marT="2379" marB="0" anchor="ctr"/>
                </a:tc>
                <a:extLst>
                  <a:ext uri="{0D108BD9-81ED-4DB2-BD59-A6C34878D82A}">
                    <a16:rowId xmlns:a16="http://schemas.microsoft.com/office/drawing/2014/main" xmlns="" val="760737976"/>
                  </a:ext>
                </a:extLst>
              </a:tr>
              <a:tr h="219249">
                <a:tc>
                  <a:txBody>
                    <a:bodyPr/>
                    <a:lstStyle/>
                    <a:p>
                      <a:pPr algn="l" fontAlgn="b"/>
                      <a:endParaRPr lang="en-ZA" sz="1200" b="0" i="0" u="none" strike="noStrike" dirty="0">
                        <a:solidFill>
                          <a:srgbClr val="000000"/>
                        </a:solidFill>
                        <a:effectLst/>
                        <a:latin typeface="+mn-lt"/>
                      </a:endParaRPr>
                    </a:p>
                  </a:txBody>
                  <a:tcPr marL="2379" marR="2379" marT="2379" marB="0" anchor="b">
                    <a:noFill/>
                  </a:tcPr>
                </a:tc>
                <a:tc>
                  <a:txBody>
                    <a:bodyPr/>
                    <a:lstStyle/>
                    <a:p>
                      <a:pPr algn="l" fontAlgn="b"/>
                      <a:endParaRPr lang="en-ZA" sz="1200" b="0" i="0" u="none" strike="noStrike" dirty="0">
                        <a:solidFill>
                          <a:srgbClr val="000000"/>
                        </a:solidFill>
                        <a:effectLst/>
                        <a:latin typeface="+mn-lt"/>
                      </a:endParaRPr>
                    </a:p>
                  </a:txBody>
                  <a:tcPr marL="2379" marR="2379" marT="2379" marB="0" anchor="b">
                    <a:noFill/>
                  </a:tcPr>
                </a:tc>
                <a:tc>
                  <a:txBody>
                    <a:bodyPr/>
                    <a:lstStyle/>
                    <a:p>
                      <a:pPr algn="l" fontAlgn="b"/>
                      <a:endParaRPr lang="en-ZA" sz="1200" b="0" i="0" u="none" strike="noStrike" dirty="0">
                        <a:solidFill>
                          <a:srgbClr val="000000"/>
                        </a:solidFill>
                        <a:effectLst/>
                        <a:latin typeface="+mn-lt"/>
                      </a:endParaRPr>
                    </a:p>
                  </a:txBody>
                  <a:tcPr marL="2379" marR="2379" marT="2379" marB="0" anchor="b">
                    <a:noFill/>
                  </a:tcPr>
                </a:tc>
                <a:tc>
                  <a:txBody>
                    <a:bodyPr/>
                    <a:lstStyle/>
                    <a:p>
                      <a:pPr algn="l" fontAlgn="b"/>
                      <a:endParaRPr lang="en-ZA" sz="1200" b="0" i="0" u="none" strike="noStrike" dirty="0">
                        <a:solidFill>
                          <a:srgbClr val="000000"/>
                        </a:solidFill>
                        <a:effectLst/>
                        <a:latin typeface="+mn-lt"/>
                      </a:endParaRPr>
                    </a:p>
                  </a:txBody>
                  <a:tcPr marL="2379" marR="2379" marT="2379" marB="0" anchor="b">
                    <a:noFill/>
                  </a:tcPr>
                </a:tc>
                <a:tc>
                  <a:txBody>
                    <a:bodyPr/>
                    <a:lstStyle/>
                    <a:p>
                      <a:pPr algn="l" fontAlgn="b"/>
                      <a:endParaRPr lang="en-ZA" sz="1200" b="1" i="0" u="none" strike="noStrike" dirty="0">
                        <a:solidFill>
                          <a:srgbClr val="000000"/>
                        </a:solidFill>
                        <a:effectLst/>
                        <a:latin typeface="+mn-lt"/>
                      </a:endParaRPr>
                    </a:p>
                  </a:txBody>
                  <a:tcPr marL="2379" marR="2379" marT="2379" marB="0" anchor="b">
                    <a:noFill/>
                  </a:tcPr>
                </a:tc>
                <a:tc>
                  <a:txBody>
                    <a:bodyPr/>
                    <a:lstStyle/>
                    <a:p>
                      <a:pPr algn="l" fontAlgn="b"/>
                      <a:endParaRPr lang="en-ZA" sz="1200" b="0" i="0" u="none" strike="noStrike" dirty="0">
                        <a:solidFill>
                          <a:srgbClr val="000000"/>
                        </a:solidFill>
                        <a:effectLst/>
                        <a:latin typeface="+mn-lt"/>
                      </a:endParaRPr>
                    </a:p>
                  </a:txBody>
                  <a:tcPr marL="2379" marR="2379" marT="2379" marB="0" anchor="b">
                    <a:noFill/>
                  </a:tcPr>
                </a:tc>
                <a:tc>
                  <a:txBody>
                    <a:bodyPr/>
                    <a:lstStyle/>
                    <a:p>
                      <a:pPr algn="l" fontAlgn="b"/>
                      <a:endParaRPr lang="en-ZA" sz="1200" b="0" i="0" u="none" strike="noStrike" dirty="0">
                        <a:solidFill>
                          <a:srgbClr val="000000"/>
                        </a:solidFill>
                        <a:effectLst/>
                        <a:latin typeface="+mn-lt"/>
                      </a:endParaRPr>
                    </a:p>
                  </a:txBody>
                  <a:tcPr marL="2379" marR="2379" marT="2379" marB="0" anchor="b">
                    <a:noFill/>
                  </a:tcPr>
                </a:tc>
                <a:extLst>
                  <a:ext uri="{0D108BD9-81ED-4DB2-BD59-A6C34878D82A}">
                    <a16:rowId xmlns:a16="http://schemas.microsoft.com/office/drawing/2014/main" xmlns="" val="934792479"/>
                  </a:ext>
                </a:extLst>
              </a:tr>
              <a:tr h="529164">
                <a:tc rowSpan="2">
                  <a:txBody>
                    <a:bodyPr/>
                    <a:lstStyle/>
                    <a:p>
                      <a:pPr algn="l" rtl="0" fontAlgn="ctr"/>
                      <a:r>
                        <a:rPr lang="en-ZA" sz="1200" u="none" strike="noStrike">
                          <a:effectLst/>
                        </a:rPr>
                        <a:t>Economic classification</a:t>
                      </a:r>
                      <a:endParaRPr lang="en-ZA" sz="1200" b="1" i="0" u="none" strike="noStrike">
                        <a:solidFill>
                          <a:srgbClr val="FFFFFF"/>
                        </a:solidFill>
                        <a:effectLst/>
                        <a:latin typeface="+mn-lt"/>
                      </a:endParaRPr>
                    </a:p>
                  </a:txBody>
                  <a:tcPr marL="2379" marR="2379" marT="2379" marB="0" anchor="ctr"/>
                </a:tc>
                <a:tc>
                  <a:txBody>
                    <a:bodyPr/>
                    <a:lstStyle/>
                    <a:p>
                      <a:pPr marL="0" algn="ctr" defTabSz="914400" rtl="0" eaLnBrk="1" fontAlgn="ctr" latinLnBrk="0" hangingPunct="1"/>
                      <a:r>
                        <a:rPr lang="en-ZA" sz="1200" b="1" u="none" strike="noStrike" kern="1200" dirty="0">
                          <a:solidFill>
                            <a:schemeClr val="tx1"/>
                          </a:solidFill>
                          <a:effectLst/>
                          <a:latin typeface="+mn-lt"/>
                          <a:ea typeface="+mn-ea"/>
                          <a:cs typeface="+mn-cs"/>
                        </a:rPr>
                        <a:t>Audited outcome</a:t>
                      </a:r>
                    </a:p>
                  </a:txBody>
                  <a:tcPr marL="2379" marR="2379" marT="2379" marB="0" anchor="ctr">
                    <a:solidFill>
                      <a:schemeClr val="accent3">
                        <a:lumMod val="60000"/>
                        <a:lumOff val="40000"/>
                      </a:schemeClr>
                    </a:solidFill>
                  </a:tcPr>
                </a:tc>
                <a:tc>
                  <a:txBody>
                    <a:bodyPr/>
                    <a:lstStyle/>
                    <a:p>
                      <a:pPr marL="0" algn="ctr" defTabSz="914400" rtl="0" eaLnBrk="1" fontAlgn="ctr" latinLnBrk="0" hangingPunct="1"/>
                      <a:r>
                        <a:rPr lang="en-ZA" sz="1200" b="1" u="none" strike="noStrike" kern="1200" dirty="0">
                          <a:solidFill>
                            <a:schemeClr val="tx1"/>
                          </a:solidFill>
                          <a:effectLst/>
                          <a:latin typeface="+mn-lt"/>
                          <a:ea typeface="+mn-ea"/>
                          <a:cs typeface="+mn-cs"/>
                        </a:rPr>
                        <a:t>Audited outcome</a:t>
                      </a:r>
                    </a:p>
                  </a:txBody>
                  <a:tcPr marL="2379" marR="2379" marT="2379" marB="0" anchor="ctr">
                    <a:solidFill>
                      <a:schemeClr val="accent3">
                        <a:lumMod val="60000"/>
                        <a:lumOff val="40000"/>
                      </a:schemeClr>
                    </a:solidFill>
                  </a:tcPr>
                </a:tc>
                <a:tc>
                  <a:txBody>
                    <a:bodyPr/>
                    <a:lstStyle/>
                    <a:p>
                      <a:pPr marL="0" algn="ctr" defTabSz="914400" rtl="0" eaLnBrk="1" fontAlgn="ctr" latinLnBrk="0" hangingPunct="1"/>
                      <a:r>
                        <a:rPr lang="en-ZA" sz="1200" b="1" u="none" strike="noStrike" kern="1200" dirty="0">
                          <a:solidFill>
                            <a:schemeClr val="tx1"/>
                          </a:solidFill>
                          <a:effectLst/>
                          <a:latin typeface="+mn-lt"/>
                          <a:ea typeface="+mn-ea"/>
                          <a:cs typeface="+mn-cs"/>
                        </a:rPr>
                        <a:t>Revised Estimate</a:t>
                      </a:r>
                    </a:p>
                  </a:txBody>
                  <a:tcPr marL="2379" marR="2379" marT="2379" marB="0" anchor="ctr">
                    <a:solidFill>
                      <a:schemeClr val="accent3">
                        <a:lumMod val="60000"/>
                        <a:lumOff val="40000"/>
                      </a:schemeClr>
                    </a:solidFill>
                  </a:tcPr>
                </a:tc>
                <a:tc>
                  <a:txBody>
                    <a:bodyPr/>
                    <a:lstStyle/>
                    <a:p>
                      <a:pPr marL="0" algn="ctr" defTabSz="914400" rtl="0" eaLnBrk="1" fontAlgn="ctr" latinLnBrk="0" hangingPunct="1"/>
                      <a:r>
                        <a:rPr lang="en-ZA" sz="1200" b="1" u="none" strike="noStrike" kern="1200" dirty="0">
                          <a:solidFill>
                            <a:schemeClr val="tx1"/>
                          </a:solidFill>
                          <a:effectLst/>
                          <a:latin typeface="+mn-lt"/>
                          <a:ea typeface="+mn-ea"/>
                          <a:cs typeface="+mn-cs"/>
                        </a:rPr>
                        <a:t>Revised Baseline</a:t>
                      </a:r>
                    </a:p>
                  </a:txBody>
                  <a:tcPr marL="2379" marR="2379" marT="2379" marB="0" anchor="ctr">
                    <a:solidFill>
                      <a:schemeClr val="accent3">
                        <a:lumMod val="60000"/>
                        <a:lumOff val="40000"/>
                      </a:schemeClr>
                    </a:solidFill>
                  </a:tcPr>
                </a:tc>
                <a:tc>
                  <a:txBody>
                    <a:bodyPr/>
                    <a:lstStyle/>
                    <a:p>
                      <a:pPr marL="0" algn="ctr" defTabSz="914400" rtl="0" eaLnBrk="1" fontAlgn="ctr" latinLnBrk="0" hangingPunct="1"/>
                      <a:r>
                        <a:rPr lang="en-ZA" sz="1200" b="1" u="none" strike="noStrike" kern="1200" dirty="0">
                          <a:solidFill>
                            <a:schemeClr val="tx1"/>
                          </a:solidFill>
                          <a:effectLst/>
                          <a:latin typeface="+mn-lt"/>
                          <a:ea typeface="+mn-ea"/>
                          <a:cs typeface="+mn-cs"/>
                        </a:rPr>
                        <a:t>Revised Baseline</a:t>
                      </a:r>
                    </a:p>
                  </a:txBody>
                  <a:tcPr marL="2379" marR="2379" marT="2379" marB="0" anchor="ctr">
                    <a:solidFill>
                      <a:schemeClr val="accent3">
                        <a:lumMod val="60000"/>
                        <a:lumOff val="40000"/>
                      </a:schemeClr>
                    </a:solidFill>
                  </a:tcPr>
                </a:tc>
                <a:tc>
                  <a:txBody>
                    <a:bodyPr/>
                    <a:lstStyle/>
                    <a:p>
                      <a:pPr marL="0" algn="ctr" defTabSz="914400" rtl="0" eaLnBrk="1" fontAlgn="ctr" latinLnBrk="0" hangingPunct="1"/>
                      <a:r>
                        <a:rPr lang="en-ZA" sz="1200" b="1" u="none" strike="noStrike" kern="1200" dirty="0">
                          <a:solidFill>
                            <a:schemeClr val="tx1"/>
                          </a:solidFill>
                          <a:effectLst/>
                          <a:latin typeface="+mn-lt"/>
                          <a:ea typeface="+mn-ea"/>
                          <a:cs typeface="+mn-cs"/>
                        </a:rPr>
                        <a:t>Revised Baseline</a:t>
                      </a:r>
                    </a:p>
                  </a:txBody>
                  <a:tcPr marL="2379" marR="2379" marT="2379" marB="0" anchor="ctr">
                    <a:solidFill>
                      <a:schemeClr val="accent3">
                        <a:lumMod val="60000"/>
                        <a:lumOff val="40000"/>
                      </a:schemeClr>
                    </a:solidFill>
                  </a:tcPr>
                </a:tc>
                <a:extLst>
                  <a:ext uri="{0D108BD9-81ED-4DB2-BD59-A6C34878D82A}">
                    <a16:rowId xmlns:a16="http://schemas.microsoft.com/office/drawing/2014/main" xmlns="" val="2538005010"/>
                  </a:ext>
                </a:extLst>
              </a:tr>
              <a:tr h="219249">
                <a:tc vMerge="1">
                  <a:txBody>
                    <a:bodyPr/>
                    <a:lstStyle/>
                    <a:p>
                      <a:endParaRPr lang="en-ZA"/>
                    </a:p>
                  </a:txBody>
                  <a:tcPr/>
                </a:tc>
                <a:tc>
                  <a:txBody>
                    <a:bodyPr/>
                    <a:lstStyle/>
                    <a:p>
                      <a:pPr algn="r" rtl="0" fontAlgn="ctr"/>
                      <a:r>
                        <a:rPr lang="en-ZA" sz="1200" b="1" u="none" strike="noStrike" dirty="0">
                          <a:effectLst/>
                        </a:rPr>
                        <a:t>2015/16</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2016/17</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2017/18</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2018/19</a:t>
                      </a:r>
                      <a:endParaRPr lang="en-ZA" sz="1200" b="1" i="0"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b="1" u="none" strike="noStrike" dirty="0">
                          <a:effectLst/>
                        </a:rPr>
                        <a:t>2019/20</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2020/21</a:t>
                      </a:r>
                      <a:endParaRPr lang="en-ZA" sz="1200" b="1" i="0" u="none" strike="noStrike" dirty="0">
                        <a:solidFill>
                          <a:srgbClr val="000000"/>
                        </a:solidFill>
                        <a:effectLst/>
                        <a:latin typeface="+mn-lt"/>
                      </a:endParaRPr>
                    </a:p>
                  </a:txBody>
                  <a:tcPr marL="2379" marR="2379" marT="2379" marB="0" anchor="ctr"/>
                </a:tc>
                <a:extLst>
                  <a:ext uri="{0D108BD9-81ED-4DB2-BD59-A6C34878D82A}">
                    <a16:rowId xmlns:a16="http://schemas.microsoft.com/office/drawing/2014/main" xmlns="" val="1660525543"/>
                  </a:ext>
                </a:extLst>
              </a:tr>
              <a:tr h="219249">
                <a:tc>
                  <a:txBody>
                    <a:bodyPr/>
                    <a:lstStyle/>
                    <a:p>
                      <a:pPr algn="l" rtl="0" fontAlgn="ctr"/>
                      <a:r>
                        <a:rPr lang="en-ZA" sz="1200" u="none" strike="noStrike">
                          <a:effectLst/>
                        </a:rPr>
                        <a:t>Current payments</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85 013</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84 636</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86 000</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a:effectLst/>
                        </a:rPr>
                        <a:t>99 472</a:t>
                      </a:r>
                      <a:endParaRPr lang="en-ZA" sz="1200" b="1" i="0" u="none" strike="noStrike">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106 193</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113 187</a:t>
                      </a:r>
                      <a:endParaRPr lang="en-ZA" sz="1200" b="1" i="0" u="none" strike="noStrike">
                        <a:solidFill>
                          <a:srgbClr val="000000"/>
                        </a:solidFill>
                        <a:effectLst/>
                        <a:latin typeface="+mn-lt"/>
                      </a:endParaRPr>
                    </a:p>
                  </a:txBody>
                  <a:tcPr marL="2379" marR="2379" marT="2379" marB="0" anchor="ctr"/>
                </a:tc>
                <a:extLst>
                  <a:ext uri="{0D108BD9-81ED-4DB2-BD59-A6C34878D82A}">
                    <a16:rowId xmlns:a16="http://schemas.microsoft.com/office/drawing/2014/main" xmlns="" val="467963689"/>
                  </a:ext>
                </a:extLst>
              </a:tr>
              <a:tr h="355871">
                <a:tc>
                  <a:txBody>
                    <a:bodyPr/>
                    <a:lstStyle/>
                    <a:p>
                      <a:pPr algn="l" rtl="0" fontAlgn="ctr"/>
                      <a:r>
                        <a:rPr lang="en-ZA" sz="1200" u="none" strike="noStrike">
                          <a:effectLst/>
                        </a:rPr>
                        <a:t>Compensation of employees</a:t>
                      </a:r>
                      <a:endParaRPr lang="en-ZA" sz="1200" b="1" i="0" u="none" strike="noStrike">
                        <a:solidFill>
                          <a:srgbClr val="FFFFFF"/>
                        </a:solidFill>
                        <a:effectLst/>
                        <a:latin typeface="+mn-lt"/>
                      </a:endParaRPr>
                    </a:p>
                  </a:txBody>
                  <a:tcPr marL="142725" marR="2379" marT="2379" marB="0" anchor="ctr"/>
                </a:tc>
                <a:tc>
                  <a:txBody>
                    <a:bodyPr/>
                    <a:lstStyle/>
                    <a:p>
                      <a:pPr algn="r" rtl="0" fontAlgn="ctr"/>
                      <a:r>
                        <a:rPr lang="en-ZA" sz="1200" u="none" strike="noStrike">
                          <a:effectLst/>
                        </a:rPr>
                        <a:t>44 056</a:t>
                      </a:r>
                      <a:endParaRPr lang="en-ZA" sz="1200" b="0" i="1"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49 100</a:t>
                      </a:r>
                      <a:endParaRPr lang="en-ZA" sz="1200" b="0" i="1"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50 989</a:t>
                      </a:r>
                      <a:endParaRPr lang="en-ZA" sz="1200" b="0" i="1"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54 945</a:t>
                      </a:r>
                      <a:endParaRPr lang="en-ZA" sz="1200" b="1" i="1"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58 416</a:t>
                      </a:r>
                      <a:endParaRPr lang="en-ZA" sz="1200" b="0" i="1"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62 797</a:t>
                      </a:r>
                      <a:endParaRPr lang="en-ZA" sz="1200" b="0" i="1" u="none" strike="noStrike">
                        <a:solidFill>
                          <a:srgbClr val="000000"/>
                        </a:solidFill>
                        <a:effectLst/>
                        <a:latin typeface="+mn-lt"/>
                      </a:endParaRPr>
                    </a:p>
                  </a:txBody>
                  <a:tcPr marL="2379" marR="2379" marT="2379" marB="0" anchor="ctr"/>
                </a:tc>
                <a:extLst>
                  <a:ext uri="{0D108BD9-81ED-4DB2-BD59-A6C34878D82A}">
                    <a16:rowId xmlns:a16="http://schemas.microsoft.com/office/drawing/2014/main" xmlns="" val="4104445994"/>
                  </a:ext>
                </a:extLst>
              </a:tr>
              <a:tr h="219249">
                <a:tc>
                  <a:txBody>
                    <a:bodyPr/>
                    <a:lstStyle/>
                    <a:p>
                      <a:pPr algn="l" rtl="0" fontAlgn="ctr"/>
                      <a:r>
                        <a:rPr lang="en-ZA" sz="1200" u="none" strike="noStrike">
                          <a:effectLst/>
                        </a:rPr>
                        <a:t>Goods and services</a:t>
                      </a:r>
                      <a:endParaRPr lang="en-ZA" sz="1200" b="1" i="0" u="none" strike="noStrike">
                        <a:solidFill>
                          <a:srgbClr val="FFFFFF"/>
                        </a:solidFill>
                        <a:effectLst/>
                        <a:latin typeface="+mn-lt"/>
                      </a:endParaRPr>
                    </a:p>
                  </a:txBody>
                  <a:tcPr marL="142725" marR="2379" marT="2379" marB="0" anchor="ctr"/>
                </a:tc>
                <a:tc>
                  <a:txBody>
                    <a:bodyPr/>
                    <a:lstStyle/>
                    <a:p>
                      <a:pPr algn="r" rtl="0" fontAlgn="ctr"/>
                      <a:r>
                        <a:rPr lang="en-ZA" sz="1200" u="none" strike="noStrike">
                          <a:effectLst/>
                        </a:rPr>
                        <a:t>40 957</a:t>
                      </a:r>
                      <a:endParaRPr lang="en-ZA" sz="1200" b="0" i="1"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35 536</a:t>
                      </a:r>
                      <a:endParaRPr lang="en-ZA" sz="1200" b="0" i="1"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35 261</a:t>
                      </a:r>
                      <a:endParaRPr lang="en-ZA" sz="1200" b="0" i="1"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44 527</a:t>
                      </a:r>
                      <a:endParaRPr lang="en-ZA" sz="1200" b="1" i="1"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47 777</a:t>
                      </a:r>
                      <a:endParaRPr lang="en-ZA" sz="1200" b="0" i="1"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50 390</a:t>
                      </a:r>
                      <a:endParaRPr lang="en-ZA" sz="1200" b="0" i="1" u="none" strike="noStrike">
                        <a:solidFill>
                          <a:srgbClr val="000000"/>
                        </a:solidFill>
                        <a:effectLst/>
                        <a:latin typeface="+mn-lt"/>
                      </a:endParaRPr>
                    </a:p>
                  </a:txBody>
                  <a:tcPr marL="2379" marR="2379" marT="2379" marB="0" anchor="ctr"/>
                </a:tc>
                <a:extLst>
                  <a:ext uri="{0D108BD9-81ED-4DB2-BD59-A6C34878D82A}">
                    <a16:rowId xmlns:a16="http://schemas.microsoft.com/office/drawing/2014/main" xmlns="" val="2708788781"/>
                  </a:ext>
                </a:extLst>
              </a:tr>
              <a:tr h="219249">
                <a:tc>
                  <a:txBody>
                    <a:bodyPr/>
                    <a:lstStyle/>
                    <a:p>
                      <a:pPr algn="l" rtl="0" fontAlgn="ctr"/>
                      <a:r>
                        <a:rPr lang="en-ZA" sz="1200" u="none" strike="noStrike">
                          <a:effectLst/>
                        </a:rPr>
                        <a:t>Transfers and subsidies</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47 861</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134</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64 612</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66 380</a:t>
                      </a:r>
                      <a:endParaRPr lang="en-ZA" sz="1200" b="1" i="0"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69 847</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73 703</a:t>
                      </a:r>
                      <a:endParaRPr lang="en-ZA" sz="1200" b="1" i="0" u="none" strike="noStrike">
                        <a:solidFill>
                          <a:srgbClr val="000000"/>
                        </a:solidFill>
                        <a:effectLst/>
                        <a:latin typeface="+mn-lt"/>
                      </a:endParaRPr>
                    </a:p>
                  </a:txBody>
                  <a:tcPr marL="2379" marR="2379" marT="2379" marB="0" anchor="ctr"/>
                </a:tc>
                <a:extLst>
                  <a:ext uri="{0D108BD9-81ED-4DB2-BD59-A6C34878D82A}">
                    <a16:rowId xmlns:a16="http://schemas.microsoft.com/office/drawing/2014/main" xmlns="" val="2090432492"/>
                  </a:ext>
                </a:extLst>
              </a:tr>
              <a:tr h="355871">
                <a:tc>
                  <a:txBody>
                    <a:bodyPr/>
                    <a:lstStyle/>
                    <a:p>
                      <a:pPr algn="l" rtl="0" fontAlgn="ctr"/>
                      <a:r>
                        <a:rPr lang="en-ZA" sz="1200" u="none" strike="noStrike">
                          <a:effectLst/>
                        </a:rPr>
                        <a:t>Payments for capital assets</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4 764</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2 893</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3 044</a:t>
                      </a:r>
                      <a:endParaRPr lang="en-ZA" sz="1200" b="1"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3 107</a:t>
                      </a:r>
                      <a:endParaRPr lang="en-ZA" sz="1200" b="1" i="0"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3 253</a:t>
                      </a:r>
                      <a:endParaRPr lang="en-ZA" sz="1200" b="1" i="0" u="none" strike="noStrike">
                        <a:solidFill>
                          <a:srgbClr val="000000"/>
                        </a:solidFill>
                        <a:effectLst/>
                        <a:latin typeface="+mn-lt"/>
                      </a:endParaRPr>
                    </a:p>
                  </a:txBody>
                  <a:tcPr marL="2379" marR="2379" marT="2379" marB="0" anchor="ctr"/>
                </a:tc>
                <a:tc>
                  <a:txBody>
                    <a:bodyPr/>
                    <a:lstStyle/>
                    <a:p>
                      <a:pPr algn="r" rtl="0" fontAlgn="ctr"/>
                      <a:r>
                        <a:rPr lang="en-ZA" sz="1200" u="none" strike="noStrike" dirty="0">
                          <a:effectLst/>
                        </a:rPr>
                        <a:t>3 432</a:t>
                      </a:r>
                      <a:endParaRPr lang="en-ZA" sz="1200" b="1" i="0" u="none" strike="noStrike" dirty="0">
                        <a:solidFill>
                          <a:srgbClr val="000000"/>
                        </a:solidFill>
                        <a:effectLst/>
                        <a:latin typeface="+mn-lt"/>
                      </a:endParaRPr>
                    </a:p>
                  </a:txBody>
                  <a:tcPr marL="2379" marR="2379" marT="2379" marB="0" anchor="ctr"/>
                </a:tc>
                <a:extLst>
                  <a:ext uri="{0D108BD9-81ED-4DB2-BD59-A6C34878D82A}">
                    <a16:rowId xmlns:a16="http://schemas.microsoft.com/office/drawing/2014/main" xmlns="" val="2091588879"/>
                  </a:ext>
                </a:extLst>
              </a:tr>
              <a:tr h="355871">
                <a:tc>
                  <a:txBody>
                    <a:bodyPr/>
                    <a:lstStyle/>
                    <a:p>
                      <a:pPr algn="l" rtl="0" fontAlgn="ctr"/>
                      <a:r>
                        <a:rPr lang="en-ZA" sz="1200" u="none" strike="noStrike">
                          <a:effectLst/>
                        </a:rPr>
                        <a:t>Payments for financial assets</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102</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a:t>
                      </a:r>
                      <a:endParaRPr lang="en-ZA" sz="1200" b="0" i="0" u="none" strike="noStrike">
                        <a:solidFill>
                          <a:srgbClr val="414751"/>
                        </a:solidFill>
                        <a:effectLst/>
                        <a:latin typeface="+mn-lt"/>
                      </a:endParaRPr>
                    </a:p>
                  </a:txBody>
                  <a:tcPr marL="2379" marR="2379" marT="2379" marB="0" anchor="ctr"/>
                </a:tc>
                <a:tc>
                  <a:txBody>
                    <a:bodyPr/>
                    <a:lstStyle/>
                    <a:p>
                      <a:pPr algn="r" rtl="0" fontAlgn="ctr"/>
                      <a:r>
                        <a:rPr lang="en-ZA" sz="1200" u="none" strike="noStrike" dirty="0">
                          <a:effectLst/>
                        </a:rPr>
                        <a:t>             -   </a:t>
                      </a:r>
                      <a:endParaRPr lang="en-ZA" sz="1200" b="0" i="0" u="none" strike="noStrike" dirty="0">
                        <a:solidFill>
                          <a:srgbClr val="000000"/>
                        </a:solidFill>
                        <a:effectLst/>
                        <a:latin typeface="+mn-lt"/>
                      </a:endParaRPr>
                    </a:p>
                  </a:txBody>
                  <a:tcPr marL="2379" marR="2379" marT="2379" marB="0" anchor="ctr"/>
                </a:tc>
                <a:tc>
                  <a:txBody>
                    <a:bodyPr/>
                    <a:lstStyle/>
                    <a:p>
                      <a:pPr algn="r" rtl="0" fontAlgn="ctr"/>
                      <a:r>
                        <a:rPr lang="en-ZA" sz="1200" b="1" u="none" strike="noStrike" dirty="0">
                          <a:effectLst/>
                        </a:rPr>
                        <a:t>- </a:t>
                      </a:r>
                      <a:endParaRPr lang="en-ZA" sz="1200" b="1" i="0" u="none" strike="noStrike" dirty="0">
                        <a:solidFill>
                          <a:srgbClr val="000000"/>
                        </a:solidFill>
                        <a:effectLst/>
                        <a:latin typeface="+mn-lt"/>
                      </a:endParaRPr>
                    </a:p>
                  </a:txBody>
                  <a:tcPr marL="2379" marR="2379" marT="2379" marB="0" anchor="ctr">
                    <a:solidFill>
                      <a:schemeClr val="accent3"/>
                    </a:solidFill>
                  </a:tcPr>
                </a:tc>
                <a:tc>
                  <a:txBody>
                    <a:bodyPr/>
                    <a:lstStyle/>
                    <a:p>
                      <a:pPr algn="r" rtl="0" fontAlgn="ctr"/>
                      <a:r>
                        <a:rPr lang="en-ZA" sz="1200" u="none" strike="noStrike">
                          <a:effectLst/>
                        </a:rPr>
                        <a:t>- </a:t>
                      </a:r>
                      <a:endParaRPr lang="en-ZA" sz="1200" b="0" i="0" u="none" strike="noStrike">
                        <a:solidFill>
                          <a:srgbClr val="000000"/>
                        </a:solidFill>
                        <a:effectLst/>
                        <a:latin typeface="+mn-lt"/>
                      </a:endParaRPr>
                    </a:p>
                  </a:txBody>
                  <a:tcPr marL="2379" marR="2379" marT="2379" marB="0" anchor="ctr"/>
                </a:tc>
                <a:tc>
                  <a:txBody>
                    <a:bodyPr/>
                    <a:lstStyle/>
                    <a:p>
                      <a:pPr algn="r" rtl="0" fontAlgn="ctr"/>
                      <a:r>
                        <a:rPr lang="en-ZA" sz="1200" u="none" strike="noStrike">
                          <a:effectLst/>
                        </a:rPr>
                        <a:t>- </a:t>
                      </a:r>
                      <a:endParaRPr lang="en-ZA" sz="1200" b="0" i="0" u="none" strike="noStrike">
                        <a:solidFill>
                          <a:srgbClr val="000000"/>
                        </a:solidFill>
                        <a:effectLst/>
                        <a:latin typeface="+mn-lt"/>
                      </a:endParaRPr>
                    </a:p>
                  </a:txBody>
                  <a:tcPr marL="2379" marR="2379" marT="2379" marB="0" anchor="ctr"/>
                </a:tc>
                <a:extLst>
                  <a:ext uri="{0D108BD9-81ED-4DB2-BD59-A6C34878D82A}">
                    <a16:rowId xmlns:a16="http://schemas.microsoft.com/office/drawing/2014/main" xmlns="" val="2583848197"/>
                  </a:ext>
                </a:extLst>
              </a:tr>
              <a:tr h="365155">
                <a:tc>
                  <a:txBody>
                    <a:bodyPr/>
                    <a:lstStyle/>
                    <a:p>
                      <a:pPr algn="l" rtl="0" fontAlgn="ctr"/>
                      <a:r>
                        <a:rPr lang="en-ZA" sz="1200" u="none" strike="noStrike">
                          <a:effectLst/>
                        </a:rPr>
                        <a:t>Total economic classification</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137 638</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a:effectLst/>
                        </a:rPr>
                        <a:t>87 663</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dirty="0">
                          <a:effectLst/>
                        </a:rPr>
                        <a:t>153 906</a:t>
                      </a:r>
                      <a:endParaRPr lang="en-ZA" sz="1200" b="1" i="0" u="none" strike="noStrike" dirty="0">
                        <a:solidFill>
                          <a:srgbClr val="FFFFFF"/>
                        </a:solidFill>
                        <a:effectLst/>
                        <a:latin typeface="+mn-lt"/>
                      </a:endParaRPr>
                    </a:p>
                  </a:txBody>
                  <a:tcPr marL="2379" marR="2379" marT="2379" marB="0" anchor="ctr"/>
                </a:tc>
                <a:tc>
                  <a:txBody>
                    <a:bodyPr/>
                    <a:lstStyle/>
                    <a:p>
                      <a:pPr algn="r" rtl="0" fontAlgn="ctr"/>
                      <a:r>
                        <a:rPr lang="en-ZA" sz="1200" b="1" u="none" strike="noStrike" dirty="0">
                          <a:effectLst/>
                        </a:rPr>
                        <a:t>168 959</a:t>
                      </a:r>
                      <a:endParaRPr lang="en-ZA" sz="1200" b="1" i="0" u="none" strike="noStrike" dirty="0">
                        <a:solidFill>
                          <a:srgbClr val="FFFFFF"/>
                        </a:solidFill>
                        <a:effectLst/>
                        <a:latin typeface="+mn-lt"/>
                      </a:endParaRPr>
                    </a:p>
                  </a:txBody>
                  <a:tcPr marL="2379" marR="2379" marT="2379" marB="0" anchor="ctr"/>
                </a:tc>
                <a:tc>
                  <a:txBody>
                    <a:bodyPr/>
                    <a:lstStyle/>
                    <a:p>
                      <a:pPr algn="r" rtl="0" fontAlgn="ctr"/>
                      <a:r>
                        <a:rPr lang="en-ZA" sz="1200" u="none" strike="noStrike">
                          <a:effectLst/>
                        </a:rPr>
                        <a:t>179 293</a:t>
                      </a:r>
                      <a:endParaRPr lang="en-ZA" sz="1200" b="1" i="0" u="none" strike="noStrike">
                        <a:solidFill>
                          <a:srgbClr val="FFFFFF"/>
                        </a:solidFill>
                        <a:effectLst/>
                        <a:latin typeface="+mn-lt"/>
                      </a:endParaRPr>
                    </a:p>
                  </a:txBody>
                  <a:tcPr marL="2379" marR="2379" marT="2379" marB="0" anchor="ctr"/>
                </a:tc>
                <a:tc>
                  <a:txBody>
                    <a:bodyPr/>
                    <a:lstStyle/>
                    <a:p>
                      <a:pPr algn="r" rtl="0" fontAlgn="ctr"/>
                      <a:r>
                        <a:rPr lang="en-ZA" sz="1200" u="none" strike="noStrike" dirty="0">
                          <a:effectLst/>
                        </a:rPr>
                        <a:t>190 322</a:t>
                      </a:r>
                      <a:endParaRPr lang="en-ZA" sz="1200" b="1" i="0" u="none" strike="noStrike" dirty="0">
                        <a:solidFill>
                          <a:srgbClr val="FFFFFF"/>
                        </a:solidFill>
                        <a:effectLst/>
                        <a:latin typeface="+mn-lt"/>
                      </a:endParaRPr>
                    </a:p>
                  </a:txBody>
                  <a:tcPr marL="2379" marR="2379" marT="2379" marB="0" anchor="ctr"/>
                </a:tc>
                <a:extLst>
                  <a:ext uri="{0D108BD9-81ED-4DB2-BD59-A6C34878D82A}">
                    <a16:rowId xmlns:a16="http://schemas.microsoft.com/office/drawing/2014/main" xmlns="" val="1139655322"/>
                  </a:ext>
                </a:extLst>
              </a:tr>
            </a:tbl>
          </a:graphicData>
        </a:graphic>
      </p:graphicFrame>
    </p:spTree>
    <p:extLst>
      <p:ext uri="{BB962C8B-B14F-4D97-AF65-F5344CB8AC3E}">
        <p14:creationId xmlns:p14="http://schemas.microsoft.com/office/powerpoint/2010/main" xmlns="" val="232810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normAutofit fontScale="90000"/>
          </a:bodyPr>
          <a:lstStyle/>
          <a:p>
            <a:r>
              <a:rPr lang="en-ZA" sz="3600" dirty="0">
                <a:solidFill>
                  <a:srgbClr val="B61918"/>
                </a:solidFill>
                <a:latin typeface="Tahoma" panose="020B0604030504040204" pitchFamily="34" charset="0"/>
                <a:ea typeface="Tahoma" panose="020B0604030504040204" pitchFamily="34" charset="0"/>
                <a:cs typeface="Tahoma" panose="020B0604030504040204" pitchFamily="34" charset="0"/>
              </a:rPr>
              <a:t>Programme 2: Public Sector Organisational and Staff Development</a:t>
            </a:r>
            <a:br>
              <a:rPr lang="en-ZA" sz="3600" dirty="0">
                <a:solidFill>
                  <a:srgbClr val="B61918"/>
                </a:solidFill>
                <a:latin typeface="Tahoma" panose="020B0604030504040204" pitchFamily="34" charset="0"/>
                <a:ea typeface="Tahoma" panose="020B0604030504040204" pitchFamily="34" charset="0"/>
                <a:cs typeface="Tahoma" panose="020B0604030504040204" pitchFamily="34" charset="0"/>
              </a:rPr>
            </a:br>
            <a:r>
              <a:rPr lang="en-ZA" sz="3600" dirty="0">
                <a:solidFill>
                  <a:srgbClr val="B61918"/>
                </a:solidFill>
                <a:latin typeface="Tahoma" panose="020B0604030504040204" pitchFamily="34" charset="0"/>
                <a:ea typeface="Tahoma" panose="020B0604030504040204" pitchFamily="34" charset="0"/>
                <a:cs typeface="Tahoma" panose="020B0604030504040204" pitchFamily="34" charset="0"/>
              </a:rPr>
              <a:t>(NSG Trade Account) </a:t>
            </a:r>
          </a:p>
        </p:txBody>
      </p:sp>
    </p:spTree>
    <p:extLst>
      <p:ext uri="{BB962C8B-B14F-4D97-AF65-F5344CB8AC3E}">
        <p14:creationId xmlns:p14="http://schemas.microsoft.com/office/powerpoint/2010/main" xmlns="" val="282563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2: NSG Trade Account </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16</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The strategic outcome oriented goals in Programme 2 are: </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Improved learning and development opportunities influenced by impactful research, strategic diagnosis and M&amp;E </a:t>
            </a:r>
          </a:p>
          <a:p>
            <a:pPr lvl="1">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Learning and development tools, quality-driven curriculum, programmes and services responding to public service needs </a:t>
            </a:r>
          </a:p>
          <a:p>
            <a:pPr lvl="1">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Integrated and collaborative network of training and development institutions and practitioners providing public service with access to quality learning and development opportunities</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Programme 2 comprises the Training Management &amp; Delivery; Specialised Services; and Training Policy &amp; Planning</a:t>
            </a:r>
            <a:endParaRPr lang="en-ZA" sz="1500" dirty="0">
              <a:solidFill>
                <a:srgbClr val="B61918"/>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20000"/>
              </a:spcBef>
              <a:buClr>
                <a:srgbClr val="C00000"/>
              </a:buClr>
              <a:buSzPct val="75000"/>
            </a:pPr>
            <a:endParaRPr lang="en-ZA" dirty="0">
              <a:solidFill>
                <a:prstClr val="black"/>
              </a:solidFill>
              <a:latin typeface="Tahoma" pitchFamily="34" charset="0"/>
              <a:ea typeface="Tahoma" pitchFamily="34" charset="0"/>
              <a:cs typeface="Tahoma" pitchFamily="34" charset="0"/>
            </a:endParaRPr>
          </a:p>
          <a:p>
            <a:pPr marL="0" indent="0" algn="just" eaLnBrk="1" hangingPunct="1">
              <a:buClr>
                <a:srgbClr val="006600"/>
              </a:buClr>
              <a:buSzPct val="60000"/>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20152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8325" y="476672"/>
            <a:ext cx="9143999" cy="742392"/>
          </a:xfrm>
        </p:spPr>
        <p:txBody>
          <a:bodyPr>
            <a:normAutofit/>
          </a:bodyPr>
          <a:lstStyle/>
          <a:p>
            <a:r>
              <a:rPr lang="en-ZA" sz="2000" dirty="0">
                <a:solidFill>
                  <a:srgbClr val="006600"/>
                </a:solidFill>
                <a:latin typeface="Tahoma" panose="020B0604030504040204" pitchFamily="34" charset="0"/>
                <a:ea typeface="Tahoma" panose="020B0604030504040204" pitchFamily="34" charset="0"/>
                <a:cs typeface="Tahoma" panose="020B0604030504040204" pitchFamily="34" charset="0"/>
              </a:rPr>
              <a:t>Programme 2: NSG Trade Account </a:t>
            </a:r>
            <a:endPar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07504" y="1147056"/>
            <a:ext cx="8712968" cy="4680520"/>
          </a:xfrm>
        </p:spPr>
        <p:txBody>
          <a:bodyPr>
            <a:noAutofit/>
          </a:bodyPr>
          <a:lstStyle/>
          <a:p>
            <a:pPr>
              <a:lnSpc>
                <a:spcPct val="108000"/>
              </a:lnSpc>
              <a:spcBef>
                <a:spcPts val="0"/>
              </a:spcBef>
              <a:buClr>
                <a:srgbClr val="C00000"/>
              </a:buClr>
              <a:buSzPct val="70000"/>
              <a:buFont typeface="Wingdings" panose="05000000000000000000" pitchFamily="2" charset="2"/>
              <a:buChar char="Ø"/>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The NSG course matrix is made up of 128 accredited and non-accredited courses and programmes covering the training streams and is reflected as follows:</a:t>
            </a:r>
          </a:p>
          <a:p>
            <a:pPr marL="0" indent="0">
              <a:lnSpc>
                <a:spcPct val="108000"/>
              </a:lnSpc>
              <a:spcBef>
                <a:spcPts val="0"/>
              </a:spcBef>
              <a:buClr>
                <a:srgbClr val="C00000"/>
              </a:buClr>
              <a:buSzPct val="70000"/>
              <a:buNone/>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rgbClr val="006600"/>
              </a:buClr>
              <a:buSzPct val="70000"/>
              <a:buNone/>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0000"/>
              <a:buFont typeface="Wingdings" panose="05000000000000000000" pitchFamily="2" charset="2"/>
              <a:buChar char="v"/>
            </a:pPr>
            <a:endParaRPr lang="en-ZA"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08000"/>
              </a:lnSpc>
              <a:spcBef>
                <a:spcPts val="0"/>
              </a:spcBef>
              <a:buClr>
                <a:srgbClr val="C00000"/>
              </a:buClr>
              <a:buSzPct val="75000"/>
              <a:buNone/>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17</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054924414"/>
              </p:ext>
            </p:extLst>
          </p:nvPr>
        </p:nvGraphicFramePr>
        <p:xfrm>
          <a:off x="539552" y="1988841"/>
          <a:ext cx="8208912" cy="2299377"/>
        </p:xfrm>
        <a:graphic>
          <a:graphicData uri="http://schemas.openxmlformats.org/drawingml/2006/table">
            <a:tbl>
              <a:tblPr>
                <a:tableStyleId>{C083E6E3-FA7D-4D7B-A595-EF9225AFEA82}</a:tableStyleId>
              </a:tblPr>
              <a:tblGrid>
                <a:gridCol w="6064240">
                  <a:extLst>
                    <a:ext uri="{9D8B030D-6E8A-4147-A177-3AD203B41FA5}">
                      <a16:colId xmlns:a16="http://schemas.microsoft.com/office/drawing/2014/main" xmlns="" val="20000"/>
                    </a:ext>
                  </a:extLst>
                </a:gridCol>
                <a:gridCol w="2144672">
                  <a:extLst>
                    <a:ext uri="{9D8B030D-6E8A-4147-A177-3AD203B41FA5}">
                      <a16:colId xmlns:a16="http://schemas.microsoft.com/office/drawing/2014/main" xmlns="" val="20001"/>
                    </a:ext>
                  </a:extLst>
                </a:gridCol>
              </a:tblGrid>
              <a:tr h="381060">
                <a:tc>
                  <a:txBody>
                    <a:bodyPr/>
                    <a:lstStyle/>
                    <a:p>
                      <a:pPr algn="l" fontAlgn="t"/>
                      <a:r>
                        <a:rPr lang="en-ZA" sz="1600" u="none" strike="noStrike" dirty="0">
                          <a:effectLst/>
                          <a:latin typeface="Tahoma" panose="020B0604030504040204" pitchFamily="34" charset="0"/>
                          <a:ea typeface="Tahoma" panose="020B0604030504040204" pitchFamily="34" charset="0"/>
                          <a:cs typeface="Tahoma" panose="020B0604030504040204" pitchFamily="34" charset="0"/>
                        </a:rPr>
                        <a:t>HEI approved</a:t>
                      </a:r>
                      <a:endParaRPr lang="en-ZA"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l" fontAlgn="t"/>
                      <a:r>
                        <a:rPr lang="en-ZA" sz="1600" u="none" strike="noStrike" dirty="0">
                          <a:effectLst/>
                          <a:latin typeface="Tahoma" panose="020B0604030504040204" pitchFamily="34" charset="0"/>
                          <a:ea typeface="Tahoma" panose="020B0604030504040204" pitchFamily="34" charset="0"/>
                          <a:cs typeface="Tahoma" panose="020B0604030504040204" pitchFamily="34" charset="0"/>
                        </a:rPr>
                        <a:t>14</a:t>
                      </a:r>
                      <a:endParaRPr lang="en-ZA"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xmlns="" val="10000"/>
                  </a:ext>
                </a:extLst>
              </a:tr>
              <a:tr h="381060">
                <a:tc>
                  <a:txBody>
                    <a:bodyPr/>
                    <a:lstStyle/>
                    <a:p>
                      <a:pPr algn="l" fontAlgn="t"/>
                      <a:r>
                        <a:rPr lang="en-ZA" sz="1600" u="none" strike="noStrike" dirty="0">
                          <a:effectLst/>
                          <a:latin typeface="Tahoma" panose="020B0604030504040204" pitchFamily="34" charset="0"/>
                          <a:ea typeface="Tahoma" panose="020B0604030504040204" pitchFamily="34" charset="0"/>
                          <a:cs typeface="Tahoma" panose="020B0604030504040204" pitchFamily="34" charset="0"/>
                        </a:rPr>
                        <a:t>ETQA accredited </a:t>
                      </a:r>
                      <a:endParaRPr lang="en-ZA"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l" fontAlgn="t"/>
                      <a:r>
                        <a:rPr lang="en-ZA" sz="1600" u="none" strike="noStrike" dirty="0">
                          <a:effectLst/>
                          <a:latin typeface="Tahoma" panose="020B0604030504040204" pitchFamily="34" charset="0"/>
                          <a:ea typeface="Tahoma" panose="020B0604030504040204" pitchFamily="34" charset="0"/>
                          <a:cs typeface="Tahoma" panose="020B0604030504040204" pitchFamily="34" charset="0"/>
                        </a:rPr>
                        <a:t>82</a:t>
                      </a:r>
                      <a:endParaRPr lang="en-ZA"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xmlns="" val="10001"/>
                  </a:ext>
                </a:extLst>
              </a:tr>
              <a:tr h="381060">
                <a:tc>
                  <a:txBody>
                    <a:bodyPr/>
                    <a:lstStyle/>
                    <a:p>
                      <a:pPr algn="l" fontAlgn="t"/>
                      <a:r>
                        <a:rPr lang="en-ZA" sz="1600" u="none" strike="noStrike" dirty="0">
                          <a:effectLst/>
                          <a:latin typeface="Tahoma" panose="020B0604030504040204" pitchFamily="34" charset="0"/>
                          <a:ea typeface="Tahoma" panose="020B0604030504040204" pitchFamily="34" charset="0"/>
                          <a:cs typeface="Tahoma" panose="020B0604030504040204" pitchFamily="34" charset="0"/>
                        </a:rPr>
                        <a:t>QCTO accredited </a:t>
                      </a:r>
                      <a:endParaRPr lang="en-ZA"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l" fontAlgn="t"/>
                      <a:r>
                        <a:rPr lang="en-ZA"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ZA"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xmlns="" val="10002"/>
                  </a:ext>
                </a:extLst>
              </a:tr>
              <a:tr h="394077">
                <a:tc>
                  <a:txBody>
                    <a:bodyPr/>
                    <a:lstStyle/>
                    <a:p>
                      <a:pPr algn="l" fontAlgn="t"/>
                      <a:r>
                        <a:rPr lang="en-ZA" sz="16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Total number of accredited courses/programmes (ETQA &amp; QCTO)</a:t>
                      </a:r>
                      <a:endParaRPr lang="en-ZA" sz="16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l" fontAlgn="t"/>
                      <a:r>
                        <a:rPr lang="en-ZA" sz="16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97</a:t>
                      </a:r>
                      <a:endParaRPr lang="en-ZA" sz="16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xmlns="" val="10003"/>
                  </a:ext>
                </a:extLst>
              </a:tr>
              <a:tr h="381060">
                <a:tc>
                  <a:txBody>
                    <a:bodyPr/>
                    <a:lstStyle/>
                    <a:p>
                      <a:pPr algn="l" fontAlgn="t"/>
                      <a:r>
                        <a:rPr lang="en-ZA" sz="16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Number of non-accredited courses/programmes </a:t>
                      </a:r>
                      <a:endParaRPr lang="en-ZA" sz="1600" b="0"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l" fontAlgn="t"/>
                      <a:r>
                        <a:rPr lang="en-ZA" sz="16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31</a:t>
                      </a:r>
                      <a:endParaRPr lang="en-ZA" sz="1600" b="0"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xmlns="" val="10004"/>
                  </a:ext>
                </a:extLst>
              </a:tr>
              <a:tr h="381060">
                <a:tc>
                  <a:txBody>
                    <a:bodyPr/>
                    <a:lstStyle/>
                    <a:p>
                      <a:pPr algn="l" fontAlgn="t"/>
                      <a:r>
                        <a:rPr lang="en-ZA" sz="16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Grand total number of courses/programmes </a:t>
                      </a:r>
                      <a:endParaRPr lang="en-ZA" sz="16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l" fontAlgn="t"/>
                      <a:r>
                        <a:rPr lang="en-ZA" sz="160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rPr>
                        <a:t>128</a:t>
                      </a:r>
                      <a:endParaRPr lang="en-ZA" sz="1600" b="1" i="0" u="none" strike="noStrike"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71461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708465"/>
          </a:xfrm>
        </p:spPr>
        <p:txBody>
          <a:bodyPr>
            <a:normAutofit/>
          </a:bodyPr>
          <a:lstStyle/>
          <a:p>
            <a:r>
              <a:rPr lang="en-ZA" sz="2000" dirty="0">
                <a:solidFill>
                  <a:srgbClr val="006600"/>
                </a:solidFill>
                <a:latin typeface="Tahoma" panose="020B0604030504040204" pitchFamily="34" charset="0"/>
                <a:ea typeface="Tahoma" panose="020B0604030504040204" pitchFamily="34" charset="0"/>
                <a:cs typeface="Tahoma" panose="020B0604030504040204" pitchFamily="34" charset="0"/>
              </a:rPr>
              <a:t>Programme 2: NSG Trade Account </a:t>
            </a:r>
            <a:endParaRPr lang="en-US" sz="22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44387519"/>
              </p:ext>
            </p:extLst>
          </p:nvPr>
        </p:nvGraphicFramePr>
        <p:xfrm>
          <a:off x="107504" y="1196753"/>
          <a:ext cx="8856983" cy="4475215"/>
        </p:xfrm>
        <a:graphic>
          <a:graphicData uri="http://schemas.openxmlformats.org/drawingml/2006/table">
            <a:tbl>
              <a:tblPr firstRow="1" firstCol="1" bandRow="1">
                <a:tableStyleId>{C083E6E3-FA7D-4D7B-A595-EF9225AFEA82}</a:tableStyleId>
              </a:tblPr>
              <a:tblGrid>
                <a:gridCol w="2880320">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4"/>
                    </a:ext>
                  </a:extLst>
                </a:gridCol>
                <a:gridCol w="1800199">
                  <a:extLst>
                    <a:ext uri="{9D8B030D-6E8A-4147-A177-3AD203B41FA5}">
                      <a16:colId xmlns:a16="http://schemas.microsoft.com/office/drawing/2014/main" xmlns="" val="20003"/>
                    </a:ext>
                  </a:extLst>
                </a:gridCol>
              </a:tblGrid>
              <a:tr h="578289">
                <a:tc>
                  <a:txBody>
                    <a:bodyPr/>
                    <a:lstStyle/>
                    <a:p>
                      <a:pPr algn="l">
                        <a:lnSpc>
                          <a:spcPct val="108000"/>
                        </a:lnSpc>
                        <a:spcAft>
                          <a:spcPts val="0"/>
                        </a:spcAft>
                      </a:pPr>
                      <a:r>
                        <a:rPr lang="en-GB" sz="1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Training Stream</a:t>
                      </a:r>
                      <a:endParaRPr lang="en-ZA" sz="1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a:lnSpc>
                          <a:spcPct val="108000"/>
                        </a:lnSpc>
                        <a:spcAft>
                          <a:spcPts val="0"/>
                        </a:spcAft>
                      </a:pPr>
                      <a:r>
                        <a:rPr lang="en-ZA" sz="1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2018/19</a:t>
                      </a:r>
                    </a:p>
                  </a:txBody>
                  <a:tcPr marL="68580" marR="68580" marT="0" marB="0"/>
                </a:tc>
                <a:tc>
                  <a:txBody>
                    <a:bodyPr/>
                    <a:lstStyle/>
                    <a:p>
                      <a:pPr algn="r">
                        <a:lnSpc>
                          <a:spcPct val="108000"/>
                        </a:lnSpc>
                        <a:spcAft>
                          <a:spcPts val="0"/>
                        </a:spcAft>
                      </a:pPr>
                      <a:r>
                        <a:rPr lang="en-ZA" sz="1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2019/20</a:t>
                      </a:r>
                    </a:p>
                  </a:txBody>
                  <a:tcPr marL="68580" marR="68580" marT="0" marB="0"/>
                </a:tc>
                <a:tc>
                  <a:txBody>
                    <a:bodyPr/>
                    <a:lstStyle/>
                    <a:p>
                      <a:pPr algn="r">
                        <a:lnSpc>
                          <a:spcPct val="108000"/>
                        </a:lnSpc>
                        <a:spcAft>
                          <a:spcPts val="0"/>
                        </a:spcAft>
                      </a:pPr>
                      <a:r>
                        <a:rPr lang="en-ZA" sz="1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2020/21</a:t>
                      </a:r>
                    </a:p>
                  </a:txBody>
                  <a:tcPr marL="68580" marR="68580" marT="0" marB="0"/>
                </a:tc>
                <a:extLst>
                  <a:ext uri="{0D108BD9-81ED-4DB2-BD59-A6C34878D82A}">
                    <a16:rowId xmlns:a16="http://schemas.microsoft.com/office/drawing/2014/main" xmlns="" val="10000"/>
                  </a:ext>
                </a:extLst>
              </a:tr>
              <a:tr h="674795">
                <a:tc>
                  <a:txBody>
                    <a:bodyPr/>
                    <a:lstStyle/>
                    <a:p>
                      <a:pPr algn="l">
                        <a:lnSpc>
                          <a:spcPct val="110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Compulsory Induction Programme</a:t>
                      </a:r>
                    </a:p>
                  </a:txBody>
                  <a:tcPr marL="84472" marR="84472" marT="42236" marB="42236"/>
                </a:tc>
                <a:tc>
                  <a:txBody>
                    <a:bodyPr/>
                    <a:lstStyle/>
                    <a:p>
                      <a:pPr algn="r">
                        <a:lnSpc>
                          <a:spcPct val="110000"/>
                        </a:lnSpc>
                        <a:spcAft>
                          <a:spcPts val="0"/>
                        </a:spcAft>
                      </a:pP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26 320</a:t>
                      </a:r>
                    </a:p>
                  </a:txBody>
                  <a:tcPr marL="84472" marR="84472" marT="42236" marB="42236"/>
                </a:tc>
                <a:tc>
                  <a:txBody>
                    <a:bodyPr/>
                    <a:lstStyle/>
                    <a:p>
                      <a:pPr algn="r">
                        <a:lnSpc>
                          <a:spcPct val="110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26 320</a:t>
                      </a:r>
                    </a:p>
                  </a:txBody>
                  <a:tcPr marL="84472" marR="84472" marT="42236" marB="42236"/>
                </a:tc>
                <a:tc>
                  <a:txBody>
                    <a:bodyPr/>
                    <a:lstStyle/>
                    <a:p>
                      <a:pPr algn="r" fontAlgn="b"/>
                      <a:r>
                        <a:rPr lang="en-ZA"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27 400</a:t>
                      </a:r>
                    </a:p>
                  </a:txBody>
                  <a:tcPr marL="7620" marR="7620" marT="7620" marB="0" anchor="ctr"/>
                </a:tc>
                <a:extLst>
                  <a:ext uri="{0D108BD9-81ED-4DB2-BD59-A6C34878D82A}">
                    <a16:rowId xmlns:a16="http://schemas.microsoft.com/office/drawing/2014/main" xmlns="" val="10001"/>
                  </a:ext>
                </a:extLst>
              </a:tr>
              <a:tr h="674795">
                <a:tc>
                  <a:txBody>
                    <a:bodyPr/>
                    <a:lstStyle/>
                    <a:p>
                      <a:pPr algn="l">
                        <a:lnSpc>
                          <a:spcPct val="110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Breaking Barriers to Entry</a:t>
                      </a:r>
                    </a:p>
                  </a:txBody>
                  <a:tcPr marL="84472" marR="84472" marT="42236" marB="42236"/>
                </a:tc>
                <a:tc>
                  <a:txBody>
                    <a:bodyPr/>
                    <a:lstStyle/>
                    <a:p>
                      <a:pPr algn="r">
                        <a:lnSpc>
                          <a:spcPct val="110000"/>
                        </a:lnSpc>
                        <a:spcAft>
                          <a:spcPts val="0"/>
                        </a:spcAft>
                      </a:pP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2 750</a:t>
                      </a:r>
                    </a:p>
                  </a:txBody>
                  <a:tcPr marL="84472" marR="84472" marT="42236" marB="42236"/>
                </a:tc>
                <a:tc>
                  <a:txBody>
                    <a:bodyPr/>
                    <a:lstStyle/>
                    <a:p>
                      <a:pPr algn="r">
                        <a:lnSpc>
                          <a:spcPct val="110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3 000</a:t>
                      </a:r>
                    </a:p>
                  </a:txBody>
                  <a:tcPr marL="84472" marR="84472" marT="42236" marB="42236"/>
                </a:tc>
                <a:tc>
                  <a:txBody>
                    <a:bodyPr/>
                    <a:lstStyle/>
                    <a:p>
                      <a:pPr algn="r" fontAlgn="b"/>
                      <a:r>
                        <a:rPr lang="en-ZA"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3 000</a:t>
                      </a:r>
                    </a:p>
                  </a:txBody>
                  <a:tcPr marL="7620" marR="7620" marT="7620" marB="0" anchor="ctr"/>
                </a:tc>
                <a:extLst>
                  <a:ext uri="{0D108BD9-81ED-4DB2-BD59-A6C34878D82A}">
                    <a16:rowId xmlns:a16="http://schemas.microsoft.com/office/drawing/2014/main" xmlns="" val="10002"/>
                  </a:ext>
                </a:extLst>
              </a:tr>
              <a:tr h="674795">
                <a:tc>
                  <a:txBody>
                    <a:bodyPr/>
                    <a:lstStyle/>
                    <a:p>
                      <a:pPr algn="l">
                        <a:lnSpc>
                          <a:spcPct val="110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Administration</a:t>
                      </a:r>
                    </a:p>
                  </a:txBody>
                  <a:tcPr marL="84472" marR="84472" marT="42236" marB="42236"/>
                </a:tc>
                <a:tc>
                  <a:txBody>
                    <a:bodyPr/>
                    <a:lstStyle/>
                    <a:p>
                      <a:pPr algn="r">
                        <a:lnSpc>
                          <a:spcPct val="110000"/>
                        </a:lnSpc>
                        <a:spcAft>
                          <a:spcPts val="0"/>
                        </a:spcAft>
                      </a:pP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4 050</a:t>
                      </a:r>
                    </a:p>
                  </a:txBody>
                  <a:tcPr marL="84472" marR="84472" marT="42236" marB="42236"/>
                </a:tc>
                <a:tc>
                  <a:txBody>
                    <a:bodyPr/>
                    <a:lstStyle/>
                    <a:p>
                      <a:pPr algn="r">
                        <a:lnSpc>
                          <a:spcPct val="110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4 050</a:t>
                      </a:r>
                    </a:p>
                  </a:txBody>
                  <a:tcPr marL="84472" marR="84472" marT="42236" marB="42236"/>
                </a:tc>
                <a:tc>
                  <a:txBody>
                    <a:bodyPr/>
                    <a:lstStyle/>
                    <a:p>
                      <a:pPr algn="r" fontAlgn="b"/>
                      <a:r>
                        <a:rPr lang="en-ZA"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r>
                        <a:rPr lang="en-ZA" sz="14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200</a:t>
                      </a:r>
                      <a:endParaRPr lang="en-ZA"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extLst>
                  <a:ext uri="{0D108BD9-81ED-4DB2-BD59-A6C34878D82A}">
                    <a16:rowId xmlns:a16="http://schemas.microsoft.com/office/drawing/2014/main" xmlns="" val="10003"/>
                  </a:ext>
                </a:extLst>
              </a:tr>
              <a:tr h="664460">
                <a:tc>
                  <a:txBody>
                    <a:bodyPr/>
                    <a:lstStyle/>
                    <a:p>
                      <a:pPr algn="l">
                        <a:lnSpc>
                          <a:spcPct val="110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Management</a:t>
                      </a:r>
                    </a:p>
                  </a:txBody>
                  <a:tcPr marL="84472" marR="84472" marT="42236" marB="42236"/>
                </a:tc>
                <a:tc>
                  <a:txBody>
                    <a:bodyPr/>
                    <a:lstStyle/>
                    <a:p>
                      <a:pPr algn="r">
                        <a:lnSpc>
                          <a:spcPct val="110000"/>
                        </a:lnSpc>
                        <a:spcAft>
                          <a:spcPts val="0"/>
                        </a:spcAft>
                      </a:pP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9 394</a:t>
                      </a:r>
                    </a:p>
                  </a:txBody>
                  <a:tcPr marL="84472" marR="84472" marT="42236" marB="42236"/>
                </a:tc>
                <a:tc>
                  <a:txBody>
                    <a:bodyPr/>
                    <a:lstStyle/>
                    <a:p>
                      <a:pPr algn="r">
                        <a:lnSpc>
                          <a:spcPct val="110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9 913</a:t>
                      </a:r>
                    </a:p>
                  </a:txBody>
                  <a:tcPr marL="84472" marR="84472" marT="42236" marB="42236"/>
                </a:tc>
                <a:tc>
                  <a:txBody>
                    <a:bodyPr/>
                    <a:lstStyle/>
                    <a:p>
                      <a:pPr algn="r" fontAlgn="b"/>
                      <a:r>
                        <a:rPr lang="en-ZA"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r>
                        <a:rPr lang="en-ZA" sz="14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900</a:t>
                      </a:r>
                      <a:endParaRPr lang="en-ZA"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extLst>
                  <a:ext uri="{0D108BD9-81ED-4DB2-BD59-A6C34878D82A}">
                    <a16:rowId xmlns:a16="http://schemas.microsoft.com/office/drawing/2014/main" xmlns="" val="10004"/>
                  </a:ext>
                </a:extLst>
              </a:tr>
              <a:tr h="654217">
                <a:tc>
                  <a:txBody>
                    <a:bodyPr/>
                    <a:lstStyle/>
                    <a:p>
                      <a:pPr algn="l">
                        <a:lnSpc>
                          <a:spcPct val="110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Leadership</a:t>
                      </a:r>
                    </a:p>
                  </a:txBody>
                  <a:tcPr marL="84472" marR="84472" marT="42236" marB="42236"/>
                </a:tc>
                <a:tc>
                  <a:txBody>
                    <a:bodyPr/>
                    <a:lstStyle/>
                    <a:p>
                      <a:pPr algn="r">
                        <a:lnSpc>
                          <a:spcPct val="110000"/>
                        </a:lnSpc>
                        <a:spcAft>
                          <a:spcPts val="0"/>
                        </a:spcAft>
                      </a:pPr>
                      <a:endPar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6 000</a:t>
                      </a:r>
                    </a:p>
                  </a:txBody>
                  <a:tcPr marL="84472" marR="84472" marT="42236" marB="42236"/>
                </a:tc>
                <a:tc>
                  <a:txBody>
                    <a:bodyPr/>
                    <a:lstStyle/>
                    <a:p>
                      <a:pPr algn="r">
                        <a:lnSpc>
                          <a:spcPct val="110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6 000</a:t>
                      </a:r>
                    </a:p>
                  </a:txBody>
                  <a:tcPr marL="84472" marR="84472" marT="42236" marB="42236"/>
                </a:tc>
                <a:tc>
                  <a:txBody>
                    <a:bodyPr/>
                    <a:lstStyle/>
                    <a:p>
                      <a:pPr algn="r" fontAlgn="b"/>
                      <a:r>
                        <a:rPr lang="en-ZA"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6 000</a:t>
                      </a:r>
                    </a:p>
                  </a:txBody>
                  <a:tcPr marL="7620" marR="7620" marT="7620" marB="0" anchor="ctr"/>
                </a:tc>
                <a:extLst>
                  <a:ext uri="{0D108BD9-81ED-4DB2-BD59-A6C34878D82A}">
                    <a16:rowId xmlns:a16="http://schemas.microsoft.com/office/drawing/2014/main" xmlns="" val="10005"/>
                  </a:ext>
                </a:extLst>
              </a:tr>
              <a:tr h="471138">
                <a:tc>
                  <a:txBody>
                    <a:bodyPr/>
                    <a:lstStyle/>
                    <a:p>
                      <a:pPr marL="0" algn="l" defTabSz="914400" rtl="0" eaLnBrk="1" latinLnBrk="0" hangingPunct="1">
                        <a:lnSpc>
                          <a:spcPct val="108000"/>
                        </a:lnSpc>
                        <a:spcAft>
                          <a:spcPts val="0"/>
                        </a:spcAft>
                      </a:pPr>
                      <a:r>
                        <a:rPr lang="en-GB"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endParaRPr lang="en-ZA"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a:lnSpc>
                          <a:spcPct val="110000"/>
                        </a:lnSpc>
                        <a:spcAft>
                          <a:spcPts val="0"/>
                        </a:spcAft>
                      </a:pP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48 514</a:t>
                      </a:r>
                    </a:p>
                  </a:txBody>
                  <a:tcPr marL="84472" marR="84472" marT="42236" marB="42236"/>
                </a:tc>
                <a:tc>
                  <a:txBody>
                    <a:bodyPr/>
                    <a:lstStyle/>
                    <a:p>
                      <a:pPr algn="r">
                        <a:lnSpc>
                          <a:spcPct val="110000"/>
                        </a:lnSpc>
                        <a:spcAft>
                          <a:spcPts val="0"/>
                        </a:spcAft>
                      </a:pPr>
                      <a:endParaRPr lang="en-ZA" sz="1400" b="1" dirty="0">
                        <a:effectLst/>
                        <a:latin typeface="Tahoma" panose="020B0604030504040204" pitchFamily="34" charset="0"/>
                        <a:ea typeface="Tahoma" panose="020B0604030504040204" pitchFamily="34" charset="0"/>
                        <a:cs typeface="Tahoma" panose="020B0604030504040204" pitchFamily="34" charset="0"/>
                      </a:endParaRPr>
                    </a:p>
                    <a:p>
                      <a:pPr algn="r">
                        <a:lnSpc>
                          <a:spcPct val="110000"/>
                        </a:lnSpc>
                        <a:spcAft>
                          <a:spcPts val="0"/>
                        </a:spcAft>
                      </a:pPr>
                      <a:r>
                        <a:rPr lang="en-ZA" sz="1400" b="1" dirty="0">
                          <a:effectLst/>
                          <a:latin typeface="Tahoma" panose="020B0604030504040204" pitchFamily="34" charset="0"/>
                          <a:ea typeface="Tahoma" panose="020B0604030504040204" pitchFamily="34" charset="0"/>
                          <a:cs typeface="Tahoma" panose="020B0604030504040204" pitchFamily="34" charset="0"/>
                        </a:rPr>
                        <a:t>49 283</a:t>
                      </a:r>
                    </a:p>
                  </a:txBody>
                  <a:tcPr marL="84472" marR="84472" marT="42236" marB="42236"/>
                </a:tc>
                <a:tc>
                  <a:txBody>
                    <a:bodyPr/>
                    <a:lstStyle/>
                    <a:p>
                      <a:pPr algn="r" fontAlgn="b"/>
                      <a:endParaRPr lang="en-ZA"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r" fontAlgn="b"/>
                      <a:r>
                        <a:rPr lang="en-ZA"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r>
                        <a:rPr lang="en-ZA" sz="1400" b="1"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50</a:t>
                      </a:r>
                      <a:r>
                        <a:rPr lang="en-ZA" sz="1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86875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3491880" y="6381328"/>
            <a:ext cx="1600200" cy="273844"/>
          </a:xfrm>
        </p:spPr>
        <p:txBody>
          <a:bodyPr/>
          <a:lstStyle/>
          <a:p>
            <a:fld id="{1CE6738C-8955-4CF1-A256-1C49941BBB03}" type="slidenum">
              <a:rPr lang="en-ZA">
                <a:solidFill>
                  <a:prstClr val="black">
                    <a:tint val="75000"/>
                  </a:prstClr>
                </a:solidFill>
                <a:latin typeface="Calibri"/>
              </a:rPr>
              <a:pPr/>
              <a:t>19</a:t>
            </a:fld>
            <a:endParaRPr lang="en-ZA" dirty="0">
              <a:solidFill>
                <a:prstClr val="black">
                  <a:tint val="75000"/>
                </a:prstClr>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xmlns="" val="1137015736"/>
              </p:ext>
            </p:extLst>
          </p:nvPr>
        </p:nvGraphicFramePr>
        <p:xfrm>
          <a:off x="323528" y="1124749"/>
          <a:ext cx="8496945" cy="4680514"/>
        </p:xfrm>
        <a:graphic>
          <a:graphicData uri="http://schemas.openxmlformats.org/drawingml/2006/table">
            <a:tbl>
              <a:tblPr firstRow="1" firstCol="1" lastRow="1" bandRow="1">
                <a:tableStyleId>{F5AB1C69-6EDB-4FF4-983F-18BD219EF322}</a:tableStyleId>
              </a:tblPr>
              <a:tblGrid>
                <a:gridCol w="2394399">
                  <a:extLst>
                    <a:ext uri="{9D8B030D-6E8A-4147-A177-3AD203B41FA5}">
                      <a16:colId xmlns:a16="http://schemas.microsoft.com/office/drawing/2014/main" xmlns="" val="3049617409"/>
                    </a:ext>
                  </a:extLst>
                </a:gridCol>
                <a:gridCol w="1017091">
                  <a:extLst>
                    <a:ext uri="{9D8B030D-6E8A-4147-A177-3AD203B41FA5}">
                      <a16:colId xmlns:a16="http://schemas.microsoft.com/office/drawing/2014/main" xmlns="" val="705704556"/>
                    </a:ext>
                  </a:extLst>
                </a:gridCol>
                <a:gridCol w="1017091">
                  <a:extLst>
                    <a:ext uri="{9D8B030D-6E8A-4147-A177-3AD203B41FA5}">
                      <a16:colId xmlns:a16="http://schemas.microsoft.com/office/drawing/2014/main" xmlns="" val="3631479150"/>
                    </a:ext>
                  </a:extLst>
                </a:gridCol>
                <a:gridCol w="1017091">
                  <a:extLst>
                    <a:ext uri="{9D8B030D-6E8A-4147-A177-3AD203B41FA5}">
                      <a16:colId xmlns:a16="http://schemas.microsoft.com/office/drawing/2014/main" xmlns="" val="1436272154"/>
                    </a:ext>
                  </a:extLst>
                </a:gridCol>
                <a:gridCol w="1017091">
                  <a:extLst>
                    <a:ext uri="{9D8B030D-6E8A-4147-A177-3AD203B41FA5}">
                      <a16:colId xmlns:a16="http://schemas.microsoft.com/office/drawing/2014/main" xmlns="" val="1254213208"/>
                    </a:ext>
                  </a:extLst>
                </a:gridCol>
                <a:gridCol w="1017091">
                  <a:extLst>
                    <a:ext uri="{9D8B030D-6E8A-4147-A177-3AD203B41FA5}">
                      <a16:colId xmlns:a16="http://schemas.microsoft.com/office/drawing/2014/main" xmlns="" val="2350039013"/>
                    </a:ext>
                  </a:extLst>
                </a:gridCol>
                <a:gridCol w="1017091">
                  <a:extLst>
                    <a:ext uri="{9D8B030D-6E8A-4147-A177-3AD203B41FA5}">
                      <a16:colId xmlns:a16="http://schemas.microsoft.com/office/drawing/2014/main" xmlns="" val="599674692"/>
                    </a:ext>
                  </a:extLst>
                </a:gridCol>
              </a:tblGrid>
              <a:tr h="479142">
                <a:tc rowSpan="2">
                  <a:txBody>
                    <a:bodyPr/>
                    <a:lstStyle/>
                    <a:p>
                      <a:pPr algn="l" rtl="0" fontAlgn="ctr"/>
                      <a:r>
                        <a:rPr lang="en-ZA" sz="1200" u="none" strike="noStrike" dirty="0">
                          <a:effectLst/>
                          <a:latin typeface="+mn-lt"/>
                        </a:rPr>
                        <a:t>Training Trading Account</a:t>
                      </a:r>
                      <a:endParaRPr lang="en-ZA" sz="1200" b="1" i="0" u="none" strike="noStrike" dirty="0">
                        <a:solidFill>
                          <a:srgbClr val="FFFFFF"/>
                        </a:solidFill>
                        <a:effectLst/>
                        <a:latin typeface="+mn-lt"/>
                      </a:endParaRPr>
                    </a:p>
                  </a:txBody>
                  <a:tcPr marL="2141" marR="2141" marT="2141" marB="0" anchor="ctr"/>
                </a:tc>
                <a:tc>
                  <a:txBody>
                    <a:bodyPr/>
                    <a:lstStyle/>
                    <a:p>
                      <a:pPr algn="l" rtl="0" fontAlgn="ctr"/>
                      <a:r>
                        <a:rPr lang="en-ZA" sz="1200" u="none" strike="noStrike" dirty="0">
                          <a:solidFill>
                            <a:schemeClr val="tx1"/>
                          </a:solidFill>
                          <a:effectLst/>
                          <a:latin typeface="+mn-lt"/>
                        </a:rPr>
                        <a:t>Audited outcome</a:t>
                      </a:r>
                      <a:endParaRPr lang="en-ZA" sz="1200" b="1" i="0" u="none" strike="noStrike" dirty="0">
                        <a:solidFill>
                          <a:schemeClr val="tx1"/>
                        </a:solidFill>
                        <a:effectLst/>
                        <a:latin typeface="+mn-lt"/>
                      </a:endParaRPr>
                    </a:p>
                  </a:txBody>
                  <a:tcPr marL="2141" marR="2141" marT="2141" marB="0" anchor="ctr"/>
                </a:tc>
                <a:tc>
                  <a:txBody>
                    <a:bodyPr/>
                    <a:lstStyle/>
                    <a:p>
                      <a:pPr algn="l" rtl="0" fontAlgn="ctr"/>
                      <a:r>
                        <a:rPr lang="en-ZA" sz="1200" u="none" strike="noStrike" dirty="0">
                          <a:solidFill>
                            <a:schemeClr val="tx1"/>
                          </a:solidFill>
                          <a:effectLst/>
                          <a:latin typeface="+mn-lt"/>
                        </a:rPr>
                        <a:t>Audited outcome</a:t>
                      </a:r>
                      <a:endParaRPr lang="en-ZA" sz="1200" b="1" i="0" u="none" strike="noStrike" dirty="0">
                        <a:solidFill>
                          <a:schemeClr val="tx1"/>
                        </a:solidFill>
                        <a:effectLst/>
                        <a:latin typeface="+mn-lt"/>
                      </a:endParaRPr>
                    </a:p>
                  </a:txBody>
                  <a:tcPr marL="2141" marR="2141" marT="2141" marB="0" anchor="ctr"/>
                </a:tc>
                <a:tc>
                  <a:txBody>
                    <a:bodyPr/>
                    <a:lstStyle/>
                    <a:p>
                      <a:pPr algn="l" rtl="0" fontAlgn="ctr"/>
                      <a:r>
                        <a:rPr lang="en-ZA" sz="1200" u="none" strike="noStrike" dirty="0">
                          <a:solidFill>
                            <a:schemeClr val="tx1"/>
                          </a:solidFill>
                          <a:effectLst/>
                          <a:latin typeface="+mn-lt"/>
                        </a:rPr>
                        <a:t>Revised Budget Estimate</a:t>
                      </a:r>
                      <a:endParaRPr lang="en-ZA" sz="1200" b="1" i="0" u="none" strike="noStrike" dirty="0">
                        <a:solidFill>
                          <a:schemeClr val="tx1"/>
                        </a:solidFill>
                        <a:effectLst/>
                        <a:latin typeface="+mn-lt"/>
                      </a:endParaRPr>
                    </a:p>
                  </a:txBody>
                  <a:tcPr marL="2141" marR="2141" marT="2141" marB="0" anchor="ctr"/>
                </a:tc>
                <a:tc>
                  <a:txBody>
                    <a:bodyPr/>
                    <a:lstStyle/>
                    <a:p>
                      <a:pPr algn="l" rtl="0" fontAlgn="ctr"/>
                      <a:r>
                        <a:rPr lang="en-ZA" sz="1200" b="1" u="none" strike="noStrike" dirty="0">
                          <a:solidFill>
                            <a:schemeClr val="tx1"/>
                          </a:solidFill>
                          <a:effectLst/>
                          <a:latin typeface="+mn-lt"/>
                        </a:rPr>
                        <a:t>Revised Budget Estimate</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l" rtl="0" fontAlgn="ctr"/>
                      <a:r>
                        <a:rPr lang="en-ZA" sz="1200" u="none" strike="noStrike" dirty="0">
                          <a:solidFill>
                            <a:schemeClr val="tx1"/>
                          </a:solidFill>
                          <a:effectLst/>
                          <a:latin typeface="+mn-lt"/>
                        </a:rPr>
                        <a:t>Revised Budget Estimate</a:t>
                      </a:r>
                      <a:endParaRPr lang="en-ZA" sz="1200" b="1" i="0" u="none" strike="noStrike" dirty="0">
                        <a:solidFill>
                          <a:schemeClr val="tx1"/>
                        </a:solidFill>
                        <a:effectLst/>
                        <a:latin typeface="+mn-lt"/>
                      </a:endParaRPr>
                    </a:p>
                  </a:txBody>
                  <a:tcPr marL="2141" marR="2141" marT="2141" marB="0" anchor="ctr"/>
                </a:tc>
                <a:tc>
                  <a:txBody>
                    <a:bodyPr/>
                    <a:lstStyle/>
                    <a:p>
                      <a:pPr algn="l" rtl="0" fontAlgn="ctr"/>
                      <a:r>
                        <a:rPr lang="en-ZA" sz="1200" u="none" strike="noStrike" dirty="0">
                          <a:solidFill>
                            <a:schemeClr val="tx1"/>
                          </a:solidFill>
                          <a:effectLst/>
                          <a:latin typeface="+mn-lt"/>
                        </a:rPr>
                        <a:t>Revised Budget Estimate</a:t>
                      </a:r>
                      <a:endParaRPr lang="en-ZA" sz="1200" b="1" i="0" u="none" strike="noStrike" dirty="0">
                        <a:solidFill>
                          <a:schemeClr val="tx1"/>
                        </a:solidFill>
                        <a:effectLst/>
                        <a:latin typeface="+mn-lt"/>
                      </a:endParaRPr>
                    </a:p>
                  </a:txBody>
                  <a:tcPr marL="2141" marR="2141" marT="2141" marB="0" anchor="ctr"/>
                </a:tc>
                <a:extLst>
                  <a:ext uri="{0D108BD9-81ED-4DB2-BD59-A6C34878D82A}">
                    <a16:rowId xmlns:a16="http://schemas.microsoft.com/office/drawing/2014/main" xmlns="" val="3783421159"/>
                  </a:ext>
                </a:extLst>
              </a:tr>
              <a:tr h="188948">
                <a:tc vMerge="1">
                  <a:txBody>
                    <a:bodyPr/>
                    <a:lstStyle/>
                    <a:p>
                      <a:endParaRPr lang="en-ZA"/>
                    </a:p>
                  </a:txBody>
                  <a:tcPr/>
                </a:tc>
                <a:tc>
                  <a:txBody>
                    <a:bodyPr/>
                    <a:lstStyle/>
                    <a:p>
                      <a:pPr algn="r" rtl="0" fontAlgn="ctr"/>
                      <a:r>
                        <a:rPr lang="en-ZA" sz="1200" b="1" u="none" strike="noStrike" dirty="0">
                          <a:effectLst/>
                          <a:latin typeface="+mn-lt"/>
                        </a:rPr>
                        <a:t>2015/16</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effectLst/>
                          <a:latin typeface="+mn-lt"/>
                        </a:rPr>
                        <a:t>2016/17</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effectLst/>
                          <a:latin typeface="+mn-lt"/>
                        </a:rPr>
                        <a:t>2017/18</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2018/19</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b="1" u="none" strike="noStrike" dirty="0">
                          <a:effectLst/>
                          <a:latin typeface="+mn-lt"/>
                        </a:rPr>
                        <a:t>2019/20</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effectLst/>
                          <a:latin typeface="+mn-lt"/>
                        </a:rPr>
                        <a:t>2020/21</a:t>
                      </a:r>
                      <a:endParaRPr lang="en-ZA" sz="1200" b="1" i="0" u="none" strike="noStrike" dirty="0">
                        <a:solidFill>
                          <a:srgbClr val="000000"/>
                        </a:solidFill>
                        <a:effectLst/>
                        <a:latin typeface="+mn-lt"/>
                      </a:endParaRPr>
                    </a:p>
                  </a:txBody>
                  <a:tcPr marL="2141" marR="2141" marT="2141" marB="0" anchor="ctr"/>
                </a:tc>
                <a:extLst>
                  <a:ext uri="{0D108BD9-81ED-4DB2-BD59-A6C34878D82A}">
                    <a16:rowId xmlns:a16="http://schemas.microsoft.com/office/drawing/2014/main" xmlns="" val="1934793548"/>
                  </a:ext>
                </a:extLst>
              </a:tr>
              <a:tr h="487855">
                <a:tc>
                  <a:txBody>
                    <a:bodyPr/>
                    <a:lstStyle/>
                    <a:p>
                      <a:pPr algn="l" rtl="0" fontAlgn="ctr"/>
                      <a:r>
                        <a:rPr lang="en-GB" sz="1200" u="none" strike="noStrike">
                          <a:effectLst/>
                          <a:latin typeface="+mn-lt"/>
                        </a:rPr>
                        <a:t>Public sector organisational and staff development</a:t>
                      </a:r>
                      <a:endParaRPr lang="en-GB"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156 401</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212 375</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181 835</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186 356</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196 573</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200 812</a:t>
                      </a:r>
                      <a:endParaRPr lang="en-ZA" sz="1200" b="0" i="0" u="none" strike="noStrike" dirty="0">
                        <a:solidFill>
                          <a:srgbClr val="000000"/>
                        </a:solidFill>
                        <a:effectLst/>
                        <a:latin typeface="+mn-lt"/>
                      </a:endParaRPr>
                    </a:p>
                  </a:txBody>
                  <a:tcPr marL="2141" marR="2141" marT="2141" marB="0" anchor="ctr"/>
                </a:tc>
                <a:extLst>
                  <a:ext uri="{0D108BD9-81ED-4DB2-BD59-A6C34878D82A}">
                    <a16:rowId xmlns:a16="http://schemas.microsoft.com/office/drawing/2014/main" xmlns="" val="3514433213"/>
                  </a:ext>
                </a:extLst>
              </a:tr>
              <a:tr h="188948">
                <a:tc>
                  <a:txBody>
                    <a:bodyPr/>
                    <a:lstStyle/>
                    <a:p>
                      <a:pPr algn="l" rtl="0" fontAlgn="ctr"/>
                      <a:r>
                        <a:rPr lang="en-ZA" sz="1200" u="none" strike="noStrike">
                          <a:effectLst/>
                          <a:latin typeface="+mn-lt"/>
                        </a:rPr>
                        <a:t>TOTAL</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156 401</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212 375</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181 835</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186 356</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196 573</a:t>
                      </a:r>
                      <a:endParaRPr lang="en-ZA" sz="1200" b="1" i="0" u="none" strike="noStrike" dirty="0">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200 812</a:t>
                      </a:r>
                      <a:endParaRPr lang="en-ZA" sz="1200" b="1" i="0" u="none" strike="noStrike">
                        <a:solidFill>
                          <a:srgbClr val="FFFFFF"/>
                        </a:solidFill>
                        <a:effectLst/>
                        <a:latin typeface="+mn-lt"/>
                      </a:endParaRPr>
                    </a:p>
                  </a:txBody>
                  <a:tcPr marL="2141" marR="2141" marT="2141" marB="0" anchor="ctr"/>
                </a:tc>
                <a:extLst>
                  <a:ext uri="{0D108BD9-81ED-4DB2-BD59-A6C34878D82A}">
                    <a16:rowId xmlns:a16="http://schemas.microsoft.com/office/drawing/2014/main" xmlns="" val="1691033099"/>
                  </a:ext>
                </a:extLst>
              </a:tr>
              <a:tr h="188948">
                <a:tc>
                  <a:txBody>
                    <a:bodyPr/>
                    <a:lstStyle/>
                    <a:p>
                      <a:pPr algn="l" fontAlgn="b"/>
                      <a:endParaRPr lang="en-ZA" sz="1200" b="0" i="0" u="none" strike="noStrike">
                        <a:solidFill>
                          <a:srgbClr val="000000"/>
                        </a:solidFill>
                        <a:effectLst/>
                        <a:latin typeface="+mn-lt"/>
                      </a:endParaRPr>
                    </a:p>
                  </a:txBody>
                  <a:tcPr marL="2141" marR="2141" marT="2141" marB="0" anchor="b"/>
                </a:tc>
                <a:tc>
                  <a:txBody>
                    <a:bodyPr/>
                    <a:lstStyle/>
                    <a:p>
                      <a:pPr algn="l" fontAlgn="b"/>
                      <a:endParaRPr lang="en-ZA" sz="1200" b="0" i="0" u="none" strike="noStrike">
                        <a:solidFill>
                          <a:srgbClr val="000000"/>
                        </a:solidFill>
                        <a:effectLst/>
                        <a:latin typeface="+mn-lt"/>
                      </a:endParaRPr>
                    </a:p>
                  </a:txBody>
                  <a:tcPr marL="2141" marR="2141" marT="2141" marB="0" anchor="b"/>
                </a:tc>
                <a:tc>
                  <a:txBody>
                    <a:bodyPr/>
                    <a:lstStyle/>
                    <a:p>
                      <a:pPr algn="l" fontAlgn="b"/>
                      <a:endParaRPr lang="en-ZA" sz="1200" b="0" i="0" u="none" strike="noStrike" dirty="0">
                        <a:solidFill>
                          <a:srgbClr val="000000"/>
                        </a:solidFill>
                        <a:effectLst/>
                        <a:latin typeface="+mn-lt"/>
                      </a:endParaRPr>
                    </a:p>
                  </a:txBody>
                  <a:tcPr marL="2141" marR="2141" marT="2141" marB="0" anchor="b"/>
                </a:tc>
                <a:tc>
                  <a:txBody>
                    <a:bodyPr/>
                    <a:lstStyle/>
                    <a:p>
                      <a:pPr algn="l" fontAlgn="b"/>
                      <a:endParaRPr lang="en-ZA" sz="1200" b="0" i="0" u="none" strike="noStrike">
                        <a:solidFill>
                          <a:srgbClr val="000000"/>
                        </a:solidFill>
                        <a:effectLst/>
                        <a:latin typeface="+mn-lt"/>
                      </a:endParaRPr>
                    </a:p>
                  </a:txBody>
                  <a:tcPr marL="2141" marR="2141" marT="2141" marB="0" anchor="b"/>
                </a:tc>
                <a:tc>
                  <a:txBody>
                    <a:bodyPr/>
                    <a:lstStyle/>
                    <a:p>
                      <a:pPr algn="l" fontAlgn="b"/>
                      <a:endParaRPr lang="en-ZA" sz="1200" b="1" i="0" u="none" strike="noStrike" dirty="0">
                        <a:solidFill>
                          <a:schemeClr val="tx1"/>
                        </a:solidFill>
                        <a:effectLst/>
                        <a:latin typeface="+mn-lt"/>
                      </a:endParaRPr>
                    </a:p>
                  </a:txBody>
                  <a:tcPr marL="2141" marR="2141" marT="2141" marB="0" anchor="b">
                    <a:solidFill>
                      <a:schemeClr val="accent3"/>
                    </a:solidFill>
                  </a:tcPr>
                </a:tc>
                <a:tc>
                  <a:txBody>
                    <a:bodyPr/>
                    <a:lstStyle/>
                    <a:p>
                      <a:pPr algn="l" fontAlgn="b"/>
                      <a:endParaRPr lang="en-ZA" sz="1200" b="0" i="0" u="none" strike="noStrike" dirty="0">
                        <a:solidFill>
                          <a:srgbClr val="000000"/>
                        </a:solidFill>
                        <a:effectLst/>
                        <a:latin typeface="+mn-lt"/>
                      </a:endParaRPr>
                    </a:p>
                  </a:txBody>
                  <a:tcPr marL="2141" marR="2141" marT="2141" marB="0" anchor="b"/>
                </a:tc>
                <a:tc>
                  <a:txBody>
                    <a:bodyPr/>
                    <a:lstStyle/>
                    <a:p>
                      <a:pPr algn="l" fontAlgn="b"/>
                      <a:endParaRPr lang="en-ZA" sz="1200" b="0" i="0" u="none" strike="noStrike">
                        <a:solidFill>
                          <a:srgbClr val="000000"/>
                        </a:solidFill>
                        <a:effectLst/>
                        <a:latin typeface="+mn-lt"/>
                      </a:endParaRPr>
                    </a:p>
                  </a:txBody>
                  <a:tcPr marL="2141" marR="2141" marT="2141" marB="0" anchor="b"/>
                </a:tc>
                <a:extLst>
                  <a:ext uri="{0D108BD9-81ED-4DB2-BD59-A6C34878D82A}">
                    <a16:rowId xmlns:a16="http://schemas.microsoft.com/office/drawing/2014/main" xmlns="" val="15378979"/>
                  </a:ext>
                </a:extLst>
              </a:tr>
              <a:tr h="479142">
                <a:tc rowSpan="2">
                  <a:txBody>
                    <a:bodyPr/>
                    <a:lstStyle/>
                    <a:p>
                      <a:pPr algn="l" rtl="0" fontAlgn="ctr"/>
                      <a:r>
                        <a:rPr lang="en-ZA" sz="1200" u="none" strike="noStrike">
                          <a:effectLst/>
                          <a:latin typeface="+mn-lt"/>
                        </a:rPr>
                        <a:t>Training Trading Account</a:t>
                      </a:r>
                      <a:endParaRPr lang="en-ZA" sz="1200" b="1" i="0" u="none" strike="noStrike">
                        <a:solidFill>
                          <a:srgbClr val="FFFFFF"/>
                        </a:solidFill>
                        <a:effectLst/>
                        <a:latin typeface="+mn-lt"/>
                      </a:endParaRPr>
                    </a:p>
                  </a:txBody>
                  <a:tcPr marL="2141" marR="2141" marT="2141" marB="0" anchor="ctr"/>
                </a:tc>
                <a:tc>
                  <a:txBody>
                    <a:bodyPr/>
                    <a:lstStyle/>
                    <a:p>
                      <a:pPr algn="ctr" rtl="0" fontAlgn="ctr"/>
                      <a:r>
                        <a:rPr lang="en-ZA" sz="1200" b="1" u="none" strike="noStrike" dirty="0">
                          <a:effectLst/>
                          <a:latin typeface="+mn-lt"/>
                        </a:rPr>
                        <a:t>Audited outcome</a:t>
                      </a:r>
                      <a:endParaRPr lang="en-ZA" sz="1200" b="1" i="0" u="none" strike="noStrike" dirty="0">
                        <a:solidFill>
                          <a:srgbClr val="FFFFFF"/>
                        </a:solidFill>
                        <a:effectLst/>
                        <a:latin typeface="+mn-lt"/>
                      </a:endParaRPr>
                    </a:p>
                  </a:txBody>
                  <a:tcPr marL="2141" marR="2141" marT="2141" marB="0" anchor="ctr"/>
                </a:tc>
                <a:tc>
                  <a:txBody>
                    <a:bodyPr/>
                    <a:lstStyle/>
                    <a:p>
                      <a:pPr algn="ctr" rtl="0" fontAlgn="ctr"/>
                      <a:r>
                        <a:rPr lang="en-ZA" sz="1200" b="1" u="none" strike="noStrike" dirty="0">
                          <a:solidFill>
                            <a:schemeClr val="tx1"/>
                          </a:solidFill>
                          <a:effectLst/>
                          <a:latin typeface="+mn-lt"/>
                        </a:rPr>
                        <a:t>Audited outcome</a:t>
                      </a:r>
                      <a:endParaRPr lang="en-ZA" sz="1200" b="1" i="0" u="none" strike="noStrike" dirty="0">
                        <a:solidFill>
                          <a:schemeClr val="tx1"/>
                        </a:solidFill>
                        <a:effectLst/>
                        <a:latin typeface="+mn-lt"/>
                      </a:endParaRPr>
                    </a:p>
                  </a:txBody>
                  <a:tcPr marL="2141" marR="2141" marT="2141" marB="0" anchor="ctr"/>
                </a:tc>
                <a:tc>
                  <a:txBody>
                    <a:bodyPr/>
                    <a:lstStyle/>
                    <a:p>
                      <a:pPr algn="ctr" rtl="0" fontAlgn="ctr"/>
                      <a:r>
                        <a:rPr lang="en-ZA" sz="1200" b="1" u="none" strike="noStrike" dirty="0">
                          <a:effectLst/>
                          <a:latin typeface="+mn-lt"/>
                        </a:rPr>
                        <a:t>Revised Budget Estimate</a:t>
                      </a:r>
                      <a:endParaRPr lang="en-ZA" sz="1200" b="1" i="0" u="none" strike="noStrike" dirty="0">
                        <a:solidFill>
                          <a:srgbClr val="FFFFFF"/>
                        </a:solidFill>
                        <a:effectLst/>
                        <a:latin typeface="+mn-lt"/>
                      </a:endParaRPr>
                    </a:p>
                  </a:txBody>
                  <a:tcPr marL="2141" marR="2141" marT="2141" marB="0" anchor="ctr"/>
                </a:tc>
                <a:tc>
                  <a:txBody>
                    <a:bodyPr/>
                    <a:lstStyle/>
                    <a:p>
                      <a:pPr algn="ctr" rtl="0" fontAlgn="ctr"/>
                      <a:r>
                        <a:rPr lang="en-ZA" sz="1200" b="1" u="none" strike="noStrike" dirty="0">
                          <a:solidFill>
                            <a:schemeClr val="tx1"/>
                          </a:solidFill>
                          <a:effectLst/>
                          <a:latin typeface="+mn-lt"/>
                        </a:rPr>
                        <a:t>Revised Budget Estimate</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ctr" rtl="0" fontAlgn="ctr"/>
                      <a:r>
                        <a:rPr lang="en-ZA" sz="1200" b="1" u="none" strike="noStrike" dirty="0">
                          <a:effectLst/>
                          <a:latin typeface="+mn-lt"/>
                        </a:rPr>
                        <a:t>Revised Budget Estimate</a:t>
                      </a:r>
                      <a:endParaRPr lang="en-ZA" sz="1200" b="1" i="0" u="none" strike="noStrike" dirty="0">
                        <a:solidFill>
                          <a:srgbClr val="FFFFFF"/>
                        </a:solidFill>
                        <a:effectLst/>
                        <a:latin typeface="+mn-lt"/>
                      </a:endParaRPr>
                    </a:p>
                  </a:txBody>
                  <a:tcPr marL="2141" marR="2141" marT="2141" marB="0" anchor="ctr"/>
                </a:tc>
                <a:tc>
                  <a:txBody>
                    <a:bodyPr/>
                    <a:lstStyle/>
                    <a:p>
                      <a:pPr algn="ctr" rtl="0" fontAlgn="ctr"/>
                      <a:r>
                        <a:rPr lang="en-ZA" sz="1200" b="1" u="none" strike="noStrike" dirty="0">
                          <a:effectLst/>
                          <a:latin typeface="+mn-lt"/>
                        </a:rPr>
                        <a:t>Revised Budget Estimate</a:t>
                      </a:r>
                      <a:endParaRPr lang="en-ZA" sz="1200" b="1" i="0" u="none" strike="noStrike" dirty="0">
                        <a:solidFill>
                          <a:srgbClr val="FFFFFF"/>
                        </a:solidFill>
                        <a:effectLst/>
                        <a:latin typeface="+mn-lt"/>
                      </a:endParaRPr>
                    </a:p>
                  </a:txBody>
                  <a:tcPr marL="2141" marR="2141" marT="2141" marB="0" anchor="ctr"/>
                </a:tc>
                <a:extLst>
                  <a:ext uri="{0D108BD9-81ED-4DB2-BD59-A6C34878D82A}">
                    <a16:rowId xmlns:a16="http://schemas.microsoft.com/office/drawing/2014/main" xmlns="" val="3439847226"/>
                  </a:ext>
                </a:extLst>
              </a:tr>
              <a:tr h="188948">
                <a:tc vMerge="1">
                  <a:txBody>
                    <a:bodyPr/>
                    <a:lstStyle/>
                    <a:p>
                      <a:endParaRPr lang="en-ZA"/>
                    </a:p>
                  </a:txBody>
                  <a:tcPr/>
                </a:tc>
                <a:tc>
                  <a:txBody>
                    <a:bodyPr/>
                    <a:lstStyle/>
                    <a:p>
                      <a:pPr algn="r" rtl="0" fontAlgn="ctr"/>
                      <a:r>
                        <a:rPr lang="en-ZA" sz="1200" b="1" u="none" strike="noStrike">
                          <a:effectLst/>
                          <a:latin typeface="+mn-lt"/>
                        </a:rPr>
                        <a:t>2015/16</a:t>
                      </a:r>
                      <a:endParaRPr lang="en-ZA" sz="1200" b="1" i="0" u="none" strike="noStrike">
                        <a:solidFill>
                          <a:srgbClr val="000000"/>
                        </a:solidFill>
                        <a:effectLst/>
                        <a:latin typeface="+mn-lt"/>
                      </a:endParaRPr>
                    </a:p>
                  </a:txBody>
                  <a:tcPr marL="2141" marR="2141" marT="2141" marB="0" anchor="ctr"/>
                </a:tc>
                <a:tc>
                  <a:txBody>
                    <a:bodyPr/>
                    <a:lstStyle/>
                    <a:p>
                      <a:pPr algn="r" rtl="0" fontAlgn="ctr"/>
                      <a:r>
                        <a:rPr lang="en-ZA" sz="1200" b="1" u="none" strike="noStrike">
                          <a:effectLst/>
                          <a:latin typeface="+mn-lt"/>
                        </a:rPr>
                        <a:t>2016/17</a:t>
                      </a:r>
                      <a:endParaRPr lang="en-ZA" sz="1200" b="1" i="0" u="none" strike="noStrike">
                        <a:solidFill>
                          <a:srgbClr val="000000"/>
                        </a:solidFill>
                        <a:effectLst/>
                        <a:latin typeface="+mn-lt"/>
                      </a:endParaRPr>
                    </a:p>
                  </a:txBody>
                  <a:tcPr marL="2141" marR="2141" marT="2141" marB="0" anchor="ctr"/>
                </a:tc>
                <a:tc>
                  <a:txBody>
                    <a:bodyPr/>
                    <a:lstStyle/>
                    <a:p>
                      <a:pPr algn="r" rtl="0" fontAlgn="ctr"/>
                      <a:r>
                        <a:rPr lang="en-ZA" sz="1200" b="1" u="none" strike="noStrike">
                          <a:effectLst/>
                          <a:latin typeface="+mn-lt"/>
                        </a:rPr>
                        <a:t>2017/18</a:t>
                      </a:r>
                      <a:endParaRPr lang="en-ZA" sz="1200" b="1" i="0" u="none" strike="noStrike">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2018/19</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b="1" u="none" strike="noStrike" dirty="0">
                          <a:effectLst/>
                          <a:latin typeface="+mn-lt"/>
                        </a:rPr>
                        <a:t>2019/20</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effectLst/>
                          <a:latin typeface="+mn-lt"/>
                        </a:rPr>
                        <a:t>2020/21</a:t>
                      </a:r>
                      <a:endParaRPr lang="en-ZA" sz="1200" b="1" i="0" u="none" strike="noStrike" dirty="0">
                        <a:solidFill>
                          <a:srgbClr val="000000"/>
                        </a:solidFill>
                        <a:effectLst/>
                        <a:latin typeface="+mn-lt"/>
                      </a:endParaRPr>
                    </a:p>
                  </a:txBody>
                  <a:tcPr marL="2141" marR="2141" marT="2141" marB="0" anchor="ctr"/>
                </a:tc>
                <a:extLst>
                  <a:ext uri="{0D108BD9-81ED-4DB2-BD59-A6C34878D82A}">
                    <a16:rowId xmlns:a16="http://schemas.microsoft.com/office/drawing/2014/main" xmlns="" val="1515535181"/>
                  </a:ext>
                </a:extLst>
              </a:tr>
              <a:tr h="188948">
                <a:tc>
                  <a:txBody>
                    <a:bodyPr/>
                    <a:lstStyle/>
                    <a:p>
                      <a:pPr algn="l" rtl="0" fontAlgn="ctr"/>
                      <a:r>
                        <a:rPr lang="en-ZA" sz="1200" u="none" strike="noStrike">
                          <a:effectLst/>
                          <a:latin typeface="+mn-lt"/>
                        </a:rPr>
                        <a:t>Revenue</a:t>
                      </a:r>
                      <a:endParaRPr lang="en-ZA" sz="1200" b="1" i="0" u="none" strike="noStrike">
                        <a:solidFill>
                          <a:srgbClr val="FFFFFF"/>
                        </a:solidFill>
                        <a:effectLst/>
                        <a:latin typeface="+mn-lt"/>
                      </a:endParaRPr>
                    </a:p>
                  </a:txBody>
                  <a:tcPr marL="2141" marR="2141" marT="2141" marB="0" anchor="ctr"/>
                </a:tc>
                <a:tc>
                  <a:txBody>
                    <a:bodyPr/>
                    <a:lstStyle/>
                    <a:p>
                      <a:pPr algn="l"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tc>
                  <a:txBody>
                    <a:bodyPr/>
                    <a:lstStyle/>
                    <a:p>
                      <a:pPr algn="l"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tc>
                  <a:txBody>
                    <a:bodyPr/>
                    <a:lstStyle/>
                    <a:p>
                      <a:pPr algn="l"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tc>
                  <a:txBody>
                    <a:bodyPr/>
                    <a:lstStyle/>
                    <a:p>
                      <a:pPr algn="l" rtl="0" fontAlgn="ctr"/>
                      <a:r>
                        <a:rPr lang="en-ZA" sz="1200" b="1" u="none" strike="noStrike" dirty="0">
                          <a:solidFill>
                            <a:schemeClr val="tx1"/>
                          </a:solidFill>
                          <a:effectLst/>
                          <a:latin typeface="+mn-lt"/>
                        </a:rPr>
                        <a:t> </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l"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tc>
                  <a:txBody>
                    <a:bodyPr/>
                    <a:lstStyle/>
                    <a:p>
                      <a:pPr algn="l"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797803461"/>
                  </a:ext>
                </a:extLst>
              </a:tr>
              <a:tr h="188948">
                <a:tc>
                  <a:txBody>
                    <a:bodyPr/>
                    <a:lstStyle/>
                    <a:p>
                      <a:pPr algn="l" rtl="0" fontAlgn="ctr"/>
                      <a:r>
                        <a:rPr lang="en-ZA" sz="1200" u="none" strike="noStrike">
                          <a:effectLst/>
                          <a:latin typeface="+mn-lt"/>
                        </a:rPr>
                        <a:t>Course Fees </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60 134</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129 253</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98 001</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117 283</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a:effectLst/>
                          <a:latin typeface="+mn-lt"/>
                        </a:rPr>
                        <a:t>123 882</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124 265</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1720303101"/>
                  </a:ext>
                </a:extLst>
              </a:tr>
              <a:tr h="188948">
                <a:tc>
                  <a:txBody>
                    <a:bodyPr/>
                    <a:lstStyle/>
                    <a:p>
                      <a:pPr algn="l" rtl="0" fontAlgn="ctr"/>
                      <a:r>
                        <a:rPr lang="en-ZA" sz="1200" u="none" strike="noStrike">
                          <a:effectLst/>
                          <a:latin typeface="+mn-lt"/>
                        </a:rPr>
                        <a:t>Interest</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8 286</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7 459</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3 770</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2 693</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a:effectLst/>
                          <a:latin typeface="+mn-lt"/>
                        </a:rPr>
                        <a:t>2 844</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2 844</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1036952158"/>
                  </a:ext>
                </a:extLst>
              </a:tr>
              <a:tr h="322333">
                <a:tc>
                  <a:txBody>
                    <a:bodyPr/>
                    <a:lstStyle/>
                    <a:p>
                      <a:pPr algn="l" rtl="0" fontAlgn="ctr"/>
                      <a:r>
                        <a:rPr lang="en-ZA" sz="1200" u="none" strike="noStrike">
                          <a:effectLst/>
                          <a:latin typeface="+mn-lt"/>
                        </a:rPr>
                        <a:t>Transfers received</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47 795</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                     -   </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64 612</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66 380</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69 847</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73 703</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3682272875"/>
                  </a:ext>
                </a:extLst>
              </a:tr>
              <a:tr h="188948">
                <a:tc>
                  <a:txBody>
                    <a:bodyPr/>
                    <a:lstStyle/>
                    <a:p>
                      <a:pPr algn="l" rtl="0" fontAlgn="ctr"/>
                      <a:r>
                        <a:rPr lang="en-ZA" sz="1200" u="none" strike="noStrike">
                          <a:effectLst/>
                          <a:latin typeface="+mn-lt"/>
                        </a:rPr>
                        <a:t>Total revenue</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116 215</a:t>
                      </a:r>
                      <a:endParaRPr lang="en-ZA" sz="1200" b="1"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136 712</a:t>
                      </a:r>
                      <a:endParaRPr lang="en-ZA" sz="1200" b="1"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166 383</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186 356</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196 573</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200 812</a:t>
                      </a:r>
                      <a:endParaRPr lang="en-ZA" sz="1200" b="1"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665766013"/>
                  </a:ext>
                </a:extLst>
              </a:tr>
              <a:tr h="188948">
                <a:tc>
                  <a:txBody>
                    <a:bodyPr/>
                    <a:lstStyle/>
                    <a:p>
                      <a:pPr algn="l" rtl="0" fontAlgn="ctr"/>
                      <a:r>
                        <a:rPr lang="en-ZA" sz="1200" u="none" strike="noStrike">
                          <a:effectLst/>
                          <a:latin typeface="+mn-lt"/>
                        </a:rPr>
                        <a:t>Expenses</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 </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 </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 </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 </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3863567261"/>
                  </a:ext>
                </a:extLst>
              </a:tr>
              <a:tr h="322333">
                <a:tc>
                  <a:txBody>
                    <a:bodyPr/>
                    <a:lstStyle/>
                    <a:p>
                      <a:pPr algn="l" rtl="0" fontAlgn="ctr"/>
                      <a:r>
                        <a:rPr lang="en-ZA" sz="1200" u="none" strike="noStrike">
                          <a:effectLst/>
                          <a:latin typeface="+mn-lt"/>
                        </a:rPr>
                        <a:t>Compensation of employees </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71 506</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86 835</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85 446</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96 884</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103 181</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109 888</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3151776062"/>
                  </a:ext>
                </a:extLst>
              </a:tr>
              <a:tr h="188948">
                <a:tc>
                  <a:txBody>
                    <a:bodyPr/>
                    <a:lstStyle/>
                    <a:p>
                      <a:pPr algn="l" rtl="0" fontAlgn="ctr"/>
                      <a:r>
                        <a:rPr lang="en-ZA" sz="1200" u="none" strike="noStrike">
                          <a:effectLst/>
                          <a:latin typeface="+mn-lt"/>
                        </a:rPr>
                        <a:t>Goods and services </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84 895</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108 017</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96 389</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89 472</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93 392</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90 924</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2489111749"/>
                  </a:ext>
                </a:extLst>
              </a:tr>
              <a:tr h="322333">
                <a:tc>
                  <a:txBody>
                    <a:bodyPr/>
                    <a:lstStyle/>
                    <a:p>
                      <a:pPr algn="l" rtl="0" fontAlgn="ctr"/>
                      <a:r>
                        <a:rPr lang="en-ZA" sz="1200" u="none" strike="noStrike">
                          <a:effectLst/>
                          <a:latin typeface="+mn-lt"/>
                        </a:rPr>
                        <a:t>Transfers payment </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   -   </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17 523</a:t>
                      </a:r>
                      <a:endParaRPr lang="en-ZA" sz="1200" b="0"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         -   </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               -   </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                   -   </a:t>
                      </a:r>
                      <a:endParaRPr lang="en-ZA" sz="1200" b="0"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             -   </a:t>
                      </a:r>
                      <a:endParaRPr lang="en-ZA" sz="1200" b="0"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2085594398"/>
                  </a:ext>
                </a:extLst>
              </a:tr>
              <a:tr h="188948">
                <a:tc>
                  <a:txBody>
                    <a:bodyPr/>
                    <a:lstStyle/>
                    <a:p>
                      <a:pPr algn="l" rtl="0" fontAlgn="ctr"/>
                      <a:r>
                        <a:rPr lang="en-ZA" sz="1200" u="none" strike="noStrike">
                          <a:effectLst/>
                          <a:latin typeface="+mn-lt"/>
                        </a:rPr>
                        <a:t>Total expenses</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156 401</a:t>
                      </a:r>
                      <a:endParaRPr lang="en-ZA" sz="1200" b="1" i="0" u="none" strike="noStrike">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212 375</a:t>
                      </a:r>
                      <a:endParaRPr lang="en-ZA" sz="1200" b="1" i="0" u="none" strike="noStrike">
                        <a:solidFill>
                          <a:srgbClr val="000000"/>
                        </a:solidFill>
                        <a:effectLst/>
                        <a:latin typeface="+mn-lt"/>
                      </a:endParaRPr>
                    </a:p>
                  </a:txBody>
                  <a:tcPr marL="2141" marR="2141" marT="2141" marB="0" anchor="ctr"/>
                </a:tc>
                <a:tc>
                  <a:txBody>
                    <a:bodyPr/>
                    <a:lstStyle/>
                    <a:p>
                      <a:pPr algn="r" rtl="0" fontAlgn="ctr"/>
                      <a:r>
                        <a:rPr lang="en-ZA" sz="1200" u="none" strike="noStrike" dirty="0">
                          <a:effectLst/>
                          <a:latin typeface="+mn-lt"/>
                        </a:rPr>
                        <a:t>181 835</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186 356</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dirty="0">
                          <a:effectLst/>
                          <a:latin typeface="+mn-lt"/>
                        </a:rPr>
                        <a:t>196 573</a:t>
                      </a:r>
                      <a:endParaRPr lang="en-ZA" sz="1200" b="1" i="0" u="none" strike="noStrike" dirty="0">
                        <a:solidFill>
                          <a:srgbClr val="000000"/>
                        </a:solidFill>
                        <a:effectLst/>
                        <a:latin typeface="+mn-lt"/>
                      </a:endParaRPr>
                    </a:p>
                  </a:txBody>
                  <a:tcPr marL="2141" marR="2141" marT="2141" marB="0" anchor="ctr"/>
                </a:tc>
                <a:tc>
                  <a:txBody>
                    <a:bodyPr/>
                    <a:lstStyle/>
                    <a:p>
                      <a:pPr algn="r" rtl="0" fontAlgn="ctr"/>
                      <a:r>
                        <a:rPr lang="en-ZA" sz="1200" u="none" strike="noStrike">
                          <a:effectLst/>
                          <a:latin typeface="+mn-lt"/>
                        </a:rPr>
                        <a:t>200 812</a:t>
                      </a:r>
                      <a:endParaRPr lang="en-ZA" sz="1200" b="1" i="0" u="none" strike="noStrike">
                        <a:solidFill>
                          <a:srgbClr val="000000"/>
                        </a:solidFill>
                        <a:effectLst/>
                        <a:latin typeface="+mn-lt"/>
                      </a:endParaRPr>
                    </a:p>
                  </a:txBody>
                  <a:tcPr marL="2141" marR="2141" marT="2141" marB="0" anchor="ctr"/>
                </a:tc>
                <a:extLst>
                  <a:ext uri="{0D108BD9-81ED-4DB2-BD59-A6C34878D82A}">
                    <a16:rowId xmlns:a16="http://schemas.microsoft.com/office/drawing/2014/main" xmlns="" val="1944983805"/>
                  </a:ext>
                </a:extLst>
              </a:tr>
              <a:tr h="188948">
                <a:tc>
                  <a:txBody>
                    <a:bodyPr/>
                    <a:lstStyle/>
                    <a:p>
                      <a:pPr algn="l" rtl="0" fontAlgn="ctr"/>
                      <a:r>
                        <a:rPr lang="en-ZA" sz="1200" u="none" strike="noStrike">
                          <a:effectLst/>
                          <a:latin typeface="+mn-lt"/>
                        </a:rPr>
                        <a:t>Surplus / (Deficit)</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-40 186</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a:effectLst/>
                          <a:latin typeface="+mn-lt"/>
                        </a:rPr>
                        <a:t>-75 663</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dirty="0">
                          <a:effectLst/>
                          <a:latin typeface="+mn-lt"/>
                        </a:rPr>
                        <a:t>-15 452</a:t>
                      </a:r>
                      <a:endParaRPr lang="en-ZA" sz="1200" b="1" i="0" u="none" strike="noStrike" dirty="0">
                        <a:solidFill>
                          <a:srgbClr val="FFFFFF"/>
                        </a:solidFill>
                        <a:effectLst/>
                        <a:latin typeface="+mn-lt"/>
                      </a:endParaRPr>
                    </a:p>
                  </a:txBody>
                  <a:tcPr marL="2141" marR="2141" marT="2141" marB="0" anchor="ctr"/>
                </a:tc>
                <a:tc>
                  <a:txBody>
                    <a:bodyPr/>
                    <a:lstStyle/>
                    <a:p>
                      <a:pPr algn="r" rtl="0" fontAlgn="ctr"/>
                      <a:r>
                        <a:rPr lang="en-ZA" sz="1200" b="1" u="none" strike="noStrike" dirty="0">
                          <a:solidFill>
                            <a:schemeClr val="tx1"/>
                          </a:solidFill>
                          <a:effectLst/>
                          <a:latin typeface="+mn-lt"/>
                        </a:rPr>
                        <a:t>               -   </a:t>
                      </a:r>
                      <a:endParaRPr lang="en-ZA" sz="1200" b="1" i="0" u="none" strike="noStrike" dirty="0">
                        <a:solidFill>
                          <a:schemeClr val="tx1"/>
                        </a:solidFill>
                        <a:effectLst/>
                        <a:latin typeface="+mn-lt"/>
                      </a:endParaRPr>
                    </a:p>
                  </a:txBody>
                  <a:tcPr marL="2141" marR="2141" marT="2141" marB="0" anchor="ctr">
                    <a:solidFill>
                      <a:schemeClr val="accent3"/>
                    </a:solidFill>
                  </a:tcPr>
                </a:tc>
                <a:tc>
                  <a:txBody>
                    <a:bodyPr/>
                    <a:lstStyle/>
                    <a:p>
                      <a:pPr algn="r" rtl="0" fontAlgn="ctr"/>
                      <a:r>
                        <a:rPr lang="en-ZA" sz="1200" u="none" strike="noStrike">
                          <a:effectLst/>
                          <a:latin typeface="+mn-lt"/>
                        </a:rPr>
                        <a:t>               -   </a:t>
                      </a:r>
                      <a:endParaRPr lang="en-ZA" sz="1200" b="1" i="0" u="none" strike="noStrike">
                        <a:solidFill>
                          <a:srgbClr val="FFFFFF"/>
                        </a:solidFill>
                        <a:effectLst/>
                        <a:latin typeface="+mn-lt"/>
                      </a:endParaRPr>
                    </a:p>
                  </a:txBody>
                  <a:tcPr marL="2141" marR="2141" marT="2141" marB="0" anchor="ctr"/>
                </a:tc>
                <a:tc>
                  <a:txBody>
                    <a:bodyPr/>
                    <a:lstStyle/>
                    <a:p>
                      <a:pPr algn="r" rtl="0" fontAlgn="ctr"/>
                      <a:r>
                        <a:rPr lang="en-ZA" sz="1200" u="none" strike="noStrike" dirty="0">
                          <a:effectLst/>
                          <a:latin typeface="+mn-lt"/>
                        </a:rPr>
                        <a:t>               -   </a:t>
                      </a:r>
                      <a:endParaRPr lang="en-ZA" sz="1200" b="1" i="0" u="none" strike="noStrike" dirty="0">
                        <a:solidFill>
                          <a:srgbClr val="FFFFFF"/>
                        </a:solidFill>
                        <a:effectLst/>
                        <a:latin typeface="+mn-lt"/>
                      </a:endParaRPr>
                    </a:p>
                  </a:txBody>
                  <a:tcPr marL="2141" marR="2141" marT="2141" marB="0" anchor="ctr"/>
                </a:tc>
                <a:extLst>
                  <a:ext uri="{0D108BD9-81ED-4DB2-BD59-A6C34878D82A}">
                    <a16:rowId xmlns:a16="http://schemas.microsoft.com/office/drawing/2014/main" xmlns="" val="4019069708"/>
                  </a:ext>
                </a:extLst>
              </a:tr>
            </a:tbl>
          </a:graphicData>
        </a:graphic>
      </p:graphicFrame>
      <p:sp>
        <p:nvSpPr>
          <p:cNvPr id="5" name="Title 1"/>
          <p:cNvSpPr txBox="1">
            <a:spLocks/>
          </p:cNvSpPr>
          <p:nvPr/>
        </p:nvSpPr>
        <p:spPr>
          <a:xfrm>
            <a:off x="251520" y="324367"/>
            <a:ext cx="8229600" cy="7084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a:solidFill>
                  <a:srgbClr val="006600"/>
                </a:solidFill>
                <a:latin typeface="Tahoma" panose="020B0604030504040204" pitchFamily="34" charset="0"/>
                <a:ea typeface="Tahoma" panose="020B0604030504040204" pitchFamily="34" charset="0"/>
                <a:cs typeface="Tahoma" panose="020B0604030504040204" pitchFamily="34" charset="0"/>
              </a:rPr>
              <a:t>Programme 2: Training Trading Account</a:t>
            </a:r>
            <a:endParaRPr lang="en-US" sz="22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86086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24744"/>
            <a:ext cx="8820472" cy="4968552"/>
          </a:xfrm>
        </p:spPr>
        <p:txBody>
          <a:bodyPr>
            <a:normAutofit/>
          </a:bodyPr>
          <a:lstStyle/>
          <a:p>
            <a:pPr lvl="1">
              <a:buClr>
                <a:srgbClr val="C00000"/>
              </a:buClr>
              <a:buSzPct val="75000"/>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Legislative Mandate </a:t>
            </a:r>
          </a:p>
          <a:p>
            <a:pPr lvl="1">
              <a:buClr>
                <a:srgbClr val="C00000"/>
              </a:buClr>
              <a:buSzPct val="75000"/>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Business model of the NSG </a:t>
            </a:r>
          </a:p>
          <a:p>
            <a:pPr lvl="1">
              <a:buClr>
                <a:srgbClr val="C00000"/>
              </a:buClr>
              <a:buSzPct val="75000"/>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Priorities for 2018/19 financial year </a:t>
            </a:r>
          </a:p>
          <a:p>
            <a:pPr lvl="1">
              <a:buClr>
                <a:srgbClr val="C00000"/>
              </a:buClr>
              <a:buSzPct val="75000"/>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Programme 1: Administration</a:t>
            </a:r>
          </a:p>
          <a:p>
            <a:pPr lvl="1">
              <a:buClr>
                <a:srgbClr val="C00000"/>
              </a:buClr>
              <a:buSzPct val="75000"/>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Programme 2: Public Sector Organisational and Staff Development </a:t>
            </a:r>
          </a:p>
          <a:p>
            <a:pPr lvl="1">
              <a:buClr>
                <a:srgbClr val="C00000"/>
              </a:buClr>
              <a:buSzPct val="75000"/>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marL="457200" lvl="1" indent="0">
              <a:buClr>
                <a:srgbClr val="C00000"/>
              </a:buClr>
              <a:buSzPct val="7500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v"/>
            </a:pPr>
            <a:endParaRPr lang="en-US" sz="1400" dirty="0">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75000"/>
              <a:buFont typeface="Wingdings" panose="05000000000000000000" pitchFamily="2" charset="2"/>
              <a:buChar char="v"/>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lvl="1">
              <a:buClr>
                <a:srgbClr val="663300"/>
              </a:buClr>
              <a:buSzPct val="60000"/>
              <a:buFont typeface="Wingdings"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lvl="1">
              <a:spcBef>
                <a:spcPts val="0"/>
              </a:spcBef>
              <a:buClr>
                <a:srgbClr val="663300"/>
              </a:buClr>
              <a:buSzPct val="60000"/>
              <a:buFont typeface="Wingdings" pitchFamily="2" charset="2"/>
              <a:buChar char="Ø"/>
            </a:pPr>
            <a:endParaRPr lang="en-US" sz="1000" dirty="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a:latin typeface="Arial" pitchFamily="34" charset="0"/>
              <a:cs typeface="Arial" pitchFamily="34" charset="0"/>
            </a:endParaRPr>
          </a:p>
          <a:p>
            <a:pPr>
              <a:buClr>
                <a:srgbClr val="006600"/>
              </a:buClr>
              <a:buSzPct val="60000"/>
              <a:buFont typeface="Wingdings" pitchFamily="2" charset="2"/>
              <a:buChar char="v"/>
            </a:pPr>
            <a:endParaRPr lang="en-ZA" sz="2000" dirty="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a:t>
            </a:fld>
            <a:endParaRPr lang="en-ZA" dirty="0">
              <a:solidFill>
                <a:prstClr val="black">
                  <a:tint val="75000"/>
                </a:prstClr>
              </a:solidFill>
            </a:endParaRPr>
          </a:p>
        </p:txBody>
      </p:sp>
      <p:sp>
        <p:nvSpPr>
          <p:cNvPr id="7" name="Title 1"/>
          <p:cNvSpPr>
            <a:spLocks noGrp="1"/>
          </p:cNvSpPr>
          <p:nvPr>
            <p:ph type="title"/>
          </p:nvPr>
        </p:nvSpPr>
        <p:spPr>
          <a:xfrm>
            <a:off x="457200" y="514522"/>
            <a:ext cx="8229600" cy="708465"/>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Outline of the Presentation</a:t>
            </a:r>
          </a:p>
        </p:txBody>
      </p:sp>
    </p:spTree>
    <p:extLst>
      <p:ext uri="{BB962C8B-B14F-4D97-AF65-F5344CB8AC3E}">
        <p14:creationId xmlns:p14="http://schemas.microsoft.com/office/powerpoint/2010/main" xmlns="" val="219299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2: NSG Trade Account </a:t>
            </a:r>
            <a:endPar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38299"/>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75000"/>
            </a:pPr>
            <a:r>
              <a:rPr lang="en-ZA" sz="1400" b="1" dirty="0">
                <a:solidFill>
                  <a:srgbClr val="B61918"/>
                </a:solidFill>
                <a:latin typeface="Tahoma" panose="020B0604030504040204" pitchFamily="34" charset="0"/>
                <a:ea typeface="Tahoma" panose="020B0604030504040204" pitchFamily="34" charset="0"/>
                <a:cs typeface="Tahoma" panose="020B0604030504040204" pitchFamily="34" charset="0"/>
              </a:rPr>
              <a:t>Training Facilitation: </a:t>
            </a:r>
            <a:r>
              <a:rPr lang="en-ZA" sz="1400" b="1" dirty="0" err="1">
                <a:solidFill>
                  <a:srgbClr val="B61918"/>
                </a:solidFill>
                <a:latin typeface="Tahoma" panose="020B0604030504040204" pitchFamily="34" charset="0"/>
                <a:ea typeface="Tahoma" panose="020B0604030504040204" pitchFamily="34" charset="0"/>
                <a:cs typeface="Tahoma" panose="020B0604030504040204" pitchFamily="34" charset="0"/>
              </a:rPr>
              <a:t>Rutanang</a:t>
            </a:r>
            <a:r>
              <a:rPr lang="en-ZA" sz="1400" b="1" dirty="0">
                <a:solidFill>
                  <a:srgbClr val="B61918"/>
                </a:solidFill>
                <a:latin typeface="Tahoma" panose="020B0604030504040204" pitchFamily="34" charset="0"/>
                <a:ea typeface="Tahoma" panose="020B0604030504040204" pitchFamily="34" charset="0"/>
                <a:cs typeface="Tahoma" panose="020B0604030504040204" pitchFamily="34" charset="0"/>
              </a:rPr>
              <a:t> Ma Africa</a:t>
            </a:r>
          </a:p>
          <a:p>
            <a:pPr marL="0" indent="0">
              <a:lnSpc>
                <a:spcPct val="108000"/>
              </a:lnSpc>
              <a:buClr>
                <a:srgbClr val="C00000"/>
              </a:buClr>
              <a:buSzPct val="75000"/>
            </a:pPr>
            <a:endParaRPr lang="en-ZA" sz="14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8000"/>
              </a:lnSpc>
              <a:buClr>
                <a:srgbClr val="C00000"/>
              </a:buClr>
              <a:buSzPct val="75000"/>
              <a:buFont typeface="Wingdings" panose="05000000000000000000" pitchFamily="2" charset="2"/>
              <a:buChar char="Ø"/>
            </a:pPr>
            <a:r>
              <a:rPr lang="en-ZA" altLang="en-US" sz="1400" dirty="0">
                <a:latin typeface="Tahoma" panose="020B0604030504040204" pitchFamily="34" charset="0"/>
                <a:ea typeface="Tahoma" panose="020B0604030504040204" pitchFamily="34" charset="0"/>
                <a:cs typeface="Tahoma" panose="020B0604030504040204" pitchFamily="34" charset="0"/>
              </a:rPr>
              <a:t>The aim of the campaign is to create a pool of committed, motivated, qualified retired and serving public servants as well as reputable private providers and HEIs to work with the NSG to achieve its mandate, comprising: </a:t>
            </a:r>
          </a:p>
          <a:p>
            <a:pPr marL="285750" indent="-285750">
              <a:lnSpc>
                <a:spcPct val="108000"/>
              </a:lnSpc>
              <a:buClr>
                <a:srgbClr val="C00000"/>
              </a:buClr>
              <a:buSzPct val="75000"/>
              <a:buFont typeface="Wingdings" panose="05000000000000000000" pitchFamily="2" charset="2"/>
              <a:buChar char="Ø"/>
            </a:pPr>
            <a:endParaRPr lang="en-ZA" altLang="en-US" sz="1400" dirty="0">
              <a:latin typeface="Tahoma" panose="020B0604030504040204" pitchFamily="34" charset="0"/>
              <a:ea typeface="Tahoma" panose="020B0604030504040204" pitchFamily="34" charset="0"/>
              <a:cs typeface="Tahoma" panose="020B0604030504040204" pitchFamily="34" charset="0"/>
            </a:endParaRPr>
          </a:p>
          <a:p>
            <a:pPr marL="685800" lvl="1">
              <a:lnSpc>
                <a:spcPct val="108000"/>
              </a:lnSpc>
              <a:buClr>
                <a:srgbClr val="C00000"/>
              </a:buClr>
              <a:buSzPct val="75000"/>
              <a:buFont typeface="Wingdings" panose="05000000000000000000" pitchFamily="2" charset="2"/>
              <a:buChar char="Ø"/>
            </a:pPr>
            <a:r>
              <a:rPr lang="en-ZA" altLang="en-US" sz="1400" dirty="0">
                <a:latin typeface="Tahoma" panose="020B0604030504040204" pitchFamily="34" charset="0"/>
                <a:ea typeface="Tahoma" panose="020B0604030504040204" pitchFamily="34" charset="0"/>
                <a:cs typeface="Tahoma" panose="020B0604030504040204" pitchFamily="34" charset="0"/>
              </a:rPr>
              <a:t>Highly qualified individuals to help the NSG achieve its training targets. Three year contracts will be signed. E.g. Induction, curriculum development</a:t>
            </a:r>
          </a:p>
          <a:p>
            <a:pPr marL="685800" lvl="1">
              <a:lnSpc>
                <a:spcPct val="108000"/>
              </a:lnSpc>
              <a:buClr>
                <a:srgbClr val="C00000"/>
              </a:buClr>
              <a:buSzPct val="75000"/>
              <a:buFont typeface="Wingdings" panose="05000000000000000000" pitchFamily="2" charset="2"/>
              <a:buChar char="Ø"/>
            </a:pPr>
            <a:r>
              <a:rPr lang="en-ZA" altLang="en-US" sz="1400" dirty="0">
                <a:latin typeface="Tahoma" panose="020B0604030504040204" pitchFamily="34" charset="0"/>
                <a:ea typeface="Tahoma" panose="020B0604030504040204" pitchFamily="34" charset="0"/>
                <a:cs typeface="Tahoma" panose="020B0604030504040204" pitchFamily="34" charset="0"/>
              </a:rPr>
              <a:t>A database of individuals and organisations that could be needed in future. No contracts given</a:t>
            </a:r>
          </a:p>
          <a:p>
            <a:pPr marL="685800" lvl="1">
              <a:lnSpc>
                <a:spcPct val="108000"/>
              </a:lnSpc>
              <a:buClr>
                <a:srgbClr val="C00000"/>
              </a:buClr>
              <a:buSzPct val="75000"/>
              <a:buFont typeface="Wingdings" panose="05000000000000000000" pitchFamily="2" charset="2"/>
              <a:buChar char="Ø"/>
            </a:pPr>
            <a:r>
              <a:rPr lang="en-ZA" altLang="en-US" sz="1400" dirty="0">
                <a:latin typeface="Tahoma" panose="020B0604030504040204" pitchFamily="34" charset="0"/>
                <a:ea typeface="Tahoma" panose="020B0604030504040204" pitchFamily="34" charset="0"/>
                <a:cs typeface="Tahoma" panose="020B0604030504040204" pitchFamily="34" charset="0"/>
              </a:rPr>
              <a:t>A pool of eminent persons/ guest lecturers to be approached by the NSG from time to time. Contracts will be given. Areas to cover will be thought leadership, curriculum and programme design</a:t>
            </a:r>
          </a:p>
          <a:p>
            <a:pPr marL="685800" lvl="1">
              <a:lnSpc>
                <a:spcPct val="108000"/>
              </a:lnSpc>
              <a:buClr>
                <a:srgbClr val="C00000"/>
              </a:buClr>
              <a:buSzPct val="75000"/>
              <a:buFont typeface="Wingdings" panose="05000000000000000000" pitchFamily="2" charset="2"/>
              <a:buChar char="Ø"/>
            </a:pPr>
            <a:endParaRPr lang="en-ZA" altLang="en-US" sz="1400" dirty="0">
              <a:latin typeface="Tahoma" panose="020B0604030504040204" pitchFamily="34" charset="0"/>
              <a:ea typeface="Tahoma" panose="020B0604030504040204" pitchFamily="34" charset="0"/>
              <a:cs typeface="Tahoma" panose="020B0604030504040204" pitchFamily="34" charset="0"/>
            </a:endParaRPr>
          </a:p>
          <a:p>
            <a:pPr marL="285750">
              <a:lnSpc>
                <a:spcPct val="108000"/>
              </a:lnSpc>
              <a:buClr>
                <a:srgbClr val="C00000"/>
              </a:buClr>
              <a:buSzPct val="75000"/>
              <a:buFont typeface="Wingdings" panose="05000000000000000000" pitchFamily="2" charset="2"/>
              <a:buChar char="Ø"/>
            </a:pPr>
            <a:r>
              <a:rPr lang="en-ZA" altLang="en-US" sz="1400" dirty="0">
                <a:latin typeface="Tahoma" panose="020B0604030504040204" pitchFamily="34" charset="0"/>
                <a:ea typeface="Tahoma" panose="020B0604030504040204" pitchFamily="34" charset="0"/>
                <a:cs typeface="Tahoma" panose="020B0604030504040204" pitchFamily="34" charset="0"/>
              </a:rPr>
              <a:t>In the previous financial year, the NSG received 667 applications from individuals and 143 from organisations</a:t>
            </a:r>
          </a:p>
          <a:p>
            <a:pPr marL="285750">
              <a:lnSpc>
                <a:spcPct val="108000"/>
              </a:lnSpc>
              <a:buClr>
                <a:srgbClr val="C00000"/>
              </a:buClr>
              <a:buSzPct val="75000"/>
              <a:buFont typeface="Wingdings" panose="05000000000000000000" pitchFamily="2" charset="2"/>
              <a:buChar char="Ø"/>
            </a:pPr>
            <a:endParaRPr lang="en-ZA" altLang="en-US" sz="1400" dirty="0">
              <a:latin typeface="Tahoma" panose="020B0604030504040204" pitchFamily="34" charset="0"/>
              <a:ea typeface="Tahoma" panose="020B0604030504040204" pitchFamily="34" charset="0"/>
              <a:cs typeface="Tahoma" panose="020B0604030504040204" pitchFamily="34" charset="0"/>
            </a:endParaRPr>
          </a:p>
          <a:p>
            <a:pPr marL="285750">
              <a:lnSpc>
                <a:spcPct val="108000"/>
              </a:lnSpc>
              <a:buClr>
                <a:srgbClr val="C00000"/>
              </a:buClr>
              <a:buSzPct val="75000"/>
              <a:buFont typeface="Wingdings" panose="05000000000000000000" pitchFamily="2" charset="2"/>
              <a:buChar char="Ø"/>
            </a:pPr>
            <a:r>
              <a:rPr lang="en-US" altLang="en-US" sz="1400" dirty="0">
                <a:latin typeface="Tahoma" panose="020B0604030504040204" pitchFamily="34" charset="0"/>
                <a:ea typeface="Tahoma" panose="020B0604030504040204" pitchFamily="34" charset="0"/>
                <a:cs typeface="Tahoma" panose="020B0604030504040204" pitchFamily="34" charset="0"/>
              </a:rPr>
              <a:t>Engagements are being undertaken with the DPSA to align the policy of releasing trainers (public servants) to </a:t>
            </a:r>
            <a:r>
              <a:rPr lang="en-US" altLang="en-US" sz="1400" dirty="0" err="1">
                <a:latin typeface="Tahoma" panose="020B0604030504040204" pitchFamily="34" charset="0"/>
                <a:ea typeface="Tahoma" panose="020B0604030504040204" pitchFamily="34" charset="0"/>
                <a:cs typeface="Tahoma" panose="020B0604030504040204" pitchFamily="34" charset="0"/>
              </a:rPr>
              <a:t>Rutanang</a:t>
            </a:r>
            <a:r>
              <a:rPr lang="en-US" altLang="en-US" sz="1400" dirty="0">
                <a:latin typeface="Tahoma" panose="020B0604030504040204" pitchFamily="34" charset="0"/>
                <a:ea typeface="Tahoma" panose="020B0604030504040204" pitchFamily="34" charset="0"/>
                <a:cs typeface="Tahoma" panose="020B0604030504040204" pitchFamily="34" charset="0"/>
              </a:rPr>
              <a:t> Ma Africa</a:t>
            </a:r>
          </a:p>
          <a:p>
            <a:pPr marL="285750">
              <a:lnSpc>
                <a:spcPct val="108000"/>
              </a:lnSpc>
              <a:buClr>
                <a:srgbClr val="C00000"/>
              </a:buClr>
              <a:buSzPct val="75000"/>
              <a:buFont typeface="Wingdings" panose="05000000000000000000" pitchFamily="2" charset="2"/>
              <a:buChar char="Ø"/>
            </a:pPr>
            <a:endParaRPr lang="en-ZA" alt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08000"/>
              </a:lnSpc>
              <a:buClr>
                <a:srgbClr val="C00000"/>
              </a:buClr>
              <a:buSzPct val="75000"/>
              <a:buFont typeface="Wingdings" panose="05000000000000000000" pitchFamily="2" charset="2"/>
              <a:buChar char="Ø"/>
            </a:pPr>
            <a:endParaRPr lang="en-ZA" altLang="en-US" sz="1600" dirty="0">
              <a:latin typeface="Arial" panose="020B060402020202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600" i="1"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8000"/>
              </a:lnSpc>
              <a:buClr>
                <a:srgbClr val="C00000"/>
              </a:buClr>
              <a:buSzPct val="75000"/>
              <a:buFont typeface="Wingdings" panose="05000000000000000000" pitchFamily="2" charset="2"/>
              <a:buChar char="Ø"/>
            </a:pPr>
            <a:endParaRPr lang="en-ZA" sz="15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C00000"/>
              </a:buClr>
              <a:buSzPct val="75000"/>
              <a:buFont typeface="Wingdings" panose="05000000000000000000" pitchFamily="2" charset="2"/>
              <a:buChar char="Ø"/>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275803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2: NSG Trade Account </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21</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75000"/>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20000"/>
              </a:spcBef>
              <a:buClr>
                <a:srgbClr val="C00000"/>
              </a:buClr>
              <a:buSzPct val="75000"/>
            </a:pPr>
            <a:endParaRPr lang="en-ZA" dirty="0">
              <a:solidFill>
                <a:prstClr val="black"/>
              </a:solidFill>
              <a:latin typeface="Tahoma" pitchFamily="34" charset="0"/>
              <a:ea typeface="Tahoma" pitchFamily="34" charset="0"/>
              <a:cs typeface="Tahoma" pitchFamily="34" charset="0"/>
            </a:endParaRPr>
          </a:p>
          <a:p>
            <a:pPr marL="0" indent="0" algn="just" eaLnBrk="1" hangingPunct="1">
              <a:buClr>
                <a:srgbClr val="006600"/>
              </a:buClr>
              <a:buSzPct val="60000"/>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91964194"/>
              </p:ext>
            </p:extLst>
          </p:nvPr>
        </p:nvGraphicFramePr>
        <p:xfrm>
          <a:off x="141380" y="1197880"/>
          <a:ext cx="8823108" cy="4464498"/>
        </p:xfrm>
        <a:graphic>
          <a:graphicData uri="http://schemas.openxmlformats.org/drawingml/2006/table">
            <a:tbl>
              <a:tblPr firstRow="1" bandRow="1">
                <a:tableStyleId>{BC89EF96-8CEA-46FF-86C4-4CE0E7609802}</a:tableStyleId>
              </a:tblPr>
              <a:tblGrid>
                <a:gridCol w="2941036">
                  <a:extLst>
                    <a:ext uri="{9D8B030D-6E8A-4147-A177-3AD203B41FA5}">
                      <a16:colId xmlns:a16="http://schemas.microsoft.com/office/drawing/2014/main" xmlns="" val="20000"/>
                    </a:ext>
                  </a:extLst>
                </a:gridCol>
                <a:gridCol w="2941036">
                  <a:extLst>
                    <a:ext uri="{9D8B030D-6E8A-4147-A177-3AD203B41FA5}">
                      <a16:colId xmlns:a16="http://schemas.microsoft.com/office/drawing/2014/main" xmlns="" val="20001"/>
                    </a:ext>
                  </a:extLst>
                </a:gridCol>
                <a:gridCol w="2941036">
                  <a:extLst>
                    <a:ext uri="{9D8B030D-6E8A-4147-A177-3AD203B41FA5}">
                      <a16:colId xmlns:a16="http://schemas.microsoft.com/office/drawing/2014/main" xmlns="" val="20002"/>
                    </a:ext>
                  </a:extLst>
                </a:gridCol>
              </a:tblGrid>
              <a:tr h="380901">
                <a:tc>
                  <a:txBody>
                    <a:bodyPr/>
                    <a:lstStyle/>
                    <a:p>
                      <a:r>
                        <a:rPr lang="en-ZA" sz="1200" dirty="0"/>
                        <a:t>Strategic Objective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Performance</a:t>
                      </a:r>
                      <a:r>
                        <a:rPr lang="en-ZA" sz="1200" baseline="0" dirty="0"/>
                        <a:t> Indicator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2018/19</a:t>
                      </a:r>
                      <a:r>
                        <a:rPr lang="en-ZA" sz="1200" baseline="0" dirty="0"/>
                        <a:t> target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0"/>
                  </a:ext>
                </a:extLst>
              </a:tr>
              <a:tr h="702449">
                <a:tc rowSpan="7">
                  <a:txBody>
                    <a:bodyPr/>
                    <a:lstStyle/>
                    <a:p>
                      <a:r>
                        <a:rPr lang="en-ZA" sz="1200" kern="1200" dirty="0">
                          <a:effectLst/>
                        </a:rPr>
                        <a:t>Implement effective research to inform training and development needs and opportunities within the public service </a:t>
                      </a:r>
                      <a:endParaRPr lang="en-ZA" sz="7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buClr>
                          <a:srgbClr val="C00000"/>
                        </a:buClr>
                        <a:buSzPct val="75000"/>
                        <a:buFont typeface="Wingdings" panose="05000000000000000000" pitchFamily="2" charset="2"/>
                        <a:buNone/>
                      </a:pPr>
                      <a:r>
                        <a:rPr lang="en-ZA" sz="1200" dirty="0"/>
                        <a:t>Number of research projects undertaken to inform training</a:t>
                      </a:r>
                      <a:r>
                        <a:rPr lang="en-ZA" sz="1200" baseline="0" dirty="0"/>
                        <a:t> needs and opportunities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6 research projects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469604">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Number of training needs analysis completed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9 training</a:t>
                      </a:r>
                      <a:r>
                        <a:rPr lang="en-ZA" sz="1200" baseline="0" dirty="0"/>
                        <a:t> needs analyses undertaken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469604">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Number of research colloquia or workshops held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6 research colloquia or workshops</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r h="469604">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Number of leadership platforms convened</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4 leadership platforms convened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4"/>
                  </a:ext>
                </a:extLst>
              </a:tr>
              <a:tr h="845287">
                <a:tc v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en-ZA" sz="1200" dirty="0"/>
                        <a:t>Articles/ papers submitted for publication to promote</a:t>
                      </a:r>
                      <a:r>
                        <a:rPr lang="en-ZA" sz="1200" baseline="0" dirty="0"/>
                        <a:t> thought leadership, knowledge creation and dissemination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4 articles/ papers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5"/>
                  </a:ext>
                </a:extLst>
              </a:tr>
              <a:tr h="657445">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dirty="0"/>
                        <a:t>Implementation</a:t>
                      </a:r>
                      <a:r>
                        <a:rPr lang="en-ZA" sz="1200" baseline="0" dirty="0"/>
                        <a:t> plan for establishing a national competency assessment centre for public servants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Undertake a project study and develop a concept implementation</a:t>
                      </a:r>
                      <a:r>
                        <a:rPr lang="en-ZA" sz="1200" baseline="0" dirty="0"/>
                        <a:t> plan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6"/>
                  </a:ext>
                </a:extLst>
              </a:tr>
              <a:tr h="469604">
                <a:tc v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dirty="0"/>
                        <a:t>Online diagnostic tool aimed at creating</a:t>
                      </a:r>
                      <a:r>
                        <a:rPr lang="en-ZA" sz="1200" baseline="0" dirty="0"/>
                        <a:t> skills database in the public service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Develop the framework for an online diagnostic tool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16663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2: NSG Trade Account </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22</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75000"/>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20000"/>
              </a:spcBef>
              <a:buClr>
                <a:srgbClr val="C00000"/>
              </a:buClr>
              <a:buSzPct val="75000"/>
            </a:pPr>
            <a:endParaRPr lang="en-ZA" dirty="0">
              <a:solidFill>
                <a:prstClr val="black"/>
              </a:solidFill>
              <a:latin typeface="Tahoma" pitchFamily="34" charset="0"/>
              <a:ea typeface="Tahoma" pitchFamily="34" charset="0"/>
              <a:cs typeface="Tahoma" pitchFamily="34" charset="0"/>
            </a:endParaRPr>
          </a:p>
          <a:p>
            <a:pPr marL="0" indent="0" algn="just" eaLnBrk="1" hangingPunct="1">
              <a:buClr>
                <a:srgbClr val="006600"/>
              </a:buClr>
              <a:buSzPct val="60000"/>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54626176"/>
              </p:ext>
            </p:extLst>
          </p:nvPr>
        </p:nvGraphicFramePr>
        <p:xfrm>
          <a:off x="141380" y="1197880"/>
          <a:ext cx="8823108" cy="4315344"/>
        </p:xfrm>
        <a:graphic>
          <a:graphicData uri="http://schemas.openxmlformats.org/drawingml/2006/table">
            <a:tbl>
              <a:tblPr firstRow="1" bandRow="1">
                <a:tableStyleId>{BC89EF96-8CEA-46FF-86C4-4CE0E7609802}</a:tableStyleId>
              </a:tblPr>
              <a:tblGrid>
                <a:gridCol w="2941036">
                  <a:extLst>
                    <a:ext uri="{9D8B030D-6E8A-4147-A177-3AD203B41FA5}">
                      <a16:colId xmlns:a16="http://schemas.microsoft.com/office/drawing/2014/main" xmlns="" val="20000"/>
                    </a:ext>
                  </a:extLst>
                </a:gridCol>
                <a:gridCol w="2941036">
                  <a:extLst>
                    <a:ext uri="{9D8B030D-6E8A-4147-A177-3AD203B41FA5}">
                      <a16:colId xmlns:a16="http://schemas.microsoft.com/office/drawing/2014/main" xmlns="" val="20001"/>
                    </a:ext>
                  </a:extLst>
                </a:gridCol>
                <a:gridCol w="2941036">
                  <a:extLst>
                    <a:ext uri="{9D8B030D-6E8A-4147-A177-3AD203B41FA5}">
                      <a16:colId xmlns:a16="http://schemas.microsoft.com/office/drawing/2014/main" xmlns="" val="20002"/>
                    </a:ext>
                  </a:extLst>
                </a:gridCol>
              </a:tblGrid>
              <a:tr h="286904">
                <a:tc>
                  <a:txBody>
                    <a:bodyPr/>
                    <a:lstStyle/>
                    <a:p>
                      <a:r>
                        <a:rPr lang="en-ZA" sz="1200" dirty="0"/>
                        <a:t>Strategic Objective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Performance</a:t>
                      </a:r>
                      <a:r>
                        <a:rPr lang="en-ZA" sz="1200" baseline="0" dirty="0"/>
                        <a:t> Indicator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2018/19</a:t>
                      </a:r>
                      <a:r>
                        <a:rPr lang="en-ZA" sz="1200" baseline="0" dirty="0"/>
                        <a:t> target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0"/>
                  </a:ext>
                </a:extLst>
              </a:tr>
              <a:tr h="370840">
                <a:tc rowSpan="2">
                  <a:txBody>
                    <a:bodyPr/>
                    <a:lstStyle/>
                    <a:p>
                      <a:r>
                        <a:rPr lang="en-ZA" sz="1200" kern="1200" dirty="0">
                          <a:effectLst/>
                        </a:rPr>
                        <a:t>Implement effective monitoring of the quality of training and development interventions and evaluate the effectiveness of interventions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buClr>
                          <a:srgbClr val="C00000"/>
                        </a:buClr>
                        <a:buSzPct val="75000"/>
                        <a:buFont typeface="Wingdings" panose="05000000000000000000" pitchFamily="2" charset="2"/>
                        <a:buNone/>
                      </a:pPr>
                      <a:r>
                        <a:rPr lang="en-ZA" sz="1200" dirty="0"/>
                        <a:t>Number of evaluations</a:t>
                      </a:r>
                      <a:r>
                        <a:rPr lang="en-ZA" sz="1200" baseline="0" dirty="0"/>
                        <a:t> undertaken</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60 evaluations completed</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370840">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Number of application of</a:t>
                      </a:r>
                      <a:r>
                        <a:rPr lang="en-ZA" sz="1200" baseline="0" dirty="0"/>
                        <a:t> learning studies undertaken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4 application of learning</a:t>
                      </a:r>
                      <a:r>
                        <a:rPr lang="en-ZA" sz="1200" baseline="0" dirty="0"/>
                        <a:t> studies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370840">
                <a:tc row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kern="1200" dirty="0">
                          <a:effectLst/>
                        </a:rPr>
                        <a:t>Develop accredited and non-accredited curriculum responding to public service training and development needs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Number of programmes/</a:t>
                      </a:r>
                      <a:r>
                        <a:rPr lang="en-ZA" sz="1200" baseline="0" dirty="0"/>
                        <a:t> courses developed or reviewed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6 programmes/ courses</a:t>
                      </a:r>
                      <a:r>
                        <a:rPr lang="en-ZA" sz="1200" baseline="0" dirty="0"/>
                        <a:t> developed or reviewed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r h="370840">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Number of programmes/</a:t>
                      </a:r>
                      <a:r>
                        <a:rPr lang="en-ZA" sz="1200" baseline="0" dirty="0"/>
                        <a:t> courses quality assured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6 programmes/ courses quality assured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4"/>
                  </a:ext>
                </a:extLst>
              </a:tr>
              <a:tr h="370840">
                <a:tc v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20000"/>
                        <a:lumOff val="80000"/>
                      </a:schemeClr>
                    </a:solidFill>
                  </a:tcPr>
                </a:tc>
                <a:tc>
                  <a:txBody>
                    <a:bodyPr/>
                    <a:lstStyle/>
                    <a:p>
                      <a:r>
                        <a:rPr lang="en-ZA" sz="1200" dirty="0"/>
                        <a:t>NSG</a:t>
                      </a:r>
                      <a:r>
                        <a:rPr lang="en-ZA" sz="1200" baseline="0" dirty="0"/>
                        <a:t> status as an accredited training provider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Manage accreditation processes to maintain NSG status as training</a:t>
                      </a:r>
                      <a:r>
                        <a:rPr lang="en-ZA" sz="1200" baseline="0" dirty="0"/>
                        <a:t> provider</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5"/>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dirty="0"/>
                        <a:t>Develop</a:t>
                      </a:r>
                      <a:r>
                        <a:rPr lang="en-ZA" sz="1200" baseline="0" dirty="0"/>
                        <a:t> and offer technology mediated learning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Number of online courses offered by the NSG</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23 online courses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6"/>
                  </a:ext>
                </a:extLst>
              </a:tr>
              <a:tr h="370840">
                <a:tc row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kern="1200" dirty="0">
                          <a:effectLst/>
                        </a:rPr>
                        <a:t>Provide training and development opportunities for compulsory and demand-led training to current and potential public servants </a:t>
                      </a:r>
                      <a:endParaRPr lang="en-ZA" sz="10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Number of new and current public servants trained</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45 764 new and current public servants trained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7"/>
                  </a:ext>
                </a:extLst>
              </a:tr>
              <a:tr h="370840">
                <a:tc v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ZA" sz="10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Number of unemployed youth graduates and interns oriented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2 750 unemployed youth graduates and interns oriented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8"/>
                  </a:ext>
                </a:extLst>
              </a:tr>
              <a:tr h="370840">
                <a:tc v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ZA" sz="10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Institutionalise the Executive Coaching Programme (ECP)</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Rollout the ECP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84567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rPr>
              <a:t>Conclusion</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endParaRPr lang="en-ZA"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400" dirty="0">
                <a:solidFill>
                  <a:prstClr val="black"/>
                </a:solidFill>
                <a:latin typeface="Tahoma" panose="020B0604030504040204" pitchFamily="34" charset="0"/>
                <a:ea typeface="Tahoma" panose="020B0604030504040204" pitchFamily="34" charset="0"/>
                <a:cs typeface="Tahoma" panose="020B0604030504040204" pitchFamily="34" charset="0"/>
              </a:rPr>
              <a:t>During the 2018 State of the Nation Address (SONA), the President spoke about the challenges that </a:t>
            </a:r>
            <a:r>
              <a:rPr lang="en-ZA" sz="1400" dirty="0">
                <a:latin typeface="Tahoma" panose="020B0604030504040204" pitchFamily="34" charset="0"/>
                <a:ea typeface="Tahoma" panose="020B0604030504040204" pitchFamily="34" charset="0"/>
                <a:cs typeface="Tahoma" panose="020B0604030504040204" pitchFamily="34" charset="0"/>
              </a:rPr>
              <a:t>our people face when they interact with the state, and often getting poor service or no service at all. The President called on all public servants to adhere to the principle of </a:t>
            </a:r>
            <a:r>
              <a:rPr lang="en-ZA" sz="1400" i="1" dirty="0" err="1">
                <a:latin typeface="Tahoma" panose="020B0604030504040204" pitchFamily="34" charset="0"/>
                <a:ea typeface="Tahoma" panose="020B0604030504040204" pitchFamily="34" charset="0"/>
                <a:cs typeface="Tahoma" panose="020B0604030504040204" pitchFamily="34" charset="0"/>
              </a:rPr>
              <a:t>Batho</a:t>
            </a:r>
            <a:r>
              <a:rPr lang="en-ZA" sz="1400" i="1" dirty="0">
                <a:latin typeface="Tahoma" panose="020B0604030504040204" pitchFamily="34" charset="0"/>
                <a:ea typeface="Tahoma" panose="020B0604030504040204" pitchFamily="34" charset="0"/>
                <a:cs typeface="Tahoma" panose="020B0604030504040204" pitchFamily="34" charset="0"/>
              </a:rPr>
              <a:t> Pele</a:t>
            </a:r>
            <a:r>
              <a:rPr lang="en-ZA" sz="1400" dirty="0">
                <a:latin typeface="Tahoma" panose="020B0604030504040204" pitchFamily="34" charset="0"/>
                <a:ea typeface="Tahoma" panose="020B0604030504040204" pitchFamily="34" charset="0"/>
                <a:cs typeface="Tahoma" panose="020B0604030504040204" pitchFamily="34" charset="0"/>
              </a:rPr>
              <a:t>, and to provide services knowing that people need to be served diligently. The President called for a new discipline - to do things correctly, to do them completely and to do them timeously.</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Tahoma" pitchFamily="34" charset="0"/>
              <a:ea typeface="Tahoma" pitchFamily="34" charset="0"/>
              <a:cs typeface="Tahoma" pitchFamily="34" charset="0"/>
            </a:endParaRPr>
          </a:p>
          <a:p>
            <a:pPr>
              <a:lnSpc>
                <a:spcPct val="108000"/>
              </a:lnSpc>
              <a:buClr>
                <a:srgbClr val="C00000"/>
              </a:buClr>
              <a:buSzPct val="75000"/>
              <a:buFont typeface="Wingdings" panose="05000000000000000000" pitchFamily="2" charset="2"/>
              <a:buChar char="Ø"/>
            </a:pPr>
            <a:r>
              <a:rPr lang="en-GB" sz="1400" dirty="0">
                <a:solidFill>
                  <a:prstClr val="black"/>
                </a:solidFill>
                <a:latin typeface="Tahoma" pitchFamily="34" charset="0"/>
                <a:ea typeface="Tahoma" pitchFamily="34" charset="0"/>
                <a:cs typeface="Tahoma" pitchFamily="34" charset="0"/>
              </a:rPr>
              <a:t>It is therefore imperative that the NSG, through its teaching and learning initiatives, ensures that this new discipline is instilled among our public servants </a:t>
            </a:r>
          </a:p>
          <a:p>
            <a:pPr>
              <a:lnSpc>
                <a:spcPct val="108000"/>
              </a:lnSpc>
              <a:buClr>
                <a:srgbClr val="C00000"/>
              </a:buClr>
              <a:buSzPct val="75000"/>
              <a:buFont typeface="Wingdings" panose="05000000000000000000" pitchFamily="2" charset="2"/>
              <a:buChar char="Ø"/>
            </a:pPr>
            <a:endParaRPr lang="en-GB" sz="1400" dirty="0">
              <a:solidFill>
                <a:prstClr val="black"/>
              </a:solidFill>
              <a:latin typeface="Tahoma" pitchFamily="34" charset="0"/>
              <a:ea typeface="Tahoma" pitchFamily="34" charset="0"/>
              <a:cs typeface="Tahoma" pitchFamily="34" charset="0"/>
            </a:endParaRPr>
          </a:p>
          <a:p>
            <a:pPr>
              <a:lnSpc>
                <a:spcPct val="108000"/>
              </a:lnSpc>
              <a:buClr>
                <a:srgbClr val="C00000"/>
              </a:buClr>
              <a:buSzPct val="75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The NSG has developed a "Lead Facilitator Development Course" to train Community Development Workers and to strengthen capacity for people centred development. This includes the implementation of programmes aimed at the progressive realization of socio-economic rights and government employment programmes.</a:t>
            </a:r>
          </a:p>
          <a:p>
            <a:pPr marL="0" indent="0">
              <a:lnSpc>
                <a:spcPct val="108000"/>
              </a:lnSpc>
              <a:buClr>
                <a:srgbClr val="C00000"/>
              </a:buClr>
              <a:buSzPct val="75000"/>
            </a:pPr>
            <a:endParaRPr lang="en-GB" sz="1400" dirty="0">
              <a:solidFill>
                <a:prstClr val="black"/>
              </a:solidFill>
              <a:latin typeface="Tahoma" pitchFamily="34" charset="0"/>
              <a:ea typeface="Tahoma" pitchFamily="34" charset="0"/>
              <a:cs typeface="Tahoma" pitchFamily="34" charset="0"/>
            </a:endParaRPr>
          </a:p>
          <a:p>
            <a:pPr>
              <a:lnSpc>
                <a:spcPct val="108000"/>
              </a:lnSpc>
              <a:buClr>
                <a:srgbClr val="C00000"/>
              </a:buClr>
              <a:buSzPct val="75000"/>
              <a:buFont typeface="Wingdings" panose="05000000000000000000" pitchFamily="2" charset="2"/>
              <a:buChar char="Ø"/>
            </a:pPr>
            <a:r>
              <a:rPr lang="en-ZA" sz="1400" dirty="0">
                <a:latin typeface="Tahoma" panose="020B0604030504040204" pitchFamily="34" charset="0"/>
                <a:ea typeface="Tahoma" panose="020B0604030504040204" pitchFamily="34" charset="0"/>
                <a:cs typeface="Tahoma" panose="020B0604030504040204" pitchFamily="34" charset="0"/>
              </a:rPr>
              <a:t>In appreciation of economic conditions and public finance constraints, the NSG will strive to achieve more with less.</a:t>
            </a: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14728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08920"/>
            <a:ext cx="8784976" cy="1440160"/>
          </a:xfrm>
        </p:spPr>
        <p:txBody>
          <a:bodyPr>
            <a:normAutofit/>
          </a:bodyPr>
          <a:lstStyle/>
          <a:p>
            <a:pPr marL="0" indent="0" algn="ctr">
              <a:buClr>
                <a:srgbClr val="C00000"/>
              </a:buClr>
              <a:buSzPct val="80000"/>
              <a:buNone/>
            </a:pPr>
            <a:r>
              <a:rPr lang="en-ZA" sz="4000" b="1" dirty="0">
                <a:solidFill>
                  <a:srgbClr val="006600"/>
                </a:solidFill>
                <a:latin typeface="Tahoma" panose="020B0604030504040204" pitchFamily="34" charset="0"/>
                <a:ea typeface="Tahoma" panose="020B0604030504040204" pitchFamily="34" charset="0"/>
                <a:cs typeface="Tahoma" panose="020B0604030504040204" pitchFamily="34" charset="0"/>
              </a:rPr>
              <a:t>Thank you </a:t>
            </a: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24</a:t>
            </a:fld>
            <a:endParaRPr lang="en-ZA">
              <a:solidFill>
                <a:prstClr val="black">
                  <a:tint val="75000"/>
                </a:prstClr>
              </a:solidFill>
            </a:endParaRPr>
          </a:p>
        </p:txBody>
      </p:sp>
    </p:spTree>
    <p:extLst>
      <p:ext uri="{BB962C8B-B14F-4D97-AF65-F5344CB8AC3E}">
        <p14:creationId xmlns:p14="http://schemas.microsoft.com/office/powerpoint/2010/main" xmlns="" val="292108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Legislative Mandate</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3</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ZA" sz="1500" dirty="0">
                <a:solidFill>
                  <a:srgbClr val="006600"/>
                </a:solidFill>
                <a:latin typeface="Tahoma" panose="020B0604030504040204" pitchFamily="34" charset="0"/>
                <a:ea typeface="Tahoma" panose="020B0604030504040204" pitchFamily="34" charset="0"/>
                <a:cs typeface="Tahoma" panose="020B0604030504040204" pitchFamily="34" charset="0"/>
              </a:rPr>
              <a:t>Public Service Act </a:t>
            </a: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mandates the NSG to provide training or cause training to be provided or conduct examinations or tests </a:t>
            </a:r>
            <a:r>
              <a:rPr lang="en-ZA" sz="1500">
                <a:solidFill>
                  <a:prstClr val="black"/>
                </a:solidFill>
                <a:latin typeface="Tahoma" panose="020B0604030504040204" pitchFamily="34" charset="0"/>
                <a:ea typeface="Tahoma" panose="020B0604030504040204" pitchFamily="34" charset="0"/>
                <a:cs typeface="Tahoma" panose="020B0604030504040204" pitchFamily="34" charset="0"/>
              </a:rPr>
              <a:t>or cause examinations </a:t>
            </a: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or tests to be conducted.</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The Head of the NSG may with the approval of the Minister decide on courses as may be prescribed as a qualification for the appointment or transfer of persons in or to the public service; and may issue diplomas or certificates or cause diplomas or certificates to be issued to persons who have passed such examinations</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ZA" sz="1500" dirty="0">
                <a:solidFill>
                  <a:srgbClr val="006600"/>
                </a:solidFill>
                <a:latin typeface="Tahoma" panose="020B0604030504040204" pitchFamily="34" charset="0"/>
                <a:ea typeface="Tahoma" panose="020B0604030504040204" pitchFamily="34" charset="0"/>
                <a:cs typeface="Tahoma" panose="020B0604030504040204" pitchFamily="34" charset="0"/>
              </a:rPr>
              <a:t>Public Finance Management Act</a:t>
            </a: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 establishes a Training Trading Account (TTA) for the purposes of generating revenue through training cost of sales </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ZA" sz="1500" dirty="0">
                <a:solidFill>
                  <a:srgbClr val="006600"/>
                </a:solidFill>
                <a:latin typeface="Tahoma" panose="020B0604030504040204" pitchFamily="34" charset="0"/>
                <a:ea typeface="Tahoma" panose="020B0604030504040204" pitchFamily="34" charset="0"/>
                <a:cs typeface="Tahoma" panose="020B0604030504040204" pitchFamily="34" charset="0"/>
              </a:rPr>
              <a:t>Public Administration Management Act</a:t>
            </a: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 which is not yet implemented, provides for the </a:t>
            </a: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NSG to train in all three spheres of government; </a:t>
            </a: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interacting with and fostering collaboration among training institutions, higher education institutions, further education and training institutions and private sector training providers in furtherance of such education and training</a:t>
            </a:r>
            <a:endParaRPr lang="en-ZA" sz="15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20000"/>
              </a:spcBef>
              <a:buClr>
                <a:srgbClr val="C00000"/>
              </a:buClr>
              <a:buSzPct val="75000"/>
              <a:buFont typeface="Wingdings" panose="05000000000000000000" pitchFamily="2" charset="2"/>
              <a:buChar char="Ø"/>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170991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rPr>
              <a:t>Business Model of the NSG </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4</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eaLnBrk="1" hangingPunct="1">
              <a:spcBef>
                <a:spcPct val="20000"/>
              </a:spcBef>
              <a:buClr>
                <a:srgbClr val="C00000"/>
              </a:buClr>
              <a:buSzPct val="75000"/>
              <a:buFont typeface="Wingdings" panose="05000000000000000000" pitchFamily="2" charset="2"/>
              <a:buChar char="Ø"/>
            </a:pPr>
            <a:endParaRPr lang="en-ZA"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lgn="just" eaLnBrk="1" hangingPunct="1">
              <a:buClr>
                <a:srgbClr val="006600"/>
              </a:buClr>
              <a:buSzPct val="60000"/>
              <a:buFont typeface="Wingdings" panose="05000000000000000000" pitchFamily="2" charset="2"/>
              <a:buChar char="v"/>
            </a:pPr>
            <a:endParaRPr lang="en-ZA"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lgn="just" eaLnBrk="1" hangingPunct="1">
              <a:buFont typeface="Arial" pitchFamily="34" charset="0"/>
              <a:buChar char="•"/>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lgn="just" eaLnBrk="1" hangingPunct="1">
              <a:buFont typeface="Arial" pitchFamily="34" charset="0"/>
              <a:buChar char="•"/>
            </a:pPr>
            <a:endParaRPr lang="en-ZA"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eaLnBrk="1" hangingPunct="1">
              <a:buFont typeface="Arial" pitchFamily="34" charset="0"/>
              <a:buChar char="•"/>
            </a:pPr>
            <a:endParaRPr lang="en-ZA"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Diagram 5"/>
          <p:cNvGraphicFramePr/>
          <p:nvPr>
            <p:extLst>
              <p:ext uri="{D42A27DB-BD31-4B8C-83A1-F6EECF244321}">
                <p14:modId xmlns:p14="http://schemas.microsoft.com/office/powerpoint/2010/main" xmlns="" val="3285769238"/>
              </p:ext>
            </p:extLst>
          </p:nvPr>
        </p:nvGraphicFramePr>
        <p:xfrm>
          <a:off x="395536" y="1349388"/>
          <a:ext cx="8280920" cy="4312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815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Priorities for 2018/19</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5</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The NSG convened a strategic planning workshop on 5-6 December 2017, which focused on: (</a:t>
            </a:r>
            <a:r>
              <a:rPr lang="en-ZA" sz="1500" dirty="0" err="1">
                <a:solidFill>
                  <a:prstClr val="black"/>
                </a:solidFill>
                <a:latin typeface="Tahoma" panose="020B0604030504040204" pitchFamily="34" charset="0"/>
                <a:ea typeface="Tahoma" panose="020B0604030504040204" pitchFamily="34" charset="0"/>
                <a:cs typeface="Tahoma" panose="020B0604030504040204" pitchFamily="34" charset="0"/>
              </a:rPr>
              <a:t>i</a:t>
            </a: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 building and positioning the NSG brand; (ii) strengthening the NSG core business; and (iii) making the NSG an employer of choice</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NSG has also taken cognisance of the r</a:t>
            </a:r>
            <a:r>
              <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esolutions of the national conference and </a:t>
            </a:r>
            <a:r>
              <a:rPr lang="en-ZA" sz="1400" i="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lekgotla</a:t>
            </a:r>
            <a:r>
              <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of the ruling party, which calls for the NSG to:</a:t>
            </a:r>
          </a:p>
          <a:p>
            <a:pPr marL="0" indent="0">
              <a:buClr>
                <a:srgbClr val="C00000"/>
              </a:buClr>
              <a:buSzPct val="80000"/>
              <a:buNone/>
            </a:pPr>
            <a:endPar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80000"/>
              <a:buFont typeface="Wingdings" panose="05000000000000000000" pitchFamily="2" charset="2"/>
              <a:buChar char="Ø"/>
            </a:pPr>
            <a:r>
              <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Play a central coordinating role in capacitating employees in all spheres of government </a:t>
            </a:r>
          </a:p>
          <a:p>
            <a:pPr lvl="1">
              <a:buClr>
                <a:srgbClr val="C00000"/>
              </a:buClr>
              <a:buSzPct val="80000"/>
              <a:buFont typeface="Wingdings" panose="05000000000000000000" pitchFamily="2" charset="2"/>
              <a:buChar char="Ø"/>
            </a:pPr>
            <a:endPar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80000"/>
              <a:buFont typeface="Wingdings" panose="05000000000000000000" pitchFamily="2" charset="2"/>
              <a:buChar char="Ø"/>
            </a:pPr>
            <a:r>
              <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Provide support for talent management across the spheres of government, and provide guidance for appointments, succession planning and career development </a:t>
            </a:r>
          </a:p>
          <a:p>
            <a:pPr>
              <a:buClr>
                <a:srgbClr val="C00000"/>
              </a:buClr>
              <a:buSzPct val="80000"/>
              <a:buFont typeface="Wingdings" panose="05000000000000000000" pitchFamily="2" charset="2"/>
              <a:buChar char="Ø"/>
            </a:pPr>
            <a:endPar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SzPct val="80000"/>
              <a:buFont typeface="Wingdings" panose="05000000000000000000" pitchFamily="2" charset="2"/>
              <a:buChar char="Ø"/>
            </a:pPr>
            <a:r>
              <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Among the other resolutions taken, which impact on the work of the NSG, include: 	</a:t>
            </a:r>
          </a:p>
          <a:p>
            <a:pPr>
              <a:buClr>
                <a:srgbClr val="C00000"/>
              </a:buClr>
              <a:buSzPct val="80000"/>
              <a:buFont typeface="Wingdings" panose="05000000000000000000" pitchFamily="2" charset="2"/>
              <a:buChar char="Ø"/>
            </a:pPr>
            <a:endPar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80000"/>
              <a:buFont typeface="Wingdings" panose="05000000000000000000" pitchFamily="2" charset="2"/>
              <a:buChar char="Ø"/>
            </a:pPr>
            <a:r>
              <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centrality of integrated macro policy planning and coordinated implementation; and </a:t>
            </a:r>
          </a:p>
          <a:p>
            <a:pPr lvl="1">
              <a:buClr>
                <a:srgbClr val="C00000"/>
              </a:buClr>
              <a:buSzPct val="80000"/>
              <a:buFont typeface="Wingdings" panose="05000000000000000000" pitchFamily="2" charset="2"/>
              <a:buChar char="Ø"/>
            </a:pPr>
            <a:endPar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lvl="1">
              <a:buClr>
                <a:srgbClr val="C00000"/>
              </a:buClr>
              <a:buSzPct val="80000"/>
              <a:buFont typeface="Wingdings" panose="05000000000000000000" pitchFamily="2" charset="2"/>
              <a:buChar char="Ø"/>
            </a:pPr>
            <a:r>
              <a:rPr lang="en-ZA"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a:t>
            </a:r>
            <a:r>
              <a:rPr lang="en-US" sz="1400"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ccredited</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training in public employment programmes. </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20000"/>
              </a:spcBef>
              <a:buClr>
                <a:srgbClr val="C00000"/>
              </a:buClr>
              <a:buSzPct val="75000"/>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171764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200" dirty="0">
                <a:solidFill>
                  <a:srgbClr val="006600"/>
                </a:solidFill>
                <a:latin typeface="Tahoma" panose="020B0604030504040204" pitchFamily="34" charset="0"/>
                <a:ea typeface="Tahoma" panose="020B0604030504040204" pitchFamily="34" charset="0"/>
                <a:cs typeface="Tahoma" panose="020B0604030504040204" pitchFamily="34" charset="0"/>
              </a:rPr>
              <a:t>Priorities for 2018/19</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6</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75000"/>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During this financial year, key among the priorities of the NSG are the following: </a:t>
            </a:r>
          </a:p>
          <a:p>
            <a:pPr marL="0" indent="0">
              <a:lnSpc>
                <a:spcPct val="108000"/>
              </a:lnSpc>
              <a:buClr>
                <a:srgbClr val="C00000"/>
              </a:buClr>
              <a:buSzPct val="75000"/>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Prioritising learning pathways for salary levels 1-4 at national and provincial government, and equivalent levels at local government</a:t>
            </a:r>
          </a:p>
          <a:p>
            <a:pPr>
              <a:lnSpc>
                <a:spcPct val="108000"/>
              </a:lnSpc>
              <a:buClr>
                <a:srgbClr val="C00000"/>
              </a:buClr>
              <a:buSzPct val="75000"/>
              <a:buFont typeface="Wingdings" panose="05000000000000000000" pitchFamily="2" charset="2"/>
              <a:buChar char="Ø"/>
            </a:pPr>
            <a:endParaRPr lang="en-ZA"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Identifying short programmes for developing accredited programmes </a:t>
            </a:r>
          </a:p>
          <a:p>
            <a:pPr>
              <a:lnSpc>
                <a:spcPct val="108000"/>
              </a:lnSpc>
              <a:buClr>
                <a:srgbClr val="C00000"/>
              </a:buClr>
              <a:buSzPct val="75000"/>
              <a:buFont typeface="Wingdings" panose="05000000000000000000" pitchFamily="2" charset="2"/>
              <a:buChar char="Ø"/>
            </a:pPr>
            <a:endParaRPr lang="en-ZA"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latin typeface="Tahoma" panose="020B0604030504040204" pitchFamily="34" charset="0"/>
                <a:ea typeface="Tahoma" panose="020B0604030504040204" pitchFamily="34" charset="0"/>
                <a:cs typeface="Tahoma" panose="020B0604030504040204" pitchFamily="34" charset="0"/>
              </a:rPr>
              <a:t>Developing a programme on patriotism and re-orientation, focusing on renewal and unity in our country</a:t>
            </a:r>
          </a:p>
          <a:p>
            <a:pPr>
              <a:lnSpc>
                <a:spcPct val="108000"/>
              </a:lnSpc>
              <a:buClr>
                <a:srgbClr val="C00000"/>
              </a:buClr>
              <a:buSzPct val="75000"/>
              <a:buFont typeface="Wingdings" panose="05000000000000000000" pitchFamily="2" charset="2"/>
              <a:buChar char="Ø"/>
            </a:pPr>
            <a:endParaRPr lang="en-ZA" sz="11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latin typeface="Tahoma" panose="020B0604030504040204" pitchFamily="34" charset="0"/>
                <a:ea typeface="Tahoma" panose="020B0604030504040204" pitchFamily="34" charset="0"/>
                <a:cs typeface="Tahoma" panose="020B0604030504040204" pitchFamily="34" charset="0"/>
              </a:rPr>
              <a:t>Undertaking a feasibility study towards establishing a </a:t>
            </a:r>
            <a:r>
              <a:rPr lang="en-ZA" sz="15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national assessment centre </a:t>
            </a:r>
            <a:r>
              <a:rPr lang="en-ZA" sz="1500" dirty="0">
                <a:latin typeface="Tahoma" panose="020B0604030504040204" pitchFamily="34" charset="0"/>
                <a:ea typeface="Tahoma" panose="020B0604030504040204" pitchFamily="34" charset="0"/>
                <a:cs typeface="Tahoma" panose="020B0604030504040204" pitchFamily="34" charset="0"/>
              </a:rPr>
              <a:t>– we need a database of skills linked to the training needs analysis process and supporting departments with competence testing </a:t>
            </a:r>
          </a:p>
          <a:p>
            <a:pPr>
              <a:lnSpc>
                <a:spcPct val="108000"/>
              </a:lnSpc>
              <a:buClr>
                <a:srgbClr val="C00000"/>
              </a:buClr>
              <a:buSzPct val="75000"/>
              <a:buFont typeface="Wingdings" panose="05000000000000000000" pitchFamily="2" charset="2"/>
              <a:buChar char="Ø"/>
            </a:pPr>
            <a:endParaRPr lang="en-ZA" sz="1100" dirty="0">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latin typeface="Tahoma" panose="020B0604030504040204" pitchFamily="34" charset="0"/>
                <a:ea typeface="Tahoma" panose="020B0604030504040204" pitchFamily="34" charset="0"/>
                <a:cs typeface="Tahoma" panose="020B0604030504040204" pitchFamily="34" charset="0"/>
              </a:rPr>
              <a:t>Building capacity in the public service on the </a:t>
            </a:r>
            <a:r>
              <a:rPr lang="en-ZA" sz="15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theory and ideology </a:t>
            </a:r>
            <a:r>
              <a:rPr lang="en-ZA" sz="1500" dirty="0">
                <a:latin typeface="Tahoma" panose="020B0604030504040204" pitchFamily="34" charset="0"/>
                <a:ea typeface="Tahoma" panose="020B0604030504040204" pitchFamily="34" charset="0"/>
                <a:cs typeface="Tahoma" panose="020B0604030504040204" pitchFamily="34" charset="0"/>
              </a:rPr>
              <a:t>of a Capable Developmental State</a:t>
            </a: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Implementing the memorandum of understanding (MOU) signed with the LG SETA to collaborate on training in local government </a:t>
            </a:r>
          </a:p>
          <a:p>
            <a:pPr marL="0" indent="0">
              <a:lnSpc>
                <a:spcPct val="108000"/>
              </a:lnSpc>
              <a:buClr>
                <a:srgbClr val="C00000"/>
              </a:buClr>
              <a:buSzPct val="75000"/>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75000"/>
            </a:pPr>
            <a:endParaRPr lang="en-ZA"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Clr>
                <a:srgbClr val="C00000"/>
              </a:buClr>
              <a:buSzPct val="75000"/>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20000"/>
              </a:spcBef>
              <a:buClr>
                <a:srgbClr val="C00000"/>
              </a:buClr>
              <a:buSzPct val="75000"/>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Clr>
                <a:srgbClr val="006600"/>
              </a:buClr>
              <a:buSzPct val="60000"/>
              <a:buFont typeface="Wingdings" panose="05000000000000000000" pitchFamily="2" charset="2"/>
              <a:buChar char="v"/>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131372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normAutofit/>
          </a:bodyPr>
          <a:lstStyle/>
          <a:p>
            <a:r>
              <a:rPr lang="en-ZA" sz="3600" dirty="0">
                <a:solidFill>
                  <a:srgbClr val="B61918"/>
                </a:solidFill>
                <a:latin typeface="Tahoma" panose="020B0604030504040204" pitchFamily="34" charset="0"/>
                <a:ea typeface="Tahoma" panose="020B0604030504040204" pitchFamily="34" charset="0"/>
                <a:cs typeface="Tahoma" panose="020B0604030504040204" pitchFamily="34" charset="0"/>
              </a:rPr>
              <a:t>Programme 1: Administration </a:t>
            </a:r>
            <a:br>
              <a:rPr lang="en-ZA" sz="3600" dirty="0">
                <a:solidFill>
                  <a:srgbClr val="B61918"/>
                </a:solidFill>
                <a:latin typeface="Tahoma" panose="020B0604030504040204" pitchFamily="34" charset="0"/>
                <a:ea typeface="Tahoma" panose="020B0604030504040204" pitchFamily="34" charset="0"/>
                <a:cs typeface="Tahoma" panose="020B0604030504040204" pitchFamily="34" charset="0"/>
              </a:rPr>
            </a:br>
            <a:r>
              <a:rPr lang="en-ZA" sz="3600" dirty="0">
                <a:solidFill>
                  <a:srgbClr val="B61918"/>
                </a:solidFill>
                <a:latin typeface="Tahoma" panose="020B0604030504040204" pitchFamily="34" charset="0"/>
                <a:ea typeface="Tahoma" panose="020B0604030504040204" pitchFamily="34" charset="0"/>
                <a:cs typeface="Tahoma" panose="020B0604030504040204" pitchFamily="34" charset="0"/>
              </a:rPr>
              <a:t>(NSG Vote) </a:t>
            </a:r>
          </a:p>
        </p:txBody>
      </p:sp>
    </p:spTree>
    <p:extLst>
      <p:ext uri="{BB962C8B-B14F-4D97-AF65-F5344CB8AC3E}">
        <p14:creationId xmlns:p14="http://schemas.microsoft.com/office/powerpoint/2010/main" xmlns="" val="307952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1: Administration</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8</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The strategic outcome oriented goal in Programme 1 is to make the NSG a well-resourced high performing learning centre of excellence </a:t>
            </a:r>
          </a:p>
          <a:p>
            <a:pPr>
              <a:lnSpc>
                <a:spcPct val="108000"/>
              </a:lnSpc>
              <a:buClr>
                <a:srgbClr val="C00000"/>
              </a:buClr>
              <a:buSzPct val="75000"/>
              <a:buFont typeface="Wingdings" panose="05000000000000000000" pitchFamily="2" charset="2"/>
              <a:buChar char="Ø"/>
            </a:pPr>
            <a:endParaRPr lang="en-ZA"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r>
              <a:rPr lang="en-ZA" sz="1500" dirty="0">
                <a:solidFill>
                  <a:prstClr val="black"/>
                </a:solidFill>
                <a:latin typeface="Tahoma" panose="020B0604030504040204" pitchFamily="34" charset="0"/>
                <a:ea typeface="Tahoma" panose="020B0604030504040204" pitchFamily="34" charset="0"/>
                <a:cs typeface="Tahoma" panose="020B0604030504040204" pitchFamily="34" charset="0"/>
              </a:rPr>
              <a:t>Programme 1 comprises the Office of the Principal (incorporating Office of the CFO, Internal Audit and International, Special Projects &amp; Communications); and Corporate Management </a:t>
            </a: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20000"/>
              </a:spcBef>
              <a:buClr>
                <a:srgbClr val="C00000"/>
              </a:buClr>
              <a:buSzPct val="75000"/>
            </a:pPr>
            <a:endParaRPr lang="en-ZA" dirty="0">
              <a:solidFill>
                <a:prstClr val="black"/>
              </a:solidFill>
              <a:latin typeface="Tahoma" pitchFamily="34" charset="0"/>
              <a:ea typeface="Tahoma" pitchFamily="34" charset="0"/>
              <a:cs typeface="Tahoma" pitchFamily="34" charset="0"/>
            </a:endParaRPr>
          </a:p>
          <a:p>
            <a:pPr marL="0" indent="0" algn="just" eaLnBrk="1" hangingPunct="1">
              <a:buClr>
                <a:srgbClr val="006600"/>
              </a:buClr>
              <a:buSzPct val="60000"/>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spTree>
    <p:extLst>
      <p:ext uri="{BB962C8B-B14F-4D97-AF65-F5344CB8AC3E}">
        <p14:creationId xmlns:p14="http://schemas.microsoft.com/office/powerpoint/2010/main" xmlns="" val="105945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r>
              <a:rPr lang="en-ZA" sz="2400" dirty="0">
                <a:solidFill>
                  <a:srgbClr val="006600"/>
                </a:solidFill>
                <a:latin typeface="Tahoma" panose="020B0604030504040204" pitchFamily="34" charset="0"/>
                <a:ea typeface="Tahoma" panose="020B0604030504040204" pitchFamily="34" charset="0"/>
                <a:cs typeface="Tahoma" panose="020B0604030504040204" pitchFamily="34" charset="0"/>
              </a:rPr>
              <a:t>Programme 1: Administration</a:t>
            </a: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9</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a:solidFill>
                  <a:prstClr val="black"/>
                </a:solidFill>
                <a:latin typeface="Gill Sans" pitchFamily="-52" charset="0"/>
                <a:ea typeface="ＭＳ Ｐゴシック" pitchFamily="-52" charset="-128"/>
              </a:rPr>
              <a:t>		</a:t>
            </a:r>
          </a:p>
        </p:txBody>
      </p:sp>
      <p:sp>
        <p:nvSpPr>
          <p:cNvPr id="5" name="Subtitle 2"/>
          <p:cNvSpPr txBox="1">
            <a:spLocks/>
          </p:cNvSpPr>
          <p:nvPr/>
        </p:nvSpPr>
        <p:spPr bwMode="auto">
          <a:xfrm>
            <a:off x="107504" y="1197880"/>
            <a:ext cx="8856984"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a:lnSpc>
                <a:spcPct val="108000"/>
              </a:lnSpc>
              <a:buClr>
                <a:srgbClr val="C00000"/>
              </a:buClr>
              <a:buSzPct val="75000"/>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buClr>
                <a:srgbClr val="C00000"/>
              </a:buClr>
              <a:buSzPct val="75000"/>
              <a:buFont typeface="Wingdings" panose="05000000000000000000" pitchFamily="2" charset="2"/>
              <a:buChar char="Ø"/>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20000"/>
              </a:spcBef>
              <a:buClr>
                <a:srgbClr val="C00000"/>
              </a:buClr>
              <a:buSzPct val="75000"/>
            </a:pPr>
            <a:endParaRPr lang="en-ZA" dirty="0">
              <a:solidFill>
                <a:prstClr val="black"/>
              </a:solidFill>
              <a:latin typeface="Tahoma" pitchFamily="34" charset="0"/>
              <a:ea typeface="Tahoma" pitchFamily="34" charset="0"/>
              <a:cs typeface="Tahoma" pitchFamily="34" charset="0"/>
            </a:endParaRPr>
          </a:p>
          <a:p>
            <a:pPr marL="0" indent="0" algn="just" eaLnBrk="1" hangingPunct="1">
              <a:buClr>
                <a:srgbClr val="006600"/>
              </a:buClr>
              <a:buSzPct val="60000"/>
            </a:pPr>
            <a:endParaRPr lang="en-ZA" dirty="0">
              <a:solidFill>
                <a:prstClr val="black"/>
              </a:solidFill>
              <a:latin typeface="Calibri"/>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algn="just" eaLnBrk="1" hangingPunct="1">
              <a:buFont typeface="Arial" pitchFamily="34" charset="0"/>
              <a:buChar char="•"/>
            </a:pPr>
            <a:endParaRPr lang="en-ZA" sz="1400" dirty="0">
              <a:solidFill>
                <a:prstClr val="black"/>
              </a:solidFill>
              <a:latin typeface="Gill Sans"/>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06679722"/>
              </p:ext>
            </p:extLst>
          </p:nvPr>
        </p:nvGraphicFramePr>
        <p:xfrm>
          <a:off x="141380" y="1197880"/>
          <a:ext cx="8823108" cy="4307840"/>
        </p:xfrm>
        <a:graphic>
          <a:graphicData uri="http://schemas.openxmlformats.org/drawingml/2006/table">
            <a:tbl>
              <a:tblPr firstRow="1" bandRow="1">
                <a:tableStyleId>{BC89EF96-8CEA-46FF-86C4-4CE0E7609802}</a:tableStyleId>
              </a:tblPr>
              <a:tblGrid>
                <a:gridCol w="2941036">
                  <a:extLst>
                    <a:ext uri="{9D8B030D-6E8A-4147-A177-3AD203B41FA5}">
                      <a16:colId xmlns:a16="http://schemas.microsoft.com/office/drawing/2014/main" xmlns="" val="20000"/>
                    </a:ext>
                  </a:extLst>
                </a:gridCol>
                <a:gridCol w="2941036">
                  <a:extLst>
                    <a:ext uri="{9D8B030D-6E8A-4147-A177-3AD203B41FA5}">
                      <a16:colId xmlns:a16="http://schemas.microsoft.com/office/drawing/2014/main" xmlns="" val="20001"/>
                    </a:ext>
                  </a:extLst>
                </a:gridCol>
                <a:gridCol w="2941036">
                  <a:extLst>
                    <a:ext uri="{9D8B030D-6E8A-4147-A177-3AD203B41FA5}">
                      <a16:colId xmlns:a16="http://schemas.microsoft.com/office/drawing/2014/main" xmlns="" val="20002"/>
                    </a:ext>
                  </a:extLst>
                </a:gridCol>
              </a:tblGrid>
              <a:tr h="370840">
                <a:tc>
                  <a:txBody>
                    <a:bodyPr/>
                    <a:lstStyle/>
                    <a:p>
                      <a:r>
                        <a:rPr lang="en-ZA" sz="1200" dirty="0"/>
                        <a:t>Strategic Objective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Performance</a:t>
                      </a:r>
                      <a:r>
                        <a:rPr lang="en-ZA" sz="1200" baseline="0" dirty="0"/>
                        <a:t> Indicator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2018/19</a:t>
                      </a:r>
                      <a:r>
                        <a:rPr lang="en-ZA" sz="1200" baseline="0" dirty="0"/>
                        <a:t> target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0"/>
                  </a:ext>
                </a:extLst>
              </a:tr>
              <a:tr h="370840">
                <a:tc rowSpan="4">
                  <a:txBody>
                    <a:bodyPr/>
                    <a:lstStyle/>
                    <a:p>
                      <a:r>
                        <a:rPr lang="en-ZA" sz="1200" dirty="0"/>
                        <a:t>Improve financial sustainability, organisational performance, accountability and performance</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08000"/>
                        </a:lnSpc>
                        <a:buClr>
                          <a:srgbClr val="C00000"/>
                        </a:buClr>
                        <a:buSzPct val="75000"/>
                        <a:buFont typeface="Wingdings" panose="05000000000000000000" pitchFamily="2" charset="2"/>
                        <a:buNone/>
                      </a:pPr>
                      <a:r>
                        <a:rPr lang="en-ZA" sz="1200" dirty="0"/>
                        <a:t>Unqualified or clean audit issued by the AG</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effectLst/>
                        </a:rPr>
                        <a:t>Unqualified or clean audit report issued by the Auditor-General</a:t>
                      </a:r>
                      <a:r>
                        <a:rPr lang="en-ZA" sz="1200" dirty="0"/>
                        <a:t>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370840">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Number of days taken to collect current outstanding debt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Average number of 60 days or less taken</a:t>
                      </a:r>
                      <a:r>
                        <a:rPr lang="en-ZA" sz="1200" baseline="0" dirty="0"/>
                        <a:t> for current debt collection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370840">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Number of days taken to pay suppliers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All suppliers paid within 30</a:t>
                      </a:r>
                      <a:r>
                        <a:rPr lang="en-ZA" sz="1200" baseline="0" dirty="0"/>
                        <a:t> days of receipt of a valid invoice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r h="370840">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Projected revenue generation by the TTA</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t>Projected revenue generation by the TTA of R117m</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4"/>
                  </a:ext>
                </a:extLst>
              </a:tr>
              <a:tr h="370840">
                <a:tc rowSpan="3">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dirty="0"/>
                        <a:t>Implement efficient and effective infrastructure and human resource management to support improved performance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Reducing the NSG vacancy rate</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Vacancy rate of 10% or</a:t>
                      </a:r>
                      <a:r>
                        <a:rPr lang="en-ZA" sz="1200" baseline="0" dirty="0"/>
                        <a:t> less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5"/>
                  </a:ext>
                </a:extLst>
              </a:tr>
              <a:tr h="370840">
                <a:tc vMerge="1">
                  <a:txBody>
                    <a:bodyPr/>
                    <a:lstStyle/>
                    <a:p>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dirty="0"/>
                        <a:t>Number of days taken to resolve disciplinary cases</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All disciplinary cases</a:t>
                      </a:r>
                      <a:r>
                        <a:rPr lang="en-ZA" sz="1200" baseline="0" dirty="0"/>
                        <a:t> resolved within 60 days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6"/>
                  </a:ext>
                </a:extLst>
              </a:tr>
              <a:tr h="370840">
                <a:tc v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dirty="0"/>
                        <a:t>Disaster recovery plans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Monitor and test the ICT disaster recovery</a:t>
                      </a:r>
                      <a:r>
                        <a:rPr lang="en-ZA" sz="1200" baseline="0" dirty="0"/>
                        <a:t> solution through the DRP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7"/>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200" dirty="0"/>
                        <a:t>Establish strategic multi and bilateral partnerships to enable the NSG to deliver programmes aimed at capacitating the public service</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Number of international exchanges and capacity building initiatives facilitated</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ZA" sz="1200" dirty="0"/>
                        <a:t>Three agreements</a:t>
                      </a:r>
                      <a:r>
                        <a:rPr lang="en-ZA" sz="1200" baseline="0" dirty="0"/>
                        <a:t> supporting international exchange and capacity building initiatives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046895286"/>
      </p:ext>
    </p:extLst>
  </p:cSld>
  <p:clrMapOvr>
    <a:masterClrMapping/>
  </p:clrMapOvr>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5730</TotalTime>
  <Words>2529</Words>
  <Application>Microsoft Office PowerPoint</Application>
  <PresentationFormat>On-screen Show (4:3)</PresentationFormat>
  <Paragraphs>675</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Presentation to National HRD Managers (22 November 2013)</vt:lpstr>
      <vt:lpstr>1_Presentation to National HRD Managers (22 November 2013)</vt:lpstr>
      <vt:lpstr>Annual Performance Plan 2018/19</vt:lpstr>
      <vt:lpstr>Outline of the Presentation</vt:lpstr>
      <vt:lpstr>Legislative Mandate</vt:lpstr>
      <vt:lpstr>Business Model of the NSG </vt:lpstr>
      <vt:lpstr>Priorities for 2018/19</vt:lpstr>
      <vt:lpstr>Priorities for 2018/19</vt:lpstr>
      <vt:lpstr>Programme 1: Administration  (NSG Vote) </vt:lpstr>
      <vt:lpstr>Programme 1: Administration</vt:lpstr>
      <vt:lpstr>Programme 1: Administration</vt:lpstr>
      <vt:lpstr>Programme 1: Administration (Human Resource Management) </vt:lpstr>
      <vt:lpstr>Programme 1: Administration (Human Resource Management) </vt:lpstr>
      <vt:lpstr>Programme 1: Administration (Corporate Governance) </vt:lpstr>
      <vt:lpstr>Programme 1: Administration</vt:lpstr>
      <vt:lpstr>Programme 1: Administration (Vote Account)</vt:lpstr>
      <vt:lpstr>Programme 2: Public Sector Organisational and Staff Development (NSG Trade Account) </vt:lpstr>
      <vt:lpstr>Programme 2: NSG Trade Account </vt:lpstr>
      <vt:lpstr>Programme 2: NSG Trade Account </vt:lpstr>
      <vt:lpstr>Programme 2: NSG Trade Account </vt:lpstr>
      <vt:lpstr>Slide 19</vt:lpstr>
      <vt:lpstr>Programme 2: NSG Trade Account </vt:lpstr>
      <vt:lpstr>Programme 2: NSG Trade Account </vt:lpstr>
      <vt:lpstr>Programme 2: NSG Trade Account </vt:lpstr>
      <vt:lpstr>Conclusion</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PUMZA</cp:lastModifiedBy>
  <cp:revision>389</cp:revision>
  <cp:lastPrinted>2018-01-22T11:33:23Z</cp:lastPrinted>
  <dcterms:created xsi:type="dcterms:W3CDTF">2013-12-04T07:03:32Z</dcterms:created>
  <dcterms:modified xsi:type="dcterms:W3CDTF">2018-04-20T10:56:55Z</dcterms:modified>
</cp:coreProperties>
</file>