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7" r:id="rId28"/>
    <p:sldId id="284" r:id="rId29"/>
    <p:sldId id="282" r:id="rId30"/>
    <p:sldId id="283" r:id="rId31"/>
    <p:sldId id="285" r:id="rId3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6EFC-26F0-473A-A940-CCB9EB6A906C}" type="datetimeFigureOut">
              <a:rPr lang="en-ZA" smtClean="0"/>
              <a:pPr/>
              <a:t>2018/04/20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1282-3B7D-45D6-AD88-BAD8530E10E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6981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AF2AB-D566-4BB9-AB69-3EE28A24FB62}" type="datetimeFigureOut">
              <a:rPr lang="en-ZA" smtClean="0"/>
              <a:pPr/>
              <a:t>2018/04/20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E9BB-45AD-4B65-A9F9-AA06CA0FAB4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4737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5CF1-D07E-4103-B39B-BFBBC14C0157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534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72656" y="5579363"/>
            <a:ext cx="2371344" cy="1278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692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72848" y="5579224"/>
            <a:ext cx="2371151" cy="1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80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72656" y="5579363"/>
            <a:ext cx="2371344" cy="1278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253" y="-8635"/>
            <a:ext cx="8289493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6875" y="1721485"/>
            <a:ext cx="5733415" cy="289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4/20/2018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37177" y="6532990"/>
            <a:ext cx="13588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4936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08194" y="2142616"/>
            <a:ext cx="3923029" cy="215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</a:pPr>
            <a:r>
              <a:rPr sz="2000" b="1" spc="-15" dirty="0">
                <a:solidFill>
                  <a:srgbClr val="44536A"/>
                </a:solidFill>
                <a:latin typeface="Arial"/>
                <a:cs typeface="Arial"/>
              </a:rPr>
              <a:t>NATIONAL DEPARTMENT </a:t>
            </a: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OF  HUMAN</a:t>
            </a:r>
            <a:r>
              <a:rPr sz="2000" b="1" spc="-9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SETTLEMENTS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ANNUAL PERFORMANCE</a:t>
            </a:r>
            <a:r>
              <a:rPr sz="2000" b="1" spc="-10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PLAN</a:t>
            </a:r>
            <a:endParaRPr sz="20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2018/19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lang="en-ZA" sz="2000" b="1" spc="-5" dirty="0" smtClean="0">
                <a:solidFill>
                  <a:srgbClr val="44536A"/>
                </a:solidFill>
                <a:latin typeface="Arial"/>
                <a:cs typeface="Arial"/>
              </a:rPr>
              <a:t>16 APRIL</a:t>
            </a:r>
            <a:r>
              <a:rPr sz="2000" b="1" spc="-125" dirty="0" smtClean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536A"/>
                </a:solidFill>
                <a:latin typeface="Arial"/>
                <a:cs typeface="Arial"/>
              </a:rPr>
              <a:t>2018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393" y="0"/>
            <a:ext cx="8280400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50"/>
              </a:lnSpc>
            </a:pPr>
            <a:r>
              <a:rPr sz="2800" spc="-5" dirty="0"/>
              <a:t>ALIGNMENT </a:t>
            </a:r>
            <a:r>
              <a:rPr sz="2800" spc="-30" dirty="0"/>
              <a:t>TO </a:t>
            </a:r>
            <a:r>
              <a:rPr sz="2800" spc="-25" dirty="0"/>
              <a:t>GOVERNMENTAL </a:t>
            </a:r>
            <a:r>
              <a:rPr sz="2800" spc="-5" dirty="0"/>
              <a:t>POLICIES</a:t>
            </a:r>
            <a:r>
              <a:rPr sz="2800" spc="-254" dirty="0"/>
              <a:t> </a:t>
            </a:r>
            <a:r>
              <a:rPr sz="2800" spc="-10" dirty="0"/>
              <a:t>AND</a:t>
            </a:r>
            <a:endParaRPr sz="2800" dirty="0"/>
          </a:p>
          <a:p>
            <a:pPr marL="3175" algn="ctr">
              <a:lnSpc>
                <a:spcPts val="3150"/>
              </a:lnSpc>
            </a:pPr>
            <a:r>
              <a:rPr sz="2800" spc="-5" dirty="0"/>
              <a:t>PLANS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4337177" y="6532990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10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107" y="995679"/>
            <a:ext cx="803910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buChar char="•"/>
              <a:tabLst>
                <a:tab pos="241300" algn="l"/>
              </a:tabLst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The Annual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Performance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Plan (APP)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2018/19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aligned to the Medium </a:t>
            </a:r>
            <a:r>
              <a:rPr sz="1400" spc="-45" dirty="0">
                <a:solidFill>
                  <a:srgbClr val="212A35"/>
                </a:solidFill>
                <a:latin typeface="Arial"/>
                <a:cs typeface="Arial"/>
              </a:rPr>
              <a:t>Term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Strategic  Framework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(MTSF),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Outcome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8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and the approved Strategic Plan which covers the period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2014/15 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2018/19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(5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year</a:t>
            </a:r>
            <a:r>
              <a:rPr sz="1400" spc="-10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cycle).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107" y="2529078"/>
            <a:ext cx="8039100" cy="246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buChar char="•"/>
              <a:tabLst>
                <a:tab pos="241300" algn="l"/>
              </a:tabLst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NHFC,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through its programmes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as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well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as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other interventions, such as its equity investments, 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supportive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National Development Plan (NDP)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commitment of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revising the housing system.  Examples of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these</a:t>
            </a:r>
            <a:r>
              <a:rPr sz="1400" spc="-9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are:</a:t>
            </a:r>
            <a:endParaRPr sz="1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340"/>
              </a:spcBef>
              <a:buFont typeface="Courier New"/>
              <a:buChar char="o"/>
              <a:tabLst>
                <a:tab pos="699135" algn="l"/>
              </a:tabLst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Provision</a:t>
            </a:r>
            <a:r>
              <a:rPr sz="1400" spc="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of</a:t>
            </a:r>
            <a:r>
              <a:rPr sz="1400" spc="1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housing</a:t>
            </a:r>
            <a:r>
              <a:rPr sz="1400" spc="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finance</a:t>
            </a:r>
            <a:r>
              <a:rPr sz="1400" spc="1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options</a:t>
            </a:r>
            <a:r>
              <a:rPr sz="1400" spc="1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(private</a:t>
            </a:r>
            <a:r>
              <a:rPr sz="1400" spc="1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1400" spc="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social</a:t>
            </a:r>
            <a:r>
              <a:rPr sz="1400" spc="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rental,</a:t>
            </a:r>
            <a:r>
              <a:rPr sz="1400" spc="1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home</a:t>
            </a:r>
            <a:r>
              <a:rPr sz="1400" spc="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ownership,</a:t>
            </a:r>
            <a:r>
              <a:rPr sz="1400" spc="1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instalment</a:t>
            </a:r>
            <a:endParaRPr sz="1400" dirty="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sale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agreements,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incremental</a:t>
            </a:r>
            <a:r>
              <a:rPr sz="1400" spc="-1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loans);</a:t>
            </a:r>
            <a:endParaRPr sz="1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345"/>
              </a:spcBef>
              <a:buFont typeface="Courier New"/>
              <a:buChar char="o"/>
              <a:tabLst>
                <a:tab pos="699135" algn="l"/>
              </a:tabLst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Inner-city developments;</a:t>
            </a:r>
            <a:r>
              <a:rPr sz="1400" spc="-1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330"/>
              </a:spcBef>
              <a:buFont typeface="Courier New"/>
              <a:buChar char="o"/>
              <a:tabLst>
                <a:tab pos="699135" algn="l"/>
              </a:tabLst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Leveraging of private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sector funding into the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affordable</a:t>
            </a:r>
            <a:r>
              <a:rPr sz="1400" spc="-1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market.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7508" y="104902"/>
            <a:ext cx="481520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/>
              <a:t>OPERATING</a:t>
            </a:r>
            <a:r>
              <a:rPr sz="2800" spc="-35" dirty="0"/>
              <a:t> </a:t>
            </a:r>
            <a:r>
              <a:rPr sz="2800" spc="-5" dirty="0"/>
              <a:t>ENVIRONMENT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374904" y="867155"/>
            <a:ext cx="8330565" cy="5413375"/>
          </a:xfrm>
          <a:custGeom>
            <a:avLst/>
            <a:gdLst/>
            <a:ahLst/>
            <a:cxnLst/>
            <a:rect l="l" t="t" r="r" b="b"/>
            <a:pathLst>
              <a:path w="8330565" h="5413375">
                <a:moveTo>
                  <a:pt x="0" y="5413248"/>
                </a:moveTo>
                <a:lnTo>
                  <a:pt x="8330183" y="5413248"/>
                </a:lnTo>
                <a:lnTo>
                  <a:pt x="8330183" y="0"/>
                </a:lnTo>
                <a:lnTo>
                  <a:pt x="0" y="0"/>
                </a:lnTo>
                <a:lnTo>
                  <a:pt x="0" y="5413248"/>
                </a:lnTo>
                <a:close/>
              </a:path>
            </a:pathLst>
          </a:custGeom>
          <a:ln w="5791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3212" y="1040891"/>
            <a:ext cx="2376170" cy="576580"/>
          </a:xfrm>
          <a:prstGeom prst="rect">
            <a:avLst/>
          </a:prstGeom>
          <a:solidFill>
            <a:srgbClr val="ACB8C9"/>
          </a:solidFill>
          <a:ln w="12192">
            <a:solidFill>
              <a:srgbClr val="41709C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325"/>
              </a:spcBef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Market</a:t>
            </a:r>
            <a:r>
              <a:rPr sz="1400" spc="-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Context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7177" y="6532990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11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163" y="1903476"/>
            <a:ext cx="2376170" cy="576580"/>
          </a:xfrm>
          <a:prstGeom prst="rect">
            <a:avLst/>
          </a:prstGeom>
          <a:solidFill>
            <a:srgbClr val="DEEBF7"/>
          </a:solidFill>
          <a:ln w="12192">
            <a:solidFill>
              <a:srgbClr val="41709C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325"/>
              </a:spcBef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Quality of</a:t>
            </a:r>
            <a:r>
              <a:rPr sz="1400" spc="-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Pipeline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927" y="2712720"/>
            <a:ext cx="2377440" cy="576580"/>
          </a:xfrm>
          <a:prstGeom prst="rect">
            <a:avLst/>
          </a:prstGeom>
          <a:solidFill>
            <a:srgbClr val="ACB8C9"/>
          </a:solidFill>
          <a:ln w="12192">
            <a:solidFill>
              <a:srgbClr val="41709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Lack of Bankable</a:t>
            </a:r>
            <a:r>
              <a:rPr sz="1400" spc="-1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Projects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212" y="3611879"/>
            <a:ext cx="2376170" cy="658495"/>
          </a:xfrm>
          <a:prstGeom prst="rect">
            <a:avLst/>
          </a:prstGeom>
          <a:solidFill>
            <a:srgbClr val="DEEBF7"/>
          </a:solidFill>
          <a:ln w="12191">
            <a:solidFill>
              <a:srgbClr val="41709C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121285" marR="575945">
              <a:lnSpc>
                <a:spcPct val="100000"/>
              </a:lnSpc>
              <a:spcBef>
                <a:spcPts val="1335"/>
              </a:spcBef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Shareholder Funding  Support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927" y="4533900"/>
            <a:ext cx="2377440" cy="576580"/>
          </a:xfrm>
          <a:prstGeom prst="rect">
            <a:avLst/>
          </a:prstGeom>
          <a:solidFill>
            <a:srgbClr val="ACB8C9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4732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DFI</a:t>
            </a:r>
            <a:r>
              <a:rPr sz="1400" spc="-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Consolidation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4877" y="1065529"/>
            <a:ext cx="526923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Current economic and market conditions negatively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affects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both  the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NHFC’s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beneficiaries and clients. Reducing interest rate  environment.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8523" y="1908555"/>
            <a:ext cx="5290185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46355" algn="just">
              <a:lnSpc>
                <a:spcPct val="100000"/>
              </a:lnSpc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Recent adjustments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subsidy quantum and capped rentals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in  Social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housing expected to improve viability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of social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housing 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projects.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More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start-up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or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emerging clients need </a:t>
            </a:r>
            <a:r>
              <a:rPr sz="1400" spc="5" dirty="0">
                <a:solidFill>
                  <a:srgbClr val="212A35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come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on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board as the  seasoned graduate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be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funded by Banks. 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However,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these require  significant handholding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get 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off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the ground with long turn-around 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times.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4877" y="3741292"/>
            <a:ext cx="527304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Confirmed grant capital over MTEF albeit lower than originally 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requested.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3198" y="4569459"/>
            <a:ext cx="533082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71500" algn="l"/>
                <a:tab pos="1341755" algn="l"/>
                <a:tab pos="2208530" algn="l"/>
                <a:tab pos="2641600" algn="l"/>
                <a:tab pos="3912870" algn="l"/>
                <a:tab pos="4591050" algn="l"/>
                <a:tab pos="4935855" algn="l"/>
              </a:tabLst>
            </a:pP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W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rk	to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ar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s	i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ine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	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D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	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olid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ti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.	I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	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n	s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. 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Delivering on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core</a:t>
            </a:r>
            <a:r>
              <a:rPr sz="1400" spc="-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business.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212" y="5382767"/>
            <a:ext cx="2376170" cy="523240"/>
          </a:xfrm>
          <a:prstGeom prst="rect">
            <a:avLst/>
          </a:prstGeom>
          <a:solidFill>
            <a:srgbClr val="DEEBF7"/>
          </a:solidFill>
          <a:ln w="12192">
            <a:solidFill>
              <a:srgbClr val="41709C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93675" marR="700405">
              <a:lnSpc>
                <a:spcPct val="100000"/>
              </a:lnSpc>
              <a:spcBef>
                <a:spcPts val="220"/>
              </a:spcBef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Drivers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of financial 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sustainability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0626" y="5360670"/>
            <a:ext cx="538226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Operational 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efficiencies 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continue.  Management 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of 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level 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of  </a:t>
            </a:r>
            <a:r>
              <a:rPr sz="1400" spc="3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Non-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Performing</a:t>
            </a:r>
            <a:r>
              <a:rPr sz="1400" spc="-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Portfolio.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7323"/>
            <a:ext cx="9144000" cy="5871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543" y="-3047"/>
          <a:ext cx="9090182" cy="646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032"/>
                <a:gridCol w="6915150"/>
              </a:tblGrid>
              <a:tr h="719963"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096">
                      <a:solidFill>
                        <a:srgbClr val="5B9BD4"/>
                      </a:solidFill>
                      <a:prstDash val="solid"/>
                    </a:lnL>
                    <a:lnT w="6096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EY </a:t>
                      </a:r>
                      <a:r>
                        <a:rPr sz="2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2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IMPACTING</a:t>
                      </a:r>
                      <a:r>
                        <a:rPr sz="28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R w="6096">
                      <a:solidFill>
                        <a:srgbClr val="5B9BD4"/>
                      </a:solidFill>
                      <a:prstDash val="solid"/>
                    </a:lnR>
                    <a:lnT w="6096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317893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DFI</a:t>
                      </a:r>
                      <a:r>
                        <a:rPr sz="1400" b="1" spc="-7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Consolidation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74930" indent="-287020" algn="just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372110" algn="l"/>
                        </a:tabLst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 has been prepared for the NHFC Group and not the consolidated Human  Settlements DFI.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National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Treasury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advised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individual </a:t>
                      </a:r>
                      <a:r>
                        <a:rPr sz="1400" b="1" spc="-2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APP’s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must be 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submitted until such a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time as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 formal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consolidation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13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approved.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212A35"/>
                        </a:buClr>
                        <a:buFont typeface="Arial"/>
                        <a:buChar char="•"/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72110" marR="74930" indent="-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2110" algn="l"/>
                        </a:tabLst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second scenario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is included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for a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consolidated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for the March 2018/19  financial year (including RHLF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NURCHA). Combined APP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is a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simplistic  combination </a:t>
                      </a: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the three draft </a:t>
                      </a: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APPs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without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taking into account synergies and 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opportunities.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12A35"/>
                        </a:buClr>
                        <a:buFont typeface="Arial"/>
                        <a:buChar char="•"/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72110" marR="75565" indent="-287020" algn="just">
                        <a:lnSpc>
                          <a:spcPct val="100000"/>
                        </a:lnSpc>
                        <a:buChar char="•"/>
                        <a:tabLst>
                          <a:tab pos="372110" algn="l"/>
                        </a:tabLst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Funding assumption for both scenarios include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only approved </a:t>
                      </a: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capital 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allocations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212A35"/>
                        </a:buClr>
                        <a:buFont typeface="Arial"/>
                        <a:buChar char="•"/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372110" indent="-287020">
                        <a:lnSpc>
                          <a:spcPct val="100000"/>
                        </a:lnSpc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Consolidated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presented to governance</a:t>
                      </a:r>
                      <a:r>
                        <a:rPr sz="1400" spc="-26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structures.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4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Tax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Status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7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NHFC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74930" indent="-178435" algn="just">
                        <a:lnSpc>
                          <a:spcPct val="100000"/>
                        </a:lnSpc>
                        <a:spcBef>
                          <a:spcPts val="275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 incorporated impact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400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Taxation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Laws Amendment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Act No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of 2016, 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published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the Government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Gazette on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19 January 2017 under notice 40562  which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rendered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NHFC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exempt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from normal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tax </a:t>
                      </a:r>
                      <a:r>
                        <a:rPr sz="1400" b="1" spc="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effect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April</a:t>
                      </a:r>
                      <a:r>
                        <a:rPr sz="1400" b="1" spc="-19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2016.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6593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CTCHC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17843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264160" algn="l"/>
                          <a:tab pos="1720214" algn="l"/>
                          <a:tab pos="2036445" algn="l"/>
                          <a:tab pos="2446020" algn="l"/>
                          <a:tab pos="3519170" algn="l"/>
                          <a:tab pos="3795395" algn="l"/>
                          <a:tab pos="4375785" algn="l"/>
                          <a:tab pos="5144135" algn="l"/>
                          <a:tab pos="5588000" algn="l"/>
                          <a:tab pos="5882005" algn="l"/>
                        </a:tabLst>
                      </a:pP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Implementation	of	the	wind-down	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is	being	delayed	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due	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to	shareholder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engagements</a:t>
                      </a:r>
                      <a:r>
                        <a:rPr sz="1400" spc="-5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r>
                        <a:rPr sz="1400" spc="-4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obtain</a:t>
                      </a:r>
                      <a:r>
                        <a:rPr sz="1400" spc="-3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r>
                        <a:rPr sz="1400" spc="-5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PFMA</a:t>
                      </a:r>
                      <a:r>
                        <a:rPr sz="1400" spc="-8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approvals.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63525" marR="74930" indent="-178435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 considers wind-down. This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treatment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1400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guided by the progress on the  relevant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governance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and approval</a:t>
                      </a:r>
                      <a:r>
                        <a:rPr sz="1400" spc="-4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processes.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37177" y="6532990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12</a:t>
            </a:fld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15" y="0"/>
            <a:ext cx="9144000" cy="720000"/>
          </a:xfrm>
        </p:spPr>
        <p:txBody>
          <a:bodyPr anchor="ctr">
            <a:norm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NHFC - OVERVIEW OF 5 YEAR TARGETS</a:t>
            </a:r>
            <a:endParaRPr lang="en-Z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70314" y="64886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9F0923E-5009-4AC5-8489-F898CDB14E00}" type="slidenum">
              <a:rPr lang="en-ZA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ZA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763005"/>
              </p:ext>
            </p:extLst>
          </p:nvPr>
        </p:nvGraphicFramePr>
        <p:xfrm>
          <a:off x="217779" y="835772"/>
          <a:ext cx="7291981" cy="4955428"/>
        </p:xfrm>
        <a:graphic>
          <a:graphicData uri="http://schemas.openxmlformats.org/drawingml/2006/table">
            <a:tbl>
              <a:tblPr firstRow="1" firstCol="1" bandRow="1"/>
              <a:tblGrid>
                <a:gridCol w="3422276"/>
                <a:gridCol w="1947893"/>
                <a:gridCol w="1921812"/>
              </a:tblGrid>
              <a:tr h="637313"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Approved </a:t>
                      </a:r>
                      <a:endParaRPr lang="en-ZA" sz="14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95263" indent="-109538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Strategic Plan MTSF</a:t>
                      </a:r>
                    </a:p>
                    <a:p>
                      <a:pPr marL="195263" indent="-109538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(2014/15 to 2018/19)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263" indent="-109538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MTSF</a:t>
                      </a:r>
                    </a:p>
                    <a:p>
                      <a:pPr marL="195263" indent="-109538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ZA" sz="1400" b="1" baseline="300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rd</a:t>
                      </a:r>
                      <a:r>
                        <a:rPr lang="en-ZA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submission</a:t>
                      </a:r>
                    </a:p>
                    <a:p>
                      <a:pPr marL="195580" indent="127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(APP 2018/19)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Funding Assumptions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Shareholder support  (R'm)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530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610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Debt funding (R'm)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funding requirements (R'm)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530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610</a:t>
                      </a:r>
                      <a:endParaRPr lang="en-ZA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Funding Impact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Disbursements (R'm)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2 367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2 098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Leveraged funds (R'm</a:t>
                      </a: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)*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3 096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6 788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funding impact (R'm)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5 463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8 886</a:t>
                      </a:r>
                      <a:endParaRPr lang="en-ZA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Developmental Impact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56087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housing opportunities </a:t>
                      </a: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created*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47 897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109 570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beneficiaries benefitting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182 009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416 365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jobs facilitated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28 734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44 402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335">
                <a:tc>
                  <a:txBody>
                    <a:bodyPr/>
                    <a:lstStyle/>
                    <a:p>
                      <a:pPr marL="195263" indent="-195263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BEE targeted disbursement (R'm)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474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1270" algn="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1 110</a:t>
                      </a:r>
                      <a:endParaRPr lang="en-ZA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bject 40"/>
          <p:cNvSpPr txBox="1"/>
          <p:nvPr/>
        </p:nvSpPr>
        <p:spPr>
          <a:xfrm>
            <a:off x="193039" y="5871413"/>
            <a:ext cx="6993890" cy="70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500"/>
              </a:lnSpc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Notwithstanding challenges in some of the programmes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overall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funding impact</a:t>
            </a:r>
            <a:r>
              <a:rPr sz="1400" spc="-26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well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as 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developmental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impact has not been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compromised. This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is mainly due to the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leveraged  contribution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from strategic partners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which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continue to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yield</a:t>
            </a:r>
            <a:r>
              <a:rPr sz="1400" spc="-20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12A35"/>
                </a:solidFill>
                <a:latin typeface="Arial"/>
                <a:cs typeface="Arial"/>
              </a:rPr>
              <a:t>success</a:t>
            </a:r>
            <a:r>
              <a:rPr sz="1800" spc="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65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69087"/>
            <a:ext cx="8762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spc="-25" dirty="0" smtClean="0"/>
              <a:t>PERFORMANCE AGAINST 5 YEAR MTSF 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349877" y="6531254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t>26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634" y="2945510"/>
            <a:ext cx="56451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ARD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507721"/>
              </p:ext>
            </p:extLst>
          </p:nvPr>
        </p:nvGraphicFramePr>
        <p:xfrm>
          <a:off x="61955" y="855134"/>
          <a:ext cx="9082044" cy="482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1330">
                  <a:extLst>
                    <a:ext uri="{9D8B030D-6E8A-4147-A177-3AD203B41FA5}">
                      <a16:colId xmlns:a16="http://schemas.microsoft.com/office/drawing/2014/main" xmlns="" val="3574632177"/>
                    </a:ext>
                  </a:extLst>
                </a:gridCol>
                <a:gridCol w="1238695">
                  <a:extLst>
                    <a:ext uri="{9D8B030D-6E8A-4147-A177-3AD203B41FA5}">
                      <a16:colId xmlns:a16="http://schemas.microsoft.com/office/drawing/2014/main" xmlns="" val="951854047"/>
                    </a:ext>
                  </a:extLst>
                </a:gridCol>
                <a:gridCol w="1224122">
                  <a:extLst>
                    <a:ext uri="{9D8B030D-6E8A-4147-A177-3AD203B41FA5}">
                      <a16:colId xmlns:a16="http://schemas.microsoft.com/office/drawing/2014/main" xmlns="" val="531387213"/>
                    </a:ext>
                  </a:extLst>
                </a:gridCol>
                <a:gridCol w="1107540"/>
                <a:gridCol w="1180404">
                  <a:extLst>
                    <a:ext uri="{9D8B030D-6E8A-4147-A177-3AD203B41FA5}">
                      <a16:colId xmlns:a16="http://schemas.microsoft.com/office/drawing/2014/main" xmlns="" val="815990647"/>
                    </a:ext>
                  </a:extLst>
                </a:gridCol>
                <a:gridCol w="1253268">
                  <a:extLst>
                    <a:ext uri="{9D8B030D-6E8A-4147-A177-3AD203B41FA5}">
                      <a16:colId xmlns:a16="http://schemas.microsoft.com/office/drawing/2014/main" xmlns="" val="2456794003"/>
                    </a:ext>
                  </a:extLst>
                </a:gridCol>
                <a:gridCol w="1136685"/>
              </a:tblGrid>
              <a:tr h="1133968">
                <a:tc>
                  <a:txBody>
                    <a:bodyPr/>
                    <a:lstStyle/>
                    <a:p>
                      <a:pPr algn="l" fontAlgn="b"/>
                      <a:endParaRPr lang="en-ZA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MTSF </a:t>
                      </a:r>
                    </a:p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YR Targets</a:t>
                      </a:r>
                    </a:p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– 2019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MTSF </a:t>
                      </a:r>
                    </a:p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Budget 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(2015, 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2016,  2017 &amp; 2018)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MTSF </a:t>
                      </a:r>
                    </a:p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Actual 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(2015, 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2016, 2017 &amp; 2018)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Achieved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(2015, 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2016, 2017 &amp; 2018)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Budgeted to have achieved of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5YR Targets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–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Actually Achieved of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5YR Targets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–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007294"/>
                  </a:ext>
                </a:extLst>
              </a:tr>
              <a:tr h="50148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Approvals R'm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2 380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1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635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1 192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50%</a:t>
                      </a:r>
                      <a:endParaRPr lang="en-ZA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076627"/>
                  </a:ext>
                </a:extLst>
              </a:tr>
              <a:tr h="42870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Disbursements R'm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1 926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1 671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71%</a:t>
                      </a:r>
                      <a:endParaRPr lang="en-ZA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514289"/>
                  </a:ext>
                </a:extLst>
              </a:tr>
              <a:tr h="46045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Funds Leveraged R'm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2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983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6 006 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194%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045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Disbursements: </a:t>
                      </a:r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Broader BEE R'm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474 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 547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841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154%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177%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382590"/>
                  </a:ext>
                </a:extLst>
              </a:tr>
              <a:tr h="49221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Housing Opportunities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</a:t>
                      </a:r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876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102 937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235%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461897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Housing </a:t>
                      </a:r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Opportunities </a:t>
                      </a:r>
                    </a:p>
                    <a:p>
                      <a:pPr algn="l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(excl  incremental )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30 399 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294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en-ZA" sz="12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969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beneficiaries benefiting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182 </a:t>
                      </a:r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tabLst>
                          <a:tab pos="1612900" algn="l"/>
                        </a:tabLst>
                      </a:pPr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166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730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391</a:t>
                      </a:r>
                      <a:r>
                        <a:rPr lang="en-ZA" sz="12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159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235%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840419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Estimated number of jobs facilitated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 </a:t>
                      </a:r>
                      <a:r>
                        <a:rPr lang="en-ZA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681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36</a:t>
                      </a:r>
                      <a:r>
                        <a:rPr lang="en-ZA" sz="12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648</a:t>
                      </a:r>
                      <a:endParaRPr lang="en-ZA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148%</a:t>
                      </a:r>
                      <a:endParaRPr lang="en-ZA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1128%</a:t>
                      </a:r>
                      <a:endParaRPr lang="en-ZA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699084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61955" y="5791200"/>
            <a:ext cx="6948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ZA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ZA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remain under threat - </a:t>
            </a:r>
            <a:r>
              <a:rPr lang="en-ZA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ZA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quantity of the deal flow in both private rental and social </a:t>
            </a:r>
            <a:r>
              <a:rPr lang="en-ZA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housing, credit criteria &amp; viability assumptions. </a:t>
            </a:r>
          </a:p>
          <a:p>
            <a:pPr marL="171450" indent="-171450">
              <a:buFont typeface="Arial" charset="0"/>
              <a:buChar char="•"/>
            </a:pPr>
            <a:r>
              <a:rPr lang="en-ZA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Disbursements – delayed draws by IHS and HIP, committed funds will however be taken up fully within the MTSF enabling achievement of target.</a:t>
            </a:r>
          </a:p>
          <a:p>
            <a:pPr marL="171450" indent="-171450">
              <a:buFont typeface="Arial" charset="0"/>
              <a:buChar char="•"/>
            </a:pPr>
            <a:r>
              <a:rPr lang="en-ZA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Leveraged programmes continue to yield success.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641" y="104902"/>
            <a:ext cx="888682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NHFC – </a:t>
            </a:r>
            <a:r>
              <a:rPr sz="2800" spc="-10" dirty="0"/>
              <a:t>CONTRIBUTION </a:t>
            </a:r>
            <a:r>
              <a:rPr sz="2800" spc="-30" dirty="0"/>
              <a:t>TO </a:t>
            </a:r>
            <a:r>
              <a:rPr sz="2800" spc="-10" dirty="0"/>
              <a:t>NDOHS </a:t>
            </a:r>
            <a:r>
              <a:rPr sz="2800" spc="-5" dirty="0"/>
              <a:t>MTSF</a:t>
            </a:r>
            <a:r>
              <a:rPr sz="2800" spc="85" dirty="0"/>
              <a:t> </a:t>
            </a:r>
            <a:r>
              <a:rPr sz="2800" spc="-40" dirty="0"/>
              <a:t>TARGETS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4381880" y="662534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t>14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331" y="4999482"/>
            <a:ext cx="8427720" cy="95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Forecast to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meet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all</a:t>
            </a:r>
            <a:r>
              <a:rPr sz="1400" spc="-1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targets.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Above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budgeted</a:t>
            </a:r>
            <a:r>
              <a:rPr sz="1400" spc="-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performance</a:t>
            </a:r>
            <a:r>
              <a:rPr sz="1400" spc="-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mainly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as</a:t>
            </a:r>
            <a:r>
              <a:rPr sz="1400" spc="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result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leveraged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contribution</a:t>
            </a:r>
            <a:r>
              <a:rPr sz="1400" spc="-4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retail</a:t>
            </a:r>
            <a:r>
              <a:rPr sz="1400" spc="-2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intermediary</a:t>
            </a:r>
            <a:r>
              <a:rPr sz="1400" spc="-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212A35"/>
                </a:solidFill>
                <a:latin typeface="Arial"/>
                <a:cs typeface="Arial"/>
              </a:rPr>
              <a:t>strategic</a:t>
            </a:r>
            <a:r>
              <a:rPr sz="1400" spc="-9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12A35"/>
                </a:solidFill>
                <a:latin typeface="Arial"/>
                <a:cs typeface="Arial"/>
              </a:rPr>
              <a:t>partnerships.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6034" y="985011"/>
          <a:ext cx="8504743" cy="368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894"/>
                <a:gridCol w="1018667"/>
                <a:gridCol w="1034795"/>
                <a:gridCol w="1034796"/>
                <a:gridCol w="1034795"/>
                <a:gridCol w="1034796"/>
              </a:tblGrid>
              <a:tr h="297434">
                <a:tc rowSpan="4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NDOHS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MTSF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NHFC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7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MTSF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550"/>
                        </a:lnSpc>
                      </a:pPr>
                      <a:r>
                        <a:rPr sz="1400" b="1" spc="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MTSF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50" b="1" spc="15" baseline="37037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sz="1350" b="1" spc="112" baseline="37037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submission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Strategic</a:t>
                      </a:r>
                      <a:r>
                        <a:rPr sz="1400" b="1" spc="-13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spc="-1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APP</a:t>
                      </a:r>
                      <a:r>
                        <a:rPr sz="1400" b="1" spc="-6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2018/19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0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400" b="1" spc="-9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MTSF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400" b="1" spc="-9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MTSF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Social Housing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Units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1400" spc="-10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10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899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spc="-10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428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28%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AE4D5"/>
                    </a:solidFill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Rental Housing</a:t>
                      </a:r>
                      <a:r>
                        <a:rPr sz="1400" spc="-1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Units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400" spc="-10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390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62%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271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85%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AE4D5"/>
                    </a:solidFill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400" b="1" spc="-8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Rental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289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699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AE4D5"/>
                    </a:solidFill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Affordable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400" spc="-12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Units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10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903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AE4D5"/>
                    </a:solidFill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Incremental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Loans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498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400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968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Affordable</a:t>
                      </a:r>
                      <a:r>
                        <a:rPr sz="1400" b="1" spc="-1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608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24%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871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74%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spc="-25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47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897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109</a:t>
                      </a:r>
                      <a:r>
                        <a:rPr sz="1400" b="1" spc="-1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570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925" y="101346"/>
            <a:ext cx="891222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/>
              <a:t>KEY PERFORMANCE </a:t>
            </a:r>
            <a:r>
              <a:rPr sz="2800" spc="-30" dirty="0"/>
              <a:t>INDICATORS </a:t>
            </a:r>
            <a:r>
              <a:rPr sz="2800" spc="-5" dirty="0"/>
              <a:t>– </a:t>
            </a:r>
            <a:r>
              <a:rPr sz="2800" spc="-10" dirty="0"/>
              <a:t>PROGRAMME</a:t>
            </a:r>
            <a:r>
              <a:rPr sz="2800" spc="105" dirty="0"/>
              <a:t> </a:t>
            </a:r>
            <a:r>
              <a:rPr sz="2800" spc="-5" dirty="0"/>
              <a:t>1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277660" y="477532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13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023859" y="4775327"/>
            <a:ext cx="842644" cy="0"/>
          </a:xfrm>
          <a:custGeom>
            <a:avLst/>
            <a:gdLst/>
            <a:ahLst/>
            <a:cxnLst/>
            <a:rect l="l" t="t" r="r" b="b"/>
            <a:pathLst>
              <a:path w="842645">
                <a:moveTo>
                  <a:pt x="0" y="0"/>
                </a:moveTo>
                <a:lnTo>
                  <a:pt x="8425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7660" y="691261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87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7660" y="5028819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87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7660" y="684911"/>
          <a:ext cx="8576013" cy="434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5081"/>
                <a:gridCol w="817118"/>
                <a:gridCol w="779017"/>
                <a:gridCol w="774064"/>
                <a:gridCol w="970006"/>
                <a:gridCol w="786631"/>
                <a:gridCol w="754278"/>
                <a:gridCol w="829818"/>
              </a:tblGrid>
              <a:tr h="5744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Expand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 finance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activities through effective provision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housing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opportunities through</a:t>
                      </a:r>
                      <a:r>
                        <a:rPr sz="1200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4532"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Adequate housing and improved quality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living</a:t>
                      </a:r>
                      <a:r>
                        <a:rPr sz="1200" spc="-5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environments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796">
                <a:tc>
                  <a:txBody>
                    <a:bodyPr/>
                    <a:lstStyle/>
                    <a:p>
                      <a:pPr marL="236854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6661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Audited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3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2015/16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2020/21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521">
                <a:tc>
                  <a:txBody>
                    <a:bodyPr/>
                    <a:lstStyle/>
                    <a:p>
                      <a:pPr marL="234950" marR="492125" indent="1270">
                        <a:lnSpc>
                          <a:spcPct val="102899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Estimated number of housing  opportunities facilitated</a:t>
                      </a:r>
                      <a:r>
                        <a:rPr sz="1200" spc="-14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through  disbursements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873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A3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661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A3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298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58977">
                <a:tc>
                  <a:txBody>
                    <a:bodyPr/>
                    <a:lstStyle/>
                    <a:p>
                      <a:pPr marL="236854" marR="253365">
                        <a:lnSpc>
                          <a:spcPct val="102499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beneficiaries</a:t>
                      </a:r>
                      <a:r>
                        <a:rPr sz="1200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benefitting  (factor of 3.8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utilised)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387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407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9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354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A3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12A35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731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28985"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funds disbursed(</a:t>
                      </a:r>
                      <a:r>
                        <a:rPr sz="1200" spc="-1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R'm)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306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395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428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346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12312"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approvals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(R'm)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340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797171" y="6637216"/>
            <a:ext cx="204470" cy="1892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  <a:spcBef>
                  <a:spcPts val="175"/>
                </a:spcBef>
              </a:pPr>
              <a:t>16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813" y="5052314"/>
            <a:ext cx="8436610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Forecast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 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FY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2017/18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updated considering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performance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date and in some instances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impact thereof in the outer  years.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decrease over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MTEF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is due</a:t>
            </a:r>
            <a:r>
              <a:rPr sz="1200" spc="-8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to:</a:t>
            </a:r>
            <a:endParaRPr sz="1200" dirty="0">
              <a:latin typeface="Arial"/>
              <a:cs typeface="Arial"/>
            </a:endParaRPr>
          </a:p>
          <a:p>
            <a:pPr marL="149860" indent="-94615">
              <a:lnSpc>
                <a:spcPts val="1420"/>
              </a:lnSpc>
              <a:buChar char="-"/>
              <a:tabLst>
                <a:tab pos="149860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limited shareholder funding;</a:t>
            </a:r>
            <a:r>
              <a:rPr sz="1200" spc="-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149860" indent="-94615">
              <a:lnSpc>
                <a:spcPts val="1420"/>
              </a:lnSpc>
              <a:buChar char="-"/>
              <a:tabLst>
                <a:tab pos="149860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existing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commitments</a:t>
            </a:r>
            <a:r>
              <a:rPr sz="1200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relating</a:t>
            </a:r>
            <a:r>
              <a:rPr sz="12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partnership</a:t>
            </a:r>
            <a:r>
              <a:rPr sz="12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that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is forecasted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</a:t>
            </a:r>
            <a:r>
              <a:rPr sz="12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be completed</a:t>
            </a:r>
            <a:r>
              <a:rPr sz="12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not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repeated</a:t>
            </a:r>
            <a:r>
              <a:rPr sz="12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later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periods.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9670" y="119126"/>
            <a:ext cx="720280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/>
              <a:t>PROGRAMME 1 – HOUSING</a:t>
            </a:r>
            <a:r>
              <a:rPr sz="2600" spc="-40" dirty="0"/>
              <a:t> </a:t>
            </a:r>
            <a:r>
              <a:rPr sz="2600" spc="-5" dirty="0"/>
              <a:t>OPPORTUNITIES</a:t>
            </a:r>
            <a:endParaRPr sz="2600" dirty="0"/>
          </a:p>
        </p:txBody>
      </p:sp>
      <p:sp>
        <p:nvSpPr>
          <p:cNvPr id="5" name="object 5"/>
          <p:cNvSpPr/>
          <p:nvPr/>
        </p:nvSpPr>
        <p:spPr>
          <a:xfrm>
            <a:off x="121023" y="5968441"/>
            <a:ext cx="8902065" cy="665480"/>
          </a:xfrm>
          <a:custGeom>
            <a:avLst/>
            <a:gdLst/>
            <a:ahLst/>
            <a:cxnLst/>
            <a:rect l="l" t="t" r="r" b="b"/>
            <a:pathLst>
              <a:path w="8902065" h="665479">
                <a:moveTo>
                  <a:pt x="0" y="665187"/>
                </a:moveTo>
                <a:lnTo>
                  <a:pt x="8901938" y="665187"/>
                </a:lnTo>
                <a:lnTo>
                  <a:pt x="8901938" y="0"/>
                </a:lnTo>
                <a:lnTo>
                  <a:pt x="0" y="0"/>
                </a:lnTo>
                <a:lnTo>
                  <a:pt x="0" y="665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505743"/>
              </p:ext>
            </p:extLst>
          </p:nvPr>
        </p:nvGraphicFramePr>
        <p:xfrm>
          <a:off x="114673" y="754252"/>
          <a:ext cx="8901942" cy="2778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176"/>
                <a:gridCol w="710311"/>
                <a:gridCol w="683767"/>
                <a:gridCol w="775335"/>
                <a:gridCol w="914400"/>
                <a:gridCol w="766571"/>
                <a:gridCol w="811530"/>
                <a:gridCol w="855852"/>
              </a:tblGrid>
              <a:tr h="221742">
                <a:tc>
                  <a:txBody>
                    <a:bodyPr/>
                    <a:lstStyle/>
                    <a:p>
                      <a:pPr marL="221615">
                        <a:lnSpc>
                          <a:spcPts val="1305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812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3483">
                <a:tc>
                  <a:txBody>
                    <a:bodyPr/>
                    <a:lstStyle/>
                    <a:p>
                      <a:pPr marL="220345" indent="1270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housing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opportunities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facilitated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/1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484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Social Affordable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200" spc="-23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Units*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195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861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336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43484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 Housing</a:t>
                      </a:r>
                      <a:r>
                        <a:rPr sz="1200" spc="-17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Units*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738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290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713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-7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851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578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599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532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Affordable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200" spc="-2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Units**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161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845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265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ZA" sz="1200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775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661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1200" b="1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484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beneficiaries benefitting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(factor</a:t>
                      </a:r>
                      <a:r>
                        <a:rPr sz="1200" spc="-13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3.8</a:t>
                      </a:r>
                      <a:r>
                        <a:rPr sz="1200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utilised)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b="1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407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355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731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797171" y="6637216"/>
            <a:ext cx="204470" cy="1892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  <a:spcBef>
                  <a:spcPts val="175"/>
                </a:spcBef>
              </a:pPr>
              <a:t>17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076" y="3652367"/>
            <a:ext cx="8670925" cy="293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03000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Decrease in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2015/16 driven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 combination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reduced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business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pipeline (due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previous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funding constraints), the prevailing  subdued economic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market context, challenges impacting the social housing space, lack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bankable projects and challenges  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meeting of 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Conditions Precedent in approved</a:t>
            </a:r>
            <a:r>
              <a:rPr sz="1200" spc="-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projects.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42240" marR="2998470" indent="-128270">
              <a:lnSpc>
                <a:spcPct val="103299"/>
              </a:lnSpc>
              <a:spcBef>
                <a:spcPts val="5"/>
              </a:spcBef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 Social and Private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Rental - estimated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number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units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arising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from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disbursements.  Social Affordable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Housing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reduced 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outer years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line with shareholder</a:t>
            </a:r>
            <a:r>
              <a:rPr sz="1200" spc="-1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support.</a:t>
            </a:r>
            <a:endParaRPr sz="1200" dirty="0">
              <a:latin typeface="Arial"/>
              <a:cs typeface="Arial"/>
            </a:endParaRPr>
          </a:p>
          <a:p>
            <a:pPr marL="181610" marR="5715" indent="-41275" algn="just">
              <a:lnSpc>
                <a:spcPts val="1490"/>
              </a:lnSpc>
              <a:spcBef>
                <a:spcPts val="45"/>
              </a:spcBef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Going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into 2017/18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and given low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level of disbursements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the Private Rental sector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prior 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year,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there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was no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significant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roll-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over hence decrease in</a:t>
            </a:r>
            <a:r>
              <a:rPr sz="1200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2017/18.</a:t>
            </a:r>
            <a:endParaRPr sz="1200" dirty="0">
              <a:latin typeface="Arial"/>
              <a:cs typeface="Arial"/>
            </a:endParaRPr>
          </a:p>
          <a:p>
            <a:pPr marL="180340" marR="5080" indent="-149860" algn="just">
              <a:lnSpc>
                <a:spcPct val="102899"/>
              </a:lnSpc>
              <a:spcBef>
                <a:spcPts val="955"/>
              </a:spcBef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Affordable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Housing – estimated number of mortgage loans originated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through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Partnerships,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average loan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size 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being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R500 000. Instalment Purchase Agreements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originated through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intermediaries, units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from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previously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funded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integrated  developments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mainly Space,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Mettle and</a:t>
            </a:r>
            <a:r>
              <a:rPr sz="1200" spc="-1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CTCHC.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80340" marR="5080" indent="-15240" algn="just">
              <a:lnSpc>
                <a:spcPct val="102899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decrease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over the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MTSF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is due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market conditions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impacting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integrated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developments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intermediaries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well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the  projected forecast of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key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significant existing commitments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relating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which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is completed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not  repeated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at the same</a:t>
            </a:r>
            <a:r>
              <a:rPr sz="1200" spc="-1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408" y="119126"/>
            <a:ext cx="564705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/>
              <a:t>PROGRAMME 1 -</a:t>
            </a:r>
            <a:r>
              <a:rPr sz="2600" spc="-70" dirty="0"/>
              <a:t> </a:t>
            </a:r>
            <a:r>
              <a:rPr sz="2600" dirty="0"/>
              <a:t>DISBURSEMENTS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97171" y="6536327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18</a:t>
            </a:fld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259486"/>
              </p:ext>
            </p:extLst>
          </p:nvPr>
        </p:nvGraphicFramePr>
        <p:xfrm>
          <a:off x="540524" y="756919"/>
          <a:ext cx="8287369" cy="2123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4026"/>
                <a:gridCol w="869823"/>
                <a:gridCol w="869695"/>
                <a:gridCol w="869822"/>
                <a:gridCol w="869696"/>
                <a:gridCol w="869695"/>
                <a:gridCol w="869823"/>
                <a:gridCol w="724789"/>
              </a:tblGrid>
              <a:tr h="304418">
                <a:tc>
                  <a:txBody>
                    <a:bodyPr/>
                    <a:lstStyle/>
                    <a:p>
                      <a:pPr marL="45085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87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6446">
                <a:tc>
                  <a:txBody>
                    <a:bodyPr/>
                    <a:lstStyle/>
                    <a:p>
                      <a:pPr marL="45085">
                        <a:lnSpc>
                          <a:spcPts val="1310"/>
                        </a:lnSpc>
                      </a:pPr>
                      <a:r>
                        <a:rPr sz="1200" b="1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/1</a:t>
                      </a: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ZA" sz="1200" b="1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1200" b="1" spc="0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44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Social Affordable</a:t>
                      </a:r>
                      <a:r>
                        <a:rPr sz="1200" spc="-12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234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446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sz="1200" b="1" spc="-7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788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Affordable</a:t>
                      </a:r>
                      <a:r>
                        <a:rPr sz="1200" spc="-6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57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729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306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395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427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346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91718" y="3207892"/>
            <a:ext cx="8108950" cy="224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marR="137160" indent="-364490">
              <a:lnSpc>
                <a:spcPct val="100000"/>
              </a:lnSpc>
              <a:tabLst>
                <a:tab pos="376555" algn="l"/>
              </a:tabLst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*	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decrease in 2015/16 and 2016/17 is driven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 combination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 reduced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business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pipeline (due</a:t>
            </a:r>
            <a:r>
              <a:rPr sz="1200" spc="-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previous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 funding constraints), 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prevailing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subdued economic and market context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which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negatively affect both the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households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and clients of NHFC, challenges impacting the social housing space, lack of bankable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projects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and  challenges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meeting of the Conditions Precedent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approved</a:t>
            </a:r>
            <a:r>
              <a:rPr sz="1200" spc="-1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projects.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tabLst>
                <a:tab pos="335280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	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prior 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year,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Social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Affordable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Housing reduced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outer years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line with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shareholder</a:t>
            </a:r>
            <a:r>
              <a:rPr sz="1200" spc="-1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support.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76555" marR="5080" indent="-364490">
              <a:lnSpc>
                <a:spcPct val="100000"/>
              </a:lnSpc>
              <a:tabLst>
                <a:tab pos="376555" algn="l"/>
              </a:tabLst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***	The decrease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over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MTSF is due to market conditions impacting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integrated developments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sz="1200" spc="-1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intermediaries</a:t>
            </a:r>
            <a:r>
              <a:rPr sz="12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well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the projected forecast of key significant existing commitments relating to strategic partnerships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which is 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forecasted to be completed and not repeated at the same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scale.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Decrease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2016/17 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result of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revised 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projections 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HIP 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achieve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full disbursement later due 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delays 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finalising funding arrangements;  disbursements 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IHS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drawn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firs from foreign currency</a:t>
            </a:r>
            <a:r>
              <a:rPr sz="1200" spc="-1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partner.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0369" y="119126"/>
            <a:ext cx="476123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/>
              <a:t>PROGRAMME </a:t>
            </a:r>
            <a:r>
              <a:rPr sz="2600" dirty="0"/>
              <a:t>1 -</a:t>
            </a:r>
            <a:r>
              <a:rPr sz="2600" spc="-260" dirty="0"/>
              <a:t> </a:t>
            </a:r>
            <a:r>
              <a:rPr sz="2600" spc="-20" dirty="0"/>
              <a:t>APPROVALS</a:t>
            </a:r>
            <a:endParaRPr sz="2600" dirty="0"/>
          </a:p>
        </p:txBody>
      </p:sp>
      <p:sp>
        <p:nvSpPr>
          <p:cNvPr id="7" name="object 7"/>
          <p:cNvSpPr txBox="1"/>
          <p:nvPr/>
        </p:nvSpPr>
        <p:spPr>
          <a:xfrm>
            <a:off x="4797171" y="6536327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19</a:t>
            </a:fld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949910"/>
              </p:ext>
            </p:extLst>
          </p:nvPr>
        </p:nvGraphicFramePr>
        <p:xfrm>
          <a:off x="453186" y="820292"/>
          <a:ext cx="8229545" cy="2132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7836"/>
                <a:gridCol w="853439"/>
                <a:gridCol w="853439"/>
                <a:gridCol w="853439"/>
                <a:gridCol w="853440"/>
                <a:gridCol w="853440"/>
                <a:gridCol w="853440"/>
                <a:gridCol w="711072"/>
              </a:tblGrid>
              <a:tr h="305689">
                <a:tc>
                  <a:txBody>
                    <a:bodyPr/>
                    <a:lstStyle/>
                    <a:p>
                      <a:pPr marL="45085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93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7588">
                <a:tc>
                  <a:txBody>
                    <a:bodyPr/>
                    <a:lstStyle/>
                    <a:p>
                      <a:pPr marL="45085">
                        <a:lnSpc>
                          <a:spcPts val="1310"/>
                        </a:lnSpc>
                      </a:pPr>
                      <a:r>
                        <a:rPr sz="1200" b="1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5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approvals*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2015/16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/2</a:t>
                      </a:r>
                      <a:r>
                        <a:rPr lang="en-ZA" sz="1200" b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462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Social Affordable</a:t>
                      </a:r>
                      <a:r>
                        <a:rPr sz="1200" spc="-12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7588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sz="1200" spc="-7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160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588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sz="1200" b="1" spc="-7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Affordable</a:t>
                      </a:r>
                      <a:r>
                        <a:rPr sz="1200" spc="-6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226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approvals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340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69772" y="3289427"/>
            <a:ext cx="6436995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0670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	Facilities approved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by 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relevant governance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structure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line with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delegated</a:t>
            </a:r>
            <a:r>
              <a:rPr sz="1200" spc="-10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authority.</a:t>
            </a:r>
            <a:endParaRPr sz="1200" dirty="0">
              <a:latin typeface="Arial"/>
              <a:cs typeface="Arial"/>
            </a:endParaRPr>
          </a:p>
          <a:p>
            <a:pPr marR="1970405" algn="ctr">
              <a:lnSpc>
                <a:spcPct val="100000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Facilities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may be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withdrawn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and/or not taken by the</a:t>
            </a:r>
            <a:r>
              <a:rPr sz="1200" spc="-1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client.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0670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	Budget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social housing reduced in line shareholder</a:t>
            </a:r>
            <a:r>
              <a:rPr sz="1200" spc="-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support.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***  No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further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approvals in line with risk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appetite.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0429" y="65785"/>
            <a:ext cx="226377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1F1F1"/>
                </a:solidFill>
              </a:rPr>
              <a:t>CONTENTS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0" y="723898"/>
            <a:ext cx="5076444" cy="6134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31967" y="1425575"/>
            <a:ext cx="3398520" cy="3582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indent="-363855">
              <a:lnSpc>
                <a:spcPct val="100000"/>
              </a:lnSpc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NHFC</a:t>
            </a:r>
            <a:r>
              <a:rPr sz="1800" spc="-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Overview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E79"/>
              </a:buClr>
              <a:buFont typeface="Wingdings"/>
              <a:buChar char=""/>
            </a:pPr>
            <a:endParaRPr sz="185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Mandate and Business</a:t>
            </a:r>
            <a:r>
              <a:rPr sz="18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Model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E79"/>
              </a:buClr>
              <a:buFont typeface="Wingdings"/>
              <a:buChar char=""/>
            </a:pPr>
            <a:endParaRPr sz="185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Overview of</a:t>
            </a:r>
            <a:r>
              <a:rPr sz="1800" spc="-1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4E79"/>
                </a:solidFill>
                <a:latin typeface="Arial"/>
                <a:cs typeface="Arial"/>
              </a:rPr>
              <a:t>APP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E79"/>
              </a:buClr>
              <a:buFont typeface="Wingdings"/>
              <a:buChar char=""/>
            </a:pPr>
            <a:endParaRPr sz="185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Business</a:t>
            </a:r>
            <a:r>
              <a:rPr sz="18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Performance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E79"/>
              </a:buClr>
              <a:buFont typeface="Wingdings"/>
              <a:buChar char=""/>
            </a:pPr>
            <a:endParaRPr sz="185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NHFC</a:t>
            </a:r>
            <a:r>
              <a:rPr sz="1800" spc="-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Footprint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E79"/>
              </a:buClr>
              <a:buFont typeface="Wingdings"/>
              <a:buChar char=""/>
            </a:pPr>
            <a:endParaRPr sz="185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Financial</a:t>
            </a:r>
            <a:r>
              <a:rPr sz="18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Performance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E79"/>
              </a:buClr>
              <a:buFont typeface="Wingdings"/>
              <a:buChar char=""/>
            </a:pPr>
            <a:endParaRPr sz="1850" dirty="0">
              <a:latin typeface="Times New Roman"/>
              <a:cs typeface="Times New Roman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"/>
              <a:tabLst>
                <a:tab pos="376555" algn="l"/>
                <a:tab pos="377190" algn="l"/>
              </a:tabLst>
            </a:pP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Governance and</a:t>
            </a:r>
            <a:r>
              <a:rPr sz="18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155" y="6408418"/>
            <a:ext cx="2857500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063" y="6452614"/>
            <a:ext cx="2790444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23444" y="6464808"/>
            <a:ext cx="2745105" cy="287020"/>
          </a:xfrm>
          <a:prstGeom prst="rect">
            <a:avLst/>
          </a:prstGeom>
          <a:solidFill>
            <a:srgbClr val="FFFFFF"/>
          </a:solidFill>
          <a:ln w="6095">
            <a:solidFill>
              <a:srgbClr val="E7E6E6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50"/>
              </a:spcBef>
            </a:pPr>
            <a:r>
              <a:rPr sz="900" b="1" spc="-5" dirty="0">
                <a:solidFill>
                  <a:srgbClr val="212A35"/>
                </a:solidFill>
                <a:latin typeface="Arial"/>
                <a:cs typeface="Arial"/>
              </a:rPr>
              <a:t>Acacia </a:t>
            </a:r>
            <a:r>
              <a:rPr sz="900" b="1" dirty="0">
                <a:solidFill>
                  <a:srgbClr val="212A35"/>
                </a:solidFill>
                <a:latin typeface="Arial"/>
                <a:cs typeface="Arial"/>
              </a:rPr>
              <a:t>Park, Munsduzi - Pietermaritzburg,</a:t>
            </a:r>
            <a:r>
              <a:rPr sz="900" b="1" spc="-12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12A35"/>
                </a:solidFill>
                <a:latin typeface="Arial"/>
                <a:cs typeface="Arial"/>
              </a:rPr>
              <a:t>KZN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345" y="119126"/>
            <a:ext cx="8287384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/>
              <a:t>KEY PERFORMANCE </a:t>
            </a:r>
            <a:r>
              <a:rPr sz="2600" spc="-25" dirty="0"/>
              <a:t>INDICATORS </a:t>
            </a:r>
            <a:r>
              <a:rPr sz="2600" dirty="0"/>
              <a:t>– PROGRAMME</a:t>
            </a:r>
            <a:r>
              <a:rPr sz="2600" spc="-114" dirty="0"/>
              <a:t> </a:t>
            </a:r>
            <a:r>
              <a:rPr sz="2600" dirty="0"/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09871" y="6684155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A35"/>
                </a:solidFill>
                <a:latin typeface="Arial"/>
                <a:cs typeface="Arial"/>
              </a:rPr>
              <a:t>19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988" y="732790"/>
          <a:ext cx="8754551" cy="3429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1832"/>
                <a:gridCol w="768350"/>
                <a:gridCol w="768350"/>
                <a:gridCol w="851026"/>
                <a:gridCol w="851026"/>
                <a:gridCol w="768857"/>
                <a:gridCol w="734949"/>
                <a:gridCol w="780161"/>
              </a:tblGrid>
              <a:tr h="583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Facilitate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increased and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sustained lending by financial</a:t>
                      </a:r>
                      <a:r>
                        <a:rPr sz="1200" spc="-1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6852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240029" marR="495300" indent="1270">
                        <a:lnSpc>
                          <a:spcPct val="102499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sustained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lending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sector to human</a:t>
                      </a:r>
                      <a:r>
                        <a:rPr sz="1200" spc="-16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settlement  developments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028">
                <a:tc rowSpan="2"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68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2015/16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2017/18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2020/21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852">
                <a:tc>
                  <a:txBody>
                    <a:bodyPr/>
                    <a:lstStyle/>
                    <a:p>
                      <a:pPr marL="240029" marR="80010" indent="1270">
                        <a:lnSpc>
                          <a:spcPct val="102499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Estimated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opportunities 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facilitated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through leveraged</a:t>
                      </a:r>
                      <a:r>
                        <a:rPr sz="1200" spc="-1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funds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963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428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489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679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770">
                <a:tc>
                  <a:txBody>
                    <a:bodyPr/>
                    <a:lstStyle/>
                    <a:p>
                      <a:pPr marL="241300" marR="621030">
                        <a:lnSpc>
                          <a:spcPct val="102499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beneficiaries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benefitting 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(factor of 3.8</a:t>
                      </a:r>
                      <a:r>
                        <a:rPr sz="1200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utilised)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200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127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93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096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732283">
                <a:tc>
                  <a:txBody>
                    <a:bodyPr/>
                    <a:lstStyle/>
                    <a:p>
                      <a:pPr marL="240029" marR="185420" indent="1270">
                        <a:lnSpc>
                          <a:spcPct val="102499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leveraged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funds from the</a:t>
                      </a:r>
                      <a:r>
                        <a:rPr sz="1200" spc="-12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 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sector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(R'm)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509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634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885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434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46989" y="4317745"/>
            <a:ext cx="8599170" cy="198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Forecast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FY 2017/18</a:t>
            </a:r>
            <a:r>
              <a:rPr sz="12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updated</a:t>
            </a:r>
            <a:r>
              <a:rPr sz="1200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considering</a:t>
            </a:r>
            <a:r>
              <a:rPr sz="1200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performance</a:t>
            </a:r>
            <a:r>
              <a:rPr sz="1200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date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 some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instances</a:t>
            </a:r>
            <a:r>
              <a:rPr sz="1200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impact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thereof</a:t>
            </a:r>
            <a:r>
              <a:rPr sz="1200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 the outer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years.</a:t>
            </a:r>
            <a:endParaRPr sz="1200" dirty="0">
              <a:latin typeface="Arial"/>
              <a:cs typeface="Arial"/>
            </a:endParaRPr>
          </a:p>
          <a:p>
            <a:pPr marL="12700" marR="76835">
              <a:lnSpc>
                <a:spcPct val="100000"/>
              </a:lnSpc>
              <a:spcBef>
                <a:spcPts val="960"/>
              </a:spcBef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Movement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FY 2017/18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vs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2018/19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housing opportunities: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Forecast for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FY2018 updated giving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effect to actual impact to</a:t>
            </a:r>
            <a:r>
              <a:rPr sz="1200" spc="-1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date  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retail intermediary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previously in</a:t>
            </a:r>
            <a:r>
              <a:rPr sz="1200" spc="-1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distress.</a:t>
            </a: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825"/>
              </a:spcBef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Movement in FY 2017/18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vs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2018/19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leveraged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funds: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Forecast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for FY2018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updated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giving effect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actual impact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date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  retail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intermediary previously 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distress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recognition of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OPIC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contribution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debt funding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projects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delivered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and 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impact.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9050" algn="just">
              <a:lnSpc>
                <a:spcPts val="14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decrease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over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MTEF is due 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existing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commitments relating 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that is forecasted to be</a:t>
            </a:r>
            <a:r>
              <a:rPr sz="1200" spc="-1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completed  and not repeated for later</a:t>
            </a:r>
            <a:r>
              <a:rPr sz="1200" spc="-1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periods.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9670" y="119126"/>
            <a:ext cx="720280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/>
              <a:t>PROGRAMME 2 – HOUSING</a:t>
            </a:r>
            <a:r>
              <a:rPr sz="2600" spc="-40" dirty="0"/>
              <a:t> </a:t>
            </a:r>
            <a:r>
              <a:rPr sz="2600" spc="-5" dirty="0"/>
              <a:t>OPPORTUNITIES</a:t>
            </a:r>
            <a:endParaRPr sz="2600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333" y="832485"/>
          <a:ext cx="8848555" cy="2773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716"/>
                <a:gridCol w="833754"/>
                <a:gridCol w="806831"/>
                <a:gridCol w="819785"/>
                <a:gridCol w="756792"/>
                <a:gridCol w="837310"/>
                <a:gridCol w="864361"/>
                <a:gridCol w="810006"/>
              </a:tblGrid>
              <a:tr h="402209">
                <a:tc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748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2985">
                <a:tc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housing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opportunities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facilitated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through leveraged</a:t>
                      </a: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funds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9850" algn="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5405" algn="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2020/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615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 Housing</a:t>
                      </a:r>
                      <a:r>
                        <a:rPr sz="1200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Units*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977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679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57792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Affordable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200" spc="-2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Units**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763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1381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289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3788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Incremental Housing</a:t>
                      </a:r>
                      <a:r>
                        <a:rPr sz="1200" spc="-18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Loans***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223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745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963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200" b="1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428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489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373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3679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621">
                <a:tc>
                  <a:txBody>
                    <a:bodyPr/>
                    <a:lstStyle/>
                    <a:p>
                      <a:pPr marL="241300" marR="508634">
                        <a:lnSpc>
                          <a:spcPts val="148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beneficiaries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benefitting 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(factor of 3.8</a:t>
                      </a:r>
                      <a:r>
                        <a:rPr sz="1200" spc="-114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utilised)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sz="1200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127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93</a:t>
                      </a:r>
                      <a:r>
                        <a:rPr sz="1200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0566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097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75958" y="5166766"/>
            <a:ext cx="8458200" cy="1372870"/>
          </a:xfrm>
          <a:custGeom>
            <a:avLst/>
            <a:gdLst/>
            <a:ahLst/>
            <a:cxnLst/>
            <a:rect l="l" t="t" r="r" b="b"/>
            <a:pathLst>
              <a:path w="8458200" h="1372870">
                <a:moveTo>
                  <a:pt x="0" y="1372743"/>
                </a:moveTo>
                <a:lnTo>
                  <a:pt x="8457946" y="1372743"/>
                </a:lnTo>
                <a:lnTo>
                  <a:pt x="8457946" y="0"/>
                </a:lnTo>
                <a:lnTo>
                  <a:pt x="0" y="0"/>
                </a:lnTo>
                <a:lnTo>
                  <a:pt x="0" y="137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69608" y="5160390"/>
            <a:ext cx="8470900" cy="12700"/>
          </a:xfrm>
          <a:custGeom>
            <a:avLst/>
            <a:gdLst/>
            <a:ahLst/>
            <a:cxnLst/>
            <a:rect l="l" t="t" r="r" b="b"/>
            <a:pathLst>
              <a:path w="8470900" h="12700">
                <a:moveTo>
                  <a:pt x="0" y="12699"/>
                </a:moveTo>
                <a:lnTo>
                  <a:pt x="8470658" y="12699"/>
                </a:lnTo>
                <a:lnTo>
                  <a:pt x="847065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5958" y="3694810"/>
            <a:ext cx="0" cy="2851150"/>
          </a:xfrm>
          <a:custGeom>
            <a:avLst/>
            <a:gdLst/>
            <a:ahLst/>
            <a:cxnLst/>
            <a:rect l="l" t="t" r="r" b="b"/>
            <a:pathLst>
              <a:path h="2851150">
                <a:moveTo>
                  <a:pt x="0" y="0"/>
                </a:moveTo>
                <a:lnTo>
                  <a:pt x="0" y="28510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733917" y="3694810"/>
            <a:ext cx="0" cy="2851150"/>
          </a:xfrm>
          <a:custGeom>
            <a:avLst/>
            <a:gdLst/>
            <a:ahLst/>
            <a:cxnLst/>
            <a:rect l="l" t="t" r="r" b="b"/>
            <a:pathLst>
              <a:path h="2851150">
                <a:moveTo>
                  <a:pt x="0" y="0"/>
                </a:moveTo>
                <a:lnTo>
                  <a:pt x="0" y="28510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69608" y="3701160"/>
            <a:ext cx="8470900" cy="0"/>
          </a:xfrm>
          <a:custGeom>
            <a:avLst/>
            <a:gdLst/>
            <a:ahLst/>
            <a:cxnLst/>
            <a:rect l="l" t="t" r="r" b="b"/>
            <a:pathLst>
              <a:path w="8470900">
                <a:moveTo>
                  <a:pt x="0" y="0"/>
                </a:moveTo>
                <a:lnTo>
                  <a:pt x="84706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69608" y="6539509"/>
            <a:ext cx="8470900" cy="0"/>
          </a:xfrm>
          <a:custGeom>
            <a:avLst/>
            <a:gdLst/>
            <a:ahLst/>
            <a:cxnLst/>
            <a:rect l="l" t="t" r="r" b="b"/>
            <a:pathLst>
              <a:path w="8470900">
                <a:moveTo>
                  <a:pt x="0" y="0"/>
                </a:moveTo>
                <a:lnTo>
                  <a:pt x="847065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16179" y="3724655"/>
            <a:ext cx="8276590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Housing units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include completed,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transferred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or occupied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rented</a:t>
            </a:r>
            <a:r>
              <a:rPr sz="1200" spc="-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units.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102499"/>
              </a:lnSpc>
              <a:tabLst>
                <a:tab pos="241935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	Private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Rental - estimated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number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units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arising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from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 with </a:t>
            </a:r>
            <a:r>
              <a:rPr sz="1200" spc="-30" dirty="0">
                <a:solidFill>
                  <a:srgbClr val="1F4E79"/>
                </a:solidFill>
                <a:latin typeface="Arial"/>
                <a:cs typeface="Arial"/>
              </a:rPr>
              <a:t>TUHF.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Decrease from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2016/17</a:t>
            </a:r>
            <a:r>
              <a:rPr sz="1200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due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 impact of entrance of listed property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investments</a:t>
            </a:r>
            <a:r>
              <a:rPr sz="1200" spc="-1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vehicles.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7171" y="6536327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21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655" y="4699380"/>
            <a:ext cx="15767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** 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Affordable </a:t>
            </a:r>
            <a:r>
              <a:rPr sz="1200" spc="1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Housing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0795" y="4699380"/>
            <a:ext cx="66471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3845" algn="l"/>
              </a:tabLst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–	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estimated 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number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of  mortgage 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loans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arising  through  funds  leveraged  through   </a:t>
            </a:r>
            <a:r>
              <a:rPr sz="1200" spc="1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655" y="4887214"/>
            <a:ext cx="8383905" cy="153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algn="just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Partnerships such as HIP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IHS, 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average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loan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size being R500</a:t>
            </a:r>
            <a:r>
              <a:rPr sz="1200" spc="-1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000.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80670" marR="5080" algn="just">
              <a:lnSpc>
                <a:spcPct val="102899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decrease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over the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MTSF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is due to market conditions impacting integrated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developments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intermediaries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well 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projected forecast of key significant existing commitments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relating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which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is forecasted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 be completed and not repeated at the same</a:t>
            </a:r>
            <a:r>
              <a:rPr sz="1200" spc="-2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80670" marR="6350" indent="-268605">
              <a:lnSpc>
                <a:spcPct val="103299"/>
              </a:lnSpc>
              <a:spcBef>
                <a:spcPts val="5"/>
              </a:spcBef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*** Incremental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estimated number of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loans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arising from funds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leveraged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Intermediaries, the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average loan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size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being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R15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000. The facility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was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due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be repaid in 2018/19 hence no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impact</a:t>
            </a:r>
            <a:r>
              <a:rPr sz="1200" spc="-1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beyond.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9141" y="119126"/>
            <a:ext cx="612902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/>
              <a:t>PROGRAMME 2 – </a:t>
            </a:r>
            <a:r>
              <a:rPr sz="2600" spc="5" dirty="0"/>
              <a:t>LEVERAGED</a:t>
            </a:r>
            <a:r>
              <a:rPr sz="2600" spc="-105" dirty="0"/>
              <a:t> </a:t>
            </a:r>
            <a:r>
              <a:rPr sz="2600" spc="5" dirty="0"/>
              <a:t>FUNDS</a:t>
            </a:r>
            <a:endParaRPr sz="2600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8465" y="829817"/>
          <a:ext cx="8659936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5860"/>
                <a:gridCol w="726186"/>
                <a:gridCol w="780796"/>
                <a:gridCol w="738758"/>
                <a:gridCol w="766444"/>
                <a:gridCol w="677926"/>
                <a:gridCol w="801242"/>
                <a:gridCol w="712724"/>
              </a:tblGrid>
              <a:tr h="390525">
                <a:tc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4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748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5275">
                <a:tc rowSpan="2">
                  <a:txBody>
                    <a:bodyPr/>
                    <a:lstStyle/>
                    <a:p>
                      <a:pPr marL="241300">
                        <a:lnSpc>
                          <a:spcPts val="1305"/>
                        </a:lnSpc>
                      </a:pPr>
                      <a:r>
                        <a:rPr sz="1200" b="1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leveraged funds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200" b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Private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sector*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2015/16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2020/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R'm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R'm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R'm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R'm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5760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sz="1200" spc="-114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367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353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372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434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95289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Affordable</a:t>
                      </a:r>
                      <a:r>
                        <a:rPr sz="1200" spc="-7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684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684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289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483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Incremental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Housing***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458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total funds</a:t>
                      </a:r>
                      <a:r>
                        <a:rPr sz="1200" b="1" spc="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leveraged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821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509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509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782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885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434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488426" y="3517900"/>
            <a:ext cx="0" cy="2215515"/>
          </a:xfrm>
          <a:custGeom>
            <a:avLst/>
            <a:gdLst/>
            <a:ahLst/>
            <a:cxnLst/>
            <a:rect l="l" t="t" r="r" b="b"/>
            <a:pathLst>
              <a:path h="2215515">
                <a:moveTo>
                  <a:pt x="0" y="0"/>
                </a:moveTo>
                <a:lnTo>
                  <a:pt x="0" y="22154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9000" y="3524250"/>
            <a:ext cx="7955915" cy="0"/>
          </a:xfrm>
          <a:custGeom>
            <a:avLst/>
            <a:gdLst/>
            <a:ahLst/>
            <a:cxnLst/>
            <a:rect l="l" t="t" r="r" b="b"/>
            <a:pathLst>
              <a:path w="7955915">
                <a:moveTo>
                  <a:pt x="0" y="0"/>
                </a:moveTo>
                <a:lnTo>
                  <a:pt x="79557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9000" y="5726950"/>
            <a:ext cx="7955915" cy="0"/>
          </a:xfrm>
          <a:custGeom>
            <a:avLst/>
            <a:gdLst/>
            <a:ahLst/>
            <a:cxnLst/>
            <a:rect l="l" t="t" r="r" b="b"/>
            <a:pathLst>
              <a:path w="7955915">
                <a:moveTo>
                  <a:pt x="0" y="0"/>
                </a:moveTo>
                <a:lnTo>
                  <a:pt x="79557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84098" y="3509040"/>
            <a:ext cx="7868284" cy="1898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190" marR="5080" indent="-365125" algn="just">
              <a:lnSpc>
                <a:spcPct val="102899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 Formula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applied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based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historical observation: Rental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Housing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1:0,3;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Affordable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Housing 1:4. Integrated  developments and Instalments Purchase Agreements: existing commitments and projects funded previously  and contribution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from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 with</a:t>
            </a:r>
            <a:r>
              <a:rPr sz="1200" spc="-30" dirty="0">
                <a:solidFill>
                  <a:srgbClr val="1F4E79"/>
                </a:solidFill>
                <a:latin typeface="Arial"/>
                <a:cs typeface="Arial"/>
              </a:rPr>
              <a:t> TUHF.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377190" marR="5080" indent="-365125" algn="just">
              <a:lnSpc>
                <a:spcPct val="103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**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The decrease over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MTSF is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due 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market conditions impacting integrated developments and intermediaries 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well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the projected forecast of key significant existing commitments relating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partnerships to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be 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completed and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not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repeated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at the same</a:t>
            </a:r>
            <a:r>
              <a:rPr sz="1200" spc="-114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377190" marR="5080" indent="-365125" algn="just">
              <a:lnSpc>
                <a:spcPct val="103299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*** Funds leveraged through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existing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facility with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retail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intermediary.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Facility is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fully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repaid in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2017/18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hence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no  impact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that</a:t>
            </a:r>
            <a:r>
              <a:rPr sz="1200" spc="-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year.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7171" y="6536327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22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0" y="691896"/>
                </a:moveTo>
                <a:lnTo>
                  <a:pt x="9144000" y="691896"/>
                </a:lnTo>
                <a:lnTo>
                  <a:pt x="91440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1130" y="0"/>
            <a:ext cx="6703059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OTHER </a:t>
            </a:r>
            <a:r>
              <a:rPr sz="3200" spc="-20" dirty="0"/>
              <a:t>DEVELOPMENTAL</a:t>
            </a:r>
            <a:r>
              <a:rPr sz="3200" spc="-200" dirty="0"/>
              <a:t> </a:t>
            </a:r>
            <a:r>
              <a:rPr sz="3200" spc="-40" dirty="0"/>
              <a:t>IMPACT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4797171" y="6536327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23</a:t>
            </a:fld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588" y="774445"/>
          <a:ext cx="8797857" cy="1688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16"/>
                <a:gridCol w="691515"/>
                <a:gridCol w="744727"/>
                <a:gridCol w="744727"/>
                <a:gridCol w="791464"/>
                <a:gridCol w="697610"/>
                <a:gridCol w="830072"/>
                <a:gridCol w="914526"/>
              </a:tblGrid>
              <a:tr h="304800">
                <a:tc rowSpan="2">
                  <a:txBody>
                    <a:bodyPr/>
                    <a:lstStyle/>
                    <a:p>
                      <a:pPr marL="241300">
                        <a:lnSpc>
                          <a:spcPts val="1305"/>
                        </a:lnSpc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b="1" spc="-1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68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2014/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2015/16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2016/17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2017/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2018/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2019/20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2020/</a:t>
                      </a:r>
                      <a:r>
                        <a:rPr sz="12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Estimated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jobs</a:t>
                      </a:r>
                      <a:r>
                        <a:rPr sz="1200" spc="-15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facilitated*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4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887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157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802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753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975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583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5023">
                <a:tc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</a:pPr>
                      <a:r>
                        <a:rPr sz="1200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 targeted</a:t>
                      </a:r>
                      <a:r>
                        <a:rPr sz="1200" spc="-4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towards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0029" marR="1010919">
                        <a:lnSpc>
                          <a:spcPts val="149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women, youth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emerging</a:t>
                      </a:r>
                      <a:r>
                        <a:rPr sz="1200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BEE  </a:t>
                      </a:r>
                      <a:r>
                        <a:rPr sz="1200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entrepreneurs</a:t>
                      </a:r>
                      <a:r>
                        <a:rPr sz="1200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(R'm)**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144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226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254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619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291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00608" y="3023870"/>
            <a:ext cx="832675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drivers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 both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indicators are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level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disbursements, and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contribution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from 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strategic partnership with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F4E79"/>
                </a:solidFill>
                <a:latin typeface="Arial"/>
                <a:cs typeface="Arial"/>
              </a:rPr>
              <a:t>TUHF.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	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Formula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applied: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every R1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 spent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a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project 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11.13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jobs created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based on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outcome of research  by</a:t>
            </a:r>
            <a:r>
              <a:rPr sz="1200" spc="-1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NDOHS.</a:t>
            </a:r>
            <a:endParaRPr sz="1200" dirty="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</a:pP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decrease</a:t>
            </a:r>
            <a:r>
              <a:rPr sz="1200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2015/16</a:t>
            </a:r>
            <a:r>
              <a:rPr sz="1200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2017/18</a:t>
            </a:r>
            <a:r>
              <a:rPr sz="1200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mainly</a:t>
            </a:r>
            <a:r>
              <a:rPr sz="1200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due</a:t>
            </a:r>
            <a:r>
              <a:rPr sz="1200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decrease</a:t>
            </a:r>
            <a:r>
              <a:rPr sz="1200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disbursements.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80670" marR="763905" indent="-268605">
              <a:lnSpc>
                <a:spcPct val="100000"/>
              </a:lnSpc>
            </a:pP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**</a:t>
            </a:r>
            <a:r>
              <a:rPr sz="1200" spc="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original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APP forecast assumed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20%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funding going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 BEE, but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per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current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position,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terms of the  disbursements,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80%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of the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Private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Rental </a:t>
            </a:r>
            <a:r>
              <a:rPr sz="1200" spc="-5" dirty="0">
                <a:solidFill>
                  <a:srgbClr val="1F4E79"/>
                </a:solidFill>
                <a:latin typeface="Arial"/>
                <a:cs typeface="Arial"/>
              </a:rPr>
              <a:t>disbursements </a:t>
            </a:r>
            <a:r>
              <a:rPr sz="1200" spc="-10" dirty="0">
                <a:solidFill>
                  <a:srgbClr val="1F4E79"/>
                </a:solidFill>
                <a:latin typeface="Arial"/>
                <a:cs typeface="Arial"/>
              </a:rPr>
              <a:t>go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to</a:t>
            </a:r>
            <a:r>
              <a:rPr sz="1200" spc="-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E79"/>
                </a:solidFill>
                <a:latin typeface="Arial"/>
                <a:cs typeface="Arial"/>
              </a:rPr>
              <a:t>BEE.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24865"/>
          </a:xfrm>
          <a:custGeom>
            <a:avLst/>
            <a:gdLst/>
            <a:ahLst/>
            <a:cxnLst/>
            <a:rect l="l" t="t" r="r" b="b"/>
            <a:pathLst>
              <a:path w="9144000" h="824865">
                <a:moveTo>
                  <a:pt x="0" y="824484"/>
                </a:moveTo>
                <a:lnTo>
                  <a:pt x="9144000" y="824484"/>
                </a:lnTo>
                <a:lnTo>
                  <a:pt x="9144000" y="0"/>
                </a:lnTo>
                <a:lnTo>
                  <a:pt x="0" y="0"/>
                </a:lnTo>
                <a:lnTo>
                  <a:pt x="0" y="82448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24865"/>
          </a:xfrm>
          <a:custGeom>
            <a:avLst/>
            <a:gdLst/>
            <a:ahLst/>
            <a:cxnLst/>
            <a:rect l="l" t="t" r="r" b="b"/>
            <a:pathLst>
              <a:path w="9144000" h="824865">
                <a:moveTo>
                  <a:pt x="0" y="824484"/>
                </a:moveTo>
                <a:lnTo>
                  <a:pt x="9144000" y="824484"/>
                </a:lnTo>
                <a:lnTo>
                  <a:pt x="9144000" y="0"/>
                </a:lnTo>
                <a:lnTo>
                  <a:pt x="0" y="0"/>
                </a:lnTo>
                <a:lnTo>
                  <a:pt x="0" y="82448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algn="ctr">
              <a:lnSpc>
                <a:spcPts val="3304"/>
              </a:lnSpc>
            </a:pPr>
            <a:r>
              <a:rPr dirty="0"/>
              <a:t>GROUP </a:t>
            </a:r>
            <a:r>
              <a:rPr spc="-5" dirty="0"/>
              <a:t>SUMMARY </a:t>
            </a:r>
            <a:r>
              <a:rPr spc="-45" dirty="0"/>
              <a:t>STATEMENT </a:t>
            </a:r>
            <a:r>
              <a:rPr spc="5" dirty="0"/>
              <a:t>OF</a:t>
            </a:r>
            <a:r>
              <a:rPr spc="-170" dirty="0"/>
              <a:t> </a:t>
            </a:r>
            <a:r>
              <a:rPr dirty="0"/>
              <a:t>FINANCIAL</a:t>
            </a:r>
          </a:p>
          <a:p>
            <a:pPr marL="22225" marR="14604" algn="ctr">
              <a:lnSpc>
                <a:spcPts val="3304"/>
              </a:lnSpc>
            </a:pPr>
            <a:r>
              <a:rPr dirty="0"/>
              <a:t>PERFORMANCE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9196" y="6519164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A35"/>
                </a:solidFill>
                <a:latin typeface="Arial"/>
                <a:cs typeface="Arial"/>
              </a:rPr>
              <a:t>23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6215" y="890016"/>
            <a:ext cx="4364736" cy="567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4813267"/>
              </p:ext>
            </p:extLst>
          </p:nvPr>
        </p:nvGraphicFramePr>
        <p:xfrm>
          <a:off x="4802378" y="915669"/>
          <a:ext cx="4239641" cy="5796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796"/>
                <a:gridCol w="3077845"/>
              </a:tblGrid>
              <a:tr h="1554479">
                <a:tc>
                  <a:txBody>
                    <a:bodyPr/>
                    <a:lstStyle/>
                    <a:p>
                      <a:pPr marL="85725" marR="3340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Lending  income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r>
                        <a:rPr sz="1200" i="1" spc="-10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investments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4160" indent="-17843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Projected growth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i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4160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Decrease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r>
                        <a:rPr sz="1200" i="1" spc="-1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rates.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4160" marR="96520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Doubtful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revenue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following the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move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 key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clients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non-performing</a:t>
                      </a:r>
                      <a:r>
                        <a:rPr sz="1200" i="1" spc="-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portfolio.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4160" marR="478790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Interplay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between interest on  investments and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lending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income  (deployment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capital)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resulting</a:t>
                      </a:r>
                      <a:r>
                        <a:rPr sz="1200" i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reduction in investment</a:t>
                      </a:r>
                      <a:r>
                        <a:rPr sz="1200" i="1" spc="-4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income.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85725" marR="5562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Rental  I</a:t>
                      </a:r>
                      <a:r>
                        <a:rPr sz="1200" i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200" i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125730" indent="-17843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Income and expenses previously  recognised on a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net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basis now been  brought in on a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gross basis; rental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income being R20 million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i="1" spc="-6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operating  expenses R16</a:t>
                      </a:r>
                      <a:r>
                        <a:rPr sz="1200" i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million.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85725" marR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Sale of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houses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/ Cost  of</a:t>
                      </a:r>
                      <a:r>
                        <a:rPr sz="1200" i="1" spc="-9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sales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107314" indent="-17843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Decrease in the sale of houses (cost of  sales) over the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MTEF in line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with the  strategic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decision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to exit the business</a:t>
                      </a:r>
                      <a:r>
                        <a:rPr sz="1200" i="1" spc="-17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CTCHC being a developer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after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completion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the existing</a:t>
                      </a:r>
                      <a:r>
                        <a:rPr sz="1200" i="1" spc="-13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projects.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450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Impairments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172720" indent="-17843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Driven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by growth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 advances portfolio.  Credit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loss ratio of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3%</a:t>
                      </a:r>
                      <a:r>
                        <a:rPr sz="1200" i="1" spc="-7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assumed</a:t>
                      </a:r>
                      <a:r>
                        <a:rPr lang="en-ZA" sz="1200" i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(18/19)</a:t>
                      </a:r>
                      <a:r>
                        <a:rPr sz="1200" i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ZA" sz="1200" i="1" spc="-5" dirty="0" smtClean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Impairments in 2017/18 below budget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05878">
                <a:tc>
                  <a:txBody>
                    <a:bodyPr/>
                    <a:lstStyle/>
                    <a:p>
                      <a:pPr marL="85725" marR="2660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i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eratio</a:t>
                      </a:r>
                      <a:r>
                        <a:rPr sz="1200" i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al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expenses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224154" indent="-17843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Overhead structure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has improved</a:t>
                      </a:r>
                      <a:r>
                        <a:rPr sz="1200" i="1" spc="-13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with  the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previously concluded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re-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organisation.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4160" marR="274320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Includes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opex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rental property (see  rental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income) also DFI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200" i="1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costs.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r>
                        <a:rPr sz="1200" i="1" spc="-9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192405" indent="-17843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Decrease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 line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assumption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i="1" spc="-114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no  additional</a:t>
                      </a:r>
                      <a:r>
                        <a:rPr sz="1200" i="1" spc="-7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borrowings.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9058" y="2461946"/>
            <a:ext cx="2174875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6895">
              <a:lnSpc>
                <a:spcPct val="111400"/>
              </a:lnSpc>
            </a:pPr>
            <a:r>
              <a:rPr sz="1250" spc="-25" dirty="0">
                <a:solidFill>
                  <a:srgbClr val="0E233D"/>
                </a:solidFill>
                <a:latin typeface="Arial"/>
                <a:cs typeface="Arial"/>
              </a:rPr>
              <a:t>Lending </a:t>
            </a:r>
            <a:r>
              <a:rPr sz="1250" spc="-5" dirty="0">
                <a:solidFill>
                  <a:srgbClr val="0E233D"/>
                </a:solidFill>
                <a:latin typeface="Arial"/>
                <a:cs typeface="Arial"/>
              </a:rPr>
              <a:t>income  </a:t>
            </a:r>
            <a:r>
              <a:rPr sz="1250" spc="-20" dirty="0">
                <a:solidFill>
                  <a:srgbClr val="0E233D"/>
                </a:solidFill>
                <a:latin typeface="Arial"/>
                <a:cs typeface="Arial"/>
              </a:rPr>
              <a:t>Interest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on</a:t>
            </a:r>
            <a:r>
              <a:rPr sz="1250" spc="-11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investments  Rental Income  </a:t>
            </a:r>
            <a:r>
              <a:rPr sz="1250" spc="-25" dirty="0">
                <a:solidFill>
                  <a:srgbClr val="0E233D"/>
                </a:solidFill>
                <a:latin typeface="Arial"/>
                <a:cs typeface="Arial"/>
              </a:rPr>
              <a:t>Dividends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received  Sale of houses  </a:t>
            </a:r>
            <a:r>
              <a:rPr sz="1250" b="1" spc="20" dirty="0">
                <a:solidFill>
                  <a:srgbClr val="0E233D"/>
                </a:solidFill>
                <a:latin typeface="Arial"/>
                <a:cs typeface="Arial"/>
              </a:rPr>
              <a:t>Revenue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50" spc="5" dirty="0">
                <a:solidFill>
                  <a:srgbClr val="0E233D"/>
                </a:solidFill>
                <a:latin typeface="Arial"/>
                <a:cs typeface="Arial"/>
              </a:rPr>
              <a:t>Cost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of</a:t>
            </a:r>
            <a:r>
              <a:rPr sz="1250" spc="-15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E233D"/>
                </a:solidFill>
                <a:latin typeface="Arial"/>
                <a:cs typeface="Arial"/>
              </a:rPr>
              <a:t>sales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50" spc="-35" dirty="0">
                <a:solidFill>
                  <a:srgbClr val="0E233D"/>
                </a:solidFill>
                <a:latin typeface="Arial"/>
                <a:cs typeface="Arial"/>
              </a:rPr>
              <a:t>Net </a:t>
            </a:r>
            <a:r>
              <a:rPr sz="1250" spc="-20" dirty="0">
                <a:solidFill>
                  <a:srgbClr val="0E233D"/>
                </a:solidFill>
                <a:latin typeface="Arial"/>
                <a:cs typeface="Arial"/>
              </a:rPr>
              <a:t>Impairments and bad</a:t>
            </a:r>
            <a:r>
              <a:rPr sz="1250" spc="-5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0E233D"/>
                </a:solidFill>
                <a:latin typeface="Arial"/>
                <a:cs typeface="Arial"/>
              </a:rPr>
              <a:t>debts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50" b="1" spc="-5" dirty="0">
                <a:solidFill>
                  <a:srgbClr val="0E233D"/>
                </a:solidFill>
                <a:latin typeface="Arial"/>
                <a:cs typeface="Arial"/>
              </a:rPr>
              <a:t>Gross</a:t>
            </a:r>
            <a:r>
              <a:rPr sz="1250" b="1" spc="-12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0E233D"/>
                </a:solidFill>
                <a:latin typeface="Arial"/>
                <a:cs typeface="Arial"/>
              </a:rPr>
              <a:t>profit</a:t>
            </a:r>
            <a:endParaRPr sz="1250" dirty="0">
              <a:latin typeface="Arial"/>
              <a:cs typeface="Arial"/>
            </a:endParaRPr>
          </a:p>
          <a:p>
            <a:pPr marL="12700" marR="403225">
              <a:lnSpc>
                <a:spcPct val="111400"/>
              </a:lnSpc>
            </a:pPr>
            <a:r>
              <a:rPr sz="1250" spc="-10" dirty="0">
                <a:solidFill>
                  <a:srgbClr val="0E233D"/>
                </a:solidFill>
                <a:latin typeface="Arial"/>
                <a:cs typeface="Arial"/>
              </a:rPr>
              <a:t>Other </a:t>
            </a:r>
            <a:r>
              <a:rPr sz="1250" spc="-25" dirty="0">
                <a:solidFill>
                  <a:srgbClr val="0E233D"/>
                </a:solidFill>
                <a:latin typeface="Arial"/>
                <a:cs typeface="Arial"/>
              </a:rPr>
              <a:t>operating </a:t>
            </a:r>
            <a:r>
              <a:rPr sz="1250" spc="-5" dirty="0">
                <a:solidFill>
                  <a:srgbClr val="0E233D"/>
                </a:solidFill>
                <a:latin typeface="Arial"/>
                <a:cs typeface="Arial"/>
              </a:rPr>
              <a:t>income 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Operating </a:t>
            </a:r>
            <a:r>
              <a:rPr sz="1250" spc="-20" dirty="0">
                <a:solidFill>
                  <a:srgbClr val="0E233D"/>
                </a:solidFill>
                <a:latin typeface="Arial"/>
                <a:cs typeface="Arial"/>
              </a:rPr>
              <a:t>expenses  </a:t>
            </a:r>
            <a:r>
              <a:rPr sz="1250" b="1" dirty="0">
                <a:solidFill>
                  <a:srgbClr val="0E233D"/>
                </a:solidFill>
                <a:latin typeface="Arial"/>
                <a:cs typeface="Arial"/>
              </a:rPr>
              <a:t>Operating </a:t>
            </a:r>
            <a:r>
              <a:rPr sz="1250" b="1" spc="-5" dirty="0">
                <a:solidFill>
                  <a:srgbClr val="0E233D"/>
                </a:solidFill>
                <a:latin typeface="Arial"/>
                <a:cs typeface="Arial"/>
              </a:rPr>
              <a:t>profit/</a:t>
            </a:r>
            <a:r>
              <a:rPr sz="1250" b="1" spc="-11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0E233D"/>
                </a:solidFill>
                <a:latin typeface="Arial"/>
                <a:cs typeface="Arial"/>
              </a:rPr>
              <a:t>(Loss) 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Finance</a:t>
            </a:r>
            <a:r>
              <a:rPr sz="1250" spc="-11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0E233D"/>
                </a:solidFill>
                <a:latin typeface="Arial"/>
                <a:cs typeface="Arial"/>
              </a:rPr>
              <a:t>costs</a:t>
            </a:r>
            <a:endParaRPr sz="1250" dirty="0">
              <a:latin typeface="Arial"/>
              <a:cs typeface="Arial"/>
            </a:endParaRPr>
          </a:p>
          <a:p>
            <a:pPr marL="12700" marR="227965">
              <a:lnSpc>
                <a:spcPct val="111400"/>
              </a:lnSpc>
              <a:spcBef>
                <a:spcPts val="5"/>
              </a:spcBef>
            </a:pP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Share of </a:t>
            </a:r>
            <a:r>
              <a:rPr sz="1250" spc="-20" dirty="0">
                <a:solidFill>
                  <a:srgbClr val="0E233D"/>
                </a:solidFill>
                <a:latin typeface="Arial"/>
                <a:cs typeface="Arial"/>
              </a:rPr>
              <a:t>profit </a:t>
            </a:r>
            <a:r>
              <a:rPr sz="1250" spc="-15" dirty="0">
                <a:solidFill>
                  <a:srgbClr val="0E233D"/>
                </a:solidFill>
                <a:latin typeface="Arial"/>
                <a:cs typeface="Arial"/>
              </a:rPr>
              <a:t>of</a:t>
            </a:r>
            <a:r>
              <a:rPr sz="1250" spc="-114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0E233D"/>
                </a:solidFill>
                <a:latin typeface="Arial"/>
                <a:cs typeface="Arial"/>
              </a:rPr>
              <a:t>associates  </a:t>
            </a:r>
            <a:r>
              <a:rPr sz="1250" b="1" spc="-5" dirty="0">
                <a:solidFill>
                  <a:srgbClr val="0E233D"/>
                </a:solidFill>
                <a:latin typeface="Arial"/>
                <a:cs typeface="Arial"/>
              </a:rPr>
              <a:t>Profit/ </a:t>
            </a:r>
            <a:r>
              <a:rPr sz="1250" b="1" spc="-15" dirty="0">
                <a:solidFill>
                  <a:srgbClr val="0E233D"/>
                </a:solidFill>
                <a:latin typeface="Arial"/>
                <a:cs typeface="Arial"/>
              </a:rPr>
              <a:t>(Loss </a:t>
            </a:r>
            <a:r>
              <a:rPr sz="1250" b="1" spc="5" dirty="0">
                <a:solidFill>
                  <a:srgbClr val="0E233D"/>
                </a:solidFill>
                <a:latin typeface="Arial"/>
                <a:cs typeface="Arial"/>
              </a:rPr>
              <a:t>before </a:t>
            </a:r>
            <a:r>
              <a:rPr sz="1250" b="1" spc="-15" dirty="0">
                <a:solidFill>
                  <a:srgbClr val="0E233D"/>
                </a:solidFill>
                <a:latin typeface="Arial"/>
                <a:cs typeface="Arial"/>
              </a:rPr>
              <a:t>tax)  </a:t>
            </a:r>
            <a:r>
              <a:rPr sz="1250" spc="-25" dirty="0">
                <a:solidFill>
                  <a:srgbClr val="0E233D"/>
                </a:solidFill>
                <a:latin typeface="Arial"/>
                <a:cs typeface="Arial"/>
              </a:rPr>
              <a:t>Taxation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50" b="1" spc="-10" dirty="0">
                <a:solidFill>
                  <a:srgbClr val="0E233D"/>
                </a:solidFill>
                <a:latin typeface="Arial"/>
                <a:cs typeface="Arial"/>
              </a:rPr>
              <a:t>Surplus </a:t>
            </a:r>
            <a:r>
              <a:rPr sz="1250" b="1" spc="5" dirty="0">
                <a:solidFill>
                  <a:srgbClr val="0E233D"/>
                </a:solidFill>
                <a:latin typeface="Arial"/>
                <a:cs typeface="Arial"/>
              </a:rPr>
              <a:t>after</a:t>
            </a:r>
            <a:r>
              <a:rPr sz="1250" b="1" spc="-105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0E233D"/>
                </a:solidFill>
                <a:latin typeface="Arial"/>
                <a:cs typeface="Arial"/>
              </a:rPr>
              <a:t>tax</a:t>
            </a:r>
            <a:endParaRPr sz="125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955411"/>
              </p:ext>
            </p:extLst>
          </p:nvPr>
        </p:nvGraphicFramePr>
        <p:xfrm>
          <a:off x="2366038" y="1411243"/>
          <a:ext cx="2366001" cy="4671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138"/>
                <a:gridCol w="795725"/>
                <a:gridCol w="785138"/>
              </a:tblGrid>
              <a:tr h="2121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7098">
                <a:tc>
                  <a:txBody>
                    <a:bodyPr/>
                    <a:lstStyle/>
                    <a:p>
                      <a:pPr marL="158750" indent="-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Mar-17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58750" marR="147955">
                        <a:lnSpc>
                          <a:spcPct val="111300"/>
                        </a:lnSpc>
                      </a:pPr>
                      <a:r>
                        <a:rPr sz="1250" b="1" spc="-15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50" b="1" spc="-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50" b="1" spc="-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2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R'</a:t>
                      </a:r>
                      <a:r>
                        <a:rPr sz="1250" b="1" spc="-8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Mar-18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62865" marR="55880" algn="ctr">
                        <a:lnSpc>
                          <a:spcPct val="1113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1250" b="1" spc="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50" b="1" spc="5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50" b="1" spc="-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sz="12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2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R'</a:t>
                      </a:r>
                      <a:r>
                        <a:rPr sz="1250" b="1" spc="-8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 indent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Mar-19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58750" marR="97790" indent="-42545">
                        <a:lnSpc>
                          <a:spcPct val="111300"/>
                        </a:lnSpc>
                      </a:pPr>
                      <a:r>
                        <a:rPr sz="1250" b="1" spc="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udg</a:t>
                      </a:r>
                      <a:r>
                        <a:rPr sz="1250" b="1" spc="5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2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R'</a:t>
                      </a:r>
                      <a:r>
                        <a:rPr sz="1250" b="1" spc="-8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000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273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78105" algn="ctr">
                        <a:lnSpc>
                          <a:spcPct val="100000"/>
                        </a:lnSpc>
                      </a:pP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174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770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25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62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519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470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848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3714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884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25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783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159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354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27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66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704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272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016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858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27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099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78105" algn="ctr">
                        <a:lnSpc>
                          <a:spcPct val="100000"/>
                        </a:lnSpc>
                      </a:pP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173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605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25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42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704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256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157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33045" marR="62865" indent="243840">
                        <a:lnSpc>
                          <a:spcPct val="111300"/>
                        </a:lnSpc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965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636745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276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804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(31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814)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(58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611)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269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032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(20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808)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ZA" sz="1250" spc="-1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250" spc="-1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ZA" sz="1250" spc="-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328</a:t>
                      </a:r>
                      <a:r>
                        <a:rPr sz="1250" spc="-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251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431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(13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266)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(83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372)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636738"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</a:pP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186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379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25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557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(103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933)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en-ZA" sz="1250" b="1" spc="-2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207</a:t>
                      </a:r>
                      <a:r>
                        <a:rPr lang="en-ZA" sz="1250" b="1" spc="-20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896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27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179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844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50" spc="-1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ZA" sz="1250" spc="-1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lang="en-ZA" sz="1250" spc="-15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946</a:t>
                      </a:r>
                      <a:r>
                        <a:rPr sz="1250" spc="-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</a:pP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154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793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25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217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7366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(129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442)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636745"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98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003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(19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770)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470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</a:pPr>
                      <a:r>
                        <a:rPr lang="en-ZA" sz="1250" b="1" spc="-1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102</a:t>
                      </a:r>
                      <a:r>
                        <a:rPr lang="en-ZA" sz="1250" b="1" spc="-15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129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695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(17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765)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57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512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568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(15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462)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470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50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424614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83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413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(37</a:t>
                      </a:r>
                      <a:r>
                        <a:rPr sz="12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837)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</a:pPr>
                      <a:r>
                        <a:rPr lang="en-ZA" sz="1250" b="1" spc="-1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lang="en-ZA" sz="1250" b="1" spc="-15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876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438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1250" dirty="0">
                        <a:latin typeface="Arial"/>
                        <a:cs typeface="Arial"/>
                      </a:endParaRPr>
                    </a:p>
                    <a:p>
                      <a:pPr marL="23304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12131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576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lang="en-ZA" sz="1250" b="1" spc="-1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lang="en-ZA" sz="1250" b="1" spc="-15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876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250" b="1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250" b="1" spc="-14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586">
                      <a:solidFill>
                        <a:srgbClr val="000000"/>
                      </a:solidFill>
                      <a:prstDash val="solid"/>
                    </a:lnL>
                    <a:lnR w="10586">
                      <a:solidFill>
                        <a:srgbClr val="000000"/>
                      </a:solidFill>
                      <a:prstDash val="solid"/>
                    </a:lnR>
                    <a:lnT w="10588">
                      <a:solidFill>
                        <a:srgbClr val="000000"/>
                      </a:solidFill>
                      <a:prstDash val="solid"/>
                    </a:lnT>
                    <a:lnB w="1058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algn="ctr">
              <a:lnSpc>
                <a:spcPts val="3304"/>
              </a:lnSpc>
            </a:pPr>
            <a:r>
              <a:rPr dirty="0"/>
              <a:t>GROUP </a:t>
            </a:r>
            <a:r>
              <a:rPr spc="-5" dirty="0"/>
              <a:t>SUMMARY </a:t>
            </a:r>
            <a:r>
              <a:rPr spc="-45" dirty="0"/>
              <a:t>STATEMENT </a:t>
            </a:r>
            <a:r>
              <a:rPr spc="5" dirty="0"/>
              <a:t>OF</a:t>
            </a:r>
            <a:r>
              <a:rPr spc="-170" dirty="0"/>
              <a:t> </a:t>
            </a:r>
            <a:r>
              <a:rPr dirty="0"/>
              <a:t>FINANCIAL</a:t>
            </a:r>
          </a:p>
          <a:p>
            <a:pPr marL="22225" marR="12700" algn="ctr">
              <a:lnSpc>
                <a:spcPts val="3304"/>
              </a:lnSpc>
            </a:pPr>
            <a:r>
              <a:rPr dirty="0"/>
              <a:t>POSITION</a:t>
            </a:r>
          </a:p>
        </p:txBody>
      </p:sp>
      <p:sp>
        <p:nvSpPr>
          <p:cNvPr id="5" name="object 5"/>
          <p:cNvSpPr/>
          <p:nvPr/>
        </p:nvSpPr>
        <p:spPr>
          <a:xfrm>
            <a:off x="5373623" y="996695"/>
            <a:ext cx="3636264" cy="510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99785" y="1023619"/>
          <a:ext cx="3510280" cy="4975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3437"/>
                <a:gridCol w="2426843"/>
              </a:tblGrid>
              <a:tr h="159702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Loan</a:t>
                      </a:r>
                      <a:r>
                        <a:rPr sz="1200" i="1" spc="-114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85725" marR="163830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Money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market 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inv</a:t>
                      </a:r>
                      <a:r>
                        <a:rPr sz="1200" i="1" spc="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200" i="1" spc="-1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302895" indent="-8572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172085" algn="l"/>
                        </a:tabLst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Driven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by level of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disbursements and quality</a:t>
                      </a:r>
                      <a:r>
                        <a:rPr sz="1200" i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  the</a:t>
                      </a:r>
                      <a:r>
                        <a:rPr sz="1200" i="1" spc="-1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book.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1F4E79"/>
                        </a:buClr>
                        <a:buFont typeface="Arial"/>
                        <a:buChar char="•"/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71450" marR="121285" indent="-8572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7208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Interplay between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loan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assets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and money market investments  (deployment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i="1" spc="-7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capital).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71929">
                <a:tc>
                  <a:txBody>
                    <a:bodyPr/>
                    <a:lstStyle/>
                    <a:p>
                      <a:pPr marL="85725" marR="1714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Instalment  sale 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agree</a:t>
                      </a:r>
                      <a:r>
                        <a:rPr sz="1200" i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85725" marR="273685" algn="just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Properties 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develo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i="1" spc="-1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  for</a:t>
                      </a:r>
                      <a:r>
                        <a:rPr sz="1200" i="1" spc="-10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81305" indent="-8572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17208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Overall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reduction in 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construction activities of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CTCHC. No new</a:t>
                      </a:r>
                      <a:r>
                        <a:rPr sz="1200" i="1" spc="-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investment.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74801">
                <a:tc>
                  <a:txBody>
                    <a:bodyPr/>
                    <a:lstStyle/>
                    <a:p>
                      <a:pPr marL="85725" marR="88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Funds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under  </a:t>
                      </a:r>
                      <a:r>
                        <a:rPr sz="1200" i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anage</a:t>
                      </a:r>
                      <a:r>
                        <a:rPr sz="1200" i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33985" indent="-8572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17208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FLISP - Gauteng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remains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only province in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NHFC</a:t>
                      </a:r>
                      <a:r>
                        <a:rPr sz="1200" i="1" spc="-8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implementing agent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for the  FLISP</a:t>
                      </a:r>
                      <a:r>
                        <a:rPr sz="1200" i="1" spc="-13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programme.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32104">
                <a:tc>
                  <a:txBody>
                    <a:bodyPr/>
                    <a:lstStyle/>
                    <a:p>
                      <a:pPr marL="85725" marR="4013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Other 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financial 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abi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ities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22885" indent="-85725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•"/>
                        <a:tabLst>
                          <a:tab pos="172085" algn="l"/>
                        </a:tabLst>
                      </a:pP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line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repayment  schedule, </a:t>
                      </a:r>
                      <a:r>
                        <a:rPr sz="1200" i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1200" i="1" spc="-7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borrowings.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781041" y="6536327"/>
            <a:ext cx="207645" cy="28448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25"/>
              </a:spcBef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  <a:spcBef>
                  <a:spcPts val="925"/>
                </a:spcBef>
              </a:pPr>
              <a:t>25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33" y="1509706"/>
            <a:ext cx="2283460" cy="448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10" dirty="0">
                <a:solidFill>
                  <a:srgbClr val="0E233D"/>
                </a:solidFill>
                <a:latin typeface="Arial"/>
                <a:cs typeface="Arial"/>
              </a:rPr>
              <a:t>Assets</a:t>
            </a:r>
            <a:endParaRPr sz="1350" dirty="0">
              <a:latin typeface="Arial"/>
              <a:cs typeface="Arial"/>
            </a:endParaRPr>
          </a:p>
          <a:p>
            <a:pPr marL="12700" marR="851535">
              <a:lnSpc>
                <a:spcPct val="112700"/>
              </a:lnSpc>
              <a:spcBef>
                <a:spcPts val="85"/>
              </a:spcBef>
            </a:pP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Loans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assets  </a:t>
            </a: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Equity</a:t>
            </a:r>
            <a:r>
              <a:rPr sz="1350" spc="-20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0E233D"/>
                </a:solidFill>
                <a:latin typeface="Arial"/>
                <a:cs typeface="Arial"/>
              </a:rPr>
              <a:t>Investments</a:t>
            </a:r>
            <a:endParaRPr sz="1350" dirty="0">
              <a:latin typeface="Arial"/>
              <a:cs typeface="Arial"/>
            </a:endParaRPr>
          </a:p>
          <a:p>
            <a:pPr marL="12700" marR="212090">
              <a:lnSpc>
                <a:spcPts val="1830"/>
              </a:lnSpc>
              <a:spcBef>
                <a:spcPts val="85"/>
              </a:spcBef>
            </a:pPr>
            <a:r>
              <a:rPr sz="1350" spc="-25" dirty="0">
                <a:solidFill>
                  <a:srgbClr val="0E233D"/>
                </a:solidFill>
                <a:latin typeface="Arial"/>
                <a:cs typeface="Arial"/>
              </a:rPr>
              <a:t>Instalment </a:t>
            </a: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sale</a:t>
            </a:r>
            <a:r>
              <a:rPr sz="1350" spc="-95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receivables  </a:t>
            </a:r>
            <a:r>
              <a:rPr sz="1350" spc="-25" dirty="0">
                <a:solidFill>
                  <a:srgbClr val="0E233D"/>
                </a:solidFill>
                <a:latin typeface="Arial"/>
                <a:cs typeface="Arial"/>
              </a:rPr>
              <a:t>Investment</a:t>
            </a:r>
            <a:r>
              <a:rPr sz="1350" spc="-15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property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5" dirty="0">
                <a:solidFill>
                  <a:srgbClr val="0E233D"/>
                </a:solidFill>
                <a:latin typeface="Arial"/>
                <a:cs typeface="Arial"/>
              </a:rPr>
              <a:t>Other </a:t>
            </a:r>
            <a:r>
              <a:rPr sz="1350" spc="-5" dirty="0">
                <a:solidFill>
                  <a:srgbClr val="0E233D"/>
                </a:solidFill>
                <a:latin typeface="Arial"/>
                <a:cs typeface="Arial"/>
              </a:rPr>
              <a:t>non </a:t>
            </a:r>
            <a:r>
              <a:rPr sz="1350" spc="-15" dirty="0">
                <a:solidFill>
                  <a:srgbClr val="0E233D"/>
                </a:solidFill>
                <a:latin typeface="Arial"/>
                <a:cs typeface="Arial"/>
              </a:rPr>
              <a:t>current</a:t>
            </a:r>
            <a:r>
              <a:rPr sz="1350" spc="-26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assets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2599"/>
              </a:lnSpc>
            </a:pPr>
            <a:r>
              <a:rPr sz="1350" spc="15" dirty="0">
                <a:solidFill>
                  <a:srgbClr val="0E233D"/>
                </a:solidFill>
                <a:latin typeface="Arial"/>
                <a:cs typeface="Arial"/>
              </a:rPr>
              <a:t>Properties </a:t>
            </a: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developed </a:t>
            </a:r>
            <a:r>
              <a:rPr sz="1350" dirty="0">
                <a:solidFill>
                  <a:srgbClr val="0E233D"/>
                </a:solidFill>
                <a:latin typeface="Arial"/>
                <a:cs typeface="Arial"/>
              </a:rPr>
              <a:t>for</a:t>
            </a:r>
            <a:r>
              <a:rPr sz="1350" spc="-185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sale  </a:t>
            </a:r>
            <a:r>
              <a:rPr sz="1350" dirty="0">
                <a:solidFill>
                  <a:srgbClr val="0E233D"/>
                </a:solidFill>
                <a:latin typeface="Arial"/>
                <a:cs typeface="Arial"/>
              </a:rPr>
              <a:t>Money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market </a:t>
            </a:r>
            <a:r>
              <a:rPr sz="1350" spc="-10" dirty="0">
                <a:solidFill>
                  <a:srgbClr val="0E233D"/>
                </a:solidFill>
                <a:latin typeface="Arial"/>
                <a:cs typeface="Arial"/>
              </a:rPr>
              <a:t>investments  </a:t>
            </a:r>
            <a:r>
              <a:rPr sz="1350" spc="-20" dirty="0">
                <a:solidFill>
                  <a:srgbClr val="0E233D"/>
                </a:solidFill>
                <a:latin typeface="Arial"/>
                <a:cs typeface="Arial"/>
              </a:rPr>
              <a:t>Othe </a:t>
            </a:r>
            <a:r>
              <a:rPr sz="1350" spc="-15" dirty="0">
                <a:solidFill>
                  <a:srgbClr val="0E233D"/>
                </a:solidFill>
                <a:latin typeface="Arial"/>
                <a:cs typeface="Arial"/>
              </a:rPr>
              <a:t>current</a:t>
            </a:r>
            <a:r>
              <a:rPr sz="1350" spc="-135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assets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b="1" spc="20" dirty="0">
                <a:solidFill>
                  <a:srgbClr val="0E233D"/>
                </a:solidFill>
                <a:latin typeface="Arial"/>
                <a:cs typeface="Arial"/>
              </a:rPr>
              <a:t>Total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b="1" spc="30" dirty="0">
                <a:solidFill>
                  <a:srgbClr val="0E233D"/>
                </a:solidFill>
                <a:latin typeface="Arial"/>
                <a:cs typeface="Arial"/>
              </a:rPr>
              <a:t>Net </a:t>
            </a:r>
            <a:r>
              <a:rPr sz="1350" b="1" spc="15" dirty="0">
                <a:solidFill>
                  <a:srgbClr val="0E233D"/>
                </a:solidFill>
                <a:latin typeface="Arial"/>
                <a:cs typeface="Arial"/>
              </a:rPr>
              <a:t>assets </a:t>
            </a:r>
            <a:r>
              <a:rPr sz="1350" b="1" spc="30" dirty="0">
                <a:solidFill>
                  <a:srgbClr val="0E233D"/>
                </a:solidFill>
                <a:latin typeface="Arial"/>
                <a:cs typeface="Arial"/>
              </a:rPr>
              <a:t>and</a:t>
            </a:r>
            <a:r>
              <a:rPr sz="1350" b="1" spc="-20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0E233D"/>
                </a:solidFill>
                <a:latin typeface="Arial"/>
                <a:cs typeface="Arial"/>
              </a:rPr>
              <a:t>liabilities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spc="5" dirty="0">
                <a:solidFill>
                  <a:srgbClr val="0E233D"/>
                </a:solidFill>
                <a:latin typeface="Arial"/>
                <a:cs typeface="Arial"/>
              </a:rPr>
              <a:t>Net</a:t>
            </a:r>
            <a:r>
              <a:rPr sz="1350" spc="-145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assets</a:t>
            </a:r>
            <a:endParaRPr sz="1350" dirty="0">
              <a:latin typeface="Arial"/>
              <a:cs typeface="Arial"/>
            </a:endParaRPr>
          </a:p>
          <a:p>
            <a:pPr marL="12700" marR="260350">
              <a:lnSpc>
                <a:spcPct val="112500"/>
              </a:lnSpc>
              <a:spcBef>
                <a:spcPts val="85"/>
              </a:spcBef>
            </a:pPr>
            <a:r>
              <a:rPr sz="1350" spc="-10" dirty="0">
                <a:solidFill>
                  <a:srgbClr val="0E233D"/>
                </a:solidFill>
                <a:latin typeface="Arial"/>
                <a:cs typeface="Arial"/>
              </a:rPr>
              <a:t>Funds under</a:t>
            </a:r>
            <a:r>
              <a:rPr sz="1350" spc="-12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E233D"/>
                </a:solidFill>
                <a:latin typeface="Arial"/>
                <a:cs typeface="Arial"/>
              </a:rPr>
              <a:t>management  </a:t>
            </a:r>
            <a:r>
              <a:rPr sz="1350" spc="-15" dirty="0">
                <a:solidFill>
                  <a:srgbClr val="0E233D"/>
                </a:solidFill>
                <a:latin typeface="Arial"/>
                <a:cs typeface="Arial"/>
              </a:rPr>
              <a:t>Other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Financial </a:t>
            </a:r>
            <a:r>
              <a:rPr sz="1350" spc="20" dirty="0">
                <a:solidFill>
                  <a:srgbClr val="0E233D"/>
                </a:solidFill>
                <a:latin typeface="Arial"/>
                <a:cs typeface="Arial"/>
              </a:rPr>
              <a:t>Liabilities  </a:t>
            </a:r>
            <a:r>
              <a:rPr sz="1350" spc="-10" dirty="0">
                <a:solidFill>
                  <a:srgbClr val="0E233D"/>
                </a:solidFill>
                <a:latin typeface="Arial"/>
                <a:cs typeface="Arial"/>
              </a:rPr>
              <a:t>Current</a:t>
            </a:r>
            <a:r>
              <a:rPr sz="1350" spc="-100" dirty="0">
                <a:solidFill>
                  <a:srgbClr val="0E233D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E233D"/>
                </a:solidFill>
                <a:latin typeface="Arial"/>
                <a:cs typeface="Arial"/>
              </a:rPr>
              <a:t>liabilities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b="1" spc="20" dirty="0">
                <a:solidFill>
                  <a:srgbClr val="0E233D"/>
                </a:solidFill>
                <a:latin typeface="Arial"/>
                <a:cs typeface="Arial"/>
              </a:rPr>
              <a:t>Total</a:t>
            </a:r>
            <a:endParaRPr sz="135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1272267"/>
              </p:ext>
            </p:extLst>
          </p:nvPr>
        </p:nvGraphicFramePr>
        <p:xfrm>
          <a:off x="2371589" y="1030215"/>
          <a:ext cx="2945450" cy="496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939"/>
                <a:gridCol w="981572"/>
                <a:gridCol w="981939"/>
              </a:tblGrid>
              <a:tr h="706020">
                <a:tc>
                  <a:txBody>
                    <a:bodyPr/>
                    <a:lstStyle/>
                    <a:p>
                      <a:pPr marL="220345" indent="-11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Mar-17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253365" marR="207645" indent="-33020">
                        <a:lnSpc>
                          <a:spcPct val="112500"/>
                        </a:lnSpc>
                      </a:pPr>
                      <a:r>
                        <a:rPr sz="1350" b="1" spc="-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b="1" spc="-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350" b="1" spc="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R'000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Mar-18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121285" marR="99060" algn="ctr">
                        <a:lnSpc>
                          <a:spcPct val="112500"/>
                        </a:lnSpc>
                      </a:pPr>
                      <a:r>
                        <a:rPr sz="135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1350" b="1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ecas</a:t>
                      </a:r>
                      <a:r>
                        <a:rPr sz="13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350" b="1" spc="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R'000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indent="330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Mar-19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253365" marR="165100" indent="-77470">
                        <a:lnSpc>
                          <a:spcPct val="112500"/>
                        </a:lnSpc>
                      </a:pPr>
                      <a:r>
                        <a:rPr sz="1350" b="1" spc="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35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udg</a:t>
                      </a:r>
                      <a:r>
                        <a:rPr sz="135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b="1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350" b="1" spc="3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R'000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36813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818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984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lang="en-ZA"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sz="1350" spc="-17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ZA"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162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370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667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173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179</a:t>
                      </a:r>
                      <a:r>
                        <a:rPr sz="1350" spc="-1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716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186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880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122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485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ZA"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96</a:t>
                      </a:r>
                      <a:r>
                        <a:rPr lang="en-ZA" sz="1350" spc="25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748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97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559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1768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124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88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802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88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802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7512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744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492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392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582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207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541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en-ZA" sz="1350" spc="2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79</a:t>
                      </a:r>
                      <a:r>
                        <a:rPr lang="en-ZA" sz="1350" spc="25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920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749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</a:tr>
              <a:tr h="353010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844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51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224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993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959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342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797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034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650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216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7879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43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204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ZA" sz="1350" spc="2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55</a:t>
                      </a:r>
                      <a:r>
                        <a:rPr lang="en-ZA" sz="1350" spc="20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022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766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42557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282</a:t>
                      </a:r>
                      <a:r>
                        <a:rPr sz="1350" b="1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931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383</a:t>
                      </a:r>
                      <a:r>
                        <a:rPr sz="1350" b="1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474</a:t>
                      </a:r>
                      <a:r>
                        <a:rPr sz="1350" b="1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276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716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924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690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057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862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171</a:t>
                      </a:r>
                      <a:r>
                        <a:rPr sz="1350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131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</a:tr>
              <a:tr h="237236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971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909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1548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282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543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249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648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216</a:t>
                      </a:r>
                      <a:r>
                        <a:rPr sz="135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379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</a:tr>
              <a:tr h="237879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473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719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sz="1350" spc="-1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857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242558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282</a:t>
                      </a:r>
                      <a:r>
                        <a:rPr sz="1350" b="1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931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383</a:t>
                      </a:r>
                      <a:r>
                        <a:rPr sz="1350" b="1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5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474</a:t>
                      </a:r>
                      <a:r>
                        <a:rPr sz="1350" b="1" spc="-17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275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1008">
                      <a:solidFill>
                        <a:srgbClr val="000000"/>
                      </a:solidFill>
                      <a:prstDash val="solid"/>
                    </a:lnL>
                    <a:lnR w="11008">
                      <a:solidFill>
                        <a:srgbClr val="000000"/>
                      </a:solidFill>
                      <a:prstDash val="solid"/>
                    </a:lnR>
                    <a:lnT w="11008">
                      <a:solidFill>
                        <a:srgbClr val="000000"/>
                      </a:solidFill>
                      <a:prstDash val="solid"/>
                    </a:lnT>
                    <a:lnB w="11008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114127"/>
              </p:ext>
            </p:extLst>
          </p:nvPr>
        </p:nvGraphicFramePr>
        <p:xfrm>
          <a:off x="-3047" y="0"/>
          <a:ext cx="9143997" cy="680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057"/>
                <a:gridCol w="2479471"/>
                <a:gridCol w="869910"/>
                <a:gridCol w="835748"/>
                <a:gridCol w="892572"/>
                <a:gridCol w="880921"/>
                <a:gridCol w="1724318"/>
              </a:tblGrid>
              <a:tr h="719023">
                <a:tc gridSpan="6">
                  <a:txBody>
                    <a:bodyPr/>
                    <a:lstStyle/>
                    <a:p>
                      <a:pPr marL="1235075">
                        <a:lnSpc>
                          <a:spcPts val="3700"/>
                        </a:lnSpc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PERFORMANCE</a:t>
                      </a:r>
                      <a:r>
                        <a:rPr sz="32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INDICATORS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5B9BD4"/>
                      </a:solidFill>
                      <a:prstDash val="solid"/>
                    </a:lnL>
                    <a:lnR w="6096">
                      <a:solidFill>
                        <a:srgbClr val="5B9BD4"/>
                      </a:solidFill>
                      <a:prstDash val="solid"/>
                    </a:lnR>
                    <a:lnT w="6096">
                      <a:solidFill>
                        <a:srgbClr val="5B9BD4"/>
                      </a:solidFill>
                      <a:prstDash val="solid"/>
                    </a:lnT>
                    <a:lnB w="11276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5B9BD4"/>
                      </a:solidFill>
                      <a:prstDash val="solid"/>
                    </a:lnL>
                    <a:lnT w="6096">
                      <a:solidFill>
                        <a:srgbClr val="5B9BD4"/>
                      </a:solidFill>
                      <a:prstDash val="solid"/>
                    </a:lnT>
                    <a:lnB w="6096">
                      <a:solidFill>
                        <a:srgbClr val="5B9BD4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435824">
                <a:tc>
                  <a:txBody>
                    <a:bodyPr/>
                    <a:lstStyle/>
                    <a:p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  <a:lnT w="112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  <a:lnT w="11276">
                      <a:solidFill>
                        <a:srgbClr val="000000"/>
                      </a:solidFill>
                      <a:prstDash val="solid"/>
                    </a:lnT>
                    <a:lnB w="225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11276">
                      <a:solidFill>
                        <a:srgbClr val="000000"/>
                      </a:solidFill>
                      <a:prstDash val="solid"/>
                    </a:lnT>
                    <a:lnB w="225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indent="336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spc="-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Actual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Mar-17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11276">
                      <a:solidFill>
                        <a:srgbClr val="000000"/>
                      </a:solidFill>
                      <a:prstDash val="solid"/>
                    </a:lnT>
                    <a:lnB w="22552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Mar-18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11276">
                      <a:solidFill>
                        <a:srgbClr val="000000"/>
                      </a:solidFill>
                      <a:prstDash val="solid"/>
                    </a:lnT>
                    <a:lnB w="225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228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574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b="1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Mar-19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11276">
                      <a:solidFill>
                        <a:srgbClr val="000000"/>
                      </a:solidFill>
                      <a:prstDash val="solid"/>
                    </a:lnT>
                    <a:lnB w="22552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  <a:lnT w="6096">
                      <a:solidFill>
                        <a:srgbClr val="5B9BD4"/>
                      </a:solidFill>
                      <a:prstDash val="solid"/>
                    </a:lnT>
                  </a:tcPr>
                </a:tc>
              </a:tr>
              <a:tr h="444156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Profit before tax</a:t>
                      </a:r>
                      <a:r>
                        <a:rPr sz="1300" spc="-1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(R'000)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  <a:lnT w="2255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2255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1300" spc="-1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680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22552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lang="en-ZA"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83</a:t>
                      </a:r>
                      <a:r>
                        <a:rPr lang="en-ZA" sz="1300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383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2255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300" spc="-1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T w="22552">
                      <a:solidFill>
                        <a:srgbClr val="00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2128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83</a:t>
                      </a:r>
                      <a:r>
                        <a:rPr sz="1300" spc="-1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413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ZA"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lang="en-ZA" sz="1300" baseline="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876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300" spc="-1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03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Return on </a:t>
                      </a:r>
                      <a:r>
                        <a:rPr sz="130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equity</a:t>
                      </a:r>
                      <a:r>
                        <a:rPr sz="1300" spc="18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2.8</a:t>
                      </a:r>
                      <a:r>
                        <a:rPr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03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3.0</a:t>
                      </a:r>
                      <a:r>
                        <a:rPr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78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Return on </a:t>
                      </a:r>
                      <a:r>
                        <a:rPr sz="1300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sz="1300" spc="-1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2.6</a:t>
                      </a:r>
                      <a:r>
                        <a:rPr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78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2.7</a:t>
                      </a:r>
                      <a:r>
                        <a:rPr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-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2128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2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300" spc="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income </a:t>
                      </a: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1300" spc="-25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39%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54%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2128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43%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54%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03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Credit </a:t>
                      </a:r>
                      <a:r>
                        <a:rPr sz="1300" spc="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1300" spc="-12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03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[Incl </a:t>
                      </a: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bad</a:t>
                      </a:r>
                      <a:r>
                        <a:rPr sz="1300" spc="-1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debts]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ZA"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-35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78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Debt:Equity</a:t>
                      </a:r>
                      <a:r>
                        <a:rPr sz="1300" spc="-1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2151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2113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Asset</a:t>
                      </a:r>
                      <a:r>
                        <a:rPr sz="1300" spc="-8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lang="en-ZA" sz="1300" dirty="0" smtClean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(loan book)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11%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40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21940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Collection </a:t>
                      </a:r>
                      <a:r>
                        <a:rPr sz="130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on performing</a:t>
                      </a:r>
                      <a:r>
                        <a:rPr sz="1300" spc="-15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book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25820"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2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274">
                      <a:solidFill>
                        <a:srgbClr val="000000"/>
                      </a:solidFill>
                      <a:prstDash val="solid"/>
                    </a:lnL>
                    <a:lnR w="22925">
                      <a:solidFill>
                        <a:srgbClr val="000000"/>
                      </a:solidFill>
                      <a:prstDash val="solid"/>
                    </a:lnR>
                    <a:lnB w="225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925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B w="225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B w="22552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B w="2255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>
                          <a:solidFill>
                            <a:srgbClr val="0E233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2549">
                      <a:solidFill>
                        <a:srgbClr val="000000"/>
                      </a:solidFill>
                      <a:prstDash val="solid"/>
                    </a:lnL>
                    <a:lnR w="22549">
                      <a:solidFill>
                        <a:srgbClr val="000000"/>
                      </a:solidFill>
                      <a:prstDash val="solid"/>
                    </a:lnR>
                    <a:lnB w="22552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549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81041" y="6536327"/>
            <a:ext cx="207645" cy="28448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25"/>
              </a:spcBef>
            </a:pPr>
            <a:fld id="{81D60167-4931-47E6-BA6A-407CBD079E47}" type="slidenum">
              <a:rPr sz="1000" spc="-5" dirty="0">
                <a:solidFill>
                  <a:srgbClr val="212A35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  <a:spcBef>
                  <a:spcPts val="925"/>
                </a:spcBef>
              </a:pPr>
              <a:t>26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936" y="69341"/>
            <a:ext cx="55797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ZA" sz="3200" spc="-25" dirty="0" smtClean="0"/>
              <a:t>OUTLOOK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349877" y="6531254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t>26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634" y="2945510"/>
            <a:ext cx="56451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8259" y="1162278"/>
            <a:ext cx="835062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Improved economic outlook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Higher quality and volumes of property deals expected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Measured impairments &amp; write offs in 2018/19 (like in 2017/18)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Benefits of leveraging larger asset base of consolidated DFI</a:t>
            </a:r>
          </a:p>
          <a:p>
            <a:pPr lv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95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936" y="69341"/>
            <a:ext cx="55797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/>
              <a:t>CORPORATE</a:t>
            </a:r>
            <a:r>
              <a:rPr sz="3200" spc="-65" dirty="0"/>
              <a:t> </a:t>
            </a:r>
            <a:r>
              <a:rPr sz="3200" dirty="0"/>
              <a:t>GOVERNANCE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9877" y="6531254"/>
            <a:ext cx="196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t>26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2855" y="3014472"/>
            <a:ext cx="1886712" cy="315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06290" y="3092323"/>
            <a:ext cx="1685925" cy="120650"/>
          </a:xfrm>
          <a:custGeom>
            <a:avLst/>
            <a:gdLst/>
            <a:ahLst/>
            <a:cxnLst/>
            <a:rect l="l" t="t" r="r" b="b"/>
            <a:pathLst>
              <a:path w="1685925" h="120650">
                <a:moveTo>
                  <a:pt x="1634254" y="60071"/>
                </a:moveTo>
                <a:lnTo>
                  <a:pt x="1575689" y="94234"/>
                </a:lnTo>
                <a:lnTo>
                  <a:pt x="1569465" y="97789"/>
                </a:lnTo>
                <a:lnTo>
                  <a:pt x="1567307" y="105790"/>
                </a:lnTo>
                <a:lnTo>
                  <a:pt x="1570989" y="111887"/>
                </a:lnTo>
                <a:lnTo>
                  <a:pt x="1574546" y="118110"/>
                </a:lnTo>
                <a:lnTo>
                  <a:pt x="1582547" y="120141"/>
                </a:lnTo>
                <a:lnTo>
                  <a:pt x="1663333" y="73025"/>
                </a:lnTo>
                <a:lnTo>
                  <a:pt x="1659889" y="73025"/>
                </a:lnTo>
                <a:lnTo>
                  <a:pt x="1659889" y="71247"/>
                </a:lnTo>
                <a:lnTo>
                  <a:pt x="1653413" y="71247"/>
                </a:lnTo>
                <a:lnTo>
                  <a:pt x="1634254" y="60071"/>
                </a:lnTo>
                <a:close/>
              </a:path>
              <a:path w="1685925" h="120650">
                <a:moveTo>
                  <a:pt x="1612047" y="47116"/>
                </a:moveTo>
                <a:lnTo>
                  <a:pt x="0" y="47116"/>
                </a:lnTo>
                <a:lnTo>
                  <a:pt x="0" y="73025"/>
                </a:lnTo>
                <a:lnTo>
                  <a:pt x="1612047" y="73025"/>
                </a:lnTo>
                <a:lnTo>
                  <a:pt x="1634254" y="60071"/>
                </a:lnTo>
                <a:lnTo>
                  <a:pt x="1612047" y="47116"/>
                </a:lnTo>
                <a:close/>
              </a:path>
              <a:path w="1685925" h="120650">
                <a:moveTo>
                  <a:pt x="1663332" y="47116"/>
                </a:moveTo>
                <a:lnTo>
                  <a:pt x="1659889" y="47116"/>
                </a:lnTo>
                <a:lnTo>
                  <a:pt x="1659889" y="73025"/>
                </a:lnTo>
                <a:lnTo>
                  <a:pt x="1663333" y="73025"/>
                </a:lnTo>
                <a:lnTo>
                  <a:pt x="1685544" y="60071"/>
                </a:lnTo>
                <a:lnTo>
                  <a:pt x="1663332" y="47116"/>
                </a:lnTo>
                <a:close/>
              </a:path>
              <a:path w="1685925" h="120650">
                <a:moveTo>
                  <a:pt x="1653413" y="48894"/>
                </a:moveTo>
                <a:lnTo>
                  <a:pt x="1634254" y="60071"/>
                </a:lnTo>
                <a:lnTo>
                  <a:pt x="1653413" y="71247"/>
                </a:lnTo>
                <a:lnTo>
                  <a:pt x="1653413" y="48894"/>
                </a:lnTo>
                <a:close/>
              </a:path>
              <a:path w="1685925" h="120650">
                <a:moveTo>
                  <a:pt x="1659889" y="48894"/>
                </a:moveTo>
                <a:lnTo>
                  <a:pt x="1653413" y="48894"/>
                </a:lnTo>
                <a:lnTo>
                  <a:pt x="1653413" y="71247"/>
                </a:lnTo>
                <a:lnTo>
                  <a:pt x="1659889" y="71247"/>
                </a:lnTo>
                <a:lnTo>
                  <a:pt x="1659889" y="48894"/>
                </a:lnTo>
                <a:close/>
              </a:path>
              <a:path w="1685925" h="120650">
                <a:moveTo>
                  <a:pt x="1582547" y="0"/>
                </a:moveTo>
                <a:lnTo>
                  <a:pt x="1574546" y="2031"/>
                </a:lnTo>
                <a:lnTo>
                  <a:pt x="1570989" y="8254"/>
                </a:lnTo>
                <a:lnTo>
                  <a:pt x="1567307" y="14350"/>
                </a:lnTo>
                <a:lnTo>
                  <a:pt x="1569465" y="22351"/>
                </a:lnTo>
                <a:lnTo>
                  <a:pt x="1575689" y="25907"/>
                </a:lnTo>
                <a:lnTo>
                  <a:pt x="1634254" y="60071"/>
                </a:lnTo>
                <a:lnTo>
                  <a:pt x="1653413" y="48894"/>
                </a:lnTo>
                <a:lnTo>
                  <a:pt x="1659889" y="48894"/>
                </a:lnTo>
                <a:lnTo>
                  <a:pt x="1659889" y="47116"/>
                </a:lnTo>
                <a:lnTo>
                  <a:pt x="1663332" y="47116"/>
                </a:lnTo>
                <a:lnTo>
                  <a:pt x="158254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23972" y="3005327"/>
            <a:ext cx="1565148" cy="31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81705" y="3083179"/>
            <a:ext cx="1364615" cy="120650"/>
          </a:xfrm>
          <a:custGeom>
            <a:avLst/>
            <a:gdLst/>
            <a:ahLst/>
            <a:cxnLst/>
            <a:rect l="l" t="t" r="r" b="b"/>
            <a:pathLst>
              <a:path w="1364614" h="120650">
                <a:moveTo>
                  <a:pt x="102996" y="0"/>
                </a:moveTo>
                <a:lnTo>
                  <a:pt x="0" y="60071"/>
                </a:lnTo>
                <a:lnTo>
                  <a:pt x="102996" y="120142"/>
                </a:lnTo>
                <a:lnTo>
                  <a:pt x="110998" y="118110"/>
                </a:lnTo>
                <a:lnTo>
                  <a:pt x="114554" y="111887"/>
                </a:lnTo>
                <a:lnTo>
                  <a:pt x="118110" y="105791"/>
                </a:lnTo>
                <a:lnTo>
                  <a:pt x="116077" y="97790"/>
                </a:lnTo>
                <a:lnTo>
                  <a:pt x="109855" y="94234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7"/>
                </a:lnTo>
                <a:lnTo>
                  <a:pt x="73496" y="47117"/>
                </a:lnTo>
                <a:lnTo>
                  <a:pt x="109855" y="25908"/>
                </a:lnTo>
                <a:lnTo>
                  <a:pt x="116077" y="22351"/>
                </a:lnTo>
                <a:lnTo>
                  <a:pt x="118110" y="14350"/>
                </a:lnTo>
                <a:lnTo>
                  <a:pt x="114554" y="8255"/>
                </a:lnTo>
                <a:lnTo>
                  <a:pt x="110998" y="2032"/>
                </a:lnTo>
                <a:lnTo>
                  <a:pt x="102996" y="0"/>
                </a:lnTo>
                <a:close/>
              </a:path>
              <a:path w="1364614" h="120650">
                <a:moveTo>
                  <a:pt x="73496" y="47117"/>
                </a:moveTo>
                <a:lnTo>
                  <a:pt x="25654" y="47117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5"/>
                </a:lnTo>
                <a:lnTo>
                  <a:pt x="70448" y="48895"/>
                </a:lnTo>
                <a:lnTo>
                  <a:pt x="73496" y="47117"/>
                </a:lnTo>
                <a:close/>
              </a:path>
              <a:path w="1364614" h="120650">
                <a:moveTo>
                  <a:pt x="1364107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1364107" y="73025"/>
                </a:lnTo>
                <a:lnTo>
                  <a:pt x="1364107" y="47117"/>
                </a:lnTo>
                <a:close/>
              </a:path>
              <a:path w="1364614" h="120650">
                <a:moveTo>
                  <a:pt x="32131" y="48895"/>
                </a:moveTo>
                <a:lnTo>
                  <a:pt x="32131" y="71247"/>
                </a:lnTo>
                <a:lnTo>
                  <a:pt x="51289" y="60071"/>
                </a:lnTo>
                <a:lnTo>
                  <a:pt x="32131" y="48895"/>
                </a:lnTo>
                <a:close/>
              </a:path>
              <a:path w="1364614" h="120650">
                <a:moveTo>
                  <a:pt x="51289" y="60071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1364614" h="120650">
                <a:moveTo>
                  <a:pt x="70448" y="48895"/>
                </a:moveTo>
                <a:lnTo>
                  <a:pt x="32131" y="48895"/>
                </a:lnTo>
                <a:lnTo>
                  <a:pt x="51289" y="60071"/>
                </a:lnTo>
                <a:lnTo>
                  <a:pt x="70448" y="4889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08175" y="2709672"/>
            <a:ext cx="1584960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720088" y="2886709"/>
            <a:ext cx="96329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5080" indent="-111760">
              <a:lnSpc>
                <a:spcPct val="105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Board Credit</a:t>
            </a:r>
            <a:r>
              <a:rPr sz="1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Investment 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Committee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8175" y="1338072"/>
            <a:ext cx="1584960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835911" y="1610867"/>
            <a:ext cx="73025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0">
              <a:lnSpc>
                <a:spcPct val="105000"/>
              </a:lnSpc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Audit 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mm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8175" y="4072128"/>
            <a:ext cx="1584960" cy="96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835911" y="4354067"/>
            <a:ext cx="73025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6510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Board</a:t>
            </a:r>
            <a:r>
              <a:rPr sz="1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Risk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mm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34967" y="4357115"/>
            <a:ext cx="1586484" cy="963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363339" y="4534789"/>
            <a:ext cx="73025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5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Executive  C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mm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e 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(EXCO)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20028" y="4005071"/>
            <a:ext cx="1586483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6509766" y="4086479"/>
            <a:ext cx="1208405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5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Board Human  Resources Ethics</a:t>
            </a:r>
            <a:r>
              <a:rPr sz="12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Remuneration 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Committee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0028" y="2662427"/>
            <a:ext cx="1586483" cy="961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467094" y="2838775"/>
            <a:ext cx="129286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51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Board</a:t>
            </a:r>
            <a:r>
              <a:rPr sz="1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Development  Impact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Strategy 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Committee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30396" y="2581655"/>
            <a:ext cx="1595627" cy="970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4445634" y="2945510"/>
            <a:ext cx="56451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20028" y="1414272"/>
            <a:ext cx="1586483" cy="963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642354" y="1687067"/>
            <a:ext cx="94170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 marR="5080" indent="-106680">
              <a:lnSpc>
                <a:spcPct val="105000"/>
              </a:lnSpc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Social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Ethics  Committee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00984" y="1825751"/>
            <a:ext cx="121920" cy="2767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356609" y="1847850"/>
            <a:ext cx="11430" cy="2669540"/>
          </a:xfrm>
          <a:custGeom>
            <a:avLst/>
            <a:gdLst/>
            <a:ahLst/>
            <a:cxnLst/>
            <a:rect l="l" t="t" r="r" b="b"/>
            <a:pathLst>
              <a:path w="11429" h="2669540">
                <a:moveTo>
                  <a:pt x="0" y="0"/>
                </a:moveTo>
                <a:lnTo>
                  <a:pt x="11175" y="2669540"/>
                </a:lnTo>
              </a:path>
            </a:pathLst>
          </a:custGeom>
          <a:ln w="25907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853684" y="1853183"/>
            <a:ext cx="111251" cy="27386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909309" y="1875282"/>
            <a:ext cx="0" cy="2641600"/>
          </a:xfrm>
          <a:custGeom>
            <a:avLst/>
            <a:gdLst/>
            <a:ahLst/>
            <a:cxnLst/>
            <a:rect l="l" t="t" r="r" b="b"/>
            <a:pathLst>
              <a:path h="2641600">
                <a:moveTo>
                  <a:pt x="0" y="0"/>
                </a:moveTo>
                <a:lnTo>
                  <a:pt x="0" y="2641599"/>
                </a:lnTo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823972" y="1719072"/>
            <a:ext cx="589788" cy="315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981705" y="1796923"/>
            <a:ext cx="389890" cy="120650"/>
          </a:xfrm>
          <a:custGeom>
            <a:avLst/>
            <a:gdLst/>
            <a:ahLst/>
            <a:cxnLst/>
            <a:rect l="l" t="t" r="r" b="b"/>
            <a:pathLst>
              <a:path w="389889" h="120650">
                <a:moveTo>
                  <a:pt x="102996" y="0"/>
                </a:moveTo>
                <a:lnTo>
                  <a:pt x="0" y="60071"/>
                </a:lnTo>
                <a:lnTo>
                  <a:pt x="102996" y="120141"/>
                </a:lnTo>
                <a:lnTo>
                  <a:pt x="110998" y="118110"/>
                </a:lnTo>
                <a:lnTo>
                  <a:pt x="114554" y="111887"/>
                </a:lnTo>
                <a:lnTo>
                  <a:pt x="118110" y="105790"/>
                </a:lnTo>
                <a:lnTo>
                  <a:pt x="116077" y="97789"/>
                </a:lnTo>
                <a:lnTo>
                  <a:pt x="109855" y="94234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6"/>
                </a:lnTo>
                <a:lnTo>
                  <a:pt x="73496" y="47116"/>
                </a:lnTo>
                <a:lnTo>
                  <a:pt x="109855" y="25907"/>
                </a:lnTo>
                <a:lnTo>
                  <a:pt x="116077" y="22351"/>
                </a:lnTo>
                <a:lnTo>
                  <a:pt x="118110" y="14350"/>
                </a:lnTo>
                <a:lnTo>
                  <a:pt x="114554" y="8254"/>
                </a:lnTo>
                <a:lnTo>
                  <a:pt x="110998" y="2031"/>
                </a:lnTo>
                <a:lnTo>
                  <a:pt x="102996" y="0"/>
                </a:lnTo>
                <a:close/>
              </a:path>
              <a:path w="389889" h="120650">
                <a:moveTo>
                  <a:pt x="73496" y="47116"/>
                </a:moveTo>
                <a:lnTo>
                  <a:pt x="25654" y="47116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6"/>
                </a:lnTo>
                <a:close/>
              </a:path>
              <a:path w="389889" h="120650">
                <a:moveTo>
                  <a:pt x="389381" y="47116"/>
                </a:moveTo>
                <a:lnTo>
                  <a:pt x="73496" y="47116"/>
                </a:lnTo>
                <a:lnTo>
                  <a:pt x="51289" y="60071"/>
                </a:lnTo>
                <a:lnTo>
                  <a:pt x="73496" y="73025"/>
                </a:lnTo>
                <a:lnTo>
                  <a:pt x="389381" y="73025"/>
                </a:lnTo>
                <a:lnTo>
                  <a:pt x="389381" y="47116"/>
                </a:lnTo>
                <a:close/>
              </a:path>
              <a:path w="389889" h="120650">
                <a:moveTo>
                  <a:pt x="32131" y="48894"/>
                </a:moveTo>
                <a:lnTo>
                  <a:pt x="32131" y="71247"/>
                </a:lnTo>
                <a:lnTo>
                  <a:pt x="51289" y="60071"/>
                </a:lnTo>
                <a:lnTo>
                  <a:pt x="32131" y="48894"/>
                </a:lnTo>
                <a:close/>
              </a:path>
              <a:path w="389889" h="120650">
                <a:moveTo>
                  <a:pt x="51289" y="60071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389889" h="120650">
                <a:moveTo>
                  <a:pt x="70448" y="48894"/>
                </a:moveTo>
                <a:lnTo>
                  <a:pt x="32131" y="48894"/>
                </a:lnTo>
                <a:lnTo>
                  <a:pt x="51289" y="60071"/>
                </a:lnTo>
                <a:lnTo>
                  <a:pt x="70448" y="4889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837688" y="4386071"/>
            <a:ext cx="589788" cy="315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995422" y="4463922"/>
            <a:ext cx="389890" cy="120650"/>
          </a:xfrm>
          <a:custGeom>
            <a:avLst/>
            <a:gdLst/>
            <a:ahLst/>
            <a:cxnLst/>
            <a:rect l="l" t="t" r="r" b="b"/>
            <a:pathLst>
              <a:path w="389889" h="120650">
                <a:moveTo>
                  <a:pt x="102996" y="0"/>
                </a:moveTo>
                <a:lnTo>
                  <a:pt x="0" y="60070"/>
                </a:lnTo>
                <a:lnTo>
                  <a:pt x="102996" y="120141"/>
                </a:lnTo>
                <a:lnTo>
                  <a:pt x="110997" y="118109"/>
                </a:lnTo>
                <a:lnTo>
                  <a:pt x="114553" y="111887"/>
                </a:lnTo>
                <a:lnTo>
                  <a:pt x="118109" y="105790"/>
                </a:lnTo>
                <a:lnTo>
                  <a:pt x="116077" y="97789"/>
                </a:lnTo>
                <a:lnTo>
                  <a:pt x="109854" y="94233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6"/>
                </a:lnTo>
                <a:lnTo>
                  <a:pt x="73496" y="47116"/>
                </a:lnTo>
                <a:lnTo>
                  <a:pt x="109854" y="25907"/>
                </a:lnTo>
                <a:lnTo>
                  <a:pt x="116077" y="22351"/>
                </a:lnTo>
                <a:lnTo>
                  <a:pt x="118109" y="14350"/>
                </a:lnTo>
                <a:lnTo>
                  <a:pt x="114553" y="8254"/>
                </a:lnTo>
                <a:lnTo>
                  <a:pt x="110997" y="2031"/>
                </a:lnTo>
                <a:lnTo>
                  <a:pt x="102996" y="0"/>
                </a:lnTo>
                <a:close/>
              </a:path>
              <a:path w="389889" h="120650">
                <a:moveTo>
                  <a:pt x="73496" y="47116"/>
                </a:moveTo>
                <a:lnTo>
                  <a:pt x="25653" y="47116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6"/>
                </a:lnTo>
                <a:lnTo>
                  <a:pt x="32130" y="71246"/>
                </a:lnTo>
                <a:lnTo>
                  <a:pt x="32130" y="48894"/>
                </a:lnTo>
                <a:lnTo>
                  <a:pt x="70448" y="48894"/>
                </a:lnTo>
                <a:lnTo>
                  <a:pt x="73496" y="47116"/>
                </a:lnTo>
                <a:close/>
              </a:path>
              <a:path w="389889" h="120650">
                <a:moveTo>
                  <a:pt x="389381" y="47116"/>
                </a:moveTo>
                <a:lnTo>
                  <a:pt x="73496" y="47116"/>
                </a:lnTo>
                <a:lnTo>
                  <a:pt x="51289" y="60070"/>
                </a:lnTo>
                <a:lnTo>
                  <a:pt x="73496" y="73025"/>
                </a:lnTo>
                <a:lnTo>
                  <a:pt x="389381" y="73025"/>
                </a:lnTo>
                <a:lnTo>
                  <a:pt x="389381" y="47116"/>
                </a:lnTo>
                <a:close/>
              </a:path>
              <a:path w="389889" h="120650">
                <a:moveTo>
                  <a:pt x="32130" y="48894"/>
                </a:moveTo>
                <a:lnTo>
                  <a:pt x="32130" y="71246"/>
                </a:lnTo>
                <a:lnTo>
                  <a:pt x="51289" y="60070"/>
                </a:lnTo>
                <a:lnTo>
                  <a:pt x="32130" y="48894"/>
                </a:lnTo>
                <a:close/>
              </a:path>
              <a:path w="389889" h="120650">
                <a:moveTo>
                  <a:pt x="51289" y="60070"/>
                </a:moveTo>
                <a:lnTo>
                  <a:pt x="32130" y="71246"/>
                </a:lnTo>
                <a:lnTo>
                  <a:pt x="70448" y="71246"/>
                </a:lnTo>
                <a:lnTo>
                  <a:pt x="51289" y="60070"/>
                </a:lnTo>
                <a:close/>
              </a:path>
              <a:path w="389889" h="120650">
                <a:moveTo>
                  <a:pt x="70448" y="48894"/>
                </a:moveTo>
                <a:lnTo>
                  <a:pt x="32130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865876" y="1728216"/>
            <a:ext cx="591312" cy="3154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909309" y="1806067"/>
            <a:ext cx="389890" cy="120650"/>
          </a:xfrm>
          <a:custGeom>
            <a:avLst/>
            <a:gdLst/>
            <a:ahLst/>
            <a:cxnLst/>
            <a:rect l="l" t="t" r="r" b="b"/>
            <a:pathLst>
              <a:path w="389889" h="120650">
                <a:moveTo>
                  <a:pt x="337965" y="60071"/>
                </a:moveTo>
                <a:lnTo>
                  <a:pt x="273303" y="97790"/>
                </a:lnTo>
                <a:lnTo>
                  <a:pt x="271144" y="105791"/>
                </a:lnTo>
                <a:lnTo>
                  <a:pt x="274827" y="111887"/>
                </a:lnTo>
                <a:lnTo>
                  <a:pt x="278384" y="118110"/>
                </a:lnTo>
                <a:lnTo>
                  <a:pt x="286385" y="120142"/>
                </a:lnTo>
                <a:lnTo>
                  <a:pt x="367171" y="73025"/>
                </a:lnTo>
                <a:lnTo>
                  <a:pt x="363727" y="73025"/>
                </a:lnTo>
                <a:lnTo>
                  <a:pt x="363727" y="71247"/>
                </a:lnTo>
                <a:lnTo>
                  <a:pt x="357124" y="71247"/>
                </a:lnTo>
                <a:lnTo>
                  <a:pt x="337965" y="60071"/>
                </a:lnTo>
                <a:close/>
              </a:path>
              <a:path w="389889" h="120650">
                <a:moveTo>
                  <a:pt x="315758" y="47117"/>
                </a:moveTo>
                <a:lnTo>
                  <a:pt x="0" y="47117"/>
                </a:lnTo>
                <a:lnTo>
                  <a:pt x="0" y="73025"/>
                </a:lnTo>
                <a:lnTo>
                  <a:pt x="315758" y="73025"/>
                </a:lnTo>
                <a:lnTo>
                  <a:pt x="337965" y="60071"/>
                </a:lnTo>
                <a:lnTo>
                  <a:pt x="315758" y="47117"/>
                </a:lnTo>
                <a:close/>
              </a:path>
              <a:path w="389889" h="120650">
                <a:moveTo>
                  <a:pt x="367170" y="47117"/>
                </a:moveTo>
                <a:lnTo>
                  <a:pt x="363727" y="47117"/>
                </a:lnTo>
                <a:lnTo>
                  <a:pt x="363727" y="73025"/>
                </a:lnTo>
                <a:lnTo>
                  <a:pt x="367171" y="73025"/>
                </a:lnTo>
                <a:lnTo>
                  <a:pt x="389381" y="60071"/>
                </a:lnTo>
                <a:lnTo>
                  <a:pt x="367170" y="47117"/>
                </a:lnTo>
                <a:close/>
              </a:path>
              <a:path w="389889" h="120650">
                <a:moveTo>
                  <a:pt x="357124" y="48895"/>
                </a:moveTo>
                <a:lnTo>
                  <a:pt x="337965" y="60071"/>
                </a:lnTo>
                <a:lnTo>
                  <a:pt x="357124" y="71247"/>
                </a:lnTo>
                <a:lnTo>
                  <a:pt x="357124" y="48895"/>
                </a:lnTo>
                <a:close/>
              </a:path>
              <a:path w="389889" h="120650">
                <a:moveTo>
                  <a:pt x="363727" y="48895"/>
                </a:moveTo>
                <a:lnTo>
                  <a:pt x="357124" y="48895"/>
                </a:lnTo>
                <a:lnTo>
                  <a:pt x="357124" y="71247"/>
                </a:lnTo>
                <a:lnTo>
                  <a:pt x="363727" y="71247"/>
                </a:lnTo>
                <a:lnTo>
                  <a:pt x="363727" y="48895"/>
                </a:lnTo>
                <a:close/>
              </a:path>
              <a:path w="389889" h="120650">
                <a:moveTo>
                  <a:pt x="286385" y="0"/>
                </a:moveTo>
                <a:lnTo>
                  <a:pt x="278384" y="2032"/>
                </a:lnTo>
                <a:lnTo>
                  <a:pt x="274827" y="8255"/>
                </a:lnTo>
                <a:lnTo>
                  <a:pt x="271144" y="14350"/>
                </a:lnTo>
                <a:lnTo>
                  <a:pt x="273303" y="22352"/>
                </a:lnTo>
                <a:lnTo>
                  <a:pt x="337965" y="60071"/>
                </a:lnTo>
                <a:lnTo>
                  <a:pt x="357124" y="48895"/>
                </a:lnTo>
                <a:lnTo>
                  <a:pt x="363727" y="48895"/>
                </a:lnTo>
                <a:lnTo>
                  <a:pt x="363727" y="47117"/>
                </a:lnTo>
                <a:lnTo>
                  <a:pt x="367170" y="47117"/>
                </a:lnTo>
                <a:lnTo>
                  <a:pt x="28638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865876" y="4386071"/>
            <a:ext cx="577596" cy="3154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5909309" y="4463922"/>
            <a:ext cx="375920" cy="120650"/>
          </a:xfrm>
          <a:custGeom>
            <a:avLst/>
            <a:gdLst/>
            <a:ahLst/>
            <a:cxnLst/>
            <a:rect l="l" t="t" r="r" b="b"/>
            <a:pathLst>
              <a:path w="375920" h="120650">
                <a:moveTo>
                  <a:pt x="324249" y="60070"/>
                </a:moveTo>
                <a:lnTo>
                  <a:pt x="259587" y="97789"/>
                </a:lnTo>
                <a:lnTo>
                  <a:pt x="257428" y="105790"/>
                </a:lnTo>
                <a:lnTo>
                  <a:pt x="260985" y="111887"/>
                </a:lnTo>
                <a:lnTo>
                  <a:pt x="264667" y="118109"/>
                </a:lnTo>
                <a:lnTo>
                  <a:pt x="272541" y="120141"/>
                </a:lnTo>
                <a:lnTo>
                  <a:pt x="278764" y="116585"/>
                </a:lnTo>
                <a:lnTo>
                  <a:pt x="353454" y="73025"/>
                </a:lnTo>
                <a:lnTo>
                  <a:pt x="350012" y="73025"/>
                </a:lnTo>
                <a:lnTo>
                  <a:pt x="350012" y="71246"/>
                </a:lnTo>
                <a:lnTo>
                  <a:pt x="343407" y="71246"/>
                </a:lnTo>
                <a:lnTo>
                  <a:pt x="324249" y="60070"/>
                </a:lnTo>
                <a:close/>
              </a:path>
              <a:path w="375920" h="120650">
                <a:moveTo>
                  <a:pt x="302042" y="47116"/>
                </a:moveTo>
                <a:lnTo>
                  <a:pt x="0" y="47116"/>
                </a:lnTo>
                <a:lnTo>
                  <a:pt x="0" y="73025"/>
                </a:lnTo>
                <a:lnTo>
                  <a:pt x="302042" y="73025"/>
                </a:lnTo>
                <a:lnTo>
                  <a:pt x="324249" y="60070"/>
                </a:lnTo>
                <a:lnTo>
                  <a:pt x="302042" y="47116"/>
                </a:lnTo>
                <a:close/>
              </a:path>
              <a:path w="375920" h="120650">
                <a:moveTo>
                  <a:pt x="353454" y="47116"/>
                </a:moveTo>
                <a:lnTo>
                  <a:pt x="350012" y="47116"/>
                </a:lnTo>
                <a:lnTo>
                  <a:pt x="350012" y="73025"/>
                </a:lnTo>
                <a:lnTo>
                  <a:pt x="353454" y="73025"/>
                </a:lnTo>
                <a:lnTo>
                  <a:pt x="375665" y="60070"/>
                </a:lnTo>
                <a:lnTo>
                  <a:pt x="353454" y="47116"/>
                </a:lnTo>
                <a:close/>
              </a:path>
              <a:path w="375920" h="120650">
                <a:moveTo>
                  <a:pt x="343407" y="48894"/>
                </a:moveTo>
                <a:lnTo>
                  <a:pt x="324249" y="60070"/>
                </a:lnTo>
                <a:lnTo>
                  <a:pt x="343407" y="71246"/>
                </a:lnTo>
                <a:lnTo>
                  <a:pt x="343407" y="48894"/>
                </a:lnTo>
                <a:close/>
              </a:path>
              <a:path w="375920" h="120650">
                <a:moveTo>
                  <a:pt x="350012" y="48894"/>
                </a:moveTo>
                <a:lnTo>
                  <a:pt x="343407" y="48894"/>
                </a:lnTo>
                <a:lnTo>
                  <a:pt x="343407" y="71246"/>
                </a:lnTo>
                <a:lnTo>
                  <a:pt x="350012" y="71246"/>
                </a:lnTo>
                <a:lnTo>
                  <a:pt x="350012" y="48894"/>
                </a:lnTo>
                <a:close/>
              </a:path>
              <a:path w="375920" h="120650">
                <a:moveTo>
                  <a:pt x="272541" y="0"/>
                </a:moveTo>
                <a:lnTo>
                  <a:pt x="264667" y="2031"/>
                </a:lnTo>
                <a:lnTo>
                  <a:pt x="260985" y="8254"/>
                </a:lnTo>
                <a:lnTo>
                  <a:pt x="257428" y="14350"/>
                </a:lnTo>
                <a:lnTo>
                  <a:pt x="259587" y="22351"/>
                </a:lnTo>
                <a:lnTo>
                  <a:pt x="324249" y="60070"/>
                </a:lnTo>
                <a:lnTo>
                  <a:pt x="343407" y="48894"/>
                </a:lnTo>
                <a:lnTo>
                  <a:pt x="350012" y="48894"/>
                </a:lnTo>
                <a:lnTo>
                  <a:pt x="350012" y="47116"/>
                </a:lnTo>
                <a:lnTo>
                  <a:pt x="353454" y="47116"/>
                </a:lnTo>
                <a:lnTo>
                  <a:pt x="278764" y="3556"/>
                </a:lnTo>
                <a:lnTo>
                  <a:pt x="27254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4727447" y="3535679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60"/>
                </a:lnTo>
              </a:path>
            </a:pathLst>
          </a:custGeom>
          <a:ln w="6096">
            <a:solidFill>
              <a:srgbClr val="1F4E79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0073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84041" y="0"/>
            <a:ext cx="2377440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UNIVERSE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386" y="334200"/>
            <a:ext cx="717740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</a:pPr>
            <a:r>
              <a:rPr sz="2400" spc="-5" dirty="0"/>
              <a:t>AND </a:t>
            </a:r>
            <a:r>
              <a:rPr sz="2400" spc="-10" dirty="0"/>
              <a:t>SUPPORTING </a:t>
            </a:r>
            <a:r>
              <a:rPr sz="2400" spc="-5" dirty="0"/>
              <a:t>GOVERNANCE</a:t>
            </a:r>
            <a:r>
              <a:rPr sz="2400" spc="15" dirty="0"/>
              <a:t> </a:t>
            </a:r>
            <a:r>
              <a:rPr sz="2400" spc="-5" dirty="0"/>
              <a:t>STRUCTURES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4349877" y="6530238"/>
            <a:ext cx="223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27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444" y="897636"/>
            <a:ext cx="8833104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354323" y="989075"/>
            <a:ext cx="2423160" cy="49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82879" y="937260"/>
            <a:ext cx="8714740" cy="504825"/>
          </a:xfrm>
          <a:custGeom>
            <a:avLst/>
            <a:gdLst/>
            <a:ahLst/>
            <a:cxnLst/>
            <a:rect l="l" t="t" r="r" b="b"/>
            <a:pathLst>
              <a:path w="8714740" h="504825">
                <a:moveTo>
                  <a:pt x="8630158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69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3"/>
                </a:lnTo>
                <a:lnTo>
                  <a:pt x="8630158" y="504443"/>
                </a:lnTo>
                <a:lnTo>
                  <a:pt x="8662904" y="497843"/>
                </a:lnTo>
                <a:lnTo>
                  <a:pt x="8689625" y="479837"/>
                </a:lnTo>
                <a:lnTo>
                  <a:pt x="8707631" y="453116"/>
                </a:lnTo>
                <a:lnTo>
                  <a:pt x="8714232" y="420369"/>
                </a:lnTo>
                <a:lnTo>
                  <a:pt x="8714232" y="84074"/>
                </a:lnTo>
                <a:lnTo>
                  <a:pt x="8707631" y="51327"/>
                </a:lnTo>
                <a:lnTo>
                  <a:pt x="8689625" y="24606"/>
                </a:lnTo>
                <a:lnTo>
                  <a:pt x="8662904" y="6600"/>
                </a:lnTo>
                <a:lnTo>
                  <a:pt x="8630158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07740" y="1077721"/>
            <a:ext cx="20662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1F4E79"/>
                </a:solidFill>
                <a:latin typeface="Arial"/>
                <a:cs typeface="Arial"/>
              </a:rPr>
              <a:t>BOARD </a:t>
            </a:r>
            <a:r>
              <a:rPr sz="1400" b="1" dirty="0">
                <a:solidFill>
                  <a:srgbClr val="1F4E79"/>
                </a:solidFill>
                <a:latin typeface="Arial"/>
                <a:cs typeface="Arial"/>
              </a:rPr>
              <a:t>OF</a:t>
            </a:r>
            <a:r>
              <a:rPr sz="1400" b="1" spc="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4E79"/>
                </a:solidFill>
                <a:latin typeface="Arial"/>
                <a:cs typeface="Arial"/>
              </a:rPr>
              <a:t>DIRECTORS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9354" y="1376933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3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3" y="240411"/>
                </a:lnTo>
                <a:lnTo>
                  <a:pt x="28193" y="227711"/>
                </a:lnTo>
                <a:close/>
              </a:path>
              <a:path w="76200" h="304164">
                <a:moveTo>
                  <a:pt x="48006" y="63500"/>
                </a:moveTo>
                <a:lnTo>
                  <a:pt x="28193" y="63500"/>
                </a:lnTo>
                <a:lnTo>
                  <a:pt x="28193" y="240411"/>
                </a:lnTo>
                <a:lnTo>
                  <a:pt x="48006" y="240411"/>
                </a:lnTo>
                <a:lnTo>
                  <a:pt x="48006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6" y="227711"/>
                </a:lnTo>
                <a:lnTo>
                  <a:pt x="48006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48411" y="1621536"/>
            <a:ext cx="576580" cy="4601210"/>
          </a:xfrm>
          <a:prstGeom prst="rect">
            <a:avLst/>
          </a:prstGeom>
          <a:solidFill>
            <a:srgbClr val="D5DCE4"/>
          </a:solidFill>
          <a:ln w="12191">
            <a:solidFill>
              <a:srgbClr val="A4A4A4"/>
            </a:solidFill>
          </a:ln>
        </p:spPr>
        <p:txBody>
          <a:bodyPr vert="vert270" wrap="square" lIns="0" tIns="16954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335"/>
              </a:spcBef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Assuran</a:t>
            </a:r>
            <a:r>
              <a:rPr sz="1400" spc="-10" dirty="0">
                <a:solidFill>
                  <a:srgbClr val="1F4E79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sz="1400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pro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iders</a:t>
            </a:r>
            <a:r>
              <a:rPr sz="14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(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intern</a:t>
            </a:r>
            <a:r>
              <a:rPr sz="1400" spc="-15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x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ternal</a:t>
            </a:r>
            <a:r>
              <a:rPr sz="1400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auditors)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6424" y="1714500"/>
            <a:ext cx="6948170" cy="431800"/>
          </a:xfrm>
          <a:prstGeom prst="rect">
            <a:avLst/>
          </a:prstGeom>
          <a:solidFill>
            <a:srgbClr val="D5DCE4"/>
          </a:solidFill>
          <a:ln w="12192">
            <a:solidFill>
              <a:srgbClr val="A4A4A4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770"/>
              </a:spcBef>
              <a:tabLst>
                <a:tab pos="5417820" algn="l"/>
              </a:tabLst>
            </a:pPr>
            <a:r>
              <a:rPr sz="1400" b="1" spc="-5" dirty="0">
                <a:solidFill>
                  <a:srgbClr val="1F4E79"/>
                </a:solidFill>
                <a:latin typeface="Arial"/>
                <a:cs typeface="Arial"/>
              </a:rPr>
              <a:t>Board</a:t>
            </a:r>
            <a:r>
              <a:rPr sz="14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r>
              <a:rPr sz="1400" b="1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/>
                <a:cs typeface="Arial"/>
              </a:rPr>
              <a:t>Committee	</a:t>
            </a:r>
            <a:r>
              <a:rPr sz="1400" b="1" spc="-15" dirty="0">
                <a:solidFill>
                  <a:srgbClr val="1F4E79"/>
                </a:solidFill>
                <a:latin typeface="Arial"/>
                <a:cs typeface="Arial"/>
              </a:rPr>
              <a:t>Audit</a:t>
            </a:r>
            <a:r>
              <a:rPr sz="1400" b="1" spc="-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/>
                <a:cs typeface="Arial"/>
              </a:rPr>
              <a:t>Committee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6988" y="2407920"/>
            <a:ext cx="7066788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515867" y="2462783"/>
            <a:ext cx="2129028" cy="492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06424" y="2447544"/>
            <a:ext cx="6948170" cy="431800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1035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15"/>
              </a:spcBef>
            </a:pPr>
            <a:r>
              <a:rPr sz="1400" b="1" spc="-5" dirty="0">
                <a:solidFill>
                  <a:srgbClr val="1F4E79"/>
                </a:solidFill>
                <a:latin typeface="Arial"/>
                <a:cs typeface="Arial"/>
              </a:rPr>
              <a:t>Executive</a:t>
            </a:r>
            <a:r>
              <a:rPr sz="1400" b="1" spc="-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4E79"/>
                </a:solidFill>
                <a:latin typeface="Arial"/>
                <a:cs typeface="Arial"/>
              </a:rPr>
              <a:t>Committee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424" y="3012948"/>
            <a:ext cx="6948170" cy="433070"/>
          </a:xfrm>
          <a:prstGeom prst="rect">
            <a:avLst/>
          </a:prstGeom>
          <a:solidFill>
            <a:srgbClr val="D5DCE4"/>
          </a:solidFill>
          <a:ln w="12192">
            <a:solidFill>
              <a:srgbClr val="A4A4A4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775"/>
              </a:spcBef>
              <a:tabLst>
                <a:tab pos="3064510" algn="l"/>
                <a:tab pos="5720080" algn="l"/>
              </a:tabLst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ITMC	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ALCO	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MCIC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05293" y="1376933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4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4" y="240411"/>
                </a:lnTo>
                <a:lnTo>
                  <a:pt x="28194" y="227711"/>
                </a:lnTo>
                <a:close/>
              </a:path>
              <a:path w="76200" h="304164">
                <a:moveTo>
                  <a:pt x="48005" y="63500"/>
                </a:moveTo>
                <a:lnTo>
                  <a:pt x="28194" y="63500"/>
                </a:lnTo>
                <a:lnTo>
                  <a:pt x="28194" y="240411"/>
                </a:lnTo>
                <a:lnTo>
                  <a:pt x="48005" y="240411"/>
                </a:lnTo>
                <a:lnTo>
                  <a:pt x="48005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5" y="227711"/>
                </a:lnTo>
                <a:lnTo>
                  <a:pt x="48005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8293607" y="1621536"/>
            <a:ext cx="576580" cy="4601210"/>
          </a:xfrm>
          <a:prstGeom prst="rect">
            <a:avLst/>
          </a:prstGeom>
          <a:solidFill>
            <a:srgbClr val="D5DCE4"/>
          </a:solidFill>
          <a:ln w="12191">
            <a:solidFill>
              <a:srgbClr val="A4A4A4"/>
            </a:solidFill>
          </a:ln>
        </p:spPr>
        <p:txBody>
          <a:bodyPr vert="vert270" wrap="square" lIns="0" tIns="170815" rIns="0" bIns="0" rtlCol="0">
            <a:spAutoFit/>
          </a:bodyPr>
          <a:lstStyle/>
          <a:p>
            <a:pPr marL="1146175">
              <a:lnSpc>
                <a:spcPct val="100000"/>
              </a:lnSpc>
              <a:spcBef>
                <a:spcPts val="1345"/>
              </a:spcBef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Enterprise</a:t>
            </a:r>
            <a:r>
              <a:rPr sz="1400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isk </a:t>
            </a:r>
            <a:r>
              <a:rPr sz="1400" spc="-10" dirty="0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anage</a:t>
            </a:r>
            <a:r>
              <a:rPr sz="1400" spc="-10" dirty="0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88358" y="3484626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3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3" y="240411"/>
                </a:lnTo>
                <a:lnTo>
                  <a:pt x="28193" y="227711"/>
                </a:lnTo>
                <a:close/>
              </a:path>
              <a:path w="76200" h="304164">
                <a:moveTo>
                  <a:pt x="48005" y="63500"/>
                </a:moveTo>
                <a:lnTo>
                  <a:pt x="28193" y="63500"/>
                </a:lnTo>
                <a:lnTo>
                  <a:pt x="28193" y="240411"/>
                </a:lnTo>
                <a:lnTo>
                  <a:pt x="48005" y="240411"/>
                </a:lnTo>
                <a:lnTo>
                  <a:pt x="48005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5" y="227711"/>
                </a:lnTo>
                <a:lnTo>
                  <a:pt x="48005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472946" y="3464814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3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3" y="240411"/>
                </a:lnTo>
                <a:lnTo>
                  <a:pt x="28193" y="227711"/>
                </a:lnTo>
                <a:close/>
              </a:path>
              <a:path w="76200" h="304164">
                <a:moveTo>
                  <a:pt x="48006" y="63500"/>
                </a:moveTo>
                <a:lnTo>
                  <a:pt x="28193" y="63500"/>
                </a:lnTo>
                <a:lnTo>
                  <a:pt x="28193" y="240411"/>
                </a:lnTo>
                <a:lnTo>
                  <a:pt x="48006" y="240411"/>
                </a:lnTo>
                <a:lnTo>
                  <a:pt x="48006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6" y="227711"/>
                </a:lnTo>
                <a:lnTo>
                  <a:pt x="48006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017257" y="3441953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4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4" y="240411"/>
                </a:lnTo>
                <a:lnTo>
                  <a:pt x="28194" y="227711"/>
                </a:lnTo>
                <a:close/>
              </a:path>
              <a:path w="76200" h="304164">
                <a:moveTo>
                  <a:pt x="48006" y="63500"/>
                </a:moveTo>
                <a:lnTo>
                  <a:pt x="28194" y="63500"/>
                </a:lnTo>
                <a:lnTo>
                  <a:pt x="28194" y="240411"/>
                </a:lnTo>
                <a:lnTo>
                  <a:pt x="48006" y="240411"/>
                </a:lnTo>
                <a:lnTo>
                  <a:pt x="48006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6" y="227711"/>
                </a:lnTo>
                <a:lnTo>
                  <a:pt x="48006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037844" y="3773423"/>
            <a:ext cx="707593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741420" y="3811523"/>
            <a:ext cx="1717548" cy="492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097280" y="3813047"/>
            <a:ext cx="6957059" cy="396240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86995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685"/>
              </a:spcBef>
            </a:pPr>
            <a:r>
              <a:rPr sz="1400" b="1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r>
              <a:rPr sz="1400" b="1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Arial"/>
                <a:cs typeface="Arial"/>
              </a:rPr>
              <a:t>UNIVERSE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6424" y="4498847"/>
            <a:ext cx="2924810" cy="454659"/>
          </a:xfrm>
          <a:prstGeom prst="rect">
            <a:avLst/>
          </a:prstGeom>
          <a:solidFill>
            <a:srgbClr val="D5DCE4"/>
          </a:solidFill>
          <a:ln w="12192">
            <a:solidFill>
              <a:srgbClr val="A4A4A4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Credit and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Investment</a:t>
            </a:r>
            <a:r>
              <a:rPr sz="1400" spc="-114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42103" y="4498847"/>
            <a:ext cx="3362325" cy="454659"/>
          </a:xfrm>
          <a:prstGeom prst="rect">
            <a:avLst/>
          </a:prstGeom>
          <a:solidFill>
            <a:srgbClr val="D5DCE4"/>
          </a:solidFill>
          <a:ln w="12192">
            <a:solidFill>
              <a:srgbClr val="A4A4A4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Financial</a:t>
            </a:r>
            <a:r>
              <a:rPr sz="1400" spc="-1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6424" y="5169408"/>
            <a:ext cx="2924810" cy="454659"/>
          </a:xfrm>
          <a:prstGeom prst="rect">
            <a:avLst/>
          </a:prstGeom>
          <a:solidFill>
            <a:srgbClr val="D5DCE4"/>
          </a:solidFill>
          <a:ln w="12192">
            <a:solidFill>
              <a:srgbClr val="A4A4A4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Operational</a:t>
            </a:r>
            <a:r>
              <a:rPr sz="1400" spc="-1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0391" y="5169408"/>
            <a:ext cx="3362325" cy="454659"/>
          </a:xfrm>
          <a:prstGeom prst="rect">
            <a:avLst/>
          </a:prstGeom>
          <a:solidFill>
            <a:srgbClr val="D5DCE4"/>
          </a:solidFill>
          <a:ln w="12192">
            <a:solidFill>
              <a:srgbClr val="A4A4A4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007744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Compliance</a:t>
            </a:r>
            <a:r>
              <a:rPr sz="1400" spc="-114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Risk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0703" y="5756147"/>
            <a:ext cx="6972300" cy="562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45635" y="5817108"/>
            <a:ext cx="1257300" cy="492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1120139" y="5795771"/>
            <a:ext cx="6853555" cy="445134"/>
          </a:xfrm>
          <a:prstGeom prst="rect">
            <a:avLst/>
          </a:prstGeom>
          <a:solidFill>
            <a:srgbClr val="D5DCE4"/>
          </a:solidFill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400" b="1" spc="-30" dirty="0">
                <a:solidFill>
                  <a:srgbClr val="1F4E79"/>
                </a:solidFill>
                <a:latin typeface="Arial"/>
                <a:cs typeface="Arial"/>
              </a:rPr>
              <a:t>MANDATE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48734" y="2134361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3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3" y="240411"/>
                </a:lnTo>
                <a:lnTo>
                  <a:pt x="28193" y="227711"/>
                </a:lnTo>
                <a:close/>
              </a:path>
              <a:path w="76200" h="304164">
                <a:moveTo>
                  <a:pt x="48005" y="63500"/>
                </a:moveTo>
                <a:lnTo>
                  <a:pt x="28193" y="63500"/>
                </a:lnTo>
                <a:lnTo>
                  <a:pt x="28193" y="240411"/>
                </a:lnTo>
                <a:lnTo>
                  <a:pt x="48005" y="240411"/>
                </a:lnTo>
                <a:lnTo>
                  <a:pt x="48005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5" y="227711"/>
                </a:lnTo>
                <a:lnTo>
                  <a:pt x="48005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348734" y="4726685"/>
            <a:ext cx="76200" cy="563880"/>
          </a:xfrm>
          <a:custGeom>
            <a:avLst/>
            <a:gdLst/>
            <a:ahLst/>
            <a:cxnLst/>
            <a:rect l="l" t="t" r="r" b="b"/>
            <a:pathLst>
              <a:path w="76200" h="563879">
                <a:moveTo>
                  <a:pt x="28193" y="487299"/>
                </a:moveTo>
                <a:lnTo>
                  <a:pt x="0" y="487299"/>
                </a:lnTo>
                <a:lnTo>
                  <a:pt x="38100" y="563498"/>
                </a:lnTo>
                <a:lnTo>
                  <a:pt x="69850" y="499999"/>
                </a:lnTo>
                <a:lnTo>
                  <a:pt x="28193" y="499999"/>
                </a:lnTo>
                <a:lnTo>
                  <a:pt x="28193" y="487299"/>
                </a:lnTo>
                <a:close/>
              </a:path>
              <a:path w="76200" h="563879">
                <a:moveTo>
                  <a:pt x="48005" y="63500"/>
                </a:moveTo>
                <a:lnTo>
                  <a:pt x="28193" y="63500"/>
                </a:lnTo>
                <a:lnTo>
                  <a:pt x="28193" y="499999"/>
                </a:lnTo>
                <a:lnTo>
                  <a:pt x="48005" y="499999"/>
                </a:lnTo>
                <a:lnTo>
                  <a:pt x="48005" y="63500"/>
                </a:lnTo>
                <a:close/>
              </a:path>
              <a:path w="76200" h="563879">
                <a:moveTo>
                  <a:pt x="76200" y="487299"/>
                </a:moveTo>
                <a:lnTo>
                  <a:pt x="48005" y="487299"/>
                </a:lnTo>
                <a:lnTo>
                  <a:pt x="48005" y="499999"/>
                </a:lnTo>
                <a:lnTo>
                  <a:pt x="69850" y="499999"/>
                </a:lnTo>
                <a:lnTo>
                  <a:pt x="76200" y="487299"/>
                </a:lnTo>
                <a:close/>
              </a:path>
              <a:path w="76200" h="563879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63879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696973" y="2143505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3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3" y="240411"/>
                </a:lnTo>
                <a:lnTo>
                  <a:pt x="28193" y="227711"/>
                </a:lnTo>
                <a:close/>
              </a:path>
              <a:path w="76200" h="304164">
                <a:moveTo>
                  <a:pt x="48006" y="63500"/>
                </a:moveTo>
                <a:lnTo>
                  <a:pt x="28193" y="63500"/>
                </a:lnTo>
                <a:lnTo>
                  <a:pt x="28193" y="240411"/>
                </a:lnTo>
                <a:lnTo>
                  <a:pt x="48006" y="240411"/>
                </a:lnTo>
                <a:lnTo>
                  <a:pt x="48006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6" y="227711"/>
                </a:lnTo>
                <a:lnTo>
                  <a:pt x="48006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290054" y="2143505"/>
            <a:ext cx="76200" cy="304165"/>
          </a:xfrm>
          <a:custGeom>
            <a:avLst/>
            <a:gdLst/>
            <a:ahLst/>
            <a:cxnLst/>
            <a:rect l="l" t="t" r="r" b="b"/>
            <a:pathLst>
              <a:path w="76200" h="304164">
                <a:moveTo>
                  <a:pt x="28194" y="227711"/>
                </a:moveTo>
                <a:lnTo>
                  <a:pt x="0" y="227711"/>
                </a:lnTo>
                <a:lnTo>
                  <a:pt x="38100" y="303911"/>
                </a:lnTo>
                <a:lnTo>
                  <a:pt x="69850" y="240411"/>
                </a:lnTo>
                <a:lnTo>
                  <a:pt x="28194" y="240411"/>
                </a:lnTo>
                <a:lnTo>
                  <a:pt x="28194" y="227711"/>
                </a:lnTo>
                <a:close/>
              </a:path>
              <a:path w="76200" h="304164">
                <a:moveTo>
                  <a:pt x="48005" y="63500"/>
                </a:moveTo>
                <a:lnTo>
                  <a:pt x="28194" y="63500"/>
                </a:lnTo>
                <a:lnTo>
                  <a:pt x="28194" y="240411"/>
                </a:lnTo>
                <a:lnTo>
                  <a:pt x="48005" y="240411"/>
                </a:lnTo>
                <a:lnTo>
                  <a:pt x="48005" y="63500"/>
                </a:lnTo>
                <a:close/>
              </a:path>
              <a:path w="76200" h="304164">
                <a:moveTo>
                  <a:pt x="76200" y="227711"/>
                </a:moveTo>
                <a:lnTo>
                  <a:pt x="48005" y="227711"/>
                </a:lnTo>
                <a:lnTo>
                  <a:pt x="48005" y="240411"/>
                </a:lnTo>
                <a:lnTo>
                  <a:pt x="69850" y="240411"/>
                </a:lnTo>
                <a:lnTo>
                  <a:pt x="76200" y="227711"/>
                </a:lnTo>
                <a:close/>
              </a:path>
              <a:path w="76200" h="304164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164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6070" y="69341"/>
            <a:ext cx="345440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NHFC</a:t>
            </a:r>
            <a:r>
              <a:rPr sz="3200" spc="-90" dirty="0"/>
              <a:t> </a:t>
            </a:r>
            <a:r>
              <a:rPr sz="3200" spc="-5" dirty="0"/>
              <a:t>OVERVIEW</a:t>
            </a:r>
            <a:endParaRPr sz="32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93039" y="1035430"/>
            <a:ext cx="6616700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buFont typeface="Wingdings"/>
              <a:buChar char=""/>
              <a:tabLst>
                <a:tab pos="284480" algn="l"/>
                <a:tab pos="2755900" algn="l"/>
              </a:tabLst>
            </a:pP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Established:	</a:t>
            </a:r>
            <a:r>
              <a:rPr sz="1800" spc="-10" dirty="0">
                <a:solidFill>
                  <a:srgbClr val="212A35"/>
                </a:solidFill>
                <a:latin typeface="Arial"/>
                <a:cs typeface="Arial"/>
              </a:rPr>
              <a:t>1996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spc="-40" dirty="0">
                <a:solidFill>
                  <a:srgbClr val="212A35"/>
                </a:solidFill>
                <a:latin typeface="Arial"/>
                <a:cs typeface="Arial"/>
              </a:rPr>
              <a:t>Type </a:t>
            </a: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Organisation:  </a:t>
            </a:r>
            <a:r>
              <a:rPr sz="1800" spc="-5" dirty="0">
                <a:solidFill>
                  <a:srgbClr val="212A35"/>
                </a:solidFill>
                <a:latin typeface="Arial"/>
                <a:cs typeface="Arial"/>
              </a:rPr>
              <a:t>Development Finance Institution</a:t>
            </a:r>
            <a:r>
              <a:rPr sz="1800" spc="1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A35"/>
                </a:solidFill>
                <a:latin typeface="Arial"/>
                <a:cs typeface="Arial"/>
              </a:rPr>
              <a:t>(DFI)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39" y="1858645"/>
            <a:ext cx="2035810" cy="234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buFont typeface="Wingdings"/>
              <a:buChar char=""/>
              <a:tabLst>
                <a:tab pos="284480" algn="l"/>
              </a:tabLst>
            </a:pP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Ownership: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spc="-30" dirty="0">
                <a:solidFill>
                  <a:srgbClr val="212A35"/>
                </a:solidFill>
                <a:latin typeface="Arial"/>
                <a:cs typeface="Arial"/>
              </a:rPr>
              <a:t>Total</a:t>
            </a:r>
            <a:r>
              <a:rPr sz="1800" b="1" spc="-1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12A35"/>
                </a:solidFill>
                <a:latin typeface="Arial"/>
                <a:cs typeface="Arial"/>
              </a:rPr>
              <a:t>Assets: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spc="-30" dirty="0">
                <a:solidFill>
                  <a:srgbClr val="212A35"/>
                </a:solidFill>
                <a:latin typeface="Arial"/>
                <a:cs typeface="Arial"/>
              </a:rPr>
              <a:t>Total</a:t>
            </a:r>
            <a:r>
              <a:rPr sz="1800" b="1" spc="-8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liabilities: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Funding</a:t>
            </a:r>
            <a:r>
              <a:rPr sz="1800" b="1" spc="-114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Status: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Credit</a:t>
            </a:r>
            <a:r>
              <a:rPr sz="1800" b="1" spc="-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Rating: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Main</a:t>
            </a:r>
            <a:r>
              <a:rPr sz="1800" b="1" spc="-6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business: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33780">
              <a:lnSpc>
                <a:spcPct val="150000"/>
              </a:lnSpc>
            </a:pPr>
            <a:r>
              <a:rPr dirty="0"/>
              <a:t>State </a:t>
            </a:r>
            <a:r>
              <a:rPr spc="-15" dirty="0"/>
              <a:t>Owned </a:t>
            </a:r>
            <a:r>
              <a:rPr spc="-25" dirty="0"/>
              <a:t>Company, </a:t>
            </a:r>
            <a:r>
              <a:rPr spc="-5" dirty="0"/>
              <a:t>100% </a:t>
            </a:r>
            <a:r>
              <a:rPr dirty="0"/>
              <a:t>SA </a:t>
            </a:r>
            <a:r>
              <a:rPr spc="-5" dirty="0"/>
              <a:t>government  R3,4 billion (31 Dec 2017 –</a:t>
            </a:r>
            <a:r>
              <a:rPr spc="5" dirty="0"/>
              <a:t> </a:t>
            </a:r>
            <a:r>
              <a:rPr spc="-5" dirty="0"/>
              <a:t>group)</a:t>
            </a:r>
          </a:p>
          <a:p>
            <a:pPr marL="12700" marR="2108200">
              <a:lnSpc>
                <a:spcPts val="3240"/>
              </a:lnSpc>
              <a:spcBef>
                <a:spcPts val="285"/>
              </a:spcBef>
            </a:pPr>
            <a:r>
              <a:rPr spc="-5" dirty="0"/>
              <a:t>R323 million (31 Dec </a:t>
            </a:r>
            <a:r>
              <a:rPr spc="-10" dirty="0"/>
              <a:t>2017 </a:t>
            </a:r>
            <a:r>
              <a:rPr spc="-5" dirty="0"/>
              <a:t>– group)  Self</a:t>
            </a:r>
            <a:r>
              <a:rPr spc="-65" dirty="0"/>
              <a:t> </a:t>
            </a:r>
            <a:r>
              <a:rPr spc="-5" dirty="0"/>
              <a:t>sustaining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pc="-5" dirty="0"/>
              <a:t>Long </a:t>
            </a:r>
            <a:r>
              <a:rPr dirty="0"/>
              <a:t>term A+, </a:t>
            </a:r>
            <a:r>
              <a:rPr spc="-5" dirty="0"/>
              <a:t>short </a:t>
            </a:r>
            <a:r>
              <a:rPr dirty="0"/>
              <a:t>term</a:t>
            </a:r>
            <a:r>
              <a:rPr spc="-254" dirty="0"/>
              <a:t> </a:t>
            </a:r>
            <a:r>
              <a:rPr spc="-5" dirty="0"/>
              <a:t>A1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Broadening and deepening access </a:t>
            </a:r>
            <a:r>
              <a:rPr dirty="0"/>
              <a:t>to </a:t>
            </a:r>
            <a:r>
              <a:rPr spc="-10" dirty="0"/>
              <a:t>affordable</a:t>
            </a:r>
            <a:r>
              <a:rPr spc="70" dirty="0"/>
              <a:t> </a:t>
            </a:r>
            <a:r>
              <a:rPr spc="-5" dirty="0"/>
              <a:t>housing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finance </a:t>
            </a:r>
            <a:r>
              <a:rPr dirty="0"/>
              <a:t>for the </a:t>
            </a:r>
            <a:r>
              <a:rPr spc="-10" dirty="0"/>
              <a:t>low-to-middle </a:t>
            </a:r>
            <a:r>
              <a:rPr spc="-5" dirty="0"/>
              <a:t>income </a:t>
            </a:r>
            <a:r>
              <a:rPr dirty="0"/>
              <a:t>SA</a:t>
            </a:r>
            <a:r>
              <a:rPr spc="-35" dirty="0"/>
              <a:t> </a:t>
            </a:r>
            <a:r>
              <a:rPr spc="-10" dirty="0"/>
              <a:t>households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039" y="4739640"/>
            <a:ext cx="3801745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buFont typeface="Wingdings"/>
              <a:buChar char=""/>
              <a:tabLst>
                <a:tab pos="284480" algn="l"/>
                <a:tab pos="2799080" algn="l"/>
              </a:tabLst>
            </a:pP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Geographic</a:t>
            </a:r>
            <a:r>
              <a:rPr sz="1800" b="1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activities:	</a:t>
            </a:r>
            <a:r>
              <a:rPr sz="1800" spc="-5" dirty="0">
                <a:solidFill>
                  <a:srgbClr val="212A35"/>
                </a:solidFill>
                <a:latin typeface="Arial"/>
                <a:cs typeface="Arial"/>
              </a:rPr>
              <a:t>National</a:t>
            </a:r>
            <a:endParaRPr sz="18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84480" algn="l"/>
              </a:tabLst>
            </a:pPr>
            <a:r>
              <a:rPr sz="1800" b="1" dirty="0">
                <a:solidFill>
                  <a:srgbClr val="212A35"/>
                </a:solidFill>
                <a:latin typeface="Arial"/>
                <a:cs typeface="Arial"/>
              </a:rPr>
              <a:t>Number of </a:t>
            </a:r>
            <a:r>
              <a:rPr sz="1800" b="1" spc="-5" dirty="0">
                <a:solidFill>
                  <a:srgbClr val="212A35"/>
                </a:solidFill>
                <a:latin typeface="Arial"/>
                <a:cs typeface="Arial"/>
              </a:rPr>
              <a:t>Employees: </a:t>
            </a:r>
            <a:r>
              <a:rPr sz="1800" spc="-5" dirty="0">
                <a:solidFill>
                  <a:srgbClr val="212A35"/>
                </a:solidFill>
                <a:latin typeface="Arial"/>
                <a:cs typeface="Arial"/>
              </a:rPr>
              <a:t>Group</a:t>
            </a:r>
            <a:r>
              <a:rPr sz="1800" spc="-3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A35"/>
                </a:solidFill>
                <a:latin typeface="Arial"/>
                <a:cs typeface="Arial"/>
              </a:rPr>
              <a:t>70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5928" y="5151120"/>
            <a:ext cx="13208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12A35"/>
                </a:solidFill>
                <a:latin typeface="Arial"/>
                <a:cs typeface="Arial"/>
              </a:rPr>
              <a:t>Company</a:t>
            </a:r>
            <a:r>
              <a:rPr sz="1800" spc="-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A35"/>
                </a:solidFill>
                <a:latin typeface="Arial"/>
                <a:cs typeface="Arial"/>
              </a:rPr>
              <a:t>53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094"/>
            <a:ext cx="4843780" cy="685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R="302260" algn="r">
              <a:lnSpc>
                <a:spcPct val="100000"/>
              </a:lnSpc>
            </a:pPr>
            <a:r>
              <a:rPr sz="1200" spc="-5" dirty="0">
                <a:solidFill>
                  <a:srgbClr val="212A35"/>
                </a:solidFill>
                <a:latin typeface="Arial"/>
                <a:cs typeface="Arial"/>
              </a:rPr>
              <a:t>28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9410" y="34035"/>
            <a:ext cx="3066415" cy="146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3200" i="1" spc="-2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212A35"/>
                </a:solidFill>
                <a:latin typeface="Arial"/>
                <a:cs typeface="Arial"/>
              </a:rPr>
              <a:t>new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i="1" spc="-5" dirty="0">
                <a:solidFill>
                  <a:srgbClr val="212A35"/>
                </a:solidFill>
                <a:latin typeface="Arial"/>
                <a:cs typeface="Arial"/>
              </a:rPr>
              <a:t>dawn </a:t>
            </a:r>
            <a:r>
              <a:rPr sz="3200" i="1" dirty="0">
                <a:solidFill>
                  <a:srgbClr val="212A35"/>
                </a:solidFill>
                <a:latin typeface="Arial"/>
                <a:cs typeface="Arial"/>
              </a:rPr>
              <a:t>for  </a:t>
            </a:r>
            <a:r>
              <a:rPr sz="3200" i="1" spc="-15" dirty="0">
                <a:solidFill>
                  <a:srgbClr val="212A35"/>
                </a:solidFill>
                <a:latin typeface="Arial"/>
                <a:cs typeface="Arial"/>
              </a:rPr>
              <a:t>people’s</a:t>
            </a:r>
            <a:r>
              <a:rPr sz="3200" i="1" spc="-3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212A35"/>
                </a:solidFill>
                <a:latin typeface="Arial"/>
                <a:cs typeface="Arial"/>
              </a:rPr>
              <a:t>housing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9410" y="1747773"/>
            <a:ext cx="4114165" cy="416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97865" algn="l"/>
                <a:tab pos="922019" algn="l"/>
                <a:tab pos="1247140" algn="l"/>
                <a:tab pos="1597660" algn="l"/>
                <a:tab pos="1739264" algn="l"/>
                <a:tab pos="2035175" algn="l"/>
                <a:tab pos="2345690" algn="l"/>
                <a:tab pos="2416175" algn="l"/>
                <a:tab pos="2905760" algn="l"/>
                <a:tab pos="2952750" algn="l"/>
                <a:tab pos="3277235" algn="l"/>
                <a:tab pos="3760470" algn="l"/>
                <a:tab pos="3871595" algn="l"/>
              </a:tabLst>
            </a:pP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In 2017/18 the NHFC, its partners and  beneficiaries look towards an exciting new  chapter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in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the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corporation’s </a:t>
            </a:r>
            <a:r>
              <a:rPr sz="1600" i="1" spc="-20" dirty="0">
                <a:solidFill>
                  <a:srgbClr val="212A35"/>
                </a:solidFill>
                <a:latin typeface="Arial"/>
                <a:cs typeface="Arial"/>
              </a:rPr>
              <a:t>history.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Of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course  this chapter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has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yet to be written but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we 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know that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it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will entail an enlarged new </a:t>
            </a:r>
            <a:r>
              <a:rPr sz="1600" i="1" spc="-20" dirty="0">
                <a:solidFill>
                  <a:srgbClr val="212A35"/>
                </a:solidFill>
                <a:latin typeface="Arial"/>
                <a:cs typeface="Arial"/>
              </a:rPr>
              <a:t>entity, 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the Human Settlements Development Bank  (HSDB),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which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w</a:t>
            </a:r>
            <a:r>
              <a:rPr sz="1600" i="1" spc="-15" dirty="0">
                <a:solidFill>
                  <a:srgbClr val="212A35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ll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be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600" i="1" spc="-20" dirty="0">
                <a:solidFill>
                  <a:srgbClr val="212A35"/>
                </a:solidFill>
                <a:latin typeface="Arial"/>
                <a:cs typeface="Arial"/>
              </a:rPr>
              <a:t>b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le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to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draw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on  greater human and financial resources –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to 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put even more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people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into decent housing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in 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which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they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c</a:t>
            </a:r>
            <a:r>
              <a:rPr sz="1600" i="1" spc="-20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n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rai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the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0" dirty="0">
                <a:solidFill>
                  <a:srgbClr val="212A35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600" i="1" spc="-15" dirty="0">
                <a:solidFill>
                  <a:srgbClr val="212A35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ilies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and 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prosper.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Our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business has never been</a:t>
            </a:r>
            <a:r>
              <a:rPr sz="1600" i="1" spc="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about</a:t>
            </a:r>
            <a:endParaRPr sz="1600" dirty="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795655" algn="l"/>
                <a:tab pos="1410335" algn="l"/>
                <a:tab pos="2078989" algn="l"/>
                <a:tab pos="2908300" algn="l"/>
                <a:tab pos="3568700" algn="l"/>
              </a:tabLst>
            </a:pP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bricks, mortar or plumbing; rather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it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has 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alwa</a:t>
            </a:r>
            <a:r>
              <a:rPr sz="1600" i="1" spc="-15" dirty="0">
                <a:solidFill>
                  <a:srgbClr val="212A35"/>
                </a:solidFill>
                <a:latin typeface="Arial"/>
                <a:cs typeface="Arial"/>
              </a:rPr>
              <a:t>y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s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been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20" dirty="0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bout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peop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e,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tho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	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South  African </a:t>
            </a:r>
            <a:r>
              <a:rPr sz="1600" i="1" spc="-10" dirty="0">
                <a:solidFill>
                  <a:srgbClr val="212A35"/>
                </a:solidFill>
                <a:latin typeface="Arial"/>
                <a:cs typeface="Arial"/>
              </a:rPr>
              <a:t>citizens who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deserve the opportunity  to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live in </a:t>
            </a:r>
            <a:r>
              <a:rPr sz="1600" i="1" spc="-5" dirty="0">
                <a:solidFill>
                  <a:srgbClr val="212A35"/>
                </a:solidFill>
                <a:latin typeface="Arial"/>
                <a:cs typeface="Arial"/>
              </a:rPr>
              <a:t>dignified, secure</a:t>
            </a:r>
            <a:r>
              <a:rPr sz="1600" i="1" spc="-4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212A35"/>
                </a:solidFill>
                <a:latin typeface="Arial"/>
                <a:cs typeface="Arial"/>
              </a:rPr>
              <a:t>spaces.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94"/>
            <a:ext cx="4843272" cy="68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4092677" y="6492876"/>
            <a:ext cx="1600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3F2004-2D7A-4DF2-9E8B-17092CE0E4FE}" type="slidenum">
              <a:rPr lang="en-ZA" sz="1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31</a:t>
            </a:fld>
            <a:endParaRPr lang="en-ZA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259" y="1346943"/>
            <a:ext cx="8350626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Thank you!!</a:t>
            </a:r>
          </a:p>
          <a:p>
            <a:pPr lv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3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8845" y="69341"/>
            <a:ext cx="322834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NHFC</a:t>
            </a:r>
            <a:r>
              <a:rPr sz="3200" spc="-100" dirty="0"/>
              <a:t> </a:t>
            </a:r>
            <a:r>
              <a:rPr sz="3200" spc="-30" dirty="0"/>
              <a:t>MANDATE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0" y="1822704"/>
            <a:ext cx="9143999" cy="92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697991"/>
            <a:ext cx="9143999" cy="16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1822704"/>
            <a:ext cx="9143999" cy="11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714755"/>
            <a:ext cx="9144000" cy="1108075"/>
          </a:xfrm>
          <a:custGeom>
            <a:avLst/>
            <a:gdLst/>
            <a:ahLst/>
            <a:cxnLst/>
            <a:rect l="l" t="t" r="r" b="b"/>
            <a:pathLst>
              <a:path w="9144000" h="1108075">
                <a:moveTo>
                  <a:pt x="0" y="1107948"/>
                </a:moveTo>
                <a:lnTo>
                  <a:pt x="9144000" y="1107948"/>
                </a:lnTo>
                <a:lnTo>
                  <a:pt x="9144000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0873" y="717941"/>
            <a:ext cx="898398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519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National Housing Finance Corporation Soc Ltd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(NHFC)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 a state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owned Development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Finance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Institution  with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principal mandate 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broaden and deepen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access 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affordable housing finance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for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low-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middle-  income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households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828800"/>
            <a:ext cx="3803904" cy="4568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88468" y="2940557"/>
            <a:ext cx="341566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 marR="5080" indent="-155575">
              <a:lnSpc>
                <a:spcPct val="130000"/>
              </a:lnSpc>
            </a:pPr>
            <a:r>
              <a:rPr sz="950" spc="-5" dirty="0">
                <a:solidFill>
                  <a:srgbClr val="5B9BD4"/>
                </a:solidFill>
                <a:latin typeface="Calibri"/>
                <a:cs typeface="Calibri"/>
              </a:rPr>
              <a:t>−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low-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middle-income housing  market is any South African household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regular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monthly income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between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R1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500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and R15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000.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468" y="4531995"/>
            <a:ext cx="341947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 marR="5080" indent="-155575">
              <a:lnSpc>
                <a:spcPct val="130000"/>
              </a:lnSpc>
            </a:pPr>
            <a:r>
              <a:rPr sz="950" spc="-5" dirty="0">
                <a:solidFill>
                  <a:srgbClr val="5B9BD4"/>
                </a:solidFill>
                <a:latin typeface="Calibri"/>
                <a:cs typeface="Calibri"/>
              </a:rPr>
              <a:t>−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market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segment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 able to  contribute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towards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its housing costs, but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unable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access housing finance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from  Financial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Institutions.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8079" y="1830323"/>
            <a:ext cx="5455920" cy="4565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72840" y="2284476"/>
            <a:ext cx="5471160" cy="410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741420" y="1845564"/>
            <a:ext cx="5402580" cy="4459605"/>
          </a:xfrm>
          <a:custGeom>
            <a:avLst/>
            <a:gdLst/>
            <a:ahLst/>
            <a:cxnLst/>
            <a:rect l="l" t="t" r="r" b="b"/>
            <a:pathLst>
              <a:path w="5402580" h="4459605">
                <a:moveTo>
                  <a:pt x="0" y="4459224"/>
                </a:moveTo>
                <a:lnTo>
                  <a:pt x="5402580" y="4459224"/>
                </a:lnTo>
                <a:lnTo>
                  <a:pt x="5402580" y="0"/>
                </a:lnTo>
                <a:lnTo>
                  <a:pt x="0" y="0"/>
                </a:lnTo>
                <a:lnTo>
                  <a:pt x="0" y="4459224"/>
                </a:lnTo>
                <a:close/>
              </a:path>
            </a:pathLst>
          </a:custGeom>
          <a:solidFill>
            <a:srgbClr val="DEEBF7">
              <a:alpha val="2901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821048" y="2347467"/>
            <a:ext cx="524700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Expand housing finance activities, through the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effective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provision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housing finance solutions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thus enabling low-to-middle  income households 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have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choice of renting or owning or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incrementally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building,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meet their housing</a:t>
            </a:r>
            <a:r>
              <a:rPr sz="14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needs;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21048" y="3414521"/>
            <a:ext cx="524510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Facilitate the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increased and sustained lending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financial  institutions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 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affordable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housing</a:t>
            </a:r>
            <a:r>
              <a:rPr sz="14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market;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1048" y="4054602"/>
            <a:ext cx="524510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Mobilise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funding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human settlement space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sustainable basis, in partnership with the broadest range of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institutions;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1048" y="4908422"/>
            <a:ext cx="5245100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Conduct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business activities of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NHFC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manner that  ensures the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continued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economic sustainability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the NHFC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whilst promoting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lasting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social,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ethical and environmental  development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r>
              <a:rPr sz="14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1048" y="5975502"/>
            <a:ext cx="41808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Provide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robust, timely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 relevant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market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819" y="1876044"/>
            <a:ext cx="3192780" cy="359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3819" y="1876044"/>
            <a:ext cx="3192780" cy="36004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375"/>
              </a:spcBef>
              <a:tabLst>
                <a:tab pos="1018540" algn="l"/>
              </a:tabLst>
            </a:pP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	M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77055" y="1905000"/>
            <a:ext cx="3096768" cy="3307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877055" y="1905000"/>
            <a:ext cx="3096895" cy="330835"/>
          </a:xfrm>
          <a:prstGeom prst="rect">
            <a:avLst/>
          </a:prstGeom>
          <a:solidFill>
            <a:srgbClr val="DEEBF7">
              <a:alpha val="29019"/>
            </a:srgbClr>
          </a:solidFill>
          <a:ln w="6096">
            <a:solidFill>
              <a:srgbClr val="5B9BD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60"/>
              </a:spcBef>
              <a:tabLst>
                <a:tab pos="139446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	O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8345" y="69341"/>
            <a:ext cx="514604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5" dirty="0"/>
              <a:t>VALUES, </a:t>
            </a:r>
            <a:r>
              <a:rPr sz="3200" spc="-5" dirty="0"/>
              <a:t>MISSION,</a:t>
            </a:r>
            <a:r>
              <a:rPr sz="3200" spc="-20" dirty="0"/>
              <a:t> </a:t>
            </a:r>
            <a:r>
              <a:rPr sz="3200" dirty="0"/>
              <a:t>VISION</a:t>
            </a:r>
          </a:p>
        </p:txBody>
      </p:sp>
      <p:sp>
        <p:nvSpPr>
          <p:cNvPr id="5" name="object 5"/>
          <p:cNvSpPr/>
          <p:nvPr/>
        </p:nvSpPr>
        <p:spPr>
          <a:xfrm>
            <a:off x="477012" y="1600200"/>
            <a:ext cx="443230" cy="394335"/>
          </a:xfrm>
          <a:custGeom>
            <a:avLst/>
            <a:gdLst/>
            <a:ahLst/>
            <a:cxnLst/>
            <a:rect l="l" t="t" r="r" b="b"/>
            <a:pathLst>
              <a:path w="443230" h="394335">
                <a:moveTo>
                  <a:pt x="342938" y="0"/>
                </a:moveTo>
                <a:lnTo>
                  <a:pt x="100723" y="0"/>
                </a:lnTo>
                <a:lnTo>
                  <a:pt x="0" y="133858"/>
                </a:lnTo>
                <a:lnTo>
                  <a:pt x="220459" y="394080"/>
                </a:lnTo>
                <a:lnTo>
                  <a:pt x="442747" y="131063"/>
                </a:lnTo>
                <a:lnTo>
                  <a:pt x="342938" y="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97991" y="1616963"/>
            <a:ext cx="118745" cy="111760"/>
          </a:xfrm>
          <a:custGeom>
            <a:avLst/>
            <a:gdLst/>
            <a:ahLst/>
            <a:cxnLst/>
            <a:rect l="l" t="t" r="r" b="b"/>
            <a:pathLst>
              <a:path w="118744" h="111760">
                <a:moveTo>
                  <a:pt x="118364" y="0"/>
                </a:moveTo>
                <a:lnTo>
                  <a:pt x="0" y="111633"/>
                </a:lnTo>
                <a:lnTo>
                  <a:pt x="114604" y="111633"/>
                </a:lnTo>
                <a:lnTo>
                  <a:pt x="118364" y="0"/>
                </a:lnTo>
                <a:close/>
              </a:path>
            </a:pathLst>
          </a:custGeom>
          <a:solidFill>
            <a:srgbClr val="E7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04087" y="1740407"/>
            <a:ext cx="185420" cy="215900"/>
          </a:xfrm>
          <a:custGeom>
            <a:avLst/>
            <a:gdLst/>
            <a:ahLst/>
            <a:cxnLst/>
            <a:rect l="l" t="t" r="r" b="b"/>
            <a:pathLst>
              <a:path w="185419" h="215900">
                <a:moveTo>
                  <a:pt x="184962" y="0"/>
                </a:moveTo>
                <a:lnTo>
                  <a:pt x="106045" y="0"/>
                </a:lnTo>
                <a:lnTo>
                  <a:pt x="0" y="215645"/>
                </a:lnTo>
                <a:lnTo>
                  <a:pt x="184962" y="0"/>
                </a:lnTo>
                <a:close/>
              </a:path>
            </a:pathLst>
          </a:custGeom>
          <a:solidFill>
            <a:srgbClr val="E7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07491" y="1734311"/>
            <a:ext cx="183515" cy="217170"/>
          </a:xfrm>
          <a:custGeom>
            <a:avLst/>
            <a:gdLst/>
            <a:ahLst/>
            <a:cxnLst/>
            <a:rect l="l" t="t" r="r" b="b"/>
            <a:pathLst>
              <a:path w="183515" h="217169">
                <a:moveTo>
                  <a:pt x="78244" y="0"/>
                </a:moveTo>
                <a:lnTo>
                  <a:pt x="0" y="0"/>
                </a:lnTo>
                <a:lnTo>
                  <a:pt x="183451" y="217042"/>
                </a:lnTo>
                <a:lnTo>
                  <a:pt x="78244" y="0"/>
                </a:lnTo>
                <a:close/>
              </a:path>
            </a:pathLst>
          </a:custGeom>
          <a:solidFill>
            <a:srgbClr val="E7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74548" y="1616963"/>
            <a:ext cx="118745" cy="111760"/>
          </a:xfrm>
          <a:custGeom>
            <a:avLst/>
            <a:gdLst/>
            <a:ahLst/>
            <a:cxnLst/>
            <a:rect l="l" t="t" r="r" b="b"/>
            <a:pathLst>
              <a:path w="118745" h="111760">
                <a:moveTo>
                  <a:pt x="0" y="0"/>
                </a:moveTo>
                <a:lnTo>
                  <a:pt x="3771" y="111633"/>
                </a:lnTo>
                <a:lnTo>
                  <a:pt x="118351" y="111633"/>
                </a:lnTo>
                <a:lnTo>
                  <a:pt x="0" y="0"/>
                </a:lnTo>
                <a:close/>
              </a:path>
            </a:pathLst>
          </a:custGeom>
          <a:solidFill>
            <a:srgbClr val="E7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9667" y="1875408"/>
            <a:ext cx="105410" cy="118745"/>
          </a:xfrm>
          <a:custGeom>
            <a:avLst/>
            <a:gdLst/>
            <a:ahLst/>
            <a:cxnLst/>
            <a:rect l="l" t="t" r="r" b="b"/>
            <a:pathLst>
              <a:path w="105410" h="118744">
                <a:moveTo>
                  <a:pt x="54356" y="0"/>
                </a:moveTo>
                <a:lnTo>
                  <a:pt x="3429" y="77977"/>
                </a:lnTo>
                <a:lnTo>
                  <a:pt x="0" y="115950"/>
                </a:lnTo>
                <a:lnTo>
                  <a:pt x="35814" y="118617"/>
                </a:lnTo>
                <a:lnTo>
                  <a:pt x="67945" y="113664"/>
                </a:lnTo>
                <a:lnTo>
                  <a:pt x="95377" y="100456"/>
                </a:lnTo>
                <a:lnTo>
                  <a:pt x="105029" y="90424"/>
                </a:lnTo>
                <a:lnTo>
                  <a:pt x="52705" y="90424"/>
                </a:lnTo>
                <a:lnTo>
                  <a:pt x="30987" y="88137"/>
                </a:lnTo>
                <a:lnTo>
                  <a:pt x="32385" y="65024"/>
                </a:lnTo>
                <a:lnTo>
                  <a:pt x="37465" y="43433"/>
                </a:lnTo>
                <a:lnTo>
                  <a:pt x="45085" y="22225"/>
                </a:lnTo>
                <a:lnTo>
                  <a:pt x="54356" y="0"/>
                </a:lnTo>
                <a:close/>
              </a:path>
            </a:pathLst>
          </a:custGeom>
          <a:solidFill>
            <a:srgbClr val="F8991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599307" y="1922017"/>
            <a:ext cx="69215" cy="59690"/>
          </a:xfrm>
          <a:custGeom>
            <a:avLst/>
            <a:gdLst/>
            <a:ahLst/>
            <a:cxnLst/>
            <a:rect l="l" t="t" r="r" b="b"/>
            <a:pathLst>
              <a:path w="69214" h="59689">
                <a:moveTo>
                  <a:pt x="68960" y="0"/>
                </a:moveTo>
                <a:lnTo>
                  <a:pt x="0" y="0"/>
                </a:lnTo>
                <a:lnTo>
                  <a:pt x="7619" y="59690"/>
                </a:lnTo>
                <a:lnTo>
                  <a:pt x="65912" y="35433"/>
                </a:lnTo>
                <a:lnTo>
                  <a:pt x="68960" y="0"/>
                </a:lnTo>
                <a:close/>
              </a:path>
            </a:pathLst>
          </a:custGeom>
          <a:solidFill>
            <a:srgbClr val="F8991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92372" y="1953641"/>
            <a:ext cx="64135" cy="12700"/>
          </a:xfrm>
          <a:custGeom>
            <a:avLst/>
            <a:gdLst/>
            <a:ahLst/>
            <a:cxnLst/>
            <a:rect l="l" t="t" r="r" b="b"/>
            <a:pathLst>
              <a:path w="64135" h="12700">
                <a:moveTo>
                  <a:pt x="64007" y="0"/>
                </a:moveTo>
                <a:lnTo>
                  <a:pt x="41910" y="6096"/>
                </a:lnTo>
                <a:lnTo>
                  <a:pt x="20827" y="10541"/>
                </a:lnTo>
                <a:lnTo>
                  <a:pt x="0" y="12192"/>
                </a:lnTo>
                <a:lnTo>
                  <a:pt x="52324" y="12192"/>
                </a:lnTo>
                <a:lnTo>
                  <a:pt x="64007" y="0"/>
                </a:lnTo>
                <a:close/>
              </a:path>
            </a:pathLst>
          </a:custGeom>
          <a:solidFill>
            <a:srgbClr val="F8991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476244" y="1761235"/>
            <a:ext cx="330835" cy="168910"/>
          </a:xfrm>
          <a:custGeom>
            <a:avLst/>
            <a:gdLst/>
            <a:ahLst/>
            <a:cxnLst/>
            <a:rect l="l" t="t" r="r" b="b"/>
            <a:pathLst>
              <a:path w="330835" h="168910">
                <a:moveTo>
                  <a:pt x="32384" y="0"/>
                </a:moveTo>
                <a:lnTo>
                  <a:pt x="0" y="56768"/>
                </a:lnTo>
                <a:lnTo>
                  <a:pt x="54355" y="74675"/>
                </a:lnTo>
                <a:lnTo>
                  <a:pt x="49148" y="85598"/>
                </a:lnTo>
                <a:lnTo>
                  <a:pt x="43687" y="97409"/>
                </a:lnTo>
                <a:lnTo>
                  <a:pt x="41528" y="109474"/>
                </a:lnTo>
                <a:lnTo>
                  <a:pt x="46227" y="121285"/>
                </a:lnTo>
                <a:lnTo>
                  <a:pt x="78358" y="161671"/>
                </a:lnTo>
                <a:lnTo>
                  <a:pt x="88645" y="168401"/>
                </a:lnTo>
                <a:lnTo>
                  <a:pt x="100202" y="168148"/>
                </a:lnTo>
                <a:lnTo>
                  <a:pt x="123062" y="160781"/>
                </a:lnTo>
                <a:lnTo>
                  <a:pt x="192023" y="160781"/>
                </a:lnTo>
                <a:lnTo>
                  <a:pt x="196087" y="112394"/>
                </a:lnTo>
                <a:lnTo>
                  <a:pt x="270382" y="60198"/>
                </a:lnTo>
                <a:lnTo>
                  <a:pt x="330834" y="6350"/>
                </a:lnTo>
                <a:lnTo>
                  <a:pt x="111632" y="6350"/>
                </a:lnTo>
                <a:lnTo>
                  <a:pt x="32384" y="0"/>
                </a:lnTo>
                <a:close/>
              </a:path>
            </a:pathLst>
          </a:custGeom>
          <a:solidFill>
            <a:srgbClr val="F8991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587877" y="1581911"/>
            <a:ext cx="308610" cy="186055"/>
          </a:xfrm>
          <a:custGeom>
            <a:avLst/>
            <a:gdLst/>
            <a:ahLst/>
            <a:cxnLst/>
            <a:rect l="l" t="t" r="r" b="b"/>
            <a:pathLst>
              <a:path w="308610" h="186055">
                <a:moveTo>
                  <a:pt x="308610" y="0"/>
                </a:moveTo>
                <a:lnTo>
                  <a:pt x="215264" y="7747"/>
                </a:lnTo>
                <a:lnTo>
                  <a:pt x="132714" y="52070"/>
                </a:lnTo>
                <a:lnTo>
                  <a:pt x="60833" y="116712"/>
                </a:lnTo>
                <a:lnTo>
                  <a:pt x="0" y="185674"/>
                </a:lnTo>
                <a:lnTo>
                  <a:pt x="219201" y="185674"/>
                </a:lnTo>
                <a:lnTo>
                  <a:pt x="230886" y="175260"/>
                </a:lnTo>
                <a:lnTo>
                  <a:pt x="242315" y="158876"/>
                </a:lnTo>
                <a:lnTo>
                  <a:pt x="171196" y="158876"/>
                </a:lnTo>
                <a:lnTo>
                  <a:pt x="157734" y="154812"/>
                </a:lnTo>
                <a:lnTo>
                  <a:pt x="146431" y="145287"/>
                </a:lnTo>
                <a:lnTo>
                  <a:pt x="139446" y="131952"/>
                </a:lnTo>
                <a:lnTo>
                  <a:pt x="138049" y="117221"/>
                </a:lnTo>
                <a:lnTo>
                  <a:pt x="141732" y="103124"/>
                </a:lnTo>
                <a:lnTo>
                  <a:pt x="150749" y="91059"/>
                </a:lnTo>
                <a:lnTo>
                  <a:pt x="163322" y="83692"/>
                </a:lnTo>
                <a:lnTo>
                  <a:pt x="177164" y="82168"/>
                </a:lnTo>
                <a:lnTo>
                  <a:pt x="289178" y="82168"/>
                </a:lnTo>
                <a:lnTo>
                  <a:pt x="308610" y="0"/>
                </a:lnTo>
                <a:close/>
              </a:path>
            </a:pathLst>
          </a:custGeom>
          <a:solidFill>
            <a:srgbClr val="F8991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759072" y="1664080"/>
            <a:ext cx="118110" cy="76835"/>
          </a:xfrm>
          <a:custGeom>
            <a:avLst/>
            <a:gdLst/>
            <a:ahLst/>
            <a:cxnLst/>
            <a:rect l="l" t="t" r="r" b="b"/>
            <a:pathLst>
              <a:path w="118110" h="76835">
                <a:moveTo>
                  <a:pt x="117982" y="0"/>
                </a:moveTo>
                <a:lnTo>
                  <a:pt x="5968" y="0"/>
                </a:lnTo>
                <a:lnTo>
                  <a:pt x="19430" y="3937"/>
                </a:lnTo>
                <a:lnTo>
                  <a:pt x="30734" y="13462"/>
                </a:lnTo>
                <a:lnTo>
                  <a:pt x="37591" y="26797"/>
                </a:lnTo>
                <a:lnTo>
                  <a:pt x="39115" y="41529"/>
                </a:lnTo>
                <a:lnTo>
                  <a:pt x="35432" y="55753"/>
                </a:lnTo>
                <a:lnTo>
                  <a:pt x="26415" y="67691"/>
                </a:lnTo>
                <a:lnTo>
                  <a:pt x="13842" y="75057"/>
                </a:lnTo>
                <a:lnTo>
                  <a:pt x="0" y="76708"/>
                </a:lnTo>
                <a:lnTo>
                  <a:pt x="71119" y="76708"/>
                </a:lnTo>
                <a:lnTo>
                  <a:pt x="114680" y="14097"/>
                </a:lnTo>
                <a:lnTo>
                  <a:pt x="117982" y="0"/>
                </a:lnTo>
                <a:close/>
              </a:path>
            </a:pathLst>
          </a:custGeom>
          <a:solidFill>
            <a:srgbClr val="F8991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333744" y="1703832"/>
            <a:ext cx="427990" cy="292100"/>
          </a:xfrm>
          <a:custGeom>
            <a:avLst/>
            <a:gdLst/>
            <a:ahLst/>
            <a:cxnLst/>
            <a:rect l="l" t="t" r="r" b="b"/>
            <a:pathLst>
              <a:path w="427990" h="292100">
                <a:moveTo>
                  <a:pt x="213867" y="0"/>
                </a:moveTo>
                <a:lnTo>
                  <a:pt x="149859" y="10287"/>
                </a:lnTo>
                <a:lnTo>
                  <a:pt x="91693" y="39750"/>
                </a:lnTo>
                <a:lnTo>
                  <a:pt x="41147" y="85597"/>
                </a:lnTo>
                <a:lnTo>
                  <a:pt x="253" y="145414"/>
                </a:lnTo>
                <a:lnTo>
                  <a:pt x="0" y="146176"/>
                </a:lnTo>
                <a:lnTo>
                  <a:pt x="253" y="146684"/>
                </a:lnTo>
                <a:lnTo>
                  <a:pt x="41275" y="206375"/>
                </a:lnTo>
                <a:lnTo>
                  <a:pt x="91693" y="252221"/>
                </a:lnTo>
                <a:lnTo>
                  <a:pt x="149859" y="281558"/>
                </a:lnTo>
                <a:lnTo>
                  <a:pt x="213867" y="291972"/>
                </a:lnTo>
                <a:lnTo>
                  <a:pt x="275971" y="282193"/>
                </a:lnTo>
                <a:lnTo>
                  <a:pt x="332739" y="254380"/>
                </a:lnTo>
                <a:lnTo>
                  <a:pt x="382397" y="210946"/>
                </a:lnTo>
                <a:lnTo>
                  <a:pt x="423290" y="154050"/>
                </a:lnTo>
                <a:lnTo>
                  <a:pt x="427735" y="145922"/>
                </a:lnTo>
                <a:lnTo>
                  <a:pt x="424306" y="139572"/>
                </a:lnTo>
                <a:lnTo>
                  <a:pt x="383412" y="82041"/>
                </a:lnTo>
                <a:lnTo>
                  <a:pt x="333501" y="38100"/>
                </a:lnTo>
                <a:lnTo>
                  <a:pt x="276478" y="9905"/>
                </a:lnTo>
                <a:lnTo>
                  <a:pt x="213867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332220" y="1703832"/>
            <a:ext cx="431165" cy="292100"/>
          </a:xfrm>
          <a:custGeom>
            <a:avLst/>
            <a:gdLst/>
            <a:ahLst/>
            <a:cxnLst/>
            <a:rect l="l" t="t" r="r" b="b"/>
            <a:pathLst>
              <a:path w="431165" h="292100">
                <a:moveTo>
                  <a:pt x="214756" y="0"/>
                </a:moveTo>
                <a:lnTo>
                  <a:pt x="277622" y="9905"/>
                </a:lnTo>
                <a:lnTo>
                  <a:pt x="334899" y="38100"/>
                </a:lnTo>
                <a:lnTo>
                  <a:pt x="385063" y="82041"/>
                </a:lnTo>
                <a:lnTo>
                  <a:pt x="425957" y="139572"/>
                </a:lnTo>
                <a:lnTo>
                  <a:pt x="430783" y="148208"/>
                </a:lnTo>
                <a:lnTo>
                  <a:pt x="430149" y="144906"/>
                </a:lnTo>
                <a:lnTo>
                  <a:pt x="384048" y="210946"/>
                </a:lnTo>
                <a:lnTo>
                  <a:pt x="334136" y="254380"/>
                </a:lnTo>
                <a:lnTo>
                  <a:pt x="277113" y="282193"/>
                </a:lnTo>
                <a:lnTo>
                  <a:pt x="214756" y="291972"/>
                </a:lnTo>
                <a:lnTo>
                  <a:pt x="150621" y="281558"/>
                </a:lnTo>
                <a:lnTo>
                  <a:pt x="92201" y="252221"/>
                </a:lnTo>
                <a:lnTo>
                  <a:pt x="41528" y="206375"/>
                </a:lnTo>
                <a:lnTo>
                  <a:pt x="507" y="146684"/>
                </a:lnTo>
                <a:lnTo>
                  <a:pt x="0" y="145922"/>
                </a:lnTo>
                <a:lnTo>
                  <a:pt x="0" y="146176"/>
                </a:lnTo>
                <a:lnTo>
                  <a:pt x="380" y="145414"/>
                </a:lnTo>
                <a:lnTo>
                  <a:pt x="41528" y="85597"/>
                </a:lnTo>
                <a:lnTo>
                  <a:pt x="92201" y="39750"/>
                </a:lnTo>
                <a:lnTo>
                  <a:pt x="150621" y="10287"/>
                </a:lnTo>
                <a:lnTo>
                  <a:pt x="214756" y="0"/>
                </a:lnTo>
                <a:close/>
              </a:path>
            </a:pathLst>
          </a:custGeom>
          <a:ln w="3175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431279" y="1703832"/>
            <a:ext cx="228600" cy="290830"/>
          </a:xfrm>
          <a:custGeom>
            <a:avLst/>
            <a:gdLst/>
            <a:ahLst/>
            <a:cxnLst/>
            <a:rect l="l" t="t" r="r" b="b"/>
            <a:pathLst>
              <a:path w="228600" h="290830">
                <a:moveTo>
                  <a:pt x="114300" y="0"/>
                </a:moveTo>
                <a:lnTo>
                  <a:pt x="69850" y="11429"/>
                </a:lnTo>
                <a:lnTo>
                  <a:pt x="33528" y="42544"/>
                </a:lnTo>
                <a:lnTo>
                  <a:pt x="9017" y="88772"/>
                </a:lnTo>
                <a:lnTo>
                  <a:pt x="0" y="145287"/>
                </a:lnTo>
                <a:lnTo>
                  <a:pt x="9017" y="201802"/>
                </a:lnTo>
                <a:lnTo>
                  <a:pt x="33528" y="248030"/>
                </a:lnTo>
                <a:lnTo>
                  <a:pt x="69850" y="279145"/>
                </a:lnTo>
                <a:lnTo>
                  <a:pt x="114300" y="290575"/>
                </a:lnTo>
                <a:lnTo>
                  <a:pt x="158750" y="279145"/>
                </a:lnTo>
                <a:lnTo>
                  <a:pt x="195072" y="248030"/>
                </a:lnTo>
                <a:lnTo>
                  <a:pt x="219583" y="201802"/>
                </a:lnTo>
                <a:lnTo>
                  <a:pt x="228600" y="145287"/>
                </a:lnTo>
                <a:lnTo>
                  <a:pt x="219583" y="88772"/>
                </a:lnTo>
                <a:lnTo>
                  <a:pt x="195072" y="42544"/>
                </a:lnTo>
                <a:lnTo>
                  <a:pt x="158750" y="11429"/>
                </a:lnTo>
                <a:lnTo>
                  <a:pt x="114300" y="0"/>
                </a:lnTo>
                <a:close/>
              </a:path>
            </a:pathLst>
          </a:custGeom>
          <a:solidFill>
            <a:srgbClr val="E7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493764" y="1783079"/>
            <a:ext cx="102870" cy="130810"/>
          </a:xfrm>
          <a:custGeom>
            <a:avLst/>
            <a:gdLst/>
            <a:ahLst/>
            <a:cxnLst/>
            <a:rect l="l" t="t" r="r" b="b"/>
            <a:pathLst>
              <a:path w="102870" h="130810">
                <a:moveTo>
                  <a:pt x="53339" y="0"/>
                </a:moveTo>
                <a:lnTo>
                  <a:pt x="51815" y="0"/>
                </a:lnTo>
                <a:lnTo>
                  <a:pt x="31622" y="5080"/>
                </a:lnTo>
                <a:lnTo>
                  <a:pt x="15112" y="19177"/>
                </a:lnTo>
                <a:lnTo>
                  <a:pt x="4063" y="39878"/>
                </a:lnTo>
                <a:lnTo>
                  <a:pt x="0" y="65405"/>
                </a:lnTo>
                <a:lnTo>
                  <a:pt x="4063" y="90805"/>
                </a:lnTo>
                <a:lnTo>
                  <a:pt x="15112" y="111633"/>
                </a:lnTo>
                <a:lnTo>
                  <a:pt x="31622" y="125603"/>
                </a:lnTo>
                <a:lnTo>
                  <a:pt x="51815" y="130810"/>
                </a:lnTo>
                <a:lnTo>
                  <a:pt x="71882" y="125603"/>
                </a:lnTo>
                <a:lnTo>
                  <a:pt x="88391" y="111633"/>
                </a:lnTo>
                <a:lnTo>
                  <a:pt x="99440" y="90805"/>
                </a:lnTo>
                <a:lnTo>
                  <a:pt x="102869" y="69087"/>
                </a:lnTo>
                <a:lnTo>
                  <a:pt x="53339" y="69087"/>
                </a:lnTo>
                <a:lnTo>
                  <a:pt x="53339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547104" y="1811654"/>
            <a:ext cx="50165" cy="40640"/>
          </a:xfrm>
          <a:custGeom>
            <a:avLst/>
            <a:gdLst/>
            <a:ahLst/>
            <a:cxnLst/>
            <a:rect l="l" t="t" r="r" b="b"/>
            <a:pathLst>
              <a:path w="50165" h="40639">
                <a:moveTo>
                  <a:pt x="41148" y="0"/>
                </a:moveTo>
                <a:lnTo>
                  <a:pt x="0" y="40512"/>
                </a:lnTo>
                <a:lnTo>
                  <a:pt x="49529" y="40512"/>
                </a:lnTo>
                <a:lnTo>
                  <a:pt x="50165" y="36830"/>
                </a:lnTo>
                <a:lnTo>
                  <a:pt x="50165" y="23114"/>
                </a:lnTo>
                <a:lnTo>
                  <a:pt x="46863" y="10541"/>
                </a:lnTo>
                <a:lnTo>
                  <a:pt x="41148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493764" y="1783079"/>
            <a:ext cx="103505" cy="130810"/>
          </a:xfrm>
          <a:custGeom>
            <a:avLst/>
            <a:gdLst/>
            <a:ahLst/>
            <a:cxnLst/>
            <a:rect l="l" t="t" r="r" b="b"/>
            <a:pathLst>
              <a:path w="103504" h="130810">
                <a:moveTo>
                  <a:pt x="51815" y="0"/>
                </a:moveTo>
                <a:lnTo>
                  <a:pt x="53339" y="0"/>
                </a:lnTo>
                <a:lnTo>
                  <a:pt x="53339" y="69087"/>
                </a:lnTo>
                <a:lnTo>
                  <a:pt x="94487" y="28575"/>
                </a:lnTo>
                <a:lnTo>
                  <a:pt x="100203" y="39116"/>
                </a:lnTo>
                <a:lnTo>
                  <a:pt x="103505" y="51689"/>
                </a:lnTo>
                <a:lnTo>
                  <a:pt x="103505" y="65405"/>
                </a:lnTo>
                <a:lnTo>
                  <a:pt x="99440" y="90805"/>
                </a:lnTo>
                <a:lnTo>
                  <a:pt x="88391" y="111633"/>
                </a:lnTo>
                <a:lnTo>
                  <a:pt x="71882" y="125603"/>
                </a:lnTo>
                <a:lnTo>
                  <a:pt x="51815" y="130810"/>
                </a:lnTo>
                <a:lnTo>
                  <a:pt x="31622" y="125603"/>
                </a:lnTo>
                <a:lnTo>
                  <a:pt x="15112" y="111633"/>
                </a:lnTo>
                <a:lnTo>
                  <a:pt x="4063" y="90805"/>
                </a:lnTo>
                <a:lnTo>
                  <a:pt x="0" y="65405"/>
                </a:lnTo>
                <a:lnTo>
                  <a:pt x="4063" y="39878"/>
                </a:lnTo>
                <a:lnTo>
                  <a:pt x="15112" y="19177"/>
                </a:lnTo>
                <a:lnTo>
                  <a:pt x="31622" y="5080"/>
                </a:lnTo>
                <a:lnTo>
                  <a:pt x="51815" y="0"/>
                </a:lnTo>
                <a:close/>
              </a:path>
            </a:pathLst>
          </a:custGeom>
          <a:ln w="3175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15639" y="1737360"/>
            <a:ext cx="0" cy="2491740"/>
          </a:xfrm>
          <a:custGeom>
            <a:avLst/>
            <a:gdLst/>
            <a:ahLst/>
            <a:cxnLst/>
            <a:rect l="l" t="t" r="r" b="b"/>
            <a:pathLst>
              <a:path h="2491740">
                <a:moveTo>
                  <a:pt x="0" y="0"/>
                </a:moveTo>
                <a:lnTo>
                  <a:pt x="0" y="2491359"/>
                </a:lnTo>
              </a:path>
            </a:pathLst>
          </a:custGeom>
          <a:ln w="6096">
            <a:solidFill>
              <a:srgbClr val="2F38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28600" y="1737360"/>
            <a:ext cx="0" cy="2491740"/>
          </a:xfrm>
          <a:custGeom>
            <a:avLst/>
            <a:gdLst/>
            <a:ahLst/>
            <a:cxnLst/>
            <a:rect l="l" t="t" r="r" b="b"/>
            <a:pathLst>
              <a:path h="2491740">
                <a:moveTo>
                  <a:pt x="0" y="0"/>
                </a:moveTo>
                <a:lnTo>
                  <a:pt x="0" y="2491359"/>
                </a:lnTo>
              </a:path>
            </a:pathLst>
          </a:custGeom>
          <a:ln w="6096">
            <a:solidFill>
              <a:srgbClr val="2F38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24383" y="2115058"/>
            <a:ext cx="2407285" cy="238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0088AA"/>
                </a:solidFill>
                <a:latin typeface="Arial"/>
                <a:cs typeface="Arial"/>
              </a:rPr>
              <a:t>VALUES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►</a:t>
            </a:r>
            <a:r>
              <a:rPr sz="1800" i="1" spc="95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Ownership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65760" algn="l"/>
              </a:tabLst>
            </a:pP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►	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Passion </a:t>
            </a: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for</a:t>
            </a:r>
            <a:r>
              <a:rPr sz="1800" i="1" spc="-85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purpose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367665" algn="l"/>
              </a:tabLst>
            </a:pP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►	</a:t>
            </a:r>
            <a:r>
              <a:rPr sz="1800" i="1" spc="-15" dirty="0">
                <a:solidFill>
                  <a:srgbClr val="2F3843"/>
                </a:solidFill>
                <a:latin typeface="Arial"/>
                <a:cs typeface="Arial"/>
              </a:rPr>
              <a:t>Teamwork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►</a:t>
            </a:r>
            <a:r>
              <a:rPr sz="1800" i="1" spc="100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Integrity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►</a:t>
            </a:r>
            <a:r>
              <a:rPr sz="1800" i="1" spc="-65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Creativity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►</a:t>
            </a:r>
            <a:r>
              <a:rPr sz="1800" i="1" spc="65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Achievement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10203" y="2115058"/>
            <a:ext cx="2045335" cy="210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88AA"/>
                </a:solidFill>
                <a:latin typeface="Arial"/>
                <a:cs typeface="Arial"/>
              </a:rPr>
              <a:t>MISSION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95"/>
              </a:spcBef>
              <a:tabLst>
                <a:tab pos="330835" algn="l"/>
              </a:tabLst>
            </a:pP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Provide innovative  and affordable  housing </a:t>
            </a:r>
            <a:r>
              <a:rPr sz="1800" i="1" spc="-20" dirty="0">
                <a:solidFill>
                  <a:srgbClr val="2F3843"/>
                </a:solidFill>
                <a:latin typeface="Arial"/>
                <a:cs typeface="Arial"/>
              </a:rPr>
              <a:t>finance 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solutions </a:t>
            </a: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to the</a:t>
            </a:r>
            <a:r>
              <a:rPr sz="1800" i="1" spc="-40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F3843"/>
                </a:solidFill>
                <a:latin typeface="Arial"/>
                <a:cs typeface="Arial"/>
              </a:rPr>
              <a:t>low-  </a:t>
            </a: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to	</a:t>
            </a:r>
            <a:r>
              <a:rPr sz="1800" i="1" spc="-10" dirty="0">
                <a:solidFill>
                  <a:srgbClr val="2F3843"/>
                </a:solidFill>
                <a:latin typeface="Arial"/>
                <a:cs typeface="Arial"/>
              </a:rPr>
              <a:t>middle-income 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market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33490" y="2115058"/>
            <a:ext cx="2452370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5" dirty="0">
                <a:solidFill>
                  <a:srgbClr val="0088AA"/>
                </a:solidFill>
                <a:latin typeface="Arial"/>
                <a:cs typeface="Arial"/>
              </a:rPr>
              <a:t>VISION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95"/>
              </a:spcBef>
              <a:tabLst>
                <a:tab pos="938530" algn="l"/>
              </a:tabLst>
            </a:pPr>
            <a:r>
              <a:rPr sz="1800" i="1" spc="-20" dirty="0">
                <a:solidFill>
                  <a:srgbClr val="2F3843"/>
                </a:solidFill>
                <a:latin typeface="Arial"/>
                <a:cs typeface="Arial"/>
              </a:rPr>
              <a:t>To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be </a:t>
            </a: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the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leader in </a:t>
            </a: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the  </a:t>
            </a:r>
            <a:r>
              <a:rPr sz="1800" i="1" spc="-10" dirty="0">
                <a:solidFill>
                  <a:srgbClr val="2F3843"/>
                </a:solidFill>
                <a:latin typeface="Arial"/>
                <a:cs typeface="Arial"/>
              </a:rPr>
              <a:t>development </a:t>
            </a:r>
            <a:r>
              <a:rPr sz="1800" i="1" dirty="0">
                <a:solidFill>
                  <a:srgbClr val="2F3843"/>
                </a:solidFill>
                <a:latin typeface="Arial"/>
                <a:cs typeface="Arial"/>
              </a:rPr>
              <a:t>of the low-  to </a:t>
            </a:r>
            <a:r>
              <a:rPr sz="1800" i="1" spc="-5" dirty="0">
                <a:solidFill>
                  <a:srgbClr val="2F3843"/>
                </a:solidFill>
                <a:latin typeface="Arial"/>
                <a:cs typeface="Arial"/>
              </a:rPr>
              <a:t>middle-income  housing	market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11823" y="1703832"/>
            <a:ext cx="0" cy="2489835"/>
          </a:xfrm>
          <a:custGeom>
            <a:avLst/>
            <a:gdLst/>
            <a:ahLst/>
            <a:cxnLst/>
            <a:rect l="l" t="t" r="r" b="b"/>
            <a:pathLst>
              <a:path h="2489835">
                <a:moveTo>
                  <a:pt x="0" y="0"/>
                </a:moveTo>
                <a:lnTo>
                  <a:pt x="0" y="2489835"/>
                </a:lnTo>
              </a:path>
            </a:pathLst>
          </a:custGeom>
          <a:ln w="6096">
            <a:solidFill>
              <a:srgbClr val="2F384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1582" y="34035"/>
            <a:ext cx="364299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BUSINESS</a:t>
            </a:r>
            <a:r>
              <a:rPr sz="3200" spc="-80" dirty="0"/>
              <a:t> </a:t>
            </a:r>
            <a:r>
              <a:rPr sz="320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42315" y="2386583"/>
            <a:ext cx="2691384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999232" y="2386583"/>
            <a:ext cx="1307592" cy="18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72795" y="1176527"/>
            <a:ext cx="4005579" cy="445134"/>
          </a:xfrm>
          <a:prstGeom prst="rect">
            <a:avLst/>
          </a:prstGeom>
          <a:solidFill>
            <a:srgbClr val="0088AA"/>
          </a:solidFill>
        </p:spPr>
        <p:txBody>
          <a:bodyPr vert="horz" wrap="square" lIns="0" tIns="69850" rIns="0" bIns="0" rtlCol="0">
            <a:spAutoFit/>
          </a:bodyPr>
          <a:lstStyle/>
          <a:p>
            <a:pPr marL="953769">
              <a:lnSpc>
                <a:spcPct val="100000"/>
              </a:lnSpc>
              <a:spcBef>
                <a:spcPts val="550"/>
              </a:spcBef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72795" y="1845564"/>
            <a:ext cx="4005579" cy="448309"/>
          </a:xfrm>
          <a:prstGeom prst="rect">
            <a:avLst/>
          </a:prstGeom>
          <a:solidFill>
            <a:srgbClr val="0088AA"/>
          </a:solidFill>
        </p:spPr>
        <p:txBody>
          <a:bodyPr vert="horz" wrap="square" lIns="0" tIns="12065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Promoting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private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sector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provisions</a:t>
            </a:r>
            <a:r>
              <a:rPr sz="1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 dirty="0">
              <a:latin typeface="Arial"/>
              <a:cs typeface="Arial"/>
            </a:endParaRPr>
          </a:p>
          <a:p>
            <a:pPr marL="4425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end-user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398" y="2822702"/>
            <a:ext cx="1200150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Wholesale</a:t>
            </a:r>
            <a:r>
              <a:rPr sz="1200" spc="-204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F3843"/>
                </a:solidFill>
                <a:latin typeface="Arial"/>
                <a:cs typeface="Arial"/>
              </a:rPr>
              <a:t>funding</a:t>
            </a:r>
            <a:endParaRPr sz="1050" dirty="0">
              <a:latin typeface="Arial"/>
              <a:cs typeface="Arial"/>
            </a:endParaRPr>
          </a:p>
          <a:p>
            <a:pPr marL="50292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solidFill>
                  <a:srgbClr val="2F3843"/>
                </a:solidFill>
                <a:latin typeface="Arial"/>
                <a:cs typeface="Arial"/>
              </a:rPr>
              <a:t>to</a:t>
            </a:r>
            <a:r>
              <a:rPr sz="1050" spc="-150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F3843"/>
                </a:solidFill>
                <a:latin typeface="Arial"/>
                <a:cs typeface="Arial"/>
              </a:rPr>
              <a:t>RFIs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8157" y="2822702"/>
            <a:ext cx="71945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</a:pP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2F3843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no</a:t>
            </a:r>
            <a:r>
              <a:rPr sz="1200" spc="-15" dirty="0">
                <a:solidFill>
                  <a:srgbClr val="2F3843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ti</a:t>
            </a:r>
            <a:r>
              <a:rPr sz="1200" spc="-15" dirty="0">
                <a:solidFill>
                  <a:srgbClr val="2F3843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e  solutions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813" y="3755770"/>
            <a:ext cx="975994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Income-linked</a:t>
            </a:r>
            <a:endParaRPr sz="1200" dirty="0">
              <a:latin typeface="Arial"/>
              <a:cs typeface="Arial"/>
            </a:endParaRPr>
          </a:p>
          <a:p>
            <a:pPr marR="50800" algn="ctr">
              <a:lnSpc>
                <a:spcPct val="100000"/>
              </a:lnSpc>
            </a:pP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mortgages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7110" y="3756405"/>
            <a:ext cx="111315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Instalment</a:t>
            </a:r>
            <a:r>
              <a:rPr sz="1200" spc="-204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sales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233" y="4578984"/>
            <a:ext cx="118046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eg: Equity 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&amp;</a:t>
            </a:r>
            <a:r>
              <a:rPr sz="1200" spc="-175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debt  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investment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7110" y="4578984"/>
            <a:ext cx="10433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</a:pP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eg: 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Wholesale  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funding 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to</a:t>
            </a:r>
            <a:r>
              <a:rPr sz="1200" spc="-190" dirty="0">
                <a:solidFill>
                  <a:srgbClr val="2F384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RFIs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3010" y="2776982"/>
            <a:ext cx="83058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990" algn="just">
              <a:lnSpc>
                <a:spcPct val="100000"/>
              </a:lnSpc>
            </a:pP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Facilitating  </a:t>
            </a:r>
            <a:r>
              <a:rPr sz="1200" spc="-15" dirty="0">
                <a:solidFill>
                  <a:srgbClr val="2F3843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2F3843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rn</a:t>
            </a:r>
            <a:r>
              <a:rPr sz="1200" spc="5" dirty="0">
                <a:solidFill>
                  <a:srgbClr val="2F3843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2F3843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t  </a:t>
            </a:r>
            <a:r>
              <a:rPr sz="1200" spc="-10" dirty="0">
                <a:solidFill>
                  <a:srgbClr val="2F3843"/>
                </a:solidFill>
                <a:latin typeface="Arial"/>
                <a:cs typeface="Arial"/>
              </a:rPr>
              <a:t>subsidies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5961" y="3758438"/>
            <a:ext cx="4502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F3843"/>
                </a:solidFill>
                <a:latin typeface="Arial"/>
                <a:cs typeface="Arial"/>
              </a:rPr>
              <a:t>FLISP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9703" y="1175003"/>
            <a:ext cx="4500880" cy="445134"/>
          </a:xfrm>
          <a:prstGeom prst="rect">
            <a:avLst/>
          </a:prstGeom>
          <a:solidFill>
            <a:srgbClr val="0088AA"/>
          </a:solidFill>
        </p:spPr>
        <p:txBody>
          <a:bodyPr vert="horz" wrap="square" lIns="0" tIns="67310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530"/>
              </a:spcBef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030467" y="1815109"/>
          <a:ext cx="1544762" cy="3420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570737"/>
                <a:gridCol w="389127"/>
                <a:gridCol w="135318"/>
              </a:tblGrid>
              <a:tr h="730732">
                <a:tc gridSpan="3">
                  <a:txBody>
                    <a:bodyPr/>
                    <a:lstStyle/>
                    <a:p>
                      <a:pPr marL="584200" marR="78740" indent="-3416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Financing</a:t>
                      </a:r>
                      <a:r>
                        <a:rPr sz="1200" spc="-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rental  Stock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2">
                      <a:solidFill>
                        <a:srgbClr val="EEF3F9"/>
                      </a:solidFill>
                      <a:prstDash val="solid"/>
                    </a:lnL>
                  </a:tcPr>
                </a:tc>
              </a:tr>
              <a:tr h="186677"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811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63ACC5"/>
                      </a:solidFill>
                      <a:prstDash val="solid"/>
                    </a:lnL>
                    <a:lnB w="12192">
                      <a:solidFill>
                        <a:srgbClr val="EEF3F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8357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192">
                      <a:solidFill>
                        <a:srgbClr val="EEF3F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30"/>
                        </a:lnSpc>
                        <a:tabLst>
                          <a:tab pos="213995" algn="l"/>
                        </a:tabLst>
                      </a:pPr>
                      <a:r>
                        <a:rPr sz="1200" u="heavy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u="heavy" spc="8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Wholesale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13030" algn="ctr">
                        <a:lnSpc>
                          <a:spcPts val="1430"/>
                        </a:lnSpc>
                      </a:pP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funding</a:t>
                      </a:r>
                      <a:r>
                        <a:rPr sz="1200" spc="-13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143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RFIs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45616"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811">
                      <a:solidFill>
                        <a:srgbClr val="63ACC5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63ACC5"/>
                      </a:solidFill>
                      <a:prstDash val="solid"/>
                    </a:lnL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9208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192">
                      <a:solidFill>
                        <a:srgbClr val="EEF3F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9560" marR="31242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200" spc="-1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ate  rental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486655" y="1840255"/>
          <a:ext cx="1872423" cy="3465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847"/>
                <a:gridCol w="477392"/>
                <a:gridCol w="633730"/>
                <a:gridCol w="461454"/>
              </a:tblGrid>
              <a:tr h="729208">
                <a:tc gridSpan="3">
                  <a:txBody>
                    <a:bodyPr/>
                    <a:lstStyle/>
                    <a:p>
                      <a:pPr marL="222885" marR="219075" indent="12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Financing  residential 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elo</a:t>
                      </a:r>
                      <a:r>
                        <a:rPr sz="1200" spc="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nts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192">
                      <a:solidFill>
                        <a:srgbClr val="EEF3F9"/>
                      </a:solidFill>
                      <a:prstDash val="solid"/>
                    </a:lnL>
                  </a:tcPr>
                </a:tc>
              </a:tr>
              <a:tr h="152425">
                <a:tc rowSpan="8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88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B w="19811">
                      <a:solidFill>
                        <a:srgbClr val="63ACC5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Social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3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9811">
                      <a:solidFill>
                        <a:srgbClr val="63ACC5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1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86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B w="19812">
                      <a:solidFill>
                        <a:srgbClr val="63ACC5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032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0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9812">
                      <a:solidFill>
                        <a:srgbClr val="63ACC5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45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4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573">
                      <a:solidFill>
                        <a:srgbClr val="63ACC5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0573">
                      <a:solidFill>
                        <a:srgbClr val="63ACC5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B w="19812">
                      <a:solidFill>
                        <a:srgbClr val="63ACC5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4795" marR="275590" indent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ulti</a:t>
                      </a:r>
                      <a:r>
                        <a:rPr sz="1200" spc="-1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e  projects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3775"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192">
                      <a:solidFill>
                        <a:srgbClr val="EEF3F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lnL w="12192">
                      <a:solidFill>
                        <a:srgbClr val="EEF3F9"/>
                      </a:solidFill>
                      <a:prstDash val="solid"/>
                    </a:lnL>
                    <a:lnR w="12192">
                      <a:solidFill>
                        <a:srgbClr val="EEF3F9"/>
                      </a:solidFill>
                      <a:prstDash val="solid"/>
                    </a:lnR>
                    <a:lnT w="12192">
                      <a:solidFill>
                        <a:srgbClr val="EEF3F9"/>
                      </a:solidFill>
                      <a:prstDash val="solid"/>
                    </a:lnT>
                    <a:lnB w="12192">
                      <a:solidFill>
                        <a:srgbClr val="EEF3F9"/>
                      </a:solidFill>
                      <a:prstDash val="solid"/>
                    </a:lnB>
                    <a:solidFill>
                      <a:srgbClr val="E7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580376" y="1834921"/>
          <a:ext cx="1409444" cy="1641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2"/>
                <a:gridCol w="549401"/>
                <a:gridCol w="507707"/>
                <a:gridCol w="256324"/>
              </a:tblGrid>
              <a:tr h="729208">
                <a:tc gridSpan="4">
                  <a:txBody>
                    <a:bodyPr/>
                    <a:lstStyle/>
                    <a:p>
                      <a:pPr marL="114300" marR="96520" indent="-10160" algn="ctr">
                        <a:lnSpc>
                          <a:spcPct val="1038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Providing 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Incremental</a:t>
                      </a:r>
                      <a:r>
                        <a:rPr sz="1200" spc="-21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loans  for</a:t>
                      </a:r>
                      <a:r>
                        <a:rPr sz="1200" spc="-18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solidFill>
                      <a:srgbClr val="E7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4523"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811">
                      <a:solidFill>
                        <a:srgbClr val="63ACC5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63ACC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9208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2250" marR="110489" indent="-381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spc="4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-1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le  </a:t>
                      </a: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funding </a:t>
                      </a:r>
                      <a:r>
                        <a:rPr sz="1200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1200" spc="-5" dirty="0">
                          <a:solidFill>
                            <a:srgbClr val="2F3843"/>
                          </a:solidFill>
                          <a:latin typeface="Arial"/>
                          <a:cs typeface="Arial"/>
                        </a:rPr>
                        <a:t>RFIs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solidFill>
                      <a:srgbClr val="E7E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133" y="69341"/>
            <a:ext cx="78784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/>
              <a:t>CUMULATIVE </a:t>
            </a:r>
            <a:r>
              <a:rPr sz="3200" spc="-15" dirty="0"/>
              <a:t>DEVELOPMENTAL</a:t>
            </a:r>
            <a:r>
              <a:rPr sz="3200" spc="-165" dirty="0"/>
              <a:t> </a:t>
            </a:r>
            <a:r>
              <a:rPr sz="3200" spc="-40" dirty="0"/>
              <a:t>IMPACT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568553" y="3713226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2015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80" y="1444116"/>
            <a:ext cx="267589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Cumulative</a:t>
            </a:r>
            <a:r>
              <a:rPr sz="900" i="1" spc="-2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funds</a:t>
            </a:r>
            <a:r>
              <a:rPr sz="900" i="1" spc="-3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disbursed</a:t>
            </a:r>
            <a:r>
              <a:rPr sz="900" i="1" spc="-1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directly</a:t>
            </a:r>
            <a:r>
              <a:rPr sz="900" i="1" spc="-55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by</a:t>
            </a:r>
            <a:r>
              <a:rPr sz="900" i="1" spc="-1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NHFC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 since</a:t>
            </a:r>
            <a:r>
              <a:rPr sz="900" i="1" spc="-9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1996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(</a:t>
            </a: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R</a:t>
            </a:r>
            <a:r>
              <a:rPr sz="800" i="1" spc="-105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illi</a:t>
            </a:r>
            <a:r>
              <a:rPr sz="800" i="1" spc="-10" dirty="0">
                <a:solidFill>
                  <a:srgbClr val="2F3843"/>
                </a:solidFill>
                <a:latin typeface="Times New Roman"/>
                <a:cs typeface="Times New Roman"/>
              </a:rPr>
              <a:t>o</a:t>
            </a:r>
            <a:r>
              <a:rPr sz="800" i="1" spc="-20" dirty="0">
                <a:solidFill>
                  <a:srgbClr val="2F3843"/>
                </a:solidFill>
                <a:latin typeface="Times New Roman"/>
                <a:cs typeface="Times New Roman"/>
              </a:rPr>
              <a:t>n</a:t>
            </a: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)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6620" y="3713226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2017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923" y="3127235"/>
            <a:ext cx="449580" cy="575945"/>
          </a:xfrm>
          <a:custGeom>
            <a:avLst/>
            <a:gdLst/>
            <a:ahLst/>
            <a:cxnLst/>
            <a:rect l="l" t="t" r="r" b="b"/>
            <a:pathLst>
              <a:path w="449580" h="575945">
                <a:moveTo>
                  <a:pt x="0" y="575576"/>
                </a:moveTo>
                <a:lnTo>
                  <a:pt x="448983" y="575576"/>
                </a:lnTo>
                <a:lnTo>
                  <a:pt x="448983" y="0"/>
                </a:lnTo>
                <a:lnTo>
                  <a:pt x="0" y="0"/>
                </a:lnTo>
                <a:lnTo>
                  <a:pt x="0" y="575576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89303" y="2609088"/>
            <a:ext cx="449580" cy="1094740"/>
          </a:xfrm>
          <a:custGeom>
            <a:avLst/>
            <a:gdLst/>
            <a:ahLst/>
            <a:cxnLst/>
            <a:rect l="l" t="t" r="r" b="b"/>
            <a:pathLst>
              <a:path w="449580" h="1094739">
                <a:moveTo>
                  <a:pt x="0" y="1094232"/>
                </a:moveTo>
                <a:lnTo>
                  <a:pt x="448983" y="1094232"/>
                </a:lnTo>
                <a:lnTo>
                  <a:pt x="448983" y="0"/>
                </a:lnTo>
                <a:lnTo>
                  <a:pt x="0" y="0"/>
                </a:lnTo>
                <a:lnTo>
                  <a:pt x="0" y="1094232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386586" y="3713226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2016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5876" y="1898904"/>
            <a:ext cx="450850" cy="1807210"/>
          </a:xfrm>
          <a:custGeom>
            <a:avLst/>
            <a:gdLst/>
            <a:ahLst/>
            <a:cxnLst/>
            <a:rect l="l" t="t" r="r" b="b"/>
            <a:pathLst>
              <a:path w="450850" h="1807210">
                <a:moveTo>
                  <a:pt x="0" y="1806956"/>
                </a:moveTo>
                <a:lnTo>
                  <a:pt x="450507" y="1806956"/>
                </a:lnTo>
                <a:lnTo>
                  <a:pt x="450507" y="0"/>
                </a:lnTo>
                <a:lnTo>
                  <a:pt x="0" y="0"/>
                </a:lnTo>
                <a:lnTo>
                  <a:pt x="0" y="1806956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0147" y="1721992"/>
            <a:ext cx="245110" cy="186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7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500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7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7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300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7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7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100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7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000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6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900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6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800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800" i="1" spc="100" dirty="0">
                <a:solidFill>
                  <a:srgbClr val="2F3843"/>
                </a:solidFill>
                <a:latin typeface="Times New Roman"/>
                <a:cs typeface="Times New Roman"/>
              </a:rPr>
              <a:t>6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700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674" y="3000628"/>
            <a:ext cx="2419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2F3843"/>
                </a:solidFill>
                <a:latin typeface="Arial Narrow"/>
                <a:cs typeface="Arial Narrow"/>
              </a:rPr>
              <a:t>6</a:t>
            </a:r>
            <a:r>
              <a:rPr sz="800" b="1" spc="-70" dirty="0">
                <a:solidFill>
                  <a:srgbClr val="2F3843"/>
                </a:solidFill>
                <a:latin typeface="Arial Narrow"/>
                <a:cs typeface="Arial Narrow"/>
              </a:rPr>
              <a:t> </a:t>
            </a: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891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5442" y="2478785"/>
            <a:ext cx="2419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2F3843"/>
                </a:solidFill>
                <a:latin typeface="Arial Narrow"/>
                <a:cs typeface="Arial Narrow"/>
              </a:rPr>
              <a:t>7</a:t>
            </a:r>
            <a:r>
              <a:rPr sz="800" b="1" spc="-70" dirty="0">
                <a:solidFill>
                  <a:srgbClr val="2F3843"/>
                </a:solidFill>
                <a:latin typeface="Arial Narrow"/>
                <a:cs typeface="Arial Narrow"/>
              </a:rPr>
              <a:t> </a:t>
            </a: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132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6554" y="1781175"/>
            <a:ext cx="2419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2F3843"/>
                </a:solidFill>
                <a:latin typeface="Arial Narrow"/>
                <a:cs typeface="Arial Narrow"/>
              </a:rPr>
              <a:t>7</a:t>
            </a:r>
            <a:r>
              <a:rPr sz="800" b="1" spc="-70" dirty="0">
                <a:solidFill>
                  <a:srgbClr val="2F3843"/>
                </a:solidFill>
                <a:latin typeface="Arial Narrow"/>
                <a:cs typeface="Arial Narrow"/>
              </a:rPr>
              <a:t> </a:t>
            </a: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438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923" y="3118104"/>
            <a:ext cx="449580" cy="17145"/>
          </a:xfrm>
          <a:custGeom>
            <a:avLst/>
            <a:gdLst/>
            <a:ahLst/>
            <a:cxnLst/>
            <a:rect l="l" t="t" r="r" b="b"/>
            <a:pathLst>
              <a:path w="449580" h="17144">
                <a:moveTo>
                  <a:pt x="0" y="16763"/>
                </a:moveTo>
                <a:lnTo>
                  <a:pt x="448983" y="16763"/>
                </a:lnTo>
                <a:lnTo>
                  <a:pt x="448983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289303" y="2604516"/>
            <a:ext cx="449580" cy="15240"/>
          </a:xfrm>
          <a:custGeom>
            <a:avLst/>
            <a:gdLst/>
            <a:ahLst/>
            <a:cxnLst/>
            <a:rect l="l" t="t" r="r" b="b"/>
            <a:pathLst>
              <a:path w="449580" h="15239">
                <a:moveTo>
                  <a:pt x="0" y="15240"/>
                </a:moveTo>
                <a:lnTo>
                  <a:pt x="448983" y="15240"/>
                </a:lnTo>
                <a:lnTo>
                  <a:pt x="44898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537716" y="272491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414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F29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054351" y="1898904"/>
            <a:ext cx="449580" cy="17145"/>
          </a:xfrm>
          <a:custGeom>
            <a:avLst/>
            <a:gdLst/>
            <a:ahLst/>
            <a:cxnLst/>
            <a:rect l="l" t="t" r="r" b="b"/>
            <a:pathLst>
              <a:path w="449580" h="17144">
                <a:moveTo>
                  <a:pt x="0" y="16763"/>
                </a:moveTo>
                <a:lnTo>
                  <a:pt x="448983" y="16763"/>
                </a:lnTo>
                <a:lnTo>
                  <a:pt x="448983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41198" y="3518153"/>
            <a:ext cx="2166620" cy="0"/>
          </a:xfrm>
          <a:custGeom>
            <a:avLst/>
            <a:gdLst/>
            <a:ahLst/>
            <a:cxnLst/>
            <a:rect l="l" t="t" r="r" b="b"/>
            <a:pathLst>
              <a:path w="2166620">
                <a:moveTo>
                  <a:pt x="0" y="0"/>
                </a:moveTo>
                <a:lnTo>
                  <a:pt x="2166493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63474" y="3092957"/>
            <a:ext cx="2288540" cy="0"/>
          </a:xfrm>
          <a:custGeom>
            <a:avLst/>
            <a:gdLst/>
            <a:ahLst/>
            <a:cxnLst/>
            <a:rect l="l" t="t" r="r" b="b"/>
            <a:pathLst>
              <a:path w="2288540">
                <a:moveTo>
                  <a:pt x="0" y="0"/>
                </a:moveTo>
                <a:lnTo>
                  <a:pt x="2288413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96418" y="2878073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80">
                <a:moveTo>
                  <a:pt x="0" y="0"/>
                </a:moveTo>
                <a:lnTo>
                  <a:pt x="2354199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02513" y="2221229"/>
            <a:ext cx="2348230" cy="0"/>
          </a:xfrm>
          <a:custGeom>
            <a:avLst/>
            <a:gdLst/>
            <a:ahLst/>
            <a:cxnLst/>
            <a:rect l="l" t="t" r="r" b="b"/>
            <a:pathLst>
              <a:path w="2348230">
                <a:moveTo>
                  <a:pt x="0" y="0"/>
                </a:moveTo>
                <a:lnTo>
                  <a:pt x="2348230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13181" y="2660142"/>
            <a:ext cx="2517775" cy="0"/>
          </a:xfrm>
          <a:custGeom>
            <a:avLst/>
            <a:gdLst/>
            <a:ahLst/>
            <a:cxnLst/>
            <a:rect l="l" t="t" r="r" b="b"/>
            <a:pathLst>
              <a:path w="2517775">
                <a:moveTo>
                  <a:pt x="0" y="0"/>
                </a:moveTo>
                <a:lnTo>
                  <a:pt x="2517267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02513" y="2443733"/>
            <a:ext cx="2255520" cy="0"/>
          </a:xfrm>
          <a:custGeom>
            <a:avLst/>
            <a:gdLst/>
            <a:ahLst/>
            <a:cxnLst/>
            <a:rect l="l" t="t" r="r" b="b"/>
            <a:pathLst>
              <a:path w="2255520">
                <a:moveTo>
                  <a:pt x="0" y="0"/>
                </a:moveTo>
                <a:lnTo>
                  <a:pt x="2255012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08965" y="3705605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>
                <a:moveTo>
                  <a:pt x="0" y="0"/>
                </a:moveTo>
                <a:lnTo>
                  <a:pt x="239382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01752" y="3738371"/>
            <a:ext cx="2075814" cy="4445"/>
          </a:xfrm>
          <a:custGeom>
            <a:avLst/>
            <a:gdLst/>
            <a:ahLst/>
            <a:cxnLst/>
            <a:rect l="l" t="t" r="r" b="b"/>
            <a:pathLst>
              <a:path w="2075814" h="4445">
                <a:moveTo>
                  <a:pt x="0" y="4063"/>
                </a:moveTo>
                <a:lnTo>
                  <a:pt x="2075434" y="0"/>
                </a:lnTo>
              </a:path>
            </a:pathLst>
          </a:custGeom>
          <a:ln w="3175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6897" y="2006345"/>
            <a:ext cx="2350135" cy="0"/>
          </a:xfrm>
          <a:custGeom>
            <a:avLst/>
            <a:gdLst/>
            <a:ahLst/>
            <a:cxnLst/>
            <a:rect l="l" t="t" r="r" b="b"/>
            <a:pathLst>
              <a:path w="2350135">
                <a:moveTo>
                  <a:pt x="0" y="0"/>
                </a:moveTo>
                <a:lnTo>
                  <a:pt x="2349754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40613" y="3292602"/>
            <a:ext cx="2166620" cy="0"/>
          </a:xfrm>
          <a:custGeom>
            <a:avLst/>
            <a:gdLst/>
            <a:ahLst/>
            <a:cxnLst/>
            <a:rect l="l" t="t" r="r" b="b"/>
            <a:pathLst>
              <a:path w="2166620">
                <a:moveTo>
                  <a:pt x="0" y="0"/>
                </a:moveTo>
                <a:lnTo>
                  <a:pt x="2166493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66522" y="1728977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213360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14300" y="835152"/>
            <a:ext cx="2887980" cy="445134"/>
          </a:xfrm>
          <a:custGeom>
            <a:avLst/>
            <a:gdLst/>
            <a:ahLst/>
            <a:cxnLst/>
            <a:rect l="l" t="t" r="r" b="b"/>
            <a:pathLst>
              <a:path w="2887980" h="445134">
                <a:moveTo>
                  <a:pt x="0" y="445008"/>
                </a:moveTo>
                <a:lnTo>
                  <a:pt x="2887980" y="445008"/>
                </a:lnTo>
                <a:lnTo>
                  <a:pt x="2887980" y="0"/>
                </a:lnTo>
                <a:lnTo>
                  <a:pt x="0" y="0"/>
                </a:lnTo>
                <a:lnTo>
                  <a:pt x="0" y="445008"/>
                </a:lnTo>
                <a:close/>
              </a:path>
            </a:pathLst>
          </a:custGeom>
          <a:solidFill>
            <a:srgbClr val="0088A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787704" y="808832"/>
            <a:ext cx="155003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6550">
              <a:lnSpc>
                <a:spcPct val="138200"/>
              </a:lnSpc>
            </a:pP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CUMULATIVE  DEVELOPMENT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58112" y="2869641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07"/>
                </a:lnTo>
              </a:path>
            </a:pathLst>
          </a:custGeom>
          <a:ln w="5608">
            <a:solidFill>
              <a:srgbClr val="0088A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655307" y="2866644"/>
            <a:ext cx="224154" cy="15240"/>
          </a:xfrm>
          <a:custGeom>
            <a:avLst/>
            <a:gdLst/>
            <a:ahLst/>
            <a:cxnLst/>
            <a:rect l="l" t="t" r="r" b="b"/>
            <a:pathLst>
              <a:path w="224154" h="15239">
                <a:moveTo>
                  <a:pt x="0" y="15240"/>
                </a:moveTo>
                <a:lnTo>
                  <a:pt x="223748" y="15240"/>
                </a:lnTo>
                <a:lnTo>
                  <a:pt x="2237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540500" y="3075940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2015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62086" y="3075940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2017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29755" y="2977894"/>
            <a:ext cx="225425" cy="107950"/>
          </a:xfrm>
          <a:custGeom>
            <a:avLst/>
            <a:gdLst/>
            <a:ahLst/>
            <a:cxnLst/>
            <a:rect l="l" t="t" r="r" b="b"/>
            <a:pathLst>
              <a:path w="225425" h="107950">
                <a:moveTo>
                  <a:pt x="0" y="107697"/>
                </a:moveTo>
                <a:lnTo>
                  <a:pt x="225272" y="107697"/>
                </a:lnTo>
                <a:lnTo>
                  <a:pt x="225272" y="0"/>
                </a:lnTo>
                <a:lnTo>
                  <a:pt x="0" y="0"/>
                </a:lnTo>
                <a:lnTo>
                  <a:pt x="0" y="107697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170419" y="3087649"/>
            <a:ext cx="224154" cy="1091565"/>
          </a:xfrm>
          <a:custGeom>
            <a:avLst/>
            <a:gdLst/>
            <a:ahLst/>
            <a:cxnLst/>
            <a:rect l="l" t="t" r="r" b="b"/>
            <a:pathLst>
              <a:path w="224154" h="1091564">
                <a:moveTo>
                  <a:pt x="0" y="1091158"/>
                </a:moveTo>
                <a:lnTo>
                  <a:pt x="223774" y="1091158"/>
                </a:lnTo>
                <a:lnTo>
                  <a:pt x="223774" y="0"/>
                </a:lnTo>
                <a:lnTo>
                  <a:pt x="0" y="0"/>
                </a:lnTo>
                <a:lnTo>
                  <a:pt x="0" y="1091158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933943" y="2456675"/>
            <a:ext cx="224154" cy="624840"/>
          </a:xfrm>
          <a:custGeom>
            <a:avLst/>
            <a:gdLst/>
            <a:ahLst/>
            <a:cxnLst/>
            <a:rect l="l" t="t" r="r" b="b"/>
            <a:pathLst>
              <a:path w="224154" h="624839">
                <a:moveTo>
                  <a:pt x="0" y="624471"/>
                </a:moveTo>
                <a:lnTo>
                  <a:pt x="223774" y="624471"/>
                </a:lnTo>
                <a:lnTo>
                  <a:pt x="223774" y="0"/>
                </a:lnTo>
                <a:lnTo>
                  <a:pt x="0" y="0"/>
                </a:lnTo>
                <a:lnTo>
                  <a:pt x="0" y="624471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6028690" y="1762505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100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79363" y="2016759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80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79363" y="2270633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60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79363" y="2524886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79363" y="2778759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30290" y="3033014"/>
            <a:ext cx="768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45453" y="3286886"/>
            <a:ext cx="1625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-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45453" y="3541014"/>
            <a:ext cx="1625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-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45453" y="3795014"/>
            <a:ext cx="1625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-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60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45453" y="4049141"/>
            <a:ext cx="1625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-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80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94908" y="4303014"/>
            <a:ext cx="21462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-</a:t>
            </a: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100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80428" y="2833623"/>
            <a:ext cx="7239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2F3843"/>
                </a:solidFill>
                <a:latin typeface="Arial Narrow"/>
                <a:cs typeface="Arial Narrow"/>
              </a:rPr>
              <a:t>7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90613" y="4182109"/>
            <a:ext cx="16129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30" dirty="0">
                <a:solidFill>
                  <a:srgbClr val="2F3843"/>
                </a:solidFill>
                <a:latin typeface="Arial Narrow"/>
                <a:cs typeface="Arial Narrow"/>
              </a:rPr>
              <a:t>-</a:t>
            </a: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86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29755" y="2976372"/>
            <a:ext cx="225425" cy="15240"/>
          </a:xfrm>
          <a:custGeom>
            <a:avLst/>
            <a:gdLst/>
            <a:ahLst/>
            <a:cxnLst/>
            <a:rect l="l" t="t" r="r" b="b"/>
            <a:pathLst>
              <a:path w="225425" h="15239">
                <a:moveTo>
                  <a:pt x="0" y="15240"/>
                </a:moveTo>
                <a:lnTo>
                  <a:pt x="225272" y="15240"/>
                </a:lnTo>
                <a:lnTo>
                  <a:pt x="22527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167371" y="4165091"/>
            <a:ext cx="225425" cy="17145"/>
          </a:xfrm>
          <a:custGeom>
            <a:avLst/>
            <a:gdLst/>
            <a:ahLst/>
            <a:cxnLst/>
            <a:rect l="l" t="t" r="r" b="b"/>
            <a:pathLst>
              <a:path w="225425" h="17145">
                <a:moveTo>
                  <a:pt x="0" y="16763"/>
                </a:moveTo>
                <a:lnTo>
                  <a:pt x="225298" y="16763"/>
                </a:lnTo>
                <a:lnTo>
                  <a:pt x="225298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423404" y="253898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414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F29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230873" y="3862578"/>
            <a:ext cx="2166620" cy="0"/>
          </a:xfrm>
          <a:custGeom>
            <a:avLst/>
            <a:gdLst/>
            <a:ahLst/>
            <a:cxnLst/>
            <a:rect l="l" t="t" r="r" b="b"/>
            <a:pathLst>
              <a:path w="2166620">
                <a:moveTo>
                  <a:pt x="0" y="0"/>
                </a:moveTo>
                <a:lnTo>
                  <a:pt x="2166493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387333" y="2567177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971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188202" y="2567177"/>
            <a:ext cx="1975485" cy="0"/>
          </a:xfrm>
          <a:custGeom>
            <a:avLst/>
            <a:gdLst/>
            <a:ahLst/>
            <a:cxnLst/>
            <a:rect l="l" t="t" r="r" b="b"/>
            <a:pathLst>
              <a:path w="1975484">
                <a:moveTo>
                  <a:pt x="0" y="0"/>
                </a:moveTo>
                <a:lnTo>
                  <a:pt x="1974977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8387333" y="282473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117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6249161" y="2824733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90">
                <a:moveTo>
                  <a:pt x="0" y="0"/>
                </a:moveTo>
                <a:lnTo>
                  <a:pt x="1913636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6236208" y="4116323"/>
            <a:ext cx="2073910" cy="4445"/>
          </a:xfrm>
          <a:custGeom>
            <a:avLst/>
            <a:gdLst/>
            <a:ahLst/>
            <a:cxnLst/>
            <a:rect l="l" t="t" r="r" b="b"/>
            <a:pathLst>
              <a:path w="2073909" h="4445">
                <a:moveTo>
                  <a:pt x="0" y="4063"/>
                </a:moveTo>
                <a:lnTo>
                  <a:pt x="2073910" y="0"/>
                </a:lnTo>
              </a:path>
            </a:pathLst>
          </a:custGeom>
          <a:ln w="3175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6250685" y="1800605"/>
            <a:ext cx="0" cy="2588260"/>
          </a:xfrm>
          <a:custGeom>
            <a:avLst/>
            <a:gdLst/>
            <a:ahLst/>
            <a:cxnLst/>
            <a:rect l="l" t="t" r="r" b="b"/>
            <a:pathLst>
              <a:path h="2588260">
                <a:moveTo>
                  <a:pt x="0" y="2587752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6704456" y="2742438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19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99019" y="3086125"/>
            <a:ext cx="225425" cy="646430"/>
          </a:xfrm>
          <a:custGeom>
            <a:avLst/>
            <a:gdLst/>
            <a:ahLst/>
            <a:cxnLst/>
            <a:rect l="l" t="t" r="r" b="b"/>
            <a:pathLst>
              <a:path w="225425" h="646429">
                <a:moveTo>
                  <a:pt x="0" y="646023"/>
                </a:moveTo>
                <a:lnTo>
                  <a:pt x="225298" y="646023"/>
                </a:lnTo>
                <a:lnTo>
                  <a:pt x="225298" y="0"/>
                </a:lnTo>
                <a:lnTo>
                  <a:pt x="0" y="0"/>
                </a:lnTo>
                <a:lnTo>
                  <a:pt x="0" y="646023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7399019" y="3721608"/>
            <a:ext cx="225425" cy="15240"/>
          </a:xfrm>
          <a:custGeom>
            <a:avLst/>
            <a:gdLst/>
            <a:ahLst/>
            <a:cxnLst/>
            <a:rect l="l" t="t" r="r" b="b"/>
            <a:pathLst>
              <a:path w="225425" h="15239">
                <a:moveTo>
                  <a:pt x="0" y="15239"/>
                </a:moveTo>
                <a:lnTo>
                  <a:pt x="225298" y="15239"/>
                </a:lnTo>
                <a:lnTo>
                  <a:pt x="22529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7406767" y="3744086"/>
            <a:ext cx="16129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30" dirty="0">
                <a:solidFill>
                  <a:srgbClr val="2F3843"/>
                </a:solidFill>
                <a:latin typeface="Arial Narrow"/>
                <a:cs typeface="Arial Narrow"/>
              </a:rPr>
              <a:t>-</a:t>
            </a: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56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82053" y="2961640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2016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162543" y="1976615"/>
            <a:ext cx="224154" cy="1107440"/>
          </a:xfrm>
          <a:custGeom>
            <a:avLst/>
            <a:gdLst/>
            <a:ahLst/>
            <a:cxnLst/>
            <a:rect l="l" t="t" r="r" b="b"/>
            <a:pathLst>
              <a:path w="224154" h="1107439">
                <a:moveTo>
                  <a:pt x="0" y="1107452"/>
                </a:moveTo>
                <a:lnTo>
                  <a:pt x="223774" y="1107452"/>
                </a:lnTo>
                <a:lnTo>
                  <a:pt x="223774" y="0"/>
                </a:lnTo>
                <a:lnTo>
                  <a:pt x="0" y="0"/>
                </a:lnTo>
                <a:lnTo>
                  <a:pt x="0" y="1107452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933943" y="2441448"/>
            <a:ext cx="224154" cy="15240"/>
          </a:xfrm>
          <a:custGeom>
            <a:avLst/>
            <a:gdLst/>
            <a:ahLst/>
            <a:cxnLst/>
            <a:rect l="l" t="t" r="r" b="b"/>
            <a:pathLst>
              <a:path w="224154" h="15239">
                <a:moveTo>
                  <a:pt x="0" y="15240"/>
                </a:moveTo>
                <a:lnTo>
                  <a:pt x="223774" y="15240"/>
                </a:lnTo>
                <a:lnTo>
                  <a:pt x="22377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8162543" y="1961388"/>
            <a:ext cx="224154" cy="17145"/>
          </a:xfrm>
          <a:custGeom>
            <a:avLst/>
            <a:gdLst/>
            <a:ahLst/>
            <a:cxnLst/>
            <a:rect l="l" t="t" r="r" b="b"/>
            <a:pathLst>
              <a:path w="224154" h="17144">
                <a:moveTo>
                  <a:pt x="0" y="16763"/>
                </a:moveTo>
                <a:lnTo>
                  <a:pt x="223748" y="16763"/>
                </a:lnTo>
                <a:lnTo>
                  <a:pt x="223748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212585" y="3085338"/>
            <a:ext cx="2475865" cy="0"/>
          </a:xfrm>
          <a:custGeom>
            <a:avLst/>
            <a:gdLst/>
            <a:ahLst/>
            <a:cxnLst/>
            <a:rect l="l" t="t" r="r" b="b"/>
            <a:pathLst>
              <a:path w="2475865">
                <a:moveTo>
                  <a:pt x="0" y="0"/>
                </a:moveTo>
                <a:lnTo>
                  <a:pt x="2475865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7975472" y="2315717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51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193785" y="1837816"/>
            <a:ext cx="12953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83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249161" y="3361182"/>
            <a:ext cx="2355850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722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243065" y="3609594"/>
            <a:ext cx="2115185" cy="0"/>
          </a:xfrm>
          <a:custGeom>
            <a:avLst/>
            <a:gdLst/>
            <a:ahLst/>
            <a:cxnLst/>
            <a:rect l="l" t="t" r="r" b="b"/>
            <a:pathLst>
              <a:path w="2115184">
                <a:moveTo>
                  <a:pt x="0" y="0"/>
                </a:moveTo>
                <a:lnTo>
                  <a:pt x="2115058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659880" y="2869692"/>
            <a:ext cx="225425" cy="212090"/>
          </a:xfrm>
          <a:custGeom>
            <a:avLst/>
            <a:gdLst/>
            <a:ahLst/>
            <a:cxnLst/>
            <a:rect l="l" t="t" r="r" b="b"/>
            <a:pathLst>
              <a:path w="225425" h="212089">
                <a:moveTo>
                  <a:pt x="0" y="211709"/>
                </a:moveTo>
                <a:lnTo>
                  <a:pt x="225272" y="211709"/>
                </a:lnTo>
                <a:lnTo>
                  <a:pt x="225272" y="0"/>
                </a:lnTo>
                <a:lnTo>
                  <a:pt x="0" y="0"/>
                </a:lnTo>
                <a:lnTo>
                  <a:pt x="0" y="211709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659880" y="2866644"/>
            <a:ext cx="225425" cy="15240"/>
          </a:xfrm>
          <a:custGeom>
            <a:avLst/>
            <a:gdLst/>
            <a:ahLst/>
            <a:cxnLst/>
            <a:rect l="l" t="t" r="r" b="b"/>
            <a:pathLst>
              <a:path w="225425" h="15239">
                <a:moveTo>
                  <a:pt x="0" y="15240"/>
                </a:moveTo>
                <a:lnTo>
                  <a:pt x="225272" y="15240"/>
                </a:lnTo>
                <a:lnTo>
                  <a:pt x="22527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609588" y="1661166"/>
            <a:ext cx="225425" cy="109220"/>
          </a:xfrm>
          <a:custGeom>
            <a:avLst/>
            <a:gdLst/>
            <a:ahLst/>
            <a:cxnLst/>
            <a:rect l="l" t="t" r="r" b="b"/>
            <a:pathLst>
              <a:path w="225425" h="109219">
                <a:moveTo>
                  <a:pt x="0" y="109213"/>
                </a:moveTo>
                <a:lnTo>
                  <a:pt x="225272" y="109213"/>
                </a:lnTo>
                <a:lnTo>
                  <a:pt x="225272" y="0"/>
                </a:lnTo>
                <a:lnTo>
                  <a:pt x="0" y="0"/>
                </a:lnTo>
                <a:lnTo>
                  <a:pt x="0" y="109213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363968" y="1661166"/>
            <a:ext cx="225425" cy="109220"/>
          </a:xfrm>
          <a:custGeom>
            <a:avLst/>
            <a:gdLst/>
            <a:ahLst/>
            <a:cxnLst/>
            <a:rect l="l" t="t" r="r" b="b"/>
            <a:pathLst>
              <a:path w="225425" h="109219">
                <a:moveTo>
                  <a:pt x="0" y="109213"/>
                </a:moveTo>
                <a:lnTo>
                  <a:pt x="225272" y="109213"/>
                </a:lnTo>
                <a:lnTo>
                  <a:pt x="225272" y="0"/>
                </a:lnTo>
                <a:lnTo>
                  <a:pt x="0" y="0"/>
                </a:lnTo>
                <a:lnTo>
                  <a:pt x="0" y="109213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249161" y="2343150"/>
            <a:ext cx="2350135" cy="0"/>
          </a:xfrm>
          <a:custGeom>
            <a:avLst/>
            <a:gdLst/>
            <a:ahLst/>
            <a:cxnLst/>
            <a:rect l="l" t="t" r="r" b="b"/>
            <a:pathLst>
              <a:path w="2350134">
                <a:moveTo>
                  <a:pt x="0" y="0"/>
                </a:moveTo>
                <a:lnTo>
                  <a:pt x="2349754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246114" y="2088642"/>
            <a:ext cx="2348230" cy="0"/>
          </a:xfrm>
          <a:custGeom>
            <a:avLst/>
            <a:gdLst/>
            <a:ahLst/>
            <a:cxnLst/>
            <a:rect l="l" t="t" r="r" b="b"/>
            <a:pathLst>
              <a:path w="2348229">
                <a:moveTo>
                  <a:pt x="0" y="0"/>
                </a:moveTo>
                <a:lnTo>
                  <a:pt x="2348230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 txBox="1"/>
          <p:nvPr/>
        </p:nvSpPr>
        <p:spPr>
          <a:xfrm>
            <a:off x="6091428" y="859536"/>
            <a:ext cx="2887980" cy="486409"/>
          </a:xfrm>
          <a:prstGeom prst="rect">
            <a:avLst/>
          </a:prstGeom>
          <a:solidFill>
            <a:srgbClr val="0088AA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568960">
              <a:lnSpc>
                <a:spcPct val="100000"/>
              </a:lnSpc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075679" y="1417954"/>
            <a:ext cx="202818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30" dirty="0">
                <a:solidFill>
                  <a:srgbClr val="2F3843"/>
                </a:solidFill>
                <a:latin typeface="Times New Roman"/>
                <a:cs typeface="Times New Roman"/>
              </a:rPr>
              <a:t>Profit </a:t>
            </a:r>
            <a:r>
              <a:rPr sz="1200" i="1" spc="-20" dirty="0">
                <a:solidFill>
                  <a:srgbClr val="2F3843"/>
                </a:solidFill>
                <a:latin typeface="Times New Roman"/>
                <a:cs typeface="Times New Roman"/>
              </a:rPr>
              <a:t>before </a:t>
            </a:r>
            <a:r>
              <a:rPr sz="1200" i="1" dirty="0">
                <a:solidFill>
                  <a:srgbClr val="2F3843"/>
                </a:solidFill>
                <a:latin typeface="Times New Roman"/>
                <a:cs typeface="Times New Roman"/>
              </a:rPr>
              <a:t>taxation </a:t>
            </a:r>
            <a:r>
              <a:rPr sz="1200" i="1" spc="-10" dirty="0">
                <a:solidFill>
                  <a:srgbClr val="2F3843"/>
                </a:solidFill>
                <a:latin typeface="Times New Roman"/>
                <a:cs typeface="Times New Roman"/>
              </a:rPr>
              <a:t>(R</a:t>
            </a:r>
            <a:r>
              <a:rPr sz="1200" i="1" spc="-3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Million)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86447" y="1627251"/>
            <a:ext cx="1045844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1525" algn="l"/>
              </a:tabLst>
            </a:pP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Co</a:t>
            </a:r>
            <a:r>
              <a:rPr sz="8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m</a:t>
            </a: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pany	</a:t>
            </a:r>
            <a:r>
              <a:rPr sz="800" i="1" spc="-20" dirty="0">
                <a:solidFill>
                  <a:srgbClr val="2F3843"/>
                </a:solidFill>
                <a:latin typeface="Times New Roman"/>
                <a:cs typeface="Times New Roman"/>
              </a:rPr>
              <a:t>G</a:t>
            </a:r>
            <a:r>
              <a:rPr sz="800" i="1" spc="-15" dirty="0">
                <a:solidFill>
                  <a:srgbClr val="2F3843"/>
                </a:solidFill>
                <a:latin typeface="Times New Roman"/>
                <a:cs typeface="Times New Roman"/>
              </a:rPr>
              <a:t>r</a:t>
            </a:r>
            <a:r>
              <a:rPr sz="800" i="1" spc="-10" dirty="0">
                <a:solidFill>
                  <a:srgbClr val="2F3843"/>
                </a:solidFill>
                <a:latin typeface="Times New Roman"/>
                <a:cs typeface="Times New Roman"/>
              </a:rPr>
              <a:t>ou</a:t>
            </a:r>
            <a:r>
              <a:rPr sz="800" i="1" dirty="0">
                <a:solidFill>
                  <a:srgbClr val="2F3843"/>
                </a:solidFill>
                <a:latin typeface="Times New Roman"/>
                <a:cs typeface="Times New Roman"/>
              </a:rPr>
              <a:t>p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51097" y="4636516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2015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37510" y="2435986"/>
            <a:ext cx="240982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Cumulative 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units/housing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opportunities 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delivered  through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our funding, interventions and</a:t>
            </a:r>
            <a:r>
              <a:rPr sz="900" i="1" spc="-14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partnerships  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since</a:t>
            </a:r>
            <a:r>
              <a:rPr sz="900" i="1" spc="-185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1996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937510" y="2899536"/>
            <a:ext cx="5676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5" dirty="0">
                <a:solidFill>
                  <a:srgbClr val="2F3843"/>
                </a:solidFill>
                <a:latin typeface="Times New Roman"/>
                <a:cs typeface="Times New Roman"/>
              </a:rPr>
              <a:t>(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t</a:t>
            </a:r>
            <a:r>
              <a:rPr sz="9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hou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sa</a:t>
            </a:r>
            <a:r>
              <a:rPr sz="9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nd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s)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72939" y="4636516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2017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340608" y="3953192"/>
            <a:ext cx="449580" cy="664210"/>
          </a:xfrm>
          <a:custGeom>
            <a:avLst/>
            <a:gdLst/>
            <a:ahLst/>
            <a:cxnLst/>
            <a:rect l="l" t="t" r="r" b="b"/>
            <a:pathLst>
              <a:path w="449579" h="664210">
                <a:moveTo>
                  <a:pt x="0" y="663892"/>
                </a:moveTo>
                <a:lnTo>
                  <a:pt x="448983" y="663892"/>
                </a:lnTo>
                <a:lnTo>
                  <a:pt x="448983" y="0"/>
                </a:lnTo>
                <a:lnTo>
                  <a:pt x="0" y="0"/>
                </a:lnTo>
                <a:lnTo>
                  <a:pt x="0" y="663892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4102608" y="3672852"/>
            <a:ext cx="449580" cy="944880"/>
          </a:xfrm>
          <a:custGeom>
            <a:avLst/>
            <a:gdLst/>
            <a:ahLst/>
            <a:cxnLst/>
            <a:rect l="l" t="t" r="r" b="b"/>
            <a:pathLst>
              <a:path w="449579" h="944879">
                <a:moveTo>
                  <a:pt x="0" y="944740"/>
                </a:moveTo>
                <a:lnTo>
                  <a:pt x="448983" y="944740"/>
                </a:lnTo>
                <a:lnTo>
                  <a:pt x="448983" y="0"/>
                </a:lnTo>
                <a:lnTo>
                  <a:pt x="0" y="0"/>
                </a:lnTo>
                <a:lnTo>
                  <a:pt x="0" y="94474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 txBox="1"/>
          <p:nvPr/>
        </p:nvSpPr>
        <p:spPr>
          <a:xfrm>
            <a:off x="4213097" y="4636516"/>
            <a:ext cx="233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2016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861559" y="3240023"/>
            <a:ext cx="450850" cy="1377315"/>
          </a:xfrm>
          <a:custGeom>
            <a:avLst/>
            <a:gdLst/>
            <a:ahLst/>
            <a:cxnLst/>
            <a:rect l="l" t="t" r="r" b="b"/>
            <a:pathLst>
              <a:path w="450850" h="1377314">
                <a:moveTo>
                  <a:pt x="0" y="1377188"/>
                </a:moveTo>
                <a:lnTo>
                  <a:pt x="450507" y="1377188"/>
                </a:lnTo>
                <a:lnTo>
                  <a:pt x="450507" y="0"/>
                </a:lnTo>
                <a:lnTo>
                  <a:pt x="0" y="0"/>
                </a:lnTo>
                <a:lnTo>
                  <a:pt x="0" y="1377188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2959354" y="3071621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520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59354" y="3290823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500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59354" y="3509645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480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59354" y="3728846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460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59354" y="3947921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440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59354" y="4167123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420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959354" y="4386326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400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477005" y="3818763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447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93385" y="3089021"/>
            <a:ext cx="180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>
                <a:solidFill>
                  <a:srgbClr val="2F3843"/>
                </a:solidFill>
                <a:latin typeface="Arial Narrow"/>
                <a:cs typeface="Arial Narrow"/>
              </a:rPr>
              <a:t>514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337559" y="3945635"/>
            <a:ext cx="449580" cy="15240"/>
          </a:xfrm>
          <a:custGeom>
            <a:avLst/>
            <a:gdLst/>
            <a:ahLst/>
            <a:cxnLst/>
            <a:rect l="l" t="t" r="r" b="b"/>
            <a:pathLst>
              <a:path w="449579" h="15239">
                <a:moveTo>
                  <a:pt x="0" y="15239"/>
                </a:moveTo>
                <a:lnTo>
                  <a:pt x="448983" y="15239"/>
                </a:lnTo>
                <a:lnTo>
                  <a:pt x="44898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F2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4858511" y="3223260"/>
            <a:ext cx="449580" cy="17145"/>
          </a:xfrm>
          <a:custGeom>
            <a:avLst/>
            <a:gdLst/>
            <a:ahLst/>
            <a:cxnLst/>
            <a:rect l="l" t="t" r="r" b="b"/>
            <a:pathLst>
              <a:path w="449579" h="17144">
                <a:moveTo>
                  <a:pt x="0" y="16763"/>
                </a:moveTo>
                <a:lnTo>
                  <a:pt x="448983" y="16763"/>
                </a:lnTo>
                <a:lnTo>
                  <a:pt x="448983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3141726" y="4461509"/>
            <a:ext cx="2435860" cy="0"/>
          </a:xfrm>
          <a:custGeom>
            <a:avLst/>
            <a:gdLst/>
            <a:ahLst/>
            <a:cxnLst/>
            <a:rect l="l" t="t" r="r" b="b"/>
            <a:pathLst>
              <a:path w="2435860">
                <a:moveTo>
                  <a:pt x="0" y="0"/>
                </a:moveTo>
                <a:lnTo>
                  <a:pt x="2435352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158489" y="4240529"/>
            <a:ext cx="2168525" cy="0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525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149345" y="4028694"/>
            <a:ext cx="2183765" cy="0"/>
          </a:xfrm>
          <a:custGeom>
            <a:avLst/>
            <a:gdLst/>
            <a:ahLst/>
            <a:cxnLst/>
            <a:rect l="l" t="t" r="r" b="b"/>
            <a:pathLst>
              <a:path w="2183765">
                <a:moveTo>
                  <a:pt x="0" y="0"/>
                </a:moveTo>
                <a:lnTo>
                  <a:pt x="2183511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3149345" y="3803141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>
                <a:moveTo>
                  <a:pt x="0" y="0"/>
                </a:moveTo>
                <a:lnTo>
                  <a:pt x="2258441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3138677" y="3586734"/>
            <a:ext cx="2288540" cy="0"/>
          </a:xfrm>
          <a:custGeom>
            <a:avLst/>
            <a:gdLst/>
            <a:ahLst/>
            <a:cxnLst/>
            <a:rect l="l" t="t" r="r" b="b"/>
            <a:pathLst>
              <a:path w="2288540">
                <a:moveTo>
                  <a:pt x="0" y="0"/>
                </a:moveTo>
                <a:lnTo>
                  <a:pt x="2288413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3147822" y="3364229"/>
            <a:ext cx="2242820" cy="0"/>
          </a:xfrm>
          <a:custGeom>
            <a:avLst/>
            <a:gdLst/>
            <a:ahLst/>
            <a:cxnLst/>
            <a:rect l="l" t="t" r="r" b="b"/>
            <a:pathLst>
              <a:path w="2242820">
                <a:moveTo>
                  <a:pt x="0" y="0"/>
                </a:moveTo>
                <a:lnTo>
                  <a:pt x="2242692" y="0"/>
                </a:lnTo>
              </a:path>
            </a:pathLst>
          </a:custGeom>
          <a:ln w="4572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928366" y="4616958"/>
            <a:ext cx="2409190" cy="0"/>
          </a:xfrm>
          <a:custGeom>
            <a:avLst/>
            <a:gdLst/>
            <a:ahLst/>
            <a:cxnLst/>
            <a:rect l="l" t="t" r="r" b="b"/>
            <a:pathLst>
              <a:path w="2409190">
                <a:moveTo>
                  <a:pt x="0" y="0"/>
                </a:moveTo>
                <a:lnTo>
                  <a:pt x="240918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3169157" y="2879598"/>
            <a:ext cx="0" cy="1899285"/>
          </a:xfrm>
          <a:custGeom>
            <a:avLst/>
            <a:gdLst/>
            <a:ahLst/>
            <a:cxnLst/>
            <a:rect l="l" t="t" r="r" b="b"/>
            <a:pathLst>
              <a:path h="1899285">
                <a:moveTo>
                  <a:pt x="0" y="189877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 txBox="1"/>
          <p:nvPr/>
        </p:nvSpPr>
        <p:spPr>
          <a:xfrm>
            <a:off x="4087367" y="3526408"/>
            <a:ext cx="4749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sz="800" u="sng" dirty="0">
                <a:solidFill>
                  <a:srgbClr val="2F3843"/>
                </a:solidFill>
                <a:latin typeface="Times New Roman"/>
                <a:cs typeface="Times New Roman"/>
              </a:rPr>
              <a:t>    </a:t>
            </a:r>
            <a:r>
              <a:rPr sz="800" u="sng" spc="7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800" b="1" u="sng" spc="25" dirty="0">
                <a:solidFill>
                  <a:srgbClr val="2F3843"/>
                </a:solidFill>
                <a:latin typeface="Arial Narrow"/>
                <a:cs typeface="Arial Narrow"/>
              </a:rPr>
              <a:t>477	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78104" y="4189415"/>
            <a:ext cx="240728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600"/>
              </a:lnSpc>
            </a:pP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Private-sector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funds 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leveraged through </a:t>
            </a:r>
            <a:r>
              <a:rPr sz="900" i="1" spc="10" dirty="0">
                <a:solidFill>
                  <a:srgbClr val="2F3843"/>
                </a:solidFill>
                <a:latin typeface="Times New Roman"/>
                <a:cs typeface="Times New Roman"/>
              </a:rPr>
              <a:t>ourfunding, 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interventions</a:t>
            </a:r>
            <a:r>
              <a:rPr sz="900" i="1" spc="-4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and</a:t>
            </a:r>
            <a:r>
              <a:rPr sz="900" i="1" spc="-25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partnerships</a:t>
            </a:r>
            <a:r>
              <a:rPr sz="900" i="1" spc="-4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spc="-5" dirty="0">
                <a:solidFill>
                  <a:srgbClr val="2F3843"/>
                </a:solidFill>
                <a:latin typeface="Times New Roman"/>
                <a:cs typeface="Times New Roman"/>
              </a:rPr>
              <a:t>since</a:t>
            </a:r>
            <a:r>
              <a:rPr sz="900" i="1" spc="-110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F3843"/>
                </a:solidFill>
                <a:latin typeface="Times New Roman"/>
                <a:cs typeface="Times New Roman"/>
              </a:rPr>
              <a:t>1996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i="1" spc="-10" dirty="0">
                <a:solidFill>
                  <a:srgbClr val="2F3843"/>
                </a:solidFill>
                <a:latin typeface="Times New Roman"/>
                <a:cs typeface="Times New Roman"/>
              </a:rPr>
              <a:t>(R</a:t>
            </a:r>
            <a:r>
              <a:rPr sz="900" i="1" spc="-175" dirty="0">
                <a:solidFill>
                  <a:srgbClr val="2F3843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F3843"/>
                </a:solidFill>
                <a:latin typeface="Times New Roman"/>
                <a:cs typeface="Times New Roman"/>
              </a:rPr>
              <a:t>billion)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679947" y="859536"/>
            <a:ext cx="0" cy="5629275"/>
          </a:xfrm>
          <a:custGeom>
            <a:avLst/>
            <a:gdLst/>
            <a:ahLst/>
            <a:cxnLst/>
            <a:rect l="l" t="t" r="r" b="b"/>
            <a:pathLst>
              <a:path h="5629275">
                <a:moveTo>
                  <a:pt x="0" y="0"/>
                </a:moveTo>
                <a:lnTo>
                  <a:pt x="0" y="5628678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2207005" y="5162219"/>
            <a:ext cx="450850" cy="193040"/>
          </a:xfrm>
          <a:custGeom>
            <a:avLst/>
            <a:gdLst/>
            <a:ahLst/>
            <a:cxnLst/>
            <a:rect l="l" t="t" r="r" b="b"/>
            <a:pathLst>
              <a:path w="450850" h="193039">
                <a:moveTo>
                  <a:pt x="0" y="192481"/>
                </a:moveTo>
                <a:lnTo>
                  <a:pt x="450761" y="192481"/>
                </a:lnTo>
                <a:lnTo>
                  <a:pt x="450761" y="0"/>
                </a:lnTo>
                <a:lnTo>
                  <a:pt x="0" y="0"/>
                </a:lnTo>
                <a:lnTo>
                  <a:pt x="0" y="192481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1452499" y="5354739"/>
            <a:ext cx="450215" cy="186690"/>
          </a:xfrm>
          <a:custGeom>
            <a:avLst/>
            <a:gdLst/>
            <a:ahLst/>
            <a:cxnLst/>
            <a:rect l="l" t="t" r="r" b="b"/>
            <a:pathLst>
              <a:path w="450214" h="186689">
                <a:moveTo>
                  <a:pt x="0" y="186524"/>
                </a:moveTo>
                <a:lnTo>
                  <a:pt x="449618" y="186524"/>
                </a:lnTo>
                <a:lnTo>
                  <a:pt x="449618" y="0"/>
                </a:lnTo>
                <a:lnTo>
                  <a:pt x="0" y="0"/>
                </a:lnTo>
                <a:lnTo>
                  <a:pt x="0" y="186524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207005" y="5354739"/>
            <a:ext cx="450850" cy="186690"/>
          </a:xfrm>
          <a:custGeom>
            <a:avLst/>
            <a:gdLst/>
            <a:ahLst/>
            <a:cxnLst/>
            <a:rect l="l" t="t" r="r" b="b"/>
            <a:pathLst>
              <a:path w="450850" h="186689">
                <a:moveTo>
                  <a:pt x="0" y="186524"/>
                </a:moveTo>
                <a:lnTo>
                  <a:pt x="450761" y="186524"/>
                </a:lnTo>
                <a:lnTo>
                  <a:pt x="450761" y="0"/>
                </a:lnTo>
                <a:lnTo>
                  <a:pt x="0" y="0"/>
                </a:lnTo>
                <a:lnTo>
                  <a:pt x="0" y="186524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1452499" y="5541276"/>
            <a:ext cx="450215" cy="194945"/>
          </a:xfrm>
          <a:custGeom>
            <a:avLst/>
            <a:gdLst/>
            <a:ahLst/>
            <a:cxnLst/>
            <a:rect l="l" t="t" r="r" b="b"/>
            <a:pathLst>
              <a:path w="450214" h="194945">
                <a:moveTo>
                  <a:pt x="0" y="194944"/>
                </a:moveTo>
                <a:lnTo>
                  <a:pt x="449618" y="194944"/>
                </a:lnTo>
                <a:lnTo>
                  <a:pt x="449618" y="0"/>
                </a:lnTo>
                <a:lnTo>
                  <a:pt x="0" y="0"/>
                </a:lnTo>
                <a:lnTo>
                  <a:pt x="0" y="194944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207005" y="5541276"/>
            <a:ext cx="450850" cy="194945"/>
          </a:xfrm>
          <a:custGeom>
            <a:avLst/>
            <a:gdLst/>
            <a:ahLst/>
            <a:cxnLst/>
            <a:rect l="l" t="t" r="r" b="b"/>
            <a:pathLst>
              <a:path w="450850" h="194945">
                <a:moveTo>
                  <a:pt x="0" y="194944"/>
                </a:moveTo>
                <a:lnTo>
                  <a:pt x="450761" y="194944"/>
                </a:lnTo>
                <a:lnTo>
                  <a:pt x="450761" y="0"/>
                </a:lnTo>
                <a:lnTo>
                  <a:pt x="0" y="0"/>
                </a:lnTo>
                <a:lnTo>
                  <a:pt x="0" y="194944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674116" y="5736221"/>
            <a:ext cx="450215" cy="191135"/>
          </a:xfrm>
          <a:custGeom>
            <a:avLst/>
            <a:gdLst/>
            <a:ahLst/>
            <a:cxnLst/>
            <a:rect l="l" t="t" r="r" b="b"/>
            <a:pathLst>
              <a:path w="450215" h="191135">
                <a:moveTo>
                  <a:pt x="0" y="190779"/>
                </a:moveTo>
                <a:lnTo>
                  <a:pt x="449618" y="190779"/>
                </a:lnTo>
                <a:lnTo>
                  <a:pt x="449618" y="0"/>
                </a:lnTo>
                <a:lnTo>
                  <a:pt x="0" y="0"/>
                </a:lnTo>
                <a:lnTo>
                  <a:pt x="0" y="190779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1452499" y="5736221"/>
            <a:ext cx="450215" cy="191135"/>
          </a:xfrm>
          <a:custGeom>
            <a:avLst/>
            <a:gdLst/>
            <a:ahLst/>
            <a:cxnLst/>
            <a:rect l="l" t="t" r="r" b="b"/>
            <a:pathLst>
              <a:path w="450214" h="191135">
                <a:moveTo>
                  <a:pt x="0" y="190779"/>
                </a:moveTo>
                <a:lnTo>
                  <a:pt x="449618" y="190779"/>
                </a:lnTo>
                <a:lnTo>
                  <a:pt x="449618" y="0"/>
                </a:lnTo>
                <a:lnTo>
                  <a:pt x="0" y="0"/>
                </a:lnTo>
                <a:lnTo>
                  <a:pt x="0" y="190779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2207005" y="5736221"/>
            <a:ext cx="450850" cy="191135"/>
          </a:xfrm>
          <a:custGeom>
            <a:avLst/>
            <a:gdLst/>
            <a:ahLst/>
            <a:cxnLst/>
            <a:rect l="l" t="t" r="r" b="b"/>
            <a:pathLst>
              <a:path w="450850" h="191135">
                <a:moveTo>
                  <a:pt x="0" y="190779"/>
                </a:moveTo>
                <a:lnTo>
                  <a:pt x="450761" y="190779"/>
                </a:lnTo>
                <a:lnTo>
                  <a:pt x="450761" y="0"/>
                </a:lnTo>
                <a:lnTo>
                  <a:pt x="0" y="0"/>
                </a:lnTo>
                <a:lnTo>
                  <a:pt x="0" y="190779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74116" y="5927001"/>
            <a:ext cx="450215" cy="203200"/>
          </a:xfrm>
          <a:custGeom>
            <a:avLst/>
            <a:gdLst/>
            <a:ahLst/>
            <a:cxnLst/>
            <a:rect l="l" t="t" r="r" b="b"/>
            <a:pathLst>
              <a:path w="450215" h="203200">
                <a:moveTo>
                  <a:pt x="0" y="203200"/>
                </a:moveTo>
                <a:lnTo>
                  <a:pt x="449618" y="203200"/>
                </a:lnTo>
                <a:lnTo>
                  <a:pt x="449618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1452499" y="5927001"/>
            <a:ext cx="450215" cy="203200"/>
          </a:xfrm>
          <a:custGeom>
            <a:avLst/>
            <a:gdLst/>
            <a:ahLst/>
            <a:cxnLst/>
            <a:rect l="l" t="t" r="r" b="b"/>
            <a:pathLst>
              <a:path w="450214" h="203200">
                <a:moveTo>
                  <a:pt x="0" y="203200"/>
                </a:moveTo>
                <a:lnTo>
                  <a:pt x="449618" y="203200"/>
                </a:lnTo>
                <a:lnTo>
                  <a:pt x="449618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2207005" y="5927001"/>
            <a:ext cx="450850" cy="203200"/>
          </a:xfrm>
          <a:custGeom>
            <a:avLst/>
            <a:gdLst/>
            <a:ahLst/>
            <a:cxnLst/>
            <a:rect l="l" t="t" r="r" b="b"/>
            <a:pathLst>
              <a:path w="450850" h="203200">
                <a:moveTo>
                  <a:pt x="0" y="203200"/>
                </a:moveTo>
                <a:lnTo>
                  <a:pt x="450761" y="203200"/>
                </a:lnTo>
                <a:lnTo>
                  <a:pt x="450761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74116" y="6130201"/>
            <a:ext cx="450215" cy="186690"/>
          </a:xfrm>
          <a:custGeom>
            <a:avLst/>
            <a:gdLst/>
            <a:ahLst/>
            <a:cxnLst/>
            <a:rect l="l" t="t" r="r" b="b"/>
            <a:pathLst>
              <a:path w="450215" h="186689">
                <a:moveTo>
                  <a:pt x="0" y="186321"/>
                </a:moveTo>
                <a:lnTo>
                  <a:pt x="449618" y="186321"/>
                </a:lnTo>
                <a:lnTo>
                  <a:pt x="449618" y="0"/>
                </a:lnTo>
                <a:lnTo>
                  <a:pt x="0" y="0"/>
                </a:lnTo>
                <a:lnTo>
                  <a:pt x="0" y="186321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1452499" y="6130201"/>
            <a:ext cx="450215" cy="186690"/>
          </a:xfrm>
          <a:custGeom>
            <a:avLst/>
            <a:gdLst/>
            <a:ahLst/>
            <a:cxnLst/>
            <a:rect l="l" t="t" r="r" b="b"/>
            <a:pathLst>
              <a:path w="450214" h="186689">
                <a:moveTo>
                  <a:pt x="0" y="186321"/>
                </a:moveTo>
                <a:lnTo>
                  <a:pt x="449618" y="186321"/>
                </a:lnTo>
                <a:lnTo>
                  <a:pt x="449618" y="0"/>
                </a:lnTo>
                <a:lnTo>
                  <a:pt x="0" y="0"/>
                </a:lnTo>
                <a:lnTo>
                  <a:pt x="0" y="186321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2207005" y="6130201"/>
            <a:ext cx="450850" cy="186690"/>
          </a:xfrm>
          <a:custGeom>
            <a:avLst/>
            <a:gdLst/>
            <a:ahLst/>
            <a:cxnLst/>
            <a:rect l="l" t="t" r="r" b="b"/>
            <a:pathLst>
              <a:path w="450850" h="186689">
                <a:moveTo>
                  <a:pt x="0" y="186321"/>
                </a:moveTo>
                <a:lnTo>
                  <a:pt x="450761" y="186321"/>
                </a:lnTo>
                <a:lnTo>
                  <a:pt x="450761" y="0"/>
                </a:lnTo>
                <a:lnTo>
                  <a:pt x="0" y="0"/>
                </a:lnTo>
                <a:lnTo>
                  <a:pt x="0" y="186321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674116" y="6316522"/>
            <a:ext cx="450215" cy="184150"/>
          </a:xfrm>
          <a:custGeom>
            <a:avLst/>
            <a:gdLst/>
            <a:ahLst/>
            <a:cxnLst/>
            <a:rect l="l" t="t" r="r" b="b"/>
            <a:pathLst>
              <a:path w="450215" h="184150">
                <a:moveTo>
                  <a:pt x="0" y="183680"/>
                </a:moveTo>
                <a:lnTo>
                  <a:pt x="449618" y="183680"/>
                </a:lnTo>
                <a:lnTo>
                  <a:pt x="449618" y="0"/>
                </a:lnTo>
                <a:lnTo>
                  <a:pt x="0" y="0"/>
                </a:lnTo>
                <a:lnTo>
                  <a:pt x="0" y="18368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1452499" y="6316522"/>
            <a:ext cx="450215" cy="184150"/>
          </a:xfrm>
          <a:custGeom>
            <a:avLst/>
            <a:gdLst/>
            <a:ahLst/>
            <a:cxnLst/>
            <a:rect l="l" t="t" r="r" b="b"/>
            <a:pathLst>
              <a:path w="450214" h="184150">
                <a:moveTo>
                  <a:pt x="0" y="183680"/>
                </a:moveTo>
                <a:lnTo>
                  <a:pt x="449618" y="183680"/>
                </a:lnTo>
                <a:lnTo>
                  <a:pt x="449618" y="0"/>
                </a:lnTo>
                <a:lnTo>
                  <a:pt x="0" y="0"/>
                </a:lnTo>
                <a:lnTo>
                  <a:pt x="0" y="183680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2207005" y="6316522"/>
            <a:ext cx="450850" cy="184150"/>
          </a:xfrm>
          <a:custGeom>
            <a:avLst/>
            <a:gdLst/>
            <a:ahLst/>
            <a:cxnLst/>
            <a:rect l="l" t="t" r="r" b="b"/>
            <a:pathLst>
              <a:path w="450850" h="184150">
                <a:moveTo>
                  <a:pt x="0" y="183680"/>
                </a:moveTo>
                <a:lnTo>
                  <a:pt x="450761" y="183680"/>
                </a:lnTo>
                <a:lnTo>
                  <a:pt x="450761" y="0"/>
                </a:lnTo>
                <a:lnTo>
                  <a:pt x="0" y="0"/>
                </a:lnTo>
                <a:lnTo>
                  <a:pt x="0" y="183680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674116" y="6500190"/>
            <a:ext cx="450215" cy="160655"/>
          </a:xfrm>
          <a:custGeom>
            <a:avLst/>
            <a:gdLst/>
            <a:ahLst/>
            <a:cxnLst/>
            <a:rect l="l" t="t" r="r" b="b"/>
            <a:pathLst>
              <a:path w="450215" h="160654">
                <a:moveTo>
                  <a:pt x="0" y="160502"/>
                </a:moveTo>
                <a:lnTo>
                  <a:pt x="449618" y="160502"/>
                </a:lnTo>
                <a:lnTo>
                  <a:pt x="449618" y="0"/>
                </a:lnTo>
                <a:lnTo>
                  <a:pt x="0" y="0"/>
                </a:lnTo>
                <a:lnTo>
                  <a:pt x="0" y="160502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1452499" y="6500190"/>
            <a:ext cx="450215" cy="160655"/>
          </a:xfrm>
          <a:custGeom>
            <a:avLst/>
            <a:gdLst/>
            <a:ahLst/>
            <a:cxnLst/>
            <a:rect l="l" t="t" r="r" b="b"/>
            <a:pathLst>
              <a:path w="450214" h="160654">
                <a:moveTo>
                  <a:pt x="0" y="160502"/>
                </a:moveTo>
                <a:lnTo>
                  <a:pt x="449618" y="160502"/>
                </a:lnTo>
                <a:lnTo>
                  <a:pt x="449618" y="0"/>
                </a:lnTo>
                <a:lnTo>
                  <a:pt x="0" y="0"/>
                </a:lnTo>
                <a:lnTo>
                  <a:pt x="0" y="160502"/>
                </a:lnTo>
                <a:close/>
              </a:path>
            </a:pathLst>
          </a:custGeom>
          <a:solidFill>
            <a:srgbClr val="00A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2207005" y="6500190"/>
            <a:ext cx="450850" cy="160655"/>
          </a:xfrm>
          <a:custGeom>
            <a:avLst/>
            <a:gdLst/>
            <a:ahLst/>
            <a:cxnLst/>
            <a:rect l="l" t="t" r="r" b="b"/>
            <a:pathLst>
              <a:path w="450850" h="160654">
                <a:moveTo>
                  <a:pt x="0" y="160502"/>
                </a:moveTo>
                <a:lnTo>
                  <a:pt x="450761" y="160502"/>
                </a:lnTo>
                <a:lnTo>
                  <a:pt x="450761" y="0"/>
                </a:lnTo>
                <a:lnTo>
                  <a:pt x="0" y="0"/>
                </a:lnTo>
                <a:lnTo>
                  <a:pt x="0" y="160502"/>
                </a:lnTo>
                <a:close/>
              </a:path>
            </a:pathLst>
          </a:custGeom>
          <a:solidFill>
            <a:srgbClr val="1D2B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2657729" y="516229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568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1902079" y="5354701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4926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1902079" y="5541264"/>
            <a:ext cx="755650" cy="0"/>
          </a:xfrm>
          <a:custGeom>
            <a:avLst/>
            <a:gdLst/>
            <a:ahLst/>
            <a:cxnLst/>
            <a:rect l="l" t="t" r="r" b="b"/>
            <a:pathLst>
              <a:path w="755650">
                <a:moveTo>
                  <a:pt x="0" y="0"/>
                </a:moveTo>
                <a:lnTo>
                  <a:pt x="755650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1123734" y="5736221"/>
            <a:ext cx="1534160" cy="0"/>
          </a:xfrm>
          <a:custGeom>
            <a:avLst/>
            <a:gdLst/>
            <a:ahLst/>
            <a:cxnLst/>
            <a:rect l="l" t="t" r="r" b="b"/>
            <a:pathLst>
              <a:path w="1534160">
                <a:moveTo>
                  <a:pt x="0" y="0"/>
                </a:moveTo>
                <a:lnTo>
                  <a:pt x="1533994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1123734" y="5927001"/>
            <a:ext cx="1642110" cy="0"/>
          </a:xfrm>
          <a:custGeom>
            <a:avLst/>
            <a:gdLst/>
            <a:ahLst/>
            <a:cxnLst/>
            <a:rect l="l" t="t" r="r" b="b"/>
            <a:pathLst>
              <a:path w="1642110">
                <a:moveTo>
                  <a:pt x="0" y="0"/>
                </a:moveTo>
                <a:lnTo>
                  <a:pt x="1641563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533133" y="6130201"/>
            <a:ext cx="2124710" cy="0"/>
          </a:xfrm>
          <a:custGeom>
            <a:avLst/>
            <a:gdLst/>
            <a:ahLst/>
            <a:cxnLst/>
            <a:rect l="l" t="t" r="r" b="b"/>
            <a:pathLst>
              <a:path w="2124710">
                <a:moveTo>
                  <a:pt x="0" y="0"/>
                </a:moveTo>
                <a:lnTo>
                  <a:pt x="2124595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533133" y="6316522"/>
            <a:ext cx="2124710" cy="0"/>
          </a:xfrm>
          <a:custGeom>
            <a:avLst/>
            <a:gdLst/>
            <a:ahLst/>
            <a:cxnLst/>
            <a:rect l="l" t="t" r="r" b="b"/>
            <a:pathLst>
              <a:path w="2124710">
                <a:moveTo>
                  <a:pt x="0" y="0"/>
                </a:moveTo>
                <a:lnTo>
                  <a:pt x="2124595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533133" y="6500202"/>
            <a:ext cx="2124710" cy="0"/>
          </a:xfrm>
          <a:custGeom>
            <a:avLst/>
            <a:gdLst/>
            <a:ahLst/>
            <a:cxnLst/>
            <a:rect l="l" t="t" r="r" b="b"/>
            <a:pathLst>
              <a:path w="2124710">
                <a:moveTo>
                  <a:pt x="0" y="0"/>
                </a:moveTo>
                <a:lnTo>
                  <a:pt x="2124595" y="0"/>
                </a:lnTo>
              </a:path>
            </a:pathLst>
          </a:custGeom>
          <a:ln w="3974">
            <a:solidFill>
              <a:srgbClr val="E7EDF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105595" y="6660692"/>
            <a:ext cx="2660015" cy="0"/>
          </a:xfrm>
          <a:custGeom>
            <a:avLst/>
            <a:gdLst/>
            <a:ahLst/>
            <a:cxnLst/>
            <a:rect l="l" t="t" r="r" b="b"/>
            <a:pathLst>
              <a:path w="2660015">
                <a:moveTo>
                  <a:pt x="0" y="0"/>
                </a:moveTo>
                <a:lnTo>
                  <a:pt x="2659702" y="0"/>
                </a:lnTo>
              </a:path>
            </a:pathLst>
          </a:custGeom>
          <a:ln w="3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44" name="object 144"/>
          <p:cNvGraphicFramePr>
            <a:graphicFrameLocks noGrp="1"/>
          </p:cNvGraphicFramePr>
          <p:nvPr/>
        </p:nvGraphicFramePr>
        <p:xfrm>
          <a:off x="136753" y="4864480"/>
          <a:ext cx="2628541" cy="1926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360"/>
                <a:gridCol w="139001"/>
                <a:gridCol w="449618"/>
                <a:gridCol w="328764"/>
                <a:gridCol w="449618"/>
                <a:gridCol w="304888"/>
                <a:gridCol w="558292"/>
              </a:tblGrid>
              <a:tr h="338906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2F3843"/>
                          </a:solidFill>
                          <a:latin typeface="Arial Narrow"/>
                          <a:cs typeface="Arial Narrow"/>
                        </a:rPr>
                        <a:t>19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/>
                </a:tc>
              </a:tr>
              <a:tr h="199308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5565" marB="0">
                    <a:lnR w="317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1145"/>
                        </a:lnSpc>
                      </a:pPr>
                      <a:r>
                        <a:rPr sz="1000" b="1" spc="35" dirty="0">
                          <a:solidFill>
                            <a:srgbClr val="2F3843"/>
                          </a:solidFill>
                          <a:latin typeface="Arial Narrow"/>
                          <a:cs typeface="Arial Narrow"/>
                        </a:rPr>
                        <a:t>18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188737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192288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R w="317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ts val="1120"/>
                        </a:lnSpc>
                      </a:pPr>
                      <a:r>
                        <a:rPr sz="1000" b="1" spc="35" dirty="0">
                          <a:solidFill>
                            <a:srgbClr val="2F3843"/>
                          </a:solidFill>
                          <a:latin typeface="Arial Narrow"/>
                          <a:cs typeface="Arial Narrow"/>
                        </a:rPr>
                        <a:t>16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231650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190364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190821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i="1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264136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CC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D2B58"/>
                    </a:solidFill>
                  </a:tcPr>
                </a:tc>
              </a:tr>
              <a:tr h="130176"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974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974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2015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2016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ct val="100000"/>
                        </a:lnSpc>
                      </a:pPr>
                      <a:r>
                        <a:rPr sz="800" i="1" spc="5" dirty="0">
                          <a:solidFill>
                            <a:srgbClr val="2F3843"/>
                          </a:solidFill>
                          <a:latin typeface="Times New Roman"/>
                          <a:cs typeface="Times New Roman"/>
                        </a:rPr>
                        <a:t>2017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5" name="object 1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327"/>
                </a:moveTo>
                <a:lnTo>
                  <a:pt x="9144000" y="719327"/>
                </a:lnTo>
                <a:lnTo>
                  <a:pt x="914400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5714" y="69341"/>
            <a:ext cx="305435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NHFC’S</a:t>
            </a:r>
            <a:r>
              <a:rPr sz="3200" spc="-85" dirty="0"/>
              <a:t> </a:t>
            </a:r>
            <a:r>
              <a:rPr sz="3200" dirty="0"/>
              <a:t>REACH</a:t>
            </a:r>
          </a:p>
        </p:txBody>
      </p:sp>
      <p:sp>
        <p:nvSpPr>
          <p:cNvPr id="5" name="object 5"/>
          <p:cNvSpPr/>
          <p:nvPr/>
        </p:nvSpPr>
        <p:spPr>
          <a:xfrm>
            <a:off x="557783" y="848867"/>
            <a:ext cx="6766559" cy="523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530"/>
          </a:xfrm>
          <a:custGeom>
            <a:avLst/>
            <a:gdLst/>
            <a:ahLst/>
            <a:cxnLst/>
            <a:rect l="l" t="t" r="r" b="b"/>
            <a:pathLst>
              <a:path w="9144000" h="684530">
                <a:moveTo>
                  <a:pt x="0" y="684276"/>
                </a:moveTo>
                <a:lnTo>
                  <a:pt x="9144000" y="684276"/>
                </a:lnTo>
                <a:lnTo>
                  <a:pt x="9144000" y="0"/>
                </a:lnTo>
                <a:lnTo>
                  <a:pt x="0" y="0"/>
                </a:lnTo>
                <a:lnTo>
                  <a:pt x="0" y="68427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4530"/>
          </a:xfrm>
          <a:custGeom>
            <a:avLst/>
            <a:gdLst/>
            <a:ahLst/>
            <a:cxnLst/>
            <a:rect l="l" t="t" r="r" b="b"/>
            <a:pathLst>
              <a:path w="9144000" h="684530">
                <a:moveTo>
                  <a:pt x="0" y="684276"/>
                </a:moveTo>
                <a:lnTo>
                  <a:pt x="9144000" y="684276"/>
                </a:lnTo>
                <a:lnTo>
                  <a:pt x="914400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76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354" y="34035"/>
            <a:ext cx="768921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ANNUAL PERFORMANCE PLAN</a:t>
            </a:r>
            <a:r>
              <a:rPr sz="3200" spc="-200" dirty="0"/>
              <a:t> </a:t>
            </a:r>
            <a:r>
              <a:rPr sz="3200" spc="-5" dirty="0"/>
              <a:t>2018/19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0" y="697915"/>
            <a:ext cx="9102725" cy="616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R="284480" algn="ctr">
              <a:lnSpc>
                <a:spcPct val="100000"/>
              </a:lnSpc>
              <a:spcBef>
                <a:spcPts val="1085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97915"/>
            <a:ext cx="9102506" cy="6160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085459" y="6392570"/>
            <a:ext cx="29591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333E50"/>
                </a:solidFill>
                <a:latin typeface="Arial"/>
                <a:cs typeface="Arial"/>
              </a:rPr>
              <a:t>Morgan's </a:t>
            </a:r>
            <a:r>
              <a:rPr sz="1200" i="1" spc="-5" dirty="0">
                <a:solidFill>
                  <a:srgbClr val="333E50"/>
                </a:solidFill>
                <a:latin typeface="Arial"/>
                <a:cs typeface="Arial"/>
              </a:rPr>
              <a:t>Villas </a:t>
            </a:r>
            <a:r>
              <a:rPr sz="1200" i="1" dirty="0">
                <a:solidFill>
                  <a:srgbClr val="333E50"/>
                </a:solidFill>
                <a:latin typeface="Arial"/>
                <a:cs typeface="Arial"/>
              </a:rPr>
              <a:t>,Mitchells Plain, Cape</a:t>
            </a:r>
            <a:r>
              <a:rPr sz="1200" i="1" spc="-16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333E50"/>
                </a:solidFill>
                <a:latin typeface="Arial"/>
                <a:cs typeface="Arial"/>
              </a:rPr>
              <a:t>Town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3848</Words>
  <Application>Microsoft Office PowerPoint</Application>
  <PresentationFormat>On-screen Show (4:3)</PresentationFormat>
  <Paragraphs>1289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CONTENTS</vt:lpstr>
      <vt:lpstr>NHFC OVERVIEW</vt:lpstr>
      <vt:lpstr>NHFC MANDATE</vt:lpstr>
      <vt:lpstr>VALUES, MISSION, VISION</vt:lpstr>
      <vt:lpstr>BUSINESS MODEL</vt:lpstr>
      <vt:lpstr>CUMULATIVE DEVELOPMENTAL IMPACT</vt:lpstr>
      <vt:lpstr>NHFC’S REACH</vt:lpstr>
      <vt:lpstr>ANNUAL PERFORMANCE PLAN 2018/19</vt:lpstr>
      <vt:lpstr>ALIGNMENT TO GOVERNMENTAL POLICIES AND PLANS</vt:lpstr>
      <vt:lpstr>OPERATING ENVIRONMENT</vt:lpstr>
      <vt:lpstr>Slide 12</vt:lpstr>
      <vt:lpstr>NHFC - OVERVIEW OF 5 YEAR TARGETS</vt:lpstr>
      <vt:lpstr>PERFORMANCE AGAINST 5 YEAR MTSF </vt:lpstr>
      <vt:lpstr>NHFC – CONTRIBUTION TO NDOHS MTSF TARGETS</vt:lpstr>
      <vt:lpstr>KEY PERFORMANCE INDICATORS – PROGRAMME 1</vt:lpstr>
      <vt:lpstr>PROGRAMME 1 – HOUSING OPPORTUNITIES</vt:lpstr>
      <vt:lpstr>PROGRAMME 1 - DISBURSEMENTS</vt:lpstr>
      <vt:lpstr>PROGRAMME 1 - APPROVALS</vt:lpstr>
      <vt:lpstr>KEY PERFORMANCE INDICATORS – PROGRAMME 2</vt:lpstr>
      <vt:lpstr>PROGRAMME 2 – HOUSING OPPORTUNITIES</vt:lpstr>
      <vt:lpstr>PROGRAMME 2 – LEVERAGED FUNDS</vt:lpstr>
      <vt:lpstr>OTHER DEVELOPMENTAL IMPACT</vt:lpstr>
      <vt:lpstr>GROUP SUMMARY STATEMENT OF FINANCIAL PERFORMANCE</vt:lpstr>
      <vt:lpstr>GROUP SUMMARY STATEMENT OF FINANCIAL POSITION</vt:lpstr>
      <vt:lpstr>Slide 26</vt:lpstr>
      <vt:lpstr>OUTLOOK</vt:lpstr>
      <vt:lpstr>CORPORATE GOVERNANCE</vt:lpstr>
      <vt:lpstr>AND SUPPORTING GOVERNANCE STRUCTURES</vt:lpstr>
      <vt:lpstr>A new dawn for  people’s housing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Govender</dc:creator>
  <cp:lastModifiedBy>PUMZA</cp:lastModifiedBy>
  <cp:revision>18</cp:revision>
  <cp:lastPrinted>2018-04-09T10:23:13Z</cp:lastPrinted>
  <dcterms:created xsi:type="dcterms:W3CDTF">2018-03-06T09:34:11Z</dcterms:created>
  <dcterms:modified xsi:type="dcterms:W3CDTF">2018-04-20T09:35:00Z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2018-03-06T00:00:00Z</vt:filetime>
  </property>
</Properties>
</file>