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7" r:id="rId5"/>
    <p:sldId id="260" r:id="rId6"/>
    <p:sldId id="268" r:id="rId7"/>
    <p:sldId id="269" r:id="rId8"/>
    <p:sldId id="257" r:id="rId9"/>
    <p:sldId id="272" r:id="rId10"/>
    <p:sldId id="273" r:id="rId11"/>
    <p:sldId id="271" r:id="rId12"/>
    <p:sldId id="274" r:id="rId13"/>
    <p:sldId id="275" r:id="rId14"/>
    <p:sldId id="277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219D-A04B-4348-A46C-5146631F804A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3876-68CC-4549-91D4-FABD7314D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4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WORK%20IN%20PROGRESS/Work%20in%20Progress/NATIVES%20ACT/FilmPublicationBoard/FPB%20ARTWORK%202012/PPT%20TEMPLATE/Electronic/FPB%20PPT%20Templates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7435"/>
            <a:ext cx="4992246" cy="2190143"/>
          </a:xfrm>
        </p:spPr>
        <p:txBody>
          <a:bodyPr>
            <a:normAutofit/>
          </a:bodyPr>
          <a:lstStyle/>
          <a:p>
            <a:pPr algn="r"/>
            <a:r>
              <a:rPr lang="en-US" sz="3000" b="1" dirty="0">
                <a:latin typeface="Helvetica"/>
                <a:cs typeface="Helvetica"/>
              </a:rPr>
              <a:t>Annual Performance Plan</a:t>
            </a:r>
            <a:r>
              <a:rPr lang="en-US" sz="3000" dirty="0">
                <a:latin typeface="Helvetica"/>
                <a:cs typeface="Helvetica"/>
              </a:rPr>
              <a:t/>
            </a:r>
            <a:br>
              <a:rPr lang="en-US" sz="3000" dirty="0">
                <a:latin typeface="Helvetica"/>
                <a:cs typeface="Helvetica"/>
              </a:rPr>
            </a:br>
            <a:r>
              <a:rPr lang="en-US" sz="3000" dirty="0">
                <a:latin typeface="Helvetica"/>
                <a:cs typeface="Helvetica"/>
              </a:rPr>
              <a:t>2018/19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2 </a:t>
            </a:r>
            <a:r>
              <a:rPr lang="en-US" sz="2500" dirty="0" err="1">
                <a:latin typeface="Helvetica"/>
                <a:cs typeface="Helvetica"/>
              </a:rPr>
              <a:t>Programmes</a:t>
            </a:r>
            <a:endParaRPr lang="en-US" sz="2500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7891975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u="sng" dirty="0"/>
              <a:t>PROGRAMME 2: Public and industry awareness and consumer education</a:t>
            </a:r>
            <a:endParaRPr lang="en-ZA" sz="3200" dirty="0"/>
          </a:p>
          <a:p>
            <a:r>
              <a:rPr lang="en-ZA" sz="3200" dirty="0"/>
              <a:t>Consumers, general members of the public and industry informed about the mandate of the FPB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04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SO2:  Consumers, general members of the public and industry informed about the mandate of the FPB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89300"/>
              </p:ext>
            </p:extLst>
          </p:nvPr>
        </p:nvGraphicFramePr>
        <p:xfrm>
          <a:off x="598488" y="1103312"/>
          <a:ext cx="8040686" cy="494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8342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9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Reviewed and approved 3-year Communications Strategy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Communications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Obtain approval of the Communications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communications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communications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8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broadcast interviews conducted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print/online articles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broadcast interviews conducted 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print/online articles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broadcast interviews conducted 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print/online articles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broadcast interviews conducted 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print/online articles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broadcast interviews conducted 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print/online articles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outreach activities conducted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reaching 400 parents, 1600 children and 800 educators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outreach activities conducted reaching 150 parents, 700 children and 300 educators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outreach activities conducted reaching 100 parents, 400 children and 200 educators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outreach activities conducted reaching 50 parents, 100 children and 100 educators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outreach activities conducted reaching 100 parents, 400 children and 200 educators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1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 on FPB's digital and social media platforms improved by 20% of the baseline as at end of 2017/18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media plan approved 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social media engagement by 5%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social media engagement by 10% 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social media engagement by 15%             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social media engagement by 20%            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38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6325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/>
                <a:cs typeface="Helvetica"/>
              </a:rPr>
              <a:t>Strategic Outcome 3</a:t>
            </a:r>
          </a:p>
        </p:txBody>
      </p:sp>
    </p:spTree>
    <p:extLst>
      <p:ext uri="{BB962C8B-B14F-4D97-AF65-F5344CB8AC3E}">
        <p14:creationId xmlns:p14="http://schemas.microsoft.com/office/powerpoint/2010/main" val="102262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958059"/>
            <a:ext cx="697757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ZA" altLang="en-US" sz="3200" b="1" dirty="0"/>
              <a:t>STRATEGIC OUTCOME 3-Objectives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Develop and maintain organisational capacity through implementation of the turnaround strategy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Implement cost savings measures as per the approved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To promote strategic black economic empowerment as per the government initiative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Creation of a secure and enabling working environment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60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3 (Continuation)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958059"/>
            <a:ext cx="697757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Adherence to PFMA and or other related legislation requirements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To ensure effective and efficient administration of the FPB and ensure compliance with applicable legislative and other requirements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To ensure effective and efficient administration of the FPB and ensure compliance with applicable legislative and other requirements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78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3 </a:t>
            </a:r>
            <a:r>
              <a:rPr lang="en-US" sz="2500" dirty="0" err="1">
                <a:latin typeface="Helvetica"/>
                <a:cs typeface="Helvetica"/>
              </a:rPr>
              <a:t>Programmes</a:t>
            </a:r>
            <a:endParaRPr lang="en-US" sz="2500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7891975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u="sng" dirty="0"/>
              <a:t>PROGRAMME 3: ADMINISTRATION AND GOVERNANCE</a:t>
            </a:r>
            <a:endParaRPr lang="en-ZA" sz="3200" dirty="0"/>
          </a:p>
          <a:p>
            <a:r>
              <a:rPr lang="en-ZA" sz="3200" dirty="0"/>
              <a:t>Effective and efficient management of FPB Operations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89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 3: Effective and efficient management of FPB Operations 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80698"/>
              </p:ext>
            </p:extLst>
          </p:nvPr>
        </p:nvGraphicFramePr>
        <p:xfrm>
          <a:off x="598488" y="1103312"/>
          <a:ext cx="8040686" cy="494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8342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9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Reviewed and approved structure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Analysis of the FPB Structure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proposed FPB structure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proposed structure to HR/Remco and Council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approved FPB Structure revisions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8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Reviewed and approved FPB Remuneration Strategy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remuneration strategy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proposed remuneration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proposed remuneration strategy to HR/Remco and Council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approved remuneration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Reviewed and approved FPB change management programme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Organizational Culture Programme for the Year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proposed Organizational Culture Programme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proposed Organizational Culture Programme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reviewed and approved Organizational Culture Programme.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1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training and development activities undertaken and evaluated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Undertake at least 1 Training and Development Activity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Undertake at least 1 Training and Development Activity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Undertake at least 1 Training and Development Activity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Undertake at least 1 Training and Development Activity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66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 3: Effective and efficient management of FPB Operations 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97875"/>
              </p:ext>
            </p:extLst>
          </p:nvPr>
        </p:nvGraphicFramePr>
        <p:xfrm>
          <a:off x="598488" y="1032799"/>
          <a:ext cx="8040686" cy="560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3048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coaching sessions for successor candidates conducted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Activity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coaching sessions (3 per quarter) for successor candidates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coaching sessions (3 per quarter) for successor candidates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coaching sessions (3 per quarter) for successor candidates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of all transactions over R100,000 are awarded to companies with a BBBEE contribution level of 3 or lower targeting previously disadvantaged or marginalised groups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of all transactions to companies with a BBBEE contribution level of 3 or lower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of all transactions over R100,000 are awarded to companies with a BBBEE contribution level of 3 or lower (Produce BBBEE spend report)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of all transactions are awarded to companies with a BBBEE contribution level of 3 or lower (Produce BBBEE spend report)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of all transactions over R100,000 are awarded to companies with a BBBEE contribution level of 3 or lower (Produce BBBEE spend report)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of all transactions are awarded to companies with a BBBEE contribution level of 3 or lower (Produce BBBEE spend report)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of all transactions over R100,000 are awarded to companies with a BBBEE contribution level of 3 or lower (Produce BBBEE spend report)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of all transactions are awarded to companies with a BBBEE contribution level of 3 or lower (Produce BBBEE spend report)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of all transactions over R100,000 are awarded to companies with a BBBEE contribution level of 3 or lower (Produce BBBEE spend report)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of all transactions are awarded to companies with a BBBEE contribution level of 3 or lower (Produce BBBEE spend report)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011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Implemented the approved office expansion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Initiate request for accommodation with DPW (Phase 1)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Continued engagements with DPW on tender process for submitted accommodation request (Phase 2)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Finalisation of Lease negotiations (Phase 3)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 lease and initiate tender process for new office refurbishment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for move to new office (Phase 4)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5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Submission of all 4 Financial reports to DOC as per the legislated deadline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reports of the prior year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reports for the current financial year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reports for the current financial year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reports for the current financial year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3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 3: Effective and efficient management of FPB Operations 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86322"/>
              </p:ext>
            </p:extLst>
          </p:nvPr>
        </p:nvGraphicFramePr>
        <p:xfrm>
          <a:off x="598488" y="1032799"/>
          <a:ext cx="8040686" cy="553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3048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 a 3-year rolling strategic internal audit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and submit to the Audit and Risk Committee for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approval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audit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reports presented to Audit and Risk Committee produced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3-year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and annual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and submit to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and Risk Committee for approval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Internal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progress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produced for the Audit and Risk Committee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Internal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progress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produced for the Audit and Risk Committee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Internal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progress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produced for the Audit and Risk Committee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Internal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progress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produced for the Audit and Risk Committee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Performance Information Reports compiled and submitted to the Executive Authority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Compile and submit quarter 4 report to the Executive Authority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Compile and submit quarter 1 report to the Executive Authority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Compile and submit quarter 2 report to the Executive Authority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Compile and submit quarter 3 report to the Executive Authority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0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Plan reviewed and approved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Performance Plan developed and approved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Annual Performance Report of 2017-18 FY submitted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Strategic review plan and APP development process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Draft 1 of Strategic Plan and Annual Performance Plan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draft 2 of Strategic plan and Annual Performance Plan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APP and obtain approval of Strategy and Annual Performance Plan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draft 3 of Strategic plan and Annual Performance Plan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5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implementation and compliance with the Corporate Governance Framework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the Corporate Governance Framework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implementation and compliance with the Governance Framework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implementation and compliance with the Governance Framework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implementation and compliance with the Governance Framework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711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6325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/>
                <a:cs typeface="Helvetica"/>
              </a:rPr>
              <a:t>Strategic Outcome 4</a:t>
            </a:r>
          </a:p>
        </p:txBody>
      </p:sp>
    </p:spTree>
    <p:extLst>
      <p:ext uri="{BB962C8B-B14F-4D97-AF65-F5344CB8AC3E}">
        <p14:creationId xmlns:p14="http://schemas.microsoft.com/office/powerpoint/2010/main" val="94823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/>
                <a:cs typeface="Helvetica"/>
              </a:rPr>
              <a:t>Strategic Outcome 1</a:t>
            </a:r>
          </a:p>
        </p:txBody>
      </p:sp>
    </p:spTree>
    <p:extLst>
      <p:ext uri="{BB962C8B-B14F-4D97-AF65-F5344CB8AC3E}">
        <p14:creationId xmlns:p14="http://schemas.microsoft.com/office/powerpoint/2010/main" val="2941194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958059"/>
            <a:ext cx="697757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ZA" altLang="en-US" sz="3200" b="1" dirty="0"/>
              <a:t>STRATEGIC OUTCOME 4-Objectives</a:t>
            </a:r>
          </a:p>
          <a:p>
            <a:pPr algn="ctr">
              <a:buFont typeface="Arial" panose="020B0604020202020204" pitchFamily="34" charset="0"/>
              <a:buNone/>
            </a:pPr>
            <a:endParaRPr lang="en-ZA" altLang="en-US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Development and implementation of a content regulation framework that ensures 100% classification and labelling of classifiable content distributed on online, mobile and related platforms, by 2017 </a:t>
            </a:r>
            <a:endParaRPr lang="en-ZA" altLang="en-US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Creation of a secure and enabling working environment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1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4 </a:t>
            </a:r>
            <a:r>
              <a:rPr lang="en-US" sz="2500" dirty="0" err="1">
                <a:latin typeface="Helvetica"/>
                <a:cs typeface="Helvetica"/>
              </a:rPr>
              <a:t>Programmes</a:t>
            </a:r>
            <a:endParaRPr lang="en-US" sz="2500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7891975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u="sng" dirty="0"/>
              <a:t>PROGRAMME 4: ONLINE CONTENT REGULATION</a:t>
            </a:r>
            <a:endParaRPr lang="en-ZA" sz="3200" dirty="0"/>
          </a:p>
          <a:p>
            <a:r>
              <a:rPr lang="en-ZA" sz="3200" dirty="0"/>
              <a:t>Effective and innovative regulation of the content distributed on online and related platforms to protect children and inform the general public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300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 4: Ensure effective and innovative regulation of content distributed online, mobile and related platforms to protect children and inform the general public 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77914"/>
              </p:ext>
            </p:extLst>
          </p:nvPr>
        </p:nvGraphicFramePr>
        <p:xfrm>
          <a:off x="598488" y="1032799"/>
          <a:ext cx="8040686" cy="244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3048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System maintained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system maintenance report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system maintenance report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system maintenance &amp; enhancement plan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OCR system maintenance &amp; assessment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availability at 98% and functionality at 80%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availability at 98% and functionality at 80%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availability at 98% and functionality at 80%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availability at 98% and functionality at 80%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availability at 98% and functionality at 80%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10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6325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/>
                <a:cs typeface="Helvetica"/>
              </a:rPr>
              <a:t>Strategic Outcome 5</a:t>
            </a:r>
          </a:p>
        </p:txBody>
      </p:sp>
    </p:spTree>
    <p:extLst>
      <p:ext uri="{BB962C8B-B14F-4D97-AF65-F5344CB8AC3E}">
        <p14:creationId xmlns:p14="http://schemas.microsoft.com/office/powerpoint/2010/main" val="79708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958059"/>
            <a:ext cx="69775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ZA" altLang="en-US" sz="3200" b="1" dirty="0"/>
              <a:t>STRATEGIC OUTCOME 5 – Objectives</a:t>
            </a:r>
          </a:p>
          <a:p>
            <a:pPr algn="ctr">
              <a:buFont typeface="Arial" panose="020B0604020202020204" pitchFamily="34" charset="0"/>
              <a:buNone/>
            </a:pPr>
            <a:endParaRPr lang="en-ZA" altLang="en-US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To form and maintain  national and international partnerships with identified key stakeholders, other regulators, industry players and law enforcement agencies for improved regulation (effectiveness, resourcing and enforcement)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444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5 </a:t>
            </a:r>
            <a:r>
              <a:rPr lang="en-US" sz="2500" dirty="0" err="1">
                <a:latin typeface="Helvetica"/>
                <a:cs typeface="Helvetica"/>
              </a:rPr>
              <a:t>Programmes</a:t>
            </a:r>
            <a:endParaRPr lang="en-US" sz="2500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7891975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u="sng" dirty="0"/>
              <a:t>PROGRAMME 5: PARTNERSHIPS &amp; COLLABORATION</a:t>
            </a:r>
            <a:endParaRPr lang="en-ZA" sz="3200" dirty="0"/>
          </a:p>
          <a:p>
            <a:r>
              <a:rPr lang="en-ZA" sz="3200" dirty="0"/>
              <a:t>FPB footprint expanded through partnership and stakeholder relationships in pursuance of our mandate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43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r>
              <a:rPr lang="en-ZA" altLang="en-US" sz="1400" b="1" dirty="0">
                <a:latin typeface="Arial Narrow" panose="020B0606020202030204" pitchFamily="34" charset="0"/>
              </a:rPr>
              <a:t>SO5: Expand our footprint as the FPB through partnership and stakeholder   relationships in pursuance of our mandate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26150"/>
              </p:ext>
            </p:extLst>
          </p:nvPr>
        </p:nvGraphicFramePr>
        <p:xfrm>
          <a:off x="598488" y="1032799"/>
          <a:ext cx="8040686" cy="5334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3048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Reviewed and Approved 2-year stakeholder relations strategy implemented by 31 March 2019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stakeholder relations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Obtain approval of stakeholder relations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the stakeholder relations strategy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the stakeholder relations strategy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multi-unit distributor engagement conducted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distributor engagement conducted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distributor engagement conducted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distributor engagement conducted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multi-unit distributor engagement conducted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 (3) film/gaming/tech festivals attended &amp; participated at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Confirm participation with event organizers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at one (1) Film/gaming/tech festival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at one (1) Film/gaming/tech festival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at one (1) Film/gaming/tech Festival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the ROI in participating in Film/Gaming festival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5375643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Seven (7) international stakeholders engaged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the International engagement concept document and plan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 one (1) stakeholder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(2) stakeholders engaged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(2) stakeholders engaged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(2) stakeholders engaged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863207"/>
                  </a:ext>
                </a:extLst>
              </a:tr>
              <a:tr h="730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compliance with INHOPE requirements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compliance with INHOPE requirements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compliance with INHOPE requirements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compliance with INHOPE requirements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compliance with INHOPE requirements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2939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13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PB PPT Templates4.jpg" descr="/WORK IN PROGRESS/Work in Progress/NATIVES ACT/FilmPublicationBoard/FPB ARTWORK 2012/PPT TEMPLATE/Electronic/FPB PPT Templates4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3162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Helvetica"/>
                <a:cs typeface="Helvetica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6977575" cy="577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STRATEGIC OUTCOME 1-Objectives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ZA" altLang="en-US" sz="2800" dirty="0">
                <a:solidFill>
                  <a:prstClr val="black"/>
                </a:solidFill>
              </a:rPr>
              <a:t>Implement a Content regulation framework that ensures 100% classification and labelling of classifiable material submitted; whilst ensuring broad convergence with societal norms and values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ZA" altLang="en-US" sz="2800" dirty="0">
                <a:solidFill>
                  <a:prstClr val="black"/>
                </a:solidFill>
              </a:rPr>
              <a:t>Implement relevant initiatives geared towards ensuring at least 75% industry compliance including extending compliance monitoring initiatives throughout the value chain of production, creation , distribution of the Film Publications and Games (FPGs)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62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1 </a:t>
            </a:r>
            <a:r>
              <a:rPr lang="en-US" sz="2500" dirty="0" err="1">
                <a:latin typeface="Helvetica"/>
                <a:cs typeface="Helvetica"/>
              </a:rPr>
              <a:t>Programmes</a:t>
            </a:r>
            <a:endParaRPr lang="en-US" sz="2500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7891975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u="sng" dirty="0"/>
              <a:t>PROGRAMME 1: INDUSTRY COMPLIANCE</a:t>
            </a:r>
          </a:p>
          <a:p>
            <a:r>
              <a:rPr lang="en-ZA" sz="3200" dirty="0"/>
              <a:t>Effective regulation of films games and certain publications throughout the entire value chain (content creators, producers and distributors of FPGs) for the protection of children and the public through information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altLang="en-US" sz="3200" b="1" dirty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33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pPr eaLnBrk="1" hangingPunct="1"/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SO: 1 Effective and Visible monitoring of  films, games and certain publications throughout the entire value chain (content creators, producers and distributors of </a:t>
            </a:r>
            <a:r>
              <a:rPr lang="en-ZA" altLang="en-US" sz="14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fpgs</a:t>
            </a:r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) to protect children and inform the general public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81651"/>
              </p:ext>
            </p:extLst>
          </p:nvPr>
        </p:nvGraphicFramePr>
        <p:xfrm>
          <a:off x="598488" y="1103313"/>
          <a:ext cx="8040686" cy="504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6956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legible submissions (games, films, publications) classified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legible submissions (games, films, publications) classified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legible submissions (games, films, publications) classified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legible submissions (games, films, publications) classified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legible submissions (games, films, publications) classified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5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trend analysis reports on the rate of classification submissions, registrations and/or renewals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trend analysis reports on the rate of classification submissions, registrations and/or renewals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trend analysis reports on the rate of classification submissions, registrations and/or renewals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trend analysis reports on the rate of classification submissions, registrations and/or renewals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trend analysis reports on the rate of classification submissions, registrations and/or renewals compiled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Classification guidelines reviewed and approved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 with industry and obtain inputs on the classification guidelines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draft reviewed classification guidelines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(Phase 1)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 with industry and Council on the draft reviewed classification guidelines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(Phase 2)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draft classification guidelines to Council and Minister for approval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(Phase 3)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Gazette the approved classification guidelines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(Phase 4)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Convergence Surveys targeting at least 9000 respondents conducted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design and approval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Surveys (Fieldwork)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report and convergence surveys finding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Finalisation and approval of report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focus groups to assess implementation of classification guidelines conducted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groups project plan developed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Focus Group Convened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Focus Group Convened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Focus Group Convened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Focus Group Convened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pPr eaLnBrk="1" hangingPunct="1"/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SO: 1 Effective and Visible monitoring of  films, games and certain publications throughout the entire value chain (content creators, producers and distributors of </a:t>
            </a:r>
            <a:r>
              <a:rPr lang="en-ZA" altLang="en-US" sz="14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fpgs</a:t>
            </a:r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) to protect children and inform the general public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22076"/>
              </p:ext>
            </p:extLst>
          </p:nvPr>
        </p:nvGraphicFramePr>
        <p:xfrm>
          <a:off x="598488" y="1103312"/>
          <a:ext cx="8040686" cy="488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92794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1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reports on the progress made in the enactment of FB Amendment Bill compiled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quarterly report on progress in enactment of FB Amendment Bill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quarterly report on progress in enactment of FB Amendment Bill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quarterly report on progress in enactment of FB Amendment Bill compiled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quarterly report on progress in enactment of FB Amendment Bill compiled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 unregistered distributors on physical platforms identified</a:t>
                      </a:r>
                      <a:b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unregistered distributors on physical platforms identified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unregistered distributors on physical platforms identified</a:t>
                      </a:r>
                      <a:b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unregistered distributors on physical platforms identified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unregistered distributors on physical platforms identified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 online inspections conducted to check compliance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online inspections conducted to check compliance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online inspections conducted to check compliance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online inspections conducted to check compliance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online inspections conducted to check compliance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raids with Law enforcement conducted to enforce compliance with the Act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Raids conducted (4 in each region) with the approved cooperation of LEA's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Raids conducted (4 in each region) with the approved cooperation of LEA's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Raids conducted (4 in each region) with the approved cooperation of LEA's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Raids conducted (4 in each region) with the approved cooperation of LEA's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3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Child Sexual Abuse Material Cases referred to FPB responded to within 10 working days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Child Sexual Abuse Material Cases referred to FPB within the quarter responded to within 10 working days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Child Sexual Abuse Material Cases referred to FPB within the quarter responded to within 10 working days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Child Sexual Abuse Material Cases referred to FPB within the quarter responded to within 10 working days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Child Sexual Abuse Material Cases referred to FPB within the quarter responded to within 10 working days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9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982F0A-A45F-4D32-A9BB-204B2B3A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230188"/>
            <a:ext cx="7940675" cy="717550"/>
          </a:xfrm>
        </p:spPr>
        <p:txBody>
          <a:bodyPr/>
          <a:lstStyle/>
          <a:p>
            <a:pPr eaLnBrk="1" hangingPunct="1"/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SO: 1 Effective and Visible monitoring of  films, games and certain publications throughout the entire value chain (content creators, producers and distributors of </a:t>
            </a:r>
            <a:r>
              <a:rPr lang="en-ZA" altLang="en-US" sz="14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fpgs</a:t>
            </a:r>
            <a:r>
              <a:rPr lang="en-ZA" alt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) to protect children and inform the general public</a:t>
            </a:r>
            <a:endParaRPr lang="en-US" altLang="en-US" sz="1400" b="1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6531EB-830D-4DB0-B91E-C0602A83DE68}"/>
              </a:ext>
            </a:extLst>
          </p:cNvPr>
          <p:cNvSpPr txBox="1"/>
          <p:nvPr/>
        </p:nvSpPr>
        <p:spPr>
          <a:xfrm>
            <a:off x="759655" y="1420837"/>
            <a:ext cx="7765367" cy="4487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CD9BC-E24E-46FB-A051-DFE6861E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53377"/>
              </p:ext>
            </p:extLst>
          </p:nvPr>
        </p:nvGraphicFramePr>
        <p:xfrm>
          <a:off x="598488" y="1103312"/>
          <a:ext cx="8040686" cy="473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3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23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92794">
                <a:tc>
                  <a:txBody>
                    <a:bodyPr/>
                    <a:lstStyle/>
                    <a:p>
                      <a:r>
                        <a:rPr lang="en-ZA" sz="1600" dirty="0"/>
                        <a:t>ANNUAL TARGET 2018/19</a:t>
                      </a:r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Q.1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Q.2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Q.3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QUARTERLY</a:t>
                      </a:r>
                      <a:r>
                        <a:rPr lang="en-ZA" sz="1600" baseline="0" dirty="0"/>
                        <a:t> TARGET </a:t>
                      </a:r>
                    </a:p>
                    <a:p>
                      <a:r>
                        <a:rPr lang="en-ZA" sz="1600" baseline="0" dirty="0"/>
                        <a:t>Q.4</a:t>
                      </a:r>
                      <a:endParaRPr lang="en-ZA" sz="1600" dirty="0"/>
                    </a:p>
                  </a:txBody>
                  <a:tcPr marL="91436" marR="91436" marT="45728" marB="457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1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7000 Inspections of existing distributors (Targeted) to physical platforms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1700 Inspections of existing distributors (Targeted) to physical platforms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 Inspections of existing distributors (Targeted) to physical platforms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1800 Inspections of existing distributors (Targeted) to physical platforms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 Inspections of existing distributors (Targeted) to physical platforms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the call logging system to track and resolve at least 95% of queries within the set turnaround times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 at least 95% of queries within the set turnaround times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 at least 95% of queries within the set turnaround times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 at least 95% of queries within the set turnaround times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 at least 95% of queries within the set turnaround times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Quarterly surveys to assess quality of service rendered targeting 250 respondents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surveys to assess quality of service rendered targeting 100 respondents conducted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Surveys to 75 respondents distributed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Surveys to 75 respondents distributed 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comprehensive analysis report of the findings of the survey and submit to Council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classification decisions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classification decisions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classification decisions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classification decisions issued within 8 working days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classification decisions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3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registrations and renewals licenses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registrations and renewals licenses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registrations and renewals licenses issued within 8 working Days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registrations and renewals licenses issued within 8 working Days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registrations and renewals licenses issued within 8 working Days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50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PB PPT Templates2.jpg" descr="/WORK IN PROGRESS/Work in Progress/NATIVES ACT/FilmPublicationBoard/FPB ARTWORK 2012/PPT TEMPLATE/Electronic/FPB PPT Templates2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6325"/>
            <a:ext cx="9144000" cy="6851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515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/>
                <a:cs typeface="Helvetica"/>
              </a:rPr>
              <a:t>Strategic Outcome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73" y="230057"/>
            <a:ext cx="7941384" cy="71777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Helvetica"/>
                <a:cs typeface="Helvetica"/>
              </a:rPr>
              <a:t>Strategic Outcome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805453-9B30-4D35-85AE-1EFCC5CF2B95}"/>
              </a:ext>
            </a:extLst>
          </p:cNvPr>
          <p:cNvSpPr txBox="1"/>
          <p:nvPr/>
        </p:nvSpPr>
        <p:spPr>
          <a:xfrm>
            <a:off x="422031" y="1084112"/>
            <a:ext cx="697757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ZA" altLang="en-US" sz="3200" b="1" dirty="0"/>
              <a:t>STRATEGIC OUTCOME 2-Objectives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altLang="en-US" sz="3200" dirty="0"/>
              <a:t>To meet the social cohesion imperative by informing consumers, society and industry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4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2514</Words>
  <Application>Microsoft Office PowerPoint</Application>
  <PresentationFormat>On-screen Show (4:3)</PresentationFormat>
  <Paragraphs>344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Mincho</vt:lpstr>
      <vt:lpstr>Arial</vt:lpstr>
      <vt:lpstr>Arial Narrow</vt:lpstr>
      <vt:lpstr>Calibri</vt:lpstr>
      <vt:lpstr>Cambria</vt:lpstr>
      <vt:lpstr>Helvetica</vt:lpstr>
      <vt:lpstr>Times New Roman</vt:lpstr>
      <vt:lpstr>Wingdings</vt:lpstr>
      <vt:lpstr>Office Theme</vt:lpstr>
      <vt:lpstr>Annual Performance Plan 2018/19</vt:lpstr>
      <vt:lpstr>Strategic Outcome 1</vt:lpstr>
      <vt:lpstr>Strategic Outcome 1</vt:lpstr>
      <vt:lpstr>Strategic Outcome 1 Programmes</vt:lpstr>
      <vt:lpstr>SO: 1 Effective and Visible monitoring of  films, games and certain publications throughout the entire value chain (content creators, producers and distributors of fpgs) to protect children and inform the general public</vt:lpstr>
      <vt:lpstr>SO: 1 Effective and Visible monitoring of  films, games and certain publications throughout the entire value chain (content creators, producers and distributors of fpgs) to protect children and inform the general public</vt:lpstr>
      <vt:lpstr>SO: 1 Effective and Visible monitoring of  films, games and certain publications throughout the entire value chain (content creators, producers and distributors of fpgs) to protect children and inform the general public</vt:lpstr>
      <vt:lpstr>Strategic Outcome 2</vt:lpstr>
      <vt:lpstr>Strategic Outcome 2</vt:lpstr>
      <vt:lpstr>Strategic Outcome 2 Programmes</vt:lpstr>
      <vt:lpstr>SO2:  Consumers, general members of the public and industry informed about the mandate of the FPB</vt:lpstr>
      <vt:lpstr>Strategic Outcome 3</vt:lpstr>
      <vt:lpstr>Strategic Outcome 3</vt:lpstr>
      <vt:lpstr>Strategic Outcome 3 (Continuation)</vt:lpstr>
      <vt:lpstr>Strategic Outcome 3 Programmes</vt:lpstr>
      <vt:lpstr>SO 3: Effective and efficient management of FPB Operations </vt:lpstr>
      <vt:lpstr>SO 3: Effective and efficient management of FPB Operations </vt:lpstr>
      <vt:lpstr>SO 3: Effective and efficient management of FPB Operations </vt:lpstr>
      <vt:lpstr>Strategic Outcome 4</vt:lpstr>
      <vt:lpstr>Strategic Outcome 4</vt:lpstr>
      <vt:lpstr>Strategic Outcome 4 Programmes</vt:lpstr>
      <vt:lpstr>SO 4: Ensure effective and innovative regulation of content distributed online, mobile and related platforms to protect children and inform the general public </vt:lpstr>
      <vt:lpstr>Strategic Outcome 5</vt:lpstr>
      <vt:lpstr>Strategic Outcome 5</vt:lpstr>
      <vt:lpstr>Strategic Outcome 5 Programmes</vt:lpstr>
      <vt:lpstr>SO5: Expand our footprint as the FPB through partnership and stakeholder   relationships in pursuance of our mandate</vt:lpstr>
      <vt:lpstr>Thank You</vt:lpstr>
    </vt:vector>
  </TitlesOfParts>
  <Company>FoculPoint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 Sub headline</dc:title>
  <dc:creator>Phuti Moyaha</dc:creator>
  <cp:lastModifiedBy>Phindile Vumazonke</cp:lastModifiedBy>
  <cp:revision>10</cp:revision>
  <dcterms:created xsi:type="dcterms:W3CDTF">2013-03-05T08:17:52Z</dcterms:created>
  <dcterms:modified xsi:type="dcterms:W3CDTF">2018-04-10T12:10:10Z</dcterms:modified>
</cp:coreProperties>
</file>