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0"/>
  </p:notesMasterIdLst>
  <p:sldIdLst>
    <p:sldId id="256" r:id="rId3"/>
    <p:sldId id="280" r:id="rId4"/>
    <p:sldId id="274" r:id="rId5"/>
    <p:sldId id="265" r:id="rId6"/>
    <p:sldId id="266" r:id="rId7"/>
    <p:sldId id="284" r:id="rId8"/>
    <p:sldId id="260"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AAA17"/>
    <a:srgbClr val="D56306"/>
    <a:srgbClr val="43682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2" d="100"/>
          <a:sy n="62" d="100"/>
        </p:scale>
        <p:origin x="-2376" y="-126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71A2ECD-1087-4D39-B39E-A0A68A31D23E}" type="datetimeFigureOut">
              <a:rPr lang="en-ZA" smtClean="0"/>
              <a:pPr/>
              <a:t>2018/04/20</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9A5A6A7-CE50-40F4-923B-4462BCF8675B}" type="slidenum">
              <a:rPr lang="en-ZA" smtClean="0"/>
              <a:pPr/>
              <a:t>‹#›</a:t>
            </a:fld>
            <a:endParaRPr lang="en-ZA"/>
          </a:p>
        </p:txBody>
      </p:sp>
    </p:spTree>
    <p:extLst>
      <p:ext uri="{BB962C8B-B14F-4D97-AF65-F5344CB8AC3E}">
        <p14:creationId xmlns:p14="http://schemas.microsoft.com/office/powerpoint/2010/main" xmlns=""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69A5A6A7-CE50-40F4-923B-4462BCF8675B}" type="slidenum">
              <a:rPr lang="en-ZA" smtClean="0"/>
              <a:pPr/>
              <a:t>3</a:t>
            </a:fld>
            <a:endParaRPr lang="en-ZA"/>
          </a:p>
        </p:txBody>
      </p:sp>
    </p:spTree>
    <p:extLst>
      <p:ext uri="{BB962C8B-B14F-4D97-AF65-F5344CB8AC3E}">
        <p14:creationId xmlns:p14="http://schemas.microsoft.com/office/powerpoint/2010/main" xmlns="" val="28616945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24481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33347596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1443698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err="1" smtClean="0">
                <a:solidFill>
                  <a:schemeClr val="tx1"/>
                </a:solidFill>
                <a:effectLst/>
                <a:latin typeface="Arial" panose="020B0604020202020204" pitchFamily="34" charset="0"/>
                <a:ea typeface="+mn-ea"/>
                <a:cs typeface="Arial" panose="020B0604020202020204" pitchFamily="34" charset="0"/>
              </a:rPr>
              <a:t>Dankie</a:t>
            </a:r>
            <a:r>
              <a:rPr lang="en-ZA" sz="4000" kern="1200" dirty="0" smtClean="0">
                <a:solidFill>
                  <a:schemeClr val="tx1"/>
                </a:solidFill>
                <a:effectLst/>
                <a:latin typeface="Arial" panose="020B0604020202020204" pitchFamily="34" charset="0"/>
                <a:ea typeface="+mn-ea"/>
                <a:cs typeface="Arial" panose="020B0604020202020204" pitchFamily="34" charset="0"/>
              </a:rPr>
              <a:t> / Thank you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Ngiyathokoza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Enkosi</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Ngiyabonga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leboga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leboha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Ndi</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smtClean="0">
                <a:solidFill>
                  <a:schemeClr val="tx1"/>
                </a:solidFill>
                <a:effectLst/>
                <a:latin typeface="Arial" panose="020B0604020202020204" pitchFamily="34" charset="0"/>
                <a:ea typeface="+mn-ea"/>
                <a:cs typeface="Arial" panose="020B0604020202020204" pitchFamily="34" charset="0"/>
              </a:rPr>
              <a:t>livhuwa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Ndza</a:t>
            </a:r>
            <a:r>
              <a:rPr lang="en-ZA" sz="4000" kern="1200" dirty="0" smtClean="0">
                <a:solidFill>
                  <a:schemeClr val="tx1"/>
                </a:solidFill>
                <a:effectLst/>
                <a:latin typeface="Arial" panose="020B0604020202020204" pitchFamily="34" charset="0"/>
                <a:ea typeface="+mn-ea"/>
                <a:cs typeface="Arial" panose="020B0604020202020204" pitchFamily="34" charset="0"/>
              </a:rPr>
              <a:t> </a:t>
            </a:r>
            <a:r>
              <a:rPr lang="en-ZA" sz="4000" kern="1200" dirty="0" err="1" smtClean="0">
                <a:solidFill>
                  <a:schemeClr val="tx1"/>
                </a:solidFill>
                <a:effectLst/>
                <a:latin typeface="Arial" panose="020B0604020202020204" pitchFamily="34" charset="0"/>
                <a:ea typeface="+mn-ea"/>
                <a:cs typeface="Arial" panose="020B0604020202020204" pitchFamily="34" charset="0"/>
              </a:rPr>
              <a:t>khensa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2815015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p>
        </p:txBody>
      </p:sp>
      <p:pic>
        <p:nvPicPr>
          <p:cNvPr id="8" name="Picture 7"/>
          <p:cNvPicPr>
            <a:picLocks noChangeAspect="1"/>
          </p:cNvPicPr>
          <p:nvPr userDrawn="1"/>
        </p:nvPicPr>
        <p:blipFill>
          <a:blip r:embed="rId10" cstate="print">
            <a:extLst>
              <a:ext uri="{28A0092B-C50C-407E-A947-70E740481C1C}">
                <a14:useLocalDpi xmlns:a14="http://schemas.microsoft.com/office/drawing/2010/main" xmlns=""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2" name="Picture 11"/>
          <p:cNvPicPr>
            <a:picLocks noChangeAspect="1"/>
          </p:cNvPicPr>
          <p:nvPr userDrawn="1"/>
        </p:nvPicPr>
        <p:blipFill>
          <a:blip r:embed="rId10" cstate="print">
            <a:extLst>
              <a:ext uri="{28A0092B-C50C-407E-A947-70E740481C1C}">
                <a14:useLocalDpi xmlns:a14="http://schemas.microsoft.com/office/drawing/2010/main" xmlns=""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xmlns=""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sz="3600" dirty="0" smtClean="0"/>
              <a:t>  PRESENTATION ON </a:t>
            </a:r>
            <a:r>
              <a:rPr lang="en-ZA" sz="3600" dirty="0" smtClean="0">
                <a:latin typeface="Trebuchet MS" panose="020B0603020202020204" pitchFamily="34" charset="0"/>
              </a:rPr>
              <a:t>PUBLIC </a:t>
            </a:r>
            <a:r>
              <a:rPr lang="en-ZA" sz="3600" dirty="0">
                <a:latin typeface="Trebuchet MS" panose="020B0603020202020204" pitchFamily="34" charset="0"/>
              </a:rPr>
              <a:t>SERVICE COMMISSION AMENDMENT BILL</a:t>
            </a:r>
          </a:p>
        </p:txBody>
      </p:sp>
      <p:sp>
        <p:nvSpPr>
          <p:cNvPr id="3" name="Subtitle 2"/>
          <p:cNvSpPr>
            <a:spLocks noGrp="1"/>
          </p:cNvSpPr>
          <p:nvPr>
            <p:ph type="subTitle" idx="1"/>
          </p:nvPr>
        </p:nvSpPr>
        <p:spPr/>
        <p:txBody>
          <a:bodyPr>
            <a:normAutofit/>
          </a:bodyPr>
          <a:lstStyle/>
          <a:p>
            <a:endParaRPr lang="en-ZA" dirty="0" smtClean="0"/>
          </a:p>
        </p:txBody>
      </p:sp>
    </p:spTree>
    <p:extLst>
      <p:ext uri="{BB962C8B-B14F-4D97-AF65-F5344CB8AC3E}">
        <p14:creationId xmlns:p14="http://schemas.microsoft.com/office/powerpoint/2010/main" xmlns="" val="628938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Presentation Outline</a:t>
            </a:r>
            <a:endParaRPr lang="en-ZA" dirty="0"/>
          </a:p>
        </p:txBody>
      </p:sp>
      <p:sp>
        <p:nvSpPr>
          <p:cNvPr id="3" name="Content Placeholder 2"/>
          <p:cNvSpPr>
            <a:spLocks noGrp="1"/>
          </p:cNvSpPr>
          <p:nvPr>
            <p:ph idx="1"/>
          </p:nvPr>
        </p:nvSpPr>
        <p:spPr/>
        <p:txBody>
          <a:bodyPr/>
          <a:lstStyle/>
          <a:p>
            <a:pPr marL="0" indent="0" algn="just">
              <a:lnSpc>
                <a:spcPct val="130000"/>
              </a:lnSpc>
              <a:spcBef>
                <a:spcPct val="0"/>
              </a:spcBef>
              <a:buNone/>
            </a:pPr>
            <a:endParaRPr lang="en-US" dirty="0">
              <a:latin typeface="Trebuchet MS" panose="020B0603020202020204" pitchFamily="34" charset="0"/>
              <a:cs typeface="Arial" pitchFamily="34" charset="0"/>
            </a:endParaRPr>
          </a:p>
          <a:p>
            <a:pPr algn="just">
              <a:lnSpc>
                <a:spcPct val="130000"/>
              </a:lnSpc>
              <a:spcBef>
                <a:spcPct val="0"/>
              </a:spcBef>
            </a:pPr>
            <a:r>
              <a:rPr lang="en-US" dirty="0">
                <a:latin typeface="Trebuchet MS" panose="020B0603020202020204" pitchFamily="34" charset="0"/>
                <a:cs typeface="Arial" pitchFamily="34" charset="0"/>
              </a:rPr>
              <a:t>Introduction</a:t>
            </a:r>
          </a:p>
          <a:p>
            <a:pPr algn="just">
              <a:lnSpc>
                <a:spcPct val="130000"/>
              </a:lnSpc>
              <a:spcBef>
                <a:spcPct val="0"/>
              </a:spcBef>
            </a:pPr>
            <a:r>
              <a:rPr lang="en-US" dirty="0">
                <a:latin typeface="Trebuchet MS" panose="020B0603020202020204" pitchFamily="34" charset="0"/>
                <a:cs typeface="Arial" pitchFamily="34" charset="0"/>
              </a:rPr>
              <a:t>Objects of the Bill</a:t>
            </a:r>
          </a:p>
          <a:p>
            <a:pPr algn="just">
              <a:lnSpc>
                <a:spcPct val="130000"/>
              </a:lnSpc>
              <a:spcBef>
                <a:spcPct val="0"/>
              </a:spcBef>
            </a:pPr>
            <a:r>
              <a:rPr lang="en-US" dirty="0">
                <a:latin typeface="Trebuchet MS" panose="020B0603020202020204" pitchFamily="34" charset="0"/>
                <a:cs typeface="Arial" pitchFamily="34" charset="0"/>
              </a:rPr>
              <a:t>Renewal of term</a:t>
            </a:r>
          </a:p>
          <a:p>
            <a:pPr algn="just">
              <a:lnSpc>
                <a:spcPct val="130000"/>
              </a:lnSpc>
              <a:spcBef>
                <a:spcPct val="0"/>
              </a:spcBef>
            </a:pPr>
            <a:r>
              <a:rPr lang="en-ZA" dirty="0" smtClean="0">
                <a:latin typeface="Trebuchet MS" panose="020B0603020202020204" pitchFamily="34" charset="0"/>
                <a:cs typeface="Arial" pitchFamily="34" charset="0"/>
              </a:rPr>
              <a:t>Appointing a Commissioner to act in the absence of the chair and the deputy chairperson.</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a:t>
            </a:fld>
            <a:endParaRPr lang="en-ZA"/>
          </a:p>
        </p:txBody>
      </p:sp>
    </p:spTree>
    <p:extLst>
      <p:ext uri="{BB962C8B-B14F-4D97-AF65-F5344CB8AC3E}">
        <p14:creationId xmlns:p14="http://schemas.microsoft.com/office/powerpoint/2010/main" xmlns="" val="308329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endParaRPr lang="en-US" dirty="0"/>
          </a:p>
          <a:p>
            <a:pPr algn="just"/>
            <a:r>
              <a:rPr lang="en-ZA" dirty="0"/>
              <a:t>The Public Service Commission (“PSC”) is an independent body established in terms of Chapter 10 of the Constitution of the Republic of South Africa, </a:t>
            </a:r>
            <a:r>
              <a:rPr lang="en-ZA" dirty="0" smtClean="0"/>
              <a:t>1996.</a:t>
            </a:r>
          </a:p>
          <a:p>
            <a:pPr algn="just"/>
            <a:r>
              <a:rPr lang="en-US" dirty="0" smtClean="0"/>
              <a:t>The </a:t>
            </a:r>
            <a:r>
              <a:rPr lang="en-US" dirty="0"/>
              <a:t>PSC seeks to amend the </a:t>
            </a:r>
            <a:r>
              <a:rPr lang="en-ZA" dirty="0"/>
              <a:t>Public Service Commission Act, 1997</a:t>
            </a:r>
            <a:r>
              <a:rPr lang="en-ZA" b="1" dirty="0"/>
              <a:t> </a:t>
            </a:r>
            <a:r>
              <a:rPr lang="en-ZA" b="1" dirty="0" smtClean="0"/>
              <a:t>(the </a:t>
            </a:r>
            <a:r>
              <a:rPr lang="en-ZA" b="1" dirty="0" err="1" smtClean="0"/>
              <a:t>PSC</a:t>
            </a:r>
            <a:r>
              <a:rPr lang="en-ZA" b="1" dirty="0" smtClean="0"/>
              <a:t> Act)</a:t>
            </a:r>
            <a:r>
              <a:rPr lang="en-ZA" dirty="0" smtClean="0"/>
              <a:t> </a:t>
            </a:r>
            <a:r>
              <a:rPr lang="en-ZA" dirty="0"/>
              <a:t>to ensure efficiency and certainty with regard to the process to be followed by the President whenever the President renews the term of office of a commissioner and </a:t>
            </a:r>
            <a:r>
              <a:rPr lang="en-ZA" dirty="0" smtClean="0"/>
              <a:t>to provide for the </a:t>
            </a:r>
            <a:r>
              <a:rPr lang="en-ZA" dirty="0"/>
              <a:t>designation of a commissioner to act as </a:t>
            </a:r>
            <a:r>
              <a:rPr lang="en-ZA" dirty="0" smtClean="0"/>
              <a:t>chairperson </a:t>
            </a:r>
            <a:r>
              <a:rPr lang="en-ZA" dirty="0"/>
              <a:t>of the </a:t>
            </a:r>
            <a:r>
              <a:rPr lang="en-ZA" dirty="0" err="1" smtClean="0"/>
              <a:t>PSC</a:t>
            </a:r>
            <a:r>
              <a:rPr lang="en-ZA" dirty="0" smtClean="0"/>
              <a:t> in the absence of both a chair and a deputy chair.</a:t>
            </a:r>
          </a:p>
          <a:p>
            <a:pPr algn="just"/>
            <a:r>
              <a:rPr lang="en-ZA" dirty="0" smtClean="0"/>
              <a:t>The Bill was introduced into the National Assembly in 2015 and an amended Bill has been referred by the National Assembly to the </a:t>
            </a:r>
            <a:r>
              <a:rPr lang="en-ZA" dirty="0" err="1" smtClean="0"/>
              <a:t>NCOP</a:t>
            </a:r>
            <a:r>
              <a:rPr lang="en-ZA" dirty="0" smtClean="0"/>
              <a:t> on 14 November 2017.</a:t>
            </a:r>
            <a:endParaRPr lang="en-US" dirty="0"/>
          </a:p>
          <a:p>
            <a:pPr algn="just"/>
            <a:endParaRPr lang="en-GB" dirty="0"/>
          </a:p>
        </p:txBody>
      </p:sp>
      <p:sp>
        <p:nvSpPr>
          <p:cNvPr id="4" name="Title 3"/>
          <p:cNvSpPr>
            <a:spLocks noGrp="1"/>
          </p:cNvSpPr>
          <p:nvPr>
            <p:ph type="title"/>
          </p:nvPr>
        </p:nvSpPr>
        <p:spPr/>
        <p:txBody>
          <a:bodyPr/>
          <a:lstStyle/>
          <a:p>
            <a:r>
              <a:rPr lang="en-US" dirty="0">
                <a:latin typeface="Trebuchet MS" panose="020B0603020202020204" pitchFamily="34" charset="0"/>
                <a:cs typeface="Aharoni" pitchFamily="2" charset="-79"/>
              </a:rPr>
              <a:t>INTRODUCTION</a:t>
            </a:r>
            <a:endParaRPr lang="en-ZA" dirty="0">
              <a:latin typeface="Trebuchet MS" panose="020B0603020202020204" pitchFamily="34" charset="0"/>
            </a:endParaRPr>
          </a:p>
        </p:txBody>
      </p:sp>
      <p:sp>
        <p:nvSpPr>
          <p:cNvPr id="2" name="Slide Number Placeholder 1"/>
          <p:cNvSpPr>
            <a:spLocks noGrp="1"/>
          </p:cNvSpPr>
          <p:nvPr>
            <p:ph type="sldNum" sz="quarter" idx="12"/>
          </p:nvPr>
        </p:nvSpPr>
        <p:spPr/>
        <p:txBody>
          <a:bodyPr/>
          <a:lstStyle/>
          <a:p>
            <a:fld id="{B59ACEC8-D248-43BB-9E41-8F603F9ACC52}" type="slidenum">
              <a:rPr lang="en-ZA" smtClean="0"/>
              <a:pPr/>
              <a:t>3</a:t>
            </a:fld>
            <a:endParaRPr lang="en-ZA"/>
          </a:p>
        </p:txBody>
      </p:sp>
    </p:spTree>
    <p:extLst>
      <p:ext uri="{BB962C8B-B14F-4D97-AF65-F5344CB8AC3E}">
        <p14:creationId xmlns:p14="http://schemas.microsoft.com/office/powerpoint/2010/main" xmlns="" val="2774782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59" y="168295"/>
            <a:ext cx="10418274" cy="670287"/>
          </a:xfrm>
        </p:spPr>
        <p:txBody>
          <a:bodyPr/>
          <a:lstStyle/>
          <a:p>
            <a:r>
              <a:rPr lang="en-US" dirty="0">
                <a:latin typeface="Trebuchet MS" panose="020B0603020202020204" pitchFamily="34" charset="0"/>
                <a:cs typeface="Aharoni" pitchFamily="2" charset="-79"/>
              </a:rPr>
              <a:t>OBJECTS OF THE BILL</a:t>
            </a:r>
            <a:endParaRPr lang="en-ZA" dirty="0">
              <a:latin typeface="Trebuchet MS" panose="020B0603020202020204" pitchFamily="34" charset="0"/>
            </a:endParaRPr>
          </a:p>
        </p:txBody>
      </p:sp>
      <p:sp>
        <p:nvSpPr>
          <p:cNvPr id="3" name="Content Placeholder 2"/>
          <p:cNvSpPr>
            <a:spLocks noGrp="1"/>
          </p:cNvSpPr>
          <p:nvPr>
            <p:ph idx="1"/>
          </p:nvPr>
        </p:nvSpPr>
        <p:spPr>
          <a:xfrm>
            <a:off x="228600" y="1094545"/>
            <a:ext cx="11809203" cy="4720627"/>
          </a:xfrm>
        </p:spPr>
        <p:txBody>
          <a:bodyPr>
            <a:normAutofit fontScale="92500" lnSpcReduction="20000"/>
          </a:bodyPr>
          <a:lstStyle/>
          <a:p>
            <a:pPr marL="914400" lvl="2" indent="0">
              <a:spcBef>
                <a:spcPts val="0"/>
              </a:spcBef>
              <a:spcAft>
                <a:spcPts val="600"/>
              </a:spcAft>
              <a:buNone/>
            </a:pPr>
            <a:endParaRPr lang="en-US" dirty="0" smtClean="0"/>
          </a:p>
          <a:p>
            <a:pPr algn="just"/>
            <a:r>
              <a:rPr lang="en-ZA" dirty="0">
                <a:latin typeface="Trebuchet MS" panose="020B0603020202020204" pitchFamily="34" charset="0"/>
                <a:cs typeface="Arial" pitchFamily="34" charset="0"/>
              </a:rPr>
              <a:t>The Bill seeks to </a:t>
            </a:r>
            <a:r>
              <a:rPr lang="en-ZA" dirty="0" smtClean="0">
                <a:latin typeface="Trebuchet MS" panose="020B0603020202020204" pitchFamily="34" charset="0"/>
                <a:cs typeface="Arial" pitchFamily="34" charset="0"/>
              </a:rPr>
              <a:t>amend the </a:t>
            </a:r>
            <a:r>
              <a:rPr lang="en-ZA" dirty="0" err="1" smtClean="0">
                <a:latin typeface="Trebuchet MS" panose="020B0603020202020204" pitchFamily="34" charset="0"/>
                <a:cs typeface="Arial" pitchFamily="34" charset="0"/>
              </a:rPr>
              <a:t>PSC</a:t>
            </a:r>
            <a:r>
              <a:rPr lang="en-ZA" dirty="0" smtClean="0">
                <a:latin typeface="Trebuchet MS" panose="020B0603020202020204" pitchFamily="34" charset="0"/>
                <a:cs typeface="Arial" pitchFamily="34" charset="0"/>
              </a:rPr>
              <a:t> Act </a:t>
            </a:r>
            <a:r>
              <a:rPr lang="en-ZA" dirty="0" smtClean="0">
                <a:latin typeface="Trebuchet MS" panose="020B0603020202020204" pitchFamily="34" charset="0"/>
              </a:rPr>
              <a:t>to-</a:t>
            </a:r>
          </a:p>
          <a:p>
            <a:pPr marL="712788" indent="-444500" algn="just">
              <a:buFont typeface="Wingdings" panose="05000000000000000000" pitchFamily="2" charset="2"/>
              <a:buChar char="ü"/>
            </a:pPr>
            <a:r>
              <a:rPr lang="en-ZA" dirty="0" smtClean="0">
                <a:latin typeface="Trebuchet MS" panose="020B0603020202020204" pitchFamily="34" charset="0"/>
              </a:rPr>
              <a:t>amend section 4 to provide for the </a:t>
            </a:r>
            <a:r>
              <a:rPr lang="en-ZA" dirty="0">
                <a:latin typeface="Trebuchet MS" panose="020B0603020202020204" pitchFamily="34" charset="0"/>
              </a:rPr>
              <a:t>process </a:t>
            </a:r>
            <a:r>
              <a:rPr lang="en-ZA" dirty="0" smtClean="0">
                <a:latin typeface="Trebuchet MS" panose="020B0603020202020204" pitchFamily="34" charset="0"/>
              </a:rPr>
              <a:t>for the renewal </a:t>
            </a:r>
            <a:r>
              <a:rPr lang="en-ZA" dirty="0">
                <a:latin typeface="Trebuchet MS" panose="020B0603020202020204" pitchFamily="34" charset="0"/>
              </a:rPr>
              <a:t>of </a:t>
            </a:r>
            <a:r>
              <a:rPr lang="en-ZA" dirty="0" smtClean="0">
                <a:latin typeface="Trebuchet MS" panose="020B0603020202020204" pitchFamily="34" charset="0"/>
              </a:rPr>
              <a:t>the term </a:t>
            </a:r>
            <a:r>
              <a:rPr lang="en-ZA" dirty="0">
                <a:latin typeface="Trebuchet MS" panose="020B0603020202020204" pitchFamily="34" charset="0"/>
              </a:rPr>
              <a:t>of </a:t>
            </a:r>
            <a:r>
              <a:rPr lang="en-ZA" dirty="0" smtClean="0">
                <a:latin typeface="Trebuchet MS" panose="020B0603020202020204" pitchFamily="34" charset="0"/>
              </a:rPr>
              <a:t>a Commissioner; and</a:t>
            </a:r>
          </a:p>
          <a:p>
            <a:pPr marL="712788" indent="-444500" algn="just">
              <a:buFont typeface="Wingdings" panose="05000000000000000000" pitchFamily="2" charset="2"/>
              <a:buChar char="ü"/>
            </a:pPr>
            <a:r>
              <a:rPr lang="en-ZA" dirty="0" smtClean="0">
                <a:latin typeface="Trebuchet MS" panose="020B0603020202020204" pitchFamily="34" charset="0"/>
              </a:rPr>
              <a:t>amend section 5 to provide for the designation </a:t>
            </a:r>
            <a:r>
              <a:rPr lang="en-ZA" dirty="0">
                <a:latin typeface="Trebuchet MS" panose="020B0603020202020204" pitchFamily="34" charset="0"/>
              </a:rPr>
              <a:t>of an acting </a:t>
            </a:r>
            <a:r>
              <a:rPr lang="en-ZA" dirty="0" smtClean="0">
                <a:latin typeface="Trebuchet MS" panose="020B0603020202020204" pitchFamily="34" charset="0"/>
              </a:rPr>
              <a:t>chairperson for the Public Service Commission in the absence of both the chair and the deputy chair.  </a:t>
            </a:r>
            <a:endParaRPr lang="en-ZA" dirty="0">
              <a:latin typeface="Trebuchet MS" panose="020B0603020202020204" pitchFamily="34" charset="0"/>
            </a:endParaRPr>
          </a:p>
          <a:p>
            <a:pPr algn="just"/>
            <a:r>
              <a:rPr lang="en-ZA" dirty="0" smtClean="0">
                <a:latin typeface="Trebuchet MS" panose="020B0603020202020204" pitchFamily="34" charset="0"/>
              </a:rPr>
              <a:t>The provisions of the Bill seek to provide for continuity in the PSC with respect to retention of Commissioners with experience and with regard to the execution of the PSC’s mandate. In this regard, the Bill clarifies the process to be followed by the President whenever the President renews the term of office of a Commissioner as permitted in section 196(10) of the Constitution. </a:t>
            </a:r>
          </a:p>
          <a:p>
            <a:pPr algn="just"/>
            <a:r>
              <a:rPr lang="en-ZA" dirty="0" smtClean="0">
                <a:latin typeface="Trebuchet MS" panose="020B0603020202020204" pitchFamily="34" charset="0"/>
              </a:rPr>
              <a:t>The Bill further removes the gap that currently exists by making </a:t>
            </a:r>
            <a:r>
              <a:rPr lang="en-ZA" dirty="0">
                <a:latin typeface="Trebuchet MS" panose="020B0603020202020204" pitchFamily="34" charset="0"/>
              </a:rPr>
              <a:t>provision </a:t>
            </a:r>
            <a:r>
              <a:rPr lang="en-ZA" dirty="0" smtClean="0">
                <a:latin typeface="Trebuchet MS" panose="020B0603020202020204" pitchFamily="34" charset="0"/>
              </a:rPr>
              <a:t>for </a:t>
            </a:r>
            <a:r>
              <a:rPr lang="en-ZA" dirty="0">
                <a:latin typeface="Trebuchet MS" panose="020B0603020202020204" pitchFamily="34" charset="0"/>
              </a:rPr>
              <a:t>the </a:t>
            </a:r>
            <a:r>
              <a:rPr lang="en-ZA" dirty="0" smtClean="0">
                <a:latin typeface="Trebuchet MS" panose="020B0603020202020204" pitchFamily="34" charset="0"/>
              </a:rPr>
              <a:t>President to designate </a:t>
            </a:r>
            <a:r>
              <a:rPr lang="en-US" dirty="0" smtClean="0">
                <a:latin typeface="Trebuchet MS" panose="020B0603020202020204" pitchFamily="34" charset="0"/>
              </a:rPr>
              <a:t>one </a:t>
            </a:r>
            <a:r>
              <a:rPr lang="en-US" dirty="0">
                <a:latin typeface="Trebuchet MS" panose="020B0603020202020204" pitchFamily="34" charset="0"/>
              </a:rPr>
              <a:t>C</a:t>
            </a:r>
            <a:r>
              <a:rPr lang="en-US" dirty="0" smtClean="0">
                <a:latin typeface="Trebuchet MS" panose="020B0603020202020204" pitchFamily="34" charset="0"/>
              </a:rPr>
              <a:t>ommissioner </a:t>
            </a:r>
            <a:r>
              <a:rPr lang="en-US" dirty="0">
                <a:latin typeface="Trebuchet MS" panose="020B0603020202020204" pitchFamily="34" charset="0"/>
              </a:rPr>
              <a:t>to act as the chairperson of </a:t>
            </a:r>
            <a:r>
              <a:rPr lang="en-US" dirty="0" smtClean="0">
                <a:latin typeface="Trebuchet MS" panose="020B0603020202020204" pitchFamily="34" charset="0"/>
              </a:rPr>
              <a:t>the </a:t>
            </a:r>
            <a:r>
              <a:rPr lang="en-US" dirty="0" err="1" smtClean="0">
                <a:latin typeface="Trebuchet MS" panose="020B0603020202020204" pitchFamily="34" charset="0"/>
              </a:rPr>
              <a:t>PSC</a:t>
            </a:r>
            <a:r>
              <a:rPr lang="en-US" dirty="0" smtClean="0">
                <a:latin typeface="Trebuchet MS" panose="020B0603020202020204" pitchFamily="34" charset="0"/>
              </a:rPr>
              <a:t> where </a:t>
            </a:r>
            <a:r>
              <a:rPr lang="en-US" dirty="0">
                <a:latin typeface="Trebuchet MS" panose="020B0603020202020204" pitchFamily="34" charset="0"/>
              </a:rPr>
              <a:t>both the chairperson and the deputy chairperson are absent, or for any reason unable to act as </a:t>
            </a:r>
            <a:r>
              <a:rPr lang="en-US" dirty="0" smtClean="0">
                <a:latin typeface="Trebuchet MS" panose="020B0603020202020204" pitchFamily="34" charset="0"/>
              </a:rPr>
              <a:t>chairperson. </a:t>
            </a:r>
            <a:endParaRPr lang="en-US" dirty="0">
              <a:latin typeface="Trebuchet MS" panose="020B0603020202020204" pitchFamily="34" charset="0"/>
            </a:endParaRPr>
          </a:p>
          <a:p>
            <a:pPr marL="0" indent="0" algn="just">
              <a:buNone/>
            </a:pPr>
            <a:endParaRPr lang="en-US" dirty="0">
              <a:latin typeface="Trebuchet MS" panose="020B0603020202020204" pitchFamily="34" charset="0"/>
            </a:endParaRPr>
          </a:p>
          <a:p>
            <a:pPr algn="just"/>
            <a:endParaRPr lang="en-ZA" dirty="0">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4</a:t>
            </a:fld>
            <a:endParaRPr lang="en-ZA"/>
          </a:p>
        </p:txBody>
      </p:sp>
    </p:spTree>
    <p:extLst>
      <p:ext uri="{BB962C8B-B14F-4D97-AF65-F5344CB8AC3E}">
        <p14:creationId xmlns:p14="http://schemas.microsoft.com/office/powerpoint/2010/main" xmlns="" val="3036451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948" y="998806"/>
            <a:ext cx="11840855" cy="4641152"/>
          </a:xfrm>
        </p:spPr>
        <p:txBody>
          <a:bodyPr>
            <a:normAutofit fontScale="92500" lnSpcReduction="10000"/>
          </a:bodyPr>
          <a:lstStyle/>
          <a:p>
            <a:pPr algn="just"/>
            <a:r>
              <a:rPr lang="en-US" sz="2600" dirty="0" smtClean="0">
                <a:latin typeface="Trebuchet MS" panose="020B0603020202020204" pitchFamily="34" charset="0"/>
              </a:rPr>
              <a:t>The PSC Act currently regulates </a:t>
            </a:r>
            <a:r>
              <a:rPr lang="en-US" sz="2600" dirty="0">
                <a:latin typeface="Trebuchet MS" panose="020B0603020202020204" pitchFamily="34" charset="0"/>
              </a:rPr>
              <a:t>the </a:t>
            </a:r>
            <a:r>
              <a:rPr lang="en-US" sz="2600" dirty="0" smtClean="0">
                <a:latin typeface="Trebuchet MS" panose="020B0603020202020204" pitchFamily="34" charset="0"/>
              </a:rPr>
              <a:t>procedure </a:t>
            </a:r>
            <a:r>
              <a:rPr lang="en-US" sz="2600" dirty="0">
                <a:latin typeface="Trebuchet MS" panose="020B0603020202020204" pitchFamily="34" charset="0"/>
              </a:rPr>
              <a:t>for the </a:t>
            </a:r>
            <a:r>
              <a:rPr lang="en-US" sz="2600" dirty="0" smtClean="0">
                <a:latin typeface="Trebuchet MS" panose="020B0603020202020204" pitchFamily="34" charset="0"/>
              </a:rPr>
              <a:t>appointment (and not the renewal of term) of </a:t>
            </a:r>
            <a:r>
              <a:rPr lang="en-US" sz="2600" dirty="0">
                <a:latin typeface="Trebuchet MS" panose="020B0603020202020204" pitchFamily="34" charset="0"/>
              </a:rPr>
              <a:t>its </a:t>
            </a:r>
            <a:r>
              <a:rPr lang="en-US" sz="2600" dirty="0" smtClean="0">
                <a:latin typeface="Trebuchet MS" panose="020B0603020202020204" pitchFamily="34" charset="0"/>
              </a:rPr>
              <a:t>Commissioners.  It </a:t>
            </a:r>
            <a:r>
              <a:rPr lang="en-US" sz="2600" dirty="0">
                <a:latin typeface="Trebuchet MS" panose="020B0603020202020204" pitchFamily="34" charset="0"/>
              </a:rPr>
              <a:t>has become necessary to address a deficiency identified in the Act relating to lack of clarity with regard to the </a:t>
            </a:r>
            <a:r>
              <a:rPr lang="en-US" sz="2600" dirty="0" smtClean="0">
                <a:latin typeface="Trebuchet MS" panose="020B0603020202020204" pitchFamily="34" charset="0"/>
              </a:rPr>
              <a:t>process </a:t>
            </a:r>
            <a:r>
              <a:rPr lang="en-US" sz="2600" dirty="0">
                <a:latin typeface="Trebuchet MS" panose="020B0603020202020204" pitchFamily="34" charset="0"/>
              </a:rPr>
              <a:t>for the renewal of </a:t>
            </a:r>
            <a:r>
              <a:rPr lang="en-US" sz="2600" dirty="0" smtClean="0">
                <a:latin typeface="Trebuchet MS" panose="020B0603020202020204" pitchFamily="34" charset="0"/>
              </a:rPr>
              <a:t>the term </a:t>
            </a:r>
            <a:r>
              <a:rPr lang="en-US" sz="2600" dirty="0">
                <a:latin typeface="Trebuchet MS" panose="020B0603020202020204" pitchFamily="34" charset="0"/>
              </a:rPr>
              <a:t>of </a:t>
            </a:r>
            <a:r>
              <a:rPr lang="en-US" sz="2600" dirty="0" smtClean="0">
                <a:latin typeface="Trebuchet MS" panose="020B0603020202020204" pitchFamily="34" charset="0"/>
              </a:rPr>
              <a:t>the Commissioners </a:t>
            </a:r>
            <a:r>
              <a:rPr lang="en-US" sz="2600" dirty="0">
                <a:latin typeface="Trebuchet MS" panose="020B0603020202020204" pitchFamily="34" charset="0"/>
              </a:rPr>
              <a:t>of the </a:t>
            </a:r>
            <a:r>
              <a:rPr lang="en-US" sz="2600" dirty="0" smtClean="0">
                <a:latin typeface="Trebuchet MS" panose="020B0603020202020204" pitchFamily="34" charset="0"/>
              </a:rPr>
              <a:t>PSC.</a:t>
            </a:r>
          </a:p>
          <a:p>
            <a:pPr algn="just"/>
            <a:r>
              <a:rPr lang="en-US" sz="2600" dirty="0" smtClean="0">
                <a:latin typeface="Trebuchet MS" panose="020B0603020202020204" pitchFamily="34" charset="0"/>
              </a:rPr>
              <a:t>The Bill seeks </a:t>
            </a:r>
            <a:r>
              <a:rPr lang="en-US" sz="2600" dirty="0">
                <a:latin typeface="Trebuchet MS" panose="020B0603020202020204" pitchFamily="34" charset="0"/>
              </a:rPr>
              <a:t>to amend section 4 of the </a:t>
            </a:r>
            <a:r>
              <a:rPr lang="en-US" sz="2600" dirty="0" err="1" smtClean="0">
                <a:latin typeface="Trebuchet MS" panose="020B0603020202020204" pitchFamily="34" charset="0"/>
              </a:rPr>
              <a:t>PSC</a:t>
            </a:r>
            <a:r>
              <a:rPr lang="en-US" sz="2600" dirty="0" smtClean="0">
                <a:latin typeface="Trebuchet MS" panose="020B0603020202020204" pitchFamily="34" charset="0"/>
              </a:rPr>
              <a:t> Act </a:t>
            </a:r>
            <a:r>
              <a:rPr lang="en-US" sz="2600" dirty="0">
                <a:latin typeface="Trebuchet MS" panose="020B0603020202020204" pitchFamily="34" charset="0"/>
              </a:rPr>
              <a:t>to </a:t>
            </a:r>
            <a:r>
              <a:rPr lang="en-US" sz="2600" dirty="0" smtClean="0">
                <a:latin typeface="Trebuchet MS" panose="020B0603020202020204" pitchFamily="34" charset="0"/>
              </a:rPr>
              <a:t>provide for the renewal of a Commissioner’s terms by the President on the recommendation of the </a:t>
            </a:r>
            <a:r>
              <a:rPr lang="en-US" sz="2600" dirty="0">
                <a:latin typeface="Trebuchet MS" panose="020B0603020202020204" pitchFamily="34" charset="0"/>
              </a:rPr>
              <a:t>National Assembly </a:t>
            </a:r>
            <a:r>
              <a:rPr lang="en-US" sz="2600" dirty="0" smtClean="0">
                <a:latin typeface="Trebuchet MS" panose="020B0603020202020204" pitchFamily="34" charset="0"/>
              </a:rPr>
              <a:t>or </a:t>
            </a:r>
            <a:r>
              <a:rPr lang="en-US" sz="2600" dirty="0">
                <a:latin typeface="Trebuchet MS" panose="020B0603020202020204" pitchFamily="34" charset="0"/>
              </a:rPr>
              <a:t>the provincial </a:t>
            </a:r>
            <a:r>
              <a:rPr lang="en-US" sz="2600" dirty="0" smtClean="0">
                <a:latin typeface="Trebuchet MS" panose="020B0603020202020204" pitchFamily="34" charset="0"/>
              </a:rPr>
              <a:t>legislature concerned.  </a:t>
            </a:r>
          </a:p>
          <a:p>
            <a:pPr algn="just"/>
            <a:r>
              <a:rPr lang="en-US" sz="2600" dirty="0" smtClean="0">
                <a:latin typeface="Trebuchet MS" panose="020B0603020202020204" pitchFamily="34" charset="0"/>
              </a:rPr>
              <a:t>The Bill further seeks to provide for such renewal without complying with section 4(4) of the </a:t>
            </a:r>
            <a:r>
              <a:rPr lang="en-US" sz="2600" dirty="0" err="1" smtClean="0">
                <a:latin typeface="Trebuchet MS" panose="020B0603020202020204" pitchFamily="34" charset="0"/>
              </a:rPr>
              <a:t>PSC</a:t>
            </a:r>
            <a:r>
              <a:rPr lang="en-US" sz="2600" dirty="0" smtClean="0">
                <a:latin typeface="Trebuchet MS" panose="020B0603020202020204" pitchFamily="34" charset="0"/>
              </a:rPr>
              <a:t> Act, in so far as it is not necessary to invite persons by public notice to apply for such vacancy.</a:t>
            </a:r>
          </a:p>
          <a:p>
            <a:pPr algn="just"/>
            <a:r>
              <a:rPr lang="en-US" sz="2600" dirty="0" smtClean="0">
                <a:latin typeface="Trebuchet MS" panose="020B0603020202020204" pitchFamily="34" charset="0"/>
              </a:rPr>
              <a:t>The Bill further seeks to provide that any renewal of term must be based on criteria approved by the National Assembly or the provincial legislature, as the case may be. The </a:t>
            </a:r>
            <a:r>
              <a:rPr lang="en-US" sz="2600" dirty="0">
                <a:latin typeface="Trebuchet MS" panose="020B0603020202020204" pitchFamily="34" charset="0"/>
              </a:rPr>
              <a:t>proposed addition is further necessary </a:t>
            </a:r>
            <a:r>
              <a:rPr lang="en-US" sz="2600" dirty="0" smtClean="0">
                <a:latin typeface="Trebuchet MS" panose="020B0603020202020204" pitchFamily="34" charset="0"/>
              </a:rPr>
              <a:t>to ensure </a:t>
            </a:r>
            <a:r>
              <a:rPr lang="en-US" sz="2600" dirty="0">
                <a:latin typeface="Trebuchet MS" panose="020B0603020202020204" pitchFamily="34" charset="0"/>
              </a:rPr>
              <a:t>that the same criteria are applicable to all renewals for </a:t>
            </a:r>
            <a:r>
              <a:rPr lang="en-US" sz="2600" dirty="0" smtClean="0">
                <a:latin typeface="Trebuchet MS" panose="020B0603020202020204" pitchFamily="34" charset="0"/>
              </a:rPr>
              <a:t>uniformity.</a:t>
            </a:r>
            <a:endParaRPr lang="en-ZA" sz="2600" dirty="0" smtClean="0">
              <a:latin typeface="Trebuchet MS" panose="020B0603020202020204" pitchFamily="34" charset="0"/>
            </a:endParaRPr>
          </a:p>
          <a:p>
            <a:endParaRPr lang="en-ZA" dirty="0" smtClean="0"/>
          </a:p>
          <a:p>
            <a:endParaRPr lang="en-ZA" dirty="0"/>
          </a:p>
        </p:txBody>
      </p:sp>
      <p:sp>
        <p:nvSpPr>
          <p:cNvPr id="6" name="Title 1"/>
          <p:cNvSpPr>
            <a:spLocks noGrp="1"/>
          </p:cNvSpPr>
          <p:nvPr>
            <p:ph type="title"/>
          </p:nvPr>
        </p:nvSpPr>
        <p:spPr>
          <a:xfrm>
            <a:off x="228600" y="86102"/>
            <a:ext cx="10374330" cy="670287"/>
          </a:xfrm>
        </p:spPr>
        <p:txBody>
          <a:bodyPr/>
          <a:lstStyle/>
          <a:p>
            <a:r>
              <a:rPr lang="en-US" dirty="0">
                <a:latin typeface="+mn-lt"/>
                <a:cs typeface="Aharoni" pitchFamily="2" charset="-79"/>
              </a:rPr>
              <a:t>RENEWAL OF </a:t>
            </a:r>
            <a:r>
              <a:rPr lang="en-US" dirty="0" smtClean="0">
                <a:latin typeface="+mn-lt"/>
                <a:cs typeface="Aharoni" pitchFamily="2" charset="-79"/>
              </a:rPr>
              <a:t>THE TERM OF COMMISSIONER</a:t>
            </a:r>
            <a:endParaRPr lang="en-ZA" dirty="0">
              <a:latin typeface="+mn-lt"/>
            </a:endParaRPr>
          </a:p>
        </p:txBody>
      </p:sp>
      <p:sp>
        <p:nvSpPr>
          <p:cNvPr id="2" name="Slide Number Placeholder 1"/>
          <p:cNvSpPr>
            <a:spLocks noGrp="1"/>
          </p:cNvSpPr>
          <p:nvPr>
            <p:ph type="sldNum" sz="quarter" idx="12"/>
          </p:nvPr>
        </p:nvSpPr>
        <p:spPr/>
        <p:txBody>
          <a:bodyPr/>
          <a:lstStyle/>
          <a:p>
            <a:fld id="{B59ACEC8-D248-43BB-9E41-8F603F9ACC52}" type="slidenum">
              <a:rPr lang="en-ZA" smtClean="0"/>
              <a:pPr/>
              <a:t>5</a:t>
            </a:fld>
            <a:endParaRPr lang="en-ZA"/>
          </a:p>
        </p:txBody>
      </p:sp>
    </p:spTree>
    <p:extLst>
      <p:ext uri="{BB962C8B-B14F-4D97-AF65-F5344CB8AC3E}">
        <p14:creationId xmlns:p14="http://schemas.microsoft.com/office/powerpoint/2010/main" xmlns="" val="690870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Trebuchet MS" panose="020B0603020202020204" pitchFamily="34" charset="0"/>
                <a:cs typeface="Aharoni" pitchFamily="2" charset="-79"/>
              </a:rPr>
              <a:t>APPOINTING </a:t>
            </a:r>
            <a:r>
              <a:rPr lang="en-US" sz="2400" b="1" dirty="0">
                <a:latin typeface="Trebuchet MS" panose="020B0603020202020204" pitchFamily="34" charset="0"/>
                <a:cs typeface="Aharoni" pitchFamily="2" charset="-79"/>
              </a:rPr>
              <a:t>A COMMISSIONER TO ACT IN THE ABSENCE OF THE CHAIR AND THE </a:t>
            </a:r>
            <a:r>
              <a:rPr lang="en-US" sz="2400" b="1" dirty="0" smtClean="0">
                <a:latin typeface="Trebuchet MS" panose="020B0603020202020204" pitchFamily="34" charset="0"/>
                <a:cs typeface="Aharoni" pitchFamily="2" charset="-79"/>
              </a:rPr>
              <a:t>DEPUTY: </a:t>
            </a:r>
            <a:r>
              <a:rPr lang="en-US" sz="2400" b="1" dirty="0"/>
              <a:t>PROPOSED INSERTION INTO SECTION </a:t>
            </a:r>
            <a:r>
              <a:rPr lang="en-US" sz="2400" b="1" dirty="0" smtClean="0"/>
              <a:t>5</a:t>
            </a:r>
            <a:r>
              <a:rPr lang="en-US" sz="2400" b="1" dirty="0">
                <a:latin typeface="Trebuchet MS" panose="020B0603020202020204" pitchFamily="34" charset="0"/>
                <a:cs typeface="Aharoni" pitchFamily="2" charset="-79"/>
              </a:rPr>
              <a:t/>
            </a:r>
            <a:br>
              <a:rPr lang="en-US" sz="2400" b="1" dirty="0">
                <a:latin typeface="Trebuchet MS" panose="020B0603020202020204" pitchFamily="34" charset="0"/>
                <a:cs typeface="Aharoni" pitchFamily="2" charset="-79"/>
              </a:rPr>
            </a:br>
            <a:endParaRPr lang="en-US" sz="2400" b="1" dirty="0">
              <a:latin typeface="Trebuchet MS" panose="020B0603020202020204" pitchFamily="34" charset="0"/>
            </a:endParaRPr>
          </a:p>
        </p:txBody>
      </p:sp>
      <p:sp>
        <p:nvSpPr>
          <p:cNvPr id="3" name="Content Placeholder 2"/>
          <p:cNvSpPr>
            <a:spLocks noGrp="1"/>
          </p:cNvSpPr>
          <p:nvPr>
            <p:ph idx="1"/>
          </p:nvPr>
        </p:nvSpPr>
        <p:spPr>
          <a:xfrm>
            <a:off x="140678" y="1041009"/>
            <a:ext cx="11897126" cy="4598949"/>
          </a:xfrm>
        </p:spPr>
        <p:txBody>
          <a:bodyPr/>
          <a:lstStyle/>
          <a:p>
            <a:pPr algn="just"/>
            <a:r>
              <a:rPr lang="en-US" dirty="0" smtClean="0">
                <a:latin typeface="Trebuchet MS" panose="020B0603020202020204" pitchFamily="34" charset="0"/>
              </a:rPr>
              <a:t>Although </a:t>
            </a:r>
            <a:r>
              <a:rPr lang="en-US" dirty="0">
                <a:latin typeface="Trebuchet MS" panose="020B0603020202020204" pitchFamily="34" charset="0"/>
              </a:rPr>
              <a:t>the PSC Act provides for the </a:t>
            </a:r>
            <a:r>
              <a:rPr lang="en-US" dirty="0" smtClean="0">
                <a:latin typeface="Trebuchet MS" panose="020B0603020202020204" pitchFamily="34" charset="0"/>
              </a:rPr>
              <a:t>deputy chairperson </a:t>
            </a:r>
            <a:r>
              <a:rPr lang="en-US" dirty="0">
                <a:latin typeface="Trebuchet MS" panose="020B0603020202020204" pitchFamily="34" charset="0"/>
              </a:rPr>
              <a:t>to act as </a:t>
            </a:r>
            <a:r>
              <a:rPr lang="en-US" dirty="0" smtClean="0">
                <a:latin typeface="Trebuchet MS" panose="020B0603020202020204" pitchFamily="34" charset="0"/>
              </a:rPr>
              <a:t>chairperson </a:t>
            </a:r>
            <a:r>
              <a:rPr lang="en-US" dirty="0">
                <a:latin typeface="Trebuchet MS" panose="020B0603020202020204" pitchFamily="34" charset="0"/>
              </a:rPr>
              <a:t>in the absence of the </a:t>
            </a:r>
            <a:r>
              <a:rPr lang="en-US" dirty="0" smtClean="0">
                <a:latin typeface="Trebuchet MS" panose="020B0603020202020204" pitchFamily="34" charset="0"/>
              </a:rPr>
              <a:t>chairperson</a:t>
            </a:r>
            <a:r>
              <a:rPr lang="en-US" dirty="0">
                <a:latin typeface="Trebuchet MS" panose="020B0603020202020204" pitchFamily="34" charset="0"/>
              </a:rPr>
              <a:t>, no provision is made in the </a:t>
            </a:r>
            <a:r>
              <a:rPr lang="en-US" dirty="0" err="1" smtClean="0">
                <a:latin typeface="Trebuchet MS" panose="020B0603020202020204" pitchFamily="34" charset="0"/>
              </a:rPr>
              <a:t>PSC</a:t>
            </a:r>
            <a:r>
              <a:rPr lang="en-US" dirty="0" smtClean="0">
                <a:latin typeface="Trebuchet MS" panose="020B0603020202020204" pitchFamily="34" charset="0"/>
              </a:rPr>
              <a:t> Act </a:t>
            </a:r>
            <a:r>
              <a:rPr lang="en-US" dirty="0">
                <a:latin typeface="Trebuchet MS" panose="020B0603020202020204" pitchFamily="34" charset="0"/>
              </a:rPr>
              <a:t>for the designation of an a</a:t>
            </a:r>
            <a:r>
              <a:rPr lang="en-US" dirty="0" smtClean="0">
                <a:latin typeface="Trebuchet MS" panose="020B0603020202020204" pitchFamily="34" charset="0"/>
              </a:rPr>
              <a:t>cting </a:t>
            </a:r>
            <a:r>
              <a:rPr lang="en-US" dirty="0">
                <a:latin typeface="Trebuchet MS" panose="020B0603020202020204" pitchFamily="34" charset="0"/>
              </a:rPr>
              <a:t>c</a:t>
            </a:r>
            <a:r>
              <a:rPr lang="en-US" dirty="0" smtClean="0">
                <a:latin typeface="Trebuchet MS" panose="020B0603020202020204" pitchFamily="34" charset="0"/>
              </a:rPr>
              <a:t>hairperson in the absence of both the chairperson and the </a:t>
            </a:r>
            <a:r>
              <a:rPr lang="en-US" dirty="0">
                <a:latin typeface="Trebuchet MS" panose="020B0603020202020204" pitchFamily="34" charset="0"/>
              </a:rPr>
              <a:t>d</a:t>
            </a:r>
            <a:r>
              <a:rPr lang="en-US" dirty="0" smtClean="0">
                <a:latin typeface="Trebuchet MS" panose="020B0603020202020204" pitchFamily="34" charset="0"/>
              </a:rPr>
              <a:t>eputy chairperson. </a:t>
            </a:r>
          </a:p>
          <a:p>
            <a:pPr algn="just"/>
            <a:r>
              <a:rPr lang="en-US" dirty="0" smtClean="0">
                <a:latin typeface="Trebuchet MS" panose="020B0603020202020204" pitchFamily="34" charset="0"/>
              </a:rPr>
              <a:t>This </a:t>
            </a:r>
            <a:r>
              <a:rPr lang="en-US" dirty="0">
                <a:latin typeface="Trebuchet MS" panose="020B0603020202020204" pitchFamily="34" charset="0"/>
              </a:rPr>
              <a:t>has led to practical challenges in instances where both the </a:t>
            </a:r>
            <a:r>
              <a:rPr lang="en-US" dirty="0" smtClean="0">
                <a:latin typeface="Trebuchet MS" panose="020B0603020202020204" pitchFamily="34" charset="0"/>
              </a:rPr>
              <a:t>chairperson </a:t>
            </a:r>
            <a:r>
              <a:rPr lang="en-US" dirty="0">
                <a:latin typeface="Trebuchet MS" panose="020B0603020202020204" pitchFamily="34" charset="0"/>
              </a:rPr>
              <a:t>and </a:t>
            </a:r>
            <a:r>
              <a:rPr lang="en-US" dirty="0" smtClean="0">
                <a:latin typeface="Trebuchet MS" panose="020B0603020202020204" pitchFamily="34" charset="0"/>
              </a:rPr>
              <a:t>deputy </a:t>
            </a:r>
            <a:r>
              <a:rPr lang="en-US" dirty="0">
                <a:latin typeface="Trebuchet MS" panose="020B0603020202020204" pitchFamily="34" charset="0"/>
              </a:rPr>
              <a:t>c</a:t>
            </a:r>
            <a:r>
              <a:rPr lang="en-US" dirty="0" smtClean="0">
                <a:latin typeface="Trebuchet MS" panose="020B0603020202020204" pitchFamily="34" charset="0"/>
              </a:rPr>
              <a:t>hairperson </a:t>
            </a:r>
            <a:r>
              <a:rPr lang="en-US" dirty="0">
                <a:latin typeface="Trebuchet MS" panose="020B0603020202020204" pitchFamily="34" charset="0"/>
              </a:rPr>
              <a:t>are not </a:t>
            </a:r>
            <a:r>
              <a:rPr lang="en-US" dirty="0" smtClean="0">
                <a:latin typeface="Trebuchet MS" panose="020B0603020202020204" pitchFamily="34" charset="0"/>
              </a:rPr>
              <a:t>available for whatever reason. </a:t>
            </a:r>
          </a:p>
          <a:p>
            <a:pPr algn="just"/>
            <a:r>
              <a:rPr lang="en-US" dirty="0" smtClean="0">
                <a:latin typeface="Trebuchet MS" panose="020B0603020202020204" pitchFamily="34" charset="0"/>
              </a:rPr>
              <a:t>To </a:t>
            </a:r>
            <a:r>
              <a:rPr lang="en-US" dirty="0">
                <a:latin typeface="Trebuchet MS" panose="020B0603020202020204" pitchFamily="34" charset="0"/>
              </a:rPr>
              <a:t>address this challenge, the Bill seeks to amend section 5 of the </a:t>
            </a:r>
            <a:r>
              <a:rPr lang="en-US" dirty="0" err="1" smtClean="0">
                <a:latin typeface="Trebuchet MS" panose="020B0603020202020204" pitchFamily="34" charset="0"/>
              </a:rPr>
              <a:t>PSC</a:t>
            </a:r>
            <a:r>
              <a:rPr lang="en-US" dirty="0" smtClean="0">
                <a:latin typeface="Trebuchet MS" panose="020B0603020202020204" pitchFamily="34" charset="0"/>
              </a:rPr>
              <a:t> Act  through </a:t>
            </a:r>
            <a:r>
              <a:rPr lang="en-US" dirty="0">
                <a:latin typeface="Trebuchet MS" panose="020B0603020202020204" pitchFamily="34" charset="0"/>
              </a:rPr>
              <a:t>the </a:t>
            </a:r>
            <a:r>
              <a:rPr lang="en-US" dirty="0" smtClean="0">
                <a:latin typeface="Trebuchet MS" panose="020B0603020202020204" pitchFamily="34" charset="0"/>
              </a:rPr>
              <a:t> proposed insertion that: “If </a:t>
            </a:r>
            <a:r>
              <a:rPr lang="en-US" dirty="0">
                <a:latin typeface="Trebuchet MS" panose="020B0603020202020204" pitchFamily="34" charset="0"/>
              </a:rPr>
              <a:t>both the chairperson and the deputy chairperson are absent, or for </a:t>
            </a:r>
            <a:r>
              <a:rPr lang="en-US" dirty="0" smtClean="0">
                <a:latin typeface="Trebuchet MS" panose="020B0603020202020204" pitchFamily="34" charset="0"/>
              </a:rPr>
              <a:t>	any reason </a:t>
            </a:r>
            <a:r>
              <a:rPr lang="en-US" dirty="0">
                <a:latin typeface="Trebuchet MS" panose="020B0603020202020204" pitchFamily="34" charset="0"/>
              </a:rPr>
              <a:t>unable to act as chairperson, the President shall designate one </a:t>
            </a:r>
            <a:r>
              <a:rPr lang="en-US" dirty="0" smtClean="0">
                <a:latin typeface="Trebuchet MS" panose="020B0603020202020204" pitchFamily="34" charset="0"/>
              </a:rPr>
              <a:t>commissioner </a:t>
            </a:r>
            <a:r>
              <a:rPr lang="en-US" dirty="0">
                <a:latin typeface="Trebuchet MS" panose="020B0603020202020204" pitchFamily="34" charset="0"/>
              </a:rPr>
              <a:t>to act as the chairperson of the Commission</a:t>
            </a:r>
            <a:r>
              <a:rPr lang="en-US" dirty="0" smtClean="0">
                <a:latin typeface="Trebuchet MS" panose="020B0603020202020204" pitchFamily="34" charset="0"/>
              </a:rPr>
              <a:t>.”</a:t>
            </a:r>
            <a:endParaRPr lang="en-US" dirty="0">
              <a:latin typeface="Trebuchet MS" panose="020B0603020202020204" pitchFamily="34" charset="0"/>
            </a:endParaRPr>
          </a:p>
          <a:p>
            <a:pPr algn="just"/>
            <a:endParaRPr lang="en-US" dirty="0">
              <a:latin typeface="Trebuchet MS" panose="020B0603020202020204" pitchFamily="34" charset="0"/>
            </a:endParaRPr>
          </a:p>
          <a:p>
            <a:pPr>
              <a:buNone/>
            </a:pPr>
            <a:endParaRPr lang="en-US" sz="1800" dirty="0">
              <a:latin typeface="Arial Narrow" pitchFamily="34" charset="0"/>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6</a:t>
            </a:fld>
            <a:endParaRPr lang="en-Z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29984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2310</TotalTime>
  <Words>664</Words>
  <Application>Microsoft Office PowerPoint</Application>
  <PresentationFormat>Custom</PresentationFormat>
  <Paragraphs>34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Berlin</vt:lpstr>
      <vt:lpstr>  PRESENTATION ON PUBLIC SERVICE COMMISSION AMENDMENT BILL</vt:lpstr>
      <vt:lpstr>Presentation Outline</vt:lpstr>
      <vt:lpstr>INTRODUCTION</vt:lpstr>
      <vt:lpstr>OBJECTS OF THE BILL</vt:lpstr>
      <vt:lpstr>RENEWAL OF THE TERM OF COMMISSIONER</vt:lpstr>
      <vt:lpstr>APPOINTING A COMMISSIONER TO ACT IN THE ABSENCE OF THE CHAIR AND THE DEPUTY: PROPOSED INSERTION INTO SECTION 5 </vt:lpstr>
      <vt:lpstr>Slide 7</vt:lpstr>
    </vt:vector>
  </TitlesOfParts>
  <Company>The Department of Public Service and Administration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PUMZA</cp:lastModifiedBy>
  <cp:revision>179</cp:revision>
  <cp:lastPrinted>2017-11-20T09:25:20Z</cp:lastPrinted>
  <dcterms:created xsi:type="dcterms:W3CDTF">2016-08-16T08:00:27Z</dcterms:created>
  <dcterms:modified xsi:type="dcterms:W3CDTF">2018-04-20T11:21:52Z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