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2.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Default Extension="bin" ContentType="application/vnd.openxmlformats-officedocument.oleObject"/>
  <Override PartName="/ppt/charts/style1.xml" ContentType="application/vnd.ms-office.chart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charts/colors1.xml" ContentType="application/vnd.ms-office.chartcolorstyl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6"/>
  </p:notesMasterIdLst>
  <p:handoutMasterIdLst>
    <p:handoutMasterId r:id="rId87"/>
  </p:handoutMasterIdLst>
  <p:sldIdLst>
    <p:sldId id="369" r:id="rId2"/>
    <p:sldId id="528" r:id="rId3"/>
    <p:sldId id="662" r:id="rId4"/>
    <p:sldId id="714" r:id="rId5"/>
    <p:sldId id="663" r:id="rId6"/>
    <p:sldId id="664" r:id="rId7"/>
    <p:sldId id="665" r:id="rId8"/>
    <p:sldId id="666" r:id="rId9"/>
    <p:sldId id="667" r:id="rId10"/>
    <p:sldId id="668" r:id="rId11"/>
    <p:sldId id="669" r:id="rId12"/>
    <p:sldId id="670" r:id="rId13"/>
    <p:sldId id="671" r:id="rId14"/>
    <p:sldId id="672" r:id="rId15"/>
    <p:sldId id="673" r:id="rId16"/>
    <p:sldId id="674" r:id="rId17"/>
    <p:sldId id="675" r:id="rId18"/>
    <p:sldId id="676" r:id="rId19"/>
    <p:sldId id="677" r:id="rId20"/>
    <p:sldId id="678" r:id="rId21"/>
    <p:sldId id="679" r:id="rId22"/>
    <p:sldId id="680" r:id="rId23"/>
    <p:sldId id="681" r:id="rId24"/>
    <p:sldId id="715" r:id="rId25"/>
    <p:sldId id="682" r:id="rId26"/>
    <p:sldId id="683" r:id="rId27"/>
    <p:sldId id="684" r:id="rId28"/>
    <p:sldId id="705" r:id="rId29"/>
    <p:sldId id="706" r:id="rId30"/>
    <p:sldId id="707" r:id="rId31"/>
    <p:sldId id="708" r:id="rId32"/>
    <p:sldId id="709" r:id="rId33"/>
    <p:sldId id="710" r:id="rId34"/>
    <p:sldId id="711" r:id="rId35"/>
    <p:sldId id="712" r:id="rId36"/>
    <p:sldId id="713" r:id="rId37"/>
    <p:sldId id="620" r:id="rId38"/>
    <p:sldId id="624" r:id="rId39"/>
    <p:sldId id="625" r:id="rId40"/>
    <p:sldId id="622" r:id="rId41"/>
    <p:sldId id="623" r:id="rId42"/>
    <p:sldId id="626" r:id="rId43"/>
    <p:sldId id="627" r:id="rId44"/>
    <p:sldId id="628" r:id="rId45"/>
    <p:sldId id="629" r:id="rId46"/>
    <p:sldId id="630" r:id="rId47"/>
    <p:sldId id="631" r:id="rId48"/>
    <p:sldId id="647" r:id="rId49"/>
    <p:sldId id="704" r:id="rId50"/>
    <p:sldId id="685" r:id="rId51"/>
    <p:sldId id="686" r:id="rId52"/>
    <p:sldId id="687" r:id="rId53"/>
    <p:sldId id="688" r:id="rId54"/>
    <p:sldId id="632" r:id="rId55"/>
    <p:sldId id="633" r:id="rId56"/>
    <p:sldId id="634" r:id="rId57"/>
    <p:sldId id="635" r:id="rId58"/>
    <p:sldId id="636" r:id="rId59"/>
    <p:sldId id="637" r:id="rId60"/>
    <p:sldId id="638" r:id="rId61"/>
    <p:sldId id="639" r:id="rId62"/>
    <p:sldId id="640" r:id="rId63"/>
    <p:sldId id="641" r:id="rId64"/>
    <p:sldId id="642" r:id="rId65"/>
    <p:sldId id="643" r:id="rId66"/>
    <p:sldId id="644" r:id="rId67"/>
    <p:sldId id="645" r:id="rId68"/>
    <p:sldId id="646" r:id="rId69"/>
    <p:sldId id="690" r:id="rId70"/>
    <p:sldId id="691" r:id="rId71"/>
    <p:sldId id="692" r:id="rId72"/>
    <p:sldId id="693" r:id="rId73"/>
    <p:sldId id="694" r:id="rId74"/>
    <p:sldId id="695" r:id="rId75"/>
    <p:sldId id="696" r:id="rId76"/>
    <p:sldId id="697" r:id="rId77"/>
    <p:sldId id="698" r:id="rId78"/>
    <p:sldId id="699" r:id="rId79"/>
    <p:sldId id="700" r:id="rId80"/>
    <p:sldId id="701" r:id="rId81"/>
    <p:sldId id="659" r:id="rId82"/>
    <p:sldId id="660" r:id="rId83"/>
    <p:sldId id="661" r:id="rId84"/>
    <p:sldId id="378" r:id="rId85"/>
  </p:sldIdLst>
  <p:sldSz cx="9144000" cy="6858000" type="screen4x3"/>
  <p:notesSz cx="6797675" cy="9928225"/>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33CC33"/>
    <a:srgbClr val="CCCC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13" autoAdjust="0"/>
    <p:restoredTop sz="94096" autoAdjust="0"/>
  </p:normalViewPr>
  <p:slideViewPr>
    <p:cSldViewPr>
      <p:cViewPr varScale="1">
        <p:scale>
          <a:sx n="109" d="100"/>
          <a:sy n="109" d="100"/>
        </p:scale>
        <p:origin x="-1674" y="-90"/>
      </p:cViewPr>
      <p:guideLst>
        <p:guide orient="horz" pos="2160"/>
        <p:guide pos="2880"/>
      </p:guideLst>
    </p:cSldViewPr>
  </p:slideViewPr>
  <p:notesTextViewPr>
    <p:cViewPr>
      <p:scale>
        <a:sx n="66" d="100"/>
        <a:sy n="66"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oleObject" Target="file:///\\dhetstore\users\Mabizela.C\Mabizela.C\PROJECTS\Research%20Outputs\2016%20Outputs\Raw%20data%20for%20chart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ZA"/>
  <c:pivotSource>
    <c:name>[Raw data for charts.xlsx]RO by Type!PivotTable5</c:name>
    <c:fmtId val="-1"/>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ZA" sz="1600" dirty="0"/>
              <a:t>Overall Publications</a:t>
            </a:r>
            <a:r>
              <a:rPr lang="en-ZA" sz="1600" baseline="0" dirty="0"/>
              <a:t> Research Outputs</a:t>
            </a:r>
            <a:endParaRPr lang="en-ZA" sz="1600" dirty="0"/>
          </a:p>
        </c:rich>
      </c:tx>
      <c:spPr>
        <a:noFill/>
        <a:ln>
          <a:noFill/>
        </a:ln>
        <a:effectLst/>
      </c:spPr>
    </c:title>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Val val="1"/>
          <c:extLst xmlns:c16r2="http://schemas.microsoft.com/office/drawing/2015/06/char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Val val="1"/>
          <c:extLst xmlns:c16r2="http://schemas.microsoft.com/office/drawing/2015/06/chart">
            <c:ext xmlns:c15="http://schemas.microsoft.com/office/drawing/2012/chart" uri="{CE6537A1-D6FC-4f65-9D91-7224C49458BB}"/>
          </c:extLst>
        </c:dLbl>
      </c:pivotFmt>
      <c:pivotFmt>
        <c:idx val="2"/>
        <c:spPr>
          <a:solidFill>
            <a:schemeClr val="accent6">
              <a:lumMod val="60000"/>
              <a:lumOff val="40000"/>
            </a:schemeClr>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Val val="1"/>
          <c:extLst xmlns:c16r2="http://schemas.microsoft.com/office/drawing/2015/06/char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Val val="1"/>
          <c:extLst xmlns:c16r2="http://schemas.microsoft.com/office/drawing/2015/06/char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Val val="1"/>
          <c:extLst xmlns:c16r2="http://schemas.microsoft.com/office/drawing/2015/06/chart">
            <c:ext xmlns:c15="http://schemas.microsoft.com/office/drawing/2012/chart" uri="{CE6537A1-D6FC-4f65-9D91-7224C49458BB}"/>
          </c:extLst>
        </c:dLbl>
      </c:pivotFmt>
      <c:pivotFmt>
        <c:idx val="5"/>
        <c:spPr>
          <a:solidFill>
            <a:schemeClr val="accent6">
              <a:lumMod val="60000"/>
              <a:lumOff val="40000"/>
            </a:schemeClr>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Val val="1"/>
          <c:extLst xmlns:c16r2="http://schemas.microsoft.com/office/drawing/2015/06/char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Val val="1"/>
          <c:extLst xmlns:c16r2="http://schemas.microsoft.com/office/drawing/2015/06/char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Val val="1"/>
          <c:extLst xmlns:c16r2="http://schemas.microsoft.com/office/drawing/2015/06/chart">
            <c:ext xmlns:c15="http://schemas.microsoft.com/office/drawing/2012/chart" uri="{CE6537A1-D6FC-4f65-9D91-7224C49458BB}"/>
          </c:extLst>
        </c:dLbl>
      </c:pivotFmt>
      <c:pivotFmt>
        <c:idx val="8"/>
        <c:spPr>
          <a:solidFill>
            <a:schemeClr val="accent6">
              <a:lumMod val="60000"/>
              <a:lumOff val="40000"/>
            </a:schemeClr>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Val val="1"/>
          <c:extLst xmlns:c16r2="http://schemas.microsoft.com/office/drawing/2015/06/chart">
            <c:ext xmlns:c15="http://schemas.microsoft.com/office/drawing/2012/chart" uri="{CE6537A1-D6FC-4f65-9D91-7224C49458BB}"/>
          </c:extLst>
        </c:dLbl>
      </c:pivotFmt>
    </c:pivotFmts>
    <c:plotArea>
      <c:layout/>
      <c:barChart>
        <c:barDir val="col"/>
        <c:grouping val="clustered"/>
        <c:ser>
          <c:idx val="0"/>
          <c:order val="0"/>
          <c:tx>
            <c:strRef>
              <c:f>'RO by Type'!$G$1:$G$2</c:f>
              <c:strCache>
                <c:ptCount val="1"/>
                <c:pt idx="0">
                  <c:v>Books</c:v>
                </c:pt>
              </c:strCache>
            </c:strRef>
          </c:tx>
          <c:spPr>
            <a:solidFill>
              <a:schemeClr val="accent1"/>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Val val="1"/>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'RO by Type'!$F$3:$F$8</c:f>
              <c:strCache>
                <c:ptCount val="5"/>
                <c:pt idx="0">
                  <c:v>2012</c:v>
                </c:pt>
                <c:pt idx="1">
                  <c:v>2013</c:v>
                </c:pt>
                <c:pt idx="2">
                  <c:v>2014</c:v>
                </c:pt>
                <c:pt idx="3">
                  <c:v>2015</c:v>
                </c:pt>
                <c:pt idx="4">
                  <c:v>2016</c:v>
                </c:pt>
              </c:strCache>
            </c:strRef>
          </c:cat>
          <c:val>
            <c:numRef>
              <c:f>'RO by Type'!$G$3:$G$8</c:f>
              <c:numCache>
                <c:formatCode>General</c:formatCode>
                <c:ptCount val="5"/>
                <c:pt idx="0">
                  <c:v>580.79999999999995</c:v>
                </c:pt>
                <c:pt idx="1">
                  <c:v>774.37</c:v>
                </c:pt>
                <c:pt idx="2">
                  <c:v>879.68000000000006</c:v>
                </c:pt>
                <c:pt idx="3">
                  <c:v>994.7700000000001</c:v>
                </c:pt>
                <c:pt idx="4">
                  <c:v>2269.0700000000002</c:v>
                </c:pt>
              </c:numCache>
            </c:numRef>
          </c:val>
          <c:extLst xmlns:c16r2="http://schemas.microsoft.com/office/drawing/2015/06/chart">
            <c:ext xmlns:c16="http://schemas.microsoft.com/office/drawing/2014/chart" uri="{C3380CC4-5D6E-409C-BE32-E72D297353CC}">
              <c16:uniqueId val="{00000000-0E73-4656-99CB-9F8DCFA76866}"/>
            </c:ext>
          </c:extLst>
        </c:ser>
        <c:ser>
          <c:idx val="1"/>
          <c:order val="1"/>
          <c:tx>
            <c:strRef>
              <c:f>'RO by Type'!$H$1:$H$2</c:f>
              <c:strCache>
                <c:ptCount val="1"/>
                <c:pt idx="0">
                  <c:v>Conferences</c:v>
                </c:pt>
              </c:strCache>
            </c:strRef>
          </c:tx>
          <c:spPr>
            <a:solidFill>
              <a:schemeClr val="accent2"/>
            </a:solidFill>
            <a:ln>
              <a:noFill/>
            </a:ln>
            <a:effectLst/>
          </c:spPr>
          <c:dLbls>
            <c:dLbl>
              <c:idx val="0"/>
              <c:layout>
                <c:manualLayout>
                  <c:x val="0"/>
                  <c:y val="-4.8939641109298541E-2"/>
                </c:manualLayout>
              </c:layout>
              <c:dLblPos val="outEnd"/>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0-7A6C-4896-81AA-4995107B4BF4}"/>
                </c:ext>
              </c:extLst>
            </c:dLbl>
            <c:dLbl>
              <c:idx val="1"/>
              <c:layout>
                <c:manualLayout>
                  <c:x val="-3.4722222222222229E-3"/>
                  <c:y val="-4.2414355628058856E-2"/>
                </c:manualLayout>
              </c:layout>
              <c:dLblPos val="outEnd"/>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7A6C-4896-81AA-4995107B4BF4}"/>
                </c:ext>
              </c:extLst>
            </c:dLbl>
            <c:dLbl>
              <c:idx val="2"/>
              <c:layout>
                <c:manualLayout>
                  <c:x val="3.4722222222221596E-3"/>
                  <c:y val="-2.6101141924959225E-2"/>
                </c:manualLayout>
              </c:layout>
              <c:dLblPos val="outEnd"/>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2-7A6C-4896-81AA-4995107B4BF4}"/>
                </c:ext>
              </c:extLst>
            </c:dLbl>
            <c:dLbl>
              <c:idx val="3"/>
              <c:layout>
                <c:manualLayout>
                  <c:x val="-8.6805555555554952E-3"/>
                  <c:y val="-1.9575856443719536E-2"/>
                </c:manualLayout>
              </c:layout>
              <c:dLblPos val="outEnd"/>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3-7A6C-4896-81AA-4995107B4BF4}"/>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Val val="1"/>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'RO by Type'!$F$3:$F$8</c:f>
              <c:strCache>
                <c:ptCount val="5"/>
                <c:pt idx="0">
                  <c:v>2012</c:v>
                </c:pt>
                <c:pt idx="1">
                  <c:v>2013</c:v>
                </c:pt>
                <c:pt idx="2">
                  <c:v>2014</c:v>
                </c:pt>
                <c:pt idx="3">
                  <c:v>2015</c:v>
                </c:pt>
                <c:pt idx="4">
                  <c:v>2016</c:v>
                </c:pt>
              </c:strCache>
            </c:strRef>
          </c:cat>
          <c:val>
            <c:numRef>
              <c:f>'RO by Type'!$H$3:$H$8</c:f>
              <c:numCache>
                <c:formatCode>General</c:formatCode>
                <c:ptCount val="5"/>
                <c:pt idx="0">
                  <c:v>747.29000000000008</c:v>
                </c:pt>
                <c:pt idx="1">
                  <c:v>1236.92</c:v>
                </c:pt>
                <c:pt idx="2">
                  <c:v>1301.32</c:v>
                </c:pt>
                <c:pt idx="3">
                  <c:v>1349.58</c:v>
                </c:pt>
                <c:pt idx="4">
                  <c:v>1326.1799999999998</c:v>
                </c:pt>
              </c:numCache>
            </c:numRef>
          </c:val>
          <c:extLst xmlns:c16r2="http://schemas.microsoft.com/office/drawing/2015/06/chart">
            <c:ext xmlns:c16="http://schemas.microsoft.com/office/drawing/2014/chart" uri="{C3380CC4-5D6E-409C-BE32-E72D297353CC}">
              <c16:uniqueId val="{00000001-0E73-4656-99CB-9F8DCFA76866}"/>
            </c:ext>
          </c:extLst>
        </c:ser>
        <c:ser>
          <c:idx val="2"/>
          <c:order val="2"/>
          <c:tx>
            <c:strRef>
              <c:f>'RO by Type'!$I$1:$I$2</c:f>
              <c:strCache>
                <c:ptCount val="1"/>
                <c:pt idx="0">
                  <c:v>Journals</c:v>
                </c:pt>
              </c:strCache>
            </c:strRef>
          </c:tx>
          <c:spPr>
            <a:solidFill>
              <a:schemeClr val="accent6">
                <a:lumMod val="60000"/>
                <a:lumOff val="40000"/>
              </a:schemeClr>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Val val="1"/>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'RO by Type'!$F$3:$F$8</c:f>
              <c:strCache>
                <c:ptCount val="5"/>
                <c:pt idx="0">
                  <c:v>2012</c:v>
                </c:pt>
                <c:pt idx="1">
                  <c:v>2013</c:v>
                </c:pt>
                <c:pt idx="2">
                  <c:v>2014</c:v>
                </c:pt>
                <c:pt idx="3">
                  <c:v>2015</c:v>
                </c:pt>
                <c:pt idx="4">
                  <c:v>2016</c:v>
                </c:pt>
              </c:strCache>
            </c:strRef>
          </c:cat>
          <c:val>
            <c:numRef>
              <c:f>'RO by Type'!$I$3:$I$8</c:f>
              <c:numCache>
                <c:formatCode>General</c:formatCode>
                <c:ptCount val="5"/>
                <c:pt idx="0">
                  <c:v>11035.720000000001</c:v>
                </c:pt>
                <c:pt idx="1">
                  <c:v>11997.38</c:v>
                </c:pt>
                <c:pt idx="2">
                  <c:v>13135.859999999999</c:v>
                </c:pt>
                <c:pt idx="3">
                  <c:v>13976.41</c:v>
                </c:pt>
                <c:pt idx="4">
                  <c:v>14612.27</c:v>
                </c:pt>
              </c:numCache>
            </c:numRef>
          </c:val>
          <c:extLst xmlns:c16r2="http://schemas.microsoft.com/office/drawing/2015/06/chart">
            <c:ext xmlns:c16="http://schemas.microsoft.com/office/drawing/2014/chart" uri="{C3380CC4-5D6E-409C-BE32-E72D297353CC}">
              <c16:uniqueId val="{00000002-0E73-4656-99CB-9F8DCFA76866}"/>
            </c:ext>
          </c:extLst>
        </c:ser>
        <c:dLbls/>
        <c:gapWidth val="219"/>
        <c:overlap val="-27"/>
        <c:axId val="62492672"/>
        <c:axId val="62494592"/>
      </c:barChart>
      <c:catAx>
        <c:axId val="62492672"/>
        <c:scaling>
          <c:orientation val="minMax"/>
        </c:scaling>
        <c:axPos val="b"/>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ZA" sz="1400"/>
                  <a:t>Years</a:t>
                </a:r>
              </a:p>
            </c:rich>
          </c:tx>
          <c:spPr>
            <a:noFill/>
            <a:ln>
              <a:noFill/>
            </a:ln>
            <a:effectLst/>
          </c:spPr>
        </c:title>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62494592"/>
        <c:crosses val="autoZero"/>
        <c:auto val="1"/>
        <c:lblAlgn val="ctr"/>
        <c:lblOffset val="100"/>
      </c:catAx>
      <c:valAx>
        <c:axId val="62494592"/>
        <c:scaling>
          <c:orientation val="minMax"/>
        </c:scaling>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ZA" sz="1200"/>
                  <a:t>No. of Units</a:t>
                </a:r>
              </a:p>
            </c:rich>
          </c:tx>
          <c:spPr>
            <a:noFill/>
            <a:ln>
              <a:noFill/>
            </a:ln>
            <a:effectLst/>
          </c:spPr>
        </c:title>
        <c:numFmt formatCode="General" sourceLinked="1"/>
        <c:maj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62492672"/>
        <c:crosses val="autoZero"/>
        <c:crossBetween val="between"/>
      </c:valAx>
      <c:spPr>
        <a:noFill/>
        <a:ln>
          <a:noFill/>
        </a:ln>
        <a:effectLst/>
      </c:spPr>
    </c:plotArea>
    <c:legend>
      <c:legendPos val="r"/>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extLst xmlns:c16r2="http://schemas.microsoft.com/office/drawing/2015/06/char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49F12FB-CFFD-4C67-9DC2-FF30C97F448A}" type="doc">
      <dgm:prSet loTypeId="urn:microsoft.com/office/officeart/2005/8/layout/gear1" loCatId="relationship" qsTypeId="urn:microsoft.com/office/officeart/2005/8/quickstyle/simple1" qsCatId="simple" csTypeId="urn:microsoft.com/office/officeart/2005/8/colors/accent1_2" csCatId="accent1" phldr="1"/>
      <dgm:spPr/>
    </dgm:pt>
    <dgm:pt modelId="{25F14AE2-3CDB-4F9C-BA23-CF4D6F595398}">
      <dgm:prSet phldrT="[Text]" custT="1"/>
      <dgm:spPr/>
      <dgm:t>
        <a:bodyPr/>
        <a:lstStyle/>
        <a:p>
          <a:pPr algn="ctr"/>
          <a:r>
            <a:rPr lang="en-US" sz="1400" dirty="0"/>
            <a:t>Staff </a:t>
          </a:r>
          <a:r>
            <a:rPr lang="en-US" sz="1400" dirty="0" smtClean="0"/>
            <a:t>development</a:t>
          </a:r>
          <a:endParaRPr lang="en-US" sz="1400" dirty="0"/>
        </a:p>
      </dgm:t>
    </dgm:pt>
    <dgm:pt modelId="{F494C0FD-0162-4803-98D0-65D283D042EB}" type="parTrans" cxnId="{207D3771-102D-4080-B3B0-5858F8773964}">
      <dgm:prSet/>
      <dgm:spPr/>
      <dgm:t>
        <a:bodyPr/>
        <a:lstStyle/>
        <a:p>
          <a:pPr algn="ctr"/>
          <a:endParaRPr lang="en-US"/>
        </a:p>
      </dgm:t>
    </dgm:pt>
    <dgm:pt modelId="{555C72FF-510D-43F4-93B6-7499240E6BD9}" type="sibTrans" cxnId="{207D3771-102D-4080-B3B0-5858F8773964}">
      <dgm:prSet/>
      <dgm:spPr/>
      <dgm:t>
        <a:bodyPr/>
        <a:lstStyle/>
        <a:p>
          <a:pPr algn="ctr"/>
          <a:endParaRPr lang="en-US"/>
        </a:p>
      </dgm:t>
    </dgm:pt>
    <dgm:pt modelId="{506C807B-9D8F-497C-9E1C-A9501F5D10AA}">
      <dgm:prSet phldrT="[Text]" custT="1"/>
      <dgm:spPr/>
      <dgm:t>
        <a:bodyPr/>
        <a:lstStyle/>
        <a:p>
          <a:pPr algn="ctr"/>
          <a:r>
            <a:rPr lang="en-US" sz="1400" dirty="0"/>
            <a:t>Programme </a:t>
          </a:r>
          <a:r>
            <a:rPr lang="en-US" sz="1400" dirty="0" smtClean="0"/>
            <a:t>development</a:t>
          </a:r>
          <a:endParaRPr lang="en-US" sz="1400" dirty="0"/>
        </a:p>
      </dgm:t>
    </dgm:pt>
    <dgm:pt modelId="{7609B612-1EEB-44DE-AC97-BA5CCDDB2C80}" type="parTrans" cxnId="{A6014CF3-A88D-4FE0-B144-28956D0878BD}">
      <dgm:prSet/>
      <dgm:spPr/>
      <dgm:t>
        <a:bodyPr/>
        <a:lstStyle/>
        <a:p>
          <a:pPr algn="ctr"/>
          <a:endParaRPr lang="en-US"/>
        </a:p>
      </dgm:t>
    </dgm:pt>
    <dgm:pt modelId="{306057E4-8C94-42D4-A9AE-C40090A295D4}" type="sibTrans" cxnId="{A6014CF3-A88D-4FE0-B144-28956D0878BD}">
      <dgm:prSet/>
      <dgm:spPr/>
      <dgm:t>
        <a:bodyPr/>
        <a:lstStyle/>
        <a:p>
          <a:pPr algn="ctr"/>
          <a:endParaRPr lang="en-US"/>
        </a:p>
      </dgm:t>
    </dgm:pt>
    <dgm:pt modelId="{6E727579-3F0E-4021-94CB-4AF03112E5B8}">
      <dgm:prSet phldrT="[Text]" custT="1"/>
      <dgm:spPr/>
      <dgm:t>
        <a:bodyPr/>
        <a:lstStyle/>
        <a:p>
          <a:pPr algn="ctr"/>
          <a:r>
            <a:rPr lang="en-US" sz="1400" dirty="0"/>
            <a:t>Student </a:t>
          </a:r>
          <a:r>
            <a:rPr lang="en-US" sz="1400" dirty="0" smtClean="0"/>
            <a:t>development/ success</a:t>
          </a:r>
          <a:endParaRPr lang="en-US" sz="1400" dirty="0"/>
        </a:p>
      </dgm:t>
    </dgm:pt>
    <dgm:pt modelId="{A158C7A6-09CB-40A4-AD85-7569B9564630}" type="parTrans" cxnId="{CC79AD5B-7D95-42E1-AAF7-54C7517061B1}">
      <dgm:prSet/>
      <dgm:spPr/>
      <dgm:t>
        <a:bodyPr/>
        <a:lstStyle/>
        <a:p>
          <a:pPr algn="ctr"/>
          <a:endParaRPr lang="en-US"/>
        </a:p>
      </dgm:t>
    </dgm:pt>
    <dgm:pt modelId="{644A7B7F-D8B0-407B-AB1D-9E3989236B64}" type="sibTrans" cxnId="{CC79AD5B-7D95-42E1-AAF7-54C7517061B1}">
      <dgm:prSet/>
      <dgm:spPr/>
      <dgm:t>
        <a:bodyPr/>
        <a:lstStyle/>
        <a:p>
          <a:pPr algn="ctr"/>
          <a:endParaRPr lang="en-US"/>
        </a:p>
      </dgm:t>
    </dgm:pt>
    <dgm:pt modelId="{8D264177-C2CC-48EF-AE4E-2CC97AE47EF8}" type="pres">
      <dgm:prSet presAssocID="{249F12FB-CFFD-4C67-9DC2-FF30C97F448A}" presName="composite" presStyleCnt="0">
        <dgm:presLayoutVars>
          <dgm:chMax val="3"/>
          <dgm:animLvl val="lvl"/>
          <dgm:resizeHandles val="exact"/>
        </dgm:presLayoutVars>
      </dgm:prSet>
      <dgm:spPr/>
    </dgm:pt>
    <dgm:pt modelId="{13C1F056-DA7C-498C-82BA-A448BC437A32}" type="pres">
      <dgm:prSet presAssocID="{25F14AE2-3CDB-4F9C-BA23-CF4D6F595398}" presName="gear1" presStyleLbl="node1" presStyleIdx="0" presStyleCnt="3" custLinFactNeighborX="1662" custLinFactNeighborY="-8452">
        <dgm:presLayoutVars>
          <dgm:chMax val="1"/>
          <dgm:bulletEnabled val="1"/>
        </dgm:presLayoutVars>
      </dgm:prSet>
      <dgm:spPr/>
      <dgm:t>
        <a:bodyPr/>
        <a:lstStyle/>
        <a:p>
          <a:endParaRPr lang="en-US"/>
        </a:p>
      </dgm:t>
    </dgm:pt>
    <dgm:pt modelId="{656F47B1-B3F8-4548-AC81-617574640A25}" type="pres">
      <dgm:prSet presAssocID="{25F14AE2-3CDB-4F9C-BA23-CF4D6F595398}" presName="gear1srcNode" presStyleLbl="node1" presStyleIdx="0" presStyleCnt="3"/>
      <dgm:spPr/>
      <dgm:t>
        <a:bodyPr/>
        <a:lstStyle/>
        <a:p>
          <a:endParaRPr lang="en-US"/>
        </a:p>
      </dgm:t>
    </dgm:pt>
    <dgm:pt modelId="{24218A3F-C861-4060-91EB-1931258405FA}" type="pres">
      <dgm:prSet presAssocID="{25F14AE2-3CDB-4F9C-BA23-CF4D6F595398}" presName="gear1dstNode" presStyleLbl="node1" presStyleIdx="0" presStyleCnt="3"/>
      <dgm:spPr/>
      <dgm:t>
        <a:bodyPr/>
        <a:lstStyle/>
        <a:p>
          <a:endParaRPr lang="en-US"/>
        </a:p>
      </dgm:t>
    </dgm:pt>
    <dgm:pt modelId="{1AEACAB4-032D-410A-B434-45B953C6BCE9}" type="pres">
      <dgm:prSet presAssocID="{506C807B-9D8F-497C-9E1C-A9501F5D10AA}" presName="gear2" presStyleLbl="node1" presStyleIdx="1" presStyleCnt="3" custScaleX="136648" custScaleY="122716" custLinFactNeighborX="-22033" custLinFactNeighborY="18085">
        <dgm:presLayoutVars>
          <dgm:chMax val="1"/>
          <dgm:bulletEnabled val="1"/>
        </dgm:presLayoutVars>
      </dgm:prSet>
      <dgm:spPr/>
      <dgm:t>
        <a:bodyPr/>
        <a:lstStyle/>
        <a:p>
          <a:endParaRPr lang="en-US"/>
        </a:p>
      </dgm:t>
    </dgm:pt>
    <dgm:pt modelId="{F746CD0B-EE5E-4975-AE4B-144F214970BC}" type="pres">
      <dgm:prSet presAssocID="{506C807B-9D8F-497C-9E1C-A9501F5D10AA}" presName="gear2srcNode" presStyleLbl="node1" presStyleIdx="1" presStyleCnt="3"/>
      <dgm:spPr/>
      <dgm:t>
        <a:bodyPr/>
        <a:lstStyle/>
        <a:p>
          <a:endParaRPr lang="en-US"/>
        </a:p>
      </dgm:t>
    </dgm:pt>
    <dgm:pt modelId="{8992DEB3-F6EE-4C89-A2FC-FFF47AA3FED0}" type="pres">
      <dgm:prSet presAssocID="{506C807B-9D8F-497C-9E1C-A9501F5D10AA}" presName="gear2dstNode" presStyleLbl="node1" presStyleIdx="1" presStyleCnt="3"/>
      <dgm:spPr/>
      <dgm:t>
        <a:bodyPr/>
        <a:lstStyle/>
        <a:p>
          <a:endParaRPr lang="en-US"/>
        </a:p>
      </dgm:t>
    </dgm:pt>
    <dgm:pt modelId="{386C1FCB-7EA0-43F1-A474-CA1D8AFB3937}" type="pres">
      <dgm:prSet presAssocID="{6E727579-3F0E-4021-94CB-4AF03112E5B8}" presName="gear3" presStyleLbl="node1" presStyleIdx="2" presStyleCnt="3" custScaleX="130454" custScaleY="125375" custLinFactNeighborX="6990" custLinFactNeighborY="-13310"/>
      <dgm:spPr/>
      <dgm:t>
        <a:bodyPr/>
        <a:lstStyle/>
        <a:p>
          <a:endParaRPr lang="en-US"/>
        </a:p>
      </dgm:t>
    </dgm:pt>
    <dgm:pt modelId="{3C5D7C8B-2558-4BDA-A839-AA0EB86D20D0}" type="pres">
      <dgm:prSet presAssocID="{6E727579-3F0E-4021-94CB-4AF03112E5B8}" presName="gear3tx" presStyleLbl="node1" presStyleIdx="2" presStyleCnt="3">
        <dgm:presLayoutVars>
          <dgm:chMax val="1"/>
          <dgm:bulletEnabled val="1"/>
        </dgm:presLayoutVars>
      </dgm:prSet>
      <dgm:spPr/>
      <dgm:t>
        <a:bodyPr/>
        <a:lstStyle/>
        <a:p>
          <a:endParaRPr lang="en-US"/>
        </a:p>
      </dgm:t>
    </dgm:pt>
    <dgm:pt modelId="{C781FEC4-7D4A-47B9-B873-33FD137ABFC5}" type="pres">
      <dgm:prSet presAssocID="{6E727579-3F0E-4021-94CB-4AF03112E5B8}" presName="gear3srcNode" presStyleLbl="node1" presStyleIdx="2" presStyleCnt="3"/>
      <dgm:spPr/>
      <dgm:t>
        <a:bodyPr/>
        <a:lstStyle/>
        <a:p>
          <a:endParaRPr lang="en-US"/>
        </a:p>
      </dgm:t>
    </dgm:pt>
    <dgm:pt modelId="{0CBC7446-D115-43D4-8EB2-1E3B0C761296}" type="pres">
      <dgm:prSet presAssocID="{6E727579-3F0E-4021-94CB-4AF03112E5B8}" presName="gear3dstNode" presStyleLbl="node1" presStyleIdx="2" presStyleCnt="3"/>
      <dgm:spPr/>
      <dgm:t>
        <a:bodyPr/>
        <a:lstStyle/>
        <a:p>
          <a:endParaRPr lang="en-US"/>
        </a:p>
      </dgm:t>
    </dgm:pt>
    <dgm:pt modelId="{0AB947F8-15D7-4E48-8774-51EE3342EE57}" type="pres">
      <dgm:prSet presAssocID="{555C72FF-510D-43F4-93B6-7499240E6BD9}" presName="connector1" presStyleLbl="sibTrans2D1" presStyleIdx="0" presStyleCnt="3" custLinFactNeighborX="2718" custLinFactNeighborY="-4194"/>
      <dgm:spPr/>
      <dgm:t>
        <a:bodyPr/>
        <a:lstStyle/>
        <a:p>
          <a:endParaRPr lang="en-US"/>
        </a:p>
      </dgm:t>
    </dgm:pt>
    <dgm:pt modelId="{B55214C4-CECA-49CB-BE36-13108B1A39F2}" type="pres">
      <dgm:prSet presAssocID="{306057E4-8C94-42D4-A9AE-C40090A295D4}" presName="connector2" presStyleLbl="sibTrans2D1" presStyleIdx="1" presStyleCnt="3" custLinFactNeighborX="-28776" custLinFactNeighborY="11465"/>
      <dgm:spPr/>
      <dgm:t>
        <a:bodyPr/>
        <a:lstStyle/>
        <a:p>
          <a:endParaRPr lang="en-US"/>
        </a:p>
      </dgm:t>
    </dgm:pt>
    <dgm:pt modelId="{A0458F30-FCB3-4A28-B158-B377C112AC1E}" type="pres">
      <dgm:prSet presAssocID="{644A7B7F-D8B0-407B-AB1D-9E3989236B64}" presName="connector3" presStyleLbl="sibTrans2D1" presStyleIdx="2" presStyleCnt="3" custAng="842152" custLinFactNeighborX="-1768" custLinFactNeighborY="-1022"/>
      <dgm:spPr/>
      <dgm:t>
        <a:bodyPr/>
        <a:lstStyle/>
        <a:p>
          <a:endParaRPr lang="en-US"/>
        </a:p>
      </dgm:t>
    </dgm:pt>
  </dgm:ptLst>
  <dgm:cxnLst>
    <dgm:cxn modelId="{C961047D-6CAF-42FF-BDC2-4D05456CC3E7}" type="presOf" srcId="{306057E4-8C94-42D4-A9AE-C40090A295D4}" destId="{B55214C4-CECA-49CB-BE36-13108B1A39F2}" srcOrd="0" destOrd="0" presId="urn:microsoft.com/office/officeart/2005/8/layout/gear1"/>
    <dgm:cxn modelId="{CC79AD5B-7D95-42E1-AAF7-54C7517061B1}" srcId="{249F12FB-CFFD-4C67-9DC2-FF30C97F448A}" destId="{6E727579-3F0E-4021-94CB-4AF03112E5B8}" srcOrd="2" destOrd="0" parTransId="{A158C7A6-09CB-40A4-AD85-7569B9564630}" sibTransId="{644A7B7F-D8B0-407B-AB1D-9E3989236B64}"/>
    <dgm:cxn modelId="{21C967F2-8FB7-4C7D-BC5F-71782A395AB5}" type="presOf" srcId="{6E727579-3F0E-4021-94CB-4AF03112E5B8}" destId="{0CBC7446-D115-43D4-8EB2-1E3B0C761296}" srcOrd="3" destOrd="0" presId="urn:microsoft.com/office/officeart/2005/8/layout/gear1"/>
    <dgm:cxn modelId="{11339617-32B8-423E-A77C-DFD5B119516C}" type="presOf" srcId="{25F14AE2-3CDB-4F9C-BA23-CF4D6F595398}" destId="{24218A3F-C861-4060-91EB-1931258405FA}" srcOrd="2" destOrd="0" presId="urn:microsoft.com/office/officeart/2005/8/layout/gear1"/>
    <dgm:cxn modelId="{0760C771-F79B-4064-9A72-CEF2BB1345F9}" type="presOf" srcId="{506C807B-9D8F-497C-9E1C-A9501F5D10AA}" destId="{8992DEB3-F6EE-4C89-A2FC-FFF47AA3FED0}" srcOrd="2" destOrd="0" presId="urn:microsoft.com/office/officeart/2005/8/layout/gear1"/>
    <dgm:cxn modelId="{D70B797B-E5DB-4FE7-BE15-314DDD829BEE}" type="presOf" srcId="{555C72FF-510D-43F4-93B6-7499240E6BD9}" destId="{0AB947F8-15D7-4E48-8774-51EE3342EE57}" srcOrd="0" destOrd="0" presId="urn:microsoft.com/office/officeart/2005/8/layout/gear1"/>
    <dgm:cxn modelId="{8881D380-95FC-43C6-8CAC-3B6F9EF109FB}" type="presOf" srcId="{6E727579-3F0E-4021-94CB-4AF03112E5B8}" destId="{C781FEC4-7D4A-47B9-B873-33FD137ABFC5}" srcOrd="2" destOrd="0" presId="urn:microsoft.com/office/officeart/2005/8/layout/gear1"/>
    <dgm:cxn modelId="{A4FC98E7-6EAE-425C-8865-A11257FC8CD4}" type="presOf" srcId="{506C807B-9D8F-497C-9E1C-A9501F5D10AA}" destId="{F746CD0B-EE5E-4975-AE4B-144F214970BC}" srcOrd="1" destOrd="0" presId="urn:microsoft.com/office/officeart/2005/8/layout/gear1"/>
    <dgm:cxn modelId="{48997A66-8414-49F4-9C19-7CA49F53F854}" type="presOf" srcId="{25F14AE2-3CDB-4F9C-BA23-CF4D6F595398}" destId="{13C1F056-DA7C-498C-82BA-A448BC437A32}" srcOrd="0" destOrd="0" presId="urn:microsoft.com/office/officeart/2005/8/layout/gear1"/>
    <dgm:cxn modelId="{207D3771-102D-4080-B3B0-5858F8773964}" srcId="{249F12FB-CFFD-4C67-9DC2-FF30C97F448A}" destId="{25F14AE2-3CDB-4F9C-BA23-CF4D6F595398}" srcOrd="0" destOrd="0" parTransId="{F494C0FD-0162-4803-98D0-65D283D042EB}" sibTransId="{555C72FF-510D-43F4-93B6-7499240E6BD9}"/>
    <dgm:cxn modelId="{4C0B6897-6CAD-4040-BB7D-EA3A7117DC0A}" type="presOf" srcId="{249F12FB-CFFD-4C67-9DC2-FF30C97F448A}" destId="{8D264177-C2CC-48EF-AE4E-2CC97AE47EF8}" srcOrd="0" destOrd="0" presId="urn:microsoft.com/office/officeart/2005/8/layout/gear1"/>
    <dgm:cxn modelId="{B0953303-73A8-4853-919B-54550C7A94DB}" type="presOf" srcId="{6E727579-3F0E-4021-94CB-4AF03112E5B8}" destId="{3C5D7C8B-2558-4BDA-A839-AA0EB86D20D0}" srcOrd="1" destOrd="0" presId="urn:microsoft.com/office/officeart/2005/8/layout/gear1"/>
    <dgm:cxn modelId="{54D12B42-16CE-44C3-ACB2-C961FC18DD0F}" type="presOf" srcId="{6E727579-3F0E-4021-94CB-4AF03112E5B8}" destId="{386C1FCB-7EA0-43F1-A474-CA1D8AFB3937}" srcOrd="0" destOrd="0" presId="urn:microsoft.com/office/officeart/2005/8/layout/gear1"/>
    <dgm:cxn modelId="{A6014CF3-A88D-4FE0-B144-28956D0878BD}" srcId="{249F12FB-CFFD-4C67-9DC2-FF30C97F448A}" destId="{506C807B-9D8F-497C-9E1C-A9501F5D10AA}" srcOrd="1" destOrd="0" parTransId="{7609B612-1EEB-44DE-AC97-BA5CCDDB2C80}" sibTransId="{306057E4-8C94-42D4-A9AE-C40090A295D4}"/>
    <dgm:cxn modelId="{E0637602-25CB-4391-B430-C84ACD60CE25}" type="presOf" srcId="{644A7B7F-D8B0-407B-AB1D-9E3989236B64}" destId="{A0458F30-FCB3-4A28-B158-B377C112AC1E}" srcOrd="0" destOrd="0" presId="urn:microsoft.com/office/officeart/2005/8/layout/gear1"/>
    <dgm:cxn modelId="{40C65742-05BD-4E79-AAFF-4D12A2BB1F45}" type="presOf" srcId="{25F14AE2-3CDB-4F9C-BA23-CF4D6F595398}" destId="{656F47B1-B3F8-4548-AC81-617574640A25}" srcOrd="1" destOrd="0" presId="urn:microsoft.com/office/officeart/2005/8/layout/gear1"/>
    <dgm:cxn modelId="{80C69B06-1E9F-43AB-9B6E-EE6D0066903A}" type="presOf" srcId="{506C807B-9D8F-497C-9E1C-A9501F5D10AA}" destId="{1AEACAB4-032D-410A-B434-45B953C6BCE9}" srcOrd="0" destOrd="0" presId="urn:microsoft.com/office/officeart/2005/8/layout/gear1"/>
    <dgm:cxn modelId="{F0F0E45C-89A6-45CF-A49E-21101EE14CE9}" type="presParOf" srcId="{8D264177-C2CC-48EF-AE4E-2CC97AE47EF8}" destId="{13C1F056-DA7C-498C-82BA-A448BC437A32}" srcOrd="0" destOrd="0" presId="urn:microsoft.com/office/officeart/2005/8/layout/gear1"/>
    <dgm:cxn modelId="{74141C79-EC9F-4230-8943-F9D5F1FE759F}" type="presParOf" srcId="{8D264177-C2CC-48EF-AE4E-2CC97AE47EF8}" destId="{656F47B1-B3F8-4548-AC81-617574640A25}" srcOrd="1" destOrd="0" presId="urn:microsoft.com/office/officeart/2005/8/layout/gear1"/>
    <dgm:cxn modelId="{E057B3D8-847A-4D07-95FD-6E3D50CB879A}" type="presParOf" srcId="{8D264177-C2CC-48EF-AE4E-2CC97AE47EF8}" destId="{24218A3F-C861-4060-91EB-1931258405FA}" srcOrd="2" destOrd="0" presId="urn:microsoft.com/office/officeart/2005/8/layout/gear1"/>
    <dgm:cxn modelId="{0B32CE53-5C3E-4A6E-81EF-8E7E7CADF57D}" type="presParOf" srcId="{8D264177-C2CC-48EF-AE4E-2CC97AE47EF8}" destId="{1AEACAB4-032D-410A-B434-45B953C6BCE9}" srcOrd="3" destOrd="0" presId="urn:microsoft.com/office/officeart/2005/8/layout/gear1"/>
    <dgm:cxn modelId="{0BD8B35A-DCE6-4004-98FD-6CE51EA32A68}" type="presParOf" srcId="{8D264177-C2CC-48EF-AE4E-2CC97AE47EF8}" destId="{F746CD0B-EE5E-4975-AE4B-144F214970BC}" srcOrd="4" destOrd="0" presId="urn:microsoft.com/office/officeart/2005/8/layout/gear1"/>
    <dgm:cxn modelId="{95187A55-360B-4046-8D74-95EB6AB4351D}" type="presParOf" srcId="{8D264177-C2CC-48EF-AE4E-2CC97AE47EF8}" destId="{8992DEB3-F6EE-4C89-A2FC-FFF47AA3FED0}" srcOrd="5" destOrd="0" presId="urn:microsoft.com/office/officeart/2005/8/layout/gear1"/>
    <dgm:cxn modelId="{CDCB1BC2-229F-457F-97C9-A0C52C28FA45}" type="presParOf" srcId="{8D264177-C2CC-48EF-AE4E-2CC97AE47EF8}" destId="{386C1FCB-7EA0-43F1-A474-CA1D8AFB3937}" srcOrd="6" destOrd="0" presId="urn:microsoft.com/office/officeart/2005/8/layout/gear1"/>
    <dgm:cxn modelId="{164DE09C-A61E-4A70-8D7B-A47F81AFDCD5}" type="presParOf" srcId="{8D264177-C2CC-48EF-AE4E-2CC97AE47EF8}" destId="{3C5D7C8B-2558-4BDA-A839-AA0EB86D20D0}" srcOrd="7" destOrd="0" presId="urn:microsoft.com/office/officeart/2005/8/layout/gear1"/>
    <dgm:cxn modelId="{7A3FF66E-F848-4BA4-BA51-018CA4BD46B9}" type="presParOf" srcId="{8D264177-C2CC-48EF-AE4E-2CC97AE47EF8}" destId="{C781FEC4-7D4A-47B9-B873-33FD137ABFC5}" srcOrd="8" destOrd="0" presId="urn:microsoft.com/office/officeart/2005/8/layout/gear1"/>
    <dgm:cxn modelId="{230FCB58-DE63-4BA2-8AEA-AF439B467BE9}" type="presParOf" srcId="{8D264177-C2CC-48EF-AE4E-2CC97AE47EF8}" destId="{0CBC7446-D115-43D4-8EB2-1E3B0C761296}" srcOrd="9" destOrd="0" presId="urn:microsoft.com/office/officeart/2005/8/layout/gear1"/>
    <dgm:cxn modelId="{4A4A8E25-CE43-4219-A392-446F53AFB56F}" type="presParOf" srcId="{8D264177-C2CC-48EF-AE4E-2CC97AE47EF8}" destId="{0AB947F8-15D7-4E48-8774-51EE3342EE57}" srcOrd="10" destOrd="0" presId="urn:microsoft.com/office/officeart/2005/8/layout/gear1"/>
    <dgm:cxn modelId="{4C15301E-9F11-4601-847D-B9C5DD88FDF3}" type="presParOf" srcId="{8D264177-C2CC-48EF-AE4E-2CC97AE47EF8}" destId="{B55214C4-CECA-49CB-BE36-13108B1A39F2}" srcOrd="11" destOrd="0" presId="urn:microsoft.com/office/officeart/2005/8/layout/gear1"/>
    <dgm:cxn modelId="{9B25A41D-458A-44B1-9754-069362F633B2}" type="presParOf" srcId="{8D264177-C2CC-48EF-AE4E-2CC97AE47EF8}" destId="{A0458F30-FCB3-4A28-B158-B377C112AC1E}" srcOrd="12" destOrd="0" presId="urn:microsoft.com/office/officeart/2005/8/layout/gear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3C1F056-DA7C-498C-82BA-A448BC437A32}">
      <dsp:nvSpPr>
        <dsp:cNvPr id="0" name=""/>
        <dsp:cNvSpPr/>
      </dsp:nvSpPr>
      <dsp:spPr>
        <a:xfrm>
          <a:off x="3070081" y="1752607"/>
          <a:ext cx="2221230" cy="2221230"/>
        </a:xfrm>
        <a:prstGeom prst="gear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a:t>Staff </a:t>
          </a:r>
          <a:r>
            <a:rPr lang="en-US" sz="1400" kern="1200" dirty="0" smtClean="0"/>
            <a:t>development</a:t>
          </a:r>
          <a:endParaRPr lang="en-US" sz="1400" kern="1200" dirty="0"/>
        </a:p>
      </dsp:txBody>
      <dsp:txXfrm>
        <a:off x="3070081" y="1752607"/>
        <a:ext cx="2221230" cy="2221230"/>
      </dsp:txXfrm>
    </dsp:sp>
    <dsp:sp modelId="{1AEACAB4-032D-410A-B434-45B953C6BCE9}">
      <dsp:nvSpPr>
        <dsp:cNvPr id="0" name=""/>
        <dsp:cNvSpPr/>
      </dsp:nvSpPr>
      <dsp:spPr>
        <a:xfrm>
          <a:off x="1088869" y="1523998"/>
          <a:ext cx="2207466" cy="1982403"/>
        </a:xfrm>
        <a:prstGeom prst="gear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a:t>Programme </a:t>
          </a:r>
          <a:r>
            <a:rPr lang="en-US" sz="1400" kern="1200" dirty="0" smtClean="0"/>
            <a:t>development</a:t>
          </a:r>
          <a:endParaRPr lang="en-US" sz="1400" kern="1200" dirty="0"/>
        </a:p>
      </dsp:txBody>
      <dsp:txXfrm>
        <a:off x="1088869" y="1523998"/>
        <a:ext cx="2207466" cy="1982403"/>
      </dsp:txXfrm>
    </dsp:sp>
    <dsp:sp modelId="{386C1FCB-7EA0-43F1-A474-CA1D8AFB3937}">
      <dsp:nvSpPr>
        <dsp:cNvPr id="0" name=""/>
        <dsp:cNvSpPr/>
      </dsp:nvSpPr>
      <dsp:spPr>
        <a:xfrm rot="20700000">
          <a:off x="2525401" y="114733"/>
          <a:ext cx="2094252" cy="1955012"/>
        </a:xfrm>
        <a:prstGeom prst="gear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a:t>Student </a:t>
          </a:r>
          <a:r>
            <a:rPr lang="en-US" sz="1400" kern="1200" dirty="0" smtClean="0"/>
            <a:t>development/ success</a:t>
          </a:r>
          <a:endParaRPr lang="en-US" sz="1400" kern="1200" dirty="0"/>
        </a:p>
      </dsp:txBody>
      <dsp:txXfrm>
        <a:off x="2992991" y="535265"/>
        <a:ext cx="1159073" cy="1113946"/>
      </dsp:txXfrm>
    </dsp:sp>
    <dsp:sp modelId="{0AB947F8-15D7-4E48-8774-51EE3342EE57}">
      <dsp:nvSpPr>
        <dsp:cNvPr id="0" name=""/>
        <dsp:cNvSpPr/>
      </dsp:nvSpPr>
      <dsp:spPr>
        <a:xfrm>
          <a:off x="2937946" y="1486888"/>
          <a:ext cx="2843174" cy="2843174"/>
        </a:xfrm>
        <a:prstGeom prst="circularArrow">
          <a:avLst>
            <a:gd name="adj1" fmla="val 4687"/>
            <a:gd name="adj2" fmla="val 299029"/>
            <a:gd name="adj3" fmla="val 2512446"/>
            <a:gd name="adj4" fmla="val 15869313"/>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55214C4-CECA-49CB-BE36-13108B1A39F2}">
      <dsp:nvSpPr>
        <dsp:cNvPr id="0" name=""/>
        <dsp:cNvSpPr/>
      </dsp:nvSpPr>
      <dsp:spPr>
        <a:xfrm>
          <a:off x="860283" y="1295397"/>
          <a:ext cx="2065743" cy="2065743"/>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0458F30-FCB3-4A28-B158-B377C112AC1E}">
      <dsp:nvSpPr>
        <dsp:cNvPr id="0" name=""/>
        <dsp:cNvSpPr/>
      </dsp:nvSpPr>
      <dsp:spPr>
        <a:xfrm rot="842152">
          <a:off x="2240127" y="-67949"/>
          <a:ext cx="2227287" cy="2227287"/>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4.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275" cy="4982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sz="quarter" idx="1"/>
          </p:nvPr>
        </p:nvSpPr>
        <p:spPr>
          <a:xfrm>
            <a:off x="3849862" y="0"/>
            <a:ext cx="2946275" cy="498288"/>
          </a:xfrm>
          <a:prstGeom prst="rect">
            <a:avLst/>
          </a:prstGeom>
        </p:spPr>
        <p:txBody>
          <a:bodyPr vert="horz" lIns="91440" tIns="45720" rIns="91440" bIns="45720" rtlCol="0"/>
          <a:lstStyle>
            <a:lvl1pPr algn="r">
              <a:defRPr sz="1200"/>
            </a:lvl1pPr>
          </a:lstStyle>
          <a:p>
            <a:fld id="{1E01D37F-F6F1-43BE-AAE5-C21F549B3286}" type="datetimeFigureOut">
              <a:rPr lang="en-ZA" smtClean="0"/>
              <a:pPr/>
              <a:t>2018/04/20</a:t>
            </a:fld>
            <a:endParaRPr lang="en-ZA"/>
          </a:p>
        </p:txBody>
      </p:sp>
      <p:sp>
        <p:nvSpPr>
          <p:cNvPr id="4" name="Footer Placeholder 3"/>
          <p:cNvSpPr>
            <a:spLocks noGrp="1"/>
          </p:cNvSpPr>
          <p:nvPr>
            <p:ph type="ftr" sz="quarter" idx="2"/>
          </p:nvPr>
        </p:nvSpPr>
        <p:spPr>
          <a:xfrm>
            <a:off x="0" y="9429937"/>
            <a:ext cx="2946275" cy="498288"/>
          </a:xfrm>
          <a:prstGeom prst="rect">
            <a:avLst/>
          </a:prstGeom>
        </p:spPr>
        <p:txBody>
          <a:bodyPr vert="horz" lIns="91440" tIns="45720" rIns="91440" bIns="45720" rtlCol="0" anchor="b"/>
          <a:lstStyle>
            <a:lvl1pPr algn="l">
              <a:defRPr sz="1200"/>
            </a:lvl1pPr>
          </a:lstStyle>
          <a:p>
            <a:endParaRPr lang="en-ZA"/>
          </a:p>
        </p:txBody>
      </p:sp>
      <p:sp>
        <p:nvSpPr>
          <p:cNvPr id="5" name="Slide Number Placeholder 4"/>
          <p:cNvSpPr>
            <a:spLocks noGrp="1"/>
          </p:cNvSpPr>
          <p:nvPr>
            <p:ph type="sldNum" sz="quarter" idx="3"/>
          </p:nvPr>
        </p:nvSpPr>
        <p:spPr>
          <a:xfrm>
            <a:off x="3849862" y="9429937"/>
            <a:ext cx="2946275" cy="498288"/>
          </a:xfrm>
          <a:prstGeom prst="rect">
            <a:avLst/>
          </a:prstGeom>
        </p:spPr>
        <p:txBody>
          <a:bodyPr vert="horz" lIns="91440" tIns="45720" rIns="91440" bIns="45720" rtlCol="0" anchor="b"/>
          <a:lstStyle>
            <a:lvl1pPr algn="r">
              <a:defRPr sz="1200"/>
            </a:lvl1pPr>
          </a:lstStyle>
          <a:p>
            <a:fld id="{707FCEC1-E925-426E-AEDE-6F4D5133F003}" type="slidenum">
              <a:rPr lang="en-ZA" smtClean="0"/>
              <a:pPr/>
              <a:t>‹#›</a:t>
            </a:fld>
            <a:endParaRPr lang="en-ZA"/>
          </a:p>
        </p:txBody>
      </p:sp>
    </p:spTree>
    <p:extLst>
      <p:ext uri="{BB962C8B-B14F-4D97-AF65-F5344CB8AC3E}">
        <p14:creationId xmlns:p14="http://schemas.microsoft.com/office/powerpoint/2010/main" xmlns="" val="29210065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1"/>
            <a:ext cx="2946275" cy="496582"/>
          </a:xfrm>
          <a:prstGeom prst="rect">
            <a:avLst/>
          </a:prstGeom>
          <a:noFill/>
          <a:ln w="9525">
            <a:noFill/>
            <a:miter lim="800000"/>
            <a:headEnd/>
            <a:tailEnd/>
          </a:ln>
          <a:effectLst/>
        </p:spPr>
        <p:txBody>
          <a:bodyPr vert="horz" wrap="square" lIns="92830" tIns="46415" rIns="92830" bIns="46415" numCol="1" anchor="t" anchorCtr="0" compatLnSpc="1">
            <a:prstTxWarp prst="textNoShape">
              <a:avLst/>
            </a:prstTxWarp>
          </a:bodyPr>
          <a:lstStyle>
            <a:lvl1pPr>
              <a:defRPr sz="1200">
                <a:latin typeface="Arial" charset="0"/>
              </a:defRPr>
            </a:lvl1pPr>
          </a:lstStyle>
          <a:p>
            <a:pPr>
              <a:defRPr/>
            </a:pPr>
            <a:endParaRPr lang="en-US"/>
          </a:p>
        </p:txBody>
      </p:sp>
      <p:sp>
        <p:nvSpPr>
          <p:cNvPr id="16387" name="Rectangle 3"/>
          <p:cNvSpPr>
            <a:spLocks noGrp="1" noChangeArrowheads="1"/>
          </p:cNvSpPr>
          <p:nvPr>
            <p:ph type="dt" idx="1"/>
          </p:nvPr>
        </p:nvSpPr>
        <p:spPr bwMode="auto">
          <a:xfrm>
            <a:off x="3849862" y="1"/>
            <a:ext cx="2946275" cy="496582"/>
          </a:xfrm>
          <a:prstGeom prst="rect">
            <a:avLst/>
          </a:prstGeom>
          <a:noFill/>
          <a:ln w="9525">
            <a:noFill/>
            <a:miter lim="800000"/>
            <a:headEnd/>
            <a:tailEnd/>
          </a:ln>
          <a:effectLst/>
        </p:spPr>
        <p:txBody>
          <a:bodyPr vert="horz" wrap="square" lIns="92830" tIns="46415" rIns="92830" bIns="46415" numCol="1" anchor="t" anchorCtr="0" compatLnSpc="1">
            <a:prstTxWarp prst="textNoShape">
              <a:avLst/>
            </a:prstTxWarp>
          </a:bodyPr>
          <a:lstStyle>
            <a:lvl1pPr algn="r">
              <a:defRPr sz="1200">
                <a:latin typeface="Arial" charset="0"/>
              </a:defRPr>
            </a:lvl1pPr>
          </a:lstStyle>
          <a:p>
            <a:pPr>
              <a:defRPr/>
            </a:pPr>
            <a:endParaRPr lang="en-US"/>
          </a:p>
        </p:txBody>
      </p:sp>
      <p:sp>
        <p:nvSpPr>
          <p:cNvPr id="12292"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p:spPr>
      </p:sp>
      <p:sp>
        <p:nvSpPr>
          <p:cNvPr id="16389" name="Rectangle 5"/>
          <p:cNvSpPr>
            <a:spLocks noGrp="1" noChangeArrowheads="1"/>
          </p:cNvSpPr>
          <p:nvPr>
            <p:ph type="body" sz="quarter" idx="3"/>
          </p:nvPr>
        </p:nvSpPr>
        <p:spPr bwMode="auto">
          <a:xfrm>
            <a:off x="680383" y="4716675"/>
            <a:ext cx="5436909" cy="4467531"/>
          </a:xfrm>
          <a:prstGeom prst="rect">
            <a:avLst/>
          </a:prstGeom>
          <a:noFill/>
          <a:ln w="9525">
            <a:noFill/>
            <a:miter lim="800000"/>
            <a:headEnd/>
            <a:tailEnd/>
          </a:ln>
          <a:effectLst/>
        </p:spPr>
        <p:txBody>
          <a:bodyPr vert="horz" wrap="square" lIns="92830" tIns="46415" rIns="92830" bIns="4641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6390" name="Rectangle 6"/>
          <p:cNvSpPr>
            <a:spLocks noGrp="1" noChangeArrowheads="1"/>
          </p:cNvSpPr>
          <p:nvPr>
            <p:ph type="ftr" sz="quarter" idx="4"/>
          </p:nvPr>
        </p:nvSpPr>
        <p:spPr bwMode="auto">
          <a:xfrm>
            <a:off x="0" y="9429937"/>
            <a:ext cx="2946275" cy="496582"/>
          </a:xfrm>
          <a:prstGeom prst="rect">
            <a:avLst/>
          </a:prstGeom>
          <a:noFill/>
          <a:ln w="9525">
            <a:noFill/>
            <a:miter lim="800000"/>
            <a:headEnd/>
            <a:tailEnd/>
          </a:ln>
          <a:effectLst/>
        </p:spPr>
        <p:txBody>
          <a:bodyPr vert="horz" wrap="square" lIns="92830" tIns="46415" rIns="92830" bIns="46415" numCol="1" anchor="b" anchorCtr="0" compatLnSpc="1">
            <a:prstTxWarp prst="textNoShape">
              <a:avLst/>
            </a:prstTxWarp>
          </a:bodyPr>
          <a:lstStyle>
            <a:lvl1pPr>
              <a:defRPr sz="1200">
                <a:latin typeface="Arial" charset="0"/>
              </a:defRPr>
            </a:lvl1pPr>
          </a:lstStyle>
          <a:p>
            <a:pPr>
              <a:defRPr/>
            </a:pPr>
            <a:endParaRPr lang="en-US"/>
          </a:p>
        </p:txBody>
      </p:sp>
      <p:sp>
        <p:nvSpPr>
          <p:cNvPr id="16391" name="Rectangle 7"/>
          <p:cNvSpPr>
            <a:spLocks noGrp="1" noChangeArrowheads="1"/>
          </p:cNvSpPr>
          <p:nvPr>
            <p:ph type="sldNum" sz="quarter" idx="5"/>
          </p:nvPr>
        </p:nvSpPr>
        <p:spPr bwMode="auto">
          <a:xfrm>
            <a:off x="3849862" y="9429937"/>
            <a:ext cx="2946275" cy="496582"/>
          </a:xfrm>
          <a:prstGeom prst="rect">
            <a:avLst/>
          </a:prstGeom>
          <a:noFill/>
          <a:ln w="9525">
            <a:noFill/>
            <a:miter lim="800000"/>
            <a:headEnd/>
            <a:tailEnd/>
          </a:ln>
          <a:effectLst/>
        </p:spPr>
        <p:txBody>
          <a:bodyPr vert="horz" wrap="square" lIns="92830" tIns="46415" rIns="92830" bIns="46415" numCol="1" anchor="b" anchorCtr="0" compatLnSpc="1">
            <a:prstTxWarp prst="textNoShape">
              <a:avLst/>
            </a:prstTxWarp>
          </a:bodyPr>
          <a:lstStyle>
            <a:lvl1pPr algn="r">
              <a:defRPr sz="1200">
                <a:latin typeface="Arial" charset="0"/>
              </a:defRPr>
            </a:lvl1pPr>
          </a:lstStyle>
          <a:p>
            <a:pPr>
              <a:defRPr/>
            </a:pPr>
            <a:fld id="{D0436898-6D4C-4ED9-A803-8C76C7235793}" type="slidenum">
              <a:rPr lang="en-US"/>
              <a:pPr>
                <a:defRPr/>
              </a:pPr>
              <a:t>‹#›</a:t>
            </a:fld>
            <a:endParaRPr lang="en-US"/>
          </a:p>
        </p:txBody>
      </p:sp>
    </p:spTree>
    <p:extLst>
      <p:ext uri="{BB962C8B-B14F-4D97-AF65-F5344CB8AC3E}">
        <p14:creationId xmlns:p14="http://schemas.microsoft.com/office/powerpoint/2010/main" xmlns="" val="166594464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FCDE4E3-1E92-49F2-ADEE-83AF3CC53B72}" type="slidenum">
              <a:rPr lang="en-US">
                <a:solidFill>
                  <a:srgbClr val="000000"/>
                </a:solidFill>
              </a:rPr>
              <a:pPr>
                <a:defRPr/>
              </a:pPr>
              <a:t>1</a:t>
            </a:fld>
            <a:endParaRPr lang="en-US" dirty="0">
              <a:solidFill>
                <a:srgbClr val="000000"/>
              </a:solidFill>
            </a:endParaRPr>
          </a:p>
        </p:txBody>
      </p:sp>
    </p:spTree>
    <p:extLst>
      <p:ext uri="{BB962C8B-B14F-4D97-AF65-F5344CB8AC3E}">
        <p14:creationId xmlns:p14="http://schemas.microsoft.com/office/powerpoint/2010/main" xmlns="" val="19515113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2EB559E-49B1-4B52-9058-062F7481D464}" type="slidenum">
              <a:rPr lang="en-US" smtClean="0"/>
              <a:pPr>
                <a:defRPr/>
              </a:pPr>
              <a:t>69</a:t>
            </a:fld>
            <a:endParaRPr lang="en-US" dirty="0"/>
          </a:p>
        </p:txBody>
      </p:sp>
    </p:spTree>
    <p:extLst>
      <p:ext uri="{BB962C8B-B14F-4D97-AF65-F5344CB8AC3E}">
        <p14:creationId xmlns:p14="http://schemas.microsoft.com/office/powerpoint/2010/main" xmlns="" val="7232976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2EB559E-49B1-4B52-9058-062F7481D464}" type="slidenum">
              <a:rPr lang="en-US" smtClean="0"/>
              <a:pPr>
                <a:defRPr/>
              </a:pPr>
              <a:t>70</a:t>
            </a:fld>
            <a:endParaRPr lang="en-US" dirty="0"/>
          </a:p>
        </p:txBody>
      </p:sp>
    </p:spTree>
    <p:extLst>
      <p:ext uri="{BB962C8B-B14F-4D97-AF65-F5344CB8AC3E}">
        <p14:creationId xmlns:p14="http://schemas.microsoft.com/office/powerpoint/2010/main" xmlns="" val="13192318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2EB559E-49B1-4B52-9058-062F7481D464}" type="slidenum">
              <a:rPr lang="en-US" smtClean="0"/>
              <a:pPr>
                <a:defRPr/>
              </a:pPr>
              <a:t>71</a:t>
            </a:fld>
            <a:endParaRPr lang="en-US" dirty="0"/>
          </a:p>
        </p:txBody>
      </p:sp>
    </p:spTree>
    <p:extLst>
      <p:ext uri="{BB962C8B-B14F-4D97-AF65-F5344CB8AC3E}">
        <p14:creationId xmlns:p14="http://schemas.microsoft.com/office/powerpoint/2010/main" xmlns="" val="25364280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2EB559E-49B1-4B52-9058-062F7481D464}" type="slidenum">
              <a:rPr lang="en-US" smtClean="0"/>
              <a:pPr>
                <a:defRPr/>
              </a:pPr>
              <a:t>72</a:t>
            </a:fld>
            <a:endParaRPr lang="en-US" dirty="0"/>
          </a:p>
        </p:txBody>
      </p:sp>
    </p:spTree>
    <p:extLst>
      <p:ext uri="{BB962C8B-B14F-4D97-AF65-F5344CB8AC3E}">
        <p14:creationId xmlns:p14="http://schemas.microsoft.com/office/powerpoint/2010/main" xmlns="" val="42538654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2EB559E-49B1-4B52-9058-062F7481D464}" type="slidenum">
              <a:rPr lang="en-US" smtClean="0"/>
              <a:pPr>
                <a:defRPr/>
              </a:pPr>
              <a:t>73</a:t>
            </a:fld>
            <a:endParaRPr lang="en-US" dirty="0"/>
          </a:p>
        </p:txBody>
      </p:sp>
    </p:spTree>
    <p:extLst>
      <p:ext uri="{BB962C8B-B14F-4D97-AF65-F5344CB8AC3E}">
        <p14:creationId xmlns:p14="http://schemas.microsoft.com/office/powerpoint/2010/main" xmlns="" val="3857717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2EB559E-49B1-4B52-9058-062F7481D464}" type="slidenum">
              <a:rPr lang="en-US" smtClean="0"/>
              <a:pPr>
                <a:defRPr/>
              </a:pPr>
              <a:t>74</a:t>
            </a:fld>
            <a:endParaRPr lang="en-US" dirty="0"/>
          </a:p>
        </p:txBody>
      </p:sp>
    </p:spTree>
    <p:extLst>
      <p:ext uri="{BB962C8B-B14F-4D97-AF65-F5344CB8AC3E}">
        <p14:creationId xmlns:p14="http://schemas.microsoft.com/office/powerpoint/2010/main" xmlns="" val="34507611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2EB559E-49B1-4B52-9058-062F7481D464}" type="slidenum">
              <a:rPr lang="en-US" smtClean="0"/>
              <a:pPr>
                <a:defRPr/>
              </a:pPr>
              <a:t>75</a:t>
            </a:fld>
            <a:endParaRPr lang="en-US" dirty="0"/>
          </a:p>
        </p:txBody>
      </p:sp>
    </p:spTree>
    <p:extLst>
      <p:ext uri="{BB962C8B-B14F-4D97-AF65-F5344CB8AC3E}">
        <p14:creationId xmlns:p14="http://schemas.microsoft.com/office/powerpoint/2010/main" xmlns="" val="24995512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2EB559E-49B1-4B52-9058-062F7481D464}" type="slidenum">
              <a:rPr lang="en-US" smtClean="0"/>
              <a:pPr>
                <a:defRPr/>
              </a:pPr>
              <a:t>76</a:t>
            </a:fld>
            <a:endParaRPr lang="en-US" dirty="0"/>
          </a:p>
        </p:txBody>
      </p:sp>
    </p:spTree>
    <p:extLst>
      <p:ext uri="{BB962C8B-B14F-4D97-AF65-F5344CB8AC3E}">
        <p14:creationId xmlns:p14="http://schemas.microsoft.com/office/powerpoint/2010/main" xmlns="" val="21251621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2EB559E-49B1-4B52-9058-062F7481D464}" type="slidenum">
              <a:rPr lang="en-US" smtClean="0"/>
              <a:pPr>
                <a:defRPr/>
              </a:pPr>
              <a:t>77</a:t>
            </a:fld>
            <a:endParaRPr lang="en-US" dirty="0"/>
          </a:p>
        </p:txBody>
      </p:sp>
    </p:spTree>
    <p:extLst>
      <p:ext uri="{BB962C8B-B14F-4D97-AF65-F5344CB8AC3E}">
        <p14:creationId xmlns:p14="http://schemas.microsoft.com/office/powerpoint/2010/main" xmlns="" val="21863979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2EB559E-49B1-4B52-9058-062F7481D464}" type="slidenum">
              <a:rPr lang="en-US" smtClean="0"/>
              <a:pPr>
                <a:defRPr/>
              </a:pPr>
              <a:t>78</a:t>
            </a:fld>
            <a:endParaRPr lang="en-US" dirty="0"/>
          </a:p>
        </p:txBody>
      </p:sp>
    </p:spTree>
    <p:extLst>
      <p:ext uri="{BB962C8B-B14F-4D97-AF65-F5344CB8AC3E}">
        <p14:creationId xmlns:p14="http://schemas.microsoft.com/office/powerpoint/2010/main" xmlns="" val="7210771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D0436898-6D4C-4ED9-A803-8C76C7235793}" type="slidenum">
              <a:rPr lang="en-US" smtClean="0"/>
              <a:pPr>
                <a:defRPr/>
              </a:pPr>
              <a:t>3</a:t>
            </a:fld>
            <a:endParaRPr lang="en-US"/>
          </a:p>
        </p:txBody>
      </p:sp>
    </p:spTree>
    <p:extLst>
      <p:ext uri="{BB962C8B-B14F-4D97-AF65-F5344CB8AC3E}">
        <p14:creationId xmlns:p14="http://schemas.microsoft.com/office/powerpoint/2010/main" xmlns="" val="22021540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2EB559E-49B1-4B52-9058-062F7481D464}" type="slidenum">
              <a:rPr lang="en-US" smtClean="0"/>
              <a:pPr>
                <a:defRPr/>
              </a:pPr>
              <a:t>79</a:t>
            </a:fld>
            <a:endParaRPr lang="en-US" dirty="0"/>
          </a:p>
        </p:txBody>
      </p:sp>
    </p:spTree>
    <p:extLst>
      <p:ext uri="{BB962C8B-B14F-4D97-AF65-F5344CB8AC3E}">
        <p14:creationId xmlns:p14="http://schemas.microsoft.com/office/powerpoint/2010/main" xmlns="" val="2583652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2EB559E-49B1-4B52-9058-062F7481D464}" type="slidenum">
              <a:rPr lang="en-US" smtClean="0"/>
              <a:pPr>
                <a:defRPr/>
              </a:pPr>
              <a:t>80</a:t>
            </a:fld>
            <a:endParaRPr lang="en-US" dirty="0"/>
          </a:p>
        </p:txBody>
      </p:sp>
    </p:spTree>
    <p:extLst>
      <p:ext uri="{BB962C8B-B14F-4D97-AF65-F5344CB8AC3E}">
        <p14:creationId xmlns:p14="http://schemas.microsoft.com/office/powerpoint/2010/main" xmlns="" val="28715712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pPr>
              <a:defRPr/>
            </a:pPr>
            <a:fld id="{D0436898-6D4C-4ED9-A803-8C76C7235793}" type="slidenum">
              <a:rPr lang="en-US" smtClean="0"/>
              <a:pPr>
                <a:defRPr/>
              </a:pPr>
              <a:t>84</a:t>
            </a:fld>
            <a:endParaRPr lang="en-US"/>
          </a:p>
        </p:txBody>
      </p:sp>
    </p:spTree>
    <p:extLst>
      <p:ext uri="{BB962C8B-B14F-4D97-AF65-F5344CB8AC3E}">
        <p14:creationId xmlns:p14="http://schemas.microsoft.com/office/powerpoint/2010/main" xmlns="" val="22518488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D0436898-6D4C-4ED9-A803-8C76C7235793}" type="slidenum">
              <a:rPr lang="en-US" smtClean="0"/>
              <a:pPr>
                <a:defRPr/>
              </a:pPr>
              <a:t>4</a:t>
            </a:fld>
            <a:endParaRPr lang="en-US"/>
          </a:p>
        </p:txBody>
      </p:sp>
    </p:spTree>
    <p:extLst>
      <p:ext uri="{BB962C8B-B14F-4D97-AF65-F5344CB8AC3E}">
        <p14:creationId xmlns:p14="http://schemas.microsoft.com/office/powerpoint/2010/main" xmlns="" val="39354874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2BD451E8-9AB1-481C-BE93-C02F070BC7DD}" type="slidenum">
              <a:rPr lang="en-ZA" smtClean="0"/>
              <a:pPr/>
              <a:t>42</a:t>
            </a:fld>
            <a:endParaRPr lang="en-ZA"/>
          </a:p>
        </p:txBody>
      </p:sp>
    </p:spTree>
    <p:extLst>
      <p:ext uri="{BB962C8B-B14F-4D97-AF65-F5344CB8AC3E}">
        <p14:creationId xmlns:p14="http://schemas.microsoft.com/office/powerpoint/2010/main" xmlns="" val="35532887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691F7490-5D87-43A0-91CE-211CFEF507AF}" type="slidenum">
              <a:rPr lang="en-ZA" smtClean="0"/>
              <a:pPr>
                <a:defRPr/>
              </a:pPr>
              <a:t>43</a:t>
            </a:fld>
            <a:endParaRPr lang="en-ZA"/>
          </a:p>
        </p:txBody>
      </p:sp>
    </p:spTree>
    <p:extLst>
      <p:ext uri="{BB962C8B-B14F-4D97-AF65-F5344CB8AC3E}">
        <p14:creationId xmlns:p14="http://schemas.microsoft.com/office/powerpoint/2010/main" xmlns="" val="3388071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2BD451E8-9AB1-481C-BE93-C02F070BC7DD}" type="slidenum">
              <a:rPr lang="en-ZA" smtClean="0"/>
              <a:pPr/>
              <a:t>44</a:t>
            </a:fld>
            <a:endParaRPr lang="en-ZA"/>
          </a:p>
        </p:txBody>
      </p:sp>
    </p:spTree>
    <p:extLst>
      <p:ext uri="{BB962C8B-B14F-4D97-AF65-F5344CB8AC3E}">
        <p14:creationId xmlns:p14="http://schemas.microsoft.com/office/powerpoint/2010/main" xmlns="" val="22267713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2BD451E8-9AB1-481C-BE93-C02F070BC7DD}" type="slidenum">
              <a:rPr lang="en-ZA" smtClean="0"/>
              <a:pPr/>
              <a:t>46</a:t>
            </a:fld>
            <a:endParaRPr lang="en-ZA"/>
          </a:p>
        </p:txBody>
      </p:sp>
    </p:spTree>
    <p:extLst>
      <p:ext uri="{BB962C8B-B14F-4D97-AF65-F5344CB8AC3E}">
        <p14:creationId xmlns:p14="http://schemas.microsoft.com/office/powerpoint/2010/main" xmlns="" val="29873912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2BD451E8-9AB1-481C-BE93-C02F070BC7DD}" type="slidenum">
              <a:rPr lang="en-ZA" smtClean="0"/>
              <a:pPr/>
              <a:t>47</a:t>
            </a:fld>
            <a:endParaRPr lang="en-ZA"/>
          </a:p>
        </p:txBody>
      </p:sp>
    </p:spTree>
    <p:extLst>
      <p:ext uri="{BB962C8B-B14F-4D97-AF65-F5344CB8AC3E}">
        <p14:creationId xmlns:p14="http://schemas.microsoft.com/office/powerpoint/2010/main" xmlns="" val="13868033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67E0073-7B59-484B-9FB5-D94494655D15}" type="slidenum">
              <a:rPr lang="en-ZA" smtClean="0"/>
              <a:pPr>
                <a:defRPr/>
              </a:pPr>
              <a:t>64</a:t>
            </a:fld>
            <a:endParaRPr lang="en-ZA" dirty="0"/>
          </a:p>
        </p:txBody>
      </p:sp>
    </p:spTree>
    <p:extLst>
      <p:ext uri="{BB962C8B-B14F-4D97-AF65-F5344CB8AC3E}">
        <p14:creationId xmlns:p14="http://schemas.microsoft.com/office/powerpoint/2010/main" xmlns="" val="2485571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D887CD-B227-4934-B84C-B6F4F811D911}"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E6BA2F4-C4E4-400A-88CD-E78AB113C90D}"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9DF52EF-B820-4501-8A87-27FE569EB84B}"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20A0469-1697-409E-AF67-1B17EB11F57D}"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bg bwMode="gray">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3489" name="Rectangle 177"/>
          <p:cNvSpPr>
            <a:spLocks noGrp="1" noChangeArrowheads="1"/>
          </p:cNvSpPr>
          <p:nvPr>
            <p:ph type="ctrTitle" sz="quarter"/>
          </p:nvPr>
        </p:nvSpPr>
        <p:spPr bwMode="auto">
          <a:xfrm>
            <a:off x="1293813" y="1663700"/>
            <a:ext cx="6821487" cy="1470025"/>
          </a:xfrm>
        </p:spPr>
        <p:txBody>
          <a:bodyPr/>
          <a:lstStyle>
            <a:lvl1pPr algn="ctr">
              <a:defRPr sz="4000">
                <a:solidFill>
                  <a:srgbClr val="293E00"/>
                </a:solidFill>
              </a:defRPr>
            </a:lvl1pPr>
          </a:lstStyle>
          <a:p>
            <a:r>
              <a:rPr lang="en-US" altLang="zh-CN" smtClean="0"/>
              <a:t>Click to edit Master title style</a:t>
            </a:r>
            <a:endParaRPr lang="zh-CN" altLang="en-US"/>
          </a:p>
        </p:txBody>
      </p:sp>
      <p:sp>
        <p:nvSpPr>
          <p:cNvPr id="3" name="Rectangle 24"/>
          <p:cNvSpPr>
            <a:spLocks noGrp="1" noChangeArrowheads="1"/>
          </p:cNvSpPr>
          <p:nvPr>
            <p:ph type="ftr" sz="quarter" idx="10"/>
          </p:nvPr>
        </p:nvSpPr>
        <p:spPr>
          <a:xfrm>
            <a:off x="3452813" y="6451600"/>
            <a:ext cx="2895600" cy="152400"/>
          </a:xfrm>
        </p:spPr>
        <p:txBody>
          <a:bodyPr/>
          <a:lstStyle>
            <a:lvl1pPr algn="ctr">
              <a:defRPr sz="1400" b="0">
                <a:solidFill>
                  <a:schemeClr val="folHlink"/>
                </a:solidFill>
                <a:effectLst>
                  <a:outerShdw blurRad="38100" dist="38100" dir="2700000" algn="tl">
                    <a:srgbClr val="C0C0C0"/>
                  </a:outerShdw>
                </a:effectLst>
                <a:latin typeface="Times New Roman" pitchFamily="18" charset="0"/>
              </a:defRPr>
            </a:lvl1pPr>
          </a:lstStyle>
          <a:p>
            <a:pPr>
              <a:defRPr/>
            </a:pPr>
            <a:endParaRPr lang="en-US" altLang="ko-K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pPr>
              <a:defRPr/>
            </a:pPr>
            <a:fld id="{B9106E45-CFC1-374C-B025-617DD3E26B3F}" type="datetime1">
              <a:rPr lang="en-ZA" smtClean="0"/>
              <a:pPr>
                <a:defRPr/>
              </a:pPr>
              <a:t>2018/04/20</a:t>
            </a:fld>
            <a:endParaRPr lang="en-ZA"/>
          </a:p>
        </p:txBody>
      </p:sp>
      <p:sp>
        <p:nvSpPr>
          <p:cNvPr id="5" name="Footer Placeholder 4"/>
          <p:cNvSpPr>
            <a:spLocks noGrp="1"/>
          </p:cNvSpPr>
          <p:nvPr>
            <p:ph type="ftr" sz="quarter" idx="11"/>
          </p:nvPr>
        </p:nvSpPr>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638C3ADB-96F8-4156-97E2-5C0DFFF4514D}" type="slidenum">
              <a:rPr lang="en-ZA"/>
              <a:pPr>
                <a:defRPr/>
              </a:pPr>
              <a:t>‹#›</a:t>
            </a:fld>
            <a:endParaRPr lang="en-ZA"/>
          </a:p>
        </p:txBody>
      </p:sp>
      <p:sp>
        <p:nvSpPr>
          <p:cNvPr id="8" name="Content Placeholder 7"/>
          <p:cNvSpPr>
            <a:spLocks noGrp="1"/>
          </p:cNvSpPr>
          <p:nvPr>
            <p:ph sz="quarter" idx="13"/>
          </p:nvPr>
        </p:nvSpPr>
        <p:spPr>
          <a:xfrm>
            <a:off x="1547813" y="908050"/>
            <a:ext cx="914400" cy="91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xmlns="" val="1840887388"/>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FEA9EB2-108A-4BEC-BB25-443CCE96D918}"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244C209-2789-401F-A579-7A8208EE2536}"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4036200-1183-4A74-931C-AAE770F81B02}"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A66DB1D3-746A-48DD-81E5-9D10190D4A63}"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F627CC6-9250-409A-B218-92DBC7D7FE4E}"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10468BB-C55C-44F1-A22B-78402AAAE336}"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127606B-37BA-4BE9-ADBD-DD6F0F4A0DF9}"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244E24A-AA8A-44C3-82DF-95D437ED78B2}"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90C9243C-6572-4657-BCB5-8B3415B16A2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6.xml"/><Relationship Id="rId5" Type="http://schemas.openxmlformats.org/officeDocument/2006/relationships/image" Target="../media/image7.jpeg"/><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6.xml"/><Relationship Id="rId5" Type="http://schemas.openxmlformats.org/officeDocument/2006/relationships/image" Target="../media/image11.jpeg"/><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3.jpeg"/><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6.xml"/><Relationship Id="rId1" Type="http://schemas.openxmlformats.org/officeDocument/2006/relationships/vmlDrawing" Target="../drawings/vmlDrawing2.v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6" descr="C:\Users\Lefifi.T\AppData\Local\Microsoft\Windows\Temporary Internet Files\Content.Outlook\XAEMJRW7\Higher Education LOGO (6).jpg"/>
          <p:cNvPicPr>
            <a:picLocks noChangeAspect="1" noChangeArrowheads="1"/>
          </p:cNvPicPr>
          <p:nvPr/>
        </p:nvPicPr>
        <p:blipFill>
          <a:blip r:embed="rId3" cstate="print">
            <a:clrChange>
              <a:clrFrom>
                <a:srgbClr val="FFFFFF"/>
              </a:clrFrom>
              <a:clrTo>
                <a:srgbClr val="FFFFFF">
                  <a:alpha val="0"/>
                </a:srgbClr>
              </a:clrTo>
            </a:clrChange>
          </a:blip>
          <a:srcRect t="1932" r="67960"/>
          <a:stretch>
            <a:fillRect/>
          </a:stretch>
        </p:blipFill>
        <p:spPr bwMode="auto">
          <a:xfrm>
            <a:off x="7697179" y="4953000"/>
            <a:ext cx="1446821" cy="1746250"/>
          </a:xfrm>
          <a:prstGeom prst="rect">
            <a:avLst/>
          </a:prstGeom>
          <a:noFill/>
          <a:ln w="9525">
            <a:noFill/>
            <a:miter lim="800000"/>
            <a:headEnd/>
            <a:tailEnd/>
          </a:ln>
        </p:spPr>
      </p:pic>
      <p:sp>
        <p:nvSpPr>
          <p:cNvPr id="7" name="Rectangle 3"/>
          <p:cNvSpPr txBox="1">
            <a:spLocks noChangeArrowheads="1"/>
          </p:cNvSpPr>
          <p:nvPr/>
        </p:nvSpPr>
        <p:spPr>
          <a:xfrm>
            <a:off x="533400" y="685800"/>
            <a:ext cx="8077200" cy="5715000"/>
          </a:xfrm>
          <a:prstGeom prst="rect">
            <a:avLst/>
          </a:prstGeom>
        </p:spPr>
        <p:txBody>
          <a:bodyPr/>
          <a:lstStyle/>
          <a:p>
            <a:pPr marL="342900" indent="-342900" algn="ctr">
              <a:lnSpc>
                <a:spcPct val="90000"/>
              </a:lnSpc>
              <a:spcBef>
                <a:spcPct val="20000"/>
              </a:spcBef>
              <a:defRPr/>
            </a:pPr>
            <a:r>
              <a:rPr lang="en-US" sz="3200" b="1" kern="0" dirty="0" smtClean="0">
                <a:solidFill>
                  <a:srgbClr val="000000"/>
                </a:solidFill>
                <a:latin typeface="+mj-lt"/>
                <a:cs typeface="Calibri" pitchFamily="34" charset="0"/>
              </a:rPr>
              <a:t>Department of Higher Education and Training</a:t>
            </a:r>
          </a:p>
          <a:p>
            <a:pPr marL="342900" indent="-342900" algn="ctr">
              <a:lnSpc>
                <a:spcPct val="90000"/>
              </a:lnSpc>
              <a:spcBef>
                <a:spcPct val="20000"/>
              </a:spcBef>
              <a:defRPr/>
            </a:pPr>
            <a:endParaRPr lang="en-US" sz="3200" b="1" kern="0" dirty="0" smtClean="0">
              <a:solidFill>
                <a:srgbClr val="FF0000"/>
              </a:solidFill>
              <a:latin typeface="+mj-lt"/>
              <a:cs typeface="Calibri" pitchFamily="34" charset="0"/>
            </a:endParaRPr>
          </a:p>
          <a:p>
            <a:pPr marL="342900" indent="-342900" algn="ctr">
              <a:lnSpc>
                <a:spcPct val="90000"/>
              </a:lnSpc>
              <a:spcBef>
                <a:spcPct val="20000"/>
              </a:spcBef>
              <a:defRPr/>
            </a:pPr>
            <a:endParaRPr lang="en-US" sz="3200" b="1" kern="0" dirty="0">
              <a:solidFill>
                <a:srgbClr val="000000"/>
              </a:solidFill>
              <a:latin typeface="+mj-lt"/>
              <a:cs typeface="Calibri" pitchFamily="34" charset="0"/>
            </a:endParaRPr>
          </a:p>
        </p:txBody>
      </p:sp>
      <p:sp>
        <p:nvSpPr>
          <p:cNvPr id="6" name="Rectangle 3"/>
          <p:cNvSpPr txBox="1">
            <a:spLocks/>
          </p:cNvSpPr>
          <p:nvPr/>
        </p:nvSpPr>
        <p:spPr bwMode="auto">
          <a:xfrm>
            <a:off x="762000" y="2056376"/>
            <a:ext cx="7696200" cy="4337050"/>
          </a:xfrm>
          <a:prstGeom prst="rect">
            <a:avLst/>
          </a:prstGeom>
          <a:noFill/>
          <a:ln w="9525">
            <a:noFill/>
            <a:miter lim="800000"/>
            <a:headEnd/>
            <a:tailEnd/>
          </a:ln>
        </p:spPr>
        <p:txBody>
          <a:bodyPr/>
          <a:lstStyle/>
          <a:p>
            <a:pPr marL="342900" indent="-342900" algn="ctr">
              <a:defRPr/>
            </a:pPr>
            <a:endParaRPr lang="en-US" sz="2400" b="1" dirty="0">
              <a:solidFill>
                <a:srgbClr val="C00000"/>
              </a:solidFill>
              <a:latin typeface="Arial Black" panose="020B0A04020102020204" pitchFamily="34" charset="0"/>
              <a:cs typeface="+mn-cs"/>
            </a:endParaRPr>
          </a:p>
          <a:p>
            <a:pPr marL="342900" indent="-342900" algn="ctr">
              <a:defRPr/>
            </a:pPr>
            <a:r>
              <a:rPr lang="en-US" sz="2800" b="1" dirty="0" smtClean="0">
                <a:latin typeface="+mn-lt"/>
              </a:rPr>
              <a:t>2018/19 Annual Performance Plan  </a:t>
            </a:r>
            <a:br>
              <a:rPr lang="en-US" sz="2800" b="1" dirty="0" smtClean="0">
                <a:latin typeface="+mn-lt"/>
              </a:rPr>
            </a:br>
            <a:r>
              <a:rPr lang="en-US" sz="2800" b="1" dirty="0" smtClean="0">
                <a:latin typeface="+mn-lt"/>
              </a:rPr>
              <a:t>and Budget </a:t>
            </a:r>
          </a:p>
          <a:p>
            <a:pPr marL="342900" indent="-342900" algn="ctr">
              <a:defRPr/>
            </a:pPr>
            <a:endParaRPr lang="en-US" sz="2800" b="1" dirty="0">
              <a:solidFill>
                <a:srgbClr val="C00000"/>
              </a:solidFill>
              <a:latin typeface="+mn-lt"/>
            </a:endParaRPr>
          </a:p>
          <a:p>
            <a:pPr marL="342900" indent="-342900" algn="ctr">
              <a:defRPr/>
            </a:pPr>
            <a:r>
              <a:rPr lang="en-US" sz="2400" b="1" dirty="0" smtClean="0">
                <a:solidFill>
                  <a:srgbClr val="C00000"/>
                </a:solidFill>
                <a:latin typeface="+mn-lt"/>
              </a:rPr>
              <a:t>Presentation to the </a:t>
            </a:r>
            <a:r>
              <a:rPr lang="en-ZA" sz="2400" b="1" dirty="0">
                <a:solidFill>
                  <a:srgbClr val="C00000"/>
                </a:solidFill>
                <a:latin typeface="+mn-lt"/>
              </a:rPr>
              <a:t> Joint Meeting of the Portfolio Committee on </a:t>
            </a:r>
            <a:r>
              <a:rPr lang="en-ZA" sz="2400" b="1" dirty="0" smtClean="0">
                <a:solidFill>
                  <a:srgbClr val="C00000"/>
                </a:solidFill>
                <a:latin typeface="+mn-lt"/>
              </a:rPr>
              <a:t>Higher Education and Training </a:t>
            </a:r>
            <a:r>
              <a:rPr lang="en-ZA" sz="2400" b="1" dirty="0">
                <a:solidFill>
                  <a:srgbClr val="C00000"/>
                </a:solidFill>
                <a:latin typeface="+mn-lt"/>
              </a:rPr>
              <a:t>and Select Committee on Education and </a:t>
            </a:r>
            <a:r>
              <a:rPr lang="en-ZA" sz="2400" b="1" dirty="0" smtClean="0">
                <a:solidFill>
                  <a:srgbClr val="C00000"/>
                </a:solidFill>
                <a:latin typeface="+mn-lt"/>
              </a:rPr>
              <a:t>Recreation</a:t>
            </a:r>
          </a:p>
          <a:p>
            <a:pPr marL="342900" indent="-342900" algn="ctr">
              <a:defRPr/>
            </a:pPr>
            <a:endParaRPr lang="en-ZA" sz="2800" b="1" dirty="0">
              <a:solidFill>
                <a:srgbClr val="C00000"/>
              </a:solidFill>
              <a:latin typeface="+mn-lt"/>
            </a:endParaRPr>
          </a:p>
          <a:p>
            <a:pPr marL="342900" indent="-342900" algn="ctr">
              <a:defRPr/>
            </a:pPr>
            <a:endParaRPr lang="en-ZA" sz="2800" b="1" dirty="0" smtClean="0">
              <a:solidFill>
                <a:srgbClr val="C00000"/>
              </a:solidFill>
              <a:latin typeface="+mn-lt"/>
            </a:endParaRPr>
          </a:p>
          <a:p>
            <a:pPr marL="342900" indent="-342900" algn="ctr">
              <a:defRPr/>
            </a:pPr>
            <a:r>
              <a:rPr lang="en-US" sz="2400" b="1" dirty="0" smtClean="0">
                <a:solidFill>
                  <a:srgbClr val="C00000"/>
                </a:solidFill>
                <a:latin typeface="+mn-lt"/>
              </a:rPr>
              <a:t>18 April 2018</a:t>
            </a:r>
            <a:endParaRPr lang="en-US" sz="2400" b="1" dirty="0">
              <a:solidFill>
                <a:srgbClr val="C00000"/>
              </a:solidFill>
              <a:latin typeface="+mn-lt"/>
            </a:endParaRPr>
          </a:p>
        </p:txBody>
      </p:sp>
    </p:spTree>
    <p:extLst>
      <p:ext uri="{BB962C8B-B14F-4D97-AF65-F5344CB8AC3E}">
        <p14:creationId xmlns:p14="http://schemas.microsoft.com/office/powerpoint/2010/main" xmlns="" val="283679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Content Placeholder 2"/>
          <p:cNvSpPr txBox="1">
            <a:spLocks/>
          </p:cNvSpPr>
          <p:nvPr/>
        </p:nvSpPr>
        <p:spPr>
          <a:xfrm>
            <a:off x="-51620" y="1270368"/>
            <a:ext cx="8978017" cy="4978032"/>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None/>
            </a:pPr>
            <a:endParaRPr lang="en-ZA" sz="2400" b="1" dirty="0">
              <a:cs typeface="Arial" pitchFamily="34" charset="0"/>
            </a:endParaRPr>
          </a:p>
          <a:p>
            <a:pPr marL="0" indent="0">
              <a:buNone/>
            </a:pPr>
            <a:endParaRPr lang="en-ZA" sz="2400" dirty="0" smtClean="0"/>
          </a:p>
        </p:txBody>
      </p:sp>
      <p:pic>
        <p:nvPicPr>
          <p:cNvPr id="6" name="5FDF0895-8639-45CF-8DB8-C565F1EFE21A" descr="77861B62-C06E-4AC5-83F5-60A1A3290E0B@home"/>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6200" y="762000"/>
            <a:ext cx="4495800" cy="2895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6470B2F1-0D6D-4FC2-A962-D85D22401715" descr="F8F7FDDF-05CF-4C71-BCA8-876B12FE8290@home"/>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648200" y="762000"/>
            <a:ext cx="4343400" cy="2895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7713DA33-A2C0-4EEE-B1E8-CBD16D4FD2A3" descr="CABF2488-E169-474E-B070-A1DA07442A04@home"/>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6201" y="3733800"/>
            <a:ext cx="4495800" cy="2743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378CC63D-7327-467F-8F10-7B6ACFE6F6D9" descr="B552DCEF-1779-4600-A277-F3666BEDDED3@home"/>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676251" y="3733800"/>
            <a:ext cx="4315349" cy="2743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Slide Number Placeholder 3"/>
          <p:cNvSpPr>
            <a:spLocks noGrp="1"/>
          </p:cNvSpPr>
          <p:nvPr>
            <p:ph type="sldNum" sz="quarter" idx="12"/>
          </p:nvPr>
        </p:nvSpPr>
        <p:spPr>
          <a:xfrm>
            <a:off x="7010400" y="6487587"/>
            <a:ext cx="2133600" cy="365125"/>
          </a:xfrm>
        </p:spPr>
        <p:txBody>
          <a:bodyPr/>
          <a:lstStyle/>
          <a:p>
            <a:pPr algn="r">
              <a:defRPr/>
            </a:pPr>
            <a:r>
              <a:rPr lang="en-US" b="1" dirty="0" smtClean="0">
                <a:latin typeface="+mn-lt"/>
                <a:cs typeface="Arial" pitchFamily="34" charset="0"/>
              </a:rPr>
              <a:t>10</a:t>
            </a:r>
            <a:endParaRPr lang="en-US" sz="1400" b="1" dirty="0">
              <a:latin typeface="+mn-lt"/>
              <a:cs typeface="Arial" pitchFamily="34" charset="0"/>
            </a:endParaRPr>
          </a:p>
        </p:txBody>
      </p:sp>
      <p:sp>
        <p:nvSpPr>
          <p:cNvPr id="12" name="TextBox 11"/>
          <p:cNvSpPr txBox="1"/>
          <p:nvPr/>
        </p:nvSpPr>
        <p:spPr>
          <a:xfrm>
            <a:off x="491033" y="76200"/>
            <a:ext cx="8119567" cy="523220"/>
          </a:xfrm>
          <a:prstGeom prst="rect">
            <a:avLst/>
          </a:prstGeom>
          <a:solidFill>
            <a:srgbClr val="006600"/>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fontAlgn="auto">
              <a:spcBef>
                <a:spcPts val="0"/>
              </a:spcBef>
              <a:spcAft>
                <a:spcPts val="0"/>
              </a:spcAft>
              <a:defRPr/>
            </a:pPr>
            <a:r>
              <a:rPr lang="en-GB" sz="2800" b="1" dirty="0">
                <a:ea typeface="Times New Roman"/>
                <a:cs typeface="Times New Roman"/>
              </a:rPr>
              <a:t>New Universities </a:t>
            </a:r>
            <a:r>
              <a:rPr lang="en-GB" sz="2800" b="1" dirty="0" smtClean="0">
                <a:ea typeface="Times New Roman"/>
                <a:cs typeface="Times New Roman"/>
              </a:rPr>
              <a:t>- UMP</a:t>
            </a:r>
            <a:endParaRPr lang="en-US" sz="2800" dirty="0">
              <a:latin typeface="Calibri"/>
              <a:ea typeface="Times New Roman"/>
              <a:cs typeface="Times New Roman"/>
            </a:endParaRPr>
          </a:p>
        </p:txBody>
      </p:sp>
    </p:spTree>
    <p:extLst>
      <p:ext uri="{BB962C8B-B14F-4D97-AF65-F5344CB8AC3E}">
        <p14:creationId xmlns:p14="http://schemas.microsoft.com/office/powerpoint/2010/main" xmlns="" val="36270281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Content Placeholder 2"/>
          <p:cNvSpPr txBox="1">
            <a:spLocks/>
          </p:cNvSpPr>
          <p:nvPr/>
        </p:nvSpPr>
        <p:spPr>
          <a:xfrm>
            <a:off x="-51620" y="1270368"/>
            <a:ext cx="8978017" cy="4978032"/>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None/>
            </a:pPr>
            <a:endParaRPr lang="en-ZA" sz="2400" b="1" dirty="0">
              <a:cs typeface="Arial" pitchFamily="34" charset="0"/>
            </a:endParaRPr>
          </a:p>
          <a:p>
            <a:pPr marL="0" indent="0">
              <a:buNone/>
            </a:pPr>
            <a:endParaRPr lang="en-ZA" sz="2400" dirty="0" smtClean="0"/>
          </a:p>
        </p:txBody>
      </p:sp>
      <p:pic>
        <p:nvPicPr>
          <p:cNvPr id="10" name="AAD851CD-026B-4914-B6DA-B61A73D85331" descr="73221692-3829-48DC-888D-A0D1605E5B26@home"/>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9783" y="774032"/>
            <a:ext cx="4414837" cy="2895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DFA76A0A-6E1A-4894-917B-6A5F38A40694" descr="31721260-F5B9-4423-BE16-32622F75E857@home"/>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645353" y="789907"/>
            <a:ext cx="4422447" cy="2895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 name="A25A6B30-F5E7-4EEE-95A2-23DD92085147" descr="0324F9E6-A120-4071-AC69-DDBB3EC6E89D@home"/>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01062" y="3681497"/>
            <a:ext cx="4419600" cy="27543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23F10C46-EFC4-44B2-9FB5-FEB3EFDC239F" descr="AB55B5FD-1329-4EA9-8E8A-9EB198F2EB3F@home"/>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651423" y="3697539"/>
            <a:ext cx="4411579" cy="27383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 name="Slide Number Placeholder 3"/>
          <p:cNvSpPr>
            <a:spLocks noGrp="1"/>
          </p:cNvSpPr>
          <p:nvPr>
            <p:ph type="sldNum" sz="quarter" idx="12"/>
          </p:nvPr>
        </p:nvSpPr>
        <p:spPr>
          <a:xfrm>
            <a:off x="7010400" y="6487587"/>
            <a:ext cx="2133600" cy="365125"/>
          </a:xfrm>
        </p:spPr>
        <p:txBody>
          <a:bodyPr/>
          <a:lstStyle/>
          <a:p>
            <a:pPr algn="r">
              <a:defRPr/>
            </a:pPr>
            <a:r>
              <a:rPr lang="en-US" b="1" dirty="0" smtClean="0">
                <a:latin typeface="+mn-lt"/>
                <a:cs typeface="Arial" pitchFamily="34" charset="0"/>
              </a:rPr>
              <a:t>11</a:t>
            </a:r>
            <a:endParaRPr lang="en-US" sz="1400" b="1" dirty="0">
              <a:latin typeface="+mn-lt"/>
              <a:cs typeface="Arial" pitchFamily="34" charset="0"/>
            </a:endParaRPr>
          </a:p>
        </p:txBody>
      </p:sp>
      <p:sp>
        <p:nvSpPr>
          <p:cNvPr id="16" name="TextBox 15"/>
          <p:cNvSpPr txBox="1"/>
          <p:nvPr/>
        </p:nvSpPr>
        <p:spPr>
          <a:xfrm>
            <a:off x="506146" y="79243"/>
            <a:ext cx="8119567" cy="523220"/>
          </a:xfrm>
          <a:prstGeom prst="rect">
            <a:avLst/>
          </a:prstGeom>
          <a:solidFill>
            <a:srgbClr val="006600"/>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fontAlgn="auto">
              <a:spcBef>
                <a:spcPts val="0"/>
              </a:spcBef>
              <a:spcAft>
                <a:spcPts val="0"/>
              </a:spcAft>
              <a:defRPr/>
            </a:pPr>
            <a:r>
              <a:rPr lang="en-GB" sz="2800" b="1" dirty="0">
                <a:ea typeface="Times New Roman"/>
                <a:cs typeface="Times New Roman"/>
              </a:rPr>
              <a:t>New Universities </a:t>
            </a:r>
            <a:r>
              <a:rPr lang="en-GB" sz="2800" b="1" dirty="0" smtClean="0">
                <a:ea typeface="Times New Roman"/>
                <a:cs typeface="Times New Roman"/>
              </a:rPr>
              <a:t>- SPU</a:t>
            </a:r>
            <a:endParaRPr lang="en-US" sz="2800" dirty="0">
              <a:latin typeface="Calibri"/>
              <a:ea typeface="Times New Roman"/>
              <a:cs typeface="Times New Roman"/>
            </a:endParaRPr>
          </a:p>
        </p:txBody>
      </p:sp>
    </p:spTree>
    <p:extLst>
      <p:ext uri="{BB962C8B-B14F-4D97-AF65-F5344CB8AC3E}">
        <p14:creationId xmlns:p14="http://schemas.microsoft.com/office/powerpoint/2010/main" xmlns="" val="5921373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5" name="Content Placeholder 2"/>
          <p:cNvSpPr txBox="1">
            <a:spLocks/>
          </p:cNvSpPr>
          <p:nvPr/>
        </p:nvSpPr>
        <p:spPr>
          <a:xfrm>
            <a:off x="-51620" y="1270368"/>
            <a:ext cx="8978017" cy="4978032"/>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None/>
            </a:pPr>
            <a:endParaRPr lang="en-ZA" sz="2400" b="1" dirty="0">
              <a:cs typeface="Arial" pitchFamily="34" charset="0"/>
            </a:endParaRPr>
          </a:p>
          <a:p>
            <a:pPr marL="0" indent="0">
              <a:buNone/>
            </a:pPr>
            <a:endParaRPr lang="en-ZA" sz="2400" dirty="0" smtClean="0"/>
          </a:p>
        </p:txBody>
      </p:sp>
      <p:sp>
        <p:nvSpPr>
          <p:cNvPr id="6" name="Content Placeholder 2"/>
          <p:cNvSpPr txBox="1">
            <a:spLocks/>
          </p:cNvSpPr>
          <p:nvPr/>
        </p:nvSpPr>
        <p:spPr>
          <a:xfrm>
            <a:off x="491032" y="1066800"/>
            <a:ext cx="8271967" cy="5059363"/>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spcBef>
                <a:spcPts val="0"/>
              </a:spcBef>
            </a:pPr>
            <a:r>
              <a:rPr lang="en-ZA" sz="2000" kern="0" dirty="0" smtClean="0"/>
              <a:t>Student housing is also funded through the IEG</a:t>
            </a:r>
          </a:p>
          <a:p>
            <a:pPr>
              <a:spcBef>
                <a:spcPts val="0"/>
              </a:spcBef>
            </a:pPr>
            <a:r>
              <a:rPr lang="en-ZA" sz="2000" kern="0" dirty="0" smtClean="0"/>
              <a:t>Ministerial report on student housing (2012) let to the publications of the Norms and Standards for Student Housing in 2015</a:t>
            </a:r>
          </a:p>
          <a:p>
            <a:pPr>
              <a:spcBef>
                <a:spcPts val="0"/>
              </a:spcBef>
            </a:pPr>
            <a:r>
              <a:rPr lang="en-ZA" sz="2000" kern="0" dirty="0" smtClean="0"/>
              <a:t>Since 2012, R7.431 </a:t>
            </a:r>
            <a:r>
              <a:rPr lang="en-ZA" sz="2000" kern="0" dirty="0" err="1" smtClean="0"/>
              <a:t>bn</a:t>
            </a:r>
            <a:r>
              <a:rPr lang="en-ZA" sz="2000" kern="0" dirty="0" smtClean="0"/>
              <a:t> of the IEG has been allocated to student housing across all institutions with a focus on HDIs</a:t>
            </a:r>
          </a:p>
          <a:p>
            <a:pPr>
              <a:spcBef>
                <a:spcPts val="0"/>
              </a:spcBef>
            </a:pPr>
            <a:r>
              <a:rPr lang="en-ZA" sz="2000" kern="0" dirty="0" smtClean="0"/>
              <a:t>Expectations are high and supply of university owned or managed student housing is insufficient. </a:t>
            </a:r>
            <a:r>
              <a:rPr lang="en-ZA" sz="2000" kern="0" dirty="0"/>
              <a:t>G</a:t>
            </a:r>
            <a:r>
              <a:rPr lang="en-ZA" sz="2000" kern="0" dirty="0" smtClean="0"/>
              <a:t>overnment alone cannot provide sufficient affordable housing for students who require spaces</a:t>
            </a:r>
          </a:p>
          <a:p>
            <a:pPr>
              <a:spcBef>
                <a:spcPts val="0"/>
              </a:spcBef>
            </a:pPr>
            <a:r>
              <a:rPr lang="en-ZA" sz="2000" kern="0" dirty="0" smtClean="0"/>
              <a:t>Student Housing Task Team looks into alternative funding models </a:t>
            </a:r>
          </a:p>
          <a:p>
            <a:pPr>
              <a:spcBef>
                <a:spcPts val="0"/>
              </a:spcBef>
            </a:pPr>
            <a:r>
              <a:rPr lang="en-ZA" sz="2000" kern="0" dirty="0" smtClean="0">
                <a:cs typeface="Arial" pitchFamily="34" charset="0"/>
              </a:rPr>
              <a:t>Infrastructure Investment Programme of South Africa </a:t>
            </a:r>
            <a:r>
              <a:rPr lang="en-ZA" sz="2000" kern="0" dirty="0" smtClean="0"/>
              <a:t>(IIPSA) is funding feasibility studies to the value of R30 million across selected universities and TVET colleges. </a:t>
            </a:r>
            <a:r>
              <a:rPr lang="en-ZA" sz="2000" kern="0" dirty="0" smtClean="0">
                <a:cs typeface="Arial" pitchFamily="34" charset="0"/>
              </a:rPr>
              <a:t>Government Technical Advisory Centre in the National Treasury was involved in developing terms of reference and assisting with steering the process</a:t>
            </a:r>
            <a:endParaRPr lang="en-ZA" sz="2000" kern="0" dirty="0" smtClean="0"/>
          </a:p>
          <a:p>
            <a:pPr>
              <a:spcBef>
                <a:spcPts val="0"/>
              </a:spcBef>
            </a:pPr>
            <a:r>
              <a:rPr lang="en-ZA" sz="2000" kern="0" dirty="0" smtClean="0"/>
              <a:t>10 universities and 2</a:t>
            </a:r>
            <a:r>
              <a:rPr lang="en-ZA" sz="2000" kern="0" dirty="0" smtClean="0">
                <a:cs typeface="Arial" pitchFamily="34" charset="0"/>
              </a:rPr>
              <a:t> TVET colleges are part of the feasibility studies (6 through the IIPSA programme and 6 through the </a:t>
            </a:r>
            <a:r>
              <a:rPr lang="en-ZA" sz="2000" kern="0" dirty="0" smtClean="0"/>
              <a:t>Task Team)</a:t>
            </a:r>
          </a:p>
          <a:p>
            <a:pPr>
              <a:spcBef>
                <a:spcPts val="0"/>
              </a:spcBef>
            </a:pPr>
            <a:r>
              <a:rPr lang="en-ZA" sz="2000" kern="0" dirty="0" smtClean="0"/>
              <a:t>P</a:t>
            </a:r>
            <a:r>
              <a:rPr lang="en-ZA" sz="2000" kern="0" dirty="0" smtClean="0">
                <a:cs typeface="Arial" pitchFamily="34" charset="0"/>
              </a:rPr>
              <a:t>lan is to development 300 000 beds over the next 10 years</a:t>
            </a:r>
          </a:p>
          <a:p>
            <a:pPr>
              <a:spcBef>
                <a:spcPts val="0"/>
              </a:spcBef>
            </a:pPr>
            <a:endParaRPr lang="en-ZA" sz="1800" kern="0" dirty="0" smtClean="0"/>
          </a:p>
          <a:p>
            <a:pPr>
              <a:spcBef>
                <a:spcPts val="0"/>
              </a:spcBef>
            </a:pPr>
            <a:endParaRPr lang="en-ZA" sz="1800" kern="0" dirty="0" smtClean="0"/>
          </a:p>
          <a:p>
            <a:pPr>
              <a:spcBef>
                <a:spcPts val="0"/>
              </a:spcBef>
            </a:pPr>
            <a:endParaRPr lang="en-ZA" sz="1800" kern="0" dirty="0" smtClean="0"/>
          </a:p>
          <a:p>
            <a:pPr>
              <a:spcBef>
                <a:spcPts val="0"/>
              </a:spcBef>
            </a:pPr>
            <a:endParaRPr lang="en-ZA" sz="1800" kern="0" dirty="0"/>
          </a:p>
        </p:txBody>
      </p:sp>
      <p:sp>
        <p:nvSpPr>
          <p:cNvPr id="8" name="Slide Number Placeholder 3"/>
          <p:cNvSpPr>
            <a:spLocks noGrp="1"/>
          </p:cNvSpPr>
          <p:nvPr>
            <p:ph type="sldNum" sz="quarter" idx="12"/>
          </p:nvPr>
        </p:nvSpPr>
        <p:spPr>
          <a:xfrm>
            <a:off x="7010400" y="6487587"/>
            <a:ext cx="2133600" cy="365125"/>
          </a:xfrm>
        </p:spPr>
        <p:txBody>
          <a:bodyPr/>
          <a:lstStyle/>
          <a:p>
            <a:pPr algn="r">
              <a:defRPr/>
            </a:pPr>
            <a:r>
              <a:rPr lang="en-US" b="1" dirty="0" smtClean="0">
                <a:latin typeface="+mn-lt"/>
                <a:cs typeface="Arial" pitchFamily="34" charset="0"/>
              </a:rPr>
              <a:t>12</a:t>
            </a:r>
            <a:endParaRPr lang="en-US" sz="1400" b="1" dirty="0">
              <a:latin typeface="+mn-lt"/>
              <a:cs typeface="Arial" pitchFamily="34" charset="0"/>
            </a:endParaRPr>
          </a:p>
        </p:txBody>
      </p:sp>
      <p:sp>
        <p:nvSpPr>
          <p:cNvPr id="9" name="TextBox 8"/>
          <p:cNvSpPr txBox="1"/>
          <p:nvPr/>
        </p:nvSpPr>
        <p:spPr>
          <a:xfrm>
            <a:off x="491033" y="533400"/>
            <a:ext cx="8119567" cy="555986"/>
          </a:xfrm>
          <a:prstGeom prst="rect">
            <a:avLst/>
          </a:prstGeom>
          <a:solidFill>
            <a:srgbClr val="006600"/>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marL="0" marR="0" algn="ctr">
              <a:lnSpc>
                <a:spcPct val="115000"/>
              </a:lnSpc>
              <a:spcBef>
                <a:spcPts val="0"/>
              </a:spcBef>
              <a:spcAft>
                <a:spcPts val="0"/>
              </a:spcAft>
            </a:pPr>
            <a:r>
              <a:rPr lang="en-GB" sz="2800" b="1" dirty="0">
                <a:ea typeface="Times New Roman"/>
                <a:cs typeface="Times New Roman"/>
              </a:rPr>
              <a:t>Student Housing Infrastructure Programme</a:t>
            </a:r>
            <a:endParaRPr lang="en-US" sz="2800" dirty="0">
              <a:latin typeface="Calibri"/>
              <a:ea typeface="Times New Roman"/>
              <a:cs typeface="Times New Roman"/>
            </a:endParaRPr>
          </a:p>
        </p:txBody>
      </p:sp>
    </p:spTree>
    <p:extLst>
      <p:ext uri="{BB962C8B-B14F-4D97-AF65-F5344CB8AC3E}">
        <p14:creationId xmlns:p14="http://schemas.microsoft.com/office/powerpoint/2010/main" xmlns="" val="1659338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916" y="-5288"/>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5" name="Content Placeholder 2"/>
          <p:cNvSpPr txBox="1">
            <a:spLocks/>
          </p:cNvSpPr>
          <p:nvPr/>
        </p:nvSpPr>
        <p:spPr>
          <a:xfrm>
            <a:off x="-51620" y="1270368"/>
            <a:ext cx="8978017" cy="4978032"/>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None/>
            </a:pPr>
            <a:endParaRPr lang="en-ZA" sz="2400" b="1" dirty="0">
              <a:cs typeface="Arial" pitchFamily="34" charset="0"/>
            </a:endParaRPr>
          </a:p>
          <a:p>
            <a:pPr marL="0" indent="0">
              <a:buNone/>
            </a:pPr>
            <a:endParaRPr lang="en-ZA" sz="2400" dirty="0" smtClean="0"/>
          </a:p>
        </p:txBody>
      </p:sp>
      <p:sp>
        <p:nvSpPr>
          <p:cNvPr id="6" name="Content Placeholder 2"/>
          <p:cNvSpPr txBox="1">
            <a:spLocks/>
          </p:cNvSpPr>
          <p:nvPr/>
        </p:nvSpPr>
        <p:spPr>
          <a:xfrm>
            <a:off x="491033" y="1066800"/>
            <a:ext cx="8119567" cy="5059363"/>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spcBef>
                <a:spcPts val="0"/>
              </a:spcBef>
              <a:spcAft>
                <a:spcPts val="0"/>
              </a:spcAft>
            </a:pPr>
            <a:r>
              <a:rPr lang="en-ZA" sz="1800" kern="0" dirty="0" smtClean="0"/>
              <a:t>An annual cohort report is produced</a:t>
            </a:r>
          </a:p>
          <a:p>
            <a:pPr>
              <a:spcBef>
                <a:spcPts val="0"/>
              </a:spcBef>
              <a:spcAft>
                <a:spcPts val="0"/>
              </a:spcAft>
            </a:pPr>
            <a:r>
              <a:rPr lang="en-ZA" sz="1800" kern="0" dirty="0" smtClean="0"/>
              <a:t>Tracks through put of students across the university system utilising audited student enrolment and success data </a:t>
            </a:r>
          </a:p>
          <a:p>
            <a:pPr>
              <a:spcBef>
                <a:spcPts val="0"/>
              </a:spcBef>
              <a:spcAft>
                <a:spcPts val="0"/>
              </a:spcAft>
            </a:pPr>
            <a:r>
              <a:rPr lang="en-ZA" sz="1800" kern="0" dirty="0" smtClean="0"/>
              <a:t>In 2018/19 the cohort report will be updated with the audited 2017 data.</a:t>
            </a:r>
            <a:endParaRPr lang="en-US" sz="1800" kern="0" dirty="0" smtClean="0"/>
          </a:p>
          <a:p>
            <a:pPr>
              <a:spcBef>
                <a:spcPts val="0"/>
              </a:spcBef>
              <a:spcAft>
                <a:spcPts val="0"/>
              </a:spcAft>
            </a:pPr>
            <a:r>
              <a:rPr lang="en-US" sz="1800" kern="0" dirty="0" smtClean="0"/>
              <a:t>Over time the cohort study for 3 to 6 year undergraduate qualifications has shown an  improvement in drop out rate from 31.5% in 2000 to 15.9% in 2015 for 1</a:t>
            </a:r>
            <a:r>
              <a:rPr lang="en-US" sz="1800" kern="0" baseline="30000" dirty="0" smtClean="0"/>
              <a:t>st</a:t>
            </a:r>
            <a:r>
              <a:rPr lang="en-US" sz="1800" kern="0" dirty="0" smtClean="0"/>
              <a:t> year dropouts (contact and distance)</a:t>
            </a:r>
          </a:p>
          <a:p>
            <a:pPr>
              <a:spcBef>
                <a:spcPts val="0"/>
              </a:spcBef>
              <a:spcAft>
                <a:spcPts val="0"/>
              </a:spcAft>
            </a:pPr>
            <a:r>
              <a:rPr lang="en-US" sz="1800" kern="0" dirty="0" smtClean="0"/>
              <a:t>Throughput rate has improved over a 10 year period from 45.9% for the 2000 cohort to 55.6% for the 2008 cohort (contact and distance)</a:t>
            </a:r>
          </a:p>
          <a:p>
            <a:pPr>
              <a:spcBef>
                <a:spcPts val="0"/>
              </a:spcBef>
              <a:spcAft>
                <a:spcPts val="0"/>
              </a:spcAft>
            </a:pPr>
            <a:r>
              <a:rPr lang="en-US" sz="1800" kern="0" dirty="0" smtClean="0"/>
              <a:t>Throughput rate has improved over a 10 year period from 55.2% for the 2000 cohort to 67.9% for the 2008 cohort for the </a:t>
            </a:r>
            <a:r>
              <a:rPr lang="en-US" sz="1800" b="1" kern="0" dirty="0" smtClean="0"/>
              <a:t>contact mode of study</a:t>
            </a:r>
            <a:endParaRPr lang="en-US" sz="1800" kern="0" dirty="0" smtClean="0"/>
          </a:p>
          <a:p>
            <a:pPr>
              <a:spcBef>
                <a:spcPts val="0"/>
              </a:spcBef>
              <a:spcAft>
                <a:spcPts val="0"/>
              </a:spcAft>
            </a:pPr>
            <a:r>
              <a:rPr lang="en-US" sz="1800" kern="0" dirty="0" smtClean="0"/>
              <a:t>Throughput for students studying through the </a:t>
            </a:r>
            <a:r>
              <a:rPr lang="en-US" sz="1800" b="1" kern="0" dirty="0" smtClean="0"/>
              <a:t>distance mode of study </a:t>
            </a:r>
            <a:r>
              <a:rPr lang="en-US" sz="1800" kern="0" dirty="0" smtClean="0"/>
              <a:t>remains a challenge with only 19.4% of the 2008 cohort having graduate within 10 years. However, this is an improvement from the 2000 cohort which had a throughput rate after 10 years of 11.6%</a:t>
            </a:r>
          </a:p>
          <a:p>
            <a:pPr>
              <a:spcBef>
                <a:spcPts val="0"/>
              </a:spcBef>
              <a:spcAft>
                <a:spcPts val="0"/>
              </a:spcAft>
            </a:pPr>
            <a:r>
              <a:rPr lang="en-US" sz="1800" dirty="0"/>
              <a:t>First time entering students who enter a 4 or more year undergraduate degree perform better than those in 3 years degrees and 3 year </a:t>
            </a:r>
            <a:r>
              <a:rPr lang="en-US" sz="1800" dirty="0" smtClean="0"/>
              <a:t>diplomas</a:t>
            </a:r>
          </a:p>
          <a:p>
            <a:pPr>
              <a:spcBef>
                <a:spcPts val="0"/>
              </a:spcBef>
              <a:spcAft>
                <a:spcPts val="0"/>
              </a:spcAft>
            </a:pPr>
            <a:r>
              <a:rPr lang="en-US" sz="1800" dirty="0"/>
              <a:t>I</a:t>
            </a:r>
            <a:r>
              <a:rPr lang="en-US" sz="1800" dirty="0" smtClean="0"/>
              <a:t>mportance </a:t>
            </a:r>
            <a:r>
              <a:rPr lang="en-US" sz="1800" dirty="0"/>
              <a:t>of effective financing, academic and psychosocial </a:t>
            </a:r>
            <a:r>
              <a:rPr lang="en-US" sz="1800" dirty="0" smtClean="0"/>
              <a:t>support for </a:t>
            </a:r>
            <a:r>
              <a:rPr lang="en-US" sz="1800" dirty="0"/>
              <a:t>first generation university students cannot be over </a:t>
            </a:r>
            <a:r>
              <a:rPr lang="en-US" sz="1800" dirty="0" smtClean="0"/>
              <a:t>emphasized</a:t>
            </a:r>
            <a:endParaRPr lang="en-US" sz="1800" kern="0" dirty="0" smtClean="0"/>
          </a:p>
        </p:txBody>
      </p:sp>
      <p:sp>
        <p:nvSpPr>
          <p:cNvPr id="8" name="Slide Number Placeholder 3"/>
          <p:cNvSpPr>
            <a:spLocks noGrp="1"/>
          </p:cNvSpPr>
          <p:nvPr>
            <p:ph type="sldNum" sz="quarter" idx="12"/>
          </p:nvPr>
        </p:nvSpPr>
        <p:spPr>
          <a:xfrm>
            <a:off x="7010400" y="6487587"/>
            <a:ext cx="2133600" cy="365125"/>
          </a:xfrm>
        </p:spPr>
        <p:txBody>
          <a:bodyPr/>
          <a:lstStyle/>
          <a:p>
            <a:pPr algn="r">
              <a:defRPr/>
            </a:pPr>
            <a:fld id="{3BABFDD9-386B-4635-A8AB-4BCCAEB4E35F}" type="slidenum">
              <a:rPr lang="en-US" sz="1400" b="1" smtClean="0">
                <a:latin typeface="+mn-lt"/>
                <a:cs typeface="Arial" pitchFamily="34" charset="0"/>
              </a:rPr>
              <a:pPr algn="r">
                <a:defRPr/>
              </a:pPr>
              <a:t>13</a:t>
            </a:fld>
            <a:endParaRPr lang="en-US" sz="1400" b="1" dirty="0">
              <a:latin typeface="+mn-lt"/>
              <a:cs typeface="Arial" pitchFamily="34" charset="0"/>
            </a:endParaRPr>
          </a:p>
        </p:txBody>
      </p:sp>
      <p:sp>
        <p:nvSpPr>
          <p:cNvPr id="9" name="TextBox 8"/>
          <p:cNvSpPr txBox="1"/>
          <p:nvPr/>
        </p:nvSpPr>
        <p:spPr>
          <a:xfrm>
            <a:off x="491033" y="533400"/>
            <a:ext cx="8119567" cy="555986"/>
          </a:xfrm>
          <a:prstGeom prst="rect">
            <a:avLst/>
          </a:prstGeom>
          <a:solidFill>
            <a:srgbClr val="006600"/>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marL="0" marR="0" algn="ctr">
              <a:lnSpc>
                <a:spcPct val="115000"/>
              </a:lnSpc>
              <a:spcBef>
                <a:spcPts val="0"/>
              </a:spcBef>
              <a:spcAft>
                <a:spcPts val="0"/>
              </a:spcAft>
            </a:pPr>
            <a:r>
              <a:rPr lang="en-GB" sz="2800" b="1" dirty="0" smtClean="0">
                <a:ea typeface="Times New Roman"/>
                <a:cs typeface="Times New Roman"/>
              </a:rPr>
              <a:t>Cohort Report</a:t>
            </a:r>
            <a:endParaRPr lang="en-US" sz="2800" dirty="0">
              <a:latin typeface="Calibri"/>
              <a:ea typeface="Times New Roman"/>
              <a:cs typeface="Times New Roman"/>
            </a:endParaRPr>
          </a:p>
        </p:txBody>
      </p:sp>
    </p:spTree>
    <p:extLst>
      <p:ext uri="{BB962C8B-B14F-4D97-AF65-F5344CB8AC3E}">
        <p14:creationId xmlns:p14="http://schemas.microsoft.com/office/powerpoint/2010/main" xmlns="" val="8029202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ZA"/>
          </a:p>
        </p:txBody>
      </p:sp>
      <p:sp>
        <p:nvSpPr>
          <p:cNvPr id="3" name="Subtitle 2"/>
          <p:cNvSpPr>
            <a:spLocks noGrp="1"/>
          </p:cNvSpPr>
          <p:nvPr>
            <p:ph type="subTitle" idx="1"/>
          </p:nvPr>
        </p:nvSpPr>
        <p:spPr/>
        <p:txBody>
          <a:bodyPr/>
          <a:lstStyle/>
          <a:p>
            <a:endParaRPr lang="en-ZA"/>
          </a:p>
        </p:txBody>
      </p:sp>
      <p:sp>
        <p:nvSpPr>
          <p:cNvPr id="4" name="Slide Number Placeholder 3"/>
          <p:cNvSpPr>
            <a:spLocks noGrp="1"/>
          </p:cNvSpPr>
          <p:nvPr>
            <p:ph type="sldNum" sz="quarter" idx="12"/>
          </p:nvPr>
        </p:nvSpPr>
        <p:spPr/>
        <p:txBody>
          <a:bodyPr/>
          <a:lstStyle/>
          <a:p>
            <a:pPr>
              <a:defRPr/>
            </a:pPr>
            <a:fld id="{3FD887CD-B227-4934-B84C-B6F4F811D911}" type="slidenum">
              <a:rPr lang="en-US" smtClean="0"/>
              <a:pPr>
                <a:defRPr/>
              </a:pPr>
              <a:t>‹#›</a:t>
            </a:fld>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Content Placeholder 2"/>
          <p:cNvSpPr txBox="1">
            <a:spLocks/>
          </p:cNvSpPr>
          <p:nvPr/>
        </p:nvSpPr>
        <p:spPr>
          <a:xfrm>
            <a:off x="-51620" y="1270368"/>
            <a:ext cx="8978017" cy="4978032"/>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None/>
            </a:pPr>
            <a:endParaRPr lang="en-ZA" sz="2400" b="1" dirty="0">
              <a:cs typeface="Arial" pitchFamily="34" charset="0"/>
            </a:endParaRPr>
          </a:p>
          <a:p>
            <a:pPr marL="0" indent="0">
              <a:buNone/>
            </a:pPr>
            <a:endParaRPr lang="en-ZA" sz="2400" dirty="0" smtClean="0"/>
          </a:p>
        </p:txBody>
      </p:sp>
      <p:sp>
        <p:nvSpPr>
          <p:cNvPr id="6" name="Content Placeholder 2"/>
          <p:cNvSpPr txBox="1">
            <a:spLocks/>
          </p:cNvSpPr>
          <p:nvPr/>
        </p:nvSpPr>
        <p:spPr>
          <a:xfrm>
            <a:off x="491033" y="808037"/>
            <a:ext cx="8119567" cy="5059363"/>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just">
              <a:buNone/>
            </a:pPr>
            <a:r>
              <a:rPr lang="en-US" sz="1800" kern="0" dirty="0" smtClean="0"/>
              <a:t>Annually the Department evaluates research outputs against the research outputs policy. The implementation of the policy has resulted in improvements year-on-year with respect to the quantity of research outputs. The focus going forward will be on improving the processes of evaluation and the quality of outputs. The Department has established a collaborative project in conjunction with CREST at SUN to enable improved capacity for managing research outputs and ensuring quality. </a:t>
            </a:r>
          </a:p>
          <a:p>
            <a:endParaRPr lang="en-US" sz="1800" kern="0" dirty="0" smtClean="0"/>
          </a:p>
          <a:p>
            <a:endParaRPr lang="en-ZA" sz="1800" kern="0" dirty="0" smtClean="0"/>
          </a:p>
          <a:p>
            <a:endParaRPr lang="en-ZA" sz="1800" kern="0" dirty="0" smtClean="0"/>
          </a:p>
          <a:p>
            <a:endParaRPr lang="en-ZA" kern="0" dirty="0"/>
          </a:p>
        </p:txBody>
      </p:sp>
      <p:graphicFrame>
        <p:nvGraphicFramePr>
          <p:cNvPr id="7" name="Chart 6">
            <a:extLst>
              <a:ext uri="{FF2B5EF4-FFF2-40B4-BE49-F238E27FC236}">
                <a16:creationId xmlns:a16="http://schemas.microsoft.com/office/drawing/2014/main" xmlns="" id="{2FB84C8A-92A6-4463-84F2-9AE284B4527B}"/>
              </a:ext>
            </a:extLst>
          </p:cNvPr>
          <p:cNvGraphicFramePr>
            <a:graphicFrameLocks/>
          </p:cNvGraphicFramePr>
          <p:nvPr>
            <p:extLst>
              <p:ext uri="{D42A27DB-BD31-4B8C-83A1-F6EECF244321}">
                <p14:modId xmlns:p14="http://schemas.microsoft.com/office/powerpoint/2010/main" xmlns="" val="2252498161"/>
              </p:ext>
            </p:extLst>
          </p:nvPr>
        </p:nvGraphicFramePr>
        <p:xfrm>
          <a:off x="370004" y="2706980"/>
          <a:ext cx="8773996" cy="4121151"/>
        </p:xfrm>
        <a:graphic>
          <a:graphicData uri="http://schemas.openxmlformats.org/drawingml/2006/chart">
            <c:chart xmlns:c="http://schemas.openxmlformats.org/drawingml/2006/chart" xmlns:r="http://schemas.openxmlformats.org/officeDocument/2006/relationships" r:id="rId2"/>
          </a:graphicData>
        </a:graphic>
      </p:graphicFrame>
      <p:sp>
        <p:nvSpPr>
          <p:cNvPr id="9" name="Slide Number Placeholder 3"/>
          <p:cNvSpPr>
            <a:spLocks noGrp="1"/>
          </p:cNvSpPr>
          <p:nvPr>
            <p:ph type="sldNum" sz="quarter" idx="12"/>
          </p:nvPr>
        </p:nvSpPr>
        <p:spPr>
          <a:xfrm>
            <a:off x="7010400" y="6487587"/>
            <a:ext cx="2133600" cy="365125"/>
          </a:xfrm>
        </p:spPr>
        <p:txBody>
          <a:bodyPr/>
          <a:lstStyle/>
          <a:p>
            <a:pPr algn="r">
              <a:defRPr/>
            </a:pPr>
            <a:r>
              <a:rPr lang="en-US" b="1" dirty="0" smtClean="0">
                <a:latin typeface="+mn-lt"/>
                <a:cs typeface="Arial" pitchFamily="34" charset="0"/>
              </a:rPr>
              <a:t>15</a:t>
            </a:r>
            <a:endParaRPr lang="en-US" sz="1400" b="1" dirty="0">
              <a:latin typeface="+mn-lt"/>
              <a:cs typeface="Arial" pitchFamily="34" charset="0"/>
            </a:endParaRPr>
          </a:p>
        </p:txBody>
      </p:sp>
      <p:sp>
        <p:nvSpPr>
          <p:cNvPr id="10" name="TextBox 9"/>
          <p:cNvSpPr txBox="1"/>
          <p:nvPr/>
        </p:nvSpPr>
        <p:spPr>
          <a:xfrm>
            <a:off x="491033" y="228600"/>
            <a:ext cx="8119567" cy="523220"/>
          </a:xfrm>
          <a:prstGeom prst="rect">
            <a:avLst/>
          </a:prstGeom>
          <a:solidFill>
            <a:srgbClr val="006600"/>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fontAlgn="auto">
              <a:spcBef>
                <a:spcPts val="0"/>
              </a:spcBef>
              <a:spcAft>
                <a:spcPts val="0"/>
              </a:spcAft>
              <a:defRPr/>
            </a:pPr>
            <a:r>
              <a:rPr lang="en-US" sz="2800" b="1" dirty="0">
                <a:ea typeface="Calibri" panose="020F0502020204030204" pitchFamily="34" charset="0"/>
                <a:cs typeface="Times New Roman" panose="02020603050405020304" pitchFamily="18" charset="0"/>
              </a:rPr>
              <a:t>Research Outputs</a:t>
            </a:r>
            <a:r>
              <a:rPr lang="en-ZA" sz="2800" b="1" dirty="0">
                <a:cs typeface="Arial" pitchFamily="34" charset="0"/>
              </a:rPr>
              <a:t> Report</a:t>
            </a:r>
            <a:endParaRPr lang="en-ZA" sz="28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18206121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Content Placeholder 2"/>
          <p:cNvSpPr txBox="1">
            <a:spLocks/>
          </p:cNvSpPr>
          <p:nvPr/>
        </p:nvSpPr>
        <p:spPr>
          <a:xfrm>
            <a:off x="-51620" y="1270368"/>
            <a:ext cx="8978017" cy="4978032"/>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None/>
            </a:pPr>
            <a:endParaRPr lang="en-ZA" sz="2400" b="1" dirty="0">
              <a:cs typeface="Arial" pitchFamily="34" charset="0"/>
            </a:endParaRPr>
          </a:p>
          <a:p>
            <a:pPr marL="0" indent="0">
              <a:buNone/>
            </a:pPr>
            <a:endParaRPr lang="en-ZA" sz="2400" dirty="0" smtClean="0"/>
          </a:p>
        </p:txBody>
      </p:sp>
      <p:sp>
        <p:nvSpPr>
          <p:cNvPr id="2" name="TextBox 1"/>
          <p:cNvSpPr txBox="1"/>
          <p:nvPr/>
        </p:nvSpPr>
        <p:spPr>
          <a:xfrm>
            <a:off x="261136" y="626593"/>
            <a:ext cx="8926397" cy="923330"/>
          </a:xfrm>
          <a:prstGeom prst="rect">
            <a:avLst/>
          </a:prstGeom>
          <a:noFill/>
        </p:spPr>
        <p:txBody>
          <a:bodyPr wrap="square" rtlCol="0">
            <a:spAutoFit/>
          </a:bodyPr>
          <a:lstStyle/>
          <a:p>
            <a:r>
              <a:rPr lang="en-ZA" dirty="0" smtClean="0"/>
              <a:t>A  comprehensive programme for transforming and developing university staff from recruitment to retirement; focused on teaching, researching and leading; report annually on progress, development and challenges. Critical for system success. </a:t>
            </a:r>
            <a:endParaRPr lang="en-ZA" dirty="0"/>
          </a:p>
        </p:txBody>
      </p:sp>
      <p:pic>
        <p:nvPicPr>
          <p:cNvPr id="7" name="Picture 6"/>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44380" y="1520132"/>
            <a:ext cx="8621596" cy="4995451"/>
          </a:xfrm>
          <a:prstGeom prst="rect">
            <a:avLst/>
          </a:prstGeom>
          <a:noFill/>
        </p:spPr>
      </p:pic>
      <p:sp>
        <p:nvSpPr>
          <p:cNvPr id="9" name="Slide Number Placeholder 3"/>
          <p:cNvSpPr>
            <a:spLocks noGrp="1"/>
          </p:cNvSpPr>
          <p:nvPr>
            <p:ph type="sldNum" sz="quarter" idx="12"/>
          </p:nvPr>
        </p:nvSpPr>
        <p:spPr>
          <a:xfrm>
            <a:off x="7010400" y="6487587"/>
            <a:ext cx="2133600" cy="365125"/>
          </a:xfrm>
        </p:spPr>
        <p:txBody>
          <a:bodyPr/>
          <a:lstStyle/>
          <a:p>
            <a:pPr algn="r">
              <a:defRPr/>
            </a:pPr>
            <a:r>
              <a:rPr lang="en-US" b="1" dirty="0" smtClean="0">
                <a:latin typeface="+mn-lt"/>
                <a:cs typeface="Arial" pitchFamily="34" charset="0"/>
              </a:rPr>
              <a:t>16</a:t>
            </a:r>
            <a:endParaRPr lang="en-US" sz="1400" b="1" dirty="0">
              <a:latin typeface="+mn-lt"/>
              <a:cs typeface="Arial" pitchFamily="34" charset="0"/>
            </a:endParaRPr>
          </a:p>
        </p:txBody>
      </p:sp>
      <p:sp>
        <p:nvSpPr>
          <p:cNvPr id="11" name="TextBox 10"/>
          <p:cNvSpPr txBox="1"/>
          <p:nvPr/>
        </p:nvSpPr>
        <p:spPr>
          <a:xfrm>
            <a:off x="246388" y="131177"/>
            <a:ext cx="8382000" cy="523220"/>
          </a:xfrm>
          <a:prstGeom prst="rect">
            <a:avLst/>
          </a:prstGeom>
          <a:solidFill>
            <a:srgbClr val="006600"/>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fontAlgn="auto">
              <a:spcBef>
                <a:spcPts val="0"/>
              </a:spcBef>
              <a:spcAft>
                <a:spcPts val="0"/>
              </a:spcAft>
              <a:defRPr/>
            </a:pPr>
            <a:r>
              <a:rPr lang="en-US" sz="2800" b="1" dirty="0"/>
              <a:t>Staffing South Africa's Universities’ </a:t>
            </a:r>
            <a:r>
              <a:rPr lang="en-US" sz="2800" b="1" dirty="0" smtClean="0"/>
              <a:t>Framework</a:t>
            </a:r>
            <a:endParaRPr lang="en-ZA" sz="2800" b="1" dirty="0">
              <a:cs typeface="Arial" pitchFamily="34" charset="0"/>
            </a:endParaRPr>
          </a:p>
        </p:txBody>
      </p:sp>
    </p:spTree>
    <p:extLst>
      <p:ext uri="{BB962C8B-B14F-4D97-AF65-F5344CB8AC3E}">
        <p14:creationId xmlns:p14="http://schemas.microsoft.com/office/powerpoint/2010/main" xmlns="" val="20878577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5" name="Content Placeholder 2"/>
          <p:cNvSpPr txBox="1">
            <a:spLocks/>
          </p:cNvSpPr>
          <p:nvPr/>
        </p:nvSpPr>
        <p:spPr>
          <a:xfrm>
            <a:off x="-51620" y="1270368"/>
            <a:ext cx="8978017" cy="4978032"/>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None/>
            </a:pPr>
            <a:endParaRPr lang="en-ZA" sz="2400" b="1" dirty="0">
              <a:cs typeface="Arial" pitchFamily="34" charset="0"/>
            </a:endParaRPr>
          </a:p>
          <a:p>
            <a:pPr marL="0" indent="0">
              <a:buNone/>
            </a:pPr>
            <a:endParaRPr lang="en-ZA" sz="2400" dirty="0" smtClean="0"/>
          </a:p>
        </p:txBody>
      </p:sp>
      <p:sp>
        <p:nvSpPr>
          <p:cNvPr id="6" name="Content Placeholder 2"/>
          <p:cNvSpPr txBox="1">
            <a:spLocks/>
          </p:cNvSpPr>
          <p:nvPr/>
        </p:nvSpPr>
        <p:spPr>
          <a:xfrm>
            <a:off x="491032" y="1066800"/>
            <a:ext cx="8119567" cy="5059363"/>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just">
              <a:spcBef>
                <a:spcPts val="0"/>
              </a:spcBef>
              <a:spcAft>
                <a:spcPts val="600"/>
              </a:spcAft>
            </a:pPr>
            <a:r>
              <a:rPr lang="en-US" sz="1800" kern="0" dirty="0" smtClean="0"/>
              <a:t>Introduced in 2015/16 with the </a:t>
            </a:r>
            <a:r>
              <a:rPr lang="en-US" sz="1800" kern="0" dirty="0" err="1" smtClean="0"/>
              <a:t>nGap</a:t>
            </a:r>
            <a:r>
              <a:rPr lang="en-US" sz="1800" kern="0" dirty="0" smtClean="0"/>
              <a:t>. In 2016/17 extended to                       3 </a:t>
            </a:r>
            <a:r>
              <a:rPr lang="en-US" sz="1800" kern="0" dirty="0" err="1" smtClean="0"/>
              <a:t>programmes</a:t>
            </a:r>
            <a:r>
              <a:rPr lang="en-US" sz="1800" kern="0" dirty="0" smtClean="0"/>
              <a:t> (</a:t>
            </a:r>
            <a:r>
              <a:rPr lang="en-US" sz="1800" kern="0" dirty="0" err="1" smtClean="0"/>
              <a:t>nGAP</a:t>
            </a:r>
            <a:r>
              <a:rPr lang="en-US" sz="1800" kern="0" dirty="0" smtClean="0"/>
              <a:t>, HELMP and SSAUF)</a:t>
            </a:r>
          </a:p>
          <a:p>
            <a:pPr algn="just">
              <a:spcBef>
                <a:spcPts val="0"/>
              </a:spcBef>
              <a:spcAft>
                <a:spcPts val="600"/>
              </a:spcAft>
            </a:pPr>
            <a:r>
              <a:rPr lang="en-ZA" sz="1800" kern="0" dirty="0" smtClean="0"/>
              <a:t>The </a:t>
            </a:r>
            <a:r>
              <a:rPr lang="en-ZA" sz="1800" u="sng" kern="0" dirty="0" smtClean="0"/>
              <a:t>New Generation of Academics Programme </a:t>
            </a:r>
            <a:r>
              <a:rPr lang="en-ZA" sz="1800" kern="0" dirty="0" smtClean="0"/>
              <a:t>(</a:t>
            </a:r>
            <a:r>
              <a:rPr lang="en-ZA" sz="1800" kern="0" dirty="0" err="1" smtClean="0"/>
              <a:t>nGAP</a:t>
            </a:r>
            <a:r>
              <a:rPr lang="en-ZA" sz="1800" kern="0" dirty="0" smtClean="0"/>
              <a:t>) Three phases (cohorts) are on board:</a:t>
            </a:r>
          </a:p>
          <a:p>
            <a:pPr lvl="1" algn="just">
              <a:spcBef>
                <a:spcPts val="0"/>
              </a:spcBef>
              <a:spcAft>
                <a:spcPts val="600"/>
              </a:spcAft>
              <a:buFontTx/>
              <a:buChar char="-"/>
            </a:pPr>
            <a:r>
              <a:rPr lang="en-ZA" sz="1800" kern="0" dirty="0" smtClean="0"/>
              <a:t>99 lecturers are participating in the Phase 1 cohort. (45 male, 54 female, all black)</a:t>
            </a:r>
          </a:p>
          <a:p>
            <a:pPr lvl="1" algn="just">
              <a:spcBef>
                <a:spcPts val="0"/>
              </a:spcBef>
              <a:spcAft>
                <a:spcPts val="600"/>
              </a:spcAft>
              <a:buFontTx/>
              <a:buChar char="-"/>
            </a:pPr>
            <a:r>
              <a:rPr lang="en-ZA" sz="1800" kern="0" dirty="0" smtClean="0"/>
              <a:t>95 lectures are participating as part of the Phase 2 cohort. (44 male, 51 female, 93 black, 2 white)</a:t>
            </a:r>
          </a:p>
          <a:p>
            <a:pPr lvl="1" algn="just">
              <a:spcBef>
                <a:spcPts val="0"/>
              </a:spcBef>
              <a:spcAft>
                <a:spcPts val="600"/>
              </a:spcAft>
              <a:buFontTx/>
              <a:buChar char="-"/>
            </a:pPr>
            <a:r>
              <a:rPr lang="en-ZA" sz="1800" kern="0" dirty="0" smtClean="0"/>
              <a:t>71 lecturers were appointed as part of the Phase 3 cohort (to date 45 in place, 28 females, 17 males)</a:t>
            </a:r>
          </a:p>
          <a:p>
            <a:pPr algn="just">
              <a:spcBef>
                <a:spcPts val="0"/>
              </a:spcBef>
              <a:spcAft>
                <a:spcPts val="600"/>
              </a:spcAft>
            </a:pPr>
            <a:r>
              <a:rPr lang="en-ZA" sz="1800" kern="0" dirty="0" smtClean="0"/>
              <a:t>The </a:t>
            </a:r>
            <a:r>
              <a:rPr lang="en-ZA" sz="1800" u="sng" kern="0" dirty="0" smtClean="0"/>
              <a:t>Future Leaders Initiative </a:t>
            </a:r>
            <a:r>
              <a:rPr lang="en-ZA" sz="1800" kern="0" dirty="0" smtClean="0"/>
              <a:t>(FLI) implemented as part of the HELMP:</a:t>
            </a:r>
          </a:p>
          <a:p>
            <a:pPr lvl="1" algn="just">
              <a:spcBef>
                <a:spcPts val="0"/>
              </a:spcBef>
              <a:spcAft>
                <a:spcPts val="600"/>
              </a:spcAft>
              <a:buFontTx/>
              <a:buChar char="-"/>
            </a:pPr>
            <a:r>
              <a:rPr lang="en-ZA" sz="1800" kern="0" dirty="0" smtClean="0"/>
              <a:t>54 emerging leaders (51 from universities and 3 from the Department) are studying towards a Doctorate in Business Administration in Higher Education Management and Leadership through a programme offered by Bath University (UK) and Nelson Mandela University (SA)</a:t>
            </a:r>
            <a:endParaRPr lang="en-US" sz="1800" kern="0" dirty="0"/>
          </a:p>
          <a:p>
            <a:pPr lvl="1" algn="just">
              <a:spcBef>
                <a:spcPts val="0"/>
              </a:spcBef>
              <a:spcAft>
                <a:spcPts val="600"/>
              </a:spcAft>
              <a:buFontTx/>
              <a:buChar char="-"/>
            </a:pPr>
            <a:r>
              <a:rPr lang="en-US" sz="1800" kern="0" dirty="0" smtClean="0"/>
              <a:t>The profile of the participants is as follows: 26 African, 15 </a:t>
            </a:r>
            <a:r>
              <a:rPr lang="en-US" sz="1800" kern="0" dirty="0" err="1" smtClean="0"/>
              <a:t>Coloured</a:t>
            </a:r>
            <a:r>
              <a:rPr lang="en-US" sz="1800" kern="0" dirty="0" smtClean="0"/>
              <a:t>,      5 Indian, 5 White, 33 Females, 21 Males</a:t>
            </a:r>
            <a:endParaRPr lang="en-ZA" sz="1800" kern="0" dirty="0" smtClean="0"/>
          </a:p>
          <a:p>
            <a:pPr>
              <a:spcBef>
                <a:spcPts val="0"/>
              </a:spcBef>
              <a:spcAft>
                <a:spcPts val="600"/>
              </a:spcAft>
            </a:pPr>
            <a:endParaRPr lang="en-ZA" sz="1800" kern="0" dirty="0" smtClean="0"/>
          </a:p>
          <a:p>
            <a:pPr>
              <a:spcBef>
                <a:spcPts val="0"/>
              </a:spcBef>
              <a:spcAft>
                <a:spcPts val="600"/>
              </a:spcAft>
            </a:pPr>
            <a:endParaRPr lang="en-ZA" kern="0" dirty="0"/>
          </a:p>
        </p:txBody>
      </p:sp>
      <p:sp>
        <p:nvSpPr>
          <p:cNvPr id="8" name="Slide Number Placeholder 3"/>
          <p:cNvSpPr>
            <a:spLocks noGrp="1"/>
          </p:cNvSpPr>
          <p:nvPr>
            <p:ph type="sldNum" sz="quarter" idx="12"/>
          </p:nvPr>
        </p:nvSpPr>
        <p:spPr>
          <a:xfrm>
            <a:off x="7010400" y="6487587"/>
            <a:ext cx="2133600" cy="365125"/>
          </a:xfrm>
        </p:spPr>
        <p:txBody>
          <a:bodyPr/>
          <a:lstStyle/>
          <a:p>
            <a:pPr algn="r">
              <a:defRPr/>
            </a:pPr>
            <a:r>
              <a:rPr lang="en-US" b="1" dirty="0" smtClean="0">
                <a:latin typeface="+mn-lt"/>
                <a:cs typeface="Arial" pitchFamily="34" charset="0"/>
              </a:rPr>
              <a:t>17</a:t>
            </a:r>
            <a:endParaRPr lang="en-US" sz="1400" b="1" dirty="0">
              <a:latin typeface="+mn-lt"/>
              <a:cs typeface="Arial" pitchFamily="34" charset="0"/>
            </a:endParaRPr>
          </a:p>
        </p:txBody>
      </p:sp>
      <p:sp>
        <p:nvSpPr>
          <p:cNvPr id="9" name="TextBox 8"/>
          <p:cNvSpPr txBox="1"/>
          <p:nvPr/>
        </p:nvSpPr>
        <p:spPr>
          <a:xfrm>
            <a:off x="491033" y="533400"/>
            <a:ext cx="8119567" cy="523220"/>
          </a:xfrm>
          <a:prstGeom prst="rect">
            <a:avLst/>
          </a:prstGeom>
          <a:solidFill>
            <a:srgbClr val="006600"/>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fontAlgn="auto">
              <a:spcBef>
                <a:spcPts val="0"/>
              </a:spcBef>
              <a:spcAft>
                <a:spcPts val="0"/>
              </a:spcAft>
              <a:defRPr/>
            </a:pPr>
            <a:r>
              <a:rPr lang="en-US" sz="2800" b="1" dirty="0">
                <a:solidFill>
                  <a:schemeClr val="bg1"/>
                </a:solidFill>
                <a:latin typeface="Arial" panose="020B0604020202020204" pitchFamily="34" charset="0"/>
                <a:ea typeface="Times New Roman" panose="02020603050405020304" pitchFamily="18" charset="0"/>
                <a:cs typeface="Arial" panose="020B0604020202020204" pitchFamily="34" charset="0"/>
              </a:rPr>
              <a:t>SSAUF Annual Progress Report</a:t>
            </a:r>
            <a:endParaRPr lang="en-US" sz="28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3488971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5" name="Content Placeholder 2"/>
          <p:cNvSpPr txBox="1">
            <a:spLocks/>
          </p:cNvSpPr>
          <p:nvPr/>
        </p:nvSpPr>
        <p:spPr>
          <a:xfrm>
            <a:off x="-51620" y="1270368"/>
            <a:ext cx="8978017" cy="4978032"/>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None/>
            </a:pPr>
            <a:endParaRPr lang="en-ZA" sz="2400" b="1" dirty="0">
              <a:cs typeface="Arial" pitchFamily="34" charset="0"/>
            </a:endParaRPr>
          </a:p>
          <a:p>
            <a:pPr marL="0" indent="0">
              <a:buNone/>
            </a:pPr>
            <a:endParaRPr lang="en-ZA" sz="2400" dirty="0" smtClean="0"/>
          </a:p>
        </p:txBody>
      </p:sp>
      <p:sp>
        <p:nvSpPr>
          <p:cNvPr id="6" name="Content Placeholder 2"/>
          <p:cNvSpPr txBox="1">
            <a:spLocks/>
          </p:cNvSpPr>
          <p:nvPr/>
        </p:nvSpPr>
        <p:spPr>
          <a:xfrm>
            <a:off x="491032" y="1068087"/>
            <a:ext cx="8271968" cy="5567649"/>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spcBef>
                <a:spcPts val="0"/>
              </a:spcBef>
              <a:spcAft>
                <a:spcPts val="0"/>
              </a:spcAft>
            </a:pPr>
            <a:r>
              <a:rPr lang="en-ZA" sz="1800" u="sng" kern="0" dirty="0" smtClean="0"/>
              <a:t>Partnerships established to support the implementation of the SSAUF</a:t>
            </a:r>
            <a:r>
              <a:rPr lang="en-ZA" sz="1800" kern="0" dirty="0" smtClean="0"/>
              <a:t>:</a:t>
            </a:r>
          </a:p>
          <a:p>
            <a:pPr marL="442913" lvl="1" indent="-177800">
              <a:spcBef>
                <a:spcPts val="0"/>
              </a:spcBef>
              <a:spcAft>
                <a:spcPts val="0"/>
              </a:spcAft>
              <a:buFontTx/>
              <a:buChar char="-"/>
            </a:pPr>
            <a:r>
              <a:rPr lang="en-US" sz="1800" kern="0" dirty="0" smtClean="0"/>
              <a:t>Partnership with National Research Foundation to provide research development grants for lecturer research development </a:t>
            </a:r>
          </a:p>
          <a:p>
            <a:pPr marL="442913" lvl="1" indent="-177800">
              <a:spcBef>
                <a:spcPts val="0"/>
              </a:spcBef>
              <a:spcAft>
                <a:spcPts val="0"/>
              </a:spcAft>
              <a:buFontTx/>
              <a:buChar char="-"/>
            </a:pPr>
            <a:r>
              <a:rPr lang="en-US" sz="1800" kern="0" dirty="0" smtClean="0"/>
              <a:t>Partnership with Newton Fund for mobility opportunities in the UK for </a:t>
            </a:r>
            <a:r>
              <a:rPr lang="en-US" sz="1800" kern="0" dirty="0" err="1" smtClean="0"/>
              <a:t>nGAP</a:t>
            </a:r>
            <a:r>
              <a:rPr lang="en-US" sz="1800" kern="0" dirty="0" smtClean="0"/>
              <a:t> </a:t>
            </a:r>
            <a:endParaRPr lang="en-ZA" sz="1800" kern="0" dirty="0" smtClean="0"/>
          </a:p>
          <a:p>
            <a:pPr>
              <a:spcBef>
                <a:spcPts val="0"/>
              </a:spcBef>
              <a:spcAft>
                <a:spcPts val="0"/>
              </a:spcAft>
            </a:pPr>
            <a:r>
              <a:rPr lang="en-ZA" sz="1800" u="sng" kern="0" dirty="0" smtClean="0"/>
              <a:t>Plans for the SSAUF going forward:</a:t>
            </a:r>
          </a:p>
          <a:p>
            <a:pPr marL="442913" lvl="1" indent="-177800">
              <a:spcBef>
                <a:spcPts val="0"/>
              </a:spcBef>
              <a:spcAft>
                <a:spcPts val="0"/>
              </a:spcAft>
              <a:buFontTx/>
              <a:buChar char="-"/>
            </a:pPr>
            <a:r>
              <a:rPr lang="en-US" sz="1800" kern="0" dirty="0" smtClean="0"/>
              <a:t>From 2018 SSAUF fully implemented as part of UCDP</a:t>
            </a:r>
            <a:endParaRPr lang="en-US" sz="1800" kern="0" dirty="0"/>
          </a:p>
          <a:p>
            <a:pPr marL="442913" lvl="1" indent="-177800">
              <a:spcBef>
                <a:spcPts val="0"/>
              </a:spcBef>
              <a:spcAft>
                <a:spcPts val="0"/>
              </a:spcAft>
              <a:buFontTx/>
              <a:buChar char="-"/>
            </a:pPr>
            <a:r>
              <a:rPr lang="en-US" sz="1800" kern="0" dirty="0" smtClean="0"/>
              <a:t>Recruitment of at least 100 new </a:t>
            </a:r>
            <a:r>
              <a:rPr lang="en-US" sz="1800" kern="0" dirty="0" err="1" smtClean="0"/>
              <a:t>nGAP</a:t>
            </a:r>
            <a:r>
              <a:rPr lang="en-US" sz="1800" kern="0" dirty="0" smtClean="0"/>
              <a:t> lecturers every year. In 2018, 111 new academics funded</a:t>
            </a:r>
            <a:endParaRPr lang="en-US" sz="1800" kern="0" dirty="0"/>
          </a:p>
          <a:p>
            <a:pPr marL="442913" lvl="1" indent="-177800">
              <a:spcBef>
                <a:spcPts val="0"/>
              </a:spcBef>
              <a:spcAft>
                <a:spcPts val="0"/>
              </a:spcAft>
              <a:buFontTx/>
              <a:buChar char="-"/>
            </a:pPr>
            <a:r>
              <a:rPr lang="en-US" sz="1800" kern="0" dirty="0" smtClean="0"/>
              <a:t>From 2018 the University Staff Doctoral Programme (USDP) will be implemented as part of the Existing Academics Capacity Enhancement Programme (EACEP). In the first phase of the USDP collaboration between SA universities and US universities under the ambit of the US-SA Higher Education Network will support 144 university academics to achieve doctorates over a 4 year period</a:t>
            </a:r>
            <a:endParaRPr lang="en-US" sz="1800" kern="0" dirty="0"/>
          </a:p>
          <a:p>
            <a:pPr marL="442913" lvl="1" indent="-177800">
              <a:spcBef>
                <a:spcPts val="0"/>
              </a:spcBef>
              <a:spcAft>
                <a:spcPts val="0"/>
              </a:spcAft>
              <a:buFontTx/>
              <a:buChar char="-"/>
            </a:pPr>
            <a:r>
              <a:rPr lang="en-US" sz="1800" kern="0" dirty="0" smtClean="0"/>
              <a:t>The HELMP will be substantially up-scaled and implemented through a partnership with Universities South Africa (</a:t>
            </a:r>
            <a:r>
              <a:rPr lang="en-US" sz="1800" kern="0" dirty="0" err="1" smtClean="0"/>
              <a:t>USAf</a:t>
            </a:r>
            <a:r>
              <a:rPr lang="en-US" sz="1800" kern="0" dirty="0" smtClean="0"/>
              <a:t>)</a:t>
            </a:r>
            <a:endParaRPr lang="en-US" sz="1800" kern="0" dirty="0"/>
          </a:p>
          <a:p>
            <a:pPr marL="442913" lvl="1" indent="-177800">
              <a:spcBef>
                <a:spcPts val="0"/>
              </a:spcBef>
              <a:spcAft>
                <a:spcPts val="0"/>
              </a:spcAft>
              <a:buFontTx/>
              <a:buChar char="-"/>
            </a:pPr>
            <a:r>
              <a:rPr lang="en-US" sz="1800" kern="0" dirty="0" smtClean="0"/>
              <a:t>The entrepreneurship development in higher education (EDHE) </a:t>
            </a:r>
            <a:r>
              <a:rPr lang="en-US" sz="1800" kern="0" dirty="0" err="1" smtClean="0"/>
              <a:t>programme</a:t>
            </a:r>
            <a:r>
              <a:rPr lang="en-US" sz="1800" kern="0" dirty="0" smtClean="0"/>
              <a:t> will be scaled up in partnership with </a:t>
            </a:r>
            <a:r>
              <a:rPr lang="en-US" sz="1800" kern="0" dirty="0" err="1" smtClean="0"/>
              <a:t>USAf</a:t>
            </a:r>
            <a:r>
              <a:rPr lang="en-US" sz="1800" kern="0" dirty="0" smtClean="0"/>
              <a:t> </a:t>
            </a:r>
          </a:p>
          <a:p>
            <a:pPr marL="442913" lvl="1" indent="-177800">
              <a:spcBef>
                <a:spcPts val="0"/>
              </a:spcBef>
              <a:spcAft>
                <a:spcPts val="0"/>
              </a:spcAft>
              <a:buFontTx/>
              <a:buChar char="-"/>
            </a:pPr>
            <a:r>
              <a:rPr lang="en-US" sz="1800" kern="0" dirty="0" smtClean="0"/>
              <a:t>A range of other partnerships will be put in place to support SSAUF</a:t>
            </a:r>
          </a:p>
          <a:p>
            <a:pPr>
              <a:spcBef>
                <a:spcPts val="0"/>
              </a:spcBef>
              <a:spcAft>
                <a:spcPts val="0"/>
              </a:spcAft>
            </a:pPr>
            <a:endParaRPr lang="en-US" sz="1800" kern="0" dirty="0" smtClean="0"/>
          </a:p>
          <a:p>
            <a:pPr>
              <a:spcBef>
                <a:spcPts val="0"/>
              </a:spcBef>
              <a:spcAft>
                <a:spcPts val="0"/>
              </a:spcAft>
            </a:pPr>
            <a:endParaRPr lang="en-ZA" sz="1800" kern="0" dirty="0" smtClean="0"/>
          </a:p>
          <a:p>
            <a:pPr>
              <a:spcBef>
                <a:spcPts val="0"/>
              </a:spcBef>
              <a:spcAft>
                <a:spcPts val="0"/>
              </a:spcAft>
            </a:pPr>
            <a:endParaRPr lang="en-ZA" sz="1800" kern="0" dirty="0" smtClean="0"/>
          </a:p>
          <a:p>
            <a:pPr>
              <a:spcBef>
                <a:spcPts val="0"/>
              </a:spcBef>
              <a:spcAft>
                <a:spcPts val="0"/>
              </a:spcAft>
            </a:pPr>
            <a:endParaRPr lang="en-ZA" kern="0" dirty="0"/>
          </a:p>
        </p:txBody>
      </p:sp>
      <p:sp>
        <p:nvSpPr>
          <p:cNvPr id="8" name="Slide Number Placeholder 3"/>
          <p:cNvSpPr>
            <a:spLocks noGrp="1"/>
          </p:cNvSpPr>
          <p:nvPr>
            <p:ph type="sldNum" sz="quarter" idx="12"/>
          </p:nvPr>
        </p:nvSpPr>
        <p:spPr>
          <a:xfrm>
            <a:off x="7010400" y="6487587"/>
            <a:ext cx="2133600" cy="365125"/>
          </a:xfrm>
        </p:spPr>
        <p:txBody>
          <a:bodyPr/>
          <a:lstStyle/>
          <a:p>
            <a:pPr algn="r">
              <a:defRPr/>
            </a:pPr>
            <a:r>
              <a:rPr lang="en-US" b="1" dirty="0" smtClean="0">
                <a:latin typeface="+mn-lt"/>
                <a:cs typeface="Arial" pitchFamily="34" charset="0"/>
              </a:rPr>
              <a:t>18</a:t>
            </a:r>
            <a:endParaRPr lang="en-US" sz="1400" b="1" dirty="0">
              <a:latin typeface="+mn-lt"/>
              <a:cs typeface="Arial" pitchFamily="34" charset="0"/>
            </a:endParaRPr>
          </a:p>
        </p:txBody>
      </p:sp>
      <p:sp>
        <p:nvSpPr>
          <p:cNvPr id="9" name="TextBox 8"/>
          <p:cNvSpPr txBox="1"/>
          <p:nvPr/>
        </p:nvSpPr>
        <p:spPr>
          <a:xfrm>
            <a:off x="491033" y="533400"/>
            <a:ext cx="8119567" cy="523220"/>
          </a:xfrm>
          <a:prstGeom prst="rect">
            <a:avLst/>
          </a:prstGeom>
          <a:solidFill>
            <a:srgbClr val="006600"/>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fontAlgn="auto">
              <a:spcBef>
                <a:spcPts val="0"/>
              </a:spcBef>
              <a:spcAft>
                <a:spcPts val="0"/>
              </a:spcAft>
              <a:defRPr/>
            </a:pPr>
            <a:r>
              <a:rPr lang="en-US" sz="2800" b="1" dirty="0">
                <a:solidFill>
                  <a:schemeClr val="bg1"/>
                </a:solidFill>
                <a:latin typeface="Arial" panose="020B0604020202020204" pitchFamily="34" charset="0"/>
                <a:ea typeface="Times New Roman" panose="02020603050405020304" pitchFamily="18" charset="0"/>
                <a:cs typeface="Arial" panose="020B0604020202020204" pitchFamily="34" charset="0"/>
              </a:rPr>
              <a:t>SSAUF Annual Progress Report</a:t>
            </a:r>
            <a:endParaRPr lang="en-US" sz="28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1500361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Content Placeholder 2"/>
          <p:cNvSpPr txBox="1">
            <a:spLocks/>
          </p:cNvSpPr>
          <p:nvPr/>
        </p:nvSpPr>
        <p:spPr>
          <a:xfrm>
            <a:off x="-51620" y="1270368"/>
            <a:ext cx="8978017" cy="4978032"/>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None/>
            </a:pPr>
            <a:endParaRPr lang="en-ZA" sz="2400" b="1" dirty="0">
              <a:cs typeface="Arial" pitchFamily="34" charset="0"/>
            </a:endParaRPr>
          </a:p>
          <a:p>
            <a:pPr marL="0" indent="0">
              <a:buNone/>
            </a:pPr>
            <a:endParaRPr lang="en-ZA" sz="2400" dirty="0" smtClean="0"/>
          </a:p>
        </p:txBody>
      </p:sp>
      <p:grpSp>
        <p:nvGrpSpPr>
          <p:cNvPr id="6" name="Group 5"/>
          <p:cNvGrpSpPr/>
          <p:nvPr/>
        </p:nvGrpSpPr>
        <p:grpSpPr>
          <a:xfrm>
            <a:off x="17929" y="959066"/>
            <a:ext cx="3876261" cy="2354327"/>
            <a:chOff x="9939" y="1212717"/>
            <a:chExt cx="3876261" cy="2354327"/>
          </a:xfrm>
        </p:grpSpPr>
        <p:sp>
          <p:nvSpPr>
            <p:cNvPr id="7" name="Rectangle 6"/>
            <p:cNvSpPr/>
            <p:nvPr/>
          </p:nvSpPr>
          <p:spPr>
            <a:xfrm>
              <a:off x="1765852" y="1271206"/>
              <a:ext cx="2120348" cy="22958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smtClean="0">
                  <a:solidFill>
                    <a:schemeClr val="tx1"/>
                  </a:solidFill>
                </a:rPr>
                <a:t>THE UNIVERSITY CAPACITY DEVELOPMENT GRANT: </a:t>
              </a:r>
              <a:r>
                <a:rPr lang="en-US" sz="1400" b="1" dirty="0" smtClean="0">
                  <a:solidFill>
                    <a:srgbClr val="FF0000"/>
                  </a:solidFill>
                </a:rPr>
                <a:t>A CONTRIBUTION</a:t>
              </a:r>
            </a:p>
            <a:p>
              <a:r>
                <a:rPr lang="en-US" sz="1400" b="1" dirty="0" smtClean="0">
                  <a:solidFill>
                    <a:schemeClr val="tx1"/>
                  </a:solidFill>
                </a:rPr>
                <a:t>TO RESOURCING</a:t>
              </a:r>
            </a:p>
            <a:p>
              <a:r>
                <a:rPr lang="en-US" sz="1400" b="1" dirty="0" smtClean="0">
                  <a:solidFill>
                    <a:schemeClr val="tx1"/>
                  </a:solidFill>
                </a:rPr>
                <a:t>THE SYSTEM </a:t>
              </a:r>
            </a:p>
            <a:p>
              <a:r>
                <a:rPr lang="en-US" sz="1400" b="1" dirty="0" smtClean="0">
                  <a:solidFill>
                    <a:schemeClr val="tx1"/>
                  </a:solidFill>
                </a:rPr>
                <a:t>FOR SUCCESS</a:t>
              </a:r>
              <a:endParaRPr lang="en-US" sz="1400" b="1" dirty="0">
                <a:solidFill>
                  <a:schemeClr val="tx1"/>
                </a:solidFill>
              </a:endParaRPr>
            </a:p>
          </p:txBody>
        </p:sp>
        <p:sp>
          <p:nvSpPr>
            <p:cNvPr id="8" name="Rectangle 7"/>
            <p:cNvSpPr/>
            <p:nvPr/>
          </p:nvSpPr>
          <p:spPr>
            <a:xfrm>
              <a:off x="9939" y="1212717"/>
              <a:ext cx="1669774" cy="7912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smtClean="0">
                  <a:solidFill>
                    <a:schemeClr val="tx1"/>
                  </a:solidFill>
                </a:rPr>
                <a:t>RESEARCH DEVELOPMENT GRANT</a:t>
              </a:r>
              <a:endParaRPr lang="en-US" sz="1400" b="1" dirty="0">
                <a:solidFill>
                  <a:schemeClr val="tx1"/>
                </a:solidFill>
              </a:endParaRPr>
            </a:p>
          </p:txBody>
        </p:sp>
        <p:sp>
          <p:nvSpPr>
            <p:cNvPr id="9" name="Rectangle 8"/>
            <p:cNvSpPr/>
            <p:nvPr/>
          </p:nvSpPr>
          <p:spPr>
            <a:xfrm>
              <a:off x="39756" y="2576444"/>
              <a:ext cx="1726096" cy="990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smtClean="0">
                  <a:solidFill>
                    <a:schemeClr val="tx1"/>
                  </a:solidFill>
                </a:rPr>
                <a:t>TEACHING DEVELOPMENT GRANT</a:t>
              </a:r>
              <a:endParaRPr lang="en-US" sz="1400" b="1" dirty="0">
                <a:solidFill>
                  <a:schemeClr val="tx1"/>
                </a:solidFill>
              </a:endParaRPr>
            </a:p>
          </p:txBody>
        </p:sp>
        <p:sp>
          <p:nvSpPr>
            <p:cNvPr id="10" name="Right Brace 9"/>
            <p:cNvSpPr/>
            <p:nvPr/>
          </p:nvSpPr>
          <p:spPr>
            <a:xfrm>
              <a:off x="1431235" y="1532162"/>
              <a:ext cx="248478" cy="1371600"/>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 name="Group 10"/>
          <p:cNvGrpSpPr/>
          <p:nvPr/>
        </p:nvGrpSpPr>
        <p:grpSpPr>
          <a:xfrm>
            <a:off x="3132190" y="1117949"/>
            <a:ext cx="6489475" cy="5049143"/>
            <a:chOff x="3167270" y="1808857"/>
            <a:chExt cx="6689130" cy="5049143"/>
          </a:xfrm>
        </p:grpSpPr>
        <p:graphicFrame>
          <p:nvGraphicFramePr>
            <p:cNvPr id="12" name="Diagram 11"/>
            <p:cNvGraphicFramePr>
              <a:graphicFrameLocks noChangeAspect="1"/>
            </p:cNvGraphicFramePr>
            <p:nvPr>
              <p:extLst/>
            </p:nvPr>
          </p:nvGraphicFramePr>
          <p:xfrm>
            <a:off x="3187148" y="1923845"/>
            <a:ext cx="6669252" cy="4038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Rectangle 12"/>
            <p:cNvSpPr/>
            <p:nvPr/>
          </p:nvSpPr>
          <p:spPr>
            <a:xfrm>
              <a:off x="3167270" y="6215280"/>
              <a:ext cx="5943600" cy="642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THE UNIVERSITY CAPACITY DEVELOPMENT PROGRAMME: GEARING THE SYSTEM FOR SUCCESS</a:t>
              </a:r>
              <a:endParaRPr lang="en-US" b="1" dirty="0">
                <a:solidFill>
                  <a:schemeClr val="tx1"/>
                </a:solidFill>
              </a:endParaRPr>
            </a:p>
          </p:txBody>
        </p:sp>
        <p:pic>
          <p:nvPicPr>
            <p:cNvPr id="14" name="Picture 13" descr="http://thumbs.dreamstime.com/z/red-oil-can-15796989.jpg"/>
            <p:cNvPicPr>
              <a:picLocks noChangeAspect="1" noChangeArrowheads="1"/>
            </p:cNvPicPr>
            <p:nvPr/>
          </p:nvPicPr>
          <p:blipFill>
            <a:blip r:embed="rId7" cstate="print">
              <a:extLst>
                <a:ext uri="{28A0092B-C50C-407E-A947-70E740481C1C}">
                  <a14:useLocalDpi xmlns:a14="http://schemas.microsoft.com/office/drawing/2010/main" xmlns="" val="0"/>
                </a:ext>
              </a:extLst>
            </a:blip>
            <a:srcRect l="7854" t="12192" b="13557"/>
            <a:stretch>
              <a:fillRect/>
            </a:stretch>
          </p:blipFill>
          <p:spPr bwMode="auto">
            <a:xfrm rot="715730" flipH="1">
              <a:off x="3512385" y="1808857"/>
              <a:ext cx="2081016" cy="14409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15" name="Rectangle 14"/>
          <p:cNvSpPr/>
          <p:nvPr/>
        </p:nvSpPr>
        <p:spPr>
          <a:xfrm>
            <a:off x="135542" y="3334061"/>
            <a:ext cx="3276600" cy="2813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R="0">
              <a:spcBef>
                <a:spcPts val="0"/>
              </a:spcBef>
              <a:spcAft>
                <a:spcPts val="0"/>
              </a:spcAft>
            </a:pPr>
            <a:r>
              <a:rPr lang="en-US" sz="1600" b="1" kern="1200" dirty="0" smtClean="0">
                <a:solidFill>
                  <a:srgbClr val="000000"/>
                </a:solidFill>
                <a:effectLst/>
                <a:ea typeface="Times New Roman" panose="02020603050405020304" pitchFamily="18" charset="0"/>
                <a:cs typeface="Times New Roman" panose="02020603050405020304" pitchFamily="18" charset="0"/>
              </a:rPr>
              <a:t>But also:</a:t>
            </a:r>
          </a:p>
          <a:p>
            <a:pPr marL="285750" marR="0" indent="-285750">
              <a:spcBef>
                <a:spcPts val="0"/>
              </a:spcBef>
              <a:spcAft>
                <a:spcPts val="0"/>
              </a:spcAft>
              <a:buFont typeface="Arial" panose="020B0604020202020204" pitchFamily="34" charset="0"/>
              <a:buChar char="•"/>
            </a:pPr>
            <a:r>
              <a:rPr lang="en-US" sz="1600" b="1" kern="1200" dirty="0" smtClean="0">
                <a:solidFill>
                  <a:srgbClr val="000000"/>
                </a:solidFill>
                <a:effectLst/>
                <a:ea typeface="Times New Roman" panose="02020603050405020304" pitchFamily="18" charset="0"/>
                <a:cs typeface="Times New Roman" panose="02020603050405020304" pitchFamily="18" charset="0"/>
              </a:rPr>
              <a:t>OTHER </a:t>
            </a:r>
            <a:r>
              <a:rPr lang="en-US" sz="1600" b="1" kern="1200" dirty="0">
                <a:solidFill>
                  <a:srgbClr val="000000"/>
                </a:solidFill>
                <a:effectLst/>
                <a:ea typeface="Times New Roman" panose="02020603050405020304" pitchFamily="18" charset="0"/>
                <a:cs typeface="Times New Roman" panose="02020603050405020304" pitchFamily="18" charset="0"/>
              </a:rPr>
              <a:t>DHET </a:t>
            </a:r>
            <a:r>
              <a:rPr lang="en-US" sz="1600" b="1" kern="1200" dirty="0" smtClean="0">
                <a:solidFill>
                  <a:srgbClr val="000000"/>
                </a:solidFill>
                <a:effectLst/>
                <a:ea typeface="Times New Roman" panose="02020603050405020304" pitchFamily="18" charset="0"/>
                <a:cs typeface="Times New Roman" panose="02020603050405020304" pitchFamily="18" charset="0"/>
              </a:rPr>
              <a:t>&amp; GOVT FUNDING MECHANISMS</a:t>
            </a:r>
          </a:p>
          <a:p>
            <a:pPr marR="0">
              <a:spcBef>
                <a:spcPts val="0"/>
              </a:spcBef>
              <a:spcAft>
                <a:spcPts val="0"/>
              </a:spcAft>
            </a:pPr>
            <a:endParaRPr lang="en-US" sz="1600" b="1" dirty="0">
              <a:solidFill>
                <a:srgbClr val="000000"/>
              </a:solidFill>
              <a:ea typeface="Times New Roman" panose="02020603050405020304" pitchFamily="18" charset="0"/>
              <a:cs typeface="Times New Roman" panose="02020603050405020304" pitchFamily="18" charset="0"/>
            </a:endParaRPr>
          </a:p>
          <a:p>
            <a:pPr marL="285750" marR="0" indent="-285750">
              <a:spcBef>
                <a:spcPts val="0"/>
              </a:spcBef>
              <a:spcAft>
                <a:spcPts val="0"/>
              </a:spcAft>
              <a:buFont typeface="Arial" panose="020B0604020202020204" pitchFamily="34" charset="0"/>
              <a:buChar char="•"/>
            </a:pPr>
            <a:r>
              <a:rPr lang="en-US" sz="1600" b="1" dirty="0" smtClean="0">
                <a:solidFill>
                  <a:srgbClr val="000000"/>
                </a:solidFill>
                <a:effectLst/>
                <a:ea typeface="Times New Roman" panose="02020603050405020304" pitchFamily="18" charset="0"/>
                <a:cs typeface="Times New Roman" panose="02020603050405020304" pitchFamily="18" charset="0"/>
              </a:rPr>
              <a:t>UNIVERSITY CONTRIBUTIONS</a:t>
            </a:r>
          </a:p>
          <a:p>
            <a:pPr marR="0">
              <a:spcBef>
                <a:spcPts val="0"/>
              </a:spcBef>
              <a:spcAft>
                <a:spcPts val="0"/>
              </a:spcAft>
            </a:pPr>
            <a:endParaRPr lang="en-US" sz="1600" b="1" dirty="0">
              <a:solidFill>
                <a:srgbClr val="000000"/>
              </a:solidFill>
              <a:ea typeface="Times New Roman" panose="02020603050405020304" pitchFamily="18" charset="0"/>
              <a:cs typeface="Times New Roman" panose="02020603050405020304" pitchFamily="18" charset="0"/>
            </a:endParaRPr>
          </a:p>
          <a:p>
            <a:pPr marL="285750" marR="0" indent="-285750">
              <a:spcBef>
                <a:spcPts val="0"/>
              </a:spcBef>
              <a:spcAft>
                <a:spcPts val="0"/>
              </a:spcAft>
              <a:buFont typeface="Arial" panose="020B0604020202020204" pitchFamily="34" charset="0"/>
              <a:buChar char="•"/>
            </a:pPr>
            <a:r>
              <a:rPr lang="en-US" sz="1600" b="1" dirty="0" smtClean="0">
                <a:solidFill>
                  <a:schemeClr val="tx1"/>
                </a:solidFill>
                <a:effectLst/>
                <a:ea typeface="Times New Roman" panose="02020603050405020304" pitchFamily="18" charset="0"/>
                <a:cs typeface="Times New Roman" panose="02020603050405020304" pitchFamily="18" charset="0"/>
              </a:rPr>
              <a:t>COLLABORATIONS &amp; PARTNERSHIPS</a:t>
            </a:r>
          </a:p>
          <a:p>
            <a:pPr marR="0">
              <a:spcBef>
                <a:spcPts val="0"/>
              </a:spcBef>
              <a:spcAft>
                <a:spcPts val="0"/>
              </a:spcAft>
            </a:pPr>
            <a:endParaRPr lang="en-US" b="1" dirty="0">
              <a:solidFill>
                <a:srgbClr val="000000"/>
              </a:solidFill>
              <a:ea typeface="Times New Roman" panose="02020603050405020304" pitchFamily="18" charset="0"/>
              <a:cs typeface="Times New Roman" panose="02020603050405020304" pitchFamily="18" charset="0"/>
            </a:endParaRPr>
          </a:p>
        </p:txBody>
      </p:sp>
      <p:sp>
        <p:nvSpPr>
          <p:cNvPr id="2" name="TextBox 1"/>
          <p:cNvSpPr txBox="1"/>
          <p:nvPr/>
        </p:nvSpPr>
        <p:spPr>
          <a:xfrm>
            <a:off x="238738" y="6209364"/>
            <a:ext cx="8926397" cy="353943"/>
          </a:xfrm>
          <a:prstGeom prst="rect">
            <a:avLst/>
          </a:prstGeom>
          <a:noFill/>
        </p:spPr>
        <p:txBody>
          <a:bodyPr wrap="square" rtlCol="0">
            <a:spAutoFit/>
          </a:bodyPr>
          <a:lstStyle/>
          <a:p>
            <a:r>
              <a:rPr lang="en-ZA" sz="1700" dirty="0" smtClean="0"/>
              <a:t>Full implementation starting in the 2018 academic year. Annual report a 2018/19 target</a:t>
            </a:r>
            <a:endParaRPr lang="en-ZA" sz="1700" dirty="0"/>
          </a:p>
        </p:txBody>
      </p:sp>
      <p:sp>
        <p:nvSpPr>
          <p:cNvPr id="18" name="Slide Number Placeholder 3"/>
          <p:cNvSpPr>
            <a:spLocks noGrp="1"/>
          </p:cNvSpPr>
          <p:nvPr>
            <p:ph type="sldNum" sz="quarter" idx="12"/>
          </p:nvPr>
        </p:nvSpPr>
        <p:spPr>
          <a:xfrm>
            <a:off x="7010400" y="6487587"/>
            <a:ext cx="2133600" cy="365125"/>
          </a:xfrm>
        </p:spPr>
        <p:txBody>
          <a:bodyPr/>
          <a:lstStyle/>
          <a:p>
            <a:pPr algn="r">
              <a:defRPr/>
            </a:pPr>
            <a:r>
              <a:rPr lang="en-US" b="1" dirty="0" smtClean="0">
                <a:latin typeface="+mn-lt"/>
                <a:cs typeface="Arial" pitchFamily="34" charset="0"/>
              </a:rPr>
              <a:t>19</a:t>
            </a:r>
            <a:endParaRPr lang="en-US" sz="1400" b="1" dirty="0">
              <a:latin typeface="+mn-lt"/>
              <a:cs typeface="Arial" pitchFamily="34" charset="0"/>
            </a:endParaRPr>
          </a:p>
        </p:txBody>
      </p:sp>
      <p:sp>
        <p:nvSpPr>
          <p:cNvPr id="19" name="TextBox 18"/>
          <p:cNvSpPr txBox="1"/>
          <p:nvPr/>
        </p:nvSpPr>
        <p:spPr>
          <a:xfrm>
            <a:off x="609600" y="253257"/>
            <a:ext cx="8119567" cy="523220"/>
          </a:xfrm>
          <a:prstGeom prst="rect">
            <a:avLst/>
          </a:prstGeom>
          <a:solidFill>
            <a:srgbClr val="006600"/>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fontAlgn="auto">
              <a:spcBef>
                <a:spcPts val="0"/>
              </a:spcBef>
              <a:spcAft>
                <a:spcPts val="0"/>
              </a:spcAft>
              <a:defRPr/>
            </a:pPr>
            <a:r>
              <a:rPr lang="en-ZA" sz="2800" b="1" dirty="0">
                <a:cs typeface="Arial" pitchFamily="34" charset="0"/>
              </a:rPr>
              <a:t>University Capacity Development Programme</a:t>
            </a:r>
            <a:endParaRPr lang="en-US" sz="28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499209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Slide Number Placeholder 3"/>
          <p:cNvSpPr>
            <a:spLocks noGrp="1"/>
          </p:cNvSpPr>
          <p:nvPr>
            <p:ph type="sldNum" sz="quarter" idx="12"/>
          </p:nvPr>
        </p:nvSpPr>
        <p:spPr>
          <a:xfrm>
            <a:off x="7010400" y="6487587"/>
            <a:ext cx="2133600" cy="365125"/>
          </a:xfrm>
        </p:spPr>
        <p:txBody>
          <a:bodyPr/>
          <a:lstStyle/>
          <a:p>
            <a:pPr algn="r">
              <a:defRPr/>
            </a:pPr>
            <a:fld id="{3BABFDD9-386B-4635-A8AB-4BCCAEB4E35F}" type="slidenum">
              <a:rPr lang="en-US" sz="1400" b="1" smtClean="0">
                <a:latin typeface="+mn-lt"/>
                <a:cs typeface="Arial" pitchFamily="34" charset="0"/>
              </a:rPr>
              <a:pPr algn="r">
                <a:defRPr/>
              </a:pPr>
              <a:t>2</a:t>
            </a:fld>
            <a:endParaRPr lang="en-US" sz="1400" b="1" dirty="0">
              <a:latin typeface="+mn-lt"/>
              <a:cs typeface="Arial" pitchFamily="34" charset="0"/>
            </a:endParaRPr>
          </a:p>
        </p:txBody>
      </p:sp>
      <p:sp>
        <p:nvSpPr>
          <p:cNvPr id="85" name="Content Placeholder 2"/>
          <p:cNvSpPr txBox="1">
            <a:spLocks/>
          </p:cNvSpPr>
          <p:nvPr/>
        </p:nvSpPr>
        <p:spPr>
          <a:xfrm>
            <a:off x="-51620" y="1270368"/>
            <a:ext cx="8978017" cy="4978032"/>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None/>
            </a:pPr>
            <a:endParaRPr lang="en-ZA" sz="2400" b="1" dirty="0">
              <a:cs typeface="Arial" pitchFamily="34" charset="0"/>
            </a:endParaRPr>
          </a:p>
          <a:p>
            <a:pPr marL="0" indent="0">
              <a:buNone/>
            </a:pPr>
            <a:endParaRPr lang="en-ZA" sz="2400" dirty="0" smtClean="0"/>
          </a:p>
        </p:txBody>
      </p:sp>
      <p:sp>
        <p:nvSpPr>
          <p:cNvPr id="86" name="TextBox 85"/>
          <p:cNvSpPr txBox="1"/>
          <p:nvPr/>
        </p:nvSpPr>
        <p:spPr>
          <a:xfrm>
            <a:off x="491033" y="533400"/>
            <a:ext cx="8119567" cy="523220"/>
          </a:xfrm>
          <a:prstGeom prst="rect">
            <a:avLst/>
          </a:prstGeom>
          <a:solidFill>
            <a:srgbClr val="006600"/>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fontAlgn="auto">
              <a:spcBef>
                <a:spcPts val="0"/>
              </a:spcBef>
              <a:spcAft>
                <a:spcPts val="0"/>
              </a:spcAft>
              <a:defRPr/>
            </a:pPr>
            <a:r>
              <a:rPr lang="en-ZA" sz="2800" b="1" dirty="0" smtClean="0">
                <a:cs typeface="Arial" pitchFamily="34" charset="0"/>
              </a:rPr>
              <a:t>Outline of the Presentation </a:t>
            </a:r>
            <a:endParaRPr lang="en-ZA" sz="2800" b="1" dirty="0">
              <a:cs typeface="Arial" pitchFamily="34" charset="0"/>
            </a:endParaRPr>
          </a:p>
        </p:txBody>
      </p:sp>
      <p:sp>
        <p:nvSpPr>
          <p:cNvPr id="2" name="Rectangle 1"/>
          <p:cNvSpPr/>
          <p:nvPr/>
        </p:nvSpPr>
        <p:spPr>
          <a:xfrm>
            <a:off x="795832" y="1371600"/>
            <a:ext cx="8119568" cy="3416320"/>
          </a:xfrm>
          <a:prstGeom prst="rect">
            <a:avLst/>
          </a:prstGeom>
        </p:spPr>
        <p:txBody>
          <a:bodyPr wrap="square">
            <a:spAutoFit/>
          </a:bodyPr>
          <a:lstStyle/>
          <a:p>
            <a:pPr marL="530225" indent="-530225">
              <a:spcAft>
                <a:spcPts val="0"/>
              </a:spcAft>
              <a:buFont typeface="+mj-lt"/>
              <a:buAutoNum type="arabicPeriod"/>
            </a:pPr>
            <a:r>
              <a:rPr lang="en-ZA" sz="2400" dirty="0" smtClean="0">
                <a:latin typeface="+mn-lt"/>
                <a:ea typeface="Times New Roman" panose="02020603050405020304" pitchFamily="18" charset="0"/>
              </a:rPr>
              <a:t>Strategic Overview</a:t>
            </a:r>
          </a:p>
          <a:p>
            <a:pPr marL="530225" indent="-530225">
              <a:spcAft>
                <a:spcPts val="0"/>
              </a:spcAft>
              <a:buFont typeface="+mj-lt"/>
              <a:buAutoNum type="arabicPeriod"/>
            </a:pPr>
            <a:endParaRPr lang="en-ZA" sz="2400" dirty="0">
              <a:latin typeface="+mn-lt"/>
              <a:ea typeface="Times New Roman" panose="02020603050405020304" pitchFamily="18" charset="0"/>
            </a:endParaRPr>
          </a:p>
          <a:p>
            <a:pPr marL="530225" indent="-530225">
              <a:spcAft>
                <a:spcPts val="0"/>
              </a:spcAft>
              <a:buFont typeface="+mj-lt"/>
              <a:buAutoNum type="arabicPeriod"/>
            </a:pPr>
            <a:r>
              <a:rPr lang="en-ZA" sz="2400" dirty="0" smtClean="0">
                <a:latin typeface="+mn-lt"/>
                <a:ea typeface="Times New Roman" panose="02020603050405020304" pitchFamily="18" charset="0"/>
              </a:rPr>
              <a:t>Programme </a:t>
            </a:r>
            <a:r>
              <a:rPr lang="en-ZA" sz="2400" dirty="0">
                <a:latin typeface="+mn-lt"/>
                <a:ea typeface="Times New Roman" panose="02020603050405020304" pitchFamily="18" charset="0"/>
              </a:rPr>
              <a:t>L</a:t>
            </a:r>
            <a:r>
              <a:rPr lang="en-ZA" sz="2400" dirty="0" smtClean="0">
                <a:latin typeface="+mn-lt"/>
                <a:ea typeface="Times New Roman" panose="02020603050405020304" pitchFamily="18" charset="0"/>
              </a:rPr>
              <a:t>evel </a:t>
            </a:r>
            <a:r>
              <a:rPr lang="en-ZA" sz="2400" dirty="0">
                <a:latin typeface="+mn-lt"/>
                <a:ea typeface="Times New Roman" panose="02020603050405020304" pitchFamily="18" charset="0"/>
              </a:rPr>
              <a:t>P</a:t>
            </a:r>
            <a:r>
              <a:rPr lang="en-ZA" sz="2400" dirty="0" smtClean="0">
                <a:latin typeface="+mn-lt"/>
                <a:ea typeface="Times New Roman" panose="02020603050405020304" pitchFamily="18" charset="0"/>
              </a:rPr>
              <a:t>erformance </a:t>
            </a:r>
            <a:r>
              <a:rPr lang="en-ZA" sz="2400" dirty="0">
                <a:latin typeface="+mn-lt"/>
                <a:ea typeface="Times New Roman" panose="02020603050405020304" pitchFamily="18" charset="0"/>
              </a:rPr>
              <a:t>P</a:t>
            </a:r>
            <a:r>
              <a:rPr lang="en-ZA" sz="2400" dirty="0" smtClean="0">
                <a:latin typeface="+mn-lt"/>
                <a:ea typeface="Times New Roman" panose="02020603050405020304" pitchFamily="18" charset="0"/>
              </a:rPr>
              <a:t>lans for 2018/19</a:t>
            </a:r>
          </a:p>
          <a:p>
            <a:pPr marL="530225" indent="-530225">
              <a:spcAft>
                <a:spcPts val="0"/>
              </a:spcAft>
              <a:buFont typeface="+mj-lt"/>
              <a:buAutoNum type="arabicPeriod"/>
            </a:pPr>
            <a:endParaRPr lang="en-ZA" sz="2400" dirty="0" smtClean="0">
              <a:latin typeface="+mn-lt"/>
              <a:ea typeface="Times New Roman" panose="02020603050405020304" pitchFamily="18" charset="0"/>
            </a:endParaRPr>
          </a:p>
          <a:p>
            <a:pPr marL="530225" indent="-530225">
              <a:spcAft>
                <a:spcPts val="0"/>
              </a:spcAft>
              <a:buFont typeface="+mj-lt"/>
              <a:buAutoNum type="arabicPeriod"/>
            </a:pPr>
            <a:r>
              <a:rPr lang="en-ZA" sz="2400" dirty="0" smtClean="0">
                <a:latin typeface="+mn-lt"/>
                <a:ea typeface="Times New Roman" panose="02020603050405020304" pitchFamily="18" charset="0"/>
              </a:rPr>
              <a:t>2018/19 Budget by </a:t>
            </a:r>
            <a:r>
              <a:rPr lang="en-ZA" sz="2400" dirty="0">
                <a:latin typeface="+mn-lt"/>
                <a:ea typeface="Times New Roman" panose="02020603050405020304" pitchFamily="18" charset="0"/>
              </a:rPr>
              <a:t>the Chief Financial </a:t>
            </a:r>
            <a:r>
              <a:rPr lang="en-ZA" sz="2400" dirty="0" smtClean="0">
                <a:latin typeface="+mn-lt"/>
                <a:ea typeface="Times New Roman" panose="02020603050405020304" pitchFamily="18" charset="0"/>
              </a:rPr>
              <a:t>Officer</a:t>
            </a:r>
          </a:p>
          <a:p>
            <a:pPr marL="530225" indent="-530225">
              <a:spcAft>
                <a:spcPts val="0"/>
              </a:spcAft>
              <a:buFont typeface="+mj-lt"/>
              <a:buAutoNum type="arabicPeriod"/>
            </a:pPr>
            <a:endParaRPr lang="en-ZA" sz="2400" dirty="0" smtClean="0">
              <a:latin typeface="+mn-lt"/>
              <a:ea typeface="Times New Roman" panose="02020603050405020304" pitchFamily="18" charset="0"/>
            </a:endParaRPr>
          </a:p>
          <a:p>
            <a:pPr marL="530225" indent="-530225">
              <a:spcAft>
                <a:spcPts val="0"/>
              </a:spcAft>
              <a:buFont typeface="+mj-lt"/>
              <a:buAutoNum type="arabicPeriod"/>
            </a:pPr>
            <a:r>
              <a:rPr lang="en-ZA" sz="2400" dirty="0" smtClean="0">
                <a:latin typeface="+mn-lt"/>
                <a:ea typeface="Times New Roman" panose="02020603050405020304" pitchFamily="18" charset="0"/>
              </a:rPr>
              <a:t>Risk </a:t>
            </a:r>
            <a:r>
              <a:rPr lang="en-ZA" sz="2400" dirty="0">
                <a:latin typeface="+mn-lt"/>
                <a:ea typeface="Times New Roman" panose="02020603050405020304" pitchFamily="18" charset="0"/>
              </a:rPr>
              <a:t>A</a:t>
            </a:r>
            <a:r>
              <a:rPr lang="en-ZA" sz="2400" dirty="0" smtClean="0">
                <a:latin typeface="+mn-lt"/>
                <a:ea typeface="Times New Roman" panose="02020603050405020304" pitchFamily="18" charset="0"/>
              </a:rPr>
              <a:t>nalysis </a:t>
            </a:r>
            <a:r>
              <a:rPr lang="en-ZA" sz="2400" dirty="0">
                <a:latin typeface="+mn-lt"/>
                <a:ea typeface="Times New Roman" panose="02020603050405020304" pitchFamily="18" charset="0"/>
              </a:rPr>
              <a:t>and M</a:t>
            </a:r>
            <a:r>
              <a:rPr lang="en-ZA" sz="2400" dirty="0" smtClean="0">
                <a:latin typeface="+mn-lt"/>
                <a:ea typeface="Times New Roman" panose="02020603050405020304" pitchFamily="18" charset="0"/>
              </a:rPr>
              <a:t>itigation</a:t>
            </a:r>
          </a:p>
          <a:p>
            <a:pPr marL="530225" indent="-530225">
              <a:spcAft>
                <a:spcPts val="0"/>
              </a:spcAft>
              <a:buFont typeface="+mj-lt"/>
              <a:buAutoNum type="arabicPeriod"/>
            </a:pPr>
            <a:endParaRPr lang="en-ZA" sz="2400" dirty="0" smtClean="0">
              <a:latin typeface="+mn-lt"/>
              <a:ea typeface="Times New Roman" panose="02020603050405020304" pitchFamily="18" charset="0"/>
            </a:endParaRPr>
          </a:p>
          <a:p>
            <a:pPr marL="530225" indent="-530225">
              <a:spcAft>
                <a:spcPts val="0"/>
              </a:spcAft>
              <a:buFont typeface="+mj-lt"/>
              <a:buAutoNum type="arabicPeriod"/>
            </a:pPr>
            <a:r>
              <a:rPr lang="en-ZA" sz="2400" dirty="0" smtClean="0">
                <a:latin typeface="+mn-lt"/>
                <a:ea typeface="Times New Roman" panose="02020603050405020304" pitchFamily="18" charset="0"/>
              </a:rPr>
              <a:t>Presentation </a:t>
            </a:r>
            <a:r>
              <a:rPr lang="en-ZA" sz="2400" dirty="0">
                <a:latin typeface="+mn-lt"/>
                <a:ea typeface="Times New Roman" panose="02020603050405020304" pitchFamily="18" charset="0"/>
              </a:rPr>
              <a:t>by the Audit </a:t>
            </a:r>
            <a:r>
              <a:rPr lang="en-ZA" sz="2400" dirty="0" smtClean="0">
                <a:latin typeface="+mn-lt"/>
                <a:ea typeface="Times New Roman" panose="02020603050405020304" pitchFamily="18" charset="0"/>
              </a:rPr>
              <a:t>Committee Chairperson </a:t>
            </a:r>
            <a:endParaRPr lang="en-ZA" sz="2400" dirty="0">
              <a:effectLst/>
              <a:latin typeface="+mn-lt"/>
              <a:ea typeface="Times New Roman" panose="02020603050405020304" pitchFamily="18" charset="0"/>
            </a:endParaRPr>
          </a:p>
        </p:txBody>
      </p:sp>
    </p:spTree>
    <p:extLst>
      <p:ext uri="{BB962C8B-B14F-4D97-AF65-F5344CB8AC3E}">
        <p14:creationId xmlns:p14="http://schemas.microsoft.com/office/powerpoint/2010/main" xmlns="" val="23021699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Content Placeholder 2"/>
          <p:cNvSpPr txBox="1">
            <a:spLocks/>
          </p:cNvSpPr>
          <p:nvPr/>
        </p:nvSpPr>
        <p:spPr>
          <a:xfrm>
            <a:off x="-51620" y="1270368"/>
            <a:ext cx="8978017" cy="4978032"/>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None/>
            </a:pPr>
            <a:endParaRPr lang="en-ZA" sz="2400" b="1" dirty="0">
              <a:cs typeface="Arial" pitchFamily="34" charset="0"/>
            </a:endParaRPr>
          </a:p>
          <a:p>
            <a:pPr marL="0" indent="0">
              <a:buNone/>
            </a:pPr>
            <a:endParaRPr lang="en-ZA" sz="2400" dirty="0" smtClean="0"/>
          </a:p>
        </p:txBody>
      </p:sp>
      <p:graphicFrame>
        <p:nvGraphicFramePr>
          <p:cNvPr id="6" name="Table 5"/>
          <p:cNvGraphicFramePr>
            <a:graphicFrameLocks noGrp="1"/>
          </p:cNvGraphicFramePr>
          <p:nvPr>
            <p:extLst>
              <p:ext uri="{D42A27DB-BD31-4B8C-83A1-F6EECF244321}">
                <p14:modId xmlns:p14="http://schemas.microsoft.com/office/powerpoint/2010/main" xmlns="" val="3960652282"/>
              </p:ext>
            </p:extLst>
          </p:nvPr>
        </p:nvGraphicFramePr>
        <p:xfrm>
          <a:off x="381000" y="822088"/>
          <a:ext cx="8348169" cy="5852778"/>
        </p:xfrm>
        <a:graphic>
          <a:graphicData uri="http://schemas.openxmlformats.org/drawingml/2006/table">
            <a:tbl>
              <a:tblPr firstRow="1" firstCol="1" bandRow="1"/>
              <a:tblGrid>
                <a:gridCol w="3426000">
                  <a:extLst>
                    <a:ext uri="{9D8B030D-6E8A-4147-A177-3AD203B41FA5}">
                      <a16:colId xmlns:a16="http://schemas.microsoft.com/office/drawing/2014/main" xmlns="" val="20000"/>
                    </a:ext>
                  </a:extLst>
                </a:gridCol>
                <a:gridCol w="1641626">
                  <a:extLst>
                    <a:ext uri="{9D8B030D-6E8A-4147-A177-3AD203B41FA5}">
                      <a16:colId xmlns:a16="http://schemas.microsoft.com/office/drawing/2014/main" xmlns="" val="20001"/>
                    </a:ext>
                  </a:extLst>
                </a:gridCol>
                <a:gridCol w="1641626">
                  <a:extLst>
                    <a:ext uri="{9D8B030D-6E8A-4147-A177-3AD203B41FA5}">
                      <a16:colId xmlns:a16="http://schemas.microsoft.com/office/drawing/2014/main" xmlns="" val="20002"/>
                    </a:ext>
                  </a:extLst>
                </a:gridCol>
                <a:gridCol w="1638917">
                  <a:extLst>
                    <a:ext uri="{9D8B030D-6E8A-4147-A177-3AD203B41FA5}">
                      <a16:colId xmlns:a16="http://schemas.microsoft.com/office/drawing/2014/main" xmlns="" val="20003"/>
                    </a:ext>
                  </a:extLst>
                </a:gridCol>
              </a:tblGrid>
              <a:tr h="533399">
                <a:tc rowSpan="2">
                  <a:txBody>
                    <a:bodyPr/>
                    <a:lstStyle/>
                    <a:p>
                      <a:pPr marL="0" marR="0" algn="ctr">
                        <a:lnSpc>
                          <a:spcPct val="100000"/>
                        </a:lnSpc>
                        <a:spcBef>
                          <a:spcPts val="0"/>
                        </a:spcBef>
                        <a:spcAft>
                          <a:spcPts val="0"/>
                        </a:spcAft>
                      </a:pPr>
                      <a:r>
                        <a:rPr lang="en-US" sz="1800" b="1" dirty="0" smtClean="0">
                          <a:effectLst/>
                          <a:latin typeface="+mn-lt"/>
                          <a:ea typeface="Times New Roman" panose="02020603050405020304" pitchFamily="18" charset="0"/>
                          <a:cs typeface="Times New Roman" panose="02020603050405020304" pitchFamily="18" charset="0"/>
                        </a:rPr>
                        <a:t>Activity Types</a:t>
                      </a:r>
                      <a:endParaRPr lang="en-US" sz="1800" b="1"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3">
                  <a:txBody>
                    <a:bodyPr/>
                    <a:lstStyle/>
                    <a:p>
                      <a:pPr marL="0" marR="0" algn="ctr">
                        <a:lnSpc>
                          <a:spcPct val="100000"/>
                        </a:lnSpc>
                        <a:spcBef>
                          <a:spcPts val="0"/>
                        </a:spcBef>
                        <a:spcAft>
                          <a:spcPts val="0"/>
                        </a:spcAft>
                      </a:pPr>
                      <a:r>
                        <a:rPr lang="en-US" sz="1800" b="1" dirty="0" smtClean="0">
                          <a:effectLst/>
                          <a:latin typeface="+mn-lt"/>
                          <a:ea typeface="Times New Roman" panose="02020603050405020304" pitchFamily="18" charset="0"/>
                          <a:cs typeface="Times New Roman" panose="02020603050405020304" pitchFamily="18" charset="0"/>
                        </a:rPr>
                        <a:t>Fund allocation as per ministerial statement on funding (R‘000)</a:t>
                      </a:r>
                      <a:endParaRPr lang="en-US" sz="1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380456">
                <a:tc vMerge="1">
                  <a:txBody>
                    <a:bodyPr/>
                    <a:lstStyle/>
                    <a:p>
                      <a:pPr marL="0" marR="0" algn="l">
                        <a:lnSpc>
                          <a:spcPct val="120000"/>
                        </a:lnSpc>
                        <a:spcBef>
                          <a:spcPts val="0"/>
                        </a:spcBef>
                        <a:spcAft>
                          <a:spcPts val="0"/>
                        </a:spcAft>
                      </a:pPr>
                      <a:endParaRPr lang="en-US" sz="1800" b="0"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20000"/>
                        </a:lnSpc>
                        <a:spcBef>
                          <a:spcPts val="0"/>
                        </a:spcBef>
                        <a:spcAft>
                          <a:spcPts val="0"/>
                        </a:spcAft>
                      </a:pPr>
                      <a:r>
                        <a:rPr lang="en-US" sz="1800" b="1" dirty="0" smtClean="0">
                          <a:effectLst/>
                          <a:latin typeface="+mn-lt"/>
                          <a:ea typeface="Times New Roman" panose="02020603050405020304" pitchFamily="18" charset="0"/>
                          <a:cs typeface="Times New Roman" panose="02020603050405020304" pitchFamily="18" charset="0"/>
                        </a:rPr>
                        <a:t>2018</a:t>
                      </a:r>
                      <a:endParaRPr lang="en-US" sz="1800" b="1"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20000"/>
                        </a:lnSpc>
                        <a:spcBef>
                          <a:spcPts val="0"/>
                        </a:spcBef>
                        <a:spcAft>
                          <a:spcPts val="0"/>
                        </a:spcAft>
                      </a:pPr>
                      <a:r>
                        <a:rPr lang="en-US" sz="1800" b="1" dirty="0" smtClean="0">
                          <a:effectLst/>
                          <a:latin typeface="+mn-lt"/>
                          <a:ea typeface="Times New Roman" panose="02020603050405020304" pitchFamily="18" charset="0"/>
                          <a:cs typeface="Times New Roman" panose="02020603050405020304" pitchFamily="18" charset="0"/>
                        </a:rPr>
                        <a:t>2019</a:t>
                      </a:r>
                      <a:endParaRPr lang="en-US" sz="1800" b="1"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20000"/>
                        </a:lnSpc>
                        <a:spcBef>
                          <a:spcPts val="0"/>
                        </a:spcBef>
                        <a:spcAft>
                          <a:spcPts val="0"/>
                        </a:spcAft>
                      </a:pPr>
                      <a:r>
                        <a:rPr lang="en-US" sz="1800" b="1" dirty="0" smtClean="0">
                          <a:effectLst/>
                          <a:latin typeface="+mn-lt"/>
                          <a:ea typeface="Times New Roman" panose="02020603050405020304" pitchFamily="18" charset="0"/>
                          <a:cs typeface="Times New Roman" panose="02020603050405020304" pitchFamily="18" charset="0"/>
                        </a:rPr>
                        <a:t>2020</a:t>
                      </a:r>
                      <a:endParaRPr lang="en-US" sz="1800" b="1"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594904">
                <a:tc>
                  <a:txBody>
                    <a:bodyPr/>
                    <a:lstStyle/>
                    <a:p>
                      <a:pPr marL="0" marR="0" algn="l">
                        <a:lnSpc>
                          <a:spcPct val="120000"/>
                        </a:lnSpc>
                        <a:spcBef>
                          <a:spcPts val="0"/>
                        </a:spcBef>
                        <a:spcAft>
                          <a:spcPts val="0"/>
                        </a:spcAft>
                      </a:pPr>
                      <a:r>
                        <a:rPr lang="en-US" sz="1800" b="0" dirty="0" smtClean="0">
                          <a:effectLst/>
                          <a:latin typeface="+mn-lt"/>
                          <a:ea typeface="Times New Roman" panose="02020603050405020304" pitchFamily="18" charset="0"/>
                          <a:cs typeface="Times New Roman" panose="02020603050405020304" pitchFamily="18" charset="0"/>
                        </a:rPr>
                        <a:t>Individual</a:t>
                      </a:r>
                      <a:r>
                        <a:rPr lang="en-US" sz="1800" b="0" baseline="0" dirty="0" smtClean="0">
                          <a:effectLst/>
                          <a:latin typeface="+mn-lt"/>
                          <a:ea typeface="Times New Roman" panose="02020603050405020304" pitchFamily="18" charset="0"/>
                          <a:cs typeface="Times New Roman" panose="02020603050405020304" pitchFamily="18" charset="0"/>
                        </a:rPr>
                        <a:t> university capacity development plans (26)</a:t>
                      </a:r>
                      <a:endParaRPr lang="en-US" sz="1800" b="0"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20000"/>
                        </a:lnSpc>
                        <a:spcBef>
                          <a:spcPts val="0"/>
                        </a:spcBef>
                        <a:spcAft>
                          <a:spcPts val="0"/>
                        </a:spcAft>
                      </a:pPr>
                      <a:r>
                        <a:rPr lang="en-US" sz="1800" dirty="0" smtClean="0">
                          <a:effectLst/>
                          <a:latin typeface="+mn-lt"/>
                          <a:ea typeface="Times New Roman" panose="02020603050405020304" pitchFamily="18" charset="0"/>
                          <a:cs typeface="Times New Roman" panose="02020603050405020304" pitchFamily="18" charset="0"/>
                        </a:rPr>
                        <a:t>630 000 </a:t>
                      </a:r>
                      <a:endParaRPr lang="en-US" sz="1800"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20000"/>
                        </a:lnSpc>
                        <a:spcBef>
                          <a:spcPts val="0"/>
                        </a:spcBef>
                        <a:spcAft>
                          <a:spcPts val="0"/>
                        </a:spcAft>
                      </a:pPr>
                      <a:r>
                        <a:rPr lang="en-US" sz="1800" dirty="0" smtClean="0">
                          <a:effectLst/>
                          <a:latin typeface="+mn-lt"/>
                          <a:ea typeface="Times New Roman" panose="02020603050405020304" pitchFamily="18" charset="0"/>
                          <a:cs typeface="Times New Roman" panose="02020603050405020304" pitchFamily="18" charset="0"/>
                        </a:rPr>
                        <a:t>653 625 </a:t>
                      </a:r>
                      <a:endParaRPr lang="en-US" sz="1800"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20000"/>
                        </a:lnSpc>
                        <a:spcBef>
                          <a:spcPts val="0"/>
                        </a:spcBef>
                        <a:spcAft>
                          <a:spcPts val="0"/>
                        </a:spcAft>
                      </a:pPr>
                      <a:r>
                        <a:rPr lang="en-US" sz="1800" dirty="0" smtClean="0">
                          <a:effectLst/>
                          <a:latin typeface="+mn-lt"/>
                          <a:ea typeface="Times New Roman" panose="02020603050405020304" pitchFamily="18" charset="0"/>
                          <a:cs typeface="Times New Roman" panose="02020603050405020304" pitchFamily="18" charset="0"/>
                        </a:rPr>
                        <a:t>667</a:t>
                      </a:r>
                      <a:r>
                        <a:rPr lang="en-US" sz="1800" baseline="0" dirty="0" smtClean="0">
                          <a:effectLst/>
                          <a:latin typeface="+mn-lt"/>
                          <a:ea typeface="Times New Roman" panose="02020603050405020304" pitchFamily="18" charset="0"/>
                          <a:cs typeface="Times New Roman" panose="02020603050405020304" pitchFamily="18" charset="0"/>
                        </a:rPr>
                        <a:t> 824 </a:t>
                      </a:r>
                      <a:endParaRPr lang="en-US" sz="1800"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576362">
                <a:tc>
                  <a:txBody>
                    <a:bodyPr/>
                    <a:lstStyle/>
                    <a:p>
                      <a:pPr marL="0" marR="0" algn="l">
                        <a:lnSpc>
                          <a:spcPct val="100000"/>
                        </a:lnSpc>
                        <a:spcBef>
                          <a:spcPts val="0"/>
                        </a:spcBef>
                        <a:spcAft>
                          <a:spcPts val="0"/>
                        </a:spcAft>
                      </a:pPr>
                      <a:r>
                        <a:rPr lang="en-US" sz="1800" b="0" dirty="0" smtClean="0">
                          <a:effectLst/>
                          <a:latin typeface="+mn-lt"/>
                          <a:ea typeface="Times New Roman" panose="02020603050405020304" pitchFamily="18" charset="0"/>
                          <a:cs typeface="Times New Roman" panose="02020603050405020304" pitchFamily="18" charset="0"/>
                        </a:rPr>
                        <a:t>University and nationally-led</a:t>
                      </a:r>
                      <a:r>
                        <a:rPr lang="en-US" sz="1800" b="0" baseline="0" dirty="0" smtClean="0">
                          <a:effectLst/>
                          <a:latin typeface="+mn-lt"/>
                          <a:ea typeface="Times New Roman" panose="02020603050405020304" pitchFamily="18" charset="0"/>
                          <a:cs typeface="Times New Roman" panose="02020603050405020304" pitchFamily="18" charset="0"/>
                        </a:rPr>
                        <a:t> </a:t>
                      </a:r>
                      <a:r>
                        <a:rPr lang="en-US" sz="1800" b="0" dirty="0" smtClean="0">
                          <a:effectLst/>
                          <a:latin typeface="+mn-lt"/>
                          <a:ea typeface="Times New Roman" panose="02020603050405020304" pitchFamily="18" charset="0"/>
                          <a:cs typeface="Times New Roman" panose="02020603050405020304" pitchFamily="18" charset="0"/>
                        </a:rPr>
                        <a:t>collaborative</a:t>
                      </a:r>
                      <a:r>
                        <a:rPr lang="en-US" sz="1800" b="0" baseline="0" dirty="0" smtClean="0">
                          <a:effectLst/>
                          <a:latin typeface="+mn-lt"/>
                          <a:ea typeface="Times New Roman" panose="02020603050405020304" pitchFamily="18" charset="0"/>
                          <a:cs typeface="Times New Roman" panose="02020603050405020304" pitchFamily="18" charset="0"/>
                        </a:rPr>
                        <a:t> projects</a:t>
                      </a:r>
                      <a:endParaRPr lang="en-US" sz="1800" b="0"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20000"/>
                        </a:lnSpc>
                        <a:spcBef>
                          <a:spcPts val="0"/>
                        </a:spcBef>
                        <a:spcAft>
                          <a:spcPts val="0"/>
                        </a:spcAft>
                      </a:pPr>
                      <a:r>
                        <a:rPr lang="en-US" sz="1800" dirty="0" smtClean="0">
                          <a:effectLst/>
                          <a:latin typeface="+mn-lt"/>
                          <a:ea typeface="Times New Roman" panose="02020603050405020304" pitchFamily="18" charset="0"/>
                          <a:cs typeface="Times New Roman" panose="02020603050405020304" pitchFamily="18" charset="0"/>
                        </a:rPr>
                        <a:t>45 650 </a:t>
                      </a:r>
                      <a:endParaRPr lang="en-US" sz="1800"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20000"/>
                        </a:lnSpc>
                        <a:spcBef>
                          <a:spcPts val="0"/>
                        </a:spcBef>
                        <a:spcAft>
                          <a:spcPts val="0"/>
                        </a:spcAft>
                      </a:pPr>
                      <a:r>
                        <a:rPr lang="en-US" sz="1800" dirty="0" smtClean="0">
                          <a:effectLst/>
                          <a:latin typeface="+mn-lt"/>
                          <a:ea typeface="Times New Roman" panose="02020603050405020304" pitchFamily="18" charset="0"/>
                          <a:cs typeface="Times New Roman" panose="02020603050405020304" pitchFamily="18" charset="0"/>
                        </a:rPr>
                        <a:t>72 665</a:t>
                      </a:r>
                      <a:endParaRPr lang="en-US" sz="1800"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20000"/>
                        </a:lnSpc>
                        <a:spcBef>
                          <a:spcPts val="0"/>
                        </a:spcBef>
                        <a:spcAft>
                          <a:spcPts val="0"/>
                        </a:spcAft>
                      </a:pPr>
                      <a:r>
                        <a:rPr lang="en-US" sz="1800" dirty="0" smtClean="0">
                          <a:effectLst/>
                          <a:latin typeface="+mn-lt"/>
                          <a:ea typeface="Times New Roman" panose="02020603050405020304" pitchFamily="18" charset="0"/>
                          <a:cs typeface="Times New Roman" panose="02020603050405020304" pitchFamily="18" charset="0"/>
                        </a:rPr>
                        <a:t>73 226</a:t>
                      </a:r>
                      <a:endParaRPr lang="en-US" sz="1800"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380456">
                <a:tc>
                  <a:txBody>
                    <a:bodyPr/>
                    <a:lstStyle/>
                    <a:p>
                      <a:pPr marL="0" marR="0" algn="l">
                        <a:lnSpc>
                          <a:spcPct val="120000"/>
                        </a:lnSpc>
                        <a:spcBef>
                          <a:spcPts val="0"/>
                        </a:spcBef>
                        <a:spcAft>
                          <a:spcPts val="0"/>
                        </a:spcAft>
                      </a:pPr>
                      <a:r>
                        <a:rPr lang="en-US" sz="1800" b="0" dirty="0" smtClean="0">
                          <a:effectLst/>
                          <a:latin typeface="+mn-lt"/>
                          <a:ea typeface="Times New Roman" panose="02020603050405020304" pitchFamily="18" charset="0"/>
                          <a:cs typeface="Times New Roman" panose="02020603050405020304" pitchFamily="18" charset="0"/>
                        </a:rPr>
                        <a:t>Nationally</a:t>
                      </a:r>
                      <a:r>
                        <a:rPr lang="en-US" sz="1800" b="0" baseline="0" dirty="0" smtClean="0">
                          <a:effectLst/>
                          <a:latin typeface="+mn-lt"/>
                          <a:ea typeface="Times New Roman" panose="02020603050405020304" pitchFamily="18" charset="0"/>
                          <a:cs typeface="Times New Roman" panose="02020603050405020304" pitchFamily="18" charset="0"/>
                        </a:rPr>
                        <a:t> led project: nGAP</a:t>
                      </a:r>
                      <a:endParaRPr lang="en-US" sz="1800" b="0"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r" defTabSz="914400" rtl="0" eaLnBrk="1" fontAlgn="auto" latinLnBrk="0" hangingPunct="1">
                        <a:lnSpc>
                          <a:spcPct val="120000"/>
                        </a:lnSpc>
                        <a:spcBef>
                          <a:spcPts val="0"/>
                        </a:spcBef>
                        <a:spcAft>
                          <a:spcPts val="0"/>
                        </a:spcAft>
                        <a:buClrTx/>
                        <a:buSzTx/>
                        <a:buFontTx/>
                        <a:buNone/>
                        <a:tabLst/>
                        <a:defRPr/>
                      </a:pPr>
                      <a:r>
                        <a:rPr lang="en-US" sz="1800" b="0" dirty="0" smtClean="0">
                          <a:effectLst/>
                          <a:latin typeface="+mn-lt"/>
                          <a:ea typeface="Times New Roman" panose="02020603050405020304" pitchFamily="18" charset="0"/>
                          <a:cs typeface="Times New Roman" panose="02020603050405020304" pitchFamily="18" charset="0"/>
                        </a:rPr>
                        <a:t>250 000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r" defTabSz="914400" rtl="0" eaLnBrk="1" fontAlgn="auto" latinLnBrk="0" hangingPunct="1">
                        <a:lnSpc>
                          <a:spcPct val="120000"/>
                        </a:lnSpc>
                        <a:spcBef>
                          <a:spcPts val="0"/>
                        </a:spcBef>
                        <a:spcAft>
                          <a:spcPts val="0"/>
                        </a:spcAft>
                        <a:buClrTx/>
                        <a:buSzTx/>
                        <a:buFontTx/>
                        <a:buNone/>
                        <a:tabLst/>
                        <a:defRPr/>
                      </a:pPr>
                      <a:r>
                        <a:rPr lang="en-US" sz="1800" b="0" dirty="0" smtClean="0">
                          <a:effectLst/>
                          <a:latin typeface="+mn-lt"/>
                          <a:ea typeface="Times New Roman" panose="02020603050405020304" pitchFamily="18" charset="0"/>
                          <a:cs typeface="Times New Roman" panose="02020603050405020304" pitchFamily="18" charset="0"/>
                        </a:rPr>
                        <a:t>250 000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r" defTabSz="914400" rtl="0" eaLnBrk="1" fontAlgn="auto" latinLnBrk="0" hangingPunct="1">
                        <a:lnSpc>
                          <a:spcPct val="120000"/>
                        </a:lnSpc>
                        <a:spcBef>
                          <a:spcPts val="0"/>
                        </a:spcBef>
                        <a:spcAft>
                          <a:spcPts val="0"/>
                        </a:spcAft>
                        <a:buClrTx/>
                        <a:buSzTx/>
                        <a:buFontTx/>
                        <a:buNone/>
                        <a:tabLst/>
                        <a:defRPr/>
                      </a:pPr>
                      <a:r>
                        <a:rPr lang="en-US" sz="1800" b="0" dirty="0" smtClean="0">
                          <a:effectLst/>
                          <a:latin typeface="+mn-lt"/>
                          <a:ea typeface="Times New Roman" panose="02020603050405020304" pitchFamily="18" charset="0"/>
                          <a:cs typeface="Times New Roman" panose="02020603050405020304" pitchFamily="18" charset="0"/>
                        </a:rPr>
                        <a:t>250 000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380456">
                <a:tc>
                  <a:txBody>
                    <a:bodyPr/>
                    <a:lstStyle/>
                    <a:p>
                      <a:pPr marL="0" marR="0" algn="l">
                        <a:lnSpc>
                          <a:spcPct val="120000"/>
                        </a:lnSpc>
                        <a:spcBef>
                          <a:spcPts val="0"/>
                        </a:spcBef>
                        <a:spcAft>
                          <a:spcPts val="0"/>
                        </a:spcAft>
                      </a:pPr>
                      <a:r>
                        <a:rPr lang="en-US" sz="1800" b="0" dirty="0" smtClean="0">
                          <a:effectLst/>
                          <a:latin typeface="+mn-lt"/>
                          <a:ea typeface="Times New Roman" panose="02020603050405020304" pitchFamily="18" charset="0"/>
                          <a:cs typeface="Times New Roman" panose="02020603050405020304" pitchFamily="18" charset="0"/>
                        </a:rPr>
                        <a:t>Nationally led project: HELMP</a:t>
                      </a:r>
                      <a:endParaRPr lang="en-US" sz="1800" b="0"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r" defTabSz="914400" rtl="0" eaLnBrk="1" fontAlgn="auto" latinLnBrk="0" hangingPunct="1">
                        <a:lnSpc>
                          <a:spcPct val="120000"/>
                        </a:lnSpc>
                        <a:spcBef>
                          <a:spcPts val="0"/>
                        </a:spcBef>
                        <a:spcAft>
                          <a:spcPts val="0"/>
                        </a:spcAft>
                        <a:buClrTx/>
                        <a:buSzTx/>
                        <a:buFontTx/>
                        <a:buNone/>
                        <a:tabLst/>
                        <a:defRPr/>
                      </a:pPr>
                      <a:r>
                        <a:rPr lang="en-US" sz="1800" b="0" dirty="0" smtClean="0">
                          <a:effectLst/>
                          <a:latin typeface="+mn-lt"/>
                          <a:ea typeface="Times New Roman" panose="02020603050405020304" pitchFamily="18" charset="0"/>
                          <a:cs typeface="Times New Roman" panose="02020603050405020304" pitchFamily="18" charset="0"/>
                        </a:rPr>
                        <a:t>8</a:t>
                      </a:r>
                      <a:r>
                        <a:rPr lang="en-US" sz="1800" b="0" baseline="0" dirty="0" smtClean="0">
                          <a:effectLst/>
                          <a:latin typeface="+mn-lt"/>
                          <a:ea typeface="Times New Roman" panose="02020603050405020304" pitchFamily="18" charset="0"/>
                          <a:cs typeface="Times New Roman" panose="02020603050405020304" pitchFamily="18" charset="0"/>
                        </a:rPr>
                        <a:t> 100</a:t>
                      </a:r>
                      <a:endParaRPr lang="en-US" sz="1800" b="0" dirty="0" smtClean="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r" defTabSz="914400" rtl="0" eaLnBrk="1" fontAlgn="auto" latinLnBrk="0" hangingPunct="1">
                        <a:lnSpc>
                          <a:spcPct val="120000"/>
                        </a:lnSpc>
                        <a:spcBef>
                          <a:spcPts val="0"/>
                        </a:spcBef>
                        <a:spcAft>
                          <a:spcPts val="0"/>
                        </a:spcAft>
                        <a:buClrTx/>
                        <a:buSzTx/>
                        <a:buFontTx/>
                        <a:buNone/>
                        <a:tabLst/>
                        <a:defRPr/>
                      </a:pPr>
                      <a:r>
                        <a:rPr lang="en-US" sz="1800" b="0" dirty="0" smtClean="0">
                          <a:effectLst/>
                          <a:latin typeface="+mn-lt"/>
                          <a:ea typeface="Times New Roman" panose="02020603050405020304" pitchFamily="18" charset="0"/>
                          <a:cs typeface="Times New Roman" panose="02020603050405020304" pitchFamily="18" charset="0"/>
                        </a:rPr>
                        <a:t>8 400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r" defTabSz="914400" rtl="0" eaLnBrk="1" fontAlgn="auto" latinLnBrk="0" hangingPunct="1">
                        <a:lnSpc>
                          <a:spcPct val="120000"/>
                        </a:lnSpc>
                        <a:spcBef>
                          <a:spcPts val="0"/>
                        </a:spcBef>
                        <a:spcAft>
                          <a:spcPts val="0"/>
                        </a:spcAft>
                        <a:buClrTx/>
                        <a:buSzTx/>
                        <a:buFontTx/>
                        <a:buNone/>
                        <a:tabLst/>
                        <a:defRPr/>
                      </a:pPr>
                      <a:r>
                        <a:rPr lang="en-US" sz="1800" b="0" dirty="0" smtClean="0">
                          <a:effectLst/>
                          <a:latin typeface="+mn-lt"/>
                          <a:ea typeface="Times New Roman" panose="02020603050405020304" pitchFamily="18" charset="0"/>
                          <a:cs typeface="Times New Roman" panose="02020603050405020304" pitchFamily="18" charset="0"/>
                        </a:rPr>
                        <a:t>8 873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380456">
                <a:tc>
                  <a:txBody>
                    <a:bodyPr/>
                    <a:lstStyle/>
                    <a:p>
                      <a:pPr marL="0" marR="0" algn="ctr">
                        <a:lnSpc>
                          <a:spcPct val="120000"/>
                        </a:lnSpc>
                        <a:spcBef>
                          <a:spcPts val="0"/>
                        </a:spcBef>
                        <a:spcAft>
                          <a:spcPts val="0"/>
                        </a:spcAft>
                      </a:pPr>
                      <a:r>
                        <a:rPr lang="en-US" sz="1800" b="1" dirty="0" smtClean="0">
                          <a:effectLst/>
                          <a:latin typeface="+mn-lt"/>
                          <a:ea typeface="Times New Roman" panose="02020603050405020304" pitchFamily="18" charset="0"/>
                          <a:cs typeface="Times New Roman" panose="02020603050405020304" pitchFamily="18" charset="0"/>
                        </a:rPr>
                        <a:t>Total</a:t>
                      </a:r>
                      <a:endParaRPr lang="en-US" sz="1800" b="1"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20000"/>
                        </a:lnSpc>
                        <a:spcBef>
                          <a:spcPts val="0"/>
                        </a:spcBef>
                        <a:spcAft>
                          <a:spcPts val="0"/>
                        </a:spcAft>
                      </a:pPr>
                      <a:r>
                        <a:rPr lang="en-US" sz="1800" b="1" dirty="0" smtClean="0">
                          <a:effectLst/>
                          <a:latin typeface="+mn-lt"/>
                          <a:ea typeface="Times New Roman" panose="02020603050405020304" pitchFamily="18" charset="0"/>
                          <a:cs typeface="Times New Roman" panose="02020603050405020304" pitchFamily="18" charset="0"/>
                        </a:rPr>
                        <a:t>933 750</a:t>
                      </a:r>
                      <a:endParaRPr lang="en-US" sz="1800" b="1"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20000"/>
                        </a:lnSpc>
                        <a:spcBef>
                          <a:spcPts val="0"/>
                        </a:spcBef>
                        <a:spcAft>
                          <a:spcPts val="0"/>
                        </a:spcAft>
                      </a:pPr>
                      <a:r>
                        <a:rPr lang="en-US" sz="1800" b="1" dirty="0" smtClean="0">
                          <a:effectLst/>
                          <a:latin typeface="+mn-lt"/>
                          <a:ea typeface="Times New Roman" panose="02020603050405020304" pitchFamily="18" charset="0"/>
                          <a:cs typeface="Times New Roman" panose="02020603050405020304" pitchFamily="18" charset="0"/>
                        </a:rPr>
                        <a:t>984 690</a:t>
                      </a:r>
                      <a:endParaRPr lang="en-US" sz="1800" b="1"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20000"/>
                        </a:lnSpc>
                        <a:spcBef>
                          <a:spcPts val="0"/>
                        </a:spcBef>
                        <a:spcAft>
                          <a:spcPts val="0"/>
                        </a:spcAft>
                      </a:pPr>
                      <a:r>
                        <a:rPr lang="en-US" sz="1800" b="1" dirty="0" smtClean="0">
                          <a:effectLst/>
                          <a:latin typeface="+mn-lt"/>
                          <a:ea typeface="Times New Roman" panose="02020603050405020304" pitchFamily="18" charset="0"/>
                          <a:cs typeface="Times New Roman" panose="02020603050405020304" pitchFamily="18" charset="0"/>
                        </a:rPr>
                        <a:t>999 923</a:t>
                      </a:r>
                      <a:endParaRPr lang="en-US" sz="1800" b="1"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380456">
                <a:tc>
                  <a:txBody>
                    <a:bodyPr/>
                    <a:lstStyle/>
                    <a:p>
                      <a:pPr marL="0" marR="0" algn="ctr">
                        <a:lnSpc>
                          <a:spcPct val="120000"/>
                        </a:lnSpc>
                        <a:spcBef>
                          <a:spcPts val="0"/>
                        </a:spcBef>
                        <a:spcAft>
                          <a:spcPts val="0"/>
                        </a:spcAft>
                      </a:pPr>
                      <a:r>
                        <a:rPr lang="en-US" sz="1800" b="1" dirty="0" smtClean="0">
                          <a:effectLst/>
                          <a:latin typeface="+mn-lt"/>
                          <a:ea typeface="Times New Roman" panose="02020603050405020304" pitchFamily="18" charset="0"/>
                          <a:cs typeface="Times New Roman" panose="02020603050405020304" pitchFamily="18" charset="0"/>
                        </a:rPr>
                        <a:t>3 year total</a:t>
                      </a:r>
                      <a:endParaRPr lang="en-US" sz="1800" b="1"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0" marR="0" algn="ctr">
                        <a:lnSpc>
                          <a:spcPct val="120000"/>
                        </a:lnSpc>
                        <a:spcBef>
                          <a:spcPts val="0"/>
                        </a:spcBef>
                        <a:spcAft>
                          <a:spcPts val="0"/>
                        </a:spcAft>
                      </a:pPr>
                      <a:r>
                        <a:rPr lang="en-US" sz="1800" b="1" dirty="0" smtClean="0">
                          <a:effectLst/>
                          <a:latin typeface="+mn-lt"/>
                          <a:ea typeface="Times New Roman" panose="02020603050405020304" pitchFamily="18" charset="0"/>
                          <a:cs typeface="Times New Roman" panose="02020603050405020304" pitchFamily="18" charset="0"/>
                        </a:rPr>
                        <a:t>2 918 363</a:t>
                      </a:r>
                      <a:endParaRPr lang="en-US" sz="1800" b="1"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r">
                        <a:lnSpc>
                          <a:spcPct val="120000"/>
                        </a:lnSpc>
                        <a:spcBef>
                          <a:spcPts val="0"/>
                        </a:spcBef>
                        <a:spcAft>
                          <a:spcPts val="0"/>
                        </a:spcAft>
                      </a:pPr>
                      <a:endParaRPr lang="en-US" sz="2000"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r">
                        <a:lnSpc>
                          <a:spcPct val="120000"/>
                        </a:lnSpc>
                        <a:spcBef>
                          <a:spcPts val="0"/>
                        </a:spcBef>
                        <a:spcAft>
                          <a:spcPts val="0"/>
                        </a:spcAft>
                      </a:pPr>
                      <a:endParaRPr lang="en-US" sz="2000"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1605097">
                <a:tc gridSpan="4">
                  <a:txBody>
                    <a:bodyPr/>
                    <a:lstStyle/>
                    <a:p>
                      <a:pPr marL="0" marR="0" algn="just">
                        <a:lnSpc>
                          <a:spcPct val="120000"/>
                        </a:lnSpc>
                        <a:spcBef>
                          <a:spcPts val="0"/>
                        </a:spcBef>
                        <a:spcAft>
                          <a:spcPts val="0"/>
                        </a:spcAft>
                      </a:pPr>
                      <a:endParaRPr lang="en-US" sz="1050" b="1" dirty="0" smtClean="0">
                        <a:effectLst/>
                        <a:latin typeface="+mn-lt"/>
                        <a:ea typeface="Times New Roman" panose="02020603050405020304" pitchFamily="18" charset="0"/>
                        <a:cs typeface="Times New Roman" panose="02020603050405020304" pitchFamily="18" charset="0"/>
                      </a:endParaRPr>
                    </a:p>
                    <a:p>
                      <a:pPr marL="0" marR="0" algn="just">
                        <a:lnSpc>
                          <a:spcPct val="120000"/>
                        </a:lnSpc>
                        <a:spcBef>
                          <a:spcPts val="0"/>
                        </a:spcBef>
                        <a:spcAft>
                          <a:spcPts val="0"/>
                        </a:spcAft>
                      </a:pPr>
                      <a:r>
                        <a:rPr lang="en-US" sz="1800" b="1" dirty="0" smtClean="0">
                          <a:effectLst/>
                          <a:latin typeface="+mn-lt"/>
                          <a:ea typeface="Times New Roman" panose="02020603050405020304" pitchFamily="18" charset="0"/>
                          <a:cs typeface="Times New Roman" panose="02020603050405020304" pitchFamily="18" charset="0"/>
                        </a:rPr>
                        <a:t>Notes:</a:t>
                      </a:r>
                    </a:p>
                    <a:p>
                      <a:pPr marL="342900" marR="0" indent="-342900" algn="just">
                        <a:lnSpc>
                          <a:spcPct val="100000"/>
                        </a:lnSpc>
                        <a:spcBef>
                          <a:spcPts val="0"/>
                        </a:spcBef>
                        <a:spcAft>
                          <a:spcPts val="0"/>
                        </a:spcAft>
                        <a:buAutoNum type="arabicPeriod"/>
                      </a:pPr>
                      <a:r>
                        <a:rPr lang="en-US" sz="1800" baseline="0" dirty="0" smtClean="0">
                          <a:effectLst/>
                          <a:latin typeface="+mn-lt"/>
                          <a:ea typeface="Times New Roman" panose="02020603050405020304" pitchFamily="18" charset="0"/>
                          <a:cs typeface="Times New Roman" panose="02020603050405020304" pitchFamily="18" charset="0"/>
                        </a:rPr>
                        <a:t>The amounts above are allocations as per the Ministerial Statement on University Funding for 2018-2020. The value for the outer year (2020) is a an estimate</a:t>
                      </a:r>
                    </a:p>
                    <a:p>
                      <a:pPr marL="342900" marR="0" indent="-342900" algn="just">
                        <a:lnSpc>
                          <a:spcPct val="100000"/>
                        </a:lnSpc>
                        <a:spcBef>
                          <a:spcPts val="0"/>
                        </a:spcBef>
                        <a:spcAft>
                          <a:spcPts val="0"/>
                        </a:spcAft>
                        <a:buAutoNum type="arabicPeriod"/>
                      </a:pPr>
                      <a:r>
                        <a:rPr lang="en-US" sz="1800" baseline="0" dirty="0" smtClean="0">
                          <a:effectLst/>
                          <a:latin typeface="+mn-lt"/>
                          <a:ea typeface="Times New Roman" panose="02020603050405020304" pitchFamily="18" charset="0"/>
                          <a:cs typeface="Times New Roman" panose="02020603050405020304" pitchFamily="18" charset="0"/>
                        </a:rPr>
                        <a:t>There are substantial other funds that support the implementation of the UCDP, derived from a range of partnerships that the Department has established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r">
                        <a:lnSpc>
                          <a:spcPct val="120000"/>
                        </a:lnSpc>
                        <a:spcBef>
                          <a:spcPts val="0"/>
                        </a:spcBef>
                        <a:spcAft>
                          <a:spcPts val="0"/>
                        </a:spcAft>
                      </a:pPr>
                      <a:endParaRPr lang="en-US" sz="1800"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8"/>
                  </a:ext>
                </a:extLst>
              </a:tr>
            </a:tbl>
          </a:graphicData>
        </a:graphic>
      </p:graphicFrame>
      <p:sp>
        <p:nvSpPr>
          <p:cNvPr id="8" name="Slide Number Placeholder 3"/>
          <p:cNvSpPr>
            <a:spLocks noGrp="1"/>
          </p:cNvSpPr>
          <p:nvPr>
            <p:ph type="sldNum" sz="quarter" idx="12"/>
          </p:nvPr>
        </p:nvSpPr>
        <p:spPr>
          <a:xfrm>
            <a:off x="7010400" y="6487587"/>
            <a:ext cx="2133600" cy="365125"/>
          </a:xfrm>
        </p:spPr>
        <p:txBody>
          <a:bodyPr/>
          <a:lstStyle/>
          <a:p>
            <a:pPr algn="r">
              <a:defRPr/>
            </a:pPr>
            <a:r>
              <a:rPr lang="en-US" b="1" dirty="0" smtClean="0">
                <a:latin typeface="+mn-lt"/>
                <a:cs typeface="Arial" pitchFamily="34" charset="0"/>
              </a:rPr>
              <a:t>20</a:t>
            </a:r>
            <a:endParaRPr lang="en-US" sz="1400" b="1" dirty="0">
              <a:latin typeface="+mn-lt"/>
              <a:cs typeface="Arial" pitchFamily="34" charset="0"/>
            </a:endParaRPr>
          </a:p>
        </p:txBody>
      </p:sp>
      <p:sp>
        <p:nvSpPr>
          <p:cNvPr id="9" name="TextBox 8"/>
          <p:cNvSpPr txBox="1"/>
          <p:nvPr/>
        </p:nvSpPr>
        <p:spPr>
          <a:xfrm>
            <a:off x="533400" y="188124"/>
            <a:ext cx="8119567" cy="523220"/>
          </a:xfrm>
          <a:prstGeom prst="rect">
            <a:avLst/>
          </a:prstGeom>
          <a:solidFill>
            <a:srgbClr val="006600"/>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fontAlgn="auto">
              <a:spcBef>
                <a:spcPts val="0"/>
              </a:spcBef>
              <a:spcAft>
                <a:spcPts val="0"/>
              </a:spcAft>
              <a:defRPr/>
            </a:pPr>
            <a:r>
              <a:rPr lang="en-ZA" sz="2800" b="1" dirty="0">
                <a:cs typeface="Arial" pitchFamily="34" charset="0"/>
              </a:rPr>
              <a:t>University Capacity Development Programme</a:t>
            </a:r>
            <a:endParaRPr lang="en-US" sz="28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83609350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Content Placeholder 2"/>
          <p:cNvSpPr txBox="1">
            <a:spLocks/>
          </p:cNvSpPr>
          <p:nvPr/>
        </p:nvSpPr>
        <p:spPr>
          <a:xfrm>
            <a:off x="-51620" y="1270368"/>
            <a:ext cx="8978017" cy="4978032"/>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None/>
            </a:pPr>
            <a:endParaRPr lang="en-ZA" sz="2400" b="1" dirty="0">
              <a:cs typeface="Arial" pitchFamily="34" charset="0"/>
            </a:endParaRPr>
          </a:p>
          <a:p>
            <a:pPr marL="0" indent="0">
              <a:buNone/>
            </a:pPr>
            <a:endParaRPr lang="en-ZA" sz="2400" dirty="0" smtClean="0"/>
          </a:p>
        </p:txBody>
      </p:sp>
      <p:graphicFrame>
        <p:nvGraphicFramePr>
          <p:cNvPr id="6" name="Table 5"/>
          <p:cNvGraphicFramePr>
            <a:graphicFrameLocks noGrp="1"/>
          </p:cNvGraphicFramePr>
          <p:nvPr>
            <p:extLst>
              <p:ext uri="{D42A27DB-BD31-4B8C-83A1-F6EECF244321}">
                <p14:modId xmlns:p14="http://schemas.microsoft.com/office/powerpoint/2010/main" xmlns="" val="3024899321"/>
              </p:ext>
            </p:extLst>
          </p:nvPr>
        </p:nvGraphicFramePr>
        <p:xfrm>
          <a:off x="304799" y="1325741"/>
          <a:ext cx="8621597" cy="4559538"/>
        </p:xfrm>
        <a:graphic>
          <a:graphicData uri="http://schemas.openxmlformats.org/drawingml/2006/table">
            <a:tbl>
              <a:tblPr firstRow="1" firstCol="1" bandRow="1"/>
              <a:tblGrid>
                <a:gridCol w="5003605">
                  <a:extLst>
                    <a:ext uri="{9D8B030D-6E8A-4147-A177-3AD203B41FA5}">
                      <a16:colId xmlns:a16="http://schemas.microsoft.com/office/drawing/2014/main" xmlns="" val="20000"/>
                    </a:ext>
                  </a:extLst>
                </a:gridCol>
                <a:gridCol w="1462592">
                  <a:extLst>
                    <a:ext uri="{9D8B030D-6E8A-4147-A177-3AD203B41FA5}">
                      <a16:colId xmlns:a16="http://schemas.microsoft.com/office/drawing/2014/main" xmlns="" val="20001"/>
                    </a:ext>
                  </a:extLst>
                </a:gridCol>
                <a:gridCol w="2155400">
                  <a:extLst>
                    <a:ext uri="{9D8B030D-6E8A-4147-A177-3AD203B41FA5}">
                      <a16:colId xmlns:a16="http://schemas.microsoft.com/office/drawing/2014/main" xmlns="" val="20002"/>
                    </a:ext>
                  </a:extLst>
                </a:gridCol>
              </a:tblGrid>
              <a:tr h="591722">
                <a:tc>
                  <a:txBody>
                    <a:bodyPr/>
                    <a:lstStyle/>
                    <a:p>
                      <a:pPr marL="0" marR="0" algn="ctr">
                        <a:lnSpc>
                          <a:spcPct val="100000"/>
                        </a:lnSpc>
                        <a:spcBef>
                          <a:spcPts val="0"/>
                        </a:spcBef>
                        <a:spcAft>
                          <a:spcPts val="0"/>
                        </a:spcAft>
                      </a:pPr>
                      <a:r>
                        <a:rPr lang="en-US" sz="2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Name of Project</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2000" b="1" dirty="0" smtClean="0">
                          <a:effectLst/>
                          <a:latin typeface="Arial" panose="020B0604020202020204" pitchFamily="34" charset="0"/>
                          <a:ea typeface="Times New Roman" panose="02020603050405020304" pitchFamily="18" charset="0"/>
                          <a:cs typeface="Arial" panose="020B0604020202020204" pitchFamily="34" charset="0"/>
                        </a:rPr>
                        <a:t>Lead University</a:t>
                      </a:r>
                      <a:endParaRPr lang="en-US" sz="20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2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Amount </a:t>
                      </a:r>
                      <a:r>
                        <a:rPr lang="en-US" sz="2000" b="1"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Allocated </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474674">
                <a:tc>
                  <a:txBody>
                    <a:bodyPr/>
                    <a:lstStyle/>
                    <a:p>
                      <a:pPr marL="0" marR="0" lvl="0" indent="0">
                        <a:lnSpc>
                          <a:spcPct val="100000"/>
                        </a:lnSpc>
                        <a:spcBef>
                          <a:spcPts val="0"/>
                        </a:spcBef>
                        <a:spcAft>
                          <a:spcPts val="0"/>
                        </a:spcAft>
                        <a:buFont typeface="+mj-lt"/>
                        <a:buNone/>
                      </a:pPr>
                      <a:r>
                        <a:rPr lang="en-US" sz="1800" dirty="0" smtClean="0">
                          <a:effectLst/>
                          <a:latin typeface="Arial" panose="020B0604020202020204" pitchFamily="34" charset="0"/>
                          <a:ea typeface="Times New Roman" panose="02020603050405020304" pitchFamily="18" charset="0"/>
                          <a:cs typeface="Arial" panose="020B0604020202020204" pitchFamily="34" charset="0"/>
                        </a:rPr>
                        <a:t>1. Future Leaders Initiative</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0000"/>
                        </a:lnSpc>
                        <a:spcBef>
                          <a:spcPts val="0"/>
                        </a:spcBef>
                        <a:spcAft>
                          <a:spcPts val="0"/>
                        </a:spcAft>
                      </a:pPr>
                      <a:r>
                        <a:rPr lang="en-US" sz="1800" dirty="0" smtClean="0">
                          <a:effectLst/>
                          <a:latin typeface="Arial" panose="020B0604020202020204" pitchFamily="34" charset="0"/>
                          <a:ea typeface="Times New Roman" panose="02020603050405020304" pitchFamily="18" charset="0"/>
                          <a:cs typeface="Arial" panose="020B0604020202020204" pitchFamily="34" charset="0"/>
                        </a:rPr>
                        <a:t>NMU</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0000"/>
                        </a:lnSpc>
                        <a:spcBef>
                          <a:spcPts val="0"/>
                        </a:spcBef>
                        <a:spcAft>
                          <a:spcPts val="0"/>
                        </a:spcAft>
                      </a:pPr>
                      <a:r>
                        <a:rPr lang="en-US" sz="1800" dirty="0" smtClean="0">
                          <a:effectLst/>
                          <a:latin typeface="Arial" panose="020B0604020202020204" pitchFamily="34" charset="0"/>
                          <a:ea typeface="Times New Roman" panose="02020603050405020304" pitchFamily="18" charset="0"/>
                          <a:cs typeface="Arial" panose="020B0604020202020204" pitchFamily="34" charset="0"/>
                        </a:rPr>
                        <a:t>R34</a:t>
                      </a:r>
                      <a:r>
                        <a:rPr lang="en-US" sz="1800" baseline="0" dirty="0" smtClean="0">
                          <a:effectLst/>
                          <a:latin typeface="Arial" panose="020B0604020202020204" pitchFamily="34" charset="0"/>
                          <a:ea typeface="Times New Roman" panose="02020603050405020304" pitchFamily="18" charset="0"/>
                          <a:cs typeface="Arial" panose="020B0604020202020204" pitchFamily="34" charset="0"/>
                        </a:rPr>
                        <a:t> </a:t>
                      </a:r>
                      <a:r>
                        <a:rPr lang="en-US" sz="1800" dirty="0" smtClean="0">
                          <a:effectLst/>
                          <a:latin typeface="Arial" panose="020B0604020202020204" pitchFamily="34" charset="0"/>
                          <a:ea typeface="Times New Roman" panose="02020603050405020304" pitchFamily="18" charset="0"/>
                          <a:cs typeface="Arial" panose="020B0604020202020204" pitchFamily="34" charset="0"/>
                        </a:rPr>
                        <a:t>400</a:t>
                      </a:r>
                      <a:r>
                        <a:rPr lang="en-US" sz="1800" baseline="0" dirty="0" smtClean="0">
                          <a:effectLst/>
                          <a:latin typeface="Arial" panose="020B0604020202020204" pitchFamily="34" charset="0"/>
                          <a:ea typeface="Times New Roman" panose="02020603050405020304" pitchFamily="18" charset="0"/>
                          <a:cs typeface="Arial" panose="020B0604020202020204" pitchFamily="34" charset="0"/>
                        </a:rPr>
                        <a:t> </a:t>
                      </a:r>
                      <a:r>
                        <a:rPr lang="en-US" sz="1800" dirty="0" smtClean="0">
                          <a:effectLst/>
                          <a:latin typeface="Arial" panose="020B0604020202020204" pitchFamily="34" charset="0"/>
                          <a:ea typeface="Times New Roman" panose="02020603050405020304" pitchFamily="18" charset="0"/>
                          <a:cs typeface="Arial" panose="020B0604020202020204" pitchFamily="34" charset="0"/>
                        </a:rPr>
                        <a:t>000</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474674">
                <a:tc>
                  <a:txBody>
                    <a:bodyPr/>
                    <a:lstStyle/>
                    <a:p>
                      <a:pPr marL="0" marR="0" lvl="0" indent="0">
                        <a:lnSpc>
                          <a:spcPct val="100000"/>
                        </a:lnSpc>
                        <a:spcBef>
                          <a:spcPts val="0"/>
                        </a:spcBef>
                        <a:spcAft>
                          <a:spcPts val="0"/>
                        </a:spcAft>
                        <a:buFont typeface="+mj-lt"/>
                        <a:buNone/>
                      </a:pPr>
                      <a:r>
                        <a:rPr lang="en-US" sz="18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2. South </a:t>
                      </a: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Africa-Sweden University </a:t>
                      </a:r>
                      <a:r>
                        <a:rPr lang="en-US" sz="18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Forum</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0000"/>
                        </a:lnSpc>
                        <a:spcBef>
                          <a:spcPts val="0"/>
                        </a:spcBef>
                        <a:spcAft>
                          <a:spcPts val="0"/>
                        </a:spcAft>
                      </a:pPr>
                      <a:r>
                        <a:rPr lang="en-US" sz="1800" dirty="0" smtClean="0">
                          <a:effectLst/>
                          <a:latin typeface="Arial" panose="020B0604020202020204" pitchFamily="34" charset="0"/>
                          <a:ea typeface="Times New Roman" panose="02020603050405020304" pitchFamily="18" charset="0"/>
                          <a:cs typeface="Arial" panose="020B0604020202020204" pitchFamily="34" charset="0"/>
                        </a:rPr>
                        <a:t>UP</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0000"/>
                        </a:lnSpc>
                        <a:spcBef>
                          <a:spcPts val="0"/>
                        </a:spcBef>
                        <a:spcAft>
                          <a:spcPts val="0"/>
                        </a:spcAft>
                      </a:pPr>
                      <a:r>
                        <a:rPr lang="en-US" sz="18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R5</a:t>
                      </a:r>
                      <a:r>
                        <a:rPr lang="en-US" sz="1800" baseline="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500</a:t>
                      </a:r>
                      <a:r>
                        <a:rPr lang="en-US" sz="1800" baseline="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000</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398557">
                <a:tc>
                  <a:txBody>
                    <a:bodyPr/>
                    <a:lstStyle/>
                    <a:p>
                      <a:pPr marL="0" marR="0" lvl="0" indent="0">
                        <a:lnSpc>
                          <a:spcPct val="100000"/>
                        </a:lnSpc>
                        <a:spcBef>
                          <a:spcPts val="0"/>
                        </a:spcBef>
                        <a:spcAft>
                          <a:spcPts val="0"/>
                        </a:spcAft>
                        <a:buFont typeface="+mj-lt"/>
                        <a:buNone/>
                      </a:pPr>
                      <a:r>
                        <a:rPr lang="en-US" sz="1800" dirty="0" smtClean="0">
                          <a:effectLst/>
                          <a:latin typeface="Arial" panose="020B0604020202020204" pitchFamily="34" charset="0"/>
                          <a:ea typeface="Times New Roman" panose="02020603050405020304" pitchFamily="18" charset="0"/>
                          <a:cs typeface="Arial" panose="020B0604020202020204" pitchFamily="34" charset="0"/>
                        </a:rPr>
                        <a:t>3. New </a:t>
                      </a:r>
                      <a:r>
                        <a:rPr lang="en-US" sz="1800" dirty="0">
                          <a:effectLst/>
                          <a:latin typeface="Arial" panose="020B0604020202020204" pitchFamily="34" charset="0"/>
                          <a:ea typeface="Times New Roman" panose="02020603050405020304" pitchFamily="18" charset="0"/>
                          <a:cs typeface="Arial" panose="020B0604020202020204" pitchFamily="34" charset="0"/>
                        </a:rPr>
                        <a:t>academics transitions into HE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0000"/>
                        </a:lnSpc>
                        <a:spcBef>
                          <a:spcPts val="0"/>
                        </a:spcBef>
                        <a:spcAft>
                          <a:spcPts val="0"/>
                        </a:spcAft>
                      </a:pPr>
                      <a:r>
                        <a:rPr lang="en-US" sz="1800" dirty="0" smtClean="0">
                          <a:effectLst/>
                          <a:latin typeface="Arial" panose="020B0604020202020204" pitchFamily="34" charset="0"/>
                          <a:ea typeface="Times New Roman" panose="02020603050405020304" pitchFamily="18" charset="0"/>
                          <a:cs typeface="Arial" panose="020B0604020202020204" pitchFamily="34" charset="0"/>
                        </a:rPr>
                        <a:t>UCT</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0000"/>
                        </a:lnSpc>
                        <a:spcBef>
                          <a:spcPts val="0"/>
                        </a:spcBef>
                        <a:spcAft>
                          <a:spcPts val="0"/>
                        </a:spcAft>
                      </a:pPr>
                      <a:r>
                        <a:rPr lang="en-US" sz="1800" dirty="0" smtClean="0">
                          <a:effectLst/>
                          <a:latin typeface="Arial" panose="020B0604020202020204" pitchFamily="34" charset="0"/>
                          <a:ea typeface="Times New Roman" panose="02020603050405020304" pitchFamily="18" charset="0"/>
                          <a:cs typeface="Arial" panose="020B0604020202020204" pitchFamily="34" charset="0"/>
                        </a:rPr>
                        <a:t>R5</a:t>
                      </a:r>
                      <a:r>
                        <a:rPr lang="en-US" sz="1800" baseline="0" dirty="0" smtClean="0">
                          <a:effectLst/>
                          <a:latin typeface="Arial" panose="020B0604020202020204" pitchFamily="34" charset="0"/>
                          <a:ea typeface="Times New Roman" panose="02020603050405020304" pitchFamily="18" charset="0"/>
                          <a:cs typeface="Arial" panose="020B0604020202020204" pitchFamily="34" charset="0"/>
                        </a:rPr>
                        <a:t> </a:t>
                      </a:r>
                      <a:r>
                        <a:rPr lang="en-US" sz="1800" dirty="0" smtClean="0">
                          <a:effectLst/>
                          <a:latin typeface="Arial" panose="020B0604020202020204" pitchFamily="34" charset="0"/>
                          <a:ea typeface="Times New Roman" panose="02020603050405020304" pitchFamily="18" charset="0"/>
                          <a:cs typeface="Arial" panose="020B0604020202020204" pitchFamily="34" charset="0"/>
                        </a:rPr>
                        <a:t>870</a:t>
                      </a:r>
                      <a:r>
                        <a:rPr lang="en-US" sz="1800" baseline="0" dirty="0" smtClean="0">
                          <a:effectLst/>
                          <a:latin typeface="Arial" panose="020B0604020202020204" pitchFamily="34" charset="0"/>
                          <a:ea typeface="Times New Roman" panose="02020603050405020304" pitchFamily="18" charset="0"/>
                          <a:cs typeface="Arial" panose="020B0604020202020204" pitchFamily="34" charset="0"/>
                        </a:rPr>
                        <a:t> </a:t>
                      </a:r>
                      <a:r>
                        <a:rPr lang="en-US" sz="1800" dirty="0" smtClean="0">
                          <a:effectLst/>
                          <a:latin typeface="Arial" panose="020B0604020202020204" pitchFamily="34" charset="0"/>
                          <a:ea typeface="Times New Roman" panose="02020603050405020304" pitchFamily="18" charset="0"/>
                          <a:cs typeface="Arial" panose="020B0604020202020204" pitchFamily="34" charset="0"/>
                        </a:rPr>
                        <a:t>582</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398557">
                <a:tc>
                  <a:txBody>
                    <a:bodyPr/>
                    <a:lstStyle/>
                    <a:p>
                      <a:pPr marL="0" marR="0" lvl="0" indent="0">
                        <a:lnSpc>
                          <a:spcPct val="100000"/>
                        </a:lnSpc>
                        <a:spcBef>
                          <a:spcPts val="0"/>
                        </a:spcBef>
                        <a:spcAft>
                          <a:spcPts val="0"/>
                        </a:spcAft>
                        <a:buFont typeface="+mj-lt"/>
                        <a:buNone/>
                      </a:pPr>
                      <a:r>
                        <a:rPr lang="en-US" sz="1800" dirty="0" smtClean="0">
                          <a:effectLst/>
                          <a:latin typeface="Arial" panose="020B0604020202020204" pitchFamily="34" charset="0"/>
                          <a:ea typeface="Times New Roman" panose="02020603050405020304" pitchFamily="18" charset="0"/>
                          <a:cs typeface="Arial" panose="020B0604020202020204" pitchFamily="34" charset="0"/>
                        </a:rPr>
                        <a:t>4. Building </a:t>
                      </a:r>
                      <a:r>
                        <a:rPr lang="en-US" sz="1800" dirty="0">
                          <a:effectLst/>
                          <a:latin typeface="Arial" panose="020B0604020202020204" pitchFamily="34" charset="0"/>
                          <a:ea typeface="Times New Roman" panose="02020603050405020304" pitchFamily="18" charset="0"/>
                          <a:cs typeface="Arial" panose="020B0604020202020204" pitchFamily="34" charset="0"/>
                        </a:rPr>
                        <a:t>a student advisory system</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0000"/>
                        </a:lnSpc>
                        <a:spcBef>
                          <a:spcPts val="0"/>
                        </a:spcBef>
                        <a:spcAft>
                          <a:spcPts val="0"/>
                        </a:spcAft>
                      </a:pPr>
                      <a:r>
                        <a:rPr lang="en-US" sz="1800" dirty="0" smtClean="0">
                          <a:effectLst/>
                          <a:latin typeface="Arial" panose="020B0604020202020204" pitchFamily="34" charset="0"/>
                          <a:ea typeface="Times New Roman" panose="02020603050405020304" pitchFamily="18" charset="0"/>
                          <a:cs typeface="Arial" panose="020B0604020202020204" pitchFamily="34" charset="0"/>
                        </a:rPr>
                        <a:t>UFS</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0000"/>
                        </a:lnSpc>
                        <a:spcBef>
                          <a:spcPts val="0"/>
                        </a:spcBef>
                        <a:spcAft>
                          <a:spcPts val="0"/>
                        </a:spcAft>
                      </a:pPr>
                      <a:r>
                        <a:rPr lang="en-US" sz="1800" dirty="0" smtClean="0">
                          <a:effectLst/>
                          <a:latin typeface="Arial" panose="020B0604020202020204" pitchFamily="34" charset="0"/>
                          <a:ea typeface="Times New Roman" panose="02020603050405020304" pitchFamily="18" charset="0"/>
                          <a:cs typeface="Arial" panose="020B0604020202020204" pitchFamily="34" charset="0"/>
                        </a:rPr>
                        <a:t>R8</a:t>
                      </a:r>
                      <a:r>
                        <a:rPr lang="en-US" sz="1800" baseline="0" dirty="0" smtClean="0">
                          <a:effectLst/>
                          <a:latin typeface="Arial" panose="020B0604020202020204" pitchFamily="34" charset="0"/>
                          <a:ea typeface="Times New Roman" panose="02020603050405020304" pitchFamily="18" charset="0"/>
                          <a:cs typeface="Arial" panose="020B0604020202020204" pitchFamily="34" charset="0"/>
                        </a:rPr>
                        <a:t> </a:t>
                      </a:r>
                      <a:r>
                        <a:rPr lang="en-US" sz="1800" dirty="0" smtClean="0">
                          <a:effectLst/>
                          <a:latin typeface="Arial" panose="020B0604020202020204" pitchFamily="34" charset="0"/>
                          <a:ea typeface="Times New Roman" panose="02020603050405020304" pitchFamily="18" charset="0"/>
                          <a:cs typeface="Arial" panose="020B0604020202020204" pitchFamily="34" charset="0"/>
                        </a:rPr>
                        <a:t>865</a:t>
                      </a:r>
                      <a:r>
                        <a:rPr lang="en-US" sz="1800" baseline="0" dirty="0" smtClean="0">
                          <a:effectLst/>
                          <a:latin typeface="Arial" panose="020B0604020202020204" pitchFamily="34" charset="0"/>
                          <a:ea typeface="Times New Roman" panose="02020603050405020304" pitchFamily="18" charset="0"/>
                          <a:cs typeface="Arial" panose="020B0604020202020204" pitchFamily="34" charset="0"/>
                        </a:rPr>
                        <a:t> </a:t>
                      </a:r>
                      <a:r>
                        <a:rPr lang="en-US" sz="1800" dirty="0" smtClean="0">
                          <a:effectLst/>
                          <a:latin typeface="Arial" panose="020B0604020202020204" pitchFamily="34" charset="0"/>
                          <a:ea typeface="Times New Roman" panose="02020603050405020304" pitchFamily="18" charset="0"/>
                          <a:cs typeface="Arial" panose="020B0604020202020204" pitchFamily="34" charset="0"/>
                        </a:rPr>
                        <a:t>000</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398557">
                <a:tc>
                  <a:txBody>
                    <a:bodyPr/>
                    <a:lstStyle/>
                    <a:p>
                      <a:pPr marL="0" marR="0" lvl="0" indent="0">
                        <a:lnSpc>
                          <a:spcPct val="100000"/>
                        </a:lnSpc>
                        <a:spcBef>
                          <a:spcPts val="0"/>
                        </a:spcBef>
                        <a:spcAft>
                          <a:spcPts val="0"/>
                        </a:spcAft>
                        <a:buFont typeface="+mj-lt"/>
                        <a:buNone/>
                      </a:pPr>
                      <a:r>
                        <a:rPr lang="en-US" sz="1800" dirty="0" smtClean="0">
                          <a:effectLst/>
                          <a:latin typeface="Arial" panose="020B0604020202020204" pitchFamily="34" charset="0"/>
                          <a:ea typeface="Times New Roman" panose="02020603050405020304" pitchFamily="18" charset="0"/>
                          <a:cs typeface="Arial" panose="020B0604020202020204" pitchFamily="34" charset="0"/>
                        </a:rPr>
                        <a:t>5. Building </a:t>
                      </a:r>
                      <a:r>
                        <a:rPr lang="en-US" sz="1800" dirty="0">
                          <a:effectLst/>
                          <a:latin typeface="Arial" panose="020B0604020202020204" pitchFamily="34" charset="0"/>
                          <a:ea typeface="Times New Roman" panose="02020603050405020304" pitchFamily="18" charset="0"/>
                          <a:cs typeface="Arial" panose="020B0604020202020204" pitchFamily="34" charset="0"/>
                        </a:rPr>
                        <a:t>the capacity of HELTASA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0000"/>
                        </a:lnSpc>
                        <a:spcBef>
                          <a:spcPts val="0"/>
                        </a:spcBef>
                        <a:spcAft>
                          <a:spcPts val="0"/>
                        </a:spcAft>
                      </a:pPr>
                      <a:r>
                        <a:rPr lang="en-US" sz="1800" dirty="0" smtClean="0">
                          <a:effectLst/>
                          <a:latin typeface="Arial" panose="020B0604020202020204" pitchFamily="34" charset="0"/>
                          <a:ea typeface="Times New Roman" panose="02020603050405020304" pitchFamily="18" charset="0"/>
                          <a:cs typeface="Arial" panose="020B0604020202020204" pitchFamily="34" charset="0"/>
                        </a:rPr>
                        <a:t>UCT</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0000"/>
                        </a:lnSpc>
                        <a:spcBef>
                          <a:spcPts val="0"/>
                        </a:spcBef>
                        <a:spcAft>
                          <a:spcPts val="0"/>
                        </a:spcAft>
                      </a:pPr>
                      <a:r>
                        <a:rPr lang="en-US" sz="1800" dirty="0" smtClean="0">
                          <a:effectLst/>
                          <a:latin typeface="Arial" panose="020B0604020202020204" pitchFamily="34" charset="0"/>
                          <a:ea typeface="Times New Roman" panose="02020603050405020304" pitchFamily="18" charset="0"/>
                          <a:cs typeface="Arial" panose="020B0604020202020204" pitchFamily="34" charset="0"/>
                        </a:rPr>
                        <a:t>R2</a:t>
                      </a:r>
                      <a:r>
                        <a:rPr lang="en-US" sz="1800" baseline="0" dirty="0" smtClean="0">
                          <a:effectLst/>
                          <a:latin typeface="Arial" panose="020B0604020202020204" pitchFamily="34" charset="0"/>
                          <a:ea typeface="Times New Roman" panose="02020603050405020304" pitchFamily="18" charset="0"/>
                          <a:cs typeface="Arial" panose="020B0604020202020204" pitchFamily="34" charset="0"/>
                        </a:rPr>
                        <a:t> </a:t>
                      </a:r>
                      <a:r>
                        <a:rPr lang="en-US" sz="1800" dirty="0" smtClean="0">
                          <a:effectLst/>
                          <a:latin typeface="Arial" panose="020B0604020202020204" pitchFamily="34" charset="0"/>
                          <a:ea typeface="Times New Roman" panose="02020603050405020304" pitchFamily="18" charset="0"/>
                          <a:cs typeface="Arial" panose="020B0604020202020204" pitchFamily="34" charset="0"/>
                        </a:rPr>
                        <a:t>079</a:t>
                      </a:r>
                      <a:r>
                        <a:rPr lang="en-US" sz="1800" baseline="0" dirty="0" smtClean="0">
                          <a:effectLst/>
                          <a:latin typeface="Arial" panose="020B0604020202020204" pitchFamily="34" charset="0"/>
                          <a:ea typeface="Times New Roman" panose="02020603050405020304" pitchFamily="18" charset="0"/>
                          <a:cs typeface="Arial" panose="020B0604020202020204" pitchFamily="34" charset="0"/>
                        </a:rPr>
                        <a:t> </a:t>
                      </a:r>
                      <a:r>
                        <a:rPr lang="en-US" sz="1800" dirty="0" smtClean="0">
                          <a:effectLst/>
                          <a:latin typeface="Arial" panose="020B0604020202020204" pitchFamily="34" charset="0"/>
                          <a:ea typeface="Times New Roman" panose="02020603050405020304" pitchFamily="18" charset="0"/>
                          <a:cs typeface="Arial" panose="020B0604020202020204" pitchFamily="34" charset="0"/>
                        </a:rPr>
                        <a:t>732</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414313">
                <a:tc>
                  <a:txBody>
                    <a:bodyPr/>
                    <a:lstStyle/>
                    <a:p>
                      <a:pPr marL="265113" marR="0" lvl="0" indent="-265113">
                        <a:lnSpc>
                          <a:spcPct val="100000"/>
                        </a:lnSpc>
                        <a:spcBef>
                          <a:spcPts val="0"/>
                        </a:spcBef>
                        <a:spcAft>
                          <a:spcPts val="0"/>
                        </a:spcAft>
                        <a:buFont typeface="+mj-lt"/>
                        <a:buNone/>
                      </a:pPr>
                      <a:r>
                        <a:rPr lang="en-US" sz="1800" dirty="0" smtClean="0">
                          <a:effectLst/>
                          <a:latin typeface="Arial" panose="020B0604020202020204" pitchFamily="34" charset="0"/>
                          <a:ea typeface="Times New Roman" panose="02020603050405020304" pitchFamily="18" charset="0"/>
                          <a:cs typeface="Arial" panose="020B0604020202020204" pitchFamily="34" charset="0"/>
                        </a:rPr>
                        <a:t>6. Learning </a:t>
                      </a:r>
                      <a:r>
                        <a:rPr lang="en-US" sz="1800" dirty="0">
                          <a:effectLst/>
                          <a:latin typeface="Arial" panose="020B0604020202020204" pitchFamily="34" charset="0"/>
                          <a:ea typeface="Times New Roman" panose="02020603050405020304" pitchFamily="18" charset="0"/>
                          <a:cs typeface="Arial" panose="020B0604020202020204" pitchFamily="34" charset="0"/>
                        </a:rPr>
                        <a:t>from the National Benchmark </a:t>
                      </a:r>
                      <a:r>
                        <a:rPr lang="en-US" sz="1800" dirty="0" smtClean="0">
                          <a:effectLst/>
                          <a:latin typeface="Arial" panose="020B0604020202020204" pitchFamily="34" charset="0"/>
                          <a:ea typeface="Times New Roman" panose="02020603050405020304" pitchFamily="18" charset="0"/>
                          <a:cs typeface="Arial" panose="020B0604020202020204" pitchFamily="34" charset="0"/>
                        </a:rPr>
                        <a:t>Tests</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0000"/>
                        </a:lnSpc>
                        <a:spcBef>
                          <a:spcPts val="0"/>
                        </a:spcBef>
                        <a:spcAft>
                          <a:spcPts val="0"/>
                        </a:spcAft>
                      </a:pPr>
                      <a:r>
                        <a:rPr lang="en-US" sz="1800" dirty="0" smtClean="0">
                          <a:effectLst/>
                          <a:latin typeface="Arial" panose="020B0604020202020204" pitchFamily="34" charset="0"/>
                          <a:ea typeface="Times New Roman" panose="02020603050405020304" pitchFamily="18" charset="0"/>
                          <a:cs typeface="Arial" panose="020B0604020202020204" pitchFamily="34" charset="0"/>
                        </a:rPr>
                        <a:t>UCT</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0000"/>
                        </a:lnSpc>
                        <a:spcBef>
                          <a:spcPts val="0"/>
                        </a:spcBef>
                        <a:spcAft>
                          <a:spcPts val="0"/>
                        </a:spcAft>
                      </a:pPr>
                      <a:r>
                        <a:rPr lang="en-US" sz="1800" dirty="0" smtClean="0">
                          <a:effectLst/>
                          <a:latin typeface="Arial" panose="020B0604020202020204" pitchFamily="34" charset="0"/>
                          <a:ea typeface="Times New Roman" panose="02020603050405020304" pitchFamily="18" charset="0"/>
                          <a:cs typeface="Arial" panose="020B0604020202020204" pitchFamily="34" charset="0"/>
                        </a:rPr>
                        <a:t>R4</a:t>
                      </a:r>
                      <a:r>
                        <a:rPr lang="en-US" sz="1800" baseline="0" dirty="0" smtClean="0">
                          <a:effectLst/>
                          <a:latin typeface="Arial" panose="020B0604020202020204" pitchFamily="34" charset="0"/>
                          <a:ea typeface="Times New Roman" panose="02020603050405020304" pitchFamily="18" charset="0"/>
                          <a:cs typeface="Arial" panose="020B0604020202020204" pitchFamily="34" charset="0"/>
                        </a:rPr>
                        <a:t> </a:t>
                      </a:r>
                      <a:r>
                        <a:rPr lang="en-US" sz="1800" dirty="0" smtClean="0">
                          <a:effectLst/>
                          <a:latin typeface="Arial" panose="020B0604020202020204" pitchFamily="34" charset="0"/>
                          <a:ea typeface="Times New Roman" panose="02020603050405020304" pitchFamily="18" charset="0"/>
                          <a:cs typeface="Arial" panose="020B0604020202020204" pitchFamily="34" charset="0"/>
                        </a:rPr>
                        <a:t>421</a:t>
                      </a:r>
                      <a:r>
                        <a:rPr lang="en-US" sz="1800" baseline="0" dirty="0" smtClean="0">
                          <a:effectLst/>
                          <a:latin typeface="Arial" panose="020B0604020202020204" pitchFamily="34" charset="0"/>
                          <a:ea typeface="Times New Roman" panose="02020603050405020304" pitchFamily="18" charset="0"/>
                          <a:cs typeface="Arial" panose="020B0604020202020204" pitchFamily="34" charset="0"/>
                        </a:rPr>
                        <a:t> </a:t>
                      </a:r>
                      <a:r>
                        <a:rPr lang="en-US" sz="1800" dirty="0" smtClean="0">
                          <a:effectLst/>
                          <a:latin typeface="Arial" panose="020B0604020202020204" pitchFamily="34" charset="0"/>
                          <a:ea typeface="Times New Roman" panose="02020603050405020304" pitchFamily="18" charset="0"/>
                          <a:cs typeface="Arial" panose="020B0604020202020204" pitchFamily="34" charset="0"/>
                        </a:rPr>
                        <a:t>596</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887582">
                <a:tc>
                  <a:txBody>
                    <a:bodyPr/>
                    <a:lstStyle/>
                    <a:p>
                      <a:pPr marL="265113" marR="0" lvl="0" indent="-265113">
                        <a:lnSpc>
                          <a:spcPct val="100000"/>
                        </a:lnSpc>
                        <a:spcBef>
                          <a:spcPts val="0"/>
                        </a:spcBef>
                        <a:spcAft>
                          <a:spcPts val="0"/>
                        </a:spcAft>
                        <a:buFont typeface="+mj-lt"/>
                        <a:buNone/>
                      </a:pPr>
                      <a:r>
                        <a:rPr lang="en-US" sz="1800" dirty="0" smtClean="0">
                          <a:effectLst/>
                          <a:latin typeface="Arial" panose="020B0604020202020204" pitchFamily="34" charset="0"/>
                          <a:ea typeface="Times New Roman" panose="02020603050405020304" pitchFamily="18" charset="0"/>
                          <a:cs typeface="Arial" panose="020B0604020202020204" pitchFamily="34" charset="0"/>
                        </a:rPr>
                        <a:t>7. Establishment </a:t>
                      </a:r>
                      <a:r>
                        <a:rPr lang="en-US" sz="1800" dirty="0">
                          <a:effectLst/>
                          <a:latin typeface="Arial" panose="020B0604020202020204" pitchFamily="34" charset="0"/>
                          <a:ea typeface="Times New Roman" panose="02020603050405020304" pitchFamily="18" charset="0"/>
                          <a:cs typeface="Arial" panose="020B0604020202020204" pitchFamily="34" charset="0"/>
                        </a:rPr>
                        <a:t>of a Centre for African Languages Teaching at the University of Johannesburg</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0000"/>
                        </a:lnSpc>
                        <a:spcBef>
                          <a:spcPts val="0"/>
                        </a:spcBef>
                        <a:spcAft>
                          <a:spcPts val="0"/>
                        </a:spcAft>
                      </a:pPr>
                      <a:r>
                        <a:rPr lang="en-US" sz="1800" dirty="0" smtClean="0">
                          <a:effectLst/>
                          <a:latin typeface="Arial" panose="020B0604020202020204" pitchFamily="34" charset="0"/>
                          <a:ea typeface="Times New Roman" panose="02020603050405020304" pitchFamily="18" charset="0"/>
                          <a:cs typeface="Arial" panose="020B0604020202020204" pitchFamily="34" charset="0"/>
                        </a:rPr>
                        <a:t>UJ</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0000"/>
                        </a:lnSpc>
                        <a:spcBef>
                          <a:spcPts val="0"/>
                        </a:spcBef>
                        <a:spcAft>
                          <a:spcPts val="0"/>
                        </a:spcAft>
                      </a:pPr>
                      <a:r>
                        <a:rPr lang="en-US" sz="1800" dirty="0" smtClean="0">
                          <a:effectLst/>
                          <a:latin typeface="Arial" panose="020B0604020202020204" pitchFamily="34" charset="0"/>
                          <a:ea typeface="Times New Roman" panose="02020603050405020304" pitchFamily="18" charset="0"/>
                          <a:cs typeface="Arial" panose="020B0604020202020204" pitchFamily="34" charset="0"/>
                        </a:rPr>
                        <a:t>R12</a:t>
                      </a:r>
                      <a:r>
                        <a:rPr lang="en-US" sz="1800" baseline="0" dirty="0" smtClean="0">
                          <a:effectLst/>
                          <a:latin typeface="Arial" panose="020B0604020202020204" pitchFamily="34" charset="0"/>
                          <a:ea typeface="Times New Roman" panose="02020603050405020304" pitchFamily="18" charset="0"/>
                          <a:cs typeface="Arial" panose="020B0604020202020204" pitchFamily="34" charset="0"/>
                        </a:rPr>
                        <a:t> </a:t>
                      </a:r>
                      <a:r>
                        <a:rPr lang="en-US" sz="1800" dirty="0" smtClean="0">
                          <a:effectLst/>
                          <a:latin typeface="Arial" panose="020B0604020202020204" pitchFamily="34" charset="0"/>
                          <a:ea typeface="Times New Roman" panose="02020603050405020304" pitchFamily="18" charset="0"/>
                          <a:cs typeface="Arial" panose="020B0604020202020204" pitchFamily="34" charset="0"/>
                        </a:rPr>
                        <a:t>000</a:t>
                      </a:r>
                      <a:r>
                        <a:rPr lang="en-US" sz="1800" baseline="0" dirty="0" smtClean="0">
                          <a:effectLst/>
                          <a:latin typeface="Arial" panose="020B0604020202020204" pitchFamily="34" charset="0"/>
                          <a:ea typeface="Times New Roman" panose="02020603050405020304" pitchFamily="18" charset="0"/>
                          <a:cs typeface="Arial" panose="020B0604020202020204" pitchFamily="34" charset="0"/>
                        </a:rPr>
                        <a:t> </a:t>
                      </a:r>
                      <a:r>
                        <a:rPr lang="en-US" sz="1800" dirty="0" smtClean="0">
                          <a:effectLst/>
                          <a:latin typeface="Arial" panose="020B0604020202020204" pitchFamily="34" charset="0"/>
                          <a:ea typeface="Times New Roman" panose="02020603050405020304" pitchFamily="18" charset="0"/>
                          <a:cs typeface="Arial" panose="020B0604020202020204" pitchFamily="34" charset="0"/>
                        </a:rPr>
                        <a:t>000</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503024">
                <a:tc>
                  <a:txBody>
                    <a:bodyPr/>
                    <a:lstStyle/>
                    <a:p>
                      <a:pPr marL="0" marR="0" lvl="0" indent="0">
                        <a:lnSpc>
                          <a:spcPct val="100000"/>
                        </a:lnSpc>
                        <a:spcBef>
                          <a:spcPts val="0"/>
                        </a:spcBef>
                        <a:spcAft>
                          <a:spcPts val="0"/>
                        </a:spcAft>
                        <a:buFont typeface="+mj-lt"/>
                        <a:buNone/>
                      </a:pPr>
                      <a:r>
                        <a:rPr lang="en-US" sz="1800" dirty="0" smtClean="0">
                          <a:effectLst/>
                          <a:latin typeface="Arial" panose="020B0604020202020204" pitchFamily="34" charset="0"/>
                          <a:ea typeface="Times New Roman" panose="02020603050405020304" pitchFamily="18" charset="0"/>
                          <a:cs typeface="Arial" panose="020B0604020202020204" pitchFamily="34" charset="0"/>
                        </a:rPr>
                        <a:t>8. UCDP </a:t>
                      </a:r>
                      <a:r>
                        <a:rPr lang="en-US" sz="1800" dirty="0">
                          <a:effectLst/>
                          <a:latin typeface="Arial" panose="020B0604020202020204" pitchFamily="34" charset="0"/>
                          <a:ea typeface="Times New Roman" panose="02020603050405020304" pitchFamily="18" charset="0"/>
                          <a:cs typeface="Arial" panose="020B0604020202020204" pitchFamily="34" charset="0"/>
                        </a:rPr>
                        <a:t>Monitoring and Evaluation Project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0000"/>
                        </a:lnSpc>
                        <a:spcBef>
                          <a:spcPts val="0"/>
                        </a:spcBef>
                        <a:spcAft>
                          <a:spcPts val="0"/>
                        </a:spcAft>
                      </a:pPr>
                      <a:r>
                        <a:rPr lang="en-US" sz="1800" dirty="0" smtClean="0">
                          <a:effectLst/>
                          <a:latin typeface="Arial" panose="020B0604020202020204" pitchFamily="34" charset="0"/>
                          <a:ea typeface="Times New Roman" panose="02020603050405020304" pitchFamily="18" charset="0"/>
                          <a:cs typeface="Arial" panose="020B0604020202020204" pitchFamily="34" charset="0"/>
                        </a:rPr>
                        <a:t>SUN</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0000"/>
                        </a:lnSpc>
                        <a:spcBef>
                          <a:spcPts val="0"/>
                        </a:spcBef>
                        <a:spcAft>
                          <a:spcPts val="0"/>
                        </a:spcAft>
                      </a:pPr>
                      <a:r>
                        <a:rPr lang="en-US" sz="1800" dirty="0" smtClean="0">
                          <a:effectLst/>
                          <a:latin typeface="Arial" panose="020B0604020202020204" pitchFamily="34" charset="0"/>
                          <a:ea typeface="Times New Roman" panose="02020603050405020304" pitchFamily="18" charset="0"/>
                          <a:cs typeface="Arial" panose="020B0604020202020204" pitchFamily="34" charset="0"/>
                        </a:rPr>
                        <a:t>R7</a:t>
                      </a:r>
                      <a:r>
                        <a:rPr lang="en-US" sz="1800" baseline="0" dirty="0" smtClean="0">
                          <a:effectLst/>
                          <a:latin typeface="Arial" panose="020B0604020202020204" pitchFamily="34" charset="0"/>
                          <a:ea typeface="Times New Roman" panose="02020603050405020304" pitchFamily="18" charset="0"/>
                          <a:cs typeface="Arial" panose="020B0604020202020204" pitchFamily="34" charset="0"/>
                        </a:rPr>
                        <a:t> </a:t>
                      </a:r>
                      <a:r>
                        <a:rPr lang="en-US" sz="1800" dirty="0" smtClean="0">
                          <a:effectLst/>
                          <a:latin typeface="Arial" panose="020B0604020202020204" pitchFamily="34" charset="0"/>
                          <a:ea typeface="Times New Roman" panose="02020603050405020304" pitchFamily="18" charset="0"/>
                          <a:cs typeface="Arial" panose="020B0604020202020204" pitchFamily="34" charset="0"/>
                        </a:rPr>
                        <a:t>566</a:t>
                      </a:r>
                      <a:r>
                        <a:rPr lang="en-US" sz="1800" baseline="0" dirty="0" smtClean="0">
                          <a:effectLst/>
                          <a:latin typeface="Arial" panose="020B0604020202020204" pitchFamily="34" charset="0"/>
                          <a:ea typeface="Times New Roman" panose="02020603050405020304" pitchFamily="18" charset="0"/>
                          <a:cs typeface="Arial" panose="020B0604020202020204" pitchFamily="34" charset="0"/>
                        </a:rPr>
                        <a:t> </a:t>
                      </a:r>
                      <a:r>
                        <a:rPr lang="en-US" sz="1800" dirty="0" smtClean="0">
                          <a:effectLst/>
                          <a:latin typeface="Arial" panose="020B0604020202020204" pitchFamily="34" charset="0"/>
                          <a:ea typeface="Times New Roman" panose="02020603050405020304" pitchFamily="18" charset="0"/>
                          <a:cs typeface="Arial" panose="020B0604020202020204" pitchFamily="34" charset="0"/>
                        </a:rPr>
                        <a:t>000</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bl>
          </a:graphicData>
        </a:graphic>
      </p:graphicFrame>
      <p:sp>
        <p:nvSpPr>
          <p:cNvPr id="8" name="Slide Number Placeholder 3"/>
          <p:cNvSpPr>
            <a:spLocks noGrp="1"/>
          </p:cNvSpPr>
          <p:nvPr>
            <p:ph type="sldNum" sz="quarter" idx="12"/>
          </p:nvPr>
        </p:nvSpPr>
        <p:spPr>
          <a:xfrm>
            <a:off x="7010400" y="6487587"/>
            <a:ext cx="2133600" cy="365125"/>
          </a:xfrm>
        </p:spPr>
        <p:txBody>
          <a:bodyPr/>
          <a:lstStyle/>
          <a:p>
            <a:pPr algn="r">
              <a:defRPr/>
            </a:pPr>
            <a:fld id="{3BABFDD9-386B-4635-A8AB-4BCCAEB4E35F}" type="slidenum">
              <a:rPr lang="en-US" sz="1400" b="1" smtClean="0">
                <a:latin typeface="+mn-lt"/>
                <a:cs typeface="Arial" pitchFamily="34" charset="0"/>
              </a:rPr>
              <a:pPr algn="r">
                <a:defRPr/>
              </a:pPr>
              <a:t>21</a:t>
            </a:fld>
            <a:endParaRPr lang="en-US" sz="1400" b="1" dirty="0">
              <a:latin typeface="+mn-lt"/>
              <a:cs typeface="Arial" pitchFamily="34" charset="0"/>
            </a:endParaRPr>
          </a:p>
        </p:txBody>
      </p:sp>
      <p:sp>
        <p:nvSpPr>
          <p:cNvPr id="9" name="TextBox 8"/>
          <p:cNvSpPr txBox="1"/>
          <p:nvPr/>
        </p:nvSpPr>
        <p:spPr>
          <a:xfrm>
            <a:off x="491033" y="533400"/>
            <a:ext cx="8119567" cy="523220"/>
          </a:xfrm>
          <a:prstGeom prst="rect">
            <a:avLst/>
          </a:prstGeom>
          <a:solidFill>
            <a:srgbClr val="006600"/>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fontAlgn="auto">
              <a:spcBef>
                <a:spcPts val="0"/>
              </a:spcBef>
              <a:spcAft>
                <a:spcPts val="0"/>
              </a:spcAft>
              <a:defRPr/>
            </a:pPr>
            <a:r>
              <a:rPr lang="en-GB" sz="2800" b="1" dirty="0" smtClean="0">
                <a:solidFill>
                  <a:schemeClr val="bg1"/>
                </a:solidFill>
                <a:latin typeface="Arial" panose="020B0604020202020204" pitchFamily="34" charset="0"/>
                <a:cs typeface="Arial" panose="020B0604020202020204" pitchFamily="34" charset="0"/>
              </a:rPr>
              <a:t>Collaborative Projects Initiated </a:t>
            </a:r>
            <a:r>
              <a:rPr lang="en-GB" sz="2800" b="1" dirty="0">
                <a:solidFill>
                  <a:schemeClr val="bg1"/>
                </a:solidFill>
                <a:latin typeface="Arial" panose="020B0604020202020204" pitchFamily="34" charset="0"/>
                <a:cs typeface="Arial" panose="020B0604020202020204" pitchFamily="34" charset="0"/>
              </a:rPr>
              <a:t>for 2018-2020</a:t>
            </a:r>
            <a:endParaRPr lang="en-US" sz="28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426115565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Content Placeholder 2"/>
          <p:cNvSpPr txBox="1">
            <a:spLocks/>
          </p:cNvSpPr>
          <p:nvPr/>
        </p:nvSpPr>
        <p:spPr>
          <a:xfrm>
            <a:off x="-51620" y="1270368"/>
            <a:ext cx="8978017" cy="4978032"/>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None/>
            </a:pPr>
            <a:endParaRPr lang="en-ZA" sz="2400" b="1" dirty="0">
              <a:cs typeface="Arial" pitchFamily="34" charset="0"/>
            </a:endParaRPr>
          </a:p>
          <a:p>
            <a:pPr marL="0" indent="0">
              <a:buNone/>
            </a:pPr>
            <a:endParaRPr lang="en-ZA" sz="2400" dirty="0" smtClean="0"/>
          </a:p>
        </p:txBody>
      </p:sp>
      <p:graphicFrame>
        <p:nvGraphicFramePr>
          <p:cNvPr id="6" name="Table 5"/>
          <p:cNvGraphicFramePr>
            <a:graphicFrameLocks noGrp="1"/>
          </p:cNvGraphicFramePr>
          <p:nvPr>
            <p:extLst>
              <p:ext uri="{D42A27DB-BD31-4B8C-83A1-F6EECF244321}">
                <p14:modId xmlns:p14="http://schemas.microsoft.com/office/powerpoint/2010/main" xmlns="" val="1826604022"/>
              </p:ext>
            </p:extLst>
          </p:nvPr>
        </p:nvGraphicFramePr>
        <p:xfrm>
          <a:off x="304799" y="1216152"/>
          <a:ext cx="8534401" cy="3990788"/>
        </p:xfrm>
        <a:graphic>
          <a:graphicData uri="http://schemas.openxmlformats.org/drawingml/2006/table">
            <a:tbl>
              <a:tblPr firstRow="1" firstCol="1" bandRow="1"/>
              <a:tblGrid>
                <a:gridCol w="5181601">
                  <a:extLst>
                    <a:ext uri="{9D8B030D-6E8A-4147-A177-3AD203B41FA5}">
                      <a16:colId xmlns:a16="http://schemas.microsoft.com/office/drawing/2014/main" xmlns="" val="20000"/>
                    </a:ext>
                  </a:extLst>
                </a:gridCol>
                <a:gridCol w="1143000">
                  <a:extLst>
                    <a:ext uri="{9D8B030D-6E8A-4147-A177-3AD203B41FA5}">
                      <a16:colId xmlns:a16="http://schemas.microsoft.com/office/drawing/2014/main" xmlns="" val="20001"/>
                    </a:ext>
                  </a:extLst>
                </a:gridCol>
                <a:gridCol w="2209800">
                  <a:extLst>
                    <a:ext uri="{9D8B030D-6E8A-4147-A177-3AD203B41FA5}">
                      <a16:colId xmlns:a16="http://schemas.microsoft.com/office/drawing/2014/main" xmlns="" val="20002"/>
                    </a:ext>
                  </a:extLst>
                </a:gridCol>
              </a:tblGrid>
              <a:tr h="533615">
                <a:tc>
                  <a:txBody>
                    <a:bodyPr/>
                    <a:lstStyle/>
                    <a:p>
                      <a:pPr marL="0" marR="0" algn="ctr">
                        <a:lnSpc>
                          <a:spcPct val="100000"/>
                        </a:lnSpc>
                        <a:spcBef>
                          <a:spcPts val="0"/>
                        </a:spcBef>
                        <a:spcAft>
                          <a:spcPts val="0"/>
                        </a:spcAft>
                      </a:pPr>
                      <a:r>
                        <a:rPr lang="en-US" sz="1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Name of Project</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800" b="1" dirty="0" smtClean="0">
                          <a:effectLst/>
                          <a:latin typeface="Arial" panose="020B0604020202020204" pitchFamily="34" charset="0"/>
                          <a:ea typeface="Times New Roman" panose="02020603050405020304" pitchFamily="18" charset="0"/>
                          <a:cs typeface="Arial" panose="020B0604020202020204" pitchFamily="34" charset="0"/>
                        </a:rPr>
                        <a:t>Lead</a:t>
                      </a:r>
                      <a:endParaRPr lang="en-US" sz="18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Amount </a:t>
                      </a:r>
                      <a:r>
                        <a:rPr lang="en-US" sz="1800" b="1"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Allocated </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460033">
                <a:tc>
                  <a:txBody>
                    <a:bodyPr/>
                    <a:lstStyle/>
                    <a:p>
                      <a:pPr marL="0" marR="0" lvl="0" indent="0">
                        <a:lnSpc>
                          <a:spcPct val="100000"/>
                        </a:lnSpc>
                        <a:spcBef>
                          <a:spcPts val="0"/>
                        </a:spcBef>
                        <a:spcAft>
                          <a:spcPts val="0"/>
                        </a:spcAft>
                        <a:buFont typeface="+mj-lt"/>
                        <a:buNone/>
                      </a:pPr>
                      <a:r>
                        <a:rPr lang="en-US" sz="1800" dirty="0" smtClean="0">
                          <a:effectLst/>
                          <a:latin typeface="Arial" panose="020B0604020202020204" pitchFamily="34" charset="0"/>
                          <a:ea typeface="Times New Roman" panose="02020603050405020304" pitchFamily="18" charset="0"/>
                          <a:cs typeface="Arial" panose="020B0604020202020204" pitchFamily="34" charset="0"/>
                        </a:rPr>
                        <a:t>New Generation</a:t>
                      </a:r>
                      <a:r>
                        <a:rPr lang="en-US" sz="1800" baseline="0" dirty="0" smtClean="0">
                          <a:effectLst/>
                          <a:latin typeface="Arial" panose="020B0604020202020204" pitchFamily="34" charset="0"/>
                          <a:ea typeface="Times New Roman" panose="02020603050405020304" pitchFamily="18" charset="0"/>
                          <a:cs typeface="Arial" panose="020B0604020202020204" pitchFamily="34" charset="0"/>
                        </a:rPr>
                        <a:t> of Academics </a:t>
                      </a:r>
                      <a:r>
                        <a:rPr lang="en-US" sz="1800" baseline="0" dirty="0" err="1" smtClean="0">
                          <a:effectLst/>
                          <a:latin typeface="Arial" panose="020B0604020202020204" pitchFamily="34" charset="0"/>
                          <a:ea typeface="Times New Roman" panose="02020603050405020304" pitchFamily="18" charset="0"/>
                          <a:cs typeface="Arial" panose="020B0604020202020204" pitchFamily="34" charset="0"/>
                        </a:rPr>
                        <a:t>Programme</a:t>
                      </a:r>
                      <a:endParaRPr lang="en-US" sz="1800" baseline="0" dirty="0" smtClean="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0000"/>
                        </a:lnSpc>
                        <a:spcBef>
                          <a:spcPts val="0"/>
                        </a:spcBef>
                        <a:spcAft>
                          <a:spcPts val="0"/>
                        </a:spcAft>
                      </a:pPr>
                      <a:r>
                        <a:rPr lang="en-US" sz="1800" dirty="0" smtClean="0">
                          <a:effectLst/>
                          <a:latin typeface="Arial" panose="020B0604020202020204" pitchFamily="34" charset="0"/>
                          <a:ea typeface="Times New Roman" panose="02020603050405020304" pitchFamily="18" charset="0"/>
                          <a:cs typeface="Arial" panose="020B0604020202020204" pitchFamily="34" charset="0"/>
                        </a:rPr>
                        <a:t>DHET</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0000"/>
                        </a:lnSpc>
                        <a:spcBef>
                          <a:spcPts val="0"/>
                        </a:spcBef>
                        <a:spcAft>
                          <a:spcPts val="0"/>
                        </a:spcAft>
                      </a:pPr>
                      <a:r>
                        <a:rPr lang="en-US" sz="1800" dirty="0" smtClean="0">
                          <a:effectLst/>
                          <a:latin typeface="Arial" panose="020B0604020202020204" pitchFamily="34" charset="0"/>
                          <a:ea typeface="Times New Roman" panose="02020603050405020304" pitchFamily="18" charset="0"/>
                          <a:cs typeface="Arial" panose="020B0604020202020204" pitchFamily="34" charset="0"/>
                        </a:rPr>
                        <a:t>R750</a:t>
                      </a:r>
                      <a:r>
                        <a:rPr lang="en-US" sz="1800" baseline="0" dirty="0" smtClean="0">
                          <a:effectLst/>
                          <a:latin typeface="Arial" panose="020B0604020202020204" pitchFamily="34" charset="0"/>
                          <a:ea typeface="Times New Roman" panose="02020603050405020304" pitchFamily="18" charset="0"/>
                          <a:cs typeface="Arial" panose="020B0604020202020204" pitchFamily="34" charset="0"/>
                        </a:rPr>
                        <a:t> </a:t>
                      </a:r>
                      <a:r>
                        <a:rPr lang="en-US" sz="1800" dirty="0" smtClean="0">
                          <a:effectLst/>
                          <a:latin typeface="Arial" panose="020B0604020202020204" pitchFamily="34" charset="0"/>
                          <a:ea typeface="Times New Roman" panose="02020603050405020304" pitchFamily="18" charset="0"/>
                          <a:cs typeface="Arial" panose="020B0604020202020204" pitchFamily="34" charset="0"/>
                        </a:rPr>
                        <a:t>000</a:t>
                      </a:r>
                      <a:r>
                        <a:rPr lang="en-US" sz="1800" baseline="0" dirty="0" smtClean="0">
                          <a:effectLst/>
                          <a:latin typeface="Arial" panose="020B0604020202020204" pitchFamily="34" charset="0"/>
                          <a:ea typeface="Times New Roman" panose="02020603050405020304" pitchFamily="18" charset="0"/>
                          <a:cs typeface="Arial" panose="020B0604020202020204" pitchFamily="34" charset="0"/>
                        </a:rPr>
                        <a:t> </a:t>
                      </a:r>
                      <a:r>
                        <a:rPr lang="en-US" sz="1800" dirty="0" smtClean="0">
                          <a:effectLst/>
                          <a:latin typeface="Arial" panose="020B0604020202020204" pitchFamily="34" charset="0"/>
                          <a:ea typeface="Times New Roman" panose="02020603050405020304" pitchFamily="18" charset="0"/>
                          <a:cs typeface="Arial" panose="020B0604020202020204" pitchFamily="34" charset="0"/>
                        </a:rPr>
                        <a:t>000</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710925">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8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US – SA Higher Education Network University Staff Doctoral </a:t>
                      </a:r>
                      <a:r>
                        <a:rPr lang="en-US" sz="18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Programme</a:t>
                      </a:r>
                      <a:endParaRPr lang="en-US" sz="18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0000"/>
                        </a:lnSpc>
                        <a:spcBef>
                          <a:spcPts val="0"/>
                        </a:spcBef>
                        <a:spcAft>
                          <a:spcPts val="0"/>
                        </a:spcAft>
                      </a:pPr>
                      <a:r>
                        <a:rPr lang="en-US" sz="1800" dirty="0" smtClean="0">
                          <a:effectLst/>
                          <a:latin typeface="Arial" panose="020B0604020202020204" pitchFamily="34" charset="0"/>
                          <a:ea typeface="Times New Roman" panose="02020603050405020304" pitchFamily="18" charset="0"/>
                          <a:cs typeface="Arial" panose="020B0604020202020204" pitchFamily="34" charset="0"/>
                        </a:rPr>
                        <a:t>DHET</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8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R51</a:t>
                      </a:r>
                      <a:r>
                        <a:rPr lang="en-US" sz="1800" baseline="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119</a:t>
                      </a:r>
                      <a:r>
                        <a:rPr lang="en-US" sz="1800" baseline="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236</a:t>
                      </a:r>
                      <a:endParaRPr lang="en-US" sz="1800" dirty="0" smtClean="0">
                        <a:effectLst/>
                        <a:latin typeface="Arial" panose="020B0604020202020204" pitchFamily="34" charset="0"/>
                        <a:ea typeface="Times New Roman" panose="02020603050405020304" pitchFamily="18" charset="0"/>
                        <a:cs typeface="Arial" panose="020B0604020202020204" pitchFamily="34" charset="0"/>
                      </a:endParaRPr>
                    </a:p>
                    <a:p>
                      <a:pPr marL="0" marR="0" algn="r">
                        <a:lnSpc>
                          <a:spcPct val="100000"/>
                        </a:lnSpc>
                        <a:spcBef>
                          <a:spcPts val="0"/>
                        </a:spcBef>
                        <a:spcAft>
                          <a:spcPts val="0"/>
                        </a:spcAft>
                      </a:pP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329063">
                <a:tc>
                  <a:txBody>
                    <a:bodyPr/>
                    <a:lstStyle/>
                    <a:p>
                      <a:pPr marL="0" marR="0" lvl="0" indent="0">
                        <a:lnSpc>
                          <a:spcPct val="100000"/>
                        </a:lnSpc>
                        <a:spcBef>
                          <a:spcPts val="0"/>
                        </a:spcBef>
                        <a:spcAft>
                          <a:spcPts val="0"/>
                        </a:spcAft>
                        <a:buFont typeface="+mj-lt"/>
                        <a:buNone/>
                      </a:pPr>
                      <a:r>
                        <a:rPr lang="en-US" sz="1800" dirty="0" smtClean="0">
                          <a:effectLst/>
                          <a:latin typeface="Arial" panose="020B0604020202020204" pitchFamily="34" charset="0"/>
                          <a:ea typeface="Times New Roman" panose="02020603050405020304" pitchFamily="18" charset="0"/>
                          <a:cs typeface="Arial" panose="020B0604020202020204" pitchFamily="34" charset="0"/>
                        </a:rPr>
                        <a:t>PSET Research Chairs </a:t>
                      </a:r>
                      <a:r>
                        <a:rPr lang="en-US" sz="1800" dirty="0" err="1" smtClean="0">
                          <a:effectLst/>
                          <a:latin typeface="Arial" panose="020B0604020202020204" pitchFamily="34" charset="0"/>
                          <a:ea typeface="Times New Roman" panose="02020603050405020304" pitchFamily="18" charset="0"/>
                          <a:cs typeface="Arial" panose="020B0604020202020204" pitchFamily="34" charset="0"/>
                        </a:rPr>
                        <a:t>Programme</a:t>
                      </a:r>
                      <a:endParaRPr lang="en-US" sz="1800" dirty="0" smtClean="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0000"/>
                        </a:lnSpc>
                        <a:spcBef>
                          <a:spcPts val="0"/>
                        </a:spcBef>
                        <a:spcAft>
                          <a:spcPts val="0"/>
                        </a:spcAft>
                      </a:pPr>
                      <a:r>
                        <a:rPr lang="en-US" sz="1800" dirty="0" smtClean="0">
                          <a:effectLst/>
                          <a:latin typeface="Arial" panose="020B0604020202020204" pitchFamily="34" charset="0"/>
                          <a:ea typeface="Times New Roman" panose="02020603050405020304" pitchFamily="18" charset="0"/>
                          <a:cs typeface="Arial" panose="020B0604020202020204" pitchFamily="34" charset="0"/>
                        </a:rPr>
                        <a:t>DHET</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0000"/>
                        </a:lnSpc>
                        <a:spcBef>
                          <a:spcPts val="0"/>
                        </a:spcBef>
                        <a:spcAft>
                          <a:spcPts val="0"/>
                        </a:spcAft>
                      </a:pPr>
                      <a:r>
                        <a:rPr lang="en-US" sz="1800" dirty="0" smtClean="0">
                          <a:effectLst/>
                          <a:latin typeface="Arial" panose="020B0604020202020204" pitchFamily="34" charset="0"/>
                          <a:ea typeface="Times New Roman" panose="02020603050405020304" pitchFamily="18" charset="0"/>
                          <a:cs typeface="Arial" panose="020B0604020202020204" pitchFamily="34" charset="0"/>
                        </a:rPr>
                        <a:t>R97</a:t>
                      </a:r>
                      <a:r>
                        <a:rPr lang="en-US" sz="1800" baseline="0" dirty="0" smtClean="0">
                          <a:effectLst/>
                          <a:latin typeface="Arial" panose="020B0604020202020204" pitchFamily="34" charset="0"/>
                          <a:ea typeface="Times New Roman" panose="02020603050405020304" pitchFamily="18" charset="0"/>
                          <a:cs typeface="Arial" panose="020B0604020202020204" pitchFamily="34" charset="0"/>
                        </a:rPr>
                        <a:t> </a:t>
                      </a:r>
                      <a:r>
                        <a:rPr lang="en-US" sz="1800" dirty="0" smtClean="0">
                          <a:effectLst/>
                          <a:latin typeface="Arial" panose="020B0604020202020204" pitchFamily="34" charset="0"/>
                          <a:ea typeface="Times New Roman" panose="02020603050405020304" pitchFamily="18" charset="0"/>
                          <a:cs typeface="Arial" panose="020B0604020202020204" pitchFamily="34" charset="0"/>
                        </a:rPr>
                        <a:t>774</a:t>
                      </a:r>
                      <a:r>
                        <a:rPr lang="en-US" sz="1800" baseline="0" dirty="0" smtClean="0">
                          <a:effectLst/>
                          <a:latin typeface="Arial" panose="020B0604020202020204" pitchFamily="34" charset="0"/>
                          <a:ea typeface="Times New Roman" panose="02020603050405020304" pitchFamily="18" charset="0"/>
                          <a:cs typeface="Arial" panose="020B0604020202020204" pitchFamily="34" charset="0"/>
                        </a:rPr>
                        <a:t> </a:t>
                      </a:r>
                      <a:r>
                        <a:rPr lang="en-US" sz="1800" dirty="0" smtClean="0">
                          <a:effectLst/>
                          <a:latin typeface="Arial" panose="020B0604020202020204" pitchFamily="34" charset="0"/>
                          <a:ea typeface="Times New Roman" panose="02020603050405020304" pitchFamily="18" charset="0"/>
                          <a:cs typeface="Arial" panose="020B0604020202020204" pitchFamily="34" charset="0"/>
                        </a:rPr>
                        <a:t>944</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737737">
                <a:tc>
                  <a:txBody>
                    <a:bodyPr/>
                    <a:lstStyle/>
                    <a:p>
                      <a:pPr marL="0" marR="0" lvl="0" indent="0">
                        <a:lnSpc>
                          <a:spcPct val="100000"/>
                        </a:lnSpc>
                        <a:spcBef>
                          <a:spcPts val="0"/>
                        </a:spcBef>
                        <a:spcAft>
                          <a:spcPts val="0"/>
                        </a:spcAft>
                        <a:buFont typeface="+mj-lt"/>
                        <a:buNone/>
                      </a:pPr>
                      <a:r>
                        <a:rPr lang="en-US" sz="1800" dirty="0" smtClean="0">
                          <a:effectLst/>
                          <a:latin typeface="Arial" panose="020B0604020202020204" pitchFamily="34" charset="0"/>
                          <a:ea typeface="Times New Roman" panose="02020603050405020304" pitchFamily="18" charset="0"/>
                          <a:cs typeface="Arial" panose="020B0604020202020204" pitchFamily="34" charset="0"/>
                        </a:rPr>
                        <a:t>Higher Education Leadership and</a:t>
                      </a:r>
                      <a:r>
                        <a:rPr lang="en-US" sz="1800" baseline="0" dirty="0" smtClean="0">
                          <a:effectLst/>
                          <a:latin typeface="Arial" panose="020B0604020202020204" pitchFamily="34" charset="0"/>
                          <a:ea typeface="Times New Roman" panose="02020603050405020304" pitchFamily="18" charset="0"/>
                          <a:cs typeface="Arial" panose="020B0604020202020204" pitchFamily="34" charset="0"/>
                        </a:rPr>
                        <a:t> Management </a:t>
                      </a:r>
                      <a:r>
                        <a:rPr lang="en-US" sz="1800" baseline="0" dirty="0" err="1" smtClean="0">
                          <a:effectLst/>
                          <a:latin typeface="Arial" panose="020B0604020202020204" pitchFamily="34" charset="0"/>
                          <a:ea typeface="Times New Roman" panose="02020603050405020304" pitchFamily="18" charset="0"/>
                          <a:cs typeface="Arial" panose="020B0604020202020204" pitchFamily="34" charset="0"/>
                        </a:rPr>
                        <a:t>Programme</a:t>
                      </a:r>
                      <a:endParaRPr lang="en-US" sz="1800" baseline="0" dirty="0" smtClean="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0000"/>
                        </a:lnSpc>
                        <a:spcBef>
                          <a:spcPts val="0"/>
                        </a:spcBef>
                        <a:spcAft>
                          <a:spcPts val="0"/>
                        </a:spcAft>
                      </a:pPr>
                      <a:r>
                        <a:rPr lang="en-US" sz="1800" dirty="0" err="1" smtClean="0">
                          <a:effectLst/>
                          <a:latin typeface="Arial" panose="020B0604020202020204" pitchFamily="34" charset="0"/>
                          <a:ea typeface="Times New Roman" panose="02020603050405020304" pitchFamily="18" charset="0"/>
                          <a:cs typeface="Arial" panose="020B0604020202020204" pitchFamily="34" charset="0"/>
                        </a:rPr>
                        <a:t>USAf</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0000"/>
                        </a:lnSpc>
                        <a:spcBef>
                          <a:spcPts val="0"/>
                        </a:spcBef>
                        <a:spcAft>
                          <a:spcPts val="0"/>
                        </a:spcAft>
                      </a:pPr>
                      <a:r>
                        <a:rPr lang="en-US" sz="1800" dirty="0" smtClean="0">
                          <a:effectLst/>
                          <a:latin typeface="Arial" panose="020B0604020202020204" pitchFamily="34" charset="0"/>
                          <a:ea typeface="Times New Roman" panose="02020603050405020304" pitchFamily="18" charset="0"/>
                          <a:cs typeface="Arial" panose="020B0604020202020204" pitchFamily="34" charset="0"/>
                        </a:rPr>
                        <a:t>R25</a:t>
                      </a:r>
                      <a:r>
                        <a:rPr lang="en-US" sz="1800" baseline="0" dirty="0" smtClean="0">
                          <a:effectLst/>
                          <a:latin typeface="Arial" panose="020B0604020202020204" pitchFamily="34" charset="0"/>
                          <a:ea typeface="Times New Roman" panose="02020603050405020304" pitchFamily="18" charset="0"/>
                          <a:cs typeface="Arial" panose="020B0604020202020204" pitchFamily="34" charset="0"/>
                        </a:rPr>
                        <a:t> </a:t>
                      </a:r>
                      <a:r>
                        <a:rPr lang="en-US" sz="1800" dirty="0" smtClean="0">
                          <a:effectLst/>
                          <a:latin typeface="Arial" panose="020B0604020202020204" pitchFamily="34" charset="0"/>
                          <a:ea typeface="Times New Roman" panose="02020603050405020304" pitchFamily="18" charset="0"/>
                          <a:cs typeface="Arial" panose="020B0604020202020204" pitchFamily="34" charset="0"/>
                        </a:rPr>
                        <a:t>373</a:t>
                      </a:r>
                      <a:r>
                        <a:rPr lang="en-US" sz="1800" baseline="0" dirty="0" smtClean="0">
                          <a:effectLst/>
                          <a:latin typeface="Arial" panose="020B0604020202020204" pitchFamily="34" charset="0"/>
                          <a:ea typeface="Times New Roman" panose="02020603050405020304" pitchFamily="18" charset="0"/>
                          <a:cs typeface="Arial" panose="020B0604020202020204" pitchFamily="34" charset="0"/>
                        </a:rPr>
                        <a:t> </a:t>
                      </a:r>
                      <a:r>
                        <a:rPr lang="en-US" sz="1800" dirty="0" smtClean="0">
                          <a:effectLst/>
                          <a:latin typeface="Arial" panose="020B0604020202020204" pitchFamily="34" charset="0"/>
                          <a:ea typeface="Times New Roman" panose="02020603050405020304" pitchFamily="18" charset="0"/>
                          <a:cs typeface="Arial" panose="020B0604020202020204" pitchFamily="34" charset="0"/>
                        </a:rPr>
                        <a:t>000</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685800">
                <a:tc>
                  <a:txBody>
                    <a:bodyPr/>
                    <a:lstStyle/>
                    <a:p>
                      <a:pPr marL="0" marR="0" lvl="0" indent="0">
                        <a:lnSpc>
                          <a:spcPct val="100000"/>
                        </a:lnSpc>
                        <a:spcBef>
                          <a:spcPts val="0"/>
                        </a:spcBef>
                        <a:spcAft>
                          <a:spcPts val="0"/>
                        </a:spcAft>
                        <a:buFont typeface="+mj-lt"/>
                        <a:buNone/>
                      </a:pPr>
                      <a:r>
                        <a:rPr lang="en-US" sz="1800" dirty="0" smtClean="0">
                          <a:effectLst/>
                          <a:latin typeface="Arial" panose="020B0604020202020204" pitchFamily="34" charset="0"/>
                          <a:ea typeface="Times New Roman" panose="02020603050405020304" pitchFamily="18" charset="0"/>
                          <a:cs typeface="Arial" panose="020B0604020202020204" pitchFamily="34" charset="0"/>
                        </a:rPr>
                        <a:t>Entrepreneurship Development in Higher Education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0000"/>
                        </a:lnSpc>
                        <a:spcBef>
                          <a:spcPts val="0"/>
                        </a:spcBef>
                        <a:spcAft>
                          <a:spcPts val="0"/>
                        </a:spcAft>
                      </a:pPr>
                      <a:r>
                        <a:rPr lang="en-US" sz="1800" dirty="0" err="1" smtClean="0">
                          <a:effectLst/>
                          <a:latin typeface="Arial" panose="020B0604020202020204" pitchFamily="34" charset="0"/>
                          <a:ea typeface="Times New Roman" panose="02020603050405020304" pitchFamily="18" charset="0"/>
                          <a:cs typeface="Arial" panose="020B0604020202020204" pitchFamily="34" charset="0"/>
                        </a:rPr>
                        <a:t>USAf</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0000"/>
                        </a:lnSpc>
                        <a:spcBef>
                          <a:spcPts val="0"/>
                        </a:spcBef>
                        <a:spcAft>
                          <a:spcPts val="0"/>
                        </a:spcAft>
                      </a:pPr>
                      <a:r>
                        <a:rPr lang="en-US" sz="1800" dirty="0" smtClean="0">
                          <a:effectLst/>
                          <a:latin typeface="Arial" panose="020B0604020202020204" pitchFamily="34" charset="0"/>
                          <a:ea typeface="Times New Roman" panose="02020603050405020304" pitchFamily="18" charset="0"/>
                          <a:cs typeface="Arial" panose="020B0604020202020204" pitchFamily="34" charset="0"/>
                        </a:rPr>
                        <a:t>R17</a:t>
                      </a:r>
                      <a:r>
                        <a:rPr lang="en-US" sz="1800" baseline="0" dirty="0" smtClean="0">
                          <a:effectLst/>
                          <a:latin typeface="Arial" panose="020B0604020202020204" pitchFamily="34" charset="0"/>
                          <a:ea typeface="Times New Roman" panose="02020603050405020304" pitchFamily="18" charset="0"/>
                          <a:cs typeface="Arial" panose="020B0604020202020204" pitchFamily="34" charset="0"/>
                        </a:rPr>
                        <a:t> 970 639</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533615">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800" dirty="0" smtClean="0">
                          <a:effectLst/>
                          <a:latin typeface="Arial" panose="020B0604020202020204" pitchFamily="34" charset="0"/>
                          <a:ea typeface="Times New Roman" panose="02020603050405020304" pitchFamily="18" charset="0"/>
                        </a:rPr>
                        <a:t>Study into cost of producing university graduates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0000"/>
                        </a:lnSpc>
                        <a:spcBef>
                          <a:spcPts val="0"/>
                        </a:spcBef>
                        <a:spcAft>
                          <a:spcPts val="0"/>
                        </a:spcAft>
                      </a:pPr>
                      <a:r>
                        <a:rPr lang="en-US" sz="1800" dirty="0" err="1" smtClean="0">
                          <a:effectLst/>
                          <a:latin typeface="Arial" panose="020B0604020202020204" pitchFamily="34" charset="0"/>
                          <a:ea typeface="Times New Roman" panose="02020603050405020304" pitchFamily="18" charset="0"/>
                          <a:cs typeface="Arial" panose="020B0604020202020204" pitchFamily="34" charset="0"/>
                        </a:rPr>
                        <a:t>USAf</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0000"/>
                        </a:lnSpc>
                        <a:spcBef>
                          <a:spcPts val="0"/>
                        </a:spcBef>
                        <a:spcAft>
                          <a:spcPts val="0"/>
                        </a:spcAft>
                      </a:pPr>
                      <a:r>
                        <a:rPr lang="en-US" sz="1800" dirty="0" smtClean="0">
                          <a:effectLst/>
                          <a:latin typeface="Arial" panose="020B0604020202020204" pitchFamily="34" charset="0"/>
                          <a:ea typeface="Times New Roman" panose="02020603050405020304" pitchFamily="18" charset="0"/>
                          <a:cs typeface="Arial" panose="020B0604020202020204" pitchFamily="34" charset="0"/>
                        </a:rPr>
                        <a:t>R4</a:t>
                      </a:r>
                      <a:r>
                        <a:rPr lang="en-US" sz="1800" baseline="0" dirty="0" smtClean="0">
                          <a:effectLst/>
                          <a:latin typeface="Arial" panose="020B0604020202020204" pitchFamily="34" charset="0"/>
                          <a:ea typeface="Times New Roman" panose="02020603050405020304" pitchFamily="18" charset="0"/>
                          <a:cs typeface="Arial" panose="020B0604020202020204" pitchFamily="34" charset="0"/>
                        </a:rPr>
                        <a:t> </a:t>
                      </a:r>
                      <a:r>
                        <a:rPr lang="en-US" sz="1800" dirty="0" smtClean="0">
                          <a:effectLst/>
                          <a:latin typeface="Arial" panose="020B0604020202020204" pitchFamily="34" charset="0"/>
                          <a:ea typeface="Times New Roman" panose="02020603050405020304" pitchFamily="18" charset="0"/>
                          <a:cs typeface="Arial" panose="020B0604020202020204" pitchFamily="34" charset="0"/>
                        </a:rPr>
                        <a:t>680</a:t>
                      </a:r>
                      <a:r>
                        <a:rPr lang="en-US" sz="1800" baseline="0" dirty="0" smtClean="0">
                          <a:effectLst/>
                          <a:latin typeface="Arial" panose="020B0604020202020204" pitchFamily="34" charset="0"/>
                          <a:ea typeface="Times New Roman" panose="02020603050405020304" pitchFamily="18" charset="0"/>
                          <a:cs typeface="Arial" panose="020B0604020202020204" pitchFamily="34" charset="0"/>
                        </a:rPr>
                        <a:t> </a:t>
                      </a:r>
                      <a:r>
                        <a:rPr lang="en-US" sz="1800" dirty="0" smtClean="0">
                          <a:effectLst/>
                          <a:latin typeface="Arial" panose="020B0604020202020204" pitchFamily="34" charset="0"/>
                          <a:ea typeface="Times New Roman" panose="02020603050405020304" pitchFamily="18" charset="0"/>
                          <a:cs typeface="Arial" panose="020B0604020202020204" pitchFamily="34" charset="0"/>
                        </a:rPr>
                        <a:t>000</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bl>
          </a:graphicData>
        </a:graphic>
      </p:graphicFrame>
      <p:sp>
        <p:nvSpPr>
          <p:cNvPr id="8" name="Slide Number Placeholder 3"/>
          <p:cNvSpPr>
            <a:spLocks noGrp="1"/>
          </p:cNvSpPr>
          <p:nvPr>
            <p:ph type="sldNum" sz="quarter" idx="12"/>
          </p:nvPr>
        </p:nvSpPr>
        <p:spPr>
          <a:xfrm>
            <a:off x="7010400" y="6487587"/>
            <a:ext cx="2133600" cy="365125"/>
          </a:xfrm>
        </p:spPr>
        <p:txBody>
          <a:bodyPr/>
          <a:lstStyle/>
          <a:p>
            <a:pPr algn="r">
              <a:defRPr/>
            </a:pPr>
            <a:fld id="{3BABFDD9-386B-4635-A8AB-4BCCAEB4E35F}" type="slidenum">
              <a:rPr lang="en-US" sz="1400" b="1" smtClean="0">
                <a:latin typeface="+mn-lt"/>
                <a:cs typeface="Arial" pitchFamily="34" charset="0"/>
              </a:rPr>
              <a:pPr algn="r">
                <a:defRPr/>
              </a:pPr>
              <a:t>22</a:t>
            </a:fld>
            <a:endParaRPr lang="en-US" sz="1400" b="1" dirty="0">
              <a:latin typeface="+mn-lt"/>
              <a:cs typeface="Arial" pitchFamily="34" charset="0"/>
            </a:endParaRPr>
          </a:p>
        </p:txBody>
      </p:sp>
      <p:sp>
        <p:nvSpPr>
          <p:cNvPr id="9" name="TextBox 8"/>
          <p:cNvSpPr txBox="1"/>
          <p:nvPr/>
        </p:nvSpPr>
        <p:spPr>
          <a:xfrm>
            <a:off x="491033" y="533400"/>
            <a:ext cx="8119567" cy="523220"/>
          </a:xfrm>
          <a:prstGeom prst="rect">
            <a:avLst/>
          </a:prstGeom>
          <a:solidFill>
            <a:srgbClr val="006600"/>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fontAlgn="auto">
              <a:spcBef>
                <a:spcPts val="0"/>
              </a:spcBef>
              <a:spcAft>
                <a:spcPts val="0"/>
              </a:spcAft>
              <a:defRPr/>
            </a:pPr>
            <a:r>
              <a:rPr lang="en-ZA" sz="2800" b="1" dirty="0">
                <a:cs typeface="Arial" pitchFamily="34" charset="0"/>
              </a:rPr>
              <a:t>UCDP </a:t>
            </a:r>
            <a:r>
              <a:rPr lang="en-GB" sz="2800" b="1" dirty="0">
                <a:solidFill>
                  <a:schemeClr val="bg1"/>
                </a:solidFill>
                <a:latin typeface="Arial" panose="020B0604020202020204" pitchFamily="34" charset="0"/>
                <a:cs typeface="Arial" panose="020B0604020202020204" pitchFamily="34" charset="0"/>
              </a:rPr>
              <a:t>Nationally-led collaborative projects</a:t>
            </a:r>
            <a:endParaRPr lang="en-US" sz="28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13360987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5" name="Content Placeholder 2"/>
          <p:cNvSpPr txBox="1">
            <a:spLocks/>
          </p:cNvSpPr>
          <p:nvPr/>
        </p:nvSpPr>
        <p:spPr>
          <a:xfrm>
            <a:off x="-51620" y="1270368"/>
            <a:ext cx="8978017" cy="4978032"/>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None/>
            </a:pPr>
            <a:endParaRPr lang="en-ZA" sz="2400" b="1" dirty="0">
              <a:cs typeface="Arial" pitchFamily="34" charset="0"/>
            </a:endParaRPr>
          </a:p>
          <a:p>
            <a:pPr marL="0" indent="0">
              <a:buNone/>
            </a:pPr>
            <a:endParaRPr lang="en-ZA" sz="2400" dirty="0" smtClean="0"/>
          </a:p>
        </p:txBody>
      </p:sp>
      <p:sp>
        <p:nvSpPr>
          <p:cNvPr id="6" name="Content Placeholder 2"/>
          <p:cNvSpPr txBox="1">
            <a:spLocks/>
          </p:cNvSpPr>
          <p:nvPr/>
        </p:nvSpPr>
        <p:spPr>
          <a:xfrm>
            <a:off x="491032" y="1524000"/>
            <a:ext cx="8119567" cy="5059363"/>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spcBef>
                <a:spcPts val="0"/>
              </a:spcBef>
              <a:spcAft>
                <a:spcPts val="0"/>
              </a:spcAft>
              <a:defRPr/>
            </a:pPr>
            <a:r>
              <a:rPr lang="en-GB" sz="1800" kern="0" dirty="0" smtClean="0">
                <a:solidFill>
                  <a:schemeClr val="dk1"/>
                </a:solidFill>
              </a:rPr>
              <a:t>The goal of the TLDCIP programme is to strengthen teacher education at universities to support the whole education system (ECD, Basic Education, TVET, CEC) </a:t>
            </a:r>
          </a:p>
          <a:p>
            <a:pPr>
              <a:spcBef>
                <a:spcPts val="0"/>
              </a:spcBef>
              <a:spcAft>
                <a:spcPts val="0"/>
              </a:spcAft>
              <a:defRPr/>
            </a:pPr>
            <a:r>
              <a:rPr lang="en-GB" sz="1800" kern="0" dirty="0" smtClean="0">
                <a:solidFill>
                  <a:schemeClr val="dk1"/>
                </a:solidFill>
              </a:rPr>
              <a:t>The programme is implemented with the support of the European Union (R200 million)</a:t>
            </a:r>
          </a:p>
          <a:p>
            <a:pPr>
              <a:spcBef>
                <a:spcPts val="0"/>
              </a:spcBef>
              <a:spcAft>
                <a:spcPts val="0"/>
              </a:spcAft>
              <a:defRPr/>
            </a:pPr>
            <a:r>
              <a:rPr lang="en-GB" sz="1800" kern="0" dirty="0" smtClean="0">
                <a:solidFill>
                  <a:schemeClr val="dk1"/>
                </a:solidFill>
              </a:rPr>
              <a:t>Key achievements thus far:</a:t>
            </a:r>
          </a:p>
          <a:p>
            <a:pPr marL="646113" lvl="1">
              <a:spcBef>
                <a:spcPts val="0"/>
              </a:spcBef>
              <a:spcAft>
                <a:spcPts val="0"/>
              </a:spcAft>
              <a:buFontTx/>
              <a:buChar char="-"/>
              <a:defRPr/>
            </a:pPr>
            <a:r>
              <a:rPr lang="en-US" sz="1800" kern="0" dirty="0" smtClean="0">
                <a:solidFill>
                  <a:schemeClr val="dk1"/>
                </a:solidFill>
              </a:rPr>
              <a:t>10 universities are developing qualification </a:t>
            </a:r>
            <a:r>
              <a:rPr lang="en-US" sz="1800" kern="0" dirty="0" err="1" smtClean="0">
                <a:solidFill>
                  <a:schemeClr val="dk1"/>
                </a:solidFill>
              </a:rPr>
              <a:t>programmes</a:t>
            </a:r>
            <a:r>
              <a:rPr lang="en-US" sz="1800" kern="0" dirty="0" smtClean="0">
                <a:solidFill>
                  <a:schemeClr val="dk1"/>
                </a:solidFill>
              </a:rPr>
              <a:t> for birth - 4 educators</a:t>
            </a:r>
            <a:endParaRPr lang="en-US" sz="1800" kern="0" dirty="0">
              <a:solidFill>
                <a:schemeClr val="dk1"/>
              </a:solidFill>
            </a:endParaRPr>
          </a:p>
          <a:p>
            <a:pPr marL="646113" lvl="1">
              <a:spcBef>
                <a:spcPts val="0"/>
              </a:spcBef>
              <a:spcAft>
                <a:spcPts val="0"/>
              </a:spcAft>
              <a:buFontTx/>
              <a:buChar char="-"/>
              <a:defRPr/>
            </a:pPr>
            <a:r>
              <a:rPr lang="en-US" sz="1800" kern="0" dirty="0" smtClean="0">
                <a:solidFill>
                  <a:schemeClr val="dk1"/>
                </a:solidFill>
              </a:rPr>
              <a:t>13 universities are developing qualification </a:t>
            </a:r>
            <a:r>
              <a:rPr lang="en-US" sz="1800" kern="0" dirty="0" err="1" smtClean="0">
                <a:solidFill>
                  <a:schemeClr val="dk1"/>
                </a:solidFill>
              </a:rPr>
              <a:t>programmes</a:t>
            </a:r>
            <a:r>
              <a:rPr lang="en-US" sz="1800" kern="0" dirty="0" smtClean="0">
                <a:solidFill>
                  <a:schemeClr val="dk1"/>
                </a:solidFill>
              </a:rPr>
              <a:t> for TVET college lecturers</a:t>
            </a:r>
            <a:endParaRPr lang="en-US" sz="1800" kern="0" dirty="0">
              <a:solidFill>
                <a:schemeClr val="dk1"/>
              </a:solidFill>
            </a:endParaRPr>
          </a:p>
          <a:p>
            <a:pPr marL="646113" lvl="1">
              <a:spcBef>
                <a:spcPts val="0"/>
              </a:spcBef>
              <a:spcAft>
                <a:spcPts val="0"/>
              </a:spcAft>
              <a:buFontTx/>
              <a:buChar char="-"/>
              <a:defRPr/>
            </a:pPr>
            <a:r>
              <a:rPr lang="en-US" sz="1800" kern="0" dirty="0" smtClean="0">
                <a:solidFill>
                  <a:schemeClr val="dk1"/>
                </a:solidFill>
              </a:rPr>
              <a:t>8 universities are developing qualification </a:t>
            </a:r>
            <a:r>
              <a:rPr lang="en-US" sz="1800" kern="0" dirty="0" err="1" smtClean="0">
                <a:solidFill>
                  <a:schemeClr val="dk1"/>
                </a:solidFill>
              </a:rPr>
              <a:t>programmes</a:t>
            </a:r>
            <a:r>
              <a:rPr lang="en-US" sz="1800" kern="0" dirty="0" smtClean="0">
                <a:solidFill>
                  <a:schemeClr val="dk1"/>
                </a:solidFill>
              </a:rPr>
              <a:t> CET college lecturers</a:t>
            </a:r>
            <a:endParaRPr lang="en-US" sz="1800" kern="0" dirty="0">
              <a:solidFill>
                <a:schemeClr val="dk1"/>
              </a:solidFill>
            </a:endParaRPr>
          </a:p>
          <a:p>
            <a:pPr marL="646113" lvl="1">
              <a:spcBef>
                <a:spcPts val="0"/>
              </a:spcBef>
              <a:spcAft>
                <a:spcPts val="0"/>
              </a:spcAft>
              <a:buFontTx/>
              <a:buChar char="-"/>
              <a:defRPr/>
            </a:pPr>
            <a:r>
              <a:rPr lang="en-US" sz="1800" kern="0" dirty="0" smtClean="0">
                <a:solidFill>
                  <a:schemeClr val="dk1"/>
                </a:solidFill>
              </a:rPr>
              <a:t>The establishment and strengthening of 3 </a:t>
            </a:r>
            <a:r>
              <a:rPr lang="en-US" sz="1800" kern="0" dirty="0" err="1" smtClean="0">
                <a:solidFill>
                  <a:schemeClr val="dk1"/>
                </a:solidFill>
              </a:rPr>
              <a:t>centres</a:t>
            </a:r>
            <a:r>
              <a:rPr lang="en-US" sz="1800" kern="0" dirty="0" smtClean="0">
                <a:solidFill>
                  <a:schemeClr val="dk1"/>
                </a:solidFill>
              </a:rPr>
              <a:t> for special needs education are being supported, at Wits the focus is on Deaf Studies, at UP the focus is on Visual Impairment and at UJ the focus is on education of learners with neuro-developmental challenges</a:t>
            </a:r>
            <a:endParaRPr lang="en-US" sz="1800" kern="0" dirty="0">
              <a:solidFill>
                <a:schemeClr val="dk1"/>
              </a:solidFill>
            </a:endParaRPr>
          </a:p>
        </p:txBody>
      </p:sp>
      <p:sp>
        <p:nvSpPr>
          <p:cNvPr id="8" name="Slide Number Placeholder 3"/>
          <p:cNvSpPr>
            <a:spLocks noGrp="1"/>
          </p:cNvSpPr>
          <p:nvPr>
            <p:ph type="sldNum" sz="quarter" idx="12"/>
          </p:nvPr>
        </p:nvSpPr>
        <p:spPr>
          <a:xfrm>
            <a:off x="7010400" y="6487587"/>
            <a:ext cx="2133600" cy="365125"/>
          </a:xfrm>
        </p:spPr>
        <p:txBody>
          <a:bodyPr/>
          <a:lstStyle/>
          <a:p>
            <a:pPr algn="r">
              <a:defRPr/>
            </a:pPr>
            <a:fld id="{3BABFDD9-386B-4635-A8AB-4BCCAEB4E35F}" type="slidenum">
              <a:rPr lang="en-US" sz="1400" b="1" smtClean="0">
                <a:latin typeface="+mn-lt"/>
                <a:cs typeface="Arial" pitchFamily="34" charset="0"/>
              </a:rPr>
              <a:pPr algn="r">
                <a:defRPr/>
              </a:pPr>
              <a:t>23</a:t>
            </a:fld>
            <a:endParaRPr lang="en-US" sz="1400" b="1" dirty="0">
              <a:latin typeface="+mn-lt"/>
              <a:cs typeface="Arial" pitchFamily="34" charset="0"/>
            </a:endParaRPr>
          </a:p>
        </p:txBody>
      </p:sp>
      <p:sp>
        <p:nvSpPr>
          <p:cNvPr id="9" name="TextBox 8"/>
          <p:cNvSpPr txBox="1"/>
          <p:nvPr/>
        </p:nvSpPr>
        <p:spPr>
          <a:xfrm>
            <a:off x="491033" y="533400"/>
            <a:ext cx="8119567" cy="954107"/>
          </a:xfrm>
          <a:prstGeom prst="rect">
            <a:avLst/>
          </a:prstGeom>
          <a:solidFill>
            <a:srgbClr val="006600"/>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fontAlgn="auto">
              <a:spcBef>
                <a:spcPts val="0"/>
              </a:spcBef>
              <a:spcAft>
                <a:spcPts val="0"/>
              </a:spcAft>
              <a:defRPr/>
            </a:pPr>
            <a:r>
              <a:rPr lang="en-US" sz="2800" b="1" dirty="0">
                <a:solidFill>
                  <a:schemeClr val="bg1"/>
                </a:solidFill>
                <a:latin typeface="Arial" panose="020B0604020202020204" pitchFamily="34" charset="0"/>
                <a:ea typeface="Times New Roman" panose="02020603050405020304" pitchFamily="18" charset="0"/>
                <a:cs typeface="Arial" panose="020B0604020202020204" pitchFamily="34" charset="0"/>
              </a:rPr>
              <a:t>Teaching </a:t>
            </a:r>
            <a:r>
              <a:rPr lang="en-US" sz="2800" b="1" dirty="0" smtClean="0">
                <a:solidFill>
                  <a:schemeClr val="bg1"/>
                </a:solidFill>
                <a:latin typeface="Arial" panose="020B0604020202020204" pitchFamily="34" charset="0"/>
                <a:ea typeface="Times New Roman" panose="02020603050405020304" pitchFamily="18" charset="0"/>
                <a:cs typeface="Arial" panose="020B0604020202020204" pitchFamily="34" charset="0"/>
              </a:rPr>
              <a:t>and </a:t>
            </a:r>
            <a:r>
              <a:rPr lang="en-US" sz="2800" b="1" dirty="0">
                <a:solidFill>
                  <a:schemeClr val="bg1"/>
                </a:solidFill>
                <a:latin typeface="Arial" panose="020B0604020202020204" pitchFamily="34" charset="0"/>
                <a:ea typeface="Times New Roman" panose="02020603050405020304" pitchFamily="18" charset="0"/>
                <a:cs typeface="Arial" panose="020B0604020202020204" pitchFamily="34" charset="0"/>
              </a:rPr>
              <a:t>Learning Development Capacity Improvement </a:t>
            </a:r>
            <a:r>
              <a:rPr lang="en-US" sz="2800" b="1" dirty="0" err="1">
                <a:solidFill>
                  <a:schemeClr val="bg1"/>
                </a:solidFill>
                <a:latin typeface="Arial" panose="020B0604020202020204" pitchFamily="34" charset="0"/>
                <a:ea typeface="Times New Roman" panose="02020603050405020304" pitchFamily="18" charset="0"/>
                <a:cs typeface="Arial" panose="020B0604020202020204" pitchFamily="34" charset="0"/>
              </a:rPr>
              <a:t>Programme</a:t>
            </a:r>
            <a:r>
              <a:rPr lang="en-US" sz="2800" b="1" dirty="0">
                <a:solidFill>
                  <a:schemeClr val="bg1"/>
                </a:solidFill>
                <a:latin typeface="Arial" panose="020B0604020202020204" pitchFamily="34" charset="0"/>
                <a:ea typeface="Times New Roman" panose="02020603050405020304" pitchFamily="18" charset="0"/>
                <a:cs typeface="Arial" panose="020B0604020202020204" pitchFamily="34" charset="0"/>
              </a:rPr>
              <a:t> (TLDCIP)</a:t>
            </a:r>
            <a:endParaRPr lang="en-US" sz="28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69653785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5" name="Content Placeholder 2"/>
          <p:cNvSpPr txBox="1">
            <a:spLocks/>
          </p:cNvSpPr>
          <p:nvPr/>
        </p:nvSpPr>
        <p:spPr>
          <a:xfrm>
            <a:off x="-51620" y="1270368"/>
            <a:ext cx="8978017" cy="4978032"/>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None/>
            </a:pPr>
            <a:endParaRPr lang="en-ZA" sz="2400" b="1" dirty="0">
              <a:cs typeface="Arial" pitchFamily="34" charset="0"/>
            </a:endParaRPr>
          </a:p>
          <a:p>
            <a:pPr marL="0" indent="0">
              <a:buNone/>
            </a:pPr>
            <a:endParaRPr lang="en-ZA" sz="2400" dirty="0" smtClean="0"/>
          </a:p>
        </p:txBody>
      </p:sp>
      <p:sp>
        <p:nvSpPr>
          <p:cNvPr id="6" name="Content Placeholder 2"/>
          <p:cNvSpPr txBox="1">
            <a:spLocks/>
          </p:cNvSpPr>
          <p:nvPr/>
        </p:nvSpPr>
        <p:spPr>
          <a:xfrm>
            <a:off x="491032" y="1570037"/>
            <a:ext cx="8119567" cy="5059363"/>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646113" lvl="1">
              <a:spcBef>
                <a:spcPts val="0"/>
              </a:spcBef>
              <a:spcAft>
                <a:spcPts val="0"/>
              </a:spcAft>
              <a:buFontTx/>
              <a:buChar char="-"/>
              <a:defRPr/>
            </a:pPr>
            <a:r>
              <a:rPr lang="en-US" sz="1800" kern="0" dirty="0" smtClean="0">
                <a:solidFill>
                  <a:schemeClr val="dk1"/>
                </a:solidFill>
              </a:rPr>
              <a:t>All universities involved in Primary Initial Teacher Education are working together to develop standards, curriculum frameworks, courses and materials for the development of primary mathematics and language /literacy teachers</a:t>
            </a:r>
          </a:p>
          <a:p>
            <a:pPr marL="646113" lvl="1">
              <a:spcBef>
                <a:spcPts val="0"/>
              </a:spcBef>
              <a:spcAft>
                <a:spcPts val="0"/>
              </a:spcAft>
              <a:buFontTx/>
              <a:buChar char="-"/>
              <a:defRPr/>
            </a:pPr>
            <a:r>
              <a:rPr lang="en-US" sz="1800" kern="0" dirty="0" smtClean="0">
                <a:solidFill>
                  <a:schemeClr val="dk1"/>
                </a:solidFill>
              </a:rPr>
              <a:t>A process to develop a protocol to support the implementation of teaching practice in initial teacher education </a:t>
            </a:r>
            <a:r>
              <a:rPr lang="en-US" sz="1800" kern="0" dirty="0" err="1" smtClean="0">
                <a:solidFill>
                  <a:schemeClr val="dk1"/>
                </a:solidFill>
              </a:rPr>
              <a:t>programmes</a:t>
            </a:r>
            <a:r>
              <a:rPr lang="en-US" sz="1800" kern="0" dirty="0" smtClean="0">
                <a:solidFill>
                  <a:schemeClr val="dk1"/>
                </a:solidFill>
              </a:rPr>
              <a:t> has been initiated</a:t>
            </a:r>
          </a:p>
          <a:p>
            <a:pPr marL="646113" lvl="1">
              <a:spcBef>
                <a:spcPts val="0"/>
              </a:spcBef>
              <a:spcAft>
                <a:spcPts val="0"/>
              </a:spcAft>
              <a:buFontTx/>
              <a:buChar char="-"/>
              <a:defRPr/>
            </a:pPr>
            <a:r>
              <a:rPr lang="en-US" sz="1800" kern="0" dirty="0" smtClean="0">
                <a:solidFill>
                  <a:schemeClr val="dk1"/>
                </a:solidFill>
              </a:rPr>
              <a:t>A task team has been established to examine initial teacher education through distance, with a focus on UNISA</a:t>
            </a:r>
          </a:p>
          <a:p>
            <a:pPr>
              <a:spcBef>
                <a:spcPts val="0"/>
              </a:spcBef>
              <a:spcAft>
                <a:spcPts val="0"/>
              </a:spcAft>
            </a:pPr>
            <a:endParaRPr lang="en-ZA" sz="1800" kern="0" dirty="0" smtClean="0"/>
          </a:p>
          <a:p>
            <a:pPr>
              <a:spcBef>
                <a:spcPts val="0"/>
              </a:spcBef>
              <a:spcAft>
                <a:spcPts val="0"/>
              </a:spcAft>
            </a:pPr>
            <a:endParaRPr lang="en-ZA" sz="1800" kern="0" dirty="0"/>
          </a:p>
        </p:txBody>
      </p:sp>
      <p:sp>
        <p:nvSpPr>
          <p:cNvPr id="8" name="Slide Number Placeholder 3"/>
          <p:cNvSpPr>
            <a:spLocks noGrp="1"/>
          </p:cNvSpPr>
          <p:nvPr>
            <p:ph type="sldNum" sz="quarter" idx="12"/>
          </p:nvPr>
        </p:nvSpPr>
        <p:spPr>
          <a:xfrm>
            <a:off x="7010400" y="6487587"/>
            <a:ext cx="2133600" cy="365125"/>
          </a:xfrm>
        </p:spPr>
        <p:txBody>
          <a:bodyPr/>
          <a:lstStyle/>
          <a:p>
            <a:pPr algn="r">
              <a:defRPr/>
            </a:pPr>
            <a:fld id="{3BABFDD9-386B-4635-A8AB-4BCCAEB4E35F}" type="slidenum">
              <a:rPr lang="en-US" sz="1400" b="1" smtClean="0">
                <a:latin typeface="+mn-lt"/>
                <a:cs typeface="Arial" pitchFamily="34" charset="0"/>
              </a:rPr>
              <a:pPr algn="r">
                <a:defRPr/>
              </a:pPr>
              <a:t>24</a:t>
            </a:fld>
            <a:endParaRPr lang="en-US" sz="1400" b="1" dirty="0">
              <a:latin typeface="+mn-lt"/>
              <a:cs typeface="Arial" pitchFamily="34" charset="0"/>
            </a:endParaRPr>
          </a:p>
        </p:txBody>
      </p:sp>
      <p:sp>
        <p:nvSpPr>
          <p:cNvPr id="9" name="TextBox 8"/>
          <p:cNvSpPr txBox="1"/>
          <p:nvPr/>
        </p:nvSpPr>
        <p:spPr>
          <a:xfrm>
            <a:off x="491033" y="533400"/>
            <a:ext cx="8119567" cy="954107"/>
          </a:xfrm>
          <a:prstGeom prst="rect">
            <a:avLst/>
          </a:prstGeom>
          <a:solidFill>
            <a:srgbClr val="006600"/>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fontAlgn="auto">
              <a:spcBef>
                <a:spcPts val="0"/>
              </a:spcBef>
              <a:spcAft>
                <a:spcPts val="0"/>
              </a:spcAft>
              <a:defRPr/>
            </a:pPr>
            <a:r>
              <a:rPr lang="en-US" sz="2800" b="1" dirty="0">
                <a:solidFill>
                  <a:schemeClr val="bg1"/>
                </a:solidFill>
                <a:latin typeface="Arial" panose="020B0604020202020204" pitchFamily="34" charset="0"/>
                <a:ea typeface="Times New Roman" panose="02020603050405020304" pitchFamily="18" charset="0"/>
                <a:cs typeface="Arial" panose="020B0604020202020204" pitchFamily="34" charset="0"/>
              </a:rPr>
              <a:t>Teaching </a:t>
            </a:r>
            <a:r>
              <a:rPr lang="en-US" sz="2800" b="1" dirty="0" smtClean="0">
                <a:solidFill>
                  <a:schemeClr val="bg1"/>
                </a:solidFill>
                <a:latin typeface="Arial" panose="020B0604020202020204" pitchFamily="34" charset="0"/>
                <a:ea typeface="Times New Roman" panose="02020603050405020304" pitchFamily="18" charset="0"/>
                <a:cs typeface="Arial" panose="020B0604020202020204" pitchFamily="34" charset="0"/>
              </a:rPr>
              <a:t>and </a:t>
            </a:r>
            <a:r>
              <a:rPr lang="en-US" sz="2800" b="1" dirty="0">
                <a:solidFill>
                  <a:schemeClr val="bg1"/>
                </a:solidFill>
                <a:latin typeface="Arial" panose="020B0604020202020204" pitchFamily="34" charset="0"/>
                <a:ea typeface="Times New Roman" panose="02020603050405020304" pitchFamily="18" charset="0"/>
                <a:cs typeface="Arial" panose="020B0604020202020204" pitchFamily="34" charset="0"/>
              </a:rPr>
              <a:t>Learning Development Capacity Improvement </a:t>
            </a:r>
            <a:r>
              <a:rPr lang="en-US" sz="2800" b="1" dirty="0" err="1">
                <a:solidFill>
                  <a:schemeClr val="bg1"/>
                </a:solidFill>
                <a:latin typeface="Arial" panose="020B0604020202020204" pitchFamily="34" charset="0"/>
                <a:ea typeface="Times New Roman" panose="02020603050405020304" pitchFamily="18" charset="0"/>
                <a:cs typeface="Arial" panose="020B0604020202020204" pitchFamily="34" charset="0"/>
              </a:rPr>
              <a:t>Programme</a:t>
            </a:r>
            <a:r>
              <a:rPr lang="en-US" sz="2800" b="1" dirty="0">
                <a:solidFill>
                  <a:schemeClr val="bg1"/>
                </a:solidFill>
                <a:latin typeface="Arial" panose="020B0604020202020204" pitchFamily="34" charset="0"/>
                <a:ea typeface="Times New Roman" panose="02020603050405020304" pitchFamily="18" charset="0"/>
                <a:cs typeface="Arial" panose="020B0604020202020204" pitchFamily="34" charset="0"/>
              </a:rPr>
              <a:t> (TLDCIP)</a:t>
            </a:r>
            <a:endParaRPr lang="en-US" sz="28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78854593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5" name="Content Placeholder 2"/>
          <p:cNvSpPr txBox="1">
            <a:spLocks/>
          </p:cNvSpPr>
          <p:nvPr/>
        </p:nvSpPr>
        <p:spPr>
          <a:xfrm>
            <a:off x="-51620" y="1270368"/>
            <a:ext cx="8978017" cy="4978032"/>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None/>
            </a:pPr>
            <a:endParaRPr lang="en-ZA" sz="2400" b="1" dirty="0">
              <a:cs typeface="Arial" pitchFamily="34" charset="0"/>
            </a:endParaRPr>
          </a:p>
          <a:p>
            <a:pPr marL="0" indent="0">
              <a:buNone/>
            </a:pPr>
            <a:endParaRPr lang="en-ZA" sz="2400" dirty="0" smtClean="0"/>
          </a:p>
        </p:txBody>
      </p:sp>
      <p:sp>
        <p:nvSpPr>
          <p:cNvPr id="6" name="Content Placeholder 2"/>
          <p:cNvSpPr txBox="1">
            <a:spLocks/>
          </p:cNvSpPr>
          <p:nvPr/>
        </p:nvSpPr>
        <p:spPr bwMode="auto">
          <a:xfrm>
            <a:off x="414833" y="1039286"/>
            <a:ext cx="8348167" cy="56308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defRPr/>
            </a:pPr>
            <a:r>
              <a:rPr lang="en-ZA" sz="1800" kern="0" dirty="0"/>
              <a:t>The Department monitors the compliance of Private Higher Education Institutions (PHEIs) with the regulations published in terms of the Higher Education Act; ensuring institutions are operating legally in the system and only offering accredited </a:t>
            </a:r>
            <a:r>
              <a:rPr lang="en-ZA" sz="1800" kern="0" dirty="0" smtClean="0"/>
              <a:t>programmes</a:t>
            </a:r>
            <a:endParaRPr lang="en-ZA" sz="1800" kern="0" dirty="0"/>
          </a:p>
          <a:p>
            <a:pPr>
              <a:defRPr/>
            </a:pPr>
            <a:r>
              <a:rPr lang="en-ZA" sz="1800" dirty="0"/>
              <a:t>The sector has grown consistently since the initial registration of PHEIs in </a:t>
            </a:r>
            <a:r>
              <a:rPr lang="en-ZA" sz="1800" dirty="0" smtClean="0"/>
              <a:t>2000. Accreditation </a:t>
            </a:r>
            <a:r>
              <a:rPr lang="en-ZA" sz="1800" dirty="0"/>
              <a:t>and re-accreditation remains a </a:t>
            </a:r>
            <a:r>
              <a:rPr lang="en-ZA" sz="1800" dirty="0" smtClean="0"/>
              <a:t>challenge</a:t>
            </a:r>
            <a:endParaRPr lang="en-ZA" sz="1800" dirty="0"/>
          </a:p>
          <a:p>
            <a:pPr>
              <a:defRPr/>
            </a:pPr>
            <a:r>
              <a:rPr lang="en-ZA" sz="1800" dirty="0"/>
              <a:t>PHEIs contribute by providing programmes in niche areas such as Design, </a:t>
            </a:r>
            <a:r>
              <a:rPr lang="en-ZA" sz="1800" dirty="0" smtClean="0"/>
              <a:t>  IT </a:t>
            </a:r>
            <a:r>
              <a:rPr lang="en-ZA" sz="1800" dirty="0"/>
              <a:t>and </a:t>
            </a:r>
            <a:r>
              <a:rPr lang="en-ZA" sz="1800" dirty="0" smtClean="0"/>
              <a:t>Business, </a:t>
            </a:r>
            <a:r>
              <a:rPr lang="en-ZA" sz="1800" dirty="0"/>
              <a:t>and at the Higher Certificate level </a:t>
            </a:r>
            <a:r>
              <a:rPr lang="en-ZA" sz="1800" dirty="0" smtClean="0"/>
              <a:t>which has </a:t>
            </a:r>
            <a:r>
              <a:rPr lang="en-ZA" sz="1800" dirty="0"/>
              <a:t>grown from </a:t>
            </a:r>
            <a:r>
              <a:rPr lang="en-ZA" sz="1800" dirty="0" smtClean="0"/>
              <a:t>    </a:t>
            </a:r>
            <a:r>
              <a:rPr lang="en-ZA" sz="1800" u="sng" dirty="0" smtClean="0"/>
              <a:t>+</a:t>
            </a:r>
            <a:r>
              <a:rPr lang="en-ZA" sz="1800" dirty="0" smtClean="0"/>
              <a:t> </a:t>
            </a:r>
            <a:r>
              <a:rPr lang="en-ZA" sz="1800" dirty="0"/>
              <a:t>119 941 student enrolments </a:t>
            </a:r>
            <a:r>
              <a:rPr lang="en-ZA" sz="1800" dirty="0" smtClean="0"/>
              <a:t>at </a:t>
            </a:r>
            <a:r>
              <a:rPr lang="en-ZA" sz="1800" u="sng" dirty="0"/>
              <a:t>+</a:t>
            </a:r>
            <a:r>
              <a:rPr lang="en-ZA" sz="1800" dirty="0"/>
              <a:t>100 institutions in 2013 to 167 408 student enrolments </a:t>
            </a:r>
            <a:r>
              <a:rPr lang="en-ZA" sz="1800" dirty="0" smtClean="0"/>
              <a:t>at122 </a:t>
            </a:r>
            <a:r>
              <a:rPr lang="en-ZA" sz="1800" dirty="0"/>
              <a:t>institutions in </a:t>
            </a:r>
            <a:r>
              <a:rPr lang="en-ZA" sz="1800" dirty="0" smtClean="0"/>
              <a:t>2016</a:t>
            </a:r>
            <a:endParaRPr lang="en-ZA" sz="1800" dirty="0"/>
          </a:p>
          <a:p>
            <a:pPr>
              <a:defRPr/>
            </a:pPr>
            <a:r>
              <a:rPr lang="en-ZA" sz="1800" dirty="0"/>
              <a:t>There are 292 PHEI campuses across the country, with greatest number in Gauteng (140) followed by Western Cape (63</a:t>
            </a:r>
            <a:r>
              <a:rPr lang="en-ZA" sz="1800" dirty="0" smtClean="0"/>
              <a:t>)</a:t>
            </a:r>
            <a:endParaRPr lang="en-ZA" sz="1800" dirty="0"/>
          </a:p>
          <a:p>
            <a:pPr>
              <a:defRPr/>
            </a:pPr>
            <a:r>
              <a:rPr lang="en-ZA" sz="1800" dirty="0"/>
              <a:t>G</a:t>
            </a:r>
            <a:r>
              <a:rPr lang="en-ZA" sz="1800" dirty="0" smtClean="0"/>
              <a:t>reatest </a:t>
            </a:r>
            <a:r>
              <a:rPr lang="en-ZA" sz="1800" dirty="0"/>
              <a:t>challenge is the emergence of Illegal/fly-by-night </a:t>
            </a:r>
            <a:r>
              <a:rPr lang="en-ZA" sz="1800" dirty="0" smtClean="0"/>
              <a:t>colleges</a:t>
            </a:r>
            <a:r>
              <a:rPr lang="en-ZA" sz="1800" dirty="0"/>
              <a:t>. The Department has instituted </a:t>
            </a:r>
            <a:r>
              <a:rPr lang="en-ZA" sz="1800" dirty="0" smtClean="0"/>
              <a:t>measures </a:t>
            </a:r>
            <a:r>
              <a:rPr lang="en-ZA" sz="1800" dirty="0"/>
              <a:t>to exercise greater control and </a:t>
            </a:r>
            <a:r>
              <a:rPr lang="en-ZA" sz="1800" dirty="0" smtClean="0"/>
              <a:t> oversight </a:t>
            </a:r>
            <a:r>
              <a:rPr lang="en-ZA" sz="1800" dirty="0"/>
              <a:t>over partnership agreements (enabled by the review of the HE Act), and </a:t>
            </a:r>
            <a:r>
              <a:rPr lang="en-GB" sz="1800" dirty="0"/>
              <a:t>awareness campaigns </a:t>
            </a:r>
            <a:r>
              <a:rPr lang="en-GB" sz="1800" dirty="0" smtClean="0"/>
              <a:t>in densely </a:t>
            </a:r>
            <a:r>
              <a:rPr lang="en-GB" sz="1800" dirty="0"/>
              <a:t>populated areas.</a:t>
            </a:r>
          </a:p>
          <a:p>
            <a:pPr>
              <a:defRPr/>
            </a:pPr>
            <a:r>
              <a:rPr lang="en-GB" sz="1800" dirty="0"/>
              <a:t>In </a:t>
            </a:r>
            <a:r>
              <a:rPr lang="en-GB" sz="1800" dirty="0" smtClean="0"/>
              <a:t>2017/18, </a:t>
            </a:r>
            <a:r>
              <a:rPr lang="en-ZA" sz="1800" dirty="0" smtClean="0"/>
              <a:t>80 </a:t>
            </a:r>
            <a:r>
              <a:rPr lang="en-ZA" sz="1800" dirty="0"/>
              <a:t>Bogus Colleges (2018) and 2 registered PHEIs </a:t>
            </a:r>
            <a:r>
              <a:rPr lang="en-ZA" sz="1800" dirty="0" smtClean="0"/>
              <a:t>were identified purporting </a:t>
            </a:r>
            <a:r>
              <a:rPr lang="en-ZA" sz="1800" dirty="0"/>
              <a:t>to offer unregistered </a:t>
            </a:r>
            <a:r>
              <a:rPr lang="en-ZA" sz="1800" dirty="0" smtClean="0"/>
              <a:t>programmes. Issued </a:t>
            </a:r>
            <a:r>
              <a:rPr lang="en-ZA" sz="1800" dirty="0"/>
              <a:t>18 warning letters</a:t>
            </a:r>
            <a:endParaRPr lang="en-ZA" sz="1800" kern="0" dirty="0"/>
          </a:p>
        </p:txBody>
      </p:sp>
      <p:sp>
        <p:nvSpPr>
          <p:cNvPr id="8" name="Slide Number Placeholder 3"/>
          <p:cNvSpPr>
            <a:spLocks noGrp="1"/>
          </p:cNvSpPr>
          <p:nvPr>
            <p:ph type="sldNum" sz="quarter" idx="12"/>
          </p:nvPr>
        </p:nvSpPr>
        <p:spPr>
          <a:xfrm>
            <a:off x="7010400" y="6487587"/>
            <a:ext cx="2133600" cy="365125"/>
          </a:xfrm>
        </p:spPr>
        <p:txBody>
          <a:bodyPr/>
          <a:lstStyle/>
          <a:p>
            <a:pPr algn="r">
              <a:defRPr/>
            </a:pPr>
            <a:fld id="{3BABFDD9-386B-4635-A8AB-4BCCAEB4E35F}" type="slidenum">
              <a:rPr lang="en-US" sz="1400" b="1" smtClean="0">
                <a:latin typeface="+mn-lt"/>
                <a:cs typeface="Arial" pitchFamily="34" charset="0"/>
              </a:rPr>
              <a:pPr algn="r">
                <a:defRPr/>
              </a:pPr>
              <a:t>25</a:t>
            </a:fld>
            <a:endParaRPr lang="en-US" sz="1400" b="1" dirty="0">
              <a:latin typeface="+mn-lt"/>
              <a:cs typeface="Arial" pitchFamily="34" charset="0"/>
            </a:endParaRPr>
          </a:p>
        </p:txBody>
      </p:sp>
      <p:sp>
        <p:nvSpPr>
          <p:cNvPr id="9" name="TextBox 8"/>
          <p:cNvSpPr txBox="1"/>
          <p:nvPr/>
        </p:nvSpPr>
        <p:spPr>
          <a:xfrm>
            <a:off x="491033" y="533400"/>
            <a:ext cx="8119567" cy="523220"/>
          </a:xfrm>
          <a:prstGeom prst="rect">
            <a:avLst/>
          </a:prstGeom>
          <a:solidFill>
            <a:srgbClr val="006600"/>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fontAlgn="auto">
              <a:spcBef>
                <a:spcPts val="0"/>
              </a:spcBef>
              <a:spcAft>
                <a:spcPts val="0"/>
              </a:spcAft>
              <a:defRPr/>
            </a:pPr>
            <a:r>
              <a:rPr lang="en-US" sz="2800" b="1" dirty="0">
                <a:ea typeface="Calibri" panose="020F0502020204030204" pitchFamily="34" charset="0"/>
                <a:cs typeface="Times New Roman" panose="02020603050405020304" pitchFamily="18" charset="0"/>
              </a:rPr>
              <a:t>Private Higher Education Institutions</a:t>
            </a:r>
            <a:endParaRPr lang="en-ZA" sz="28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62502230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Content Placeholder 2"/>
          <p:cNvSpPr txBox="1">
            <a:spLocks/>
          </p:cNvSpPr>
          <p:nvPr/>
        </p:nvSpPr>
        <p:spPr>
          <a:xfrm>
            <a:off x="-51620" y="1270368"/>
            <a:ext cx="8978017" cy="4978032"/>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None/>
            </a:pPr>
            <a:endParaRPr lang="en-ZA" sz="2400" b="1" dirty="0">
              <a:cs typeface="Arial" pitchFamily="34" charset="0"/>
            </a:endParaRPr>
          </a:p>
          <a:p>
            <a:pPr marL="0" indent="0">
              <a:buNone/>
            </a:pPr>
            <a:endParaRPr lang="en-ZA" sz="2400" dirty="0" smtClean="0"/>
          </a:p>
        </p:txBody>
      </p:sp>
      <p:graphicFrame>
        <p:nvGraphicFramePr>
          <p:cNvPr id="6" name="Chart 7"/>
          <p:cNvGraphicFramePr>
            <a:graphicFrameLocks/>
          </p:cNvGraphicFramePr>
          <p:nvPr>
            <p:extLst>
              <p:ext uri="{D42A27DB-BD31-4B8C-83A1-F6EECF244321}">
                <p14:modId xmlns:p14="http://schemas.microsoft.com/office/powerpoint/2010/main" xmlns="" val="2324778213"/>
              </p:ext>
            </p:extLst>
          </p:nvPr>
        </p:nvGraphicFramePr>
        <p:xfrm>
          <a:off x="381000" y="990600"/>
          <a:ext cx="8305800" cy="5553087"/>
        </p:xfrm>
        <a:graphic>
          <a:graphicData uri="http://schemas.openxmlformats.org/presentationml/2006/ole">
            <p:oleObj spid="_x0000_s1067" name="Chart" r:id="rId3" imgW="8340051" imgH="5371041" progId="">
              <p:embed/>
            </p:oleObj>
          </a:graphicData>
        </a:graphic>
      </p:graphicFrame>
      <p:sp>
        <p:nvSpPr>
          <p:cNvPr id="8" name="Slide Number Placeholder 3"/>
          <p:cNvSpPr>
            <a:spLocks noGrp="1"/>
          </p:cNvSpPr>
          <p:nvPr>
            <p:ph type="sldNum" sz="quarter" idx="12"/>
          </p:nvPr>
        </p:nvSpPr>
        <p:spPr>
          <a:xfrm>
            <a:off x="7010400" y="6487587"/>
            <a:ext cx="2133600" cy="365125"/>
          </a:xfrm>
        </p:spPr>
        <p:txBody>
          <a:bodyPr/>
          <a:lstStyle/>
          <a:p>
            <a:pPr algn="r">
              <a:defRPr/>
            </a:pPr>
            <a:fld id="{3BABFDD9-386B-4635-A8AB-4BCCAEB4E35F}" type="slidenum">
              <a:rPr lang="en-US" sz="1400" b="1" smtClean="0">
                <a:latin typeface="+mn-lt"/>
                <a:cs typeface="Arial" pitchFamily="34" charset="0"/>
              </a:rPr>
              <a:pPr algn="r">
                <a:defRPr/>
              </a:pPr>
              <a:t>26</a:t>
            </a:fld>
            <a:endParaRPr lang="en-US" sz="1400" b="1" dirty="0">
              <a:latin typeface="+mn-lt"/>
              <a:cs typeface="Arial" pitchFamily="34" charset="0"/>
            </a:endParaRPr>
          </a:p>
        </p:txBody>
      </p:sp>
      <p:sp>
        <p:nvSpPr>
          <p:cNvPr id="9" name="TextBox 8"/>
          <p:cNvSpPr txBox="1"/>
          <p:nvPr/>
        </p:nvSpPr>
        <p:spPr>
          <a:xfrm>
            <a:off x="491033" y="314980"/>
            <a:ext cx="8119567" cy="523220"/>
          </a:xfrm>
          <a:prstGeom prst="rect">
            <a:avLst/>
          </a:prstGeom>
          <a:solidFill>
            <a:srgbClr val="006600"/>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fontAlgn="auto">
              <a:spcBef>
                <a:spcPts val="0"/>
              </a:spcBef>
              <a:spcAft>
                <a:spcPts val="0"/>
              </a:spcAft>
              <a:defRPr/>
            </a:pPr>
            <a:r>
              <a:rPr lang="en-US" sz="2800" b="1" dirty="0">
                <a:ea typeface="Calibri" panose="020F0502020204030204" pitchFamily="34" charset="0"/>
                <a:cs typeface="Times New Roman" panose="02020603050405020304" pitchFamily="18" charset="0"/>
              </a:rPr>
              <a:t>Private Higher Education Institutions</a:t>
            </a:r>
            <a:endParaRPr lang="en-ZA" sz="28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11029391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Content Placeholder 2"/>
          <p:cNvSpPr txBox="1">
            <a:spLocks/>
          </p:cNvSpPr>
          <p:nvPr/>
        </p:nvSpPr>
        <p:spPr>
          <a:xfrm>
            <a:off x="-51620" y="1270368"/>
            <a:ext cx="8978017" cy="4978032"/>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None/>
            </a:pPr>
            <a:endParaRPr lang="en-ZA" sz="2400" b="1" dirty="0">
              <a:cs typeface="Arial" pitchFamily="34" charset="0"/>
            </a:endParaRPr>
          </a:p>
          <a:p>
            <a:pPr marL="0" indent="0">
              <a:buNone/>
            </a:pPr>
            <a:endParaRPr lang="en-ZA" sz="2400" dirty="0" smtClean="0"/>
          </a:p>
        </p:txBody>
      </p:sp>
      <p:graphicFrame>
        <p:nvGraphicFramePr>
          <p:cNvPr id="6" name="Object 3"/>
          <p:cNvGraphicFramePr>
            <a:graphicFrameLocks/>
          </p:cNvGraphicFramePr>
          <p:nvPr>
            <p:extLst>
              <p:ext uri="{D42A27DB-BD31-4B8C-83A1-F6EECF244321}">
                <p14:modId xmlns:p14="http://schemas.microsoft.com/office/powerpoint/2010/main" xmlns="" val="1767470858"/>
              </p:ext>
            </p:extLst>
          </p:nvPr>
        </p:nvGraphicFramePr>
        <p:xfrm>
          <a:off x="333134" y="991007"/>
          <a:ext cx="8435364" cy="5257800"/>
        </p:xfrm>
        <a:graphic>
          <a:graphicData uri="http://schemas.openxmlformats.org/presentationml/2006/ole">
            <p:oleObj spid="_x0000_s2092" name="Chart" r:id="rId3" imgW="5755123" imgH="3926164" progId="">
              <p:embed/>
            </p:oleObj>
          </a:graphicData>
        </a:graphic>
      </p:graphicFrame>
      <p:sp>
        <p:nvSpPr>
          <p:cNvPr id="8" name="Slide Number Placeholder 3"/>
          <p:cNvSpPr>
            <a:spLocks noGrp="1"/>
          </p:cNvSpPr>
          <p:nvPr>
            <p:ph type="sldNum" sz="quarter" idx="12"/>
          </p:nvPr>
        </p:nvSpPr>
        <p:spPr>
          <a:xfrm>
            <a:off x="7010400" y="6487587"/>
            <a:ext cx="2133600" cy="365125"/>
          </a:xfrm>
        </p:spPr>
        <p:txBody>
          <a:bodyPr/>
          <a:lstStyle/>
          <a:p>
            <a:pPr algn="r">
              <a:defRPr/>
            </a:pPr>
            <a:fld id="{3BABFDD9-386B-4635-A8AB-4BCCAEB4E35F}" type="slidenum">
              <a:rPr lang="en-US" sz="1400" b="1" smtClean="0">
                <a:latin typeface="+mn-lt"/>
                <a:cs typeface="Arial" pitchFamily="34" charset="0"/>
              </a:rPr>
              <a:pPr algn="r">
                <a:defRPr/>
              </a:pPr>
              <a:t>27</a:t>
            </a:fld>
            <a:endParaRPr lang="en-US" sz="1400" b="1" dirty="0">
              <a:latin typeface="+mn-lt"/>
              <a:cs typeface="Arial" pitchFamily="34" charset="0"/>
            </a:endParaRPr>
          </a:p>
        </p:txBody>
      </p:sp>
      <p:sp>
        <p:nvSpPr>
          <p:cNvPr id="9" name="TextBox 8"/>
          <p:cNvSpPr txBox="1"/>
          <p:nvPr/>
        </p:nvSpPr>
        <p:spPr>
          <a:xfrm>
            <a:off x="491033" y="228600"/>
            <a:ext cx="8119567" cy="523220"/>
          </a:xfrm>
          <a:prstGeom prst="rect">
            <a:avLst/>
          </a:prstGeom>
          <a:solidFill>
            <a:srgbClr val="006600"/>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fontAlgn="auto">
              <a:spcBef>
                <a:spcPts val="0"/>
              </a:spcBef>
              <a:spcAft>
                <a:spcPts val="0"/>
              </a:spcAft>
              <a:defRPr/>
            </a:pPr>
            <a:r>
              <a:rPr lang="en-US" sz="2800" b="1" dirty="0">
                <a:ea typeface="Calibri" panose="020F0502020204030204" pitchFamily="34" charset="0"/>
                <a:cs typeface="Times New Roman" panose="02020603050405020304" pitchFamily="18" charset="0"/>
              </a:rPr>
              <a:t>Private Higher Education Institutions</a:t>
            </a:r>
            <a:endParaRPr lang="en-ZA" sz="28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276696706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Rectangle 1"/>
          <p:cNvSpPr>
            <a:spLocks noChangeArrowheads="1"/>
          </p:cNvSpPr>
          <p:nvPr/>
        </p:nvSpPr>
        <p:spPr bwMode="auto">
          <a:xfrm>
            <a:off x="552450" y="2055297"/>
            <a:ext cx="184731"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xmlns="" val="2577389456"/>
              </p:ext>
            </p:extLst>
          </p:nvPr>
        </p:nvGraphicFramePr>
        <p:xfrm>
          <a:off x="1055140" y="3276600"/>
          <a:ext cx="6991351" cy="3007995"/>
        </p:xfrm>
        <a:graphic>
          <a:graphicData uri="http://schemas.openxmlformats.org/drawingml/2006/table">
            <a:tbl>
              <a:tblPr firstRow="1" firstCol="1" bandRow="1">
                <a:tableStyleId>{5940675A-B579-460E-94D1-54222C63F5DA}</a:tableStyleId>
              </a:tblPr>
              <a:tblGrid>
                <a:gridCol w="4552951">
                  <a:extLst>
                    <a:ext uri="{9D8B030D-6E8A-4147-A177-3AD203B41FA5}">
                      <a16:colId xmlns:a16="http://schemas.microsoft.com/office/drawing/2014/main" xmlns="" val="20000"/>
                    </a:ext>
                  </a:extLst>
                </a:gridCol>
                <a:gridCol w="2438400">
                  <a:extLst>
                    <a:ext uri="{9D8B030D-6E8A-4147-A177-3AD203B41FA5}">
                      <a16:colId xmlns:a16="http://schemas.microsoft.com/office/drawing/2014/main" xmlns="" val="20001"/>
                    </a:ext>
                  </a:extLst>
                </a:gridCol>
              </a:tblGrid>
              <a:tr h="447675">
                <a:tc>
                  <a:txBody>
                    <a:bodyPr/>
                    <a:lstStyle/>
                    <a:p>
                      <a:pPr marL="0" marR="0" algn="ctr">
                        <a:lnSpc>
                          <a:spcPct val="150000"/>
                        </a:lnSpc>
                        <a:spcBef>
                          <a:spcPts val="0"/>
                        </a:spcBef>
                        <a:spcAft>
                          <a:spcPts val="1200"/>
                        </a:spcAft>
                      </a:pPr>
                      <a:r>
                        <a:rPr lang="en-GB" sz="1600" b="1" dirty="0">
                          <a:effectLst/>
                        </a:rPr>
                        <a:t>Funding</a:t>
                      </a:r>
                      <a:endParaRPr lang="en-US" sz="1600" b="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gn="ctr">
                        <a:lnSpc>
                          <a:spcPct val="150000"/>
                        </a:lnSpc>
                        <a:spcBef>
                          <a:spcPts val="0"/>
                        </a:spcBef>
                        <a:spcAft>
                          <a:spcPts val="1200"/>
                        </a:spcAft>
                      </a:pPr>
                      <a:r>
                        <a:rPr lang="en-GB" sz="1600" b="1" dirty="0">
                          <a:effectLst/>
                        </a:rPr>
                        <a:t>Amount (R’000)</a:t>
                      </a:r>
                      <a:endParaRPr lang="en-US" sz="1600" b="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xmlns="" val="10000"/>
                  </a:ext>
                </a:extLst>
              </a:tr>
              <a:tr h="0">
                <a:tc>
                  <a:txBody>
                    <a:bodyPr/>
                    <a:lstStyle/>
                    <a:p>
                      <a:pPr marL="0" marR="0" algn="just">
                        <a:lnSpc>
                          <a:spcPct val="150000"/>
                        </a:lnSpc>
                        <a:spcBef>
                          <a:spcPts val="0"/>
                        </a:spcBef>
                        <a:spcAft>
                          <a:spcPts val="1200"/>
                        </a:spcAft>
                      </a:pPr>
                      <a:r>
                        <a:rPr lang="en-GB" sz="1600" dirty="0">
                          <a:effectLst/>
                        </a:rPr>
                        <a:t>Increase in TVET Subsidies </a:t>
                      </a:r>
                      <a:endPar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gn="r">
                        <a:lnSpc>
                          <a:spcPct val="150000"/>
                        </a:lnSpc>
                        <a:spcBef>
                          <a:spcPts val="0"/>
                        </a:spcBef>
                        <a:spcAft>
                          <a:spcPts val="1200"/>
                        </a:spcAft>
                      </a:pPr>
                      <a:r>
                        <a:rPr lang="en-GB" sz="1600" dirty="0" smtClean="0">
                          <a:effectLst/>
                        </a:rPr>
                        <a:t>2</a:t>
                      </a:r>
                      <a:r>
                        <a:rPr lang="en-GB" sz="1600" baseline="0" dirty="0" smtClean="0">
                          <a:effectLst/>
                        </a:rPr>
                        <a:t> </a:t>
                      </a:r>
                      <a:r>
                        <a:rPr lang="en-GB" sz="1600" dirty="0" smtClean="0">
                          <a:effectLst/>
                        </a:rPr>
                        <a:t>714</a:t>
                      </a:r>
                      <a:r>
                        <a:rPr lang="en-GB" sz="1600" baseline="0" dirty="0" smtClean="0">
                          <a:effectLst/>
                        </a:rPr>
                        <a:t> </a:t>
                      </a:r>
                      <a:r>
                        <a:rPr lang="en-GB" sz="1600" dirty="0" smtClean="0">
                          <a:effectLst/>
                        </a:rPr>
                        <a:t>000</a:t>
                      </a:r>
                      <a:endParaRPr lang="en-US" sz="1600" b="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xmlns="" val="10001"/>
                  </a:ext>
                </a:extLst>
              </a:tr>
              <a:tr h="0">
                <a:tc>
                  <a:txBody>
                    <a:bodyPr/>
                    <a:lstStyle/>
                    <a:p>
                      <a:pPr marL="0" marR="0" lvl="0" indent="0" algn="just">
                        <a:lnSpc>
                          <a:spcPct val="150000"/>
                        </a:lnSpc>
                        <a:spcBef>
                          <a:spcPts val="0"/>
                        </a:spcBef>
                        <a:spcAft>
                          <a:spcPts val="1200"/>
                        </a:spcAft>
                        <a:buFont typeface="Symbol" panose="05050102010706020507" pitchFamily="18" charset="2"/>
                        <a:buNone/>
                      </a:pPr>
                      <a:r>
                        <a:rPr lang="en-GB" sz="1600" dirty="0" smtClean="0">
                          <a:effectLst/>
                        </a:rPr>
                        <a:t>    -  80</a:t>
                      </a:r>
                      <a:r>
                        <a:rPr lang="en-GB" sz="1600" dirty="0">
                          <a:effectLst/>
                        </a:rPr>
                        <a:t>% Programme funding</a:t>
                      </a:r>
                      <a:endParaRPr lang="en-US" sz="16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gn="r">
                        <a:lnSpc>
                          <a:spcPct val="150000"/>
                        </a:lnSpc>
                        <a:spcBef>
                          <a:spcPts val="0"/>
                        </a:spcBef>
                        <a:spcAft>
                          <a:spcPts val="1200"/>
                        </a:spcAft>
                      </a:pPr>
                      <a:r>
                        <a:rPr lang="en-GB" sz="1600" dirty="0" smtClean="0">
                          <a:effectLst/>
                        </a:rPr>
                        <a:t>1</a:t>
                      </a:r>
                      <a:r>
                        <a:rPr lang="en-GB" sz="1600" baseline="0" dirty="0" smtClean="0">
                          <a:effectLst/>
                        </a:rPr>
                        <a:t> </a:t>
                      </a:r>
                      <a:r>
                        <a:rPr lang="en-GB" sz="1600" dirty="0" smtClean="0">
                          <a:effectLst/>
                        </a:rPr>
                        <a:t>414</a:t>
                      </a:r>
                      <a:r>
                        <a:rPr lang="en-GB" sz="1600" baseline="0" dirty="0" smtClean="0">
                          <a:effectLst/>
                        </a:rPr>
                        <a:t> </a:t>
                      </a:r>
                      <a:r>
                        <a:rPr lang="en-GB" sz="1600" dirty="0" smtClean="0">
                          <a:effectLst/>
                        </a:rPr>
                        <a:t>000</a:t>
                      </a:r>
                      <a:endPar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xmlns="" val="10002"/>
                  </a:ext>
                </a:extLst>
              </a:tr>
              <a:tr h="0">
                <a:tc>
                  <a:txBody>
                    <a:bodyPr/>
                    <a:lstStyle/>
                    <a:p>
                      <a:pPr marL="0" marR="0" lvl="0" indent="0" algn="just">
                        <a:lnSpc>
                          <a:spcPct val="150000"/>
                        </a:lnSpc>
                        <a:spcBef>
                          <a:spcPts val="0"/>
                        </a:spcBef>
                        <a:spcAft>
                          <a:spcPts val="1200"/>
                        </a:spcAft>
                        <a:buFont typeface="Symbol" panose="05050102010706020507" pitchFamily="18" charset="2"/>
                        <a:buNone/>
                      </a:pPr>
                      <a:r>
                        <a:rPr lang="en-GB" sz="1600" dirty="0" smtClean="0">
                          <a:effectLst/>
                        </a:rPr>
                        <a:t>    -</a:t>
                      </a:r>
                      <a:r>
                        <a:rPr lang="en-GB" sz="1600" baseline="0" dirty="0" smtClean="0">
                          <a:effectLst/>
                        </a:rPr>
                        <a:t>  </a:t>
                      </a:r>
                      <a:r>
                        <a:rPr lang="en-GB" sz="1600" dirty="0" smtClean="0">
                          <a:effectLst/>
                        </a:rPr>
                        <a:t>Infrastructure </a:t>
                      </a:r>
                      <a:r>
                        <a:rPr lang="en-GB" sz="1600" dirty="0">
                          <a:effectLst/>
                        </a:rPr>
                        <a:t>and efficiency grant</a:t>
                      </a:r>
                      <a:endParaRPr lang="en-US" sz="16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gn="r">
                        <a:lnSpc>
                          <a:spcPct val="150000"/>
                        </a:lnSpc>
                        <a:spcBef>
                          <a:spcPts val="0"/>
                        </a:spcBef>
                        <a:spcAft>
                          <a:spcPts val="1200"/>
                        </a:spcAft>
                      </a:pPr>
                      <a:r>
                        <a:rPr lang="en-GB" sz="1600" dirty="0" smtClean="0">
                          <a:effectLst/>
                        </a:rPr>
                        <a:t>1</a:t>
                      </a:r>
                      <a:r>
                        <a:rPr lang="en-GB" sz="1600" baseline="0" dirty="0" smtClean="0">
                          <a:effectLst/>
                        </a:rPr>
                        <a:t> </a:t>
                      </a:r>
                      <a:r>
                        <a:rPr lang="en-GB" sz="1600" dirty="0" smtClean="0">
                          <a:effectLst/>
                        </a:rPr>
                        <a:t>300</a:t>
                      </a:r>
                      <a:r>
                        <a:rPr lang="en-GB" sz="1600" baseline="0" dirty="0" smtClean="0">
                          <a:effectLst/>
                        </a:rPr>
                        <a:t> </a:t>
                      </a:r>
                      <a:r>
                        <a:rPr lang="en-GB" sz="1600" dirty="0" smtClean="0">
                          <a:effectLst/>
                        </a:rPr>
                        <a:t>000</a:t>
                      </a:r>
                      <a:endPar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xmlns="" val="10003"/>
                  </a:ext>
                </a:extLst>
              </a:tr>
              <a:tr h="29913">
                <a:tc>
                  <a:txBody>
                    <a:bodyPr/>
                    <a:lstStyle/>
                    <a:p>
                      <a:pPr marL="0" marR="0" algn="just">
                        <a:lnSpc>
                          <a:spcPct val="150000"/>
                        </a:lnSpc>
                        <a:spcBef>
                          <a:spcPts val="0"/>
                        </a:spcBef>
                        <a:spcAft>
                          <a:spcPts val="1200"/>
                        </a:spcAft>
                      </a:pPr>
                      <a:r>
                        <a:rPr lang="en-GB" sz="1600" dirty="0">
                          <a:effectLst/>
                        </a:rPr>
                        <a:t>NSFAS</a:t>
                      </a:r>
                      <a:endPar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gn="r">
                        <a:lnSpc>
                          <a:spcPct val="150000"/>
                        </a:lnSpc>
                        <a:spcBef>
                          <a:spcPts val="0"/>
                        </a:spcBef>
                        <a:spcAft>
                          <a:spcPts val="1200"/>
                        </a:spcAft>
                      </a:pPr>
                      <a:r>
                        <a:rPr lang="en-GB" sz="1600" dirty="0" smtClean="0">
                          <a:effectLst/>
                        </a:rPr>
                        <a:t>2</a:t>
                      </a:r>
                      <a:r>
                        <a:rPr lang="en-GB" sz="1600" baseline="0" dirty="0" smtClean="0">
                          <a:effectLst/>
                        </a:rPr>
                        <a:t> </a:t>
                      </a:r>
                      <a:r>
                        <a:rPr lang="en-GB" sz="1600" dirty="0" smtClean="0">
                          <a:effectLst/>
                        </a:rPr>
                        <a:t>585</a:t>
                      </a:r>
                      <a:r>
                        <a:rPr lang="en-GB" sz="1600" baseline="0" dirty="0" smtClean="0">
                          <a:effectLst/>
                        </a:rPr>
                        <a:t> </a:t>
                      </a:r>
                      <a:r>
                        <a:rPr lang="en-GB" sz="1600" dirty="0" smtClean="0">
                          <a:effectLst/>
                        </a:rPr>
                        <a:t>000</a:t>
                      </a:r>
                      <a:endParaRPr lang="en-US" sz="1600" b="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xmlns="" val="10004"/>
                  </a:ext>
                </a:extLst>
              </a:tr>
              <a:tr h="39438">
                <a:tc>
                  <a:txBody>
                    <a:bodyPr/>
                    <a:lstStyle/>
                    <a:p>
                      <a:pPr marL="0" marR="0" lvl="0" indent="0" algn="just">
                        <a:lnSpc>
                          <a:spcPct val="150000"/>
                        </a:lnSpc>
                        <a:spcBef>
                          <a:spcPts val="0"/>
                        </a:spcBef>
                        <a:spcAft>
                          <a:spcPts val="1200"/>
                        </a:spcAft>
                        <a:buFont typeface="Symbol" panose="05050102010706020507" pitchFamily="18" charset="2"/>
                        <a:buNone/>
                      </a:pPr>
                      <a:r>
                        <a:rPr lang="en-GB" sz="1600" dirty="0" smtClean="0">
                          <a:effectLst/>
                        </a:rPr>
                        <a:t>   -  Tuition </a:t>
                      </a:r>
                      <a:r>
                        <a:rPr lang="en-GB" sz="1600" dirty="0">
                          <a:effectLst/>
                        </a:rPr>
                        <a:t>fees</a:t>
                      </a:r>
                      <a:endParaRPr lang="en-US" sz="16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gn="r">
                        <a:lnSpc>
                          <a:spcPct val="150000"/>
                        </a:lnSpc>
                        <a:spcBef>
                          <a:spcPts val="0"/>
                        </a:spcBef>
                        <a:spcAft>
                          <a:spcPts val="1200"/>
                        </a:spcAft>
                      </a:pPr>
                      <a:r>
                        <a:rPr lang="en-GB" sz="1600" dirty="0" smtClean="0">
                          <a:effectLst/>
                        </a:rPr>
                        <a:t>509</a:t>
                      </a:r>
                      <a:r>
                        <a:rPr lang="en-GB" sz="1600" baseline="0" dirty="0" smtClean="0">
                          <a:effectLst/>
                        </a:rPr>
                        <a:t> </a:t>
                      </a:r>
                      <a:r>
                        <a:rPr lang="en-GB" sz="1600" dirty="0" smtClean="0">
                          <a:effectLst/>
                        </a:rPr>
                        <a:t>000</a:t>
                      </a:r>
                      <a:endPar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xmlns="" val="10005"/>
                  </a:ext>
                </a:extLst>
              </a:tr>
              <a:tr h="48963">
                <a:tc>
                  <a:txBody>
                    <a:bodyPr/>
                    <a:lstStyle/>
                    <a:p>
                      <a:pPr marL="0" marR="0" lvl="0" indent="0" algn="just">
                        <a:lnSpc>
                          <a:spcPct val="150000"/>
                        </a:lnSpc>
                        <a:spcBef>
                          <a:spcPts val="0"/>
                        </a:spcBef>
                        <a:spcAft>
                          <a:spcPts val="1200"/>
                        </a:spcAft>
                        <a:buFont typeface="Symbol" panose="05050102010706020507" pitchFamily="18" charset="2"/>
                        <a:buNone/>
                      </a:pPr>
                      <a:r>
                        <a:rPr lang="en-GB" sz="1600" dirty="0" smtClean="0">
                          <a:effectLst/>
                        </a:rPr>
                        <a:t>   -</a:t>
                      </a:r>
                      <a:r>
                        <a:rPr lang="en-GB" sz="1600" baseline="0" dirty="0" smtClean="0">
                          <a:effectLst/>
                        </a:rPr>
                        <a:t>  </a:t>
                      </a:r>
                      <a:r>
                        <a:rPr lang="en-GB" sz="1600" dirty="0" smtClean="0">
                          <a:effectLst/>
                        </a:rPr>
                        <a:t>Travel </a:t>
                      </a:r>
                      <a:r>
                        <a:rPr lang="en-GB" sz="1600" dirty="0">
                          <a:effectLst/>
                        </a:rPr>
                        <a:t>and accommodation</a:t>
                      </a:r>
                      <a:endParaRPr lang="en-US" sz="16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gn="r">
                        <a:lnSpc>
                          <a:spcPct val="150000"/>
                        </a:lnSpc>
                        <a:spcBef>
                          <a:spcPts val="0"/>
                        </a:spcBef>
                        <a:spcAft>
                          <a:spcPts val="1200"/>
                        </a:spcAft>
                      </a:pPr>
                      <a:r>
                        <a:rPr lang="en-GB" sz="1600" dirty="0" smtClean="0">
                          <a:effectLst/>
                        </a:rPr>
                        <a:t>2</a:t>
                      </a:r>
                      <a:r>
                        <a:rPr lang="en-GB" sz="1600" baseline="0" dirty="0" smtClean="0">
                          <a:effectLst/>
                        </a:rPr>
                        <a:t> </a:t>
                      </a:r>
                      <a:r>
                        <a:rPr lang="en-GB" sz="1600" dirty="0" smtClean="0">
                          <a:effectLst/>
                        </a:rPr>
                        <a:t>076</a:t>
                      </a:r>
                      <a:r>
                        <a:rPr lang="en-GB" sz="1600" baseline="0" dirty="0" smtClean="0">
                          <a:effectLst/>
                        </a:rPr>
                        <a:t> </a:t>
                      </a:r>
                      <a:r>
                        <a:rPr lang="en-GB" sz="1600" dirty="0" smtClean="0">
                          <a:effectLst/>
                        </a:rPr>
                        <a:t>000</a:t>
                      </a:r>
                      <a:endPar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xmlns="" val="10006"/>
                  </a:ext>
                </a:extLst>
              </a:tr>
              <a:tr h="58093">
                <a:tc>
                  <a:txBody>
                    <a:bodyPr/>
                    <a:lstStyle/>
                    <a:p>
                      <a:pPr marL="0" marR="0" algn="ctr">
                        <a:lnSpc>
                          <a:spcPct val="150000"/>
                        </a:lnSpc>
                        <a:spcBef>
                          <a:spcPts val="0"/>
                        </a:spcBef>
                        <a:spcAft>
                          <a:spcPts val="1200"/>
                        </a:spcAft>
                      </a:pPr>
                      <a:r>
                        <a:rPr lang="en-GB" sz="1600" b="1" dirty="0" smtClean="0">
                          <a:effectLst/>
                        </a:rPr>
                        <a:t>Total</a:t>
                      </a:r>
                      <a:endParaRPr lang="en-US" sz="1600" b="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gn="r">
                        <a:lnSpc>
                          <a:spcPct val="150000"/>
                        </a:lnSpc>
                        <a:spcBef>
                          <a:spcPts val="0"/>
                        </a:spcBef>
                        <a:spcAft>
                          <a:spcPts val="1200"/>
                        </a:spcAft>
                      </a:pPr>
                      <a:r>
                        <a:rPr lang="en-GB" sz="1600" dirty="0" smtClean="0">
                          <a:effectLst/>
                        </a:rPr>
                        <a:t>5</a:t>
                      </a:r>
                      <a:r>
                        <a:rPr lang="en-GB" sz="1600" baseline="0" dirty="0" smtClean="0">
                          <a:effectLst/>
                        </a:rPr>
                        <a:t> </a:t>
                      </a:r>
                      <a:r>
                        <a:rPr lang="en-GB" sz="1600" dirty="0" smtClean="0">
                          <a:effectLst/>
                        </a:rPr>
                        <a:t>300</a:t>
                      </a:r>
                      <a:r>
                        <a:rPr lang="en-GB" sz="1600" baseline="0" dirty="0" smtClean="0">
                          <a:effectLst/>
                        </a:rPr>
                        <a:t> </a:t>
                      </a:r>
                      <a:r>
                        <a:rPr lang="en-GB" sz="1600" dirty="0" smtClean="0">
                          <a:effectLst/>
                        </a:rPr>
                        <a:t>000</a:t>
                      </a:r>
                      <a:endParaRPr lang="en-US" sz="1600" b="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xmlns="" val="10007"/>
                  </a:ext>
                </a:extLst>
              </a:tr>
            </a:tbl>
          </a:graphicData>
        </a:graphic>
      </p:graphicFrame>
      <p:sp>
        <p:nvSpPr>
          <p:cNvPr id="5" name="TextBox 4"/>
          <p:cNvSpPr txBox="1"/>
          <p:nvPr/>
        </p:nvSpPr>
        <p:spPr>
          <a:xfrm>
            <a:off x="491033" y="1138297"/>
            <a:ext cx="8119567" cy="2062103"/>
          </a:xfrm>
          <a:prstGeom prst="rect">
            <a:avLst/>
          </a:prstGeom>
          <a:noFill/>
        </p:spPr>
        <p:txBody>
          <a:bodyPr wrap="square" rtlCol="0">
            <a:spAutoFit/>
          </a:bodyPr>
          <a:lstStyle/>
          <a:p>
            <a:pPr>
              <a:defRPr/>
            </a:pPr>
            <a:r>
              <a:rPr lang="en-ZA" b="1" dirty="0" smtClean="0">
                <a:solidFill>
                  <a:srgbClr val="2F2B20"/>
                </a:solidFill>
                <a:latin typeface="Arial" panose="020B0604020202020204" pitchFamily="34" charset="0"/>
                <a:cs typeface="Arial" panose="020B0604020202020204" pitchFamily="34" charset="0"/>
              </a:rPr>
              <a:t>Purpose: </a:t>
            </a:r>
            <a:r>
              <a:rPr lang="en-ZA" dirty="0" smtClean="0"/>
              <a:t>To </a:t>
            </a:r>
            <a:r>
              <a:rPr lang="en-ZA" dirty="0"/>
              <a:t>plan, develop, implement, monitor, maintain and evaluate national policy, programme assessment practices and systems for Technical and Vocational Education and </a:t>
            </a:r>
            <a:r>
              <a:rPr lang="en-ZA" dirty="0" smtClean="0"/>
              <a:t>Training</a:t>
            </a:r>
            <a:endParaRPr lang="en-ZA" dirty="0"/>
          </a:p>
          <a:p>
            <a:pPr>
              <a:defRPr/>
            </a:pPr>
            <a:endParaRPr lang="en-US" sz="800" b="1" dirty="0" smtClean="0">
              <a:latin typeface="+mn-lt"/>
            </a:endParaRPr>
          </a:p>
          <a:p>
            <a:r>
              <a:rPr lang="en-US" b="1" dirty="0" smtClean="0">
                <a:latin typeface="+mn-lt"/>
              </a:rPr>
              <a:t>Challenge:</a:t>
            </a:r>
            <a:r>
              <a:rPr lang="en-US" dirty="0" smtClean="0">
                <a:latin typeface="+mn-lt"/>
              </a:rPr>
              <a:t> Underfunding of the TVET colleges</a:t>
            </a:r>
          </a:p>
          <a:p>
            <a:endParaRPr lang="en-US" sz="800" dirty="0" smtClean="0">
              <a:latin typeface="+mn-lt"/>
            </a:endParaRPr>
          </a:p>
          <a:p>
            <a:r>
              <a:rPr lang="en-US" b="1" dirty="0" smtClean="0">
                <a:latin typeface="+mn-lt"/>
              </a:rPr>
              <a:t>2018/19 Budget Allocation: </a:t>
            </a:r>
            <a:r>
              <a:rPr lang="en-US" dirty="0" smtClean="0">
                <a:latin typeface="+mn-lt"/>
              </a:rPr>
              <a:t>The TVET System has received a new baseline adjustment totaling </a:t>
            </a:r>
            <a:r>
              <a:rPr lang="en-US" b="1" dirty="0" smtClean="0">
                <a:latin typeface="+mn-lt"/>
              </a:rPr>
              <a:t>R5.3 Billion </a:t>
            </a:r>
            <a:r>
              <a:rPr lang="en-US" dirty="0" smtClean="0">
                <a:latin typeface="+mn-lt"/>
              </a:rPr>
              <a:t>from 2018/19 as indicated in the table below: </a:t>
            </a:r>
            <a:endParaRPr lang="en-US" dirty="0">
              <a:latin typeface="+mn-lt"/>
            </a:endParaRPr>
          </a:p>
        </p:txBody>
      </p:sp>
      <p:sp>
        <p:nvSpPr>
          <p:cNvPr id="10" name="Slide Number Placeholder 3"/>
          <p:cNvSpPr>
            <a:spLocks noGrp="1"/>
          </p:cNvSpPr>
          <p:nvPr>
            <p:ph type="sldNum" sz="quarter" idx="12"/>
          </p:nvPr>
        </p:nvSpPr>
        <p:spPr>
          <a:xfrm>
            <a:off x="7010400" y="6487587"/>
            <a:ext cx="2133600" cy="365125"/>
          </a:xfrm>
        </p:spPr>
        <p:txBody>
          <a:bodyPr/>
          <a:lstStyle/>
          <a:p>
            <a:pPr algn="r">
              <a:defRPr/>
            </a:pPr>
            <a:fld id="{3BABFDD9-386B-4635-A8AB-4BCCAEB4E35F}" type="slidenum">
              <a:rPr lang="en-US" sz="1400" b="1" smtClean="0">
                <a:latin typeface="+mn-lt"/>
                <a:cs typeface="Arial" pitchFamily="34" charset="0"/>
              </a:rPr>
              <a:pPr algn="r">
                <a:defRPr/>
              </a:pPr>
              <a:t>28</a:t>
            </a:fld>
            <a:endParaRPr lang="en-US" sz="1400" b="1" dirty="0">
              <a:latin typeface="+mn-lt"/>
              <a:cs typeface="Arial" pitchFamily="34" charset="0"/>
            </a:endParaRPr>
          </a:p>
        </p:txBody>
      </p:sp>
      <p:sp>
        <p:nvSpPr>
          <p:cNvPr id="11" name="TextBox 10"/>
          <p:cNvSpPr txBox="1"/>
          <p:nvPr/>
        </p:nvSpPr>
        <p:spPr>
          <a:xfrm>
            <a:off x="491033" y="533400"/>
            <a:ext cx="8119567" cy="523220"/>
          </a:xfrm>
          <a:prstGeom prst="rect">
            <a:avLst/>
          </a:prstGeom>
          <a:solidFill>
            <a:srgbClr val="006600"/>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fontAlgn="auto">
              <a:spcBef>
                <a:spcPts val="0"/>
              </a:spcBef>
              <a:spcAft>
                <a:spcPts val="0"/>
              </a:spcAft>
              <a:defRPr/>
            </a:pPr>
            <a:r>
              <a:rPr lang="en-US" sz="2800" b="1" dirty="0" err="1">
                <a:cs typeface="Arial" pitchFamily="34" charset="0"/>
              </a:rPr>
              <a:t>Programme</a:t>
            </a:r>
            <a:r>
              <a:rPr lang="en-US" sz="2800" b="1" dirty="0">
                <a:cs typeface="Arial" pitchFamily="34" charset="0"/>
              </a:rPr>
              <a:t>: TVET</a:t>
            </a:r>
            <a:endParaRPr lang="en-ZA" sz="2800" b="1" dirty="0">
              <a:cs typeface="Arial" pitchFamily="34" charset="0"/>
            </a:endParaRPr>
          </a:p>
        </p:txBody>
      </p:sp>
    </p:spTree>
    <p:extLst>
      <p:ext uri="{BB962C8B-B14F-4D97-AF65-F5344CB8AC3E}">
        <p14:creationId xmlns:p14="http://schemas.microsoft.com/office/powerpoint/2010/main" xmlns="" val="293402635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Rectangle 1"/>
          <p:cNvSpPr>
            <a:spLocks noChangeArrowheads="1"/>
          </p:cNvSpPr>
          <p:nvPr/>
        </p:nvSpPr>
        <p:spPr bwMode="auto">
          <a:xfrm>
            <a:off x="552450" y="2055297"/>
            <a:ext cx="184731"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latin typeface="+mn-lt"/>
            </a:endParaRPr>
          </a:p>
        </p:txBody>
      </p:sp>
      <p:sp>
        <p:nvSpPr>
          <p:cNvPr id="5" name="TextBox 4"/>
          <p:cNvSpPr txBox="1"/>
          <p:nvPr/>
        </p:nvSpPr>
        <p:spPr>
          <a:xfrm>
            <a:off x="491033" y="1066800"/>
            <a:ext cx="8119568" cy="6555641"/>
          </a:xfrm>
          <a:prstGeom prst="rect">
            <a:avLst/>
          </a:prstGeom>
          <a:noFill/>
        </p:spPr>
        <p:txBody>
          <a:bodyPr wrap="square" rtlCol="0">
            <a:spAutoFit/>
          </a:bodyPr>
          <a:lstStyle/>
          <a:p>
            <a:pPr marL="171450" indent="-171450">
              <a:buFont typeface="Arial" panose="020B0604020202020204" pitchFamily="34" charset="0"/>
              <a:buChar char="•"/>
            </a:pPr>
            <a:r>
              <a:rPr lang="en-US" sz="2000" dirty="0" smtClean="0">
                <a:latin typeface="+mn-lt"/>
              </a:rPr>
              <a:t>In terms of the above table, the TVET 80% programme funding has been increased by </a:t>
            </a:r>
            <a:r>
              <a:rPr lang="en-US" sz="2000" b="1" dirty="0" smtClean="0">
                <a:latin typeface="+mn-lt"/>
              </a:rPr>
              <a:t>R1.4 billion </a:t>
            </a:r>
            <a:r>
              <a:rPr lang="en-US" sz="2000" dirty="0" smtClean="0">
                <a:latin typeface="+mn-lt"/>
              </a:rPr>
              <a:t>from R7.453 billion to R8.867 billion which represents an 18.8% increase in baseline funding </a:t>
            </a:r>
          </a:p>
          <a:p>
            <a:pPr marL="171450" indent="-171450">
              <a:buFont typeface="Arial" panose="020B0604020202020204" pitchFamily="34" charset="0"/>
              <a:buChar char="•"/>
            </a:pPr>
            <a:r>
              <a:rPr lang="en-US" sz="2000" dirty="0" smtClean="0">
                <a:latin typeface="+mn-lt"/>
              </a:rPr>
              <a:t>It is estimated that the current programme funding level of </a:t>
            </a:r>
            <a:r>
              <a:rPr lang="en-US" sz="2000" b="1" dirty="0" smtClean="0">
                <a:latin typeface="+mn-lt"/>
              </a:rPr>
              <a:t>54%</a:t>
            </a:r>
            <a:r>
              <a:rPr lang="en-US" sz="2000" dirty="0" smtClean="0">
                <a:latin typeface="+mn-lt"/>
              </a:rPr>
              <a:t> will be increased to approximately </a:t>
            </a:r>
            <a:r>
              <a:rPr lang="en-US" sz="2000" b="1" dirty="0" smtClean="0">
                <a:latin typeface="+mn-lt"/>
              </a:rPr>
              <a:t>69% </a:t>
            </a:r>
            <a:r>
              <a:rPr lang="en-US" sz="2000" dirty="0" smtClean="0">
                <a:latin typeface="+mn-lt"/>
              </a:rPr>
              <a:t>in 2018/19, </a:t>
            </a:r>
            <a:r>
              <a:rPr lang="en-US" sz="2000" b="1" dirty="0" smtClean="0">
                <a:latin typeface="+mn-lt"/>
              </a:rPr>
              <a:t>73%</a:t>
            </a:r>
            <a:r>
              <a:rPr lang="en-US" sz="2000" dirty="0" smtClean="0">
                <a:latin typeface="+mn-lt"/>
              </a:rPr>
              <a:t> in 2019/20 and </a:t>
            </a:r>
            <a:r>
              <a:rPr lang="en-US" sz="2000" b="1" dirty="0" smtClean="0">
                <a:latin typeface="+mn-lt"/>
              </a:rPr>
              <a:t>76%</a:t>
            </a:r>
            <a:r>
              <a:rPr lang="en-US" sz="2000" dirty="0" smtClean="0">
                <a:latin typeface="+mn-lt"/>
              </a:rPr>
              <a:t> by 2020/21, also known as the “phased-in-approach</a:t>
            </a:r>
            <a:r>
              <a:rPr lang="en-US" sz="2000" dirty="0">
                <a:latin typeface="+mn-lt"/>
              </a:rPr>
              <a:t> </a:t>
            </a:r>
            <a:r>
              <a:rPr lang="en-US" sz="2000" dirty="0" smtClean="0">
                <a:latin typeface="+mn-lt"/>
              </a:rPr>
              <a:t>for free education”</a:t>
            </a:r>
          </a:p>
          <a:p>
            <a:pPr marL="171450" indent="-171450">
              <a:buFont typeface="Arial" panose="020B0604020202020204" pitchFamily="34" charset="0"/>
              <a:buChar char="•"/>
            </a:pPr>
            <a:r>
              <a:rPr lang="en-US" sz="2000" dirty="0" smtClean="0">
                <a:latin typeface="+mn-lt"/>
              </a:rPr>
              <a:t>Thus, funding at the required level of </a:t>
            </a:r>
            <a:r>
              <a:rPr lang="en-US" sz="2000" b="1" dirty="0" smtClean="0">
                <a:latin typeface="+mn-lt"/>
              </a:rPr>
              <a:t>80%</a:t>
            </a:r>
            <a:r>
              <a:rPr lang="en-US" sz="2000" dirty="0" smtClean="0">
                <a:latin typeface="+mn-lt"/>
              </a:rPr>
              <a:t> should be reached in year 4 (by 2021/22) and therefore expansion of the TVET system can only be considered in 5 years time</a:t>
            </a:r>
          </a:p>
          <a:p>
            <a:pPr marL="171450" indent="-171450">
              <a:buFont typeface="Arial" panose="020B0604020202020204" pitchFamily="34" charset="0"/>
              <a:buChar char="•"/>
            </a:pPr>
            <a:r>
              <a:rPr lang="en-US" sz="2000" dirty="0" smtClean="0">
                <a:latin typeface="+mn-lt"/>
              </a:rPr>
              <a:t>Thus, the current enrolment plans (for ministerial approved programmes) must remain constant </a:t>
            </a:r>
            <a:r>
              <a:rPr lang="en-US" sz="2000" b="1" dirty="0" smtClean="0">
                <a:latin typeface="+mn-lt"/>
              </a:rPr>
              <a:t>without any increase</a:t>
            </a:r>
            <a:r>
              <a:rPr lang="en-US" sz="2000" dirty="0" smtClean="0">
                <a:latin typeface="+mn-lt"/>
              </a:rPr>
              <a:t> in numbers for the next 4 to 5 years while the new funding will increase the funding level to the required </a:t>
            </a:r>
            <a:r>
              <a:rPr lang="en-US" sz="2000" b="1" dirty="0" smtClean="0">
                <a:latin typeface="+mn-lt"/>
              </a:rPr>
              <a:t>80%</a:t>
            </a:r>
            <a:r>
              <a:rPr lang="en-US" sz="2000" dirty="0" smtClean="0">
                <a:latin typeface="+mn-lt"/>
              </a:rPr>
              <a:t>funding level</a:t>
            </a:r>
          </a:p>
          <a:p>
            <a:pPr marL="171450" indent="-171450">
              <a:buFont typeface="Arial" panose="020B0604020202020204" pitchFamily="34" charset="0"/>
              <a:buChar char="•"/>
            </a:pPr>
            <a:r>
              <a:rPr lang="en-US" sz="2000" dirty="0" smtClean="0">
                <a:latin typeface="+mn-lt"/>
              </a:rPr>
              <a:t>This process will ensure that quality provisioning is possible at the required standards as sufficient funds will be available to fund at the full programme cost for ministerial approved </a:t>
            </a:r>
            <a:r>
              <a:rPr lang="en-US" sz="2000" dirty="0" err="1" smtClean="0">
                <a:latin typeface="+mn-lt"/>
              </a:rPr>
              <a:t>programmes</a:t>
            </a:r>
            <a:endParaRPr lang="en-US" sz="2000" dirty="0" smtClean="0">
              <a:latin typeface="+mn-lt"/>
            </a:endParaRPr>
          </a:p>
          <a:p>
            <a:endParaRPr lang="en-US" sz="2000" dirty="0">
              <a:latin typeface="+mn-lt"/>
            </a:endParaRPr>
          </a:p>
          <a:p>
            <a:endParaRPr lang="en-US" sz="2000" dirty="0" smtClean="0">
              <a:latin typeface="+mn-lt"/>
            </a:endParaRPr>
          </a:p>
          <a:p>
            <a:endParaRPr lang="en-US" sz="2000" dirty="0">
              <a:latin typeface="+mn-lt"/>
            </a:endParaRPr>
          </a:p>
          <a:p>
            <a:endParaRPr lang="en-US" sz="2000" dirty="0">
              <a:latin typeface="+mn-lt"/>
            </a:endParaRPr>
          </a:p>
        </p:txBody>
      </p:sp>
      <p:sp>
        <p:nvSpPr>
          <p:cNvPr id="9" name="Slide Number Placeholder 3"/>
          <p:cNvSpPr>
            <a:spLocks noGrp="1"/>
          </p:cNvSpPr>
          <p:nvPr>
            <p:ph type="sldNum" sz="quarter" idx="12"/>
          </p:nvPr>
        </p:nvSpPr>
        <p:spPr>
          <a:xfrm>
            <a:off x="7010400" y="6487587"/>
            <a:ext cx="2133600" cy="365125"/>
          </a:xfrm>
        </p:spPr>
        <p:txBody>
          <a:bodyPr/>
          <a:lstStyle/>
          <a:p>
            <a:pPr algn="r">
              <a:defRPr/>
            </a:pPr>
            <a:fld id="{3BABFDD9-386B-4635-A8AB-4BCCAEB4E35F}" type="slidenum">
              <a:rPr lang="en-US" sz="1400" b="1" smtClean="0">
                <a:latin typeface="+mn-lt"/>
                <a:cs typeface="Arial" pitchFamily="34" charset="0"/>
              </a:rPr>
              <a:pPr algn="r">
                <a:defRPr/>
              </a:pPr>
              <a:t>29</a:t>
            </a:fld>
            <a:endParaRPr lang="en-US" sz="1400" b="1" dirty="0">
              <a:latin typeface="+mn-lt"/>
              <a:cs typeface="Arial" pitchFamily="34" charset="0"/>
            </a:endParaRPr>
          </a:p>
        </p:txBody>
      </p:sp>
      <p:sp>
        <p:nvSpPr>
          <p:cNvPr id="10" name="TextBox 9"/>
          <p:cNvSpPr txBox="1"/>
          <p:nvPr/>
        </p:nvSpPr>
        <p:spPr>
          <a:xfrm>
            <a:off x="491033" y="533400"/>
            <a:ext cx="8119567" cy="523220"/>
          </a:xfrm>
          <a:prstGeom prst="rect">
            <a:avLst/>
          </a:prstGeom>
          <a:solidFill>
            <a:srgbClr val="006600"/>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fontAlgn="auto">
              <a:spcBef>
                <a:spcPts val="0"/>
              </a:spcBef>
              <a:spcAft>
                <a:spcPts val="0"/>
              </a:spcAft>
              <a:defRPr/>
            </a:pPr>
            <a:r>
              <a:rPr lang="en-US" sz="2800" b="1" dirty="0">
                <a:cs typeface="Arial" pitchFamily="34" charset="0"/>
              </a:rPr>
              <a:t>TVET 2018/19 Budget Allocation</a:t>
            </a:r>
            <a:endParaRPr lang="en-ZA" sz="2800" b="1" dirty="0">
              <a:cs typeface="Arial" pitchFamily="34" charset="0"/>
            </a:endParaRPr>
          </a:p>
        </p:txBody>
      </p:sp>
    </p:spTree>
    <p:extLst>
      <p:ext uri="{BB962C8B-B14F-4D97-AF65-F5344CB8AC3E}">
        <p14:creationId xmlns:p14="http://schemas.microsoft.com/office/powerpoint/2010/main" xmlns="" val="22393085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5" name="Content Placeholder 2"/>
          <p:cNvSpPr txBox="1">
            <a:spLocks/>
          </p:cNvSpPr>
          <p:nvPr/>
        </p:nvSpPr>
        <p:spPr>
          <a:xfrm>
            <a:off x="-51620" y="1270368"/>
            <a:ext cx="8978017" cy="4978032"/>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None/>
            </a:pPr>
            <a:endParaRPr lang="en-ZA" sz="2400" b="1" dirty="0">
              <a:cs typeface="Arial" pitchFamily="34" charset="0"/>
            </a:endParaRPr>
          </a:p>
          <a:p>
            <a:pPr marL="0" indent="0">
              <a:buNone/>
            </a:pPr>
            <a:endParaRPr lang="en-ZA" sz="2400" dirty="0" smtClean="0"/>
          </a:p>
        </p:txBody>
      </p:sp>
      <p:sp>
        <p:nvSpPr>
          <p:cNvPr id="2" name="TextBox 1"/>
          <p:cNvSpPr txBox="1"/>
          <p:nvPr/>
        </p:nvSpPr>
        <p:spPr>
          <a:xfrm>
            <a:off x="491033" y="1179085"/>
            <a:ext cx="8119567" cy="1477328"/>
          </a:xfrm>
          <a:prstGeom prst="rect">
            <a:avLst/>
          </a:prstGeom>
          <a:noFill/>
        </p:spPr>
        <p:txBody>
          <a:bodyPr wrap="square" rtlCol="0">
            <a:spAutoFit/>
          </a:bodyPr>
          <a:lstStyle/>
          <a:p>
            <a:r>
              <a:rPr lang="en-ZA" b="1" dirty="0" smtClean="0"/>
              <a:t>Purpose</a:t>
            </a:r>
            <a:endParaRPr lang="en-ZA" dirty="0" smtClean="0"/>
          </a:p>
          <a:p>
            <a:pPr marL="285750" indent="-285750">
              <a:buFont typeface="Arial" panose="020B0604020202020204" pitchFamily="34" charset="0"/>
              <a:buChar char="•"/>
            </a:pPr>
            <a:r>
              <a:rPr lang="en-ZA" dirty="0" smtClean="0"/>
              <a:t>Develop </a:t>
            </a:r>
            <a:r>
              <a:rPr lang="en-ZA" dirty="0"/>
              <a:t>and coordinate policy and regulatory frameworks for an effective and efficient university education system. Provide financial and other support to universities, the National Student Financial Aid Scheme and national institutes for higher education</a:t>
            </a:r>
          </a:p>
        </p:txBody>
      </p:sp>
      <p:sp>
        <p:nvSpPr>
          <p:cNvPr id="3" name="TextBox 2"/>
          <p:cNvSpPr txBox="1"/>
          <p:nvPr/>
        </p:nvSpPr>
        <p:spPr>
          <a:xfrm>
            <a:off x="491032" y="4472060"/>
            <a:ext cx="8119567" cy="1200329"/>
          </a:xfrm>
          <a:prstGeom prst="rect">
            <a:avLst/>
          </a:prstGeom>
          <a:noFill/>
        </p:spPr>
        <p:txBody>
          <a:bodyPr wrap="square" rtlCol="0">
            <a:spAutoFit/>
          </a:bodyPr>
          <a:lstStyle/>
          <a:p>
            <a:r>
              <a:rPr lang="en-ZA" b="1" dirty="0" smtClean="0"/>
              <a:t>Priorities over the 2018 MTEF</a:t>
            </a:r>
          </a:p>
          <a:p>
            <a:pPr marL="285750" indent="-285750">
              <a:buFont typeface="Arial" panose="020B0604020202020204" pitchFamily="34" charset="0"/>
              <a:buChar char="•"/>
            </a:pPr>
            <a:r>
              <a:rPr lang="en-ZA" dirty="0"/>
              <a:t>Develop regulations for institutional types (universities, university colleges and higher education colleges) </a:t>
            </a:r>
            <a:r>
              <a:rPr lang="en-ZA" dirty="0" smtClean="0"/>
              <a:t>in terms of the Higher Education Amendment Act (2016) </a:t>
            </a:r>
          </a:p>
        </p:txBody>
      </p:sp>
      <p:sp>
        <p:nvSpPr>
          <p:cNvPr id="5" name="TextBox 4"/>
          <p:cNvSpPr txBox="1"/>
          <p:nvPr/>
        </p:nvSpPr>
        <p:spPr>
          <a:xfrm>
            <a:off x="0" y="2895600"/>
            <a:ext cx="8686800" cy="369332"/>
          </a:xfrm>
          <a:prstGeom prst="rect">
            <a:avLst/>
          </a:prstGeom>
          <a:noFill/>
        </p:spPr>
        <p:txBody>
          <a:bodyPr wrap="square" rtlCol="0">
            <a:spAutoFit/>
          </a:bodyPr>
          <a:lstStyle/>
          <a:p>
            <a:endParaRPr lang="en-ZA" dirty="0"/>
          </a:p>
        </p:txBody>
      </p:sp>
      <p:sp>
        <p:nvSpPr>
          <p:cNvPr id="6" name="TextBox 5"/>
          <p:cNvSpPr txBox="1"/>
          <p:nvPr/>
        </p:nvSpPr>
        <p:spPr>
          <a:xfrm>
            <a:off x="491033" y="2788384"/>
            <a:ext cx="8119567" cy="1477328"/>
          </a:xfrm>
          <a:prstGeom prst="rect">
            <a:avLst/>
          </a:prstGeom>
          <a:noFill/>
        </p:spPr>
        <p:txBody>
          <a:bodyPr wrap="square" rtlCol="0">
            <a:spAutoFit/>
          </a:bodyPr>
          <a:lstStyle/>
          <a:p>
            <a:r>
              <a:rPr lang="en-ZA" b="1" dirty="0" smtClean="0"/>
              <a:t>Core Programmes (Chief Directorates)</a:t>
            </a:r>
          </a:p>
          <a:p>
            <a:pPr marL="285750" indent="-285750">
              <a:buFont typeface="Arial" panose="020B0604020202020204" pitchFamily="34" charset="0"/>
              <a:buChar char="•"/>
            </a:pPr>
            <a:r>
              <a:rPr lang="en-ZA" dirty="0" smtClean="0"/>
              <a:t>University Planning and Institutional Funding</a:t>
            </a:r>
          </a:p>
          <a:p>
            <a:pPr marL="285750" indent="-285750">
              <a:buFont typeface="Arial" panose="020B0604020202020204" pitchFamily="34" charset="0"/>
              <a:buChar char="•"/>
            </a:pPr>
            <a:r>
              <a:rPr lang="en-ZA" dirty="0" smtClean="0"/>
              <a:t>Institutional Governance and Management Support</a:t>
            </a:r>
          </a:p>
          <a:p>
            <a:pPr marL="285750" indent="-285750">
              <a:buFont typeface="Arial" panose="020B0604020202020204" pitchFamily="34" charset="0"/>
              <a:buChar char="•"/>
            </a:pPr>
            <a:r>
              <a:rPr lang="en-ZA" dirty="0" smtClean="0"/>
              <a:t>Higher Education Policy Development and Research</a:t>
            </a:r>
          </a:p>
          <a:p>
            <a:pPr marL="285750" indent="-285750">
              <a:buFont typeface="Arial" panose="020B0604020202020204" pitchFamily="34" charset="0"/>
              <a:buChar char="•"/>
            </a:pPr>
            <a:r>
              <a:rPr lang="en-ZA" dirty="0" smtClean="0"/>
              <a:t>Teaching and Learning Development</a:t>
            </a:r>
          </a:p>
        </p:txBody>
      </p:sp>
      <p:sp>
        <p:nvSpPr>
          <p:cNvPr id="7" name="TextBox 6"/>
          <p:cNvSpPr txBox="1"/>
          <p:nvPr/>
        </p:nvSpPr>
        <p:spPr>
          <a:xfrm>
            <a:off x="228600" y="5334000"/>
            <a:ext cx="184731" cy="369332"/>
          </a:xfrm>
          <a:prstGeom prst="rect">
            <a:avLst/>
          </a:prstGeom>
          <a:noFill/>
        </p:spPr>
        <p:txBody>
          <a:bodyPr wrap="none" rtlCol="0">
            <a:spAutoFit/>
          </a:bodyPr>
          <a:lstStyle/>
          <a:p>
            <a:endParaRPr lang="en-ZA" dirty="0"/>
          </a:p>
        </p:txBody>
      </p:sp>
      <p:sp>
        <p:nvSpPr>
          <p:cNvPr id="12" name="Slide Number Placeholder 3"/>
          <p:cNvSpPr>
            <a:spLocks noGrp="1"/>
          </p:cNvSpPr>
          <p:nvPr>
            <p:ph type="sldNum" sz="quarter" idx="12"/>
          </p:nvPr>
        </p:nvSpPr>
        <p:spPr>
          <a:xfrm>
            <a:off x="7010400" y="6487587"/>
            <a:ext cx="2133600" cy="365125"/>
          </a:xfrm>
        </p:spPr>
        <p:txBody>
          <a:bodyPr/>
          <a:lstStyle/>
          <a:p>
            <a:pPr algn="r">
              <a:defRPr/>
            </a:pPr>
            <a:r>
              <a:rPr lang="en-US" b="1" dirty="0">
                <a:latin typeface="+mn-lt"/>
                <a:cs typeface="Arial" pitchFamily="34" charset="0"/>
              </a:rPr>
              <a:t>3</a:t>
            </a:r>
            <a:endParaRPr lang="en-US" sz="1400" b="1" dirty="0">
              <a:latin typeface="+mn-lt"/>
              <a:cs typeface="Arial" pitchFamily="34" charset="0"/>
            </a:endParaRPr>
          </a:p>
        </p:txBody>
      </p:sp>
      <p:sp>
        <p:nvSpPr>
          <p:cNvPr id="13" name="TextBox 12"/>
          <p:cNvSpPr txBox="1"/>
          <p:nvPr/>
        </p:nvSpPr>
        <p:spPr>
          <a:xfrm>
            <a:off x="491033" y="533400"/>
            <a:ext cx="8119567" cy="523220"/>
          </a:xfrm>
          <a:prstGeom prst="rect">
            <a:avLst/>
          </a:prstGeom>
          <a:solidFill>
            <a:srgbClr val="006600"/>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fontAlgn="auto">
              <a:spcBef>
                <a:spcPts val="0"/>
              </a:spcBef>
              <a:spcAft>
                <a:spcPts val="0"/>
              </a:spcAft>
              <a:defRPr/>
            </a:pPr>
            <a:r>
              <a:rPr lang="en-ZA" sz="2800" b="1" dirty="0">
                <a:cs typeface="Arial" pitchFamily="34" charset="0"/>
              </a:rPr>
              <a:t>Programme: University Education</a:t>
            </a:r>
          </a:p>
        </p:txBody>
      </p:sp>
    </p:spTree>
    <p:extLst>
      <p:ext uri="{BB962C8B-B14F-4D97-AF65-F5344CB8AC3E}">
        <p14:creationId xmlns:p14="http://schemas.microsoft.com/office/powerpoint/2010/main" xmlns="" val="210649182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Rectangle 1"/>
          <p:cNvSpPr>
            <a:spLocks noChangeArrowheads="1"/>
          </p:cNvSpPr>
          <p:nvPr/>
        </p:nvSpPr>
        <p:spPr bwMode="auto">
          <a:xfrm>
            <a:off x="552450" y="2011363"/>
            <a:ext cx="9144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5" name="TextBox 4"/>
          <p:cNvSpPr txBox="1"/>
          <p:nvPr/>
        </p:nvSpPr>
        <p:spPr>
          <a:xfrm>
            <a:off x="491033" y="1075521"/>
            <a:ext cx="8119568" cy="5401479"/>
          </a:xfrm>
          <a:prstGeom prst="rect">
            <a:avLst/>
          </a:prstGeom>
          <a:noFill/>
        </p:spPr>
        <p:txBody>
          <a:bodyPr wrap="square" rtlCol="0">
            <a:spAutoFit/>
          </a:bodyPr>
          <a:lstStyle/>
          <a:p>
            <a:r>
              <a:rPr lang="en-US" b="1" dirty="0" smtClean="0"/>
              <a:t>Challenges:</a:t>
            </a:r>
          </a:p>
          <a:p>
            <a:pPr marL="354013" indent="-354013">
              <a:buFont typeface="Arial" panose="020B0604020202020204" pitchFamily="34" charset="0"/>
              <a:buChar char="•"/>
            </a:pPr>
            <a:r>
              <a:rPr lang="en-US" dirty="0" smtClean="0"/>
              <a:t>Poor condition of TVET facilities related to repair and maintenance </a:t>
            </a:r>
          </a:p>
          <a:p>
            <a:pPr marL="354013" indent="-354013">
              <a:buFont typeface="Arial" panose="020B0604020202020204" pitchFamily="34" charset="0"/>
              <a:buChar char="•"/>
            </a:pPr>
            <a:r>
              <a:rPr lang="en-US" dirty="0" smtClean="0"/>
              <a:t>Increased access required for students</a:t>
            </a:r>
          </a:p>
          <a:p>
            <a:endParaRPr lang="en-US" sz="800" dirty="0" smtClean="0"/>
          </a:p>
          <a:p>
            <a:pPr>
              <a:defRPr/>
            </a:pPr>
            <a:r>
              <a:rPr lang="en-US" b="1" dirty="0"/>
              <a:t>2018/19 Allocation: R1.3 </a:t>
            </a:r>
            <a:r>
              <a:rPr lang="en-US" b="1" dirty="0" smtClean="0"/>
              <a:t>Billion</a:t>
            </a:r>
            <a:endParaRPr lang="en-US" dirty="0"/>
          </a:p>
          <a:p>
            <a:pPr marL="285750" indent="-285750">
              <a:buFont typeface="Arial" panose="020B0604020202020204" pitchFamily="34" charset="0"/>
              <a:buChar char="•"/>
              <a:defRPr/>
            </a:pPr>
            <a:r>
              <a:rPr lang="en-US" dirty="0"/>
              <a:t>The allocation of the first tranche (April 2018) to colleges will consist of a conditional allocation of 35% advance (dedicated bank accounts) amounting to R9.1 </a:t>
            </a:r>
            <a:r>
              <a:rPr lang="en-US" dirty="0" smtClean="0"/>
              <a:t>million </a:t>
            </a:r>
            <a:r>
              <a:rPr lang="en-US" dirty="0"/>
              <a:t>per </a:t>
            </a:r>
            <a:r>
              <a:rPr lang="en-US" dirty="0" smtClean="0"/>
              <a:t>TVET</a:t>
            </a:r>
            <a:endParaRPr lang="en-US" dirty="0"/>
          </a:p>
          <a:p>
            <a:pPr marL="285750" indent="-285750">
              <a:buFont typeface="Arial" panose="020B0604020202020204" pitchFamily="34" charset="0"/>
              <a:buChar char="•"/>
              <a:defRPr/>
            </a:pPr>
            <a:r>
              <a:rPr lang="en-US" dirty="0"/>
              <a:t>The allocation of the balance of the tranches for 2018 will be made on the basis of “as is condition assessments” to priority areas</a:t>
            </a:r>
            <a:r>
              <a:rPr lang="en-US" dirty="0" smtClean="0"/>
              <a:t>:</a:t>
            </a:r>
            <a:endParaRPr lang="en-US" dirty="0"/>
          </a:p>
          <a:p>
            <a:pPr marL="742950" lvl="1" indent="-285750">
              <a:buFontTx/>
              <a:buChar char="-"/>
              <a:defRPr/>
            </a:pPr>
            <a:r>
              <a:rPr lang="en-US" dirty="0"/>
              <a:t>Bulk Services</a:t>
            </a:r>
            <a:r>
              <a:rPr lang="en-US" dirty="0" smtClean="0"/>
              <a:t>; Statutory </a:t>
            </a:r>
            <a:r>
              <a:rPr lang="en-US" dirty="0"/>
              <a:t>Compliance</a:t>
            </a:r>
            <a:r>
              <a:rPr lang="en-US" dirty="0" smtClean="0"/>
              <a:t>; Sanitation; Building </a:t>
            </a:r>
            <a:r>
              <a:rPr lang="en-US" dirty="0"/>
              <a:t>repairs; </a:t>
            </a:r>
            <a:r>
              <a:rPr lang="en-US" dirty="0" smtClean="0"/>
              <a:t>and Student </a:t>
            </a:r>
            <a:r>
              <a:rPr lang="en-US" dirty="0"/>
              <a:t>Accommodation </a:t>
            </a:r>
            <a:r>
              <a:rPr lang="en-US" dirty="0" smtClean="0"/>
              <a:t>repairs</a:t>
            </a:r>
            <a:endParaRPr lang="en-US" dirty="0"/>
          </a:p>
          <a:p>
            <a:pPr marL="285750" indent="-285750">
              <a:buFont typeface="Arial" panose="020B0604020202020204" pitchFamily="34" charset="0"/>
              <a:buChar char="•"/>
              <a:defRPr/>
            </a:pPr>
            <a:r>
              <a:rPr lang="en-US" dirty="0"/>
              <a:t>The allocation </a:t>
            </a:r>
            <a:r>
              <a:rPr lang="en-US" dirty="0" smtClean="0"/>
              <a:t>for </a:t>
            </a:r>
            <a:r>
              <a:rPr lang="en-US" dirty="0"/>
              <a:t>the next 2 years will be based on the condition assessment which is about to commence at TVET c</a:t>
            </a:r>
            <a:r>
              <a:rPr lang="en-US" dirty="0" smtClean="0"/>
              <a:t>olleges</a:t>
            </a:r>
          </a:p>
          <a:p>
            <a:pPr>
              <a:defRPr/>
            </a:pPr>
            <a:endParaRPr lang="en-ZA" sz="800" b="1" i="1" dirty="0" smtClean="0">
              <a:solidFill>
                <a:srgbClr val="FF0000"/>
              </a:solidFill>
            </a:endParaRPr>
          </a:p>
          <a:p>
            <a:r>
              <a:rPr lang="en-ZA" b="1" i="1" dirty="0" smtClean="0"/>
              <a:t>Performance target - Produce </a:t>
            </a:r>
            <a:r>
              <a:rPr lang="en-ZA" b="1" i="1" dirty="0"/>
              <a:t>oversight reports </a:t>
            </a:r>
            <a:r>
              <a:rPr lang="en-GB" b="1" i="1" dirty="0" smtClean="0"/>
              <a:t>on</a:t>
            </a:r>
            <a:r>
              <a:rPr lang="en-ZA" b="1" i="1" dirty="0" smtClean="0"/>
              <a:t>:</a:t>
            </a:r>
            <a:endParaRPr lang="en-ZA" dirty="0"/>
          </a:p>
          <a:p>
            <a:pPr marL="342900" lvl="2" indent="-342900">
              <a:buFont typeface="Arial"/>
              <a:buChar char="•"/>
            </a:pPr>
            <a:r>
              <a:rPr lang="en-ZA" dirty="0"/>
              <a:t>F</a:t>
            </a:r>
            <a:r>
              <a:rPr lang="en-ZA" dirty="0" smtClean="0"/>
              <a:t>unctioning </a:t>
            </a:r>
            <a:r>
              <a:rPr lang="en-ZA" dirty="0"/>
              <a:t>of the newly built TVET </a:t>
            </a:r>
            <a:r>
              <a:rPr lang="en-ZA" dirty="0" smtClean="0"/>
              <a:t>college campuses </a:t>
            </a:r>
          </a:p>
          <a:p>
            <a:pPr marL="342900" lvl="2" indent="-342900">
              <a:buFont typeface="Arial"/>
              <a:buChar char="•"/>
            </a:pPr>
            <a:r>
              <a:rPr lang="en-ZA" dirty="0"/>
              <a:t>P</a:t>
            </a:r>
            <a:r>
              <a:rPr lang="en-ZA" dirty="0" smtClean="0"/>
              <a:t>rogress </a:t>
            </a:r>
            <a:r>
              <a:rPr lang="en-ZA" dirty="0"/>
              <a:t>on the roll-out plan for the  construction of the remaining 9 of the 12 new </a:t>
            </a:r>
            <a:r>
              <a:rPr lang="en-ZA" dirty="0" smtClean="0"/>
              <a:t>campuses</a:t>
            </a:r>
          </a:p>
          <a:p>
            <a:pPr marL="342900" lvl="2" indent="-342900">
              <a:buFont typeface="Arial"/>
              <a:buChar char="•"/>
            </a:pPr>
            <a:r>
              <a:rPr lang="en-ZA" dirty="0" smtClean="0"/>
              <a:t>Infrastructure maintenance</a:t>
            </a:r>
            <a:endParaRPr lang="en-US" dirty="0"/>
          </a:p>
        </p:txBody>
      </p:sp>
      <p:sp>
        <p:nvSpPr>
          <p:cNvPr id="9" name="Slide Number Placeholder 3"/>
          <p:cNvSpPr>
            <a:spLocks noGrp="1"/>
          </p:cNvSpPr>
          <p:nvPr>
            <p:ph type="sldNum" sz="quarter" idx="12"/>
          </p:nvPr>
        </p:nvSpPr>
        <p:spPr>
          <a:xfrm>
            <a:off x="7010400" y="6487587"/>
            <a:ext cx="2133600" cy="365125"/>
          </a:xfrm>
        </p:spPr>
        <p:txBody>
          <a:bodyPr/>
          <a:lstStyle/>
          <a:p>
            <a:pPr algn="r">
              <a:defRPr/>
            </a:pPr>
            <a:fld id="{3BABFDD9-386B-4635-A8AB-4BCCAEB4E35F}" type="slidenum">
              <a:rPr lang="en-US" sz="1400" b="1" smtClean="0">
                <a:latin typeface="+mn-lt"/>
                <a:cs typeface="Arial" pitchFamily="34" charset="0"/>
              </a:rPr>
              <a:pPr algn="r">
                <a:defRPr/>
              </a:pPr>
              <a:t>30</a:t>
            </a:fld>
            <a:endParaRPr lang="en-US" sz="1400" b="1" dirty="0">
              <a:latin typeface="+mn-lt"/>
              <a:cs typeface="Arial" pitchFamily="34" charset="0"/>
            </a:endParaRPr>
          </a:p>
        </p:txBody>
      </p:sp>
      <p:sp>
        <p:nvSpPr>
          <p:cNvPr id="10" name="TextBox 9"/>
          <p:cNvSpPr txBox="1"/>
          <p:nvPr/>
        </p:nvSpPr>
        <p:spPr>
          <a:xfrm>
            <a:off x="491033" y="533400"/>
            <a:ext cx="8119567" cy="523220"/>
          </a:xfrm>
          <a:prstGeom prst="rect">
            <a:avLst/>
          </a:prstGeom>
          <a:solidFill>
            <a:srgbClr val="006600"/>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fontAlgn="auto">
              <a:spcBef>
                <a:spcPts val="0"/>
              </a:spcBef>
              <a:spcAft>
                <a:spcPts val="0"/>
              </a:spcAft>
              <a:defRPr/>
            </a:pPr>
            <a:r>
              <a:rPr lang="en-US" sz="2800" b="1" dirty="0">
                <a:cs typeface="Arial" pitchFamily="34" charset="0"/>
              </a:rPr>
              <a:t>Challenges and </a:t>
            </a:r>
            <a:r>
              <a:rPr lang="en-US" sz="2800" b="1" dirty="0" smtClean="0">
                <a:cs typeface="Arial" pitchFamily="34" charset="0"/>
              </a:rPr>
              <a:t>Targets </a:t>
            </a:r>
            <a:r>
              <a:rPr lang="en-US" sz="2800" b="1" dirty="0">
                <a:cs typeface="Arial" pitchFamily="34" charset="0"/>
              </a:rPr>
              <a:t>for Infrastructure</a:t>
            </a:r>
            <a:endParaRPr lang="en-ZA" sz="2800" b="1" dirty="0">
              <a:cs typeface="Arial" pitchFamily="34" charset="0"/>
            </a:endParaRPr>
          </a:p>
        </p:txBody>
      </p:sp>
    </p:spTree>
    <p:extLst>
      <p:ext uri="{BB962C8B-B14F-4D97-AF65-F5344CB8AC3E}">
        <p14:creationId xmlns:p14="http://schemas.microsoft.com/office/powerpoint/2010/main" xmlns="" val="360875260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TextBox 3"/>
          <p:cNvSpPr txBox="1"/>
          <p:nvPr/>
        </p:nvSpPr>
        <p:spPr>
          <a:xfrm>
            <a:off x="491032" y="1232947"/>
            <a:ext cx="8119568" cy="4462760"/>
          </a:xfrm>
          <a:prstGeom prst="rect">
            <a:avLst/>
          </a:prstGeom>
          <a:noFill/>
        </p:spPr>
        <p:txBody>
          <a:bodyPr wrap="square">
            <a:spAutoFit/>
          </a:bodyPr>
          <a:lstStyle/>
          <a:p>
            <a:pPr>
              <a:spcAft>
                <a:spcPts val="1200"/>
              </a:spcAft>
              <a:defRPr/>
            </a:pPr>
            <a:r>
              <a:rPr lang="en-US" b="1" dirty="0"/>
              <a:t>The following steps are to be utilized to approve expenditure of the 1</a:t>
            </a:r>
            <a:r>
              <a:rPr lang="en-US" b="1" baseline="30000" dirty="0"/>
              <a:t>st</a:t>
            </a:r>
            <a:r>
              <a:rPr lang="en-US" b="1" dirty="0"/>
              <a:t> tranche of </a:t>
            </a:r>
            <a:r>
              <a:rPr lang="en-US" b="1" dirty="0" smtClean="0"/>
              <a:t>2018:</a:t>
            </a:r>
            <a:endParaRPr lang="en-US" dirty="0"/>
          </a:p>
          <a:p>
            <a:pPr marL="285750" indent="-285750">
              <a:spcAft>
                <a:spcPts val="1200"/>
              </a:spcAft>
              <a:buFont typeface="Arial" panose="020B0604020202020204" pitchFamily="34" charset="0"/>
              <a:buChar char="•"/>
              <a:defRPr/>
            </a:pPr>
            <a:r>
              <a:rPr lang="en-US" dirty="0"/>
              <a:t>Colleges complete a costed maintenance plan utilizing the DPW National Infrastructure Asset Maintenance Management </a:t>
            </a:r>
            <a:r>
              <a:rPr lang="en-US" dirty="0" smtClean="0"/>
              <a:t>Standard</a:t>
            </a:r>
            <a:endParaRPr lang="en-US" dirty="0"/>
          </a:p>
          <a:p>
            <a:pPr marL="285750" indent="-285750">
              <a:spcAft>
                <a:spcPts val="1200"/>
              </a:spcAft>
              <a:buFont typeface="Arial" panose="020B0604020202020204" pitchFamily="34" charset="0"/>
              <a:buChar char="•"/>
              <a:defRPr/>
            </a:pPr>
            <a:r>
              <a:rPr lang="en-US" dirty="0"/>
              <a:t>The priority for 2018 is to establish bulk services, statutory compliance and to deal with all critical and urgent maintenance issues that are threatening to health, life and or the life cycle of the </a:t>
            </a:r>
            <a:r>
              <a:rPr lang="en-US" dirty="0" smtClean="0"/>
              <a:t>infrastructure</a:t>
            </a:r>
            <a:endParaRPr lang="en-US" dirty="0"/>
          </a:p>
          <a:p>
            <a:pPr marL="285750" indent="-285750">
              <a:spcAft>
                <a:spcPts val="1200"/>
              </a:spcAft>
              <a:buFont typeface="Arial" panose="020B0604020202020204" pitchFamily="34" charset="0"/>
              <a:buChar char="•"/>
              <a:defRPr/>
            </a:pPr>
            <a:r>
              <a:rPr lang="en-US" dirty="0"/>
              <a:t>The plan has detailed costing estimates with supporting motivations, proof of requirement and a Criticality &amp; Priority </a:t>
            </a:r>
            <a:r>
              <a:rPr lang="en-US" dirty="0" smtClean="0"/>
              <a:t>Assessment</a:t>
            </a:r>
            <a:endParaRPr lang="en-US" dirty="0"/>
          </a:p>
          <a:p>
            <a:pPr marL="285750" indent="-285750">
              <a:spcAft>
                <a:spcPts val="1200"/>
              </a:spcAft>
              <a:buFont typeface="Arial" panose="020B0604020202020204" pitchFamily="34" charset="0"/>
              <a:buChar char="•"/>
              <a:defRPr/>
            </a:pPr>
            <a:r>
              <a:rPr lang="en-US" dirty="0"/>
              <a:t>The plan is assessed by the Department for validity and base costing. If approved college can commence procurement and </a:t>
            </a:r>
            <a:r>
              <a:rPr lang="en-US" dirty="0" smtClean="0"/>
              <a:t>implementation</a:t>
            </a:r>
            <a:endParaRPr lang="en-US" dirty="0"/>
          </a:p>
          <a:p>
            <a:pPr marL="285750" indent="-285750">
              <a:spcAft>
                <a:spcPts val="1200"/>
              </a:spcAft>
              <a:buFont typeface="Arial" panose="020B0604020202020204" pitchFamily="34" charset="0"/>
              <a:buChar char="•"/>
              <a:defRPr/>
            </a:pPr>
            <a:r>
              <a:rPr lang="en-US" dirty="0"/>
              <a:t>College reports on completed work as part of overall monitoring by Department and site </a:t>
            </a:r>
            <a:r>
              <a:rPr lang="en-US" dirty="0" smtClean="0"/>
              <a:t>verification</a:t>
            </a:r>
            <a:endParaRPr lang="en-US" dirty="0"/>
          </a:p>
        </p:txBody>
      </p:sp>
      <p:sp>
        <p:nvSpPr>
          <p:cNvPr id="9" name="Slide Number Placeholder 3"/>
          <p:cNvSpPr>
            <a:spLocks noGrp="1"/>
          </p:cNvSpPr>
          <p:nvPr>
            <p:ph type="sldNum" sz="quarter" idx="12"/>
          </p:nvPr>
        </p:nvSpPr>
        <p:spPr>
          <a:xfrm>
            <a:off x="7010400" y="6487587"/>
            <a:ext cx="2133600" cy="365125"/>
          </a:xfrm>
        </p:spPr>
        <p:txBody>
          <a:bodyPr/>
          <a:lstStyle/>
          <a:p>
            <a:pPr algn="r">
              <a:defRPr/>
            </a:pPr>
            <a:fld id="{3BABFDD9-386B-4635-A8AB-4BCCAEB4E35F}" type="slidenum">
              <a:rPr lang="en-US" sz="1400" b="1" smtClean="0">
                <a:latin typeface="+mn-lt"/>
                <a:cs typeface="Arial" pitchFamily="34" charset="0"/>
              </a:rPr>
              <a:pPr algn="r">
                <a:defRPr/>
              </a:pPr>
              <a:t>31</a:t>
            </a:fld>
            <a:endParaRPr lang="en-US" sz="1400" b="1" dirty="0">
              <a:latin typeface="+mn-lt"/>
              <a:cs typeface="Arial" pitchFamily="34" charset="0"/>
            </a:endParaRPr>
          </a:p>
        </p:txBody>
      </p:sp>
      <p:sp>
        <p:nvSpPr>
          <p:cNvPr id="10" name="TextBox 9"/>
          <p:cNvSpPr txBox="1"/>
          <p:nvPr/>
        </p:nvSpPr>
        <p:spPr>
          <a:xfrm>
            <a:off x="491033" y="533400"/>
            <a:ext cx="8119567" cy="523220"/>
          </a:xfrm>
          <a:prstGeom prst="rect">
            <a:avLst/>
          </a:prstGeom>
          <a:solidFill>
            <a:srgbClr val="006600"/>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eaLnBrk="1" fontAlgn="auto" hangingPunct="1">
              <a:spcBef>
                <a:spcPts val="0"/>
              </a:spcBef>
              <a:spcAft>
                <a:spcPts val="0"/>
              </a:spcAft>
              <a:defRPr/>
            </a:pPr>
            <a:r>
              <a:rPr lang="en-ZA" sz="2800" b="1" dirty="0"/>
              <a:t>Approval </a:t>
            </a:r>
            <a:r>
              <a:rPr lang="en-ZA" sz="2800" b="1" dirty="0" smtClean="0"/>
              <a:t>Process </a:t>
            </a:r>
            <a:r>
              <a:rPr lang="en-ZA" sz="2800" b="1" dirty="0"/>
              <a:t>of </a:t>
            </a:r>
            <a:r>
              <a:rPr lang="en-ZA" sz="2800" b="1" dirty="0" smtClean="0"/>
              <a:t>New Infrastructure Grant </a:t>
            </a:r>
            <a:endParaRPr lang="en-ZA" sz="2800" dirty="0"/>
          </a:p>
        </p:txBody>
      </p:sp>
    </p:spTree>
    <p:extLst>
      <p:ext uri="{BB962C8B-B14F-4D97-AF65-F5344CB8AC3E}">
        <p14:creationId xmlns:p14="http://schemas.microsoft.com/office/powerpoint/2010/main" xmlns="" val="288026327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extBox 1"/>
          <p:cNvSpPr txBox="1"/>
          <p:nvPr/>
        </p:nvSpPr>
        <p:spPr>
          <a:xfrm>
            <a:off x="491032" y="1224439"/>
            <a:ext cx="8119568" cy="4185761"/>
          </a:xfrm>
          <a:prstGeom prst="rect">
            <a:avLst/>
          </a:prstGeom>
          <a:noFill/>
        </p:spPr>
        <p:txBody>
          <a:bodyPr wrap="square">
            <a:spAutoFit/>
          </a:bodyPr>
          <a:lstStyle/>
          <a:p>
            <a:pPr>
              <a:spcAft>
                <a:spcPts val="1200"/>
              </a:spcAft>
              <a:defRPr/>
            </a:pPr>
            <a:r>
              <a:rPr lang="en-US" dirty="0"/>
              <a:t>The remaining 2 years of allocations will be made on the basis of the findings of the Audit of TVET Infrastructure which will be conducted by professionals utilizing the NIAMMS</a:t>
            </a:r>
            <a:r>
              <a:rPr lang="en-US" dirty="0" smtClean="0"/>
              <a:t>:</a:t>
            </a:r>
            <a:endParaRPr lang="en-US" dirty="0"/>
          </a:p>
          <a:p>
            <a:pPr marL="285750" indent="-285750">
              <a:spcAft>
                <a:spcPts val="1200"/>
              </a:spcAft>
              <a:buFont typeface="Arial" panose="020B0604020202020204" pitchFamily="34" charset="0"/>
              <a:buChar char="•"/>
              <a:defRPr/>
            </a:pPr>
            <a:r>
              <a:rPr lang="en-US" dirty="0"/>
              <a:t>Assessment to building </a:t>
            </a:r>
            <a:r>
              <a:rPr lang="en-US" dirty="0" smtClean="0"/>
              <a:t>/ component level</a:t>
            </a:r>
            <a:endParaRPr lang="en-US" dirty="0"/>
          </a:p>
          <a:p>
            <a:pPr marL="285750" indent="-285750">
              <a:spcAft>
                <a:spcPts val="1200"/>
              </a:spcAft>
              <a:buFont typeface="Arial" panose="020B0604020202020204" pitchFamily="34" charset="0"/>
              <a:buChar char="•"/>
              <a:defRPr/>
            </a:pPr>
            <a:r>
              <a:rPr lang="en-US" dirty="0"/>
              <a:t>Establishing a national college infrastructure </a:t>
            </a:r>
            <a:r>
              <a:rPr lang="en-US" dirty="0" smtClean="0"/>
              <a:t>database </a:t>
            </a:r>
            <a:r>
              <a:rPr lang="en-US" dirty="0"/>
              <a:t>with costed and prioritized </a:t>
            </a:r>
            <a:r>
              <a:rPr lang="en-US" dirty="0" smtClean="0"/>
              <a:t>needs</a:t>
            </a:r>
            <a:endParaRPr lang="en-US" dirty="0"/>
          </a:p>
          <a:p>
            <a:pPr marL="285750" indent="-285750">
              <a:spcAft>
                <a:spcPts val="1200"/>
              </a:spcAft>
              <a:buFont typeface="Arial" panose="020B0604020202020204" pitchFamily="34" charset="0"/>
              <a:buChar char="•"/>
              <a:defRPr/>
            </a:pPr>
            <a:r>
              <a:rPr lang="en-US" dirty="0"/>
              <a:t>Annual Maintenance </a:t>
            </a:r>
            <a:r>
              <a:rPr lang="en-US" dirty="0" smtClean="0"/>
              <a:t>Plans</a:t>
            </a:r>
            <a:endParaRPr lang="en-US" dirty="0"/>
          </a:p>
          <a:p>
            <a:pPr marL="285750" indent="-285750">
              <a:spcAft>
                <a:spcPts val="1200"/>
              </a:spcAft>
              <a:buFont typeface="Arial" panose="020B0604020202020204" pitchFamily="34" charset="0"/>
              <a:buChar char="•"/>
              <a:defRPr/>
            </a:pPr>
            <a:r>
              <a:rPr lang="en-US" dirty="0" smtClean="0"/>
              <a:t>It must be noted that the new infrastructure and efficiency grant is earmarked for repairs and maintenance relating to current sites of delivery with regards to teaching and learning</a:t>
            </a:r>
            <a:endParaRPr lang="en-US" dirty="0"/>
          </a:p>
          <a:p>
            <a:pPr marL="285750" indent="-285750">
              <a:spcAft>
                <a:spcPts val="1200"/>
              </a:spcAft>
              <a:buFont typeface="Arial" panose="020B0604020202020204" pitchFamily="34" charset="0"/>
              <a:buChar char="•"/>
              <a:defRPr/>
            </a:pPr>
            <a:r>
              <a:rPr lang="en-US" dirty="0" smtClean="0"/>
              <a:t>Student accommodation will only be able be considered when the current infrastructure maintenance backlog has been addressed</a:t>
            </a:r>
            <a:endParaRPr lang="en-US" dirty="0"/>
          </a:p>
        </p:txBody>
      </p:sp>
      <p:sp>
        <p:nvSpPr>
          <p:cNvPr id="9" name="Slide Number Placeholder 3"/>
          <p:cNvSpPr>
            <a:spLocks noGrp="1"/>
          </p:cNvSpPr>
          <p:nvPr>
            <p:ph type="sldNum" sz="quarter" idx="12"/>
          </p:nvPr>
        </p:nvSpPr>
        <p:spPr>
          <a:xfrm>
            <a:off x="7010400" y="6487587"/>
            <a:ext cx="2133600" cy="365125"/>
          </a:xfrm>
        </p:spPr>
        <p:txBody>
          <a:bodyPr/>
          <a:lstStyle/>
          <a:p>
            <a:pPr algn="r">
              <a:defRPr/>
            </a:pPr>
            <a:r>
              <a:rPr lang="en-US" b="1" dirty="0" smtClean="0">
                <a:latin typeface="+mn-lt"/>
                <a:cs typeface="Arial" pitchFamily="34" charset="0"/>
              </a:rPr>
              <a:t>32</a:t>
            </a:r>
            <a:endParaRPr lang="en-US" sz="1400" b="1" dirty="0">
              <a:latin typeface="+mn-lt"/>
              <a:cs typeface="Arial" pitchFamily="34" charset="0"/>
            </a:endParaRPr>
          </a:p>
        </p:txBody>
      </p:sp>
      <p:sp>
        <p:nvSpPr>
          <p:cNvPr id="10" name="TextBox 9"/>
          <p:cNvSpPr txBox="1"/>
          <p:nvPr/>
        </p:nvSpPr>
        <p:spPr>
          <a:xfrm>
            <a:off x="491033" y="533400"/>
            <a:ext cx="8119567" cy="523220"/>
          </a:xfrm>
          <a:prstGeom prst="rect">
            <a:avLst/>
          </a:prstGeom>
          <a:solidFill>
            <a:srgbClr val="006600"/>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eaLnBrk="1" fontAlgn="auto" hangingPunct="1">
              <a:spcBef>
                <a:spcPts val="0"/>
              </a:spcBef>
              <a:spcAft>
                <a:spcPts val="0"/>
              </a:spcAft>
              <a:defRPr/>
            </a:pPr>
            <a:r>
              <a:rPr lang="en-ZA" sz="2800" b="1" dirty="0"/>
              <a:t>Allocation of </a:t>
            </a:r>
            <a:r>
              <a:rPr lang="en-ZA" sz="2800" b="1" dirty="0" smtClean="0"/>
              <a:t>New Infrastructure Grant </a:t>
            </a:r>
            <a:endParaRPr lang="en-ZA" sz="2800" dirty="0"/>
          </a:p>
        </p:txBody>
      </p:sp>
    </p:spTree>
    <p:extLst>
      <p:ext uri="{BB962C8B-B14F-4D97-AF65-F5344CB8AC3E}">
        <p14:creationId xmlns:p14="http://schemas.microsoft.com/office/powerpoint/2010/main" xmlns="" val="79193936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1"/>
          <p:cNvSpPr>
            <a:spLocks noChangeArrowheads="1"/>
          </p:cNvSpPr>
          <p:nvPr/>
        </p:nvSpPr>
        <p:spPr bwMode="auto">
          <a:xfrm>
            <a:off x="755650" y="1906588"/>
            <a:ext cx="7632700"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ZA" altLang="en-US" sz="2000">
              <a:latin typeface="+mn-lt"/>
            </a:endParaRPr>
          </a:p>
        </p:txBody>
      </p:sp>
      <p:sp>
        <p:nvSpPr>
          <p:cNvPr id="5125" name="TextBox 2"/>
          <p:cNvSpPr txBox="1">
            <a:spLocks noChangeArrowheads="1"/>
          </p:cNvSpPr>
          <p:nvPr/>
        </p:nvSpPr>
        <p:spPr bwMode="auto">
          <a:xfrm>
            <a:off x="504031" y="1097593"/>
            <a:ext cx="7993063" cy="15542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a:spcBef>
                <a:spcPct val="0"/>
              </a:spcBef>
              <a:spcAft>
                <a:spcPts val="600"/>
              </a:spcAft>
            </a:pPr>
            <a:r>
              <a:rPr lang="en-ZA" altLang="en-US" sz="1800" dirty="0">
                <a:latin typeface="+mn-lt"/>
              </a:rPr>
              <a:t>The following are sites which have been considered for </a:t>
            </a:r>
            <a:r>
              <a:rPr lang="en-ZA" altLang="en-US" sz="1800" dirty="0" smtClean="0">
                <a:latin typeface="+mn-lt"/>
              </a:rPr>
              <a:t>contract awards </a:t>
            </a:r>
            <a:r>
              <a:rPr lang="en-ZA" altLang="en-US" sz="1800" dirty="0">
                <a:latin typeface="+mn-lt"/>
              </a:rPr>
              <a:t>for the construction of </a:t>
            </a:r>
            <a:r>
              <a:rPr lang="en-ZA" altLang="en-US" sz="1800" dirty="0" smtClean="0">
                <a:latin typeface="+mn-lt"/>
              </a:rPr>
              <a:t>9 new TVET </a:t>
            </a:r>
            <a:r>
              <a:rPr lang="en-ZA" altLang="en-US" sz="1800" dirty="0">
                <a:latin typeface="+mn-lt"/>
              </a:rPr>
              <a:t>college campuses and / or refurbishment  </a:t>
            </a:r>
            <a:r>
              <a:rPr lang="en-ZA" altLang="en-US" sz="1800" dirty="0" smtClean="0">
                <a:latin typeface="+mn-lt"/>
              </a:rPr>
              <a:t>of 2  </a:t>
            </a:r>
            <a:r>
              <a:rPr lang="en-ZA" altLang="en-US" sz="1800" dirty="0">
                <a:latin typeface="+mn-lt"/>
              </a:rPr>
              <a:t>existing </a:t>
            </a:r>
            <a:r>
              <a:rPr lang="en-ZA" altLang="en-US" sz="1800" dirty="0" smtClean="0">
                <a:latin typeface="+mn-lt"/>
              </a:rPr>
              <a:t>ones</a:t>
            </a:r>
            <a:endParaRPr lang="en-ZA" altLang="en-US" sz="1800" dirty="0">
              <a:latin typeface="+mn-lt"/>
            </a:endParaRPr>
          </a:p>
          <a:p>
            <a:pPr marL="285750" indent="-285750">
              <a:spcBef>
                <a:spcPct val="0"/>
              </a:spcBef>
              <a:spcAft>
                <a:spcPts val="600"/>
              </a:spcAft>
            </a:pPr>
            <a:r>
              <a:rPr lang="en-ZA" altLang="en-US" sz="1800" dirty="0">
                <a:latin typeface="+mn-lt"/>
              </a:rPr>
              <a:t>The internal processes for awarding are ongoing. Handover is expected by end April </a:t>
            </a:r>
            <a:r>
              <a:rPr lang="en-ZA" altLang="en-US" sz="1800" dirty="0" smtClean="0">
                <a:latin typeface="+mn-lt"/>
              </a:rPr>
              <a:t>2018</a:t>
            </a:r>
            <a:endParaRPr lang="en-ZA" altLang="en-US" sz="1800" dirty="0">
              <a:latin typeface="+mn-lt"/>
            </a:endParaRPr>
          </a:p>
        </p:txBody>
      </p:sp>
      <p:graphicFrame>
        <p:nvGraphicFramePr>
          <p:cNvPr id="5" name="Table 4"/>
          <p:cNvGraphicFramePr>
            <a:graphicFrameLocks noGrp="1"/>
          </p:cNvGraphicFramePr>
          <p:nvPr>
            <p:extLst>
              <p:ext uri="{D42A27DB-BD31-4B8C-83A1-F6EECF244321}">
                <p14:modId xmlns:p14="http://schemas.microsoft.com/office/powerpoint/2010/main" xmlns="" val="1075949809"/>
              </p:ext>
            </p:extLst>
          </p:nvPr>
        </p:nvGraphicFramePr>
        <p:xfrm>
          <a:off x="420688" y="2828925"/>
          <a:ext cx="8229600" cy="3200399"/>
        </p:xfrm>
        <a:graphic>
          <a:graphicData uri="http://schemas.openxmlformats.org/drawingml/2006/table">
            <a:tbl>
              <a:tblPr>
                <a:tableStyleId>{5940675A-B579-460E-94D1-54222C63F5DA}</a:tableStyleId>
              </a:tblPr>
              <a:tblGrid>
                <a:gridCol w="498135">
                  <a:extLst>
                    <a:ext uri="{9D8B030D-6E8A-4147-A177-3AD203B41FA5}">
                      <a16:colId xmlns:a16="http://schemas.microsoft.com/office/drawing/2014/main" xmlns="" val="20000"/>
                    </a:ext>
                  </a:extLst>
                </a:gridCol>
                <a:gridCol w="1452893">
                  <a:extLst>
                    <a:ext uri="{9D8B030D-6E8A-4147-A177-3AD203B41FA5}">
                      <a16:colId xmlns:a16="http://schemas.microsoft.com/office/drawing/2014/main" xmlns="" val="20001"/>
                    </a:ext>
                  </a:extLst>
                </a:gridCol>
                <a:gridCol w="1006647">
                  <a:extLst>
                    <a:ext uri="{9D8B030D-6E8A-4147-A177-3AD203B41FA5}">
                      <a16:colId xmlns:a16="http://schemas.microsoft.com/office/drawing/2014/main" xmlns="" val="20002"/>
                    </a:ext>
                  </a:extLst>
                </a:gridCol>
                <a:gridCol w="1328359">
                  <a:extLst>
                    <a:ext uri="{9D8B030D-6E8A-4147-A177-3AD203B41FA5}">
                      <a16:colId xmlns:a16="http://schemas.microsoft.com/office/drawing/2014/main" xmlns="" val="20003"/>
                    </a:ext>
                  </a:extLst>
                </a:gridCol>
                <a:gridCol w="1328359">
                  <a:extLst>
                    <a:ext uri="{9D8B030D-6E8A-4147-A177-3AD203B41FA5}">
                      <a16:colId xmlns:a16="http://schemas.microsoft.com/office/drawing/2014/main" xmlns="" val="20004"/>
                    </a:ext>
                  </a:extLst>
                </a:gridCol>
                <a:gridCol w="1328359">
                  <a:extLst>
                    <a:ext uri="{9D8B030D-6E8A-4147-A177-3AD203B41FA5}">
                      <a16:colId xmlns:a16="http://schemas.microsoft.com/office/drawing/2014/main" xmlns="" val="20005"/>
                    </a:ext>
                  </a:extLst>
                </a:gridCol>
                <a:gridCol w="1286848">
                  <a:extLst>
                    <a:ext uri="{9D8B030D-6E8A-4147-A177-3AD203B41FA5}">
                      <a16:colId xmlns:a16="http://schemas.microsoft.com/office/drawing/2014/main" xmlns="" val="20006"/>
                    </a:ext>
                  </a:extLst>
                </a:gridCol>
              </a:tblGrid>
              <a:tr h="311033">
                <a:tc>
                  <a:txBody>
                    <a:bodyPr/>
                    <a:lstStyle/>
                    <a:p>
                      <a:pPr algn="ctr" fontAlgn="ctr"/>
                      <a:r>
                        <a:rPr lang="en-ZA" sz="1000" u="none" strike="noStrike" dirty="0">
                          <a:effectLst/>
                        </a:rPr>
                        <a:t>No.</a:t>
                      </a:r>
                      <a:endParaRPr lang="en-ZA" sz="1000" b="1" i="0" u="none" strike="noStrike" dirty="0">
                        <a:solidFill>
                          <a:srgbClr val="000000"/>
                        </a:solidFill>
                        <a:effectLst/>
                        <a:latin typeface="Arial" panose="020B0604020202020204" pitchFamily="34" charset="0"/>
                      </a:endParaRPr>
                    </a:p>
                  </a:txBody>
                  <a:tcPr marL="6227" marR="6227" marT="6227" marB="0" anchor="ctr"/>
                </a:tc>
                <a:tc>
                  <a:txBody>
                    <a:bodyPr/>
                    <a:lstStyle/>
                    <a:p>
                      <a:pPr algn="ctr" fontAlgn="ctr"/>
                      <a:r>
                        <a:rPr lang="en-ZA" sz="1000" u="none" strike="noStrike" dirty="0">
                          <a:effectLst/>
                        </a:rPr>
                        <a:t>Main TVET College</a:t>
                      </a:r>
                      <a:endParaRPr lang="en-ZA" sz="1000" b="1" i="0" u="none" strike="noStrike" dirty="0">
                        <a:solidFill>
                          <a:srgbClr val="000000"/>
                        </a:solidFill>
                        <a:effectLst/>
                        <a:latin typeface="Arial" panose="020B0604020202020204" pitchFamily="34" charset="0"/>
                      </a:endParaRPr>
                    </a:p>
                  </a:txBody>
                  <a:tcPr marL="6227" marR="6227" marT="6227" marB="0" anchor="ctr"/>
                </a:tc>
                <a:tc>
                  <a:txBody>
                    <a:bodyPr/>
                    <a:lstStyle/>
                    <a:p>
                      <a:pPr algn="ctr" fontAlgn="b"/>
                      <a:r>
                        <a:rPr lang="en-ZA" sz="1000" u="none" strike="noStrike" dirty="0">
                          <a:effectLst/>
                        </a:rPr>
                        <a:t>Sites</a:t>
                      </a:r>
                      <a:endParaRPr lang="en-ZA" sz="1000" b="1" i="0" u="none" strike="noStrike" dirty="0">
                        <a:solidFill>
                          <a:srgbClr val="000000"/>
                        </a:solidFill>
                        <a:effectLst/>
                        <a:latin typeface="Arial" panose="020B0604020202020204" pitchFamily="34" charset="0"/>
                      </a:endParaRPr>
                    </a:p>
                  </a:txBody>
                  <a:tcPr marL="6227" marR="6227" marT="6227" marB="0" anchor="ctr"/>
                </a:tc>
                <a:tc>
                  <a:txBody>
                    <a:bodyPr/>
                    <a:lstStyle/>
                    <a:p>
                      <a:pPr algn="ctr" fontAlgn="b"/>
                      <a:r>
                        <a:rPr lang="en-ZA" sz="1000" u="none" strike="noStrike" dirty="0" smtClean="0">
                          <a:effectLst/>
                        </a:rPr>
                        <a:t>*TCV </a:t>
                      </a:r>
                      <a:r>
                        <a:rPr lang="en-ZA" sz="1000" u="none" strike="noStrike" dirty="0" err="1">
                          <a:effectLst/>
                        </a:rPr>
                        <a:t>Excl</a:t>
                      </a:r>
                      <a:r>
                        <a:rPr lang="en-ZA" sz="1000" u="none" strike="noStrike" dirty="0">
                          <a:effectLst/>
                        </a:rPr>
                        <a:t> VAT</a:t>
                      </a:r>
                      <a:endParaRPr lang="en-ZA" sz="1000" b="1" i="0" u="none" strike="noStrike" dirty="0">
                        <a:solidFill>
                          <a:srgbClr val="000000"/>
                        </a:solidFill>
                        <a:effectLst/>
                        <a:latin typeface="Arial" panose="020B0604020202020204" pitchFamily="34" charset="0"/>
                      </a:endParaRPr>
                    </a:p>
                  </a:txBody>
                  <a:tcPr marL="6227" marR="6227" marT="6227" marB="0" anchor="ctr"/>
                </a:tc>
                <a:tc>
                  <a:txBody>
                    <a:bodyPr/>
                    <a:lstStyle/>
                    <a:p>
                      <a:pPr algn="ctr" fontAlgn="b"/>
                      <a:r>
                        <a:rPr lang="en-ZA" sz="1000" u="none" strike="noStrike" dirty="0">
                          <a:effectLst/>
                        </a:rPr>
                        <a:t>14% </a:t>
                      </a:r>
                      <a:r>
                        <a:rPr lang="en-ZA" sz="1000" u="none" strike="noStrike" dirty="0" smtClean="0">
                          <a:effectLst/>
                        </a:rPr>
                        <a:t>VAT</a:t>
                      </a:r>
                      <a:endParaRPr lang="en-ZA" sz="1000" b="1" i="0" u="none" strike="noStrike" dirty="0">
                        <a:solidFill>
                          <a:srgbClr val="000000"/>
                        </a:solidFill>
                        <a:effectLst/>
                        <a:latin typeface="Arial" panose="020B0604020202020204" pitchFamily="34" charset="0"/>
                      </a:endParaRPr>
                    </a:p>
                  </a:txBody>
                  <a:tcPr marL="6227" marR="6227" marT="6227" marB="0" anchor="ctr"/>
                </a:tc>
                <a:tc>
                  <a:txBody>
                    <a:bodyPr/>
                    <a:lstStyle/>
                    <a:p>
                      <a:pPr algn="ctr" fontAlgn="b"/>
                      <a:r>
                        <a:rPr lang="en-ZA" sz="1000" u="none" strike="noStrike" dirty="0">
                          <a:effectLst/>
                        </a:rPr>
                        <a:t>1% </a:t>
                      </a:r>
                      <a:r>
                        <a:rPr lang="en-ZA" sz="1000" u="none" strike="noStrike" dirty="0" smtClean="0">
                          <a:effectLst/>
                        </a:rPr>
                        <a:t>VAT (Additional as at 1 April 2018)</a:t>
                      </a:r>
                      <a:endParaRPr lang="en-ZA" sz="1000" b="1" i="0" u="none" strike="noStrike" dirty="0">
                        <a:solidFill>
                          <a:srgbClr val="000000"/>
                        </a:solidFill>
                        <a:effectLst/>
                        <a:latin typeface="Arial" panose="020B0604020202020204" pitchFamily="34" charset="0"/>
                      </a:endParaRPr>
                    </a:p>
                  </a:txBody>
                  <a:tcPr marL="6227" marR="6227" marT="6227" marB="0" anchor="ctr"/>
                </a:tc>
                <a:tc>
                  <a:txBody>
                    <a:bodyPr/>
                    <a:lstStyle/>
                    <a:p>
                      <a:pPr algn="ctr" fontAlgn="b"/>
                      <a:r>
                        <a:rPr lang="en-ZA" sz="1000" u="none" strike="noStrike" dirty="0" smtClean="0">
                          <a:effectLst/>
                        </a:rPr>
                        <a:t>*TCV </a:t>
                      </a:r>
                      <a:r>
                        <a:rPr lang="en-ZA" sz="1000" u="none" strike="noStrike" dirty="0">
                          <a:effectLst/>
                        </a:rPr>
                        <a:t>@ 15% VAT</a:t>
                      </a:r>
                      <a:endParaRPr lang="en-ZA" sz="1000" b="1" i="0" u="none" strike="noStrike" dirty="0">
                        <a:solidFill>
                          <a:srgbClr val="000000"/>
                        </a:solidFill>
                        <a:effectLst/>
                        <a:latin typeface="Arial" panose="020B0604020202020204" pitchFamily="34" charset="0"/>
                      </a:endParaRPr>
                    </a:p>
                  </a:txBody>
                  <a:tcPr marL="6227" marR="6227" marT="6227" marB="0" anchor="ctr"/>
                </a:tc>
                <a:extLst>
                  <a:ext uri="{0D108BD9-81ED-4DB2-BD59-A6C34878D82A}">
                    <a16:rowId xmlns:a16="http://schemas.microsoft.com/office/drawing/2014/main" xmlns="" val="10000"/>
                  </a:ext>
                </a:extLst>
              </a:tr>
              <a:tr h="226264">
                <a:tc>
                  <a:txBody>
                    <a:bodyPr/>
                    <a:lstStyle/>
                    <a:p>
                      <a:pPr algn="ctr" fontAlgn="b"/>
                      <a:r>
                        <a:rPr lang="en-ZA" sz="1000" u="none" strike="noStrike" dirty="0">
                          <a:effectLst/>
                        </a:rPr>
                        <a:t>1</a:t>
                      </a:r>
                      <a:endParaRPr lang="en-ZA" sz="1000" b="0" i="0" u="none" strike="noStrike" dirty="0">
                        <a:solidFill>
                          <a:srgbClr val="000000"/>
                        </a:solidFill>
                        <a:effectLst/>
                        <a:latin typeface="Arial" panose="020B0604020202020204" pitchFamily="34" charset="0"/>
                      </a:endParaRPr>
                    </a:p>
                  </a:txBody>
                  <a:tcPr marL="6227" marR="6227" marT="6227" marB="0" anchor="ctr"/>
                </a:tc>
                <a:tc>
                  <a:txBody>
                    <a:bodyPr/>
                    <a:lstStyle/>
                    <a:p>
                      <a:pPr algn="l" fontAlgn="b"/>
                      <a:r>
                        <a:rPr lang="en-ZA" sz="1000" u="none" strike="noStrike" dirty="0" err="1">
                          <a:effectLst/>
                        </a:rPr>
                        <a:t>Ikhala</a:t>
                      </a:r>
                      <a:r>
                        <a:rPr lang="en-ZA" sz="1000" u="none" strike="noStrike" dirty="0">
                          <a:effectLst/>
                        </a:rPr>
                        <a:t> TVET</a:t>
                      </a:r>
                      <a:endParaRPr lang="en-ZA" sz="1000" b="0" i="0" u="none" strike="noStrike" dirty="0">
                        <a:solidFill>
                          <a:srgbClr val="000000"/>
                        </a:solidFill>
                        <a:effectLst/>
                        <a:latin typeface="Arial" panose="020B0604020202020204" pitchFamily="34" charset="0"/>
                      </a:endParaRPr>
                    </a:p>
                  </a:txBody>
                  <a:tcPr marL="6227" marR="6227" marT="6227" marB="0" anchor="ctr"/>
                </a:tc>
                <a:tc>
                  <a:txBody>
                    <a:bodyPr/>
                    <a:lstStyle/>
                    <a:p>
                      <a:pPr algn="l" fontAlgn="b"/>
                      <a:r>
                        <a:rPr lang="en-ZA" sz="1000" u="none" strike="noStrike">
                          <a:effectLst/>
                        </a:rPr>
                        <a:t>Aliwal North</a:t>
                      </a:r>
                      <a:endParaRPr lang="en-ZA" sz="1000" b="0" i="0" u="none" strike="noStrike">
                        <a:solidFill>
                          <a:srgbClr val="000000"/>
                        </a:solidFill>
                        <a:effectLst/>
                        <a:latin typeface="Arial" panose="020B0604020202020204" pitchFamily="34" charset="0"/>
                      </a:endParaRPr>
                    </a:p>
                  </a:txBody>
                  <a:tcPr marL="6227" marR="6227" marT="6227" marB="0" anchor="ctr"/>
                </a:tc>
                <a:tc>
                  <a:txBody>
                    <a:bodyPr/>
                    <a:lstStyle/>
                    <a:p>
                      <a:pPr algn="l" fontAlgn="b"/>
                      <a:r>
                        <a:rPr lang="en-ZA" sz="1000" u="none" strike="noStrike" dirty="0">
                          <a:effectLst/>
                        </a:rPr>
                        <a:t> R      101 676 139.60 </a:t>
                      </a:r>
                      <a:endParaRPr lang="en-ZA" sz="1000" b="0" i="0" u="none" strike="noStrike" dirty="0">
                        <a:solidFill>
                          <a:srgbClr val="000000"/>
                        </a:solidFill>
                        <a:effectLst/>
                        <a:latin typeface="Arial" panose="020B0604020202020204" pitchFamily="34" charset="0"/>
                      </a:endParaRPr>
                    </a:p>
                  </a:txBody>
                  <a:tcPr marL="6227" marR="6227" marT="6227" marB="0" anchor="ctr"/>
                </a:tc>
                <a:tc>
                  <a:txBody>
                    <a:bodyPr/>
                    <a:lstStyle/>
                    <a:p>
                      <a:pPr algn="l" fontAlgn="b"/>
                      <a:r>
                        <a:rPr lang="en-ZA" sz="1000" u="none" strike="noStrike">
                          <a:effectLst/>
                        </a:rPr>
                        <a:t> R        14 234 659.54 </a:t>
                      </a:r>
                      <a:endParaRPr lang="en-ZA" sz="1000" b="0" i="0" u="none" strike="noStrike">
                        <a:solidFill>
                          <a:srgbClr val="000000"/>
                        </a:solidFill>
                        <a:effectLst/>
                        <a:latin typeface="Arial" panose="020B0604020202020204" pitchFamily="34" charset="0"/>
                      </a:endParaRPr>
                    </a:p>
                  </a:txBody>
                  <a:tcPr marL="6227" marR="6227" marT="6227" marB="0" anchor="ctr"/>
                </a:tc>
                <a:tc>
                  <a:txBody>
                    <a:bodyPr/>
                    <a:lstStyle/>
                    <a:p>
                      <a:pPr algn="l" fontAlgn="b"/>
                      <a:r>
                        <a:rPr lang="en-ZA" sz="1000" u="none" strike="noStrike">
                          <a:effectLst/>
                        </a:rPr>
                        <a:t> R          1 016 761.40 </a:t>
                      </a:r>
                      <a:endParaRPr lang="en-ZA" sz="1000" b="0" i="0" u="none" strike="noStrike">
                        <a:solidFill>
                          <a:srgbClr val="000000"/>
                        </a:solidFill>
                        <a:effectLst/>
                        <a:latin typeface="Arial" panose="020B0604020202020204" pitchFamily="34" charset="0"/>
                      </a:endParaRPr>
                    </a:p>
                  </a:txBody>
                  <a:tcPr marL="6227" marR="6227" marT="6227" marB="0" anchor="ctr"/>
                </a:tc>
                <a:tc>
                  <a:txBody>
                    <a:bodyPr/>
                    <a:lstStyle/>
                    <a:p>
                      <a:pPr algn="l" fontAlgn="b"/>
                      <a:r>
                        <a:rPr lang="en-ZA" sz="1000" u="none" strike="noStrike">
                          <a:effectLst/>
                        </a:rPr>
                        <a:t> R     116 927 560.54 </a:t>
                      </a:r>
                      <a:endParaRPr lang="en-ZA" sz="1000" b="0" i="0" u="none" strike="noStrike">
                        <a:solidFill>
                          <a:srgbClr val="000000"/>
                        </a:solidFill>
                        <a:effectLst/>
                        <a:latin typeface="Arial" panose="020B0604020202020204" pitchFamily="34" charset="0"/>
                      </a:endParaRPr>
                    </a:p>
                  </a:txBody>
                  <a:tcPr marL="6227" marR="6227" marT="6227" marB="0" anchor="ctr"/>
                </a:tc>
                <a:extLst>
                  <a:ext uri="{0D108BD9-81ED-4DB2-BD59-A6C34878D82A}">
                    <a16:rowId xmlns:a16="http://schemas.microsoft.com/office/drawing/2014/main" xmlns="" val="10001"/>
                  </a:ext>
                </a:extLst>
              </a:tr>
              <a:tr h="226264">
                <a:tc>
                  <a:txBody>
                    <a:bodyPr/>
                    <a:lstStyle/>
                    <a:p>
                      <a:pPr algn="ctr" fontAlgn="b"/>
                      <a:r>
                        <a:rPr lang="en-ZA" sz="1000" u="none" strike="noStrike">
                          <a:effectLst/>
                        </a:rPr>
                        <a:t>2</a:t>
                      </a:r>
                      <a:endParaRPr lang="en-ZA" sz="1000" b="0" i="0" u="none" strike="noStrike">
                        <a:solidFill>
                          <a:srgbClr val="000000"/>
                        </a:solidFill>
                        <a:effectLst/>
                        <a:latin typeface="Arial" panose="020B0604020202020204" pitchFamily="34" charset="0"/>
                      </a:endParaRPr>
                    </a:p>
                  </a:txBody>
                  <a:tcPr marL="6227" marR="6227" marT="6227" marB="0" anchor="ctr"/>
                </a:tc>
                <a:tc>
                  <a:txBody>
                    <a:bodyPr/>
                    <a:lstStyle/>
                    <a:p>
                      <a:pPr algn="l" fontAlgn="b"/>
                      <a:r>
                        <a:rPr lang="en-ZA" sz="1000" u="none" strike="noStrike" dirty="0" err="1">
                          <a:effectLst/>
                        </a:rPr>
                        <a:t>Gert</a:t>
                      </a:r>
                      <a:r>
                        <a:rPr lang="en-ZA" sz="1000" u="none" strike="noStrike" dirty="0">
                          <a:effectLst/>
                        </a:rPr>
                        <a:t> Sibande TVET</a:t>
                      </a:r>
                      <a:endParaRPr lang="en-ZA" sz="1000" b="0" i="0" u="none" strike="noStrike" dirty="0">
                        <a:solidFill>
                          <a:srgbClr val="000000"/>
                        </a:solidFill>
                        <a:effectLst/>
                        <a:latin typeface="Arial" panose="020B0604020202020204" pitchFamily="34" charset="0"/>
                      </a:endParaRPr>
                    </a:p>
                  </a:txBody>
                  <a:tcPr marL="6227" marR="6227" marT="6227" marB="0" anchor="ctr"/>
                </a:tc>
                <a:tc>
                  <a:txBody>
                    <a:bodyPr/>
                    <a:lstStyle/>
                    <a:p>
                      <a:pPr algn="l" fontAlgn="b"/>
                      <a:r>
                        <a:rPr lang="en-ZA" sz="1000" u="none" strike="noStrike">
                          <a:effectLst/>
                        </a:rPr>
                        <a:t>Balfour</a:t>
                      </a:r>
                      <a:endParaRPr lang="en-ZA" sz="1000" b="0" i="0" u="none" strike="noStrike">
                        <a:solidFill>
                          <a:srgbClr val="000000"/>
                        </a:solidFill>
                        <a:effectLst/>
                        <a:latin typeface="Arial" panose="020B0604020202020204" pitchFamily="34" charset="0"/>
                      </a:endParaRPr>
                    </a:p>
                  </a:txBody>
                  <a:tcPr marL="6227" marR="6227" marT="6227" marB="0" anchor="ctr"/>
                </a:tc>
                <a:tc>
                  <a:txBody>
                    <a:bodyPr/>
                    <a:lstStyle/>
                    <a:p>
                      <a:pPr algn="l" fontAlgn="b"/>
                      <a:r>
                        <a:rPr lang="en-ZA" sz="1000" u="none" strike="noStrike">
                          <a:effectLst/>
                        </a:rPr>
                        <a:t> R        95 108 771.93 </a:t>
                      </a:r>
                      <a:endParaRPr lang="en-ZA" sz="1000" b="0" i="0" u="none" strike="noStrike">
                        <a:solidFill>
                          <a:srgbClr val="000000"/>
                        </a:solidFill>
                        <a:effectLst/>
                        <a:latin typeface="Arial" panose="020B0604020202020204" pitchFamily="34" charset="0"/>
                      </a:endParaRPr>
                    </a:p>
                  </a:txBody>
                  <a:tcPr marL="6227" marR="6227" marT="6227" marB="0" anchor="ctr"/>
                </a:tc>
                <a:tc>
                  <a:txBody>
                    <a:bodyPr/>
                    <a:lstStyle/>
                    <a:p>
                      <a:pPr algn="l" fontAlgn="b"/>
                      <a:r>
                        <a:rPr lang="en-ZA" sz="1000" u="none" strike="noStrike">
                          <a:effectLst/>
                        </a:rPr>
                        <a:t> R        13 315 228.07 </a:t>
                      </a:r>
                      <a:endParaRPr lang="en-ZA" sz="1000" b="0" i="0" u="none" strike="noStrike">
                        <a:solidFill>
                          <a:srgbClr val="000000"/>
                        </a:solidFill>
                        <a:effectLst/>
                        <a:latin typeface="Arial" panose="020B0604020202020204" pitchFamily="34" charset="0"/>
                      </a:endParaRPr>
                    </a:p>
                  </a:txBody>
                  <a:tcPr marL="6227" marR="6227" marT="6227" marB="0" anchor="ctr"/>
                </a:tc>
                <a:tc>
                  <a:txBody>
                    <a:bodyPr/>
                    <a:lstStyle/>
                    <a:p>
                      <a:pPr algn="l" fontAlgn="b"/>
                      <a:r>
                        <a:rPr lang="en-ZA" sz="1000" u="none" strike="noStrike">
                          <a:effectLst/>
                        </a:rPr>
                        <a:t> R             951 087.72 </a:t>
                      </a:r>
                      <a:endParaRPr lang="en-ZA" sz="1000" b="0" i="0" u="none" strike="noStrike">
                        <a:solidFill>
                          <a:srgbClr val="000000"/>
                        </a:solidFill>
                        <a:effectLst/>
                        <a:latin typeface="Arial" panose="020B0604020202020204" pitchFamily="34" charset="0"/>
                      </a:endParaRPr>
                    </a:p>
                  </a:txBody>
                  <a:tcPr marL="6227" marR="6227" marT="6227" marB="0" anchor="ctr"/>
                </a:tc>
                <a:tc>
                  <a:txBody>
                    <a:bodyPr/>
                    <a:lstStyle/>
                    <a:p>
                      <a:pPr algn="l" fontAlgn="b"/>
                      <a:r>
                        <a:rPr lang="en-ZA" sz="1000" u="none" strike="noStrike">
                          <a:effectLst/>
                        </a:rPr>
                        <a:t> R     109 375 087.72 </a:t>
                      </a:r>
                      <a:endParaRPr lang="en-ZA" sz="1000" b="0" i="0" u="none" strike="noStrike">
                        <a:solidFill>
                          <a:srgbClr val="000000"/>
                        </a:solidFill>
                        <a:effectLst/>
                        <a:latin typeface="Arial" panose="020B0604020202020204" pitchFamily="34" charset="0"/>
                      </a:endParaRPr>
                    </a:p>
                  </a:txBody>
                  <a:tcPr marL="6227" marR="6227" marT="6227" marB="0" anchor="ctr"/>
                </a:tc>
                <a:extLst>
                  <a:ext uri="{0D108BD9-81ED-4DB2-BD59-A6C34878D82A}">
                    <a16:rowId xmlns:a16="http://schemas.microsoft.com/office/drawing/2014/main" xmlns="" val="10002"/>
                  </a:ext>
                </a:extLst>
              </a:tr>
              <a:tr h="226264">
                <a:tc>
                  <a:txBody>
                    <a:bodyPr/>
                    <a:lstStyle/>
                    <a:p>
                      <a:pPr algn="ctr" fontAlgn="b"/>
                      <a:r>
                        <a:rPr lang="en-ZA" sz="1000" u="none" strike="noStrike">
                          <a:effectLst/>
                        </a:rPr>
                        <a:t>3</a:t>
                      </a:r>
                      <a:endParaRPr lang="en-ZA" sz="1000" b="0" i="0" u="none" strike="noStrike">
                        <a:solidFill>
                          <a:srgbClr val="000000"/>
                        </a:solidFill>
                        <a:effectLst/>
                        <a:latin typeface="Arial" panose="020B0604020202020204" pitchFamily="34" charset="0"/>
                      </a:endParaRPr>
                    </a:p>
                  </a:txBody>
                  <a:tcPr marL="6227" marR="6227" marT="6227" marB="0" anchor="ctr"/>
                </a:tc>
                <a:tc>
                  <a:txBody>
                    <a:bodyPr/>
                    <a:lstStyle/>
                    <a:p>
                      <a:pPr algn="l" fontAlgn="b"/>
                      <a:r>
                        <a:rPr lang="en-ZA" sz="1000" u="none" strike="noStrike" dirty="0" err="1">
                          <a:effectLst/>
                        </a:rPr>
                        <a:t>Letaba</a:t>
                      </a:r>
                      <a:r>
                        <a:rPr lang="en-ZA" sz="1000" u="none" strike="noStrike" dirty="0">
                          <a:effectLst/>
                        </a:rPr>
                        <a:t> TVET</a:t>
                      </a:r>
                      <a:endParaRPr lang="en-ZA" sz="1000" b="0" i="0" u="none" strike="noStrike" dirty="0">
                        <a:solidFill>
                          <a:srgbClr val="000000"/>
                        </a:solidFill>
                        <a:effectLst/>
                        <a:latin typeface="Arial" panose="020B0604020202020204" pitchFamily="34" charset="0"/>
                      </a:endParaRPr>
                    </a:p>
                  </a:txBody>
                  <a:tcPr marL="6227" marR="6227" marT="6227" marB="0" anchor="ctr"/>
                </a:tc>
                <a:tc>
                  <a:txBody>
                    <a:bodyPr/>
                    <a:lstStyle/>
                    <a:p>
                      <a:pPr algn="l" fontAlgn="b"/>
                      <a:r>
                        <a:rPr lang="en-ZA" sz="1000" u="none" strike="noStrike">
                          <a:effectLst/>
                        </a:rPr>
                        <a:t>Giyani</a:t>
                      </a:r>
                      <a:endParaRPr lang="en-ZA" sz="1000" b="0" i="0" u="none" strike="noStrike">
                        <a:solidFill>
                          <a:srgbClr val="000000"/>
                        </a:solidFill>
                        <a:effectLst/>
                        <a:latin typeface="Arial" panose="020B0604020202020204" pitchFamily="34" charset="0"/>
                      </a:endParaRPr>
                    </a:p>
                  </a:txBody>
                  <a:tcPr marL="6227" marR="6227" marT="6227" marB="0" anchor="ctr"/>
                </a:tc>
                <a:tc>
                  <a:txBody>
                    <a:bodyPr/>
                    <a:lstStyle/>
                    <a:p>
                      <a:pPr algn="l" fontAlgn="b"/>
                      <a:r>
                        <a:rPr lang="en-ZA" sz="1000" u="none" strike="noStrike">
                          <a:effectLst/>
                        </a:rPr>
                        <a:t> R        96 074 283.54 </a:t>
                      </a:r>
                      <a:endParaRPr lang="en-ZA" sz="1000" b="0" i="0" u="none" strike="noStrike">
                        <a:solidFill>
                          <a:srgbClr val="000000"/>
                        </a:solidFill>
                        <a:effectLst/>
                        <a:latin typeface="Arial" panose="020B0604020202020204" pitchFamily="34" charset="0"/>
                      </a:endParaRPr>
                    </a:p>
                  </a:txBody>
                  <a:tcPr marL="6227" marR="6227" marT="6227" marB="0" anchor="ctr"/>
                </a:tc>
                <a:tc>
                  <a:txBody>
                    <a:bodyPr/>
                    <a:lstStyle/>
                    <a:p>
                      <a:pPr algn="l" fontAlgn="b"/>
                      <a:r>
                        <a:rPr lang="en-ZA" sz="1000" u="none" strike="noStrike" dirty="0">
                          <a:effectLst/>
                        </a:rPr>
                        <a:t> R        13 450 399.70 </a:t>
                      </a:r>
                      <a:endParaRPr lang="en-ZA" sz="1000" b="0" i="0" u="none" strike="noStrike" dirty="0">
                        <a:solidFill>
                          <a:srgbClr val="000000"/>
                        </a:solidFill>
                        <a:effectLst/>
                        <a:latin typeface="Arial" panose="020B0604020202020204" pitchFamily="34" charset="0"/>
                      </a:endParaRPr>
                    </a:p>
                  </a:txBody>
                  <a:tcPr marL="6227" marR="6227" marT="6227" marB="0" anchor="ctr"/>
                </a:tc>
                <a:tc>
                  <a:txBody>
                    <a:bodyPr/>
                    <a:lstStyle/>
                    <a:p>
                      <a:pPr algn="l" fontAlgn="b"/>
                      <a:r>
                        <a:rPr lang="en-ZA" sz="1000" u="none" strike="noStrike">
                          <a:effectLst/>
                        </a:rPr>
                        <a:t> R             960 742.84 </a:t>
                      </a:r>
                      <a:endParaRPr lang="en-ZA" sz="1000" b="0" i="0" u="none" strike="noStrike">
                        <a:solidFill>
                          <a:srgbClr val="000000"/>
                        </a:solidFill>
                        <a:effectLst/>
                        <a:latin typeface="Arial" panose="020B0604020202020204" pitchFamily="34" charset="0"/>
                      </a:endParaRPr>
                    </a:p>
                  </a:txBody>
                  <a:tcPr marL="6227" marR="6227" marT="6227" marB="0" anchor="ctr"/>
                </a:tc>
                <a:tc>
                  <a:txBody>
                    <a:bodyPr/>
                    <a:lstStyle/>
                    <a:p>
                      <a:pPr algn="l" fontAlgn="b"/>
                      <a:r>
                        <a:rPr lang="en-ZA" sz="1000" u="none" strike="noStrike">
                          <a:effectLst/>
                        </a:rPr>
                        <a:t> R     110 485 426.08 </a:t>
                      </a:r>
                      <a:endParaRPr lang="en-ZA" sz="1000" b="0" i="0" u="none" strike="noStrike">
                        <a:solidFill>
                          <a:srgbClr val="000000"/>
                        </a:solidFill>
                        <a:effectLst/>
                        <a:latin typeface="Arial" panose="020B0604020202020204" pitchFamily="34" charset="0"/>
                      </a:endParaRPr>
                    </a:p>
                  </a:txBody>
                  <a:tcPr marL="6227" marR="6227" marT="6227" marB="0" anchor="ctr"/>
                </a:tc>
                <a:extLst>
                  <a:ext uri="{0D108BD9-81ED-4DB2-BD59-A6C34878D82A}">
                    <a16:rowId xmlns:a16="http://schemas.microsoft.com/office/drawing/2014/main" xmlns="" val="10003"/>
                  </a:ext>
                </a:extLst>
              </a:tr>
              <a:tr h="226264">
                <a:tc>
                  <a:txBody>
                    <a:bodyPr/>
                    <a:lstStyle/>
                    <a:p>
                      <a:pPr algn="ctr" fontAlgn="b"/>
                      <a:r>
                        <a:rPr lang="en-ZA" sz="1000" u="none" strike="noStrike">
                          <a:effectLst/>
                        </a:rPr>
                        <a:t>4</a:t>
                      </a:r>
                      <a:endParaRPr lang="en-ZA" sz="1000" b="0" i="0" u="none" strike="noStrike">
                        <a:solidFill>
                          <a:srgbClr val="000000"/>
                        </a:solidFill>
                        <a:effectLst/>
                        <a:latin typeface="Arial" panose="020B0604020202020204" pitchFamily="34" charset="0"/>
                      </a:endParaRPr>
                    </a:p>
                  </a:txBody>
                  <a:tcPr marL="6227" marR="6227" marT="6227" marB="0" anchor="ctr"/>
                </a:tc>
                <a:tc>
                  <a:txBody>
                    <a:bodyPr/>
                    <a:lstStyle/>
                    <a:p>
                      <a:pPr algn="l" fontAlgn="b"/>
                      <a:r>
                        <a:rPr lang="en-ZA" sz="1000" u="none" strike="noStrike" dirty="0" err="1">
                          <a:effectLst/>
                        </a:rPr>
                        <a:t>Eastcape</a:t>
                      </a:r>
                      <a:r>
                        <a:rPr lang="en-ZA" sz="1000" u="none" strike="noStrike" dirty="0">
                          <a:effectLst/>
                        </a:rPr>
                        <a:t> Midlands TVET</a:t>
                      </a:r>
                      <a:endParaRPr lang="en-ZA" sz="1000" b="0" i="0" u="none" strike="noStrike" dirty="0">
                        <a:solidFill>
                          <a:srgbClr val="000000"/>
                        </a:solidFill>
                        <a:effectLst/>
                        <a:latin typeface="Arial" panose="020B0604020202020204" pitchFamily="34" charset="0"/>
                      </a:endParaRPr>
                    </a:p>
                  </a:txBody>
                  <a:tcPr marL="6227" marR="6227" marT="6227" marB="0" anchor="ctr"/>
                </a:tc>
                <a:tc>
                  <a:txBody>
                    <a:bodyPr/>
                    <a:lstStyle/>
                    <a:p>
                      <a:pPr algn="l" fontAlgn="b"/>
                      <a:r>
                        <a:rPr lang="en-ZA" sz="1000" u="none" strike="noStrike" dirty="0" err="1">
                          <a:effectLst/>
                        </a:rPr>
                        <a:t>Graaff-Reinet</a:t>
                      </a:r>
                      <a:endParaRPr lang="en-ZA" sz="1000" b="0" i="0" u="none" strike="noStrike" dirty="0">
                        <a:solidFill>
                          <a:srgbClr val="000000"/>
                        </a:solidFill>
                        <a:effectLst/>
                        <a:latin typeface="Arial" panose="020B0604020202020204" pitchFamily="34" charset="0"/>
                      </a:endParaRPr>
                    </a:p>
                  </a:txBody>
                  <a:tcPr marL="6227" marR="6227" marT="6227" marB="0" anchor="ctr"/>
                </a:tc>
                <a:tc>
                  <a:txBody>
                    <a:bodyPr/>
                    <a:lstStyle/>
                    <a:p>
                      <a:pPr algn="l" fontAlgn="b"/>
                      <a:r>
                        <a:rPr lang="en-ZA" sz="1000" u="none" strike="noStrike">
                          <a:effectLst/>
                        </a:rPr>
                        <a:t> R        94 009 580.22 </a:t>
                      </a:r>
                      <a:endParaRPr lang="en-ZA" sz="1000" b="0" i="0" u="none" strike="noStrike">
                        <a:solidFill>
                          <a:srgbClr val="000000"/>
                        </a:solidFill>
                        <a:effectLst/>
                        <a:latin typeface="Arial" panose="020B0604020202020204" pitchFamily="34" charset="0"/>
                      </a:endParaRPr>
                    </a:p>
                  </a:txBody>
                  <a:tcPr marL="6227" marR="6227" marT="6227" marB="0" anchor="ctr"/>
                </a:tc>
                <a:tc>
                  <a:txBody>
                    <a:bodyPr/>
                    <a:lstStyle/>
                    <a:p>
                      <a:pPr algn="l" fontAlgn="b"/>
                      <a:r>
                        <a:rPr lang="en-ZA" sz="1000" u="none" strike="noStrike" dirty="0">
                          <a:effectLst/>
                        </a:rPr>
                        <a:t> R        13 161 341.23 </a:t>
                      </a:r>
                      <a:endParaRPr lang="en-ZA" sz="1000" b="0" i="0" u="none" strike="noStrike" dirty="0">
                        <a:solidFill>
                          <a:srgbClr val="000000"/>
                        </a:solidFill>
                        <a:effectLst/>
                        <a:latin typeface="Arial" panose="020B0604020202020204" pitchFamily="34" charset="0"/>
                      </a:endParaRPr>
                    </a:p>
                  </a:txBody>
                  <a:tcPr marL="6227" marR="6227" marT="6227" marB="0" anchor="ctr"/>
                </a:tc>
                <a:tc>
                  <a:txBody>
                    <a:bodyPr/>
                    <a:lstStyle/>
                    <a:p>
                      <a:pPr algn="l" fontAlgn="b"/>
                      <a:r>
                        <a:rPr lang="en-ZA" sz="1000" u="none" strike="noStrike">
                          <a:effectLst/>
                        </a:rPr>
                        <a:t> R             940 095.80 </a:t>
                      </a:r>
                      <a:endParaRPr lang="en-ZA" sz="1000" b="0" i="0" u="none" strike="noStrike">
                        <a:solidFill>
                          <a:srgbClr val="000000"/>
                        </a:solidFill>
                        <a:effectLst/>
                        <a:latin typeface="Arial" panose="020B0604020202020204" pitchFamily="34" charset="0"/>
                      </a:endParaRPr>
                    </a:p>
                  </a:txBody>
                  <a:tcPr marL="6227" marR="6227" marT="6227" marB="0" anchor="ctr"/>
                </a:tc>
                <a:tc>
                  <a:txBody>
                    <a:bodyPr/>
                    <a:lstStyle/>
                    <a:p>
                      <a:pPr algn="l" fontAlgn="b"/>
                      <a:r>
                        <a:rPr lang="en-ZA" sz="1000" u="none" strike="noStrike">
                          <a:effectLst/>
                        </a:rPr>
                        <a:t> R     108 111 017.25 </a:t>
                      </a:r>
                      <a:endParaRPr lang="en-ZA" sz="1000" b="0" i="0" u="none" strike="noStrike">
                        <a:solidFill>
                          <a:srgbClr val="000000"/>
                        </a:solidFill>
                        <a:effectLst/>
                        <a:latin typeface="Arial" panose="020B0604020202020204" pitchFamily="34" charset="0"/>
                      </a:endParaRPr>
                    </a:p>
                  </a:txBody>
                  <a:tcPr marL="6227" marR="6227" marT="6227" marB="0" anchor="ctr"/>
                </a:tc>
                <a:extLst>
                  <a:ext uri="{0D108BD9-81ED-4DB2-BD59-A6C34878D82A}">
                    <a16:rowId xmlns:a16="http://schemas.microsoft.com/office/drawing/2014/main" xmlns="" val="10004"/>
                  </a:ext>
                </a:extLst>
              </a:tr>
              <a:tr h="226264">
                <a:tc>
                  <a:txBody>
                    <a:bodyPr/>
                    <a:lstStyle/>
                    <a:p>
                      <a:pPr algn="ctr" fontAlgn="b"/>
                      <a:r>
                        <a:rPr lang="en-ZA" sz="1000" u="none" strike="noStrike">
                          <a:effectLst/>
                        </a:rPr>
                        <a:t>5</a:t>
                      </a:r>
                      <a:endParaRPr lang="en-ZA" sz="1000" b="0" i="0" u="none" strike="noStrike">
                        <a:solidFill>
                          <a:srgbClr val="000000"/>
                        </a:solidFill>
                        <a:effectLst/>
                        <a:latin typeface="Arial" panose="020B0604020202020204" pitchFamily="34" charset="0"/>
                      </a:endParaRPr>
                    </a:p>
                  </a:txBody>
                  <a:tcPr marL="6227" marR="6227" marT="6227" marB="0" anchor="ctr"/>
                </a:tc>
                <a:tc>
                  <a:txBody>
                    <a:bodyPr/>
                    <a:lstStyle/>
                    <a:p>
                      <a:pPr algn="l" fontAlgn="b"/>
                      <a:r>
                        <a:rPr lang="en-ZA" sz="1000" u="none" strike="noStrike" dirty="0">
                          <a:effectLst/>
                        </a:rPr>
                        <a:t>uMgungundlovu TVET</a:t>
                      </a:r>
                      <a:endParaRPr lang="en-ZA" sz="1000" b="0" i="0" u="none" strike="noStrike" dirty="0">
                        <a:solidFill>
                          <a:srgbClr val="000000"/>
                        </a:solidFill>
                        <a:effectLst/>
                        <a:latin typeface="Arial" panose="020B0604020202020204" pitchFamily="34" charset="0"/>
                      </a:endParaRPr>
                    </a:p>
                  </a:txBody>
                  <a:tcPr marL="6227" marR="6227" marT="6227" marB="0" anchor="ctr"/>
                </a:tc>
                <a:tc>
                  <a:txBody>
                    <a:bodyPr/>
                    <a:lstStyle/>
                    <a:p>
                      <a:pPr algn="l" fontAlgn="b"/>
                      <a:r>
                        <a:rPr lang="en-ZA" sz="1000" u="none" strike="noStrike" dirty="0" err="1">
                          <a:effectLst/>
                        </a:rPr>
                        <a:t>Greytown</a:t>
                      </a:r>
                      <a:endParaRPr lang="en-ZA" sz="1000" b="0" i="0" u="none" strike="noStrike" dirty="0">
                        <a:solidFill>
                          <a:srgbClr val="000000"/>
                        </a:solidFill>
                        <a:effectLst/>
                        <a:latin typeface="Arial" panose="020B0604020202020204" pitchFamily="34" charset="0"/>
                      </a:endParaRPr>
                    </a:p>
                  </a:txBody>
                  <a:tcPr marL="6227" marR="6227" marT="6227" marB="0" anchor="ctr"/>
                </a:tc>
                <a:tc>
                  <a:txBody>
                    <a:bodyPr/>
                    <a:lstStyle/>
                    <a:p>
                      <a:pPr algn="l" fontAlgn="b"/>
                      <a:r>
                        <a:rPr lang="en-ZA" sz="1000" u="none" strike="noStrike">
                          <a:effectLst/>
                        </a:rPr>
                        <a:t> R        98 824 377.81 </a:t>
                      </a:r>
                      <a:endParaRPr lang="en-ZA" sz="1000" b="0" i="0" u="none" strike="noStrike">
                        <a:solidFill>
                          <a:srgbClr val="000000"/>
                        </a:solidFill>
                        <a:effectLst/>
                        <a:latin typeface="Arial" panose="020B0604020202020204" pitchFamily="34" charset="0"/>
                      </a:endParaRPr>
                    </a:p>
                  </a:txBody>
                  <a:tcPr marL="6227" marR="6227" marT="6227" marB="0" anchor="ctr"/>
                </a:tc>
                <a:tc>
                  <a:txBody>
                    <a:bodyPr/>
                    <a:lstStyle/>
                    <a:p>
                      <a:pPr algn="l" fontAlgn="b"/>
                      <a:r>
                        <a:rPr lang="en-ZA" sz="1000" u="none" strike="noStrike">
                          <a:effectLst/>
                        </a:rPr>
                        <a:t> R        13 835 412.89 </a:t>
                      </a:r>
                      <a:endParaRPr lang="en-ZA" sz="1000" b="0" i="0" u="none" strike="noStrike">
                        <a:solidFill>
                          <a:srgbClr val="000000"/>
                        </a:solidFill>
                        <a:effectLst/>
                        <a:latin typeface="Arial" panose="020B0604020202020204" pitchFamily="34" charset="0"/>
                      </a:endParaRPr>
                    </a:p>
                  </a:txBody>
                  <a:tcPr marL="6227" marR="6227" marT="6227" marB="0" anchor="ctr"/>
                </a:tc>
                <a:tc>
                  <a:txBody>
                    <a:bodyPr/>
                    <a:lstStyle/>
                    <a:p>
                      <a:pPr algn="l" fontAlgn="b"/>
                      <a:r>
                        <a:rPr lang="en-ZA" sz="1000" u="none" strike="noStrike">
                          <a:effectLst/>
                        </a:rPr>
                        <a:t> R             988 243.78 </a:t>
                      </a:r>
                      <a:endParaRPr lang="en-ZA" sz="1000" b="0" i="0" u="none" strike="noStrike">
                        <a:solidFill>
                          <a:srgbClr val="000000"/>
                        </a:solidFill>
                        <a:effectLst/>
                        <a:latin typeface="Arial" panose="020B0604020202020204" pitchFamily="34" charset="0"/>
                      </a:endParaRPr>
                    </a:p>
                  </a:txBody>
                  <a:tcPr marL="6227" marR="6227" marT="6227" marB="0" anchor="ctr"/>
                </a:tc>
                <a:tc>
                  <a:txBody>
                    <a:bodyPr/>
                    <a:lstStyle/>
                    <a:p>
                      <a:pPr algn="l" fontAlgn="b"/>
                      <a:r>
                        <a:rPr lang="en-ZA" sz="1000" u="none" strike="noStrike">
                          <a:effectLst/>
                        </a:rPr>
                        <a:t> R     113 648 034.48 </a:t>
                      </a:r>
                      <a:endParaRPr lang="en-ZA" sz="1000" b="0" i="0" u="none" strike="noStrike">
                        <a:solidFill>
                          <a:srgbClr val="000000"/>
                        </a:solidFill>
                        <a:effectLst/>
                        <a:latin typeface="Arial" panose="020B0604020202020204" pitchFamily="34" charset="0"/>
                      </a:endParaRPr>
                    </a:p>
                  </a:txBody>
                  <a:tcPr marL="6227" marR="6227" marT="6227" marB="0" anchor="ctr"/>
                </a:tc>
                <a:extLst>
                  <a:ext uri="{0D108BD9-81ED-4DB2-BD59-A6C34878D82A}">
                    <a16:rowId xmlns:a16="http://schemas.microsoft.com/office/drawing/2014/main" xmlns="" val="10005"/>
                  </a:ext>
                </a:extLst>
              </a:tr>
              <a:tr h="311033">
                <a:tc>
                  <a:txBody>
                    <a:bodyPr/>
                    <a:lstStyle/>
                    <a:p>
                      <a:pPr algn="ctr" fontAlgn="b"/>
                      <a:r>
                        <a:rPr lang="en-ZA" sz="1000" u="none" strike="noStrike">
                          <a:effectLst/>
                        </a:rPr>
                        <a:t>6</a:t>
                      </a:r>
                      <a:endParaRPr lang="en-ZA" sz="1000" b="0" i="0" u="none" strike="noStrike">
                        <a:solidFill>
                          <a:srgbClr val="000000"/>
                        </a:solidFill>
                        <a:effectLst/>
                        <a:latin typeface="Arial" panose="020B0604020202020204" pitchFamily="34" charset="0"/>
                      </a:endParaRPr>
                    </a:p>
                  </a:txBody>
                  <a:tcPr marL="6227" marR="6227" marT="6227" marB="0" anchor="ctr"/>
                </a:tc>
                <a:tc>
                  <a:txBody>
                    <a:bodyPr/>
                    <a:lstStyle/>
                    <a:p>
                      <a:pPr algn="l" fontAlgn="b"/>
                      <a:r>
                        <a:rPr lang="en-ZA" sz="1000" u="none" strike="noStrike">
                          <a:effectLst/>
                        </a:rPr>
                        <a:t>Mthashana TVET</a:t>
                      </a:r>
                      <a:endParaRPr lang="en-ZA" sz="1000" b="0" i="0" u="none" strike="noStrike">
                        <a:solidFill>
                          <a:srgbClr val="000000"/>
                        </a:solidFill>
                        <a:effectLst/>
                        <a:latin typeface="Arial" panose="020B0604020202020204" pitchFamily="34" charset="0"/>
                      </a:endParaRPr>
                    </a:p>
                  </a:txBody>
                  <a:tcPr marL="6227" marR="6227" marT="6227" marB="0" anchor="ctr"/>
                </a:tc>
                <a:tc>
                  <a:txBody>
                    <a:bodyPr/>
                    <a:lstStyle/>
                    <a:p>
                      <a:pPr algn="l" fontAlgn="b"/>
                      <a:r>
                        <a:rPr lang="en-ZA" sz="1000" u="none" strike="noStrike" dirty="0" err="1" smtClean="0">
                          <a:effectLst/>
                        </a:rPr>
                        <a:t>KwaGqikazi</a:t>
                      </a:r>
                      <a:endParaRPr lang="en-ZA" sz="1000" u="none" strike="noStrike" dirty="0" smtClean="0">
                        <a:effectLst/>
                      </a:endParaRPr>
                    </a:p>
                    <a:p>
                      <a:pPr algn="l" fontAlgn="b"/>
                      <a:r>
                        <a:rPr lang="en-ZA" sz="1000" u="none" strike="noStrike" dirty="0" smtClean="0">
                          <a:effectLst/>
                        </a:rPr>
                        <a:t>(refurbishment)</a:t>
                      </a:r>
                      <a:endParaRPr lang="en-ZA" sz="1000" b="0" i="0" u="none" strike="noStrike" dirty="0">
                        <a:solidFill>
                          <a:srgbClr val="000000"/>
                        </a:solidFill>
                        <a:effectLst/>
                        <a:latin typeface="Arial" panose="020B0604020202020204" pitchFamily="34" charset="0"/>
                      </a:endParaRPr>
                    </a:p>
                  </a:txBody>
                  <a:tcPr marL="6227" marR="6227" marT="6227" marB="0" anchor="ctr"/>
                </a:tc>
                <a:tc>
                  <a:txBody>
                    <a:bodyPr/>
                    <a:lstStyle/>
                    <a:p>
                      <a:pPr algn="l" fontAlgn="b"/>
                      <a:r>
                        <a:rPr lang="en-ZA" sz="1000" u="none" strike="noStrike" dirty="0">
                          <a:effectLst/>
                        </a:rPr>
                        <a:t> R        88 293 207.46 </a:t>
                      </a:r>
                      <a:endParaRPr lang="en-ZA" sz="1000" b="0" i="0" u="none" strike="noStrike" dirty="0">
                        <a:solidFill>
                          <a:srgbClr val="000000"/>
                        </a:solidFill>
                        <a:effectLst/>
                        <a:latin typeface="Arial" panose="020B0604020202020204" pitchFamily="34" charset="0"/>
                      </a:endParaRPr>
                    </a:p>
                  </a:txBody>
                  <a:tcPr marL="6227" marR="6227" marT="6227" marB="0" anchor="ctr"/>
                </a:tc>
                <a:tc>
                  <a:txBody>
                    <a:bodyPr/>
                    <a:lstStyle/>
                    <a:p>
                      <a:pPr algn="l" fontAlgn="b"/>
                      <a:r>
                        <a:rPr lang="en-ZA" sz="1000" u="none" strike="noStrike">
                          <a:effectLst/>
                        </a:rPr>
                        <a:t> R        12 361 049.05 </a:t>
                      </a:r>
                      <a:endParaRPr lang="en-ZA" sz="1000" b="0" i="0" u="none" strike="noStrike">
                        <a:solidFill>
                          <a:srgbClr val="000000"/>
                        </a:solidFill>
                        <a:effectLst/>
                        <a:latin typeface="Arial" panose="020B0604020202020204" pitchFamily="34" charset="0"/>
                      </a:endParaRPr>
                    </a:p>
                  </a:txBody>
                  <a:tcPr marL="6227" marR="6227" marT="6227" marB="0" anchor="ctr"/>
                </a:tc>
                <a:tc>
                  <a:txBody>
                    <a:bodyPr/>
                    <a:lstStyle/>
                    <a:p>
                      <a:pPr algn="l" fontAlgn="b"/>
                      <a:r>
                        <a:rPr lang="en-ZA" sz="1000" u="none" strike="noStrike">
                          <a:effectLst/>
                        </a:rPr>
                        <a:t> R             882 932.07 </a:t>
                      </a:r>
                      <a:endParaRPr lang="en-ZA" sz="1000" b="0" i="0" u="none" strike="noStrike">
                        <a:solidFill>
                          <a:srgbClr val="000000"/>
                        </a:solidFill>
                        <a:effectLst/>
                        <a:latin typeface="Arial" panose="020B0604020202020204" pitchFamily="34" charset="0"/>
                      </a:endParaRPr>
                    </a:p>
                  </a:txBody>
                  <a:tcPr marL="6227" marR="6227" marT="6227" marB="0" anchor="ctr"/>
                </a:tc>
                <a:tc>
                  <a:txBody>
                    <a:bodyPr/>
                    <a:lstStyle/>
                    <a:p>
                      <a:pPr algn="l" fontAlgn="b"/>
                      <a:r>
                        <a:rPr lang="en-ZA" sz="1000" u="none" strike="noStrike">
                          <a:effectLst/>
                        </a:rPr>
                        <a:t> R     101 537 188.58 </a:t>
                      </a:r>
                      <a:endParaRPr lang="en-ZA" sz="1000" b="0" i="0" u="none" strike="noStrike">
                        <a:solidFill>
                          <a:srgbClr val="000000"/>
                        </a:solidFill>
                        <a:effectLst/>
                        <a:latin typeface="Arial" panose="020B0604020202020204" pitchFamily="34" charset="0"/>
                      </a:endParaRPr>
                    </a:p>
                  </a:txBody>
                  <a:tcPr marL="6227" marR="6227" marT="6227" marB="0" anchor="ctr"/>
                </a:tc>
                <a:extLst>
                  <a:ext uri="{0D108BD9-81ED-4DB2-BD59-A6C34878D82A}">
                    <a16:rowId xmlns:a16="http://schemas.microsoft.com/office/drawing/2014/main" xmlns="" val="10006"/>
                  </a:ext>
                </a:extLst>
              </a:tr>
              <a:tr h="226264">
                <a:tc>
                  <a:txBody>
                    <a:bodyPr/>
                    <a:lstStyle/>
                    <a:p>
                      <a:pPr algn="ctr" fontAlgn="b"/>
                      <a:r>
                        <a:rPr lang="en-ZA" sz="1000" u="none" strike="noStrike">
                          <a:effectLst/>
                        </a:rPr>
                        <a:t>7</a:t>
                      </a:r>
                      <a:endParaRPr lang="en-ZA" sz="1000" b="0" i="0" u="none" strike="noStrike">
                        <a:solidFill>
                          <a:srgbClr val="000000"/>
                        </a:solidFill>
                        <a:effectLst/>
                        <a:latin typeface="Arial" panose="020B0604020202020204" pitchFamily="34" charset="0"/>
                      </a:endParaRPr>
                    </a:p>
                  </a:txBody>
                  <a:tcPr marL="6227" marR="6227" marT="6227" marB="0" anchor="ctr"/>
                </a:tc>
                <a:tc>
                  <a:txBody>
                    <a:bodyPr/>
                    <a:lstStyle/>
                    <a:p>
                      <a:pPr algn="l" fontAlgn="b"/>
                      <a:r>
                        <a:rPr lang="en-ZA" sz="1000" u="none" strike="noStrike">
                          <a:effectLst/>
                        </a:rPr>
                        <a:t>uMgungundlovu TVET</a:t>
                      </a:r>
                      <a:endParaRPr lang="en-ZA" sz="1000" b="0" i="0" u="none" strike="noStrike">
                        <a:solidFill>
                          <a:srgbClr val="000000"/>
                        </a:solidFill>
                        <a:effectLst/>
                        <a:latin typeface="Arial" panose="020B0604020202020204" pitchFamily="34" charset="0"/>
                      </a:endParaRPr>
                    </a:p>
                  </a:txBody>
                  <a:tcPr marL="6227" marR="6227" marT="6227" marB="0" anchor="ctr"/>
                </a:tc>
                <a:tc>
                  <a:txBody>
                    <a:bodyPr/>
                    <a:lstStyle/>
                    <a:p>
                      <a:pPr algn="l" fontAlgn="b"/>
                      <a:r>
                        <a:rPr lang="en-ZA" sz="1000" u="none" strike="noStrike">
                          <a:effectLst/>
                        </a:rPr>
                        <a:t>Msinga</a:t>
                      </a:r>
                      <a:endParaRPr lang="en-ZA" sz="1000" b="0" i="0" u="none" strike="noStrike">
                        <a:solidFill>
                          <a:srgbClr val="000000"/>
                        </a:solidFill>
                        <a:effectLst/>
                        <a:latin typeface="Arial" panose="020B0604020202020204" pitchFamily="34" charset="0"/>
                      </a:endParaRPr>
                    </a:p>
                  </a:txBody>
                  <a:tcPr marL="6227" marR="6227" marT="6227" marB="0" anchor="ctr"/>
                </a:tc>
                <a:tc>
                  <a:txBody>
                    <a:bodyPr/>
                    <a:lstStyle/>
                    <a:p>
                      <a:pPr algn="l" fontAlgn="b"/>
                      <a:r>
                        <a:rPr lang="en-ZA" sz="1000" u="none" strike="noStrike" dirty="0">
                          <a:effectLst/>
                        </a:rPr>
                        <a:t> R      113 308 187.23 </a:t>
                      </a:r>
                      <a:endParaRPr lang="en-ZA" sz="1000" b="0" i="0" u="none" strike="noStrike" dirty="0">
                        <a:solidFill>
                          <a:srgbClr val="000000"/>
                        </a:solidFill>
                        <a:effectLst/>
                        <a:latin typeface="Arial" panose="020B0604020202020204" pitchFamily="34" charset="0"/>
                      </a:endParaRPr>
                    </a:p>
                  </a:txBody>
                  <a:tcPr marL="6227" marR="6227" marT="6227" marB="0" anchor="ctr"/>
                </a:tc>
                <a:tc>
                  <a:txBody>
                    <a:bodyPr/>
                    <a:lstStyle/>
                    <a:p>
                      <a:pPr algn="l" fontAlgn="b"/>
                      <a:r>
                        <a:rPr lang="en-ZA" sz="1000" u="none" strike="noStrike">
                          <a:effectLst/>
                        </a:rPr>
                        <a:t> R        15 863 146.21 </a:t>
                      </a:r>
                      <a:endParaRPr lang="en-ZA" sz="1000" b="0" i="0" u="none" strike="noStrike">
                        <a:solidFill>
                          <a:srgbClr val="000000"/>
                        </a:solidFill>
                        <a:effectLst/>
                        <a:latin typeface="Arial" panose="020B0604020202020204" pitchFamily="34" charset="0"/>
                      </a:endParaRPr>
                    </a:p>
                  </a:txBody>
                  <a:tcPr marL="6227" marR="6227" marT="6227" marB="0" anchor="ctr"/>
                </a:tc>
                <a:tc>
                  <a:txBody>
                    <a:bodyPr/>
                    <a:lstStyle/>
                    <a:p>
                      <a:pPr algn="l" fontAlgn="b"/>
                      <a:r>
                        <a:rPr lang="en-ZA" sz="1000" u="none" strike="noStrike">
                          <a:effectLst/>
                        </a:rPr>
                        <a:t> R          1 133 081.87 </a:t>
                      </a:r>
                      <a:endParaRPr lang="en-ZA" sz="1000" b="0" i="0" u="none" strike="noStrike">
                        <a:solidFill>
                          <a:srgbClr val="000000"/>
                        </a:solidFill>
                        <a:effectLst/>
                        <a:latin typeface="Arial" panose="020B0604020202020204" pitchFamily="34" charset="0"/>
                      </a:endParaRPr>
                    </a:p>
                  </a:txBody>
                  <a:tcPr marL="6227" marR="6227" marT="6227" marB="0" anchor="ctr"/>
                </a:tc>
                <a:tc>
                  <a:txBody>
                    <a:bodyPr/>
                    <a:lstStyle/>
                    <a:p>
                      <a:pPr algn="l" fontAlgn="b"/>
                      <a:r>
                        <a:rPr lang="en-ZA" sz="1000" u="none" strike="noStrike">
                          <a:effectLst/>
                        </a:rPr>
                        <a:t> R     130 304 415.31 </a:t>
                      </a:r>
                      <a:endParaRPr lang="en-ZA" sz="1000" b="0" i="0" u="none" strike="noStrike">
                        <a:solidFill>
                          <a:srgbClr val="000000"/>
                        </a:solidFill>
                        <a:effectLst/>
                        <a:latin typeface="Arial" panose="020B0604020202020204" pitchFamily="34" charset="0"/>
                      </a:endParaRPr>
                    </a:p>
                  </a:txBody>
                  <a:tcPr marL="6227" marR="6227" marT="6227" marB="0" anchor="ctr"/>
                </a:tc>
                <a:extLst>
                  <a:ext uri="{0D108BD9-81ED-4DB2-BD59-A6C34878D82A}">
                    <a16:rowId xmlns:a16="http://schemas.microsoft.com/office/drawing/2014/main" xmlns="" val="10007"/>
                  </a:ext>
                </a:extLst>
              </a:tr>
              <a:tr h="226264">
                <a:tc>
                  <a:txBody>
                    <a:bodyPr/>
                    <a:lstStyle/>
                    <a:p>
                      <a:pPr algn="ctr" fontAlgn="b"/>
                      <a:r>
                        <a:rPr lang="en-ZA" sz="1000" u="none" strike="noStrike">
                          <a:effectLst/>
                        </a:rPr>
                        <a:t>8</a:t>
                      </a:r>
                      <a:endParaRPr lang="en-ZA" sz="1000" b="0" i="0" u="none" strike="noStrike">
                        <a:solidFill>
                          <a:srgbClr val="000000"/>
                        </a:solidFill>
                        <a:effectLst/>
                        <a:latin typeface="Arial" panose="020B0604020202020204" pitchFamily="34" charset="0"/>
                      </a:endParaRPr>
                    </a:p>
                  </a:txBody>
                  <a:tcPr marL="6227" marR="6227" marT="6227" marB="0" anchor="ctr"/>
                </a:tc>
                <a:tc>
                  <a:txBody>
                    <a:bodyPr/>
                    <a:lstStyle/>
                    <a:p>
                      <a:pPr algn="l" fontAlgn="b"/>
                      <a:r>
                        <a:rPr lang="en-ZA" sz="1000" u="none" strike="noStrike">
                          <a:effectLst/>
                        </a:rPr>
                        <a:t>Ingwe TVET</a:t>
                      </a:r>
                      <a:endParaRPr lang="en-ZA" sz="1000" b="0" i="0" u="none" strike="noStrike">
                        <a:solidFill>
                          <a:srgbClr val="000000"/>
                        </a:solidFill>
                        <a:effectLst/>
                        <a:latin typeface="Arial" panose="020B0604020202020204" pitchFamily="34" charset="0"/>
                      </a:endParaRPr>
                    </a:p>
                  </a:txBody>
                  <a:tcPr marL="6227" marR="6227" marT="6227" marB="0" anchor="ctr"/>
                </a:tc>
                <a:tc>
                  <a:txBody>
                    <a:bodyPr/>
                    <a:lstStyle/>
                    <a:p>
                      <a:pPr algn="l" fontAlgn="b"/>
                      <a:r>
                        <a:rPr lang="en-ZA" sz="1000" u="none" strike="noStrike">
                          <a:effectLst/>
                        </a:rPr>
                        <a:t>Ngqungqushe</a:t>
                      </a:r>
                      <a:endParaRPr lang="en-ZA" sz="1000" b="0" i="0" u="none" strike="noStrike">
                        <a:solidFill>
                          <a:srgbClr val="000000"/>
                        </a:solidFill>
                        <a:effectLst/>
                        <a:latin typeface="Arial" panose="020B0604020202020204" pitchFamily="34" charset="0"/>
                      </a:endParaRPr>
                    </a:p>
                  </a:txBody>
                  <a:tcPr marL="6227" marR="6227" marT="6227" marB="0" anchor="ctr"/>
                </a:tc>
                <a:tc>
                  <a:txBody>
                    <a:bodyPr/>
                    <a:lstStyle/>
                    <a:p>
                      <a:pPr algn="l" fontAlgn="b"/>
                      <a:r>
                        <a:rPr lang="en-ZA" sz="1000" u="none" strike="noStrike" dirty="0">
                          <a:effectLst/>
                        </a:rPr>
                        <a:t> R      135 840 661.99 </a:t>
                      </a:r>
                      <a:endParaRPr lang="en-ZA" sz="1000" b="0" i="0" u="none" strike="noStrike" dirty="0">
                        <a:solidFill>
                          <a:srgbClr val="000000"/>
                        </a:solidFill>
                        <a:effectLst/>
                        <a:latin typeface="Arial" panose="020B0604020202020204" pitchFamily="34" charset="0"/>
                      </a:endParaRPr>
                    </a:p>
                  </a:txBody>
                  <a:tcPr marL="6227" marR="6227" marT="6227" marB="0" anchor="ctr"/>
                </a:tc>
                <a:tc>
                  <a:txBody>
                    <a:bodyPr/>
                    <a:lstStyle/>
                    <a:p>
                      <a:pPr algn="l" fontAlgn="b"/>
                      <a:r>
                        <a:rPr lang="en-ZA" sz="1000" u="none" strike="noStrike">
                          <a:effectLst/>
                        </a:rPr>
                        <a:t> R        19 017 692.68 </a:t>
                      </a:r>
                      <a:endParaRPr lang="en-ZA" sz="1000" b="0" i="0" u="none" strike="noStrike">
                        <a:solidFill>
                          <a:srgbClr val="000000"/>
                        </a:solidFill>
                        <a:effectLst/>
                        <a:latin typeface="Arial" panose="020B0604020202020204" pitchFamily="34" charset="0"/>
                      </a:endParaRPr>
                    </a:p>
                  </a:txBody>
                  <a:tcPr marL="6227" marR="6227" marT="6227" marB="0" anchor="ctr"/>
                </a:tc>
                <a:tc>
                  <a:txBody>
                    <a:bodyPr/>
                    <a:lstStyle/>
                    <a:p>
                      <a:pPr algn="l" fontAlgn="b"/>
                      <a:r>
                        <a:rPr lang="en-ZA" sz="1000" u="none" strike="noStrike">
                          <a:effectLst/>
                        </a:rPr>
                        <a:t> R          1 358 406.62 </a:t>
                      </a:r>
                      <a:endParaRPr lang="en-ZA" sz="1000" b="0" i="0" u="none" strike="noStrike">
                        <a:solidFill>
                          <a:srgbClr val="000000"/>
                        </a:solidFill>
                        <a:effectLst/>
                        <a:latin typeface="Arial" panose="020B0604020202020204" pitchFamily="34" charset="0"/>
                      </a:endParaRPr>
                    </a:p>
                  </a:txBody>
                  <a:tcPr marL="6227" marR="6227" marT="6227" marB="0" anchor="ctr"/>
                </a:tc>
                <a:tc>
                  <a:txBody>
                    <a:bodyPr/>
                    <a:lstStyle/>
                    <a:p>
                      <a:pPr algn="l" fontAlgn="b"/>
                      <a:r>
                        <a:rPr lang="en-ZA" sz="1000" u="none" strike="noStrike">
                          <a:effectLst/>
                        </a:rPr>
                        <a:t> R     156 216 761.29 </a:t>
                      </a:r>
                      <a:endParaRPr lang="en-ZA" sz="1000" b="0" i="0" u="none" strike="noStrike">
                        <a:solidFill>
                          <a:srgbClr val="000000"/>
                        </a:solidFill>
                        <a:effectLst/>
                        <a:latin typeface="Arial" panose="020B0604020202020204" pitchFamily="34" charset="0"/>
                      </a:endParaRPr>
                    </a:p>
                  </a:txBody>
                  <a:tcPr marL="6227" marR="6227" marT="6227" marB="0" anchor="ctr"/>
                </a:tc>
                <a:extLst>
                  <a:ext uri="{0D108BD9-81ED-4DB2-BD59-A6C34878D82A}">
                    <a16:rowId xmlns:a16="http://schemas.microsoft.com/office/drawing/2014/main" xmlns="" val="10008"/>
                  </a:ext>
                </a:extLst>
              </a:tr>
              <a:tr h="311033">
                <a:tc>
                  <a:txBody>
                    <a:bodyPr/>
                    <a:lstStyle/>
                    <a:p>
                      <a:pPr algn="ctr" fontAlgn="b"/>
                      <a:r>
                        <a:rPr lang="en-ZA" sz="1000" u="none" strike="noStrike">
                          <a:effectLst/>
                        </a:rPr>
                        <a:t>9</a:t>
                      </a:r>
                      <a:endParaRPr lang="en-ZA" sz="1000" b="0" i="0" u="none" strike="noStrike">
                        <a:solidFill>
                          <a:srgbClr val="000000"/>
                        </a:solidFill>
                        <a:effectLst/>
                        <a:latin typeface="Arial" panose="020B0604020202020204" pitchFamily="34" charset="0"/>
                      </a:endParaRPr>
                    </a:p>
                  </a:txBody>
                  <a:tcPr marL="6227" marR="6227" marT="6227" marB="0" anchor="ctr"/>
                </a:tc>
                <a:tc>
                  <a:txBody>
                    <a:bodyPr/>
                    <a:lstStyle/>
                    <a:p>
                      <a:pPr algn="l" fontAlgn="b"/>
                      <a:r>
                        <a:rPr lang="en-ZA" sz="1000" u="none" strike="noStrike">
                          <a:effectLst/>
                        </a:rPr>
                        <a:t>Mthashana TVET</a:t>
                      </a:r>
                      <a:endParaRPr lang="en-ZA" sz="1000" b="0" i="0" u="none" strike="noStrike">
                        <a:solidFill>
                          <a:srgbClr val="000000"/>
                        </a:solidFill>
                        <a:effectLst/>
                        <a:latin typeface="Arial" panose="020B0604020202020204" pitchFamily="34" charset="0"/>
                      </a:endParaRPr>
                    </a:p>
                  </a:txBody>
                  <a:tcPr marL="6227" marR="6227" marT="6227" marB="0" anchor="ctr"/>
                </a:tc>
                <a:tc>
                  <a:txBody>
                    <a:bodyPr/>
                    <a:lstStyle/>
                    <a:p>
                      <a:pPr algn="l" fontAlgn="b"/>
                      <a:r>
                        <a:rPr lang="en-ZA" sz="1000" u="none" strike="noStrike" dirty="0" smtClean="0">
                          <a:effectLst/>
                        </a:rPr>
                        <a:t>Nongoma (refurbishment)</a:t>
                      </a:r>
                      <a:endParaRPr lang="en-ZA" sz="1000" b="0" i="0" u="none" strike="noStrike" dirty="0">
                        <a:solidFill>
                          <a:srgbClr val="000000"/>
                        </a:solidFill>
                        <a:effectLst/>
                        <a:latin typeface="Arial" panose="020B0604020202020204" pitchFamily="34" charset="0"/>
                      </a:endParaRPr>
                    </a:p>
                  </a:txBody>
                  <a:tcPr marL="6227" marR="6227" marT="6227" marB="0" anchor="ctr"/>
                </a:tc>
                <a:tc>
                  <a:txBody>
                    <a:bodyPr/>
                    <a:lstStyle/>
                    <a:p>
                      <a:pPr algn="l" fontAlgn="b"/>
                      <a:r>
                        <a:rPr lang="en-ZA" sz="1000" u="none" strike="noStrike" dirty="0">
                          <a:effectLst/>
                        </a:rPr>
                        <a:t> R      109 454 288.32 </a:t>
                      </a:r>
                      <a:endParaRPr lang="en-ZA" sz="1000" b="0" i="0" u="none" strike="noStrike" dirty="0">
                        <a:solidFill>
                          <a:srgbClr val="000000"/>
                        </a:solidFill>
                        <a:effectLst/>
                        <a:latin typeface="Arial" panose="020B0604020202020204" pitchFamily="34" charset="0"/>
                      </a:endParaRPr>
                    </a:p>
                  </a:txBody>
                  <a:tcPr marL="6227" marR="6227" marT="6227" marB="0" anchor="ctr"/>
                </a:tc>
                <a:tc>
                  <a:txBody>
                    <a:bodyPr/>
                    <a:lstStyle/>
                    <a:p>
                      <a:pPr algn="l" fontAlgn="b"/>
                      <a:r>
                        <a:rPr lang="en-ZA" sz="1000" u="none" strike="noStrike">
                          <a:effectLst/>
                        </a:rPr>
                        <a:t> R        15 323 600.36 </a:t>
                      </a:r>
                      <a:endParaRPr lang="en-ZA" sz="1000" b="0" i="0" u="none" strike="noStrike">
                        <a:solidFill>
                          <a:srgbClr val="000000"/>
                        </a:solidFill>
                        <a:effectLst/>
                        <a:latin typeface="Arial" panose="020B0604020202020204" pitchFamily="34" charset="0"/>
                      </a:endParaRPr>
                    </a:p>
                  </a:txBody>
                  <a:tcPr marL="6227" marR="6227" marT="6227" marB="0" anchor="ctr"/>
                </a:tc>
                <a:tc>
                  <a:txBody>
                    <a:bodyPr/>
                    <a:lstStyle/>
                    <a:p>
                      <a:pPr algn="l" fontAlgn="b"/>
                      <a:r>
                        <a:rPr lang="en-ZA" sz="1000" u="none" strike="noStrike">
                          <a:effectLst/>
                        </a:rPr>
                        <a:t> R          1 094 542.88 </a:t>
                      </a:r>
                      <a:endParaRPr lang="en-ZA" sz="1000" b="0" i="0" u="none" strike="noStrike">
                        <a:solidFill>
                          <a:srgbClr val="000000"/>
                        </a:solidFill>
                        <a:effectLst/>
                        <a:latin typeface="Arial" panose="020B0604020202020204" pitchFamily="34" charset="0"/>
                      </a:endParaRPr>
                    </a:p>
                  </a:txBody>
                  <a:tcPr marL="6227" marR="6227" marT="6227" marB="0" anchor="ctr"/>
                </a:tc>
                <a:tc>
                  <a:txBody>
                    <a:bodyPr/>
                    <a:lstStyle/>
                    <a:p>
                      <a:pPr algn="l" fontAlgn="b"/>
                      <a:r>
                        <a:rPr lang="en-ZA" sz="1000" u="none" strike="noStrike" dirty="0">
                          <a:effectLst/>
                        </a:rPr>
                        <a:t> R     125 872 431.56 </a:t>
                      </a:r>
                      <a:endParaRPr lang="en-ZA" sz="1000" b="0" i="0" u="none" strike="noStrike" dirty="0">
                        <a:solidFill>
                          <a:srgbClr val="000000"/>
                        </a:solidFill>
                        <a:effectLst/>
                        <a:latin typeface="Arial" panose="020B0604020202020204" pitchFamily="34" charset="0"/>
                      </a:endParaRPr>
                    </a:p>
                  </a:txBody>
                  <a:tcPr marL="6227" marR="6227" marT="6227" marB="0" anchor="ctr"/>
                </a:tc>
                <a:extLst>
                  <a:ext uri="{0D108BD9-81ED-4DB2-BD59-A6C34878D82A}">
                    <a16:rowId xmlns:a16="http://schemas.microsoft.com/office/drawing/2014/main" xmlns="" val="10009"/>
                  </a:ext>
                </a:extLst>
              </a:tr>
              <a:tr h="226264">
                <a:tc>
                  <a:txBody>
                    <a:bodyPr/>
                    <a:lstStyle/>
                    <a:p>
                      <a:pPr algn="ctr" fontAlgn="b"/>
                      <a:r>
                        <a:rPr lang="en-ZA" sz="1000" u="none" strike="noStrike">
                          <a:effectLst/>
                        </a:rPr>
                        <a:t>10</a:t>
                      </a:r>
                      <a:endParaRPr lang="en-ZA" sz="1000" b="0" i="0" u="none" strike="noStrike">
                        <a:solidFill>
                          <a:srgbClr val="000000"/>
                        </a:solidFill>
                        <a:effectLst/>
                        <a:latin typeface="Arial" panose="020B0604020202020204" pitchFamily="34" charset="0"/>
                      </a:endParaRPr>
                    </a:p>
                  </a:txBody>
                  <a:tcPr marL="6227" marR="6227" marT="6227" marB="0" anchor="ctr"/>
                </a:tc>
                <a:tc>
                  <a:txBody>
                    <a:bodyPr/>
                    <a:lstStyle/>
                    <a:p>
                      <a:pPr algn="l" fontAlgn="b"/>
                      <a:r>
                        <a:rPr lang="en-ZA" sz="1000" u="none" strike="noStrike">
                          <a:effectLst/>
                        </a:rPr>
                        <a:t>Ikhala TVET</a:t>
                      </a:r>
                      <a:endParaRPr lang="en-ZA" sz="1000" b="0" i="0" u="none" strike="noStrike">
                        <a:solidFill>
                          <a:srgbClr val="000000"/>
                        </a:solidFill>
                        <a:effectLst/>
                        <a:latin typeface="Arial" panose="020B0604020202020204" pitchFamily="34" charset="0"/>
                      </a:endParaRPr>
                    </a:p>
                  </a:txBody>
                  <a:tcPr marL="6227" marR="6227" marT="6227" marB="0" anchor="ctr"/>
                </a:tc>
                <a:tc>
                  <a:txBody>
                    <a:bodyPr/>
                    <a:lstStyle/>
                    <a:p>
                      <a:pPr algn="l" fontAlgn="b"/>
                      <a:r>
                        <a:rPr lang="en-ZA" sz="1000" u="none" strike="noStrike">
                          <a:effectLst/>
                        </a:rPr>
                        <a:t>Sterkspruit</a:t>
                      </a:r>
                      <a:endParaRPr lang="en-ZA" sz="1000" b="0" i="0" u="none" strike="noStrike">
                        <a:solidFill>
                          <a:srgbClr val="000000"/>
                        </a:solidFill>
                        <a:effectLst/>
                        <a:latin typeface="Arial" panose="020B0604020202020204" pitchFamily="34" charset="0"/>
                      </a:endParaRPr>
                    </a:p>
                  </a:txBody>
                  <a:tcPr marL="6227" marR="6227" marT="6227" marB="0" anchor="ctr"/>
                </a:tc>
                <a:tc>
                  <a:txBody>
                    <a:bodyPr/>
                    <a:lstStyle/>
                    <a:p>
                      <a:pPr algn="l" fontAlgn="b"/>
                      <a:r>
                        <a:rPr lang="en-ZA" sz="1000" u="none" strike="noStrike" dirty="0">
                          <a:effectLst/>
                        </a:rPr>
                        <a:t> R      133 376 359.07 </a:t>
                      </a:r>
                      <a:endParaRPr lang="en-ZA" sz="1000" b="0" i="0" u="none" strike="noStrike" dirty="0">
                        <a:solidFill>
                          <a:srgbClr val="000000"/>
                        </a:solidFill>
                        <a:effectLst/>
                        <a:latin typeface="Arial" panose="020B0604020202020204" pitchFamily="34" charset="0"/>
                      </a:endParaRPr>
                    </a:p>
                  </a:txBody>
                  <a:tcPr marL="6227" marR="6227" marT="6227" marB="0" anchor="ctr"/>
                </a:tc>
                <a:tc>
                  <a:txBody>
                    <a:bodyPr/>
                    <a:lstStyle/>
                    <a:p>
                      <a:pPr algn="l" fontAlgn="b"/>
                      <a:r>
                        <a:rPr lang="en-ZA" sz="1000" u="none" strike="noStrike" dirty="0">
                          <a:effectLst/>
                        </a:rPr>
                        <a:t> R        18 672 690.27 </a:t>
                      </a:r>
                      <a:endParaRPr lang="en-ZA" sz="1000" b="0" i="0" u="none" strike="noStrike" dirty="0">
                        <a:solidFill>
                          <a:srgbClr val="000000"/>
                        </a:solidFill>
                        <a:effectLst/>
                        <a:latin typeface="Arial" panose="020B0604020202020204" pitchFamily="34" charset="0"/>
                      </a:endParaRPr>
                    </a:p>
                  </a:txBody>
                  <a:tcPr marL="6227" marR="6227" marT="6227" marB="0" anchor="ctr"/>
                </a:tc>
                <a:tc>
                  <a:txBody>
                    <a:bodyPr/>
                    <a:lstStyle/>
                    <a:p>
                      <a:pPr algn="l" fontAlgn="b"/>
                      <a:r>
                        <a:rPr lang="en-ZA" sz="1000" u="none" strike="noStrike">
                          <a:effectLst/>
                        </a:rPr>
                        <a:t> R          1 333 763.59 </a:t>
                      </a:r>
                      <a:endParaRPr lang="en-ZA" sz="1000" b="0" i="0" u="none" strike="noStrike">
                        <a:solidFill>
                          <a:srgbClr val="000000"/>
                        </a:solidFill>
                        <a:effectLst/>
                        <a:latin typeface="Arial" panose="020B0604020202020204" pitchFamily="34" charset="0"/>
                      </a:endParaRPr>
                    </a:p>
                  </a:txBody>
                  <a:tcPr marL="6227" marR="6227" marT="6227" marB="0" anchor="ctr"/>
                </a:tc>
                <a:tc>
                  <a:txBody>
                    <a:bodyPr/>
                    <a:lstStyle/>
                    <a:p>
                      <a:pPr algn="l" fontAlgn="b"/>
                      <a:r>
                        <a:rPr lang="en-ZA" sz="1000" u="none" strike="noStrike">
                          <a:effectLst/>
                        </a:rPr>
                        <a:t> R     153 382 812.93 </a:t>
                      </a:r>
                      <a:endParaRPr lang="en-ZA" sz="1000" b="0" i="0" u="none" strike="noStrike">
                        <a:solidFill>
                          <a:srgbClr val="000000"/>
                        </a:solidFill>
                        <a:effectLst/>
                        <a:latin typeface="Arial" panose="020B0604020202020204" pitchFamily="34" charset="0"/>
                      </a:endParaRPr>
                    </a:p>
                  </a:txBody>
                  <a:tcPr marL="6227" marR="6227" marT="6227" marB="0" anchor="ctr"/>
                </a:tc>
                <a:extLst>
                  <a:ext uri="{0D108BD9-81ED-4DB2-BD59-A6C34878D82A}">
                    <a16:rowId xmlns:a16="http://schemas.microsoft.com/office/drawing/2014/main" xmlns="" val="10010"/>
                  </a:ext>
                </a:extLst>
              </a:tr>
              <a:tr h="226264">
                <a:tc>
                  <a:txBody>
                    <a:bodyPr/>
                    <a:lstStyle/>
                    <a:p>
                      <a:pPr algn="ctr" fontAlgn="b"/>
                      <a:r>
                        <a:rPr lang="en-ZA" sz="1000" u="none" strike="noStrike">
                          <a:effectLst/>
                        </a:rPr>
                        <a:t>11</a:t>
                      </a:r>
                      <a:endParaRPr lang="en-ZA" sz="1000" b="0" i="0" u="none" strike="noStrike">
                        <a:solidFill>
                          <a:srgbClr val="000000"/>
                        </a:solidFill>
                        <a:effectLst/>
                        <a:latin typeface="Arial" panose="020B0604020202020204" pitchFamily="34" charset="0"/>
                      </a:endParaRPr>
                    </a:p>
                  </a:txBody>
                  <a:tcPr marL="6227" marR="6227" marT="6227" marB="0" anchor="ctr"/>
                </a:tc>
                <a:tc>
                  <a:txBody>
                    <a:bodyPr/>
                    <a:lstStyle/>
                    <a:p>
                      <a:pPr algn="l" fontAlgn="b"/>
                      <a:r>
                        <a:rPr lang="en-ZA" sz="1000" u="none" strike="noStrike">
                          <a:effectLst/>
                        </a:rPr>
                        <a:t>Esayidi</a:t>
                      </a:r>
                      <a:endParaRPr lang="en-ZA" sz="1000" b="0" i="0" u="none" strike="noStrike">
                        <a:solidFill>
                          <a:srgbClr val="000000"/>
                        </a:solidFill>
                        <a:effectLst/>
                        <a:latin typeface="Arial" panose="020B0604020202020204" pitchFamily="34" charset="0"/>
                      </a:endParaRPr>
                    </a:p>
                  </a:txBody>
                  <a:tcPr marL="6227" marR="6227" marT="6227" marB="0" anchor="ctr"/>
                </a:tc>
                <a:tc>
                  <a:txBody>
                    <a:bodyPr/>
                    <a:lstStyle/>
                    <a:p>
                      <a:pPr algn="l" fontAlgn="b"/>
                      <a:r>
                        <a:rPr lang="en-ZA" sz="1000" u="none" strike="noStrike">
                          <a:effectLst/>
                        </a:rPr>
                        <a:t>Umzimkhulu</a:t>
                      </a:r>
                      <a:endParaRPr lang="en-ZA" sz="1000" b="0" i="0" u="none" strike="noStrike">
                        <a:solidFill>
                          <a:srgbClr val="000000"/>
                        </a:solidFill>
                        <a:effectLst/>
                        <a:latin typeface="Arial" panose="020B0604020202020204" pitchFamily="34" charset="0"/>
                      </a:endParaRPr>
                    </a:p>
                  </a:txBody>
                  <a:tcPr marL="6227" marR="6227" marT="6227" marB="0" anchor="ctr"/>
                </a:tc>
                <a:tc>
                  <a:txBody>
                    <a:bodyPr/>
                    <a:lstStyle/>
                    <a:p>
                      <a:pPr algn="l" fontAlgn="b"/>
                      <a:r>
                        <a:rPr lang="en-ZA" sz="1000" u="none" strike="noStrike">
                          <a:effectLst/>
                        </a:rPr>
                        <a:t> R        92 105 263.16 </a:t>
                      </a:r>
                      <a:endParaRPr lang="en-ZA" sz="1000" b="0" i="0" u="none" strike="noStrike">
                        <a:solidFill>
                          <a:srgbClr val="000000"/>
                        </a:solidFill>
                        <a:effectLst/>
                        <a:latin typeface="Arial" panose="020B0604020202020204" pitchFamily="34" charset="0"/>
                      </a:endParaRPr>
                    </a:p>
                  </a:txBody>
                  <a:tcPr marL="6227" marR="6227" marT="6227" marB="0" anchor="ctr"/>
                </a:tc>
                <a:tc>
                  <a:txBody>
                    <a:bodyPr/>
                    <a:lstStyle/>
                    <a:p>
                      <a:pPr algn="l" fontAlgn="b"/>
                      <a:r>
                        <a:rPr lang="en-ZA" sz="1000" u="none" strike="noStrike" dirty="0">
                          <a:effectLst/>
                        </a:rPr>
                        <a:t> R        12 894 736.84 </a:t>
                      </a:r>
                      <a:endParaRPr lang="en-ZA" sz="1000" b="0" i="0" u="none" strike="noStrike" dirty="0">
                        <a:solidFill>
                          <a:srgbClr val="000000"/>
                        </a:solidFill>
                        <a:effectLst/>
                        <a:latin typeface="Arial" panose="020B0604020202020204" pitchFamily="34" charset="0"/>
                      </a:endParaRPr>
                    </a:p>
                  </a:txBody>
                  <a:tcPr marL="6227" marR="6227" marT="6227" marB="0" anchor="ctr"/>
                </a:tc>
                <a:tc>
                  <a:txBody>
                    <a:bodyPr/>
                    <a:lstStyle/>
                    <a:p>
                      <a:pPr algn="l" fontAlgn="b"/>
                      <a:r>
                        <a:rPr lang="en-ZA" sz="1000" u="none" strike="noStrike" dirty="0">
                          <a:effectLst/>
                        </a:rPr>
                        <a:t> R             921 052.63 </a:t>
                      </a:r>
                      <a:endParaRPr lang="en-ZA" sz="1000" b="0" i="0" u="none" strike="noStrike" dirty="0">
                        <a:solidFill>
                          <a:srgbClr val="000000"/>
                        </a:solidFill>
                        <a:effectLst/>
                        <a:latin typeface="Arial" panose="020B0604020202020204" pitchFamily="34" charset="0"/>
                      </a:endParaRPr>
                    </a:p>
                  </a:txBody>
                  <a:tcPr marL="6227" marR="6227" marT="6227" marB="0" anchor="ctr"/>
                </a:tc>
                <a:tc>
                  <a:txBody>
                    <a:bodyPr/>
                    <a:lstStyle/>
                    <a:p>
                      <a:pPr algn="l" fontAlgn="b"/>
                      <a:r>
                        <a:rPr lang="en-ZA" sz="1000" u="none" strike="noStrike">
                          <a:effectLst/>
                        </a:rPr>
                        <a:t> R     105 921 052.63 </a:t>
                      </a:r>
                      <a:endParaRPr lang="en-ZA" sz="1000" b="0" i="0" u="none" strike="noStrike">
                        <a:solidFill>
                          <a:srgbClr val="000000"/>
                        </a:solidFill>
                        <a:effectLst/>
                        <a:latin typeface="Arial" panose="020B0604020202020204" pitchFamily="34" charset="0"/>
                      </a:endParaRPr>
                    </a:p>
                  </a:txBody>
                  <a:tcPr marL="6227" marR="6227" marT="6227" marB="0" anchor="ctr"/>
                </a:tc>
                <a:extLst>
                  <a:ext uri="{0D108BD9-81ED-4DB2-BD59-A6C34878D82A}">
                    <a16:rowId xmlns:a16="http://schemas.microsoft.com/office/drawing/2014/main" xmlns="" val="10011"/>
                  </a:ext>
                </a:extLst>
              </a:tr>
              <a:tr h="230924">
                <a:tc gridSpan="3">
                  <a:txBody>
                    <a:bodyPr/>
                    <a:lstStyle/>
                    <a:p>
                      <a:pPr algn="ctr" fontAlgn="b"/>
                      <a:r>
                        <a:rPr lang="en-ZA" sz="1000" u="none" strike="noStrike" dirty="0">
                          <a:effectLst/>
                        </a:rPr>
                        <a:t>Total</a:t>
                      </a:r>
                      <a:endParaRPr lang="en-ZA" sz="1000" b="1" i="0" u="none" strike="noStrike" dirty="0">
                        <a:solidFill>
                          <a:srgbClr val="000000"/>
                        </a:solidFill>
                        <a:effectLst/>
                        <a:latin typeface="Arial" panose="020B0604020202020204" pitchFamily="34" charset="0"/>
                      </a:endParaRPr>
                    </a:p>
                  </a:txBody>
                  <a:tcPr marL="6227" marR="6227" marT="6227" marB="0" anchor="ctr"/>
                </a:tc>
                <a:tc hMerge="1">
                  <a:txBody>
                    <a:bodyPr/>
                    <a:lstStyle/>
                    <a:p>
                      <a:endParaRPr lang="en-ZA"/>
                    </a:p>
                  </a:txBody>
                  <a:tcPr/>
                </a:tc>
                <a:tc hMerge="1">
                  <a:txBody>
                    <a:bodyPr/>
                    <a:lstStyle/>
                    <a:p>
                      <a:endParaRPr lang="en-ZA"/>
                    </a:p>
                  </a:txBody>
                  <a:tcPr/>
                </a:tc>
                <a:tc>
                  <a:txBody>
                    <a:bodyPr/>
                    <a:lstStyle/>
                    <a:p>
                      <a:pPr algn="l" fontAlgn="b"/>
                      <a:r>
                        <a:rPr lang="pt-BR" sz="1000" u="none" strike="noStrike" dirty="0">
                          <a:effectLst/>
                        </a:rPr>
                        <a:t> R    1 158 071 120.32 </a:t>
                      </a:r>
                      <a:endParaRPr lang="pt-BR" sz="1000" b="1" i="0" u="none" strike="noStrike" dirty="0">
                        <a:solidFill>
                          <a:srgbClr val="000000"/>
                        </a:solidFill>
                        <a:effectLst/>
                        <a:latin typeface="Arial" panose="020B0604020202020204" pitchFamily="34" charset="0"/>
                      </a:endParaRPr>
                    </a:p>
                  </a:txBody>
                  <a:tcPr marL="6227" marR="6227" marT="6227" marB="0" anchor="ctr"/>
                </a:tc>
                <a:tc>
                  <a:txBody>
                    <a:bodyPr/>
                    <a:lstStyle/>
                    <a:p>
                      <a:pPr algn="l" fontAlgn="b"/>
                      <a:r>
                        <a:rPr lang="en-ZA" sz="1000" u="none" strike="noStrike" dirty="0">
                          <a:effectLst/>
                        </a:rPr>
                        <a:t> R      162 129 956.85 </a:t>
                      </a:r>
                      <a:endParaRPr lang="en-ZA" sz="1000" b="1" i="0" u="none" strike="noStrike" dirty="0">
                        <a:solidFill>
                          <a:srgbClr val="000000"/>
                        </a:solidFill>
                        <a:effectLst/>
                        <a:latin typeface="Arial" panose="020B0604020202020204" pitchFamily="34" charset="0"/>
                      </a:endParaRPr>
                    </a:p>
                  </a:txBody>
                  <a:tcPr marL="6227" marR="6227" marT="6227" marB="0" anchor="ctr"/>
                </a:tc>
                <a:tc>
                  <a:txBody>
                    <a:bodyPr/>
                    <a:lstStyle/>
                    <a:p>
                      <a:pPr algn="l" fontAlgn="b"/>
                      <a:r>
                        <a:rPr lang="en-ZA" sz="1000" u="none" strike="noStrike" dirty="0">
                          <a:effectLst/>
                        </a:rPr>
                        <a:t> R        11 580 711.20 </a:t>
                      </a:r>
                      <a:endParaRPr lang="en-ZA" sz="1000" b="1" i="0" u="none" strike="noStrike" dirty="0">
                        <a:solidFill>
                          <a:srgbClr val="000000"/>
                        </a:solidFill>
                        <a:effectLst/>
                        <a:latin typeface="Arial" panose="020B0604020202020204" pitchFamily="34" charset="0"/>
                      </a:endParaRPr>
                    </a:p>
                  </a:txBody>
                  <a:tcPr marL="6227" marR="6227" marT="6227" marB="0" anchor="ctr"/>
                </a:tc>
                <a:tc>
                  <a:txBody>
                    <a:bodyPr/>
                    <a:lstStyle/>
                    <a:p>
                      <a:pPr algn="l" fontAlgn="b"/>
                      <a:r>
                        <a:rPr lang="pt-BR" sz="1000" u="none" strike="noStrike" dirty="0">
                          <a:effectLst/>
                        </a:rPr>
                        <a:t> R  1 331 781 788.37 </a:t>
                      </a:r>
                      <a:endParaRPr lang="pt-BR" sz="1000" b="1" i="0" u="none" strike="noStrike" dirty="0">
                        <a:solidFill>
                          <a:srgbClr val="000000"/>
                        </a:solidFill>
                        <a:effectLst/>
                        <a:latin typeface="Arial" panose="020B0604020202020204" pitchFamily="34" charset="0"/>
                      </a:endParaRPr>
                    </a:p>
                  </a:txBody>
                  <a:tcPr marL="6227" marR="6227" marT="6227" marB="0" anchor="ctr"/>
                </a:tc>
                <a:extLst>
                  <a:ext uri="{0D108BD9-81ED-4DB2-BD59-A6C34878D82A}">
                    <a16:rowId xmlns:a16="http://schemas.microsoft.com/office/drawing/2014/main" xmlns="" val="10012"/>
                  </a:ext>
                </a:extLst>
              </a:tr>
            </a:tbl>
          </a:graphicData>
        </a:graphic>
      </p:graphicFrame>
      <p:sp>
        <p:nvSpPr>
          <p:cNvPr id="5238" name="TextBox 5"/>
          <p:cNvSpPr txBox="1">
            <a:spLocks noChangeArrowheads="1"/>
          </p:cNvSpPr>
          <p:nvPr/>
        </p:nvSpPr>
        <p:spPr bwMode="auto">
          <a:xfrm>
            <a:off x="684213" y="6040438"/>
            <a:ext cx="3887787"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ZA" altLang="en-US" sz="1400">
                <a:latin typeface="+mn-lt"/>
              </a:rPr>
              <a:t>*TCV means Total Contract Value</a:t>
            </a:r>
          </a:p>
        </p:txBody>
      </p:sp>
      <p:sp>
        <p:nvSpPr>
          <p:cNvPr id="11" name="Slide Number Placeholder 3"/>
          <p:cNvSpPr>
            <a:spLocks noGrp="1"/>
          </p:cNvSpPr>
          <p:nvPr>
            <p:ph type="sldNum" sz="quarter" idx="12"/>
          </p:nvPr>
        </p:nvSpPr>
        <p:spPr>
          <a:xfrm>
            <a:off x="7010400" y="6487587"/>
            <a:ext cx="2133600" cy="365125"/>
          </a:xfrm>
        </p:spPr>
        <p:txBody>
          <a:bodyPr/>
          <a:lstStyle/>
          <a:p>
            <a:pPr algn="r">
              <a:defRPr/>
            </a:pPr>
            <a:r>
              <a:rPr lang="en-US" b="1" dirty="0" smtClean="0">
                <a:latin typeface="+mn-lt"/>
                <a:cs typeface="Arial" pitchFamily="34" charset="0"/>
              </a:rPr>
              <a:t>33</a:t>
            </a:r>
            <a:endParaRPr lang="en-US" sz="1400" b="1" dirty="0">
              <a:latin typeface="+mn-lt"/>
              <a:cs typeface="Arial" pitchFamily="34" charset="0"/>
            </a:endParaRPr>
          </a:p>
        </p:txBody>
      </p:sp>
      <p:sp>
        <p:nvSpPr>
          <p:cNvPr id="12" name="TextBox 11"/>
          <p:cNvSpPr txBox="1"/>
          <p:nvPr/>
        </p:nvSpPr>
        <p:spPr>
          <a:xfrm>
            <a:off x="491033" y="533400"/>
            <a:ext cx="8119567" cy="523220"/>
          </a:xfrm>
          <a:prstGeom prst="rect">
            <a:avLst/>
          </a:prstGeom>
          <a:solidFill>
            <a:srgbClr val="006600"/>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eaLnBrk="1" fontAlgn="auto" hangingPunct="1">
              <a:spcBef>
                <a:spcPts val="0"/>
              </a:spcBef>
              <a:spcAft>
                <a:spcPts val="0"/>
              </a:spcAft>
              <a:defRPr/>
            </a:pPr>
            <a:r>
              <a:rPr lang="en-ZA" sz="2800" b="1" dirty="0"/>
              <a:t>Sites </a:t>
            </a:r>
            <a:r>
              <a:rPr lang="en-ZA" sz="2800" b="1" dirty="0" smtClean="0"/>
              <a:t>Due </a:t>
            </a:r>
            <a:r>
              <a:rPr lang="en-ZA" sz="2800" b="1" dirty="0"/>
              <a:t>for </a:t>
            </a:r>
            <a:r>
              <a:rPr lang="en-ZA" sz="2800" b="1" dirty="0" smtClean="0"/>
              <a:t>Contract Award</a:t>
            </a:r>
            <a:endParaRPr lang="en-ZA" sz="2800" dirty="0"/>
          </a:p>
        </p:txBody>
      </p:sp>
    </p:spTree>
    <p:extLst>
      <p:ext uri="{BB962C8B-B14F-4D97-AF65-F5344CB8AC3E}">
        <p14:creationId xmlns:p14="http://schemas.microsoft.com/office/powerpoint/2010/main" xmlns="" val="146501735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076" name="Slide Number Placeholder 7"/>
          <p:cNvSpPr>
            <a:spLocks noGrp="1"/>
          </p:cNvSpPr>
          <p:nvPr>
            <p:ph type="sldNum" sz="quarter" idx="12"/>
          </p:nvPr>
        </p:nvSpPr>
        <p:spPr>
          <a:xfrm>
            <a:off x="7010400" y="6492875"/>
            <a:ext cx="2133600" cy="365125"/>
          </a:xfr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0DDC73E1-0CA4-4C04-AC77-27C07BA7E9D9}" type="slidenum">
              <a:rPr lang="en-US" altLang="en-US" b="1"/>
              <a:pPr eaLnBrk="1" hangingPunct="1"/>
              <a:t>34</a:t>
            </a:fld>
            <a:endParaRPr lang="en-US" altLang="en-US" b="1" dirty="0"/>
          </a:p>
        </p:txBody>
      </p:sp>
      <p:sp>
        <p:nvSpPr>
          <p:cNvPr id="3" name="Rectangle 1"/>
          <p:cNvSpPr>
            <a:spLocks noChangeArrowheads="1"/>
          </p:cNvSpPr>
          <p:nvPr/>
        </p:nvSpPr>
        <p:spPr bwMode="auto">
          <a:xfrm>
            <a:off x="552450" y="2011363"/>
            <a:ext cx="9144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5" name="TextBox 4"/>
          <p:cNvSpPr txBox="1"/>
          <p:nvPr/>
        </p:nvSpPr>
        <p:spPr>
          <a:xfrm>
            <a:off x="491032" y="1058644"/>
            <a:ext cx="8119568" cy="5355312"/>
          </a:xfrm>
          <a:prstGeom prst="rect">
            <a:avLst/>
          </a:prstGeom>
          <a:noFill/>
        </p:spPr>
        <p:txBody>
          <a:bodyPr wrap="square" rtlCol="0">
            <a:spAutoFit/>
          </a:bodyPr>
          <a:lstStyle/>
          <a:p>
            <a:pPr>
              <a:spcAft>
                <a:spcPts val="0"/>
              </a:spcAft>
            </a:pPr>
            <a:r>
              <a:rPr lang="en-US" b="1" dirty="0" smtClean="0"/>
              <a:t>Challenges:</a:t>
            </a:r>
          </a:p>
          <a:p>
            <a:pPr marL="354013" indent="-354013">
              <a:spcAft>
                <a:spcPts val="0"/>
              </a:spcAft>
              <a:buFont typeface="Arial" panose="020B0604020202020204" pitchFamily="34" charset="0"/>
              <a:buChar char="•"/>
            </a:pPr>
            <a:r>
              <a:rPr lang="en-US" b="1" dirty="0" smtClean="0"/>
              <a:t>TVET data system compatibility between TVETMIS and institutions</a:t>
            </a:r>
            <a:r>
              <a:rPr lang="en-US" dirty="0" smtClean="0"/>
              <a:t>. Comprehensive </a:t>
            </a:r>
            <a:r>
              <a:rPr lang="en-US" dirty="0"/>
              <a:t>review and </a:t>
            </a:r>
            <a:r>
              <a:rPr lang="en-US" dirty="0" smtClean="0"/>
              <a:t>upgrading of </a:t>
            </a:r>
            <a:r>
              <a:rPr lang="en-US" dirty="0"/>
              <a:t>TVETMIS to be undertaken </a:t>
            </a:r>
            <a:r>
              <a:rPr lang="en-US" dirty="0" smtClean="0"/>
              <a:t>to </a:t>
            </a:r>
            <a:r>
              <a:rPr lang="en-US" dirty="0"/>
              <a:t>ensure collection, generation and provision of quality and reliable data </a:t>
            </a:r>
            <a:r>
              <a:rPr lang="en-US" dirty="0" smtClean="0"/>
              <a:t>through directives</a:t>
            </a:r>
          </a:p>
          <a:p>
            <a:pPr marL="354013" indent="-354013">
              <a:spcAft>
                <a:spcPts val="0"/>
              </a:spcAft>
              <a:buFont typeface="Arial" panose="020B0604020202020204" pitchFamily="34" charset="0"/>
              <a:buChar char="•"/>
            </a:pPr>
            <a:r>
              <a:rPr lang="en-US" b="1" dirty="0" smtClean="0"/>
              <a:t>Various sources of performance data, need for a single framework / model. </a:t>
            </a:r>
            <a:r>
              <a:rPr lang="en-US" dirty="0" smtClean="0"/>
              <a:t>A </a:t>
            </a:r>
            <a:r>
              <a:rPr lang="en-US" dirty="0"/>
              <a:t>comprehensive performance evaluation </a:t>
            </a:r>
            <a:r>
              <a:rPr lang="en-US" dirty="0" smtClean="0"/>
              <a:t>framework will </a:t>
            </a:r>
            <a:r>
              <a:rPr lang="en-US" dirty="0"/>
              <a:t>be developed </a:t>
            </a:r>
            <a:endParaRPr lang="en-US" dirty="0" smtClean="0"/>
          </a:p>
          <a:p>
            <a:pPr marL="354013" indent="-354013">
              <a:spcAft>
                <a:spcPts val="0"/>
              </a:spcAft>
              <a:buFont typeface="Arial" panose="020B0604020202020204" pitchFamily="34" charset="0"/>
              <a:buChar char="•"/>
            </a:pPr>
            <a:r>
              <a:rPr lang="en-US" b="1" dirty="0" smtClean="0"/>
              <a:t>Measurement of College Council performance</a:t>
            </a:r>
            <a:endParaRPr lang="en-US" dirty="0" smtClean="0"/>
          </a:p>
          <a:p>
            <a:pPr marL="742950" lvl="1" indent="-285750">
              <a:spcAft>
                <a:spcPts val="0"/>
              </a:spcAft>
              <a:buFont typeface="Courier New" panose="02070309020205020404" pitchFamily="49" charset="0"/>
              <a:buChar char="o"/>
            </a:pPr>
            <a:r>
              <a:rPr lang="en-US" dirty="0"/>
              <a:t>Policies on the compensation of </a:t>
            </a:r>
            <a:r>
              <a:rPr lang="en-US" dirty="0" smtClean="0"/>
              <a:t>Council </a:t>
            </a:r>
            <a:r>
              <a:rPr lang="en-US" dirty="0"/>
              <a:t>members and evaluation of performance of </a:t>
            </a:r>
            <a:r>
              <a:rPr lang="en-US" dirty="0" smtClean="0"/>
              <a:t>Council </a:t>
            </a:r>
            <a:r>
              <a:rPr lang="en-US" dirty="0"/>
              <a:t>members </a:t>
            </a:r>
            <a:r>
              <a:rPr lang="en-US" dirty="0" smtClean="0"/>
              <a:t>developed </a:t>
            </a:r>
            <a:r>
              <a:rPr lang="en-US" dirty="0"/>
              <a:t>for full implementation in </a:t>
            </a:r>
            <a:r>
              <a:rPr lang="en-US" dirty="0" smtClean="0"/>
              <a:t>2019</a:t>
            </a:r>
            <a:endParaRPr lang="en-US" dirty="0"/>
          </a:p>
          <a:p>
            <a:pPr marL="742950" lvl="1" indent="-285750">
              <a:spcAft>
                <a:spcPts val="0"/>
              </a:spcAft>
              <a:buFont typeface="Courier New" panose="02070309020205020404" pitchFamily="49" charset="0"/>
              <a:buChar char="o"/>
            </a:pPr>
            <a:r>
              <a:rPr lang="en-US" dirty="0" smtClean="0"/>
              <a:t>Nomination and appointment of  Council members in 28 TVET colleges before </a:t>
            </a:r>
            <a:r>
              <a:rPr lang="en-US" dirty="0"/>
              <a:t>the expiry of their five-year term of office in October </a:t>
            </a:r>
            <a:r>
              <a:rPr lang="en-US" dirty="0" smtClean="0"/>
              <a:t>2018</a:t>
            </a:r>
            <a:endParaRPr lang="en-ZA" b="1" i="1" dirty="0" smtClean="0">
              <a:solidFill>
                <a:srgbClr val="FF0000"/>
              </a:solidFill>
            </a:endParaRPr>
          </a:p>
          <a:p>
            <a:pPr>
              <a:spcAft>
                <a:spcPts val="0"/>
              </a:spcAft>
            </a:pPr>
            <a:r>
              <a:rPr lang="en-ZA" b="1" dirty="0" smtClean="0"/>
              <a:t>Performance target</a:t>
            </a:r>
          </a:p>
          <a:p>
            <a:pPr>
              <a:spcAft>
                <a:spcPts val="0"/>
              </a:spcAft>
            </a:pPr>
            <a:r>
              <a:rPr lang="en-ZA" b="1" dirty="0" smtClean="0"/>
              <a:t>Produce </a:t>
            </a:r>
            <a:r>
              <a:rPr lang="en-ZA" b="1" dirty="0"/>
              <a:t>oversight reports </a:t>
            </a:r>
            <a:r>
              <a:rPr lang="en-GB" b="1" dirty="0" smtClean="0"/>
              <a:t>on</a:t>
            </a:r>
            <a:r>
              <a:rPr lang="en-ZA" b="1" dirty="0"/>
              <a:t> </a:t>
            </a:r>
            <a:r>
              <a:rPr lang="en-ZA" b="1" dirty="0" smtClean="0"/>
              <a:t>governance </a:t>
            </a:r>
            <a:r>
              <a:rPr lang="en-ZA" b="1" dirty="0"/>
              <a:t>of TVET </a:t>
            </a:r>
            <a:r>
              <a:rPr lang="en-ZA" b="1" dirty="0" smtClean="0"/>
              <a:t>colleges</a:t>
            </a:r>
            <a:endParaRPr lang="en-ZA" b="1" dirty="0"/>
          </a:p>
          <a:p>
            <a:pPr>
              <a:spcAft>
                <a:spcPts val="0"/>
              </a:spcAft>
            </a:pPr>
            <a:r>
              <a:rPr lang="en-ZA" b="1" dirty="0" smtClean="0"/>
              <a:t>Facilitating </a:t>
            </a:r>
            <a:r>
              <a:rPr lang="en-ZA" b="1" dirty="0"/>
              <a:t>implementation of : </a:t>
            </a:r>
            <a:endParaRPr lang="en-ZA" b="1" dirty="0" smtClean="0"/>
          </a:p>
          <a:p>
            <a:pPr marL="342900" indent="-342900">
              <a:spcAft>
                <a:spcPts val="0"/>
              </a:spcAft>
              <a:buFont typeface="Arial"/>
              <a:buChar char="•"/>
            </a:pPr>
            <a:r>
              <a:rPr lang="en-ZA" dirty="0"/>
              <a:t>policy directives for TVET College Information Technology </a:t>
            </a:r>
            <a:r>
              <a:rPr lang="en-ZA" dirty="0" smtClean="0"/>
              <a:t>Systems</a:t>
            </a:r>
            <a:endParaRPr lang="en-ZA" dirty="0"/>
          </a:p>
          <a:p>
            <a:pPr marL="342900" indent="-342900">
              <a:spcAft>
                <a:spcPts val="0"/>
              </a:spcAft>
              <a:buFont typeface="Arial"/>
              <a:buChar char="•"/>
            </a:pPr>
            <a:r>
              <a:rPr lang="en-ZA" dirty="0" smtClean="0"/>
              <a:t>the </a:t>
            </a:r>
            <a:r>
              <a:rPr lang="en-ZA" dirty="0"/>
              <a:t>revised TVET </a:t>
            </a:r>
            <a:r>
              <a:rPr lang="en-ZA" dirty="0" smtClean="0"/>
              <a:t>colleges </a:t>
            </a:r>
            <a:r>
              <a:rPr lang="en-ZA" dirty="0"/>
              <a:t>monitoring, evaluation and support </a:t>
            </a:r>
            <a:r>
              <a:rPr lang="en-ZA" dirty="0" smtClean="0"/>
              <a:t>model</a:t>
            </a:r>
            <a:endParaRPr lang="en-US" b="1" i="1" dirty="0" smtClean="0">
              <a:solidFill>
                <a:srgbClr val="FF0000"/>
              </a:solidFill>
            </a:endParaRPr>
          </a:p>
        </p:txBody>
      </p:sp>
      <p:sp>
        <p:nvSpPr>
          <p:cNvPr id="9" name="TextBox 8"/>
          <p:cNvSpPr txBox="1"/>
          <p:nvPr/>
        </p:nvSpPr>
        <p:spPr>
          <a:xfrm>
            <a:off x="491033" y="533400"/>
            <a:ext cx="8119567" cy="523220"/>
          </a:xfrm>
          <a:prstGeom prst="rect">
            <a:avLst/>
          </a:prstGeom>
          <a:solidFill>
            <a:srgbClr val="006600"/>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fontAlgn="auto">
              <a:spcBef>
                <a:spcPts val="0"/>
              </a:spcBef>
              <a:spcAft>
                <a:spcPts val="0"/>
              </a:spcAft>
              <a:defRPr/>
            </a:pPr>
            <a:r>
              <a:rPr lang="en-US" sz="2800" b="1" dirty="0">
                <a:cs typeface="Arial" pitchFamily="34" charset="0"/>
              </a:rPr>
              <a:t>Performance Targets for Institutional </a:t>
            </a:r>
            <a:r>
              <a:rPr lang="en-US" sz="2800" b="1" dirty="0" smtClean="0">
                <a:cs typeface="Arial" pitchFamily="34" charset="0"/>
              </a:rPr>
              <a:t>Support</a:t>
            </a:r>
            <a:endParaRPr lang="en-ZA" sz="2800" b="1" dirty="0">
              <a:cs typeface="Arial" pitchFamily="34" charset="0"/>
            </a:endParaRPr>
          </a:p>
        </p:txBody>
      </p:sp>
    </p:spTree>
    <p:extLst>
      <p:ext uri="{BB962C8B-B14F-4D97-AF65-F5344CB8AC3E}">
        <p14:creationId xmlns:p14="http://schemas.microsoft.com/office/powerpoint/2010/main" xmlns="" val="109201241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076" name="Slide Number Placeholder 7"/>
          <p:cNvSpPr>
            <a:spLocks noGrp="1"/>
          </p:cNvSpPr>
          <p:nvPr>
            <p:ph type="sldNum" sz="quarter" idx="12"/>
          </p:nvPr>
        </p:nvSpPr>
        <p:spPr>
          <a:xfrm>
            <a:off x="7010400" y="6492875"/>
            <a:ext cx="2133600" cy="365125"/>
          </a:xfr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0DDC73E1-0CA4-4C04-AC77-27C07BA7E9D9}" type="slidenum">
              <a:rPr lang="en-US" altLang="en-US" b="1"/>
              <a:pPr eaLnBrk="1" hangingPunct="1"/>
              <a:t>35</a:t>
            </a:fld>
            <a:endParaRPr lang="en-US" altLang="en-US" b="1" dirty="0"/>
          </a:p>
        </p:txBody>
      </p:sp>
      <p:sp>
        <p:nvSpPr>
          <p:cNvPr id="3" name="Rectangle 1"/>
          <p:cNvSpPr>
            <a:spLocks noChangeArrowheads="1"/>
          </p:cNvSpPr>
          <p:nvPr/>
        </p:nvSpPr>
        <p:spPr bwMode="auto">
          <a:xfrm>
            <a:off x="552450" y="2011363"/>
            <a:ext cx="9144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5" name="TextBox 4"/>
          <p:cNvSpPr txBox="1"/>
          <p:nvPr/>
        </p:nvSpPr>
        <p:spPr>
          <a:xfrm>
            <a:off x="380999" y="1073289"/>
            <a:ext cx="8610601" cy="5632311"/>
          </a:xfrm>
          <a:prstGeom prst="rect">
            <a:avLst/>
          </a:prstGeom>
          <a:noFill/>
        </p:spPr>
        <p:txBody>
          <a:bodyPr wrap="square" rtlCol="0">
            <a:spAutoFit/>
          </a:bodyPr>
          <a:lstStyle/>
          <a:p>
            <a:r>
              <a:rPr lang="en-US" b="1" dirty="0" smtClean="0"/>
              <a:t>Challenges:</a:t>
            </a:r>
          </a:p>
          <a:p>
            <a:pPr marL="176213" indent="-176213">
              <a:buFont typeface="Arial" panose="020B0604020202020204" pitchFamily="34" charset="0"/>
              <a:buChar char="•"/>
              <a:defRPr/>
            </a:pPr>
            <a:r>
              <a:rPr lang="en-US" b="1" dirty="0" smtClean="0"/>
              <a:t>Low pass, throughput and certification rates of students</a:t>
            </a:r>
            <a:endParaRPr lang="en-US" dirty="0" smtClean="0"/>
          </a:p>
          <a:p>
            <a:pPr marL="800100" lvl="1" indent="-342900">
              <a:buFont typeface="Courier New" panose="02070309020205020404" pitchFamily="49" charset="0"/>
              <a:buChar char="o"/>
              <a:defRPr/>
            </a:pPr>
            <a:r>
              <a:rPr lang="en-US" dirty="0" smtClean="0"/>
              <a:t>Implementation of the teaching and learning plan</a:t>
            </a:r>
          </a:p>
          <a:p>
            <a:pPr marL="800100" lvl="1" indent="-342900">
              <a:buFont typeface="Courier New" panose="02070309020205020404" pitchFamily="49" charset="0"/>
              <a:buChar char="o"/>
              <a:defRPr/>
            </a:pPr>
            <a:r>
              <a:rPr lang="en-US" dirty="0" smtClean="0"/>
              <a:t>Implementation of the student support plan</a:t>
            </a:r>
          </a:p>
          <a:p>
            <a:pPr marL="800100" lvl="1" indent="-342900">
              <a:buFont typeface="Courier New" panose="02070309020205020404" pitchFamily="49" charset="0"/>
              <a:buChar char="o"/>
              <a:defRPr/>
            </a:pPr>
            <a:r>
              <a:rPr lang="en-US" dirty="0" smtClean="0"/>
              <a:t>Development </a:t>
            </a:r>
            <a:r>
              <a:rPr lang="en-US" dirty="0"/>
              <a:t>of the CPD </a:t>
            </a:r>
            <a:r>
              <a:rPr lang="en-US" dirty="0" smtClean="0"/>
              <a:t>framework</a:t>
            </a:r>
          </a:p>
          <a:p>
            <a:pPr marL="800100" lvl="1" indent="-342900">
              <a:buFont typeface="Courier New" panose="02070309020205020404" pitchFamily="49" charset="0"/>
              <a:buChar char="o"/>
              <a:defRPr/>
            </a:pPr>
            <a:r>
              <a:rPr lang="en-US" dirty="0" smtClean="0"/>
              <a:t>Pre-vocational learning programme piloted and reviewed for implementation in 2019</a:t>
            </a:r>
            <a:endParaRPr lang="en-US" i="1" dirty="0" smtClean="0"/>
          </a:p>
          <a:p>
            <a:pPr marL="176213" indent="-176213">
              <a:buFont typeface="Arial" panose="020B0604020202020204" pitchFamily="34" charset="0"/>
              <a:buChar char="•"/>
            </a:pPr>
            <a:r>
              <a:rPr lang="en-US" b="1" dirty="0" smtClean="0"/>
              <a:t>Disbursement of NSFAS grants</a:t>
            </a:r>
          </a:p>
          <a:p>
            <a:pPr marL="800100" lvl="1" indent="-342900">
              <a:buFont typeface="Courier New" panose="02070309020205020404" pitchFamily="49" charset="0"/>
              <a:buChar char="o"/>
            </a:pPr>
            <a:r>
              <a:rPr lang="en-US" altLang="en-US" dirty="0" smtClean="0"/>
              <a:t>Task team to resolve outstanding claims</a:t>
            </a:r>
          </a:p>
          <a:p>
            <a:pPr marL="800100" lvl="1" indent="-342900">
              <a:buFont typeface="Courier New" panose="02070309020205020404" pitchFamily="49" charset="0"/>
              <a:buChar char="o"/>
            </a:pPr>
            <a:r>
              <a:rPr lang="en-US" altLang="en-US" dirty="0" smtClean="0"/>
              <a:t>Consideration of 100% tuition grant for TVET students</a:t>
            </a:r>
          </a:p>
          <a:p>
            <a:pPr marL="800100" lvl="1" indent="-342900">
              <a:buFont typeface="Courier New" panose="02070309020205020404" pitchFamily="49" charset="0"/>
              <a:buChar char="o"/>
            </a:pPr>
            <a:r>
              <a:rPr lang="en-US" altLang="en-US" dirty="0" smtClean="0"/>
              <a:t>Development of Partnerships</a:t>
            </a:r>
          </a:p>
          <a:p>
            <a:pPr marL="176213" indent="-176213" eaLnBrk="1" hangingPunct="1">
              <a:buFont typeface="Arial"/>
              <a:buChar char="•"/>
            </a:pPr>
            <a:r>
              <a:rPr lang="en-US" altLang="en-US" b="1" dirty="0" smtClean="0"/>
              <a:t>Continued work on establishment of SAIVCET</a:t>
            </a:r>
            <a:endParaRPr lang="en-ZA" b="1" i="1" dirty="0" smtClean="0">
              <a:solidFill>
                <a:srgbClr val="FF0000"/>
              </a:solidFill>
            </a:endParaRPr>
          </a:p>
          <a:p>
            <a:r>
              <a:rPr lang="en-ZA" b="1" i="1" dirty="0" smtClean="0"/>
              <a:t>Performance target</a:t>
            </a:r>
          </a:p>
          <a:p>
            <a:pPr marL="176213" lvl="2" indent="-176213">
              <a:buFont typeface="Arial" panose="020B0604020202020204" pitchFamily="34" charset="0"/>
              <a:buChar char="•"/>
            </a:pPr>
            <a:r>
              <a:rPr lang="en-ZA" b="1" i="1" dirty="0" smtClean="0"/>
              <a:t>Produce </a:t>
            </a:r>
            <a:r>
              <a:rPr lang="en-ZA" b="1" i="1" dirty="0"/>
              <a:t>oversight reports </a:t>
            </a:r>
            <a:r>
              <a:rPr lang="en-GB" b="1" i="1" dirty="0" smtClean="0"/>
              <a:t>on</a:t>
            </a:r>
            <a:r>
              <a:rPr lang="en-ZA" b="1" i="1" dirty="0" smtClean="0"/>
              <a:t>:</a:t>
            </a:r>
          </a:p>
          <a:p>
            <a:pPr marL="800100" lvl="3" indent="-342900">
              <a:buFont typeface="Courier New" panose="02070309020205020404" pitchFamily="49" charset="0"/>
              <a:buChar char="o"/>
            </a:pPr>
            <a:r>
              <a:rPr lang="en-ZA" dirty="0" smtClean="0"/>
              <a:t>academic </a:t>
            </a:r>
            <a:r>
              <a:rPr lang="en-ZA" dirty="0"/>
              <a:t>performance of </a:t>
            </a:r>
            <a:r>
              <a:rPr lang="en-ZA" dirty="0" smtClean="0"/>
              <a:t>students</a:t>
            </a:r>
          </a:p>
          <a:p>
            <a:pPr marL="800100" lvl="3" indent="-342900">
              <a:buFont typeface="Courier New" panose="02070309020205020404" pitchFamily="49" charset="0"/>
              <a:buChar char="o"/>
            </a:pPr>
            <a:r>
              <a:rPr lang="en-ZA" dirty="0" smtClean="0"/>
              <a:t>student </a:t>
            </a:r>
            <a:r>
              <a:rPr lang="en-ZA" dirty="0"/>
              <a:t>support services and teaching and learning </a:t>
            </a:r>
            <a:r>
              <a:rPr lang="en-ZA" dirty="0" smtClean="0"/>
              <a:t>support</a:t>
            </a:r>
          </a:p>
          <a:p>
            <a:pPr marL="800100" lvl="3" indent="-342900">
              <a:buFont typeface="Courier New" panose="02070309020205020404" pitchFamily="49" charset="0"/>
              <a:buChar char="o"/>
            </a:pPr>
            <a:r>
              <a:rPr lang="en-ZA" dirty="0" smtClean="0"/>
              <a:t>throughput rate for TVET college students</a:t>
            </a:r>
          </a:p>
          <a:p>
            <a:pPr marL="800100" lvl="3" indent="-342900">
              <a:buFont typeface="Courier New" panose="02070309020205020404" pitchFamily="49" charset="0"/>
              <a:buChar char="o"/>
            </a:pPr>
            <a:r>
              <a:rPr lang="en-ZA" dirty="0" smtClean="0"/>
              <a:t>Stakeholder engagement (SAIVCET)</a:t>
            </a:r>
          </a:p>
          <a:p>
            <a:pPr marL="176213" indent="-176213">
              <a:spcAft>
                <a:spcPts val="0"/>
              </a:spcAft>
              <a:buFont typeface="Arial" panose="020B0604020202020204" pitchFamily="34" charset="0"/>
              <a:buChar char="•"/>
            </a:pPr>
            <a:r>
              <a:rPr lang="en-ZA" b="1" dirty="0"/>
              <a:t>G</a:t>
            </a:r>
            <a:r>
              <a:rPr lang="en-ZA" b="1" dirty="0" smtClean="0"/>
              <a:t>uidelines </a:t>
            </a:r>
            <a:r>
              <a:rPr lang="en-ZA" b="1" dirty="0"/>
              <a:t>for standardized implementation of Occupational </a:t>
            </a:r>
            <a:r>
              <a:rPr lang="en-ZA" b="1" dirty="0" smtClean="0"/>
              <a:t>Programmes</a:t>
            </a:r>
            <a:endParaRPr lang="en-ZA" b="1" dirty="0"/>
          </a:p>
          <a:p>
            <a:endParaRPr lang="en-US" dirty="0"/>
          </a:p>
        </p:txBody>
      </p:sp>
      <p:sp>
        <p:nvSpPr>
          <p:cNvPr id="9" name="TextBox 8"/>
          <p:cNvSpPr txBox="1"/>
          <p:nvPr/>
        </p:nvSpPr>
        <p:spPr>
          <a:xfrm>
            <a:off x="491033" y="533400"/>
            <a:ext cx="8119567" cy="523220"/>
          </a:xfrm>
          <a:prstGeom prst="rect">
            <a:avLst/>
          </a:prstGeom>
          <a:solidFill>
            <a:srgbClr val="006600"/>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fontAlgn="auto">
              <a:spcBef>
                <a:spcPts val="0"/>
              </a:spcBef>
              <a:spcAft>
                <a:spcPts val="0"/>
              </a:spcAft>
              <a:defRPr/>
            </a:pPr>
            <a:r>
              <a:rPr lang="en-US" sz="2800" b="1" dirty="0" smtClean="0">
                <a:cs typeface="Arial" pitchFamily="34" charset="0"/>
              </a:rPr>
              <a:t>Targets </a:t>
            </a:r>
            <a:r>
              <a:rPr lang="en-US" sz="2800" b="1" dirty="0">
                <a:cs typeface="Arial" pitchFamily="34" charset="0"/>
              </a:rPr>
              <a:t>for </a:t>
            </a:r>
            <a:r>
              <a:rPr lang="en-US" sz="2800" b="1" dirty="0" err="1">
                <a:cs typeface="Arial" pitchFamily="34" charset="0"/>
              </a:rPr>
              <a:t>Programmes</a:t>
            </a:r>
            <a:r>
              <a:rPr lang="en-US" sz="2800" b="1" dirty="0">
                <a:cs typeface="Arial" pitchFamily="34" charset="0"/>
              </a:rPr>
              <a:t> and Qualifications</a:t>
            </a:r>
            <a:endParaRPr lang="en-ZA" sz="2800" b="1" dirty="0">
              <a:cs typeface="Arial" pitchFamily="34" charset="0"/>
            </a:endParaRPr>
          </a:p>
        </p:txBody>
      </p:sp>
    </p:spTree>
    <p:extLst>
      <p:ext uri="{BB962C8B-B14F-4D97-AF65-F5344CB8AC3E}">
        <p14:creationId xmlns:p14="http://schemas.microsoft.com/office/powerpoint/2010/main" xmlns="" val="239630707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076" name="Slide Number Placeholder 7"/>
          <p:cNvSpPr>
            <a:spLocks noGrp="1"/>
          </p:cNvSpPr>
          <p:nvPr>
            <p:ph type="sldNum" sz="quarter" idx="12"/>
          </p:nvPr>
        </p:nvSpPr>
        <p:spPr>
          <a:xfrm>
            <a:off x="7010400" y="6492875"/>
            <a:ext cx="2133600" cy="365125"/>
          </a:xfr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0DDC73E1-0CA4-4C04-AC77-27C07BA7E9D9}" type="slidenum">
              <a:rPr lang="en-US" altLang="en-US" b="1"/>
              <a:pPr eaLnBrk="1" hangingPunct="1"/>
              <a:t>36</a:t>
            </a:fld>
            <a:endParaRPr lang="en-US" altLang="en-US" b="1" dirty="0"/>
          </a:p>
        </p:txBody>
      </p:sp>
      <p:sp>
        <p:nvSpPr>
          <p:cNvPr id="3" name="Rectangle 1"/>
          <p:cNvSpPr>
            <a:spLocks noChangeArrowheads="1"/>
          </p:cNvSpPr>
          <p:nvPr/>
        </p:nvSpPr>
        <p:spPr bwMode="auto">
          <a:xfrm>
            <a:off x="552450" y="2011363"/>
            <a:ext cx="9144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5" name="TextBox 4"/>
          <p:cNvSpPr txBox="1"/>
          <p:nvPr/>
        </p:nvSpPr>
        <p:spPr>
          <a:xfrm>
            <a:off x="491033" y="1218486"/>
            <a:ext cx="8119568" cy="4801314"/>
          </a:xfrm>
          <a:prstGeom prst="rect">
            <a:avLst/>
          </a:prstGeom>
          <a:noFill/>
        </p:spPr>
        <p:txBody>
          <a:bodyPr wrap="square" rtlCol="0">
            <a:spAutoFit/>
          </a:bodyPr>
          <a:lstStyle/>
          <a:p>
            <a:r>
              <a:rPr lang="en-US" b="1" dirty="0" smtClean="0"/>
              <a:t>Challenges:</a:t>
            </a:r>
          </a:p>
          <a:p>
            <a:pPr marL="354013" indent="-354013">
              <a:buFont typeface="Arial" panose="020B0604020202020204" pitchFamily="34" charset="0"/>
              <a:buChar char="•"/>
            </a:pPr>
            <a:r>
              <a:rPr lang="en-US" b="1" dirty="0" smtClean="0"/>
              <a:t>Examinations system outdated and unable to provide reliable and comprehensive reports</a:t>
            </a:r>
            <a:r>
              <a:rPr lang="en-US" dirty="0" smtClean="0"/>
              <a:t>. New IT system is being developed and tested for implementation in 2019</a:t>
            </a:r>
          </a:p>
          <a:p>
            <a:pPr marL="354013" indent="-354013">
              <a:buFont typeface="Arial" panose="020B0604020202020204" pitchFamily="34" charset="0"/>
              <a:buChar char="•"/>
            </a:pPr>
            <a:r>
              <a:rPr lang="en-US" b="1" dirty="0" smtClean="0"/>
              <a:t>Certification backlog. </a:t>
            </a:r>
            <a:r>
              <a:rPr lang="en-US" dirty="0" smtClean="0"/>
              <a:t>Although we believe that there is no further NC(V) certification backlog. Continuous monitoring is taking place, also further work is being undertaken with regards to </a:t>
            </a:r>
            <a:r>
              <a:rPr lang="en-US" dirty="0" err="1" smtClean="0"/>
              <a:t>Nated</a:t>
            </a:r>
            <a:r>
              <a:rPr lang="en-US" dirty="0" smtClean="0"/>
              <a:t> certificates </a:t>
            </a:r>
          </a:p>
          <a:p>
            <a:pPr marL="354013" indent="-354013">
              <a:buFont typeface="Arial" panose="020B0604020202020204" pitchFamily="34" charset="0"/>
              <a:buChar char="•"/>
            </a:pPr>
            <a:r>
              <a:rPr lang="en-US" b="1" dirty="0"/>
              <a:t>E</a:t>
            </a:r>
            <a:r>
              <a:rPr lang="en-US" b="1" dirty="0" smtClean="0"/>
              <a:t>xam irregularities including leakages, distribution and marking. </a:t>
            </a:r>
            <a:r>
              <a:rPr lang="en-US" dirty="0" smtClean="0"/>
              <a:t>Improve conduct and monitoring of examinations to avoid any irregularities and improve the quality of examinations</a:t>
            </a:r>
          </a:p>
          <a:p>
            <a:endParaRPr lang="en-ZA" b="1" dirty="0" smtClean="0">
              <a:solidFill>
                <a:srgbClr val="FF0000"/>
              </a:solidFill>
            </a:endParaRPr>
          </a:p>
          <a:p>
            <a:r>
              <a:rPr lang="en-ZA" b="1" dirty="0" smtClean="0"/>
              <a:t>Performance target</a:t>
            </a:r>
          </a:p>
          <a:p>
            <a:pPr marL="0" lvl="2"/>
            <a:r>
              <a:rPr lang="en-ZA" b="1" dirty="0" smtClean="0"/>
              <a:t>Produce </a:t>
            </a:r>
            <a:r>
              <a:rPr lang="en-ZA" b="1" dirty="0"/>
              <a:t>oversight reports </a:t>
            </a:r>
            <a:r>
              <a:rPr lang="en-GB" b="1" dirty="0" smtClean="0"/>
              <a:t>on</a:t>
            </a:r>
            <a:r>
              <a:rPr lang="en-ZA" b="1" dirty="0" smtClean="0"/>
              <a:t>:</a:t>
            </a:r>
            <a:endParaRPr lang="en-ZA" dirty="0"/>
          </a:p>
          <a:p>
            <a:pPr marL="342900" lvl="2" indent="-342900">
              <a:buFont typeface="Arial"/>
              <a:buChar char="•"/>
            </a:pPr>
            <a:r>
              <a:rPr lang="en-ZA" dirty="0" smtClean="0"/>
              <a:t>the </a:t>
            </a:r>
            <a:r>
              <a:rPr lang="en-ZA" dirty="0"/>
              <a:t>conduct of public TVET college examination centres during national examinations and </a:t>
            </a:r>
            <a:r>
              <a:rPr lang="en-ZA" dirty="0" smtClean="0"/>
              <a:t>assessments</a:t>
            </a:r>
          </a:p>
          <a:p>
            <a:pPr marL="342900" lvl="2" indent="-342900">
              <a:buFont typeface="Arial"/>
              <a:buChar char="•"/>
            </a:pPr>
            <a:r>
              <a:rPr lang="en-ZA" dirty="0" smtClean="0"/>
              <a:t>eradication </a:t>
            </a:r>
            <a:r>
              <a:rPr lang="en-ZA" dirty="0"/>
              <a:t>of certification </a:t>
            </a:r>
            <a:r>
              <a:rPr lang="en-ZA" dirty="0" smtClean="0"/>
              <a:t>backlog</a:t>
            </a:r>
          </a:p>
          <a:p>
            <a:pPr marL="342900" lvl="2" indent="-342900">
              <a:buFont typeface="Arial"/>
              <a:buChar char="•"/>
            </a:pPr>
            <a:r>
              <a:rPr lang="en-ZA" dirty="0" smtClean="0"/>
              <a:t>functioning </a:t>
            </a:r>
            <a:r>
              <a:rPr lang="en-ZA" dirty="0"/>
              <a:t>of the IT examination services </a:t>
            </a:r>
            <a:r>
              <a:rPr lang="en-ZA" dirty="0" smtClean="0"/>
              <a:t>system</a:t>
            </a:r>
            <a:endParaRPr lang="en-US" dirty="0"/>
          </a:p>
        </p:txBody>
      </p:sp>
      <p:sp>
        <p:nvSpPr>
          <p:cNvPr id="9" name="TextBox 8"/>
          <p:cNvSpPr txBox="1"/>
          <p:nvPr/>
        </p:nvSpPr>
        <p:spPr>
          <a:xfrm>
            <a:off x="491033" y="533400"/>
            <a:ext cx="8119567" cy="523220"/>
          </a:xfrm>
          <a:prstGeom prst="rect">
            <a:avLst/>
          </a:prstGeom>
          <a:solidFill>
            <a:srgbClr val="006600"/>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fontAlgn="auto">
              <a:spcBef>
                <a:spcPts val="0"/>
              </a:spcBef>
              <a:spcAft>
                <a:spcPts val="0"/>
              </a:spcAft>
              <a:defRPr/>
            </a:pPr>
            <a:r>
              <a:rPr lang="en-US" sz="2800" b="1" dirty="0">
                <a:cs typeface="Arial" pitchFamily="34" charset="0"/>
              </a:rPr>
              <a:t>Challenges and </a:t>
            </a:r>
            <a:r>
              <a:rPr lang="en-US" sz="2800" b="1" dirty="0" smtClean="0">
                <a:cs typeface="Arial" pitchFamily="34" charset="0"/>
              </a:rPr>
              <a:t>Targets </a:t>
            </a:r>
            <a:r>
              <a:rPr lang="en-US" sz="2800" b="1" dirty="0">
                <a:cs typeface="Arial" pitchFamily="34" charset="0"/>
              </a:rPr>
              <a:t>for Examinations</a:t>
            </a:r>
            <a:endParaRPr lang="en-ZA" sz="2800" b="1" dirty="0">
              <a:cs typeface="Arial" pitchFamily="34" charset="0"/>
            </a:endParaRPr>
          </a:p>
        </p:txBody>
      </p:sp>
    </p:spTree>
    <p:extLst>
      <p:ext uri="{BB962C8B-B14F-4D97-AF65-F5344CB8AC3E}">
        <p14:creationId xmlns:p14="http://schemas.microsoft.com/office/powerpoint/2010/main" xmlns="" val="425962621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5" name="Content Placeholder 2"/>
          <p:cNvSpPr txBox="1">
            <a:spLocks/>
          </p:cNvSpPr>
          <p:nvPr/>
        </p:nvSpPr>
        <p:spPr>
          <a:xfrm>
            <a:off x="-51620" y="1270368"/>
            <a:ext cx="8978017" cy="4978032"/>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None/>
            </a:pPr>
            <a:endParaRPr lang="en-ZA" sz="2400" b="1" dirty="0">
              <a:cs typeface="Arial" pitchFamily="34" charset="0"/>
            </a:endParaRPr>
          </a:p>
          <a:p>
            <a:pPr marL="0" indent="0">
              <a:buNone/>
            </a:pPr>
            <a:endParaRPr lang="en-ZA" sz="2400" dirty="0" smtClean="0"/>
          </a:p>
        </p:txBody>
      </p:sp>
      <p:sp>
        <p:nvSpPr>
          <p:cNvPr id="10" name="Slide Number Placeholder 3"/>
          <p:cNvSpPr>
            <a:spLocks noGrp="1"/>
          </p:cNvSpPr>
          <p:nvPr>
            <p:ph type="sldNum" sz="quarter" idx="12"/>
          </p:nvPr>
        </p:nvSpPr>
        <p:spPr>
          <a:xfrm>
            <a:off x="7010400" y="6487587"/>
            <a:ext cx="2133600" cy="365125"/>
          </a:xfrm>
        </p:spPr>
        <p:txBody>
          <a:bodyPr/>
          <a:lstStyle/>
          <a:p>
            <a:pPr algn="r">
              <a:defRPr/>
            </a:pPr>
            <a:r>
              <a:rPr lang="en-US" b="1" dirty="0" smtClean="0">
                <a:latin typeface="+mn-lt"/>
                <a:cs typeface="Arial" pitchFamily="34" charset="0"/>
              </a:rPr>
              <a:t>37</a:t>
            </a:r>
            <a:endParaRPr lang="en-US" sz="1400" b="1" dirty="0">
              <a:latin typeface="+mn-lt"/>
              <a:cs typeface="Arial" pitchFamily="34" charset="0"/>
            </a:endParaRPr>
          </a:p>
        </p:txBody>
      </p:sp>
      <p:sp>
        <p:nvSpPr>
          <p:cNvPr id="11" name="TextBox 10"/>
          <p:cNvSpPr txBox="1"/>
          <p:nvPr/>
        </p:nvSpPr>
        <p:spPr>
          <a:xfrm>
            <a:off x="491033" y="533400"/>
            <a:ext cx="8119567" cy="523220"/>
          </a:xfrm>
          <a:prstGeom prst="rect">
            <a:avLst/>
          </a:prstGeom>
          <a:solidFill>
            <a:srgbClr val="006600"/>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fontAlgn="auto">
              <a:spcBef>
                <a:spcPts val="0"/>
              </a:spcBef>
              <a:spcAft>
                <a:spcPts val="0"/>
              </a:spcAft>
              <a:defRPr/>
            </a:pPr>
            <a:r>
              <a:rPr lang="en-US" sz="2800" b="1" dirty="0" err="1">
                <a:cs typeface="Arial" pitchFamily="34" charset="0"/>
              </a:rPr>
              <a:t>Programme</a:t>
            </a:r>
            <a:r>
              <a:rPr lang="en-US" sz="2800" b="1" dirty="0">
                <a:cs typeface="Arial" pitchFamily="34" charset="0"/>
              </a:rPr>
              <a:t>: Skills Development   </a:t>
            </a:r>
            <a:endParaRPr lang="en-ZA" sz="2800" b="1" dirty="0">
              <a:cs typeface="Arial" pitchFamily="34" charset="0"/>
            </a:endParaRPr>
          </a:p>
        </p:txBody>
      </p:sp>
      <p:sp>
        <p:nvSpPr>
          <p:cNvPr id="2" name="TextBox 1"/>
          <p:cNvSpPr txBox="1"/>
          <p:nvPr/>
        </p:nvSpPr>
        <p:spPr>
          <a:xfrm>
            <a:off x="491034" y="1166842"/>
            <a:ext cx="8119566" cy="4001095"/>
          </a:xfrm>
          <a:prstGeom prst="rect">
            <a:avLst/>
          </a:prstGeom>
          <a:noFill/>
        </p:spPr>
        <p:txBody>
          <a:bodyPr wrap="square" rtlCol="0">
            <a:spAutoFit/>
          </a:bodyPr>
          <a:lstStyle/>
          <a:p>
            <a:pPr>
              <a:defRPr/>
            </a:pPr>
            <a:r>
              <a:rPr lang="en-ZA" b="1" dirty="0" smtClean="0">
                <a:solidFill>
                  <a:srgbClr val="2F2B20"/>
                </a:solidFill>
                <a:cs typeface="Arial" panose="020B0604020202020204" pitchFamily="34" charset="0"/>
              </a:rPr>
              <a:t>Purpose</a:t>
            </a:r>
          </a:p>
          <a:p>
            <a:pPr>
              <a:defRPr/>
            </a:pPr>
            <a:endParaRPr lang="en-ZA" sz="1000" b="1" dirty="0">
              <a:solidFill>
                <a:srgbClr val="2F2B20"/>
              </a:solidFill>
              <a:cs typeface="Arial" panose="020B0604020202020204" pitchFamily="34" charset="0"/>
            </a:endParaRPr>
          </a:p>
          <a:p>
            <a:pPr marL="285750" indent="-285750">
              <a:buFont typeface="Arial" panose="020B0604020202020204" pitchFamily="34" charset="0"/>
              <a:buChar char="•"/>
              <a:defRPr/>
            </a:pPr>
            <a:r>
              <a:rPr lang="en-ZA" dirty="0">
                <a:solidFill>
                  <a:srgbClr val="2F2B20"/>
                </a:solidFill>
                <a:cs typeface="Arial" panose="020B0604020202020204" pitchFamily="34" charset="0"/>
              </a:rPr>
              <a:t>To promote and monitor the national skills development strategy [developed in terms of the principal Act, Skills Development, 97 of </a:t>
            </a:r>
            <a:r>
              <a:rPr lang="en-ZA" dirty="0" smtClean="0">
                <a:solidFill>
                  <a:srgbClr val="2F2B20"/>
                </a:solidFill>
                <a:cs typeface="Arial" panose="020B0604020202020204" pitchFamily="34" charset="0"/>
              </a:rPr>
              <a:t>1998</a:t>
            </a:r>
            <a:endParaRPr lang="en-ZA" dirty="0">
              <a:solidFill>
                <a:srgbClr val="2F2B20"/>
              </a:solidFill>
              <a:cs typeface="Arial" panose="020B0604020202020204" pitchFamily="34" charset="0"/>
            </a:endParaRPr>
          </a:p>
          <a:p>
            <a:pPr marL="285750" indent="-285750">
              <a:buFont typeface="Arial" panose="020B0604020202020204" pitchFamily="34" charset="0"/>
              <a:buChar char="•"/>
              <a:defRPr/>
            </a:pPr>
            <a:r>
              <a:rPr lang="en-ZA" dirty="0">
                <a:solidFill>
                  <a:srgbClr val="2F2B20"/>
                </a:solidFill>
                <a:cs typeface="Arial" panose="020B0604020202020204" pitchFamily="34" charset="0"/>
              </a:rPr>
              <a:t>Develop skills development policy and regulatory framework for an effective skills development system</a:t>
            </a:r>
          </a:p>
          <a:p>
            <a:pPr>
              <a:defRPr/>
            </a:pPr>
            <a:endParaRPr lang="en-ZA" dirty="0">
              <a:solidFill>
                <a:srgbClr val="2F2B20"/>
              </a:solidFill>
              <a:ea typeface="Calibri" panose="020F0502020204030204" pitchFamily="34" charset="0"/>
              <a:cs typeface="Arial" panose="020B0604020202020204" pitchFamily="34" charset="0"/>
            </a:endParaRPr>
          </a:p>
          <a:p>
            <a:pPr>
              <a:defRPr/>
            </a:pPr>
            <a:r>
              <a:rPr lang="en-GB" b="1" dirty="0">
                <a:ea typeface="Calibri" panose="020F0502020204030204" pitchFamily="34" charset="0"/>
              </a:rPr>
              <a:t>2018/19 priorities </a:t>
            </a:r>
            <a:endParaRPr lang="en-GB" b="1" dirty="0" smtClean="0">
              <a:ea typeface="Calibri" panose="020F0502020204030204" pitchFamily="34" charset="0"/>
            </a:endParaRPr>
          </a:p>
          <a:p>
            <a:pPr>
              <a:defRPr/>
            </a:pPr>
            <a:endParaRPr lang="en-GB" sz="1000" b="1" dirty="0">
              <a:ea typeface="Calibri" panose="020F0502020204030204" pitchFamily="34" charset="0"/>
            </a:endParaRPr>
          </a:p>
          <a:p>
            <a:pPr marL="285750" indent="-285750">
              <a:buFont typeface="Arial" panose="020B0604020202020204" pitchFamily="34" charset="0"/>
              <a:buChar char="•"/>
              <a:defRPr/>
            </a:pPr>
            <a:r>
              <a:rPr lang="en-GB" dirty="0">
                <a:ea typeface="Calibri" panose="020F0502020204030204" pitchFamily="34" charset="0"/>
              </a:rPr>
              <a:t>In addition to specific targets in the APP, the branch will focus on the following strategic initiatives</a:t>
            </a:r>
            <a:r>
              <a:rPr lang="en-GB" dirty="0" smtClean="0">
                <a:ea typeface="Calibri" panose="020F0502020204030204" pitchFamily="34" charset="0"/>
              </a:rPr>
              <a:t>:</a:t>
            </a:r>
            <a:endParaRPr lang="en-GB" dirty="0">
              <a:ea typeface="Calibri" panose="020F0502020204030204" pitchFamily="34" charset="0"/>
            </a:endParaRPr>
          </a:p>
          <a:p>
            <a:pPr marL="800100" lvl="1" indent="-342900">
              <a:buFont typeface="Courier New" panose="02070309020205020404" pitchFamily="49" charset="0"/>
              <a:buChar char="o"/>
              <a:defRPr/>
            </a:pPr>
            <a:r>
              <a:rPr lang="en-GB" dirty="0">
                <a:ea typeface="Calibri" panose="020F0502020204030204" pitchFamily="34" charset="0"/>
              </a:rPr>
              <a:t>National Skills Development Plan </a:t>
            </a:r>
            <a:r>
              <a:rPr lang="en-GB" dirty="0" smtClean="0">
                <a:ea typeface="Calibri" panose="020F0502020204030204" pitchFamily="34" charset="0"/>
              </a:rPr>
              <a:t>approved </a:t>
            </a:r>
            <a:r>
              <a:rPr lang="en-GB" dirty="0">
                <a:ea typeface="Calibri" panose="020F0502020204030204" pitchFamily="34" charset="0"/>
              </a:rPr>
              <a:t>for </a:t>
            </a:r>
            <a:r>
              <a:rPr lang="en-GB" dirty="0" smtClean="0">
                <a:ea typeface="Calibri" panose="020F0502020204030204" pitchFamily="34" charset="0"/>
              </a:rPr>
              <a:t>implementation</a:t>
            </a:r>
            <a:endParaRPr lang="en-GB" dirty="0">
              <a:ea typeface="Calibri" panose="020F0502020204030204" pitchFamily="34" charset="0"/>
            </a:endParaRPr>
          </a:p>
          <a:p>
            <a:pPr marL="800100" lvl="1" indent="-342900">
              <a:buFont typeface="Courier New" panose="02070309020205020404" pitchFamily="49" charset="0"/>
              <a:buChar char="o"/>
              <a:defRPr/>
            </a:pPr>
            <a:r>
              <a:rPr lang="en-GB" dirty="0">
                <a:ea typeface="Calibri" panose="020F0502020204030204" pitchFamily="34" charset="0"/>
              </a:rPr>
              <a:t>Conduct strategy, policy and systems analysis to inform the implementation of the NSDP</a:t>
            </a:r>
            <a:endParaRPr lang="en-ZA" dirty="0">
              <a:solidFill>
                <a:srgbClr val="2F2B20"/>
              </a:solidFill>
            </a:endParaRPr>
          </a:p>
          <a:p>
            <a:endParaRPr lang="en-ZA" dirty="0"/>
          </a:p>
        </p:txBody>
      </p:sp>
    </p:spTree>
    <p:extLst>
      <p:ext uri="{BB962C8B-B14F-4D97-AF65-F5344CB8AC3E}">
        <p14:creationId xmlns:p14="http://schemas.microsoft.com/office/powerpoint/2010/main" xmlns="" val="116861908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5" name="Content Placeholder 2"/>
          <p:cNvSpPr txBox="1">
            <a:spLocks/>
          </p:cNvSpPr>
          <p:nvPr/>
        </p:nvSpPr>
        <p:spPr>
          <a:xfrm>
            <a:off x="491033" y="1214618"/>
            <a:ext cx="8119568" cy="4271782"/>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spcBef>
                <a:spcPts val="0"/>
              </a:spcBef>
              <a:spcAft>
                <a:spcPts val="1200"/>
              </a:spcAft>
            </a:pPr>
            <a:r>
              <a:rPr lang="en-GB" sz="1800" dirty="0" smtClean="0"/>
              <a:t>SETAs </a:t>
            </a:r>
            <a:r>
              <a:rPr lang="en-GB" sz="1800" dirty="0"/>
              <a:t>Grant Regulations which came into effect on 1 April </a:t>
            </a:r>
            <a:r>
              <a:rPr lang="en-GB" sz="1800" dirty="0" smtClean="0"/>
              <a:t>2013 directs </a:t>
            </a:r>
            <a:r>
              <a:rPr lang="en-GB" sz="1800" dirty="0"/>
              <a:t>that SETAs must spent 80% of their 49.5% levy on </a:t>
            </a:r>
            <a:r>
              <a:rPr lang="en-ZA" sz="1800" dirty="0"/>
              <a:t>Professional, Vocational, Technical and Academic Learning (</a:t>
            </a:r>
            <a:r>
              <a:rPr lang="en-ZA" sz="1800" dirty="0" smtClean="0"/>
              <a:t>PIVOTAL)Programmes </a:t>
            </a:r>
          </a:p>
          <a:p>
            <a:pPr>
              <a:spcBef>
                <a:spcPts val="0"/>
              </a:spcBef>
              <a:spcAft>
                <a:spcPts val="1200"/>
              </a:spcAft>
            </a:pPr>
            <a:r>
              <a:rPr lang="en-GB" sz="1800" dirty="0" smtClean="0"/>
              <a:t>Section </a:t>
            </a:r>
            <a:r>
              <a:rPr lang="en-GB" sz="1800" dirty="0"/>
              <a:t>10A of the Skills Development Act (Act 97 of 1998) (as amended) directs SETAs to conclude SLAs with the Department </a:t>
            </a:r>
            <a:r>
              <a:rPr lang="en-GB" sz="1800" dirty="0" smtClean="0"/>
              <a:t>which ensures </a:t>
            </a:r>
            <a:r>
              <a:rPr lang="en-GB" sz="1800" dirty="0"/>
              <a:t>that </a:t>
            </a:r>
            <a:r>
              <a:rPr lang="en-GB" sz="1800" dirty="0" smtClean="0"/>
              <a:t>skills </a:t>
            </a:r>
            <a:r>
              <a:rPr lang="en-GB" sz="1800" dirty="0"/>
              <a:t>development interventions required by the economy are incorporated in the skills delivery of </a:t>
            </a:r>
            <a:r>
              <a:rPr lang="en-GB" sz="1800" dirty="0" smtClean="0"/>
              <a:t>SETAs</a:t>
            </a:r>
          </a:p>
          <a:p>
            <a:pPr>
              <a:spcBef>
                <a:spcPts val="0"/>
              </a:spcBef>
              <a:spcAft>
                <a:spcPts val="1200"/>
              </a:spcAft>
            </a:pPr>
            <a:r>
              <a:rPr lang="en-GB" sz="1800" dirty="0" smtClean="0"/>
              <a:t>SETA </a:t>
            </a:r>
            <a:r>
              <a:rPr lang="en-GB" sz="1800" dirty="0"/>
              <a:t>audit </a:t>
            </a:r>
            <a:r>
              <a:rPr lang="en-GB" sz="1800" dirty="0" smtClean="0"/>
              <a:t>reports show significantly improvement from 4 </a:t>
            </a:r>
            <a:r>
              <a:rPr lang="en-GB" sz="1800" dirty="0"/>
              <a:t>SETAs achieving clean audits in the financial year 2013/14 to </a:t>
            </a:r>
            <a:r>
              <a:rPr lang="en-GB" sz="1800" dirty="0" smtClean="0"/>
              <a:t>8</a:t>
            </a:r>
            <a:r>
              <a:rPr lang="en-GB" sz="1800" dirty="0"/>
              <a:t> </a:t>
            </a:r>
            <a:r>
              <a:rPr lang="en-GB" sz="1800" dirty="0" smtClean="0"/>
              <a:t>in </a:t>
            </a:r>
            <a:r>
              <a:rPr lang="en-GB" sz="1800" dirty="0"/>
              <a:t>the financial year </a:t>
            </a:r>
            <a:r>
              <a:rPr lang="en-GB" sz="1800" dirty="0" smtClean="0"/>
              <a:t>2016/17</a:t>
            </a:r>
          </a:p>
        </p:txBody>
      </p:sp>
      <p:sp>
        <p:nvSpPr>
          <p:cNvPr id="7" name="Slide Number Placeholder 3"/>
          <p:cNvSpPr>
            <a:spLocks noGrp="1"/>
          </p:cNvSpPr>
          <p:nvPr>
            <p:ph type="sldNum" sz="quarter" idx="12"/>
          </p:nvPr>
        </p:nvSpPr>
        <p:spPr>
          <a:xfrm>
            <a:off x="7010400" y="6487587"/>
            <a:ext cx="2133600" cy="365125"/>
          </a:xfrm>
        </p:spPr>
        <p:txBody>
          <a:bodyPr/>
          <a:lstStyle/>
          <a:p>
            <a:pPr algn="r">
              <a:defRPr/>
            </a:pPr>
            <a:r>
              <a:rPr lang="en-US" b="1" dirty="0" smtClean="0">
                <a:latin typeface="+mn-lt"/>
                <a:cs typeface="Arial" pitchFamily="34" charset="0"/>
              </a:rPr>
              <a:t>38</a:t>
            </a:r>
            <a:endParaRPr lang="en-US" sz="1400" b="1" dirty="0">
              <a:latin typeface="+mn-lt"/>
              <a:cs typeface="Arial" pitchFamily="34" charset="0"/>
            </a:endParaRPr>
          </a:p>
        </p:txBody>
      </p:sp>
      <p:sp>
        <p:nvSpPr>
          <p:cNvPr id="8" name="TextBox 7"/>
          <p:cNvSpPr txBox="1"/>
          <p:nvPr/>
        </p:nvSpPr>
        <p:spPr>
          <a:xfrm>
            <a:off x="491033" y="533400"/>
            <a:ext cx="8119567" cy="523220"/>
          </a:xfrm>
          <a:prstGeom prst="rect">
            <a:avLst/>
          </a:prstGeom>
          <a:solidFill>
            <a:srgbClr val="006600"/>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fontAlgn="auto">
              <a:spcBef>
                <a:spcPts val="0"/>
              </a:spcBef>
              <a:spcAft>
                <a:spcPts val="0"/>
              </a:spcAft>
              <a:defRPr/>
            </a:pPr>
            <a:r>
              <a:rPr lang="en-US" sz="2800" b="1" dirty="0">
                <a:cs typeface="Arial" pitchFamily="34" charset="0"/>
              </a:rPr>
              <a:t>Factors </a:t>
            </a:r>
            <a:r>
              <a:rPr lang="en-US" sz="2800" b="1" dirty="0" smtClean="0">
                <a:cs typeface="Arial" pitchFamily="34" charset="0"/>
              </a:rPr>
              <a:t>Influencing 2018/19 Targets</a:t>
            </a:r>
            <a:endParaRPr lang="en-ZA" sz="2800" b="1" dirty="0">
              <a:cs typeface="Arial" pitchFamily="34" charset="0"/>
            </a:endParaRPr>
          </a:p>
        </p:txBody>
      </p:sp>
    </p:spTree>
    <p:extLst>
      <p:ext uri="{BB962C8B-B14F-4D97-AF65-F5344CB8AC3E}">
        <p14:creationId xmlns:p14="http://schemas.microsoft.com/office/powerpoint/2010/main" xmlns="" val="316670684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5" name="Content Placeholder 2"/>
          <p:cNvSpPr txBox="1">
            <a:spLocks/>
          </p:cNvSpPr>
          <p:nvPr/>
        </p:nvSpPr>
        <p:spPr>
          <a:xfrm>
            <a:off x="228600" y="1066800"/>
            <a:ext cx="8111213" cy="5234572"/>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lvl="1"/>
            <a:endParaRPr lang="en-ZA" sz="2000" dirty="0" smtClean="0"/>
          </a:p>
          <a:p>
            <a:pPr marL="457200" lvl="1" indent="0">
              <a:buNone/>
            </a:pPr>
            <a:endParaRPr lang="en-ZA" sz="2000" dirty="0" smtClean="0"/>
          </a:p>
        </p:txBody>
      </p:sp>
      <p:sp>
        <p:nvSpPr>
          <p:cNvPr id="8" name="Content Placeholder 2"/>
          <p:cNvSpPr txBox="1">
            <a:spLocks/>
          </p:cNvSpPr>
          <p:nvPr/>
        </p:nvSpPr>
        <p:spPr>
          <a:xfrm>
            <a:off x="491032" y="1166228"/>
            <a:ext cx="8119567" cy="5234572"/>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spcBef>
                <a:spcPts val="0"/>
              </a:spcBef>
              <a:spcAft>
                <a:spcPts val="1200"/>
              </a:spcAft>
            </a:pPr>
            <a:r>
              <a:rPr lang="en-GB" sz="1800" dirty="0" smtClean="0"/>
              <a:t>In </a:t>
            </a:r>
            <a:r>
              <a:rPr lang="en-GB" sz="1800" dirty="0"/>
              <a:t>the last three years of the </a:t>
            </a:r>
            <a:r>
              <a:rPr lang="en-GB" sz="1800" dirty="0" smtClean="0"/>
              <a:t>Medium Term Strategic Framework (MTSF) </a:t>
            </a:r>
            <a:r>
              <a:rPr lang="en-GB" sz="1800" dirty="0"/>
              <a:t>(2015, 2016 and 2017</a:t>
            </a:r>
            <a:r>
              <a:rPr lang="en-GB" sz="1800" dirty="0" smtClean="0"/>
              <a:t>), </a:t>
            </a:r>
            <a:r>
              <a:rPr lang="en-GB" sz="1800" dirty="0"/>
              <a:t>the national artisan production </a:t>
            </a:r>
            <a:r>
              <a:rPr lang="en-GB" sz="1800" dirty="0" smtClean="0"/>
              <a:t>numbers have </a:t>
            </a:r>
            <a:r>
              <a:rPr lang="en-GB" sz="1800" dirty="0"/>
              <a:t>steadily increased from </a:t>
            </a:r>
            <a:r>
              <a:rPr lang="en-GB" sz="1800" dirty="0" smtClean="0"/>
              <a:t>16 114 in 2015/16 to 21 188 in 2016/17 </a:t>
            </a:r>
            <a:endParaRPr lang="en-GB" sz="1800" dirty="0"/>
          </a:p>
          <a:p>
            <a:pPr>
              <a:spcBef>
                <a:spcPts val="0"/>
              </a:spcBef>
              <a:spcAft>
                <a:spcPts val="1200"/>
              </a:spcAft>
            </a:pPr>
            <a:r>
              <a:rPr lang="en-GB" sz="1800" dirty="0" smtClean="0"/>
              <a:t>The need to improve trade test pass </a:t>
            </a:r>
            <a:r>
              <a:rPr lang="en-GB" sz="1800" dirty="0"/>
              <a:t>rate </a:t>
            </a:r>
            <a:r>
              <a:rPr lang="en-GB" sz="1800" dirty="0" smtClean="0"/>
              <a:t>from low levels (40%) in </a:t>
            </a:r>
            <a:r>
              <a:rPr lang="en-GB" sz="1800" dirty="0"/>
              <a:t>the previous </a:t>
            </a:r>
            <a:r>
              <a:rPr lang="en-GB" sz="1800" dirty="0" smtClean="0"/>
              <a:t>years</a:t>
            </a:r>
            <a:endParaRPr lang="en-GB" sz="1800" dirty="0"/>
          </a:p>
          <a:p>
            <a:pPr>
              <a:spcBef>
                <a:spcPts val="0"/>
              </a:spcBef>
              <a:spcAft>
                <a:spcPts val="1200"/>
              </a:spcAft>
            </a:pPr>
            <a:r>
              <a:rPr lang="en-GB" sz="1800" dirty="0"/>
              <a:t>More than 148 000 workplace based learning opportunities were recorded in 2016/17, through </a:t>
            </a:r>
            <a:r>
              <a:rPr lang="en-GB" sz="1800" dirty="0" smtClean="0"/>
              <a:t>SETAs</a:t>
            </a:r>
          </a:p>
          <a:p>
            <a:pPr>
              <a:spcBef>
                <a:spcPts val="0"/>
              </a:spcBef>
              <a:spcAft>
                <a:spcPts val="1200"/>
              </a:spcAft>
            </a:pPr>
            <a:r>
              <a:rPr lang="en-GB" sz="1800" dirty="0" smtClean="0"/>
              <a:t>A study </a:t>
            </a:r>
            <a:r>
              <a:rPr lang="en-GB" sz="1800" dirty="0"/>
              <a:t>in 2016/17 on artisans employed or self-employed </a:t>
            </a:r>
            <a:r>
              <a:rPr lang="en-GB" sz="1800" dirty="0" smtClean="0"/>
              <a:t>through </a:t>
            </a:r>
            <a:r>
              <a:rPr lang="en-ZA" sz="1800" dirty="0"/>
              <a:t>Swiss-South African Cooperation </a:t>
            </a:r>
            <a:r>
              <a:rPr lang="en-ZA" sz="1800" dirty="0" smtClean="0"/>
              <a:t>Initiative (</a:t>
            </a:r>
            <a:r>
              <a:rPr lang="en-GB" sz="1800" dirty="0" smtClean="0"/>
              <a:t>SSACI) found </a:t>
            </a:r>
            <a:r>
              <a:rPr lang="en-GB" sz="1800" dirty="0"/>
              <a:t>that 79% of artisans in completion of their apprenticeship programmes found employment, whilst 6% of this 79% were in </a:t>
            </a:r>
            <a:r>
              <a:rPr lang="en-GB" sz="1800" dirty="0" smtClean="0"/>
              <a:t>self-employment</a:t>
            </a:r>
            <a:endParaRPr lang="en-GB" sz="1800" dirty="0"/>
          </a:p>
          <a:p>
            <a:pPr>
              <a:spcBef>
                <a:spcPts val="0"/>
              </a:spcBef>
              <a:spcAft>
                <a:spcPts val="1200"/>
              </a:spcAft>
              <a:buFont typeface="Wingdings" panose="05000000000000000000" pitchFamily="2" charset="2"/>
              <a:buChar char="q"/>
            </a:pPr>
            <a:endParaRPr lang="en-GB" sz="1800" dirty="0"/>
          </a:p>
          <a:p>
            <a:pPr marL="0" indent="0">
              <a:lnSpc>
                <a:spcPct val="150000"/>
              </a:lnSpc>
              <a:spcBef>
                <a:spcPts val="0"/>
              </a:spcBef>
              <a:spcAft>
                <a:spcPts val="1200"/>
              </a:spcAft>
              <a:buNone/>
            </a:pPr>
            <a:endParaRPr lang="en-GB" sz="1800" dirty="0" smtClean="0"/>
          </a:p>
          <a:p>
            <a:pPr marL="0" indent="0">
              <a:spcBef>
                <a:spcPts val="0"/>
              </a:spcBef>
              <a:spcAft>
                <a:spcPts val="1200"/>
              </a:spcAft>
              <a:buNone/>
            </a:pPr>
            <a:endParaRPr lang="en-GB" sz="1800" dirty="0"/>
          </a:p>
          <a:p>
            <a:pPr>
              <a:spcBef>
                <a:spcPts val="0"/>
              </a:spcBef>
              <a:spcAft>
                <a:spcPts val="1200"/>
              </a:spcAft>
              <a:buFont typeface="Wingdings" panose="05000000000000000000" pitchFamily="2" charset="2"/>
              <a:buChar char="q"/>
            </a:pPr>
            <a:endParaRPr lang="en-GB" sz="1800" dirty="0"/>
          </a:p>
          <a:p>
            <a:pPr>
              <a:spcBef>
                <a:spcPts val="0"/>
              </a:spcBef>
              <a:spcAft>
                <a:spcPts val="1200"/>
              </a:spcAft>
              <a:buFont typeface="Wingdings" panose="05000000000000000000" pitchFamily="2" charset="2"/>
              <a:buChar char="q"/>
            </a:pPr>
            <a:endParaRPr lang="en-ZA" sz="1800" dirty="0" smtClean="0"/>
          </a:p>
        </p:txBody>
      </p:sp>
      <p:sp>
        <p:nvSpPr>
          <p:cNvPr id="10" name="Slide Number Placeholder 3"/>
          <p:cNvSpPr>
            <a:spLocks noGrp="1"/>
          </p:cNvSpPr>
          <p:nvPr>
            <p:ph type="sldNum" sz="quarter" idx="12"/>
          </p:nvPr>
        </p:nvSpPr>
        <p:spPr>
          <a:xfrm>
            <a:off x="7010400" y="6487587"/>
            <a:ext cx="2133600" cy="365125"/>
          </a:xfrm>
        </p:spPr>
        <p:txBody>
          <a:bodyPr/>
          <a:lstStyle/>
          <a:p>
            <a:pPr algn="r">
              <a:defRPr/>
            </a:pPr>
            <a:r>
              <a:rPr lang="en-US" b="1" dirty="0" smtClean="0">
                <a:latin typeface="+mn-lt"/>
                <a:cs typeface="Arial" pitchFamily="34" charset="0"/>
              </a:rPr>
              <a:t>39</a:t>
            </a:r>
            <a:endParaRPr lang="en-US" sz="1400" b="1" dirty="0">
              <a:latin typeface="+mn-lt"/>
              <a:cs typeface="Arial" pitchFamily="34" charset="0"/>
            </a:endParaRPr>
          </a:p>
        </p:txBody>
      </p:sp>
      <p:sp>
        <p:nvSpPr>
          <p:cNvPr id="11" name="TextBox 10"/>
          <p:cNvSpPr txBox="1"/>
          <p:nvPr/>
        </p:nvSpPr>
        <p:spPr>
          <a:xfrm>
            <a:off x="491033" y="533400"/>
            <a:ext cx="8119567" cy="523220"/>
          </a:xfrm>
          <a:prstGeom prst="rect">
            <a:avLst/>
          </a:prstGeom>
          <a:solidFill>
            <a:srgbClr val="006600"/>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fontAlgn="auto">
              <a:spcBef>
                <a:spcPts val="0"/>
              </a:spcBef>
              <a:spcAft>
                <a:spcPts val="0"/>
              </a:spcAft>
              <a:defRPr/>
            </a:pPr>
            <a:r>
              <a:rPr lang="en-US" sz="2800" b="1" dirty="0">
                <a:cs typeface="Arial" pitchFamily="34" charset="0"/>
              </a:rPr>
              <a:t>Factors </a:t>
            </a:r>
            <a:r>
              <a:rPr lang="en-US" sz="2800" b="1" dirty="0" smtClean="0">
                <a:cs typeface="Arial" pitchFamily="34" charset="0"/>
              </a:rPr>
              <a:t>Influencing 2018/19 Targets</a:t>
            </a:r>
            <a:endParaRPr lang="en-ZA" sz="2800" b="1" dirty="0">
              <a:cs typeface="Arial" pitchFamily="34" charset="0"/>
            </a:endParaRPr>
          </a:p>
        </p:txBody>
      </p:sp>
    </p:spTree>
    <p:extLst>
      <p:ext uri="{BB962C8B-B14F-4D97-AF65-F5344CB8AC3E}">
        <p14:creationId xmlns:p14="http://schemas.microsoft.com/office/powerpoint/2010/main" xmlns="" val="21419349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5" name="Content Placeholder 2"/>
          <p:cNvSpPr txBox="1">
            <a:spLocks/>
          </p:cNvSpPr>
          <p:nvPr/>
        </p:nvSpPr>
        <p:spPr>
          <a:xfrm>
            <a:off x="-51620" y="1270368"/>
            <a:ext cx="8978017" cy="4978032"/>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None/>
            </a:pPr>
            <a:endParaRPr lang="en-ZA" sz="2400" b="1" dirty="0">
              <a:cs typeface="Arial" pitchFamily="34" charset="0"/>
            </a:endParaRPr>
          </a:p>
          <a:p>
            <a:pPr marL="0" indent="0">
              <a:buNone/>
            </a:pPr>
            <a:endParaRPr lang="en-ZA" sz="2400" dirty="0" smtClean="0"/>
          </a:p>
        </p:txBody>
      </p:sp>
      <p:sp>
        <p:nvSpPr>
          <p:cNvPr id="3" name="TextBox 2"/>
          <p:cNvSpPr txBox="1"/>
          <p:nvPr/>
        </p:nvSpPr>
        <p:spPr>
          <a:xfrm>
            <a:off x="567233" y="1161395"/>
            <a:ext cx="8119567" cy="3693319"/>
          </a:xfrm>
          <a:prstGeom prst="rect">
            <a:avLst/>
          </a:prstGeom>
          <a:noFill/>
        </p:spPr>
        <p:txBody>
          <a:bodyPr wrap="square" rtlCol="0">
            <a:spAutoFit/>
          </a:bodyPr>
          <a:lstStyle/>
          <a:p>
            <a:pPr marL="285750" indent="-285750">
              <a:buFont typeface="Arial" panose="020B0604020202020204" pitchFamily="34" charset="0"/>
              <a:buChar char="•"/>
            </a:pPr>
            <a:r>
              <a:rPr lang="en-ZA" dirty="0" smtClean="0"/>
              <a:t>Provide support to strengthen and transform the public higher education system through the full implementation of the University Capacity Development Programme</a:t>
            </a:r>
          </a:p>
          <a:p>
            <a:pPr marL="285750" indent="-285750">
              <a:buFont typeface="Arial" panose="020B0604020202020204" pitchFamily="34" charset="0"/>
              <a:buChar char="•"/>
            </a:pPr>
            <a:r>
              <a:rPr lang="en-ZA" dirty="0" smtClean="0"/>
              <a:t>Develop systems to pilot the Central Applications Service and establish the service</a:t>
            </a:r>
          </a:p>
          <a:p>
            <a:pPr marL="285750" indent="-285750">
              <a:buFont typeface="Arial" panose="020B0604020202020204" pitchFamily="34" charset="0"/>
              <a:buChar char="•"/>
            </a:pPr>
            <a:r>
              <a:rPr lang="en-ZA" dirty="0" smtClean="0"/>
              <a:t>Develop a fee regulatory framework and policy for student funding to ensure affordable higher education fees and effective funding of students </a:t>
            </a:r>
          </a:p>
          <a:p>
            <a:pPr marL="285750" indent="-285750">
              <a:buFont typeface="Arial" panose="020B0604020202020204" pitchFamily="34" charset="0"/>
              <a:buChar char="•"/>
            </a:pPr>
            <a:r>
              <a:rPr lang="en-ZA" dirty="0" smtClean="0"/>
              <a:t>Pilot and finalise an expanded financial assistance and support model (PPP)</a:t>
            </a:r>
          </a:p>
          <a:p>
            <a:pPr marL="285750" indent="-285750">
              <a:buFont typeface="Arial" panose="020B0604020202020204" pitchFamily="34" charset="0"/>
              <a:buChar char="•"/>
            </a:pPr>
            <a:r>
              <a:rPr lang="en-ZA" dirty="0" smtClean="0"/>
              <a:t>Ensure public funds are effectively utilised for the purpose intended (monitoring)</a:t>
            </a:r>
          </a:p>
          <a:p>
            <a:pPr marL="285750" indent="-285750">
              <a:buFont typeface="Arial" panose="020B0604020202020204" pitchFamily="34" charset="0"/>
              <a:buChar char="•"/>
            </a:pPr>
            <a:endParaRPr lang="en-ZA" dirty="0" smtClean="0"/>
          </a:p>
          <a:p>
            <a:endParaRPr lang="en-ZA" b="1" dirty="0"/>
          </a:p>
        </p:txBody>
      </p:sp>
      <p:sp>
        <p:nvSpPr>
          <p:cNvPr id="5" name="TextBox 4"/>
          <p:cNvSpPr txBox="1"/>
          <p:nvPr/>
        </p:nvSpPr>
        <p:spPr>
          <a:xfrm>
            <a:off x="0" y="2895600"/>
            <a:ext cx="8686800" cy="369332"/>
          </a:xfrm>
          <a:prstGeom prst="rect">
            <a:avLst/>
          </a:prstGeom>
          <a:noFill/>
        </p:spPr>
        <p:txBody>
          <a:bodyPr wrap="square" rtlCol="0">
            <a:spAutoFit/>
          </a:bodyPr>
          <a:lstStyle/>
          <a:p>
            <a:endParaRPr lang="en-ZA" dirty="0"/>
          </a:p>
        </p:txBody>
      </p:sp>
      <p:sp>
        <p:nvSpPr>
          <p:cNvPr id="7" name="TextBox 6"/>
          <p:cNvSpPr txBox="1"/>
          <p:nvPr/>
        </p:nvSpPr>
        <p:spPr>
          <a:xfrm>
            <a:off x="228600" y="5334000"/>
            <a:ext cx="184731" cy="369332"/>
          </a:xfrm>
          <a:prstGeom prst="rect">
            <a:avLst/>
          </a:prstGeom>
          <a:noFill/>
        </p:spPr>
        <p:txBody>
          <a:bodyPr wrap="none" rtlCol="0">
            <a:spAutoFit/>
          </a:bodyPr>
          <a:lstStyle/>
          <a:p>
            <a:endParaRPr lang="en-ZA" dirty="0"/>
          </a:p>
        </p:txBody>
      </p:sp>
      <p:sp>
        <p:nvSpPr>
          <p:cNvPr id="12" name="Slide Number Placeholder 3"/>
          <p:cNvSpPr>
            <a:spLocks noGrp="1"/>
          </p:cNvSpPr>
          <p:nvPr>
            <p:ph type="sldNum" sz="quarter" idx="12"/>
          </p:nvPr>
        </p:nvSpPr>
        <p:spPr>
          <a:xfrm>
            <a:off x="7010400" y="6487587"/>
            <a:ext cx="2133600" cy="365125"/>
          </a:xfrm>
        </p:spPr>
        <p:txBody>
          <a:bodyPr/>
          <a:lstStyle/>
          <a:p>
            <a:pPr algn="r">
              <a:defRPr/>
            </a:pPr>
            <a:r>
              <a:rPr lang="en-US" b="1" dirty="0" smtClean="0">
                <a:latin typeface="+mn-lt"/>
                <a:cs typeface="Arial" pitchFamily="34" charset="0"/>
              </a:rPr>
              <a:t>4</a:t>
            </a:r>
            <a:endParaRPr lang="en-US" sz="1400" b="1" dirty="0">
              <a:latin typeface="+mn-lt"/>
              <a:cs typeface="Arial" pitchFamily="34" charset="0"/>
            </a:endParaRPr>
          </a:p>
        </p:txBody>
      </p:sp>
      <p:sp>
        <p:nvSpPr>
          <p:cNvPr id="13" name="TextBox 12"/>
          <p:cNvSpPr txBox="1"/>
          <p:nvPr/>
        </p:nvSpPr>
        <p:spPr>
          <a:xfrm>
            <a:off x="491033" y="533400"/>
            <a:ext cx="8119567" cy="523220"/>
          </a:xfrm>
          <a:prstGeom prst="rect">
            <a:avLst/>
          </a:prstGeom>
          <a:solidFill>
            <a:srgbClr val="006600"/>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fontAlgn="auto">
              <a:spcBef>
                <a:spcPts val="0"/>
              </a:spcBef>
              <a:spcAft>
                <a:spcPts val="0"/>
              </a:spcAft>
              <a:defRPr/>
            </a:pPr>
            <a:r>
              <a:rPr lang="en-ZA" sz="2800" b="1" dirty="0">
                <a:cs typeface="Arial" pitchFamily="34" charset="0"/>
              </a:rPr>
              <a:t>Programme: University Education</a:t>
            </a:r>
          </a:p>
        </p:txBody>
      </p:sp>
    </p:spTree>
    <p:extLst>
      <p:ext uri="{BB962C8B-B14F-4D97-AF65-F5344CB8AC3E}">
        <p14:creationId xmlns:p14="http://schemas.microsoft.com/office/powerpoint/2010/main" xmlns="" val="302293236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5" name="Content Placeholder 2"/>
          <p:cNvSpPr txBox="1">
            <a:spLocks/>
          </p:cNvSpPr>
          <p:nvPr/>
        </p:nvSpPr>
        <p:spPr>
          <a:xfrm>
            <a:off x="228600" y="1066800"/>
            <a:ext cx="8111213" cy="5234572"/>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lvl="1"/>
            <a:endParaRPr lang="en-ZA" sz="2000" dirty="0" smtClean="0"/>
          </a:p>
          <a:p>
            <a:pPr marL="457200" lvl="1" indent="0">
              <a:buNone/>
            </a:pPr>
            <a:endParaRPr lang="en-ZA" sz="2000" dirty="0" smtClean="0"/>
          </a:p>
        </p:txBody>
      </p:sp>
      <p:sp>
        <p:nvSpPr>
          <p:cNvPr id="2" name="Rectangle 1"/>
          <p:cNvSpPr/>
          <p:nvPr/>
        </p:nvSpPr>
        <p:spPr>
          <a:xfrm>
            <a:off x="533220" y="1219200"/>
            <a:ext cx="8077380" cy="3631763"/>
          </a:xfrm>
          <a:prstGeom prst="rect">
            <a:avLst/>
          </a:prstGeom>
        </p:spPr>
        <p:txBody>
          <a:bodyPr wrap="square">
            <a:spAutoFit/>
          </a:bodyPr>
          <a:lstStyle/>
          <a:p>
            <a:pPr marL="386080" marR="96520" indent="-342900">
              <a:spcAft>
                <a:spcPts val="1200"/>
              </a:spcAft>
              <a:buFont typeface="Arial" panose="020B0604020202020204" pitchFamily="34" charset="0"/>
              <a:buChar char="•"/>
            </a:pPr>
            <a:r>
              <a:rPr lang="en-US" spc="60" dirty="0" smtClean="0">
                <a:latin typeface="Arial" panose="020B0604020202020204" pitchFamily="34" charset="0"/>
                <a:ea typeface="Arial" panose="020B0604020202020204" pitchFamily="34" charset="0"/>
                <a:cs typeface="Times New Roman" panose="02020603050405020304" pitchFamily="18" charset="0"/>
              </a:rPr>
              <a:t>A </a:t>
            </a:r>
            <a:r>
              <a:rPr lang="en-US" dirty="0" smtClean="0">
                <a:latin typeface="Arial" panose="020B0604020202020204" pitchFamily="34" charset="0"/>
                <a:ea typeface="Arial" panose="020B0604020202020204" pitchFamily="34" charset="0"/>
                <a:cs typeface="Times New Roman" panose="02020603050405020304" pitchFamily="18" charset="0"/>
              </a:rPr>
              <a:t>report</a:t>
            </a:r>
            <a:r>
              <a:rPr lang="en-US" spc="60" dirty="0" smtClean="0">
                <a:latin typeface="Arial" panose="020B0604020202020204" pitchFamily="34" charset="0"/>
                <a:ea typeface="Arial" panose="020B0604020202020204" pitchFamily="34" charset="0"/>
                <a:cs typeface="Times New Roman" panose="02020603050405020304" pitchFamily="18" charset="0"/>
              </a:rPr>
              <a:t> </a:t>
            </a:r>
            <a:r>
              <a:rPr lang="en-US" dirty="0">
                <a:latin typeface="Arial" panose="020B0604020202020204" pitchFamily="34" charset="0"/>
                <a:ea typeface="Arial" panose="020B0604020202020204" pitchFamily="34" charset="0"/>
                <a:cs typeface="Times New Roman" panose="02020603050405020304" pitchFamily="18" charset="0"/>
              </a:rPr>
              <a:t>on</a:t>
            </a:r>
            <a:r>
              <a:rPr lang="en-US" spc="65" dirty="0">
                <a:latin typeface="Arial" panose="020B0604020202020204" pitchFamily="34" charset="0"/>
                <a:ea typeface="Arial" panose="020B0604020202020204" pitchFamily="34" charset="0"/>
                <a:cs typeface="Times New Roman" panose="02020603050405020304" pitchFamily="18" charset="0"/>
              </a:rPr>
              <a:t> </a:t>
            </a:r>
            <a:r>
              <a:rPr lang="en-US" dirty="0">
                <a:latin typeface="Arial" panose="020B0604020202020204" pitchFamily="34" charset="0"/>
                <a:ea typeface="Arial" panose="020B0604020202020204" pitchFamily="34" charset="0"/>
                <a:cs typeface="Times New Roman" panose="02020603050405020304" pitchFamily="18" charset="0"/>
              </a:rPr>
              <a:t>the implementation of</a:t>
            </a:r>
            <a:r>
              <a:rPr lang="en-US" spc="40" dirty="0">
                <a:latin typeface="Arial" panose="020B0604020202020204" pitchFamily="34" charset="0"/>
                <a:ea typeface="Arial" panose="020B0604020202020204" pitchFamily="34" charset="0"/>
                <a:cs typeface="Times New Roman" panose="02020603050405020304" pitchFamily="18" charset="0"/>
              </a:rPr>
              <a:t> </a:t>
            </a:r>
            <a:r>
              <a:rPr lang="en-US" dirty="0">
                <a:latin typeface="Arial" panose="020B0604020202020204" pitchFamily="34" charset="0"/>
                <a:ea typeface="Arial" panose="020B0604020202020204" pitchFamily="34" charset="0"/>
                <a:cs typeface="Times New Roman" panose="02020603050405020304" pitchFamily="18" charset="0"/>
              </a:rPr>
              <a:t>the</a:t>
            </a:r>
            <a:r>
              <a:rPr lang="en-US" spc="40" dirty="0">
                <a:latin typeface="Arial" panose="020B0604020202020204" pitchFamily="34" charset="0"/>
                <a:ea typeface="Arial" panose="020B0604020202020204" pitchFamily="34" charset="0"/>
                <a:cs typeface="Times New Roman" panose="02020603050405020304" pitchFamily="18" charset="0"/>
              </a:rPr>
              <a:t> </a:t>
            </a:r>
            <a:r>
              <a:rPr lang="en-US" dirty="0">
                <a:latin typeface="Arial" panose="020B0604020202020204" pitchFamily="34" charset="0"/>
                <a:ea typeface="Arial" panose="020B0604020202020204" pitchFamily="34" charset="0"/>
                <a:cs typeface="Times New Roman" panose="02020603050405020304" pitchFamily="18" charset="0"/>
              </a:rPr>
              <a:t>revised SETA</a:t>
            </a:r>
            <a:r>
              <a:rPr lang="en-US" spc="-80" dirty="0">
                <a:latin typeface="Arial" panose="020B0604020202020204" pitchFamily="34" charset="0"/>
                <a:ea typeface="Arial" panose="020B0604020202020204" pitchFamily="34" charset="0"/>
                <a:cs typeface="Times New Roman" panose="02020603050405020304" pitchFamily="18" charset="0"/>
              </a:rPr>
              <a:t> </a:t>
            </a:r>
            <a:r>
              <a:rPr lang="en-US" dirty="0" smtClean="0">
                <a:latin typeface="Arial" panose="020B0604020202020204" pitchFamily="34" charset="0"/>
                <a:ea typeface="Arial" panose="020B0604020202020204" pitchFamily="34" charset="0"/>
                <a:cs typeface="Times New Roman" panose="02020603050405020304" pitchFamily="18" charset="0"/>
              </a:rPr>
              <a:t>landscape developed and </a:t>
            </a:r>
            <a:r>
              <a:rPr lang="en-US" dirty="0">
                <a:latin typeface="Arial" panose="020B0604020202020204" pitchFamily="34" charset="0"/>
                <a:ea typeface="Arial" panose="020B0604020202020204" pitchFamily="34" charset="0"/>
                <a:cs typeface="Times New Roman" panose="02020603050405020304" pitchFamily="18" charset="0"/>
              </a:rPr>
              <a:t>approved</a:t>
            </a:r>
            <a:r>
              <a:rPr lang="en-US" spc="65" dirty="0">
                <a:latin typeface="Arial" panose="020B0604020202020204" pitchFamily="34" charset="0"/>
                <a:ea typeface="Arial" panose="020B0604020202020204" pitchFamily="34" charset="0"/>
                <a:cs typeface="Times New Roman" panose="02020603050405020304" pitchFamily="18" charset="0"/>
              </a:rPr>
              <a:t> </a:t>
            </a:r>
            <a:r>
              <a:rPr lang="en-US" dirty="0">
                <a:latin typeface="Arial" panose="020B0604020202020204" pitchFamily="34" charset="0"/>
                <a:ea typeface="Arial" panose="020B0604020202020204" pitchFamily="34" charset="0"/>
                <a:cs typeface="Times New Roman" panose="02020603050405020304" pitchFamily="18" charset="0"/>
              </a:rPr>
              <a:t>by</a:t>
            </a:r>
            <a:r>
              <a:rPr lang="en-US" spc="70" dirty="0">
                <a:latin typeface="Arial" panose="020B0604020202020204" pitchFamily="34" charset="0"/>
                <a:ea typeface="Arial" panose="020B0604020202020204" pitchFamily="34" charset="0"/>
                <a:cs typeface="Times New Roman" panose="02020603050405020304" pitchFamily="18" charset="0"/>
              </a:rPr>
              <a:t> </a:t>
            </a:r>
            <a:r>
              <a:rPr lang="en-US" dirty="0">
                <a:latin typeface="Arial" panose="020B0604020202020204" pitchFamily="34" charset="0"/>
                <a:ea typeface="Arial" panose="020B0604020202020204" pitchFamily="34" charset="0"/>
                <a:cs typeface="Times New Roman" panose="02020603050405020304" pitchFamily="18" charset="0"/>
              </a:rPr>
              <a:t>the Director-General by</a:t>
            </a:r>
            <a:r>
              <a:rPr lang="en-US" spc="10" dirty="0">
                <a:latin typeface="Arial" panose="020B0604020202020204" pitchFamily="34" charset="0"/>
                <a:ea typeface="Arial" panose="020B0604020202020204" pitchFamily="34" charset="0"/>
                <a:cs typeface="Times New Roman" panose="02020603050405020304" pitchFamily="18" charset="0"/>
              </a:rPr>
              <a:t> </a:t>
            </a:r>
            <a:r>
              <a:rPr lang="en-US" dirty="0">
                <a:latin typeface="Arial" panose="020B0604020202020204" pitchFamily="34" charset="0"/>
                <a:ea typeface="Arial" panose="020B0604020202020204" pitchFamily="34" charset="0"/>
                <a:cs typeface="Times New Roman" panose="02020603050405020304" pitchFamily="18" charset="0"/>
              </a:rPr>
              <a:t>31</a:t>
            </a:r>
            <a:r>
              <a:rPr lang="en-US" spc="10" dirty="0">
                <a:latin typeface="Arial" panose="020B0604020202020204" pitchFamily="34" charset="0"/>
                <a:ea typeface="Arial" panose="020B0604020202020204" pitchFamily="34" charset="0"/>
                <a:cs typeface="Times New Roman" panose="02020603050405020304" pitchFamily="18" charset="0"/>
              </a:rPr>
              <a:t> </a:t>
            </a:r>
            <a:r>
              <a:rPr lang="en-US" dirty="0" smtClean="0">
                <a:latin typeface="Arial" panose="020B0604020202020204" pitchFamily="34" charset="0"/>
                <a:ea typeface="Arial" panose="020B0604020202020204" pitchFamily="34" charset="0"/>
                <a:cs typeface="Times New Roman" panose="02020603050405020304" pitchFamily="18" charset="0"/>
              </a:rPr>
              <a:t>March </a:t>
            </a:r>
            <a:r>
              <a:rPr lang="en-US" dirty="0" smtClean="0">
                <a:latin typeface="Arial" panose="020B0604020202020204" pitchFamily="34" charset="0"/>
                <a:ea typeface="Arial" panose="020B0604020202020204" pitchFamily="34" charset="0"/>
              </a:rPr>
              <a:t>2019</a:t>
            </a:r>
          </a:p>
          <a:p>
            <a:pPr marL="386080" marR="96520" indent="-342900">
              <a:spcAft>
                <a:spcPts val="1200"/>
              </a:spcAft>
              <a:buFont typeface="Arial" panose="020B0604020202020204" pitchFamily="34" charset="0"/>
              <a:buChar char="•"/>
            </a:pPr>
            <a:r>
              <a:rPr lang="en-US" dirty="0" smtClean="0">
                <a:latin typeface="Arial" panose="020B0604020202020204" pitchFamily="34" charset="0"/>
                <a:ea typeface="Arial" panose="020B0604020202020204" pitchFamily="34" charset="0"/>
                <a:cs typeface="Times New Roman" panose="02020603050405020304" pitchFamily="18" charset="0"/>
              </a:rPr>
              <a:t>Produce oversight reports</a:t>
            </a:r>
            <a:r>
              <a:rPr lang="en-US" spc="-35" dirty="0" smtClean="0">
                <a:latin typeface="Arial" panose="020B0604020202020204" pitchFamily="34" charset="0"/>
                <a:ea typeface="Arial" panose="020B0604020202020204" pitchFamily="34" charset="0"/>
                <a:cs typeface="Times New Roman" panose="02020603050405020304" pitchFamily="18" charset="0"/>
              </a:rPr>
              <a:t> </a:t>
            </a:r>
            <a:r>
              <a:rPr lang="en-US" dirty="0" smtClean="0">
                <a:latin typeface="Arial" panose="020B0604020202020204" pitchFamily="34" charset="0"/>
                <a:ea typeface="Arial" panose="020B0604020202020204" pitchFamily="34" charset="0"/>
                <a:cs typeface="Times New Roman" panose="02020603050405020304" pitchFamily="18" charset="0"/>
              </a:rPr>
              <a:t>on:</a:t>
            </a:r>
          </a:p>
          <a:p>
            <a:pPr marL="786130" marR="96520" lvl="1" indent="-285750">
              <a:spcAft>
                <a:spcPts val="1200"/>
              </a:spcAft>
              <a:buFontTx/>
              <a:buChar char="-"/>
            </a:pPr>
            <a:r>
              <a:rPr lang="en-US" dirty="0" smtClean="0">
                <a:latin typeface="Arial" panose="020B0604020202020204" pitchFamily="34" charset="0"/>
                <a:ea typeface="Arial" panose="020B0604020202020204" pitchFamily="34" charset="0"/>
                <a:cs typeface="Times New Roman" panose="02020603050405020304" pitchFamily="18" charset="0"/>
              </a:rPr>
              <a:t>the </a:t>
            </a:r>
            <a:r>
              <a:rPr lang="en-US" dirty="0">
                <a:latin typeface="Arial" panose="020B0604020202020204" pitchFamily="34" charset="0"/>
                <a:ea typeface="Arial" panose="020B0604020202020204" pitchFamily="34" charset="0"/>
                <a:cs typeface="Times New Roman" panose="02020603050405020304" pitchFamily="18" charset="0"/>
              </a:rPr>
              <a:t>implementation of</a:t>
            </a:r>
            <a:r>
              <a:rPr lang="en-US" spc="-75" dirty="0">
                <a:latin typeface="Arial" panose="020B0604020202020204" pitchFamily="34" charset="0"/>
                <a:ea typeface="Arial" panose="020B0604020202020204" pitchFamily="34" charset="0"/>
                <a:cs typeface="Times New Roman" panose="02020603050405020304" pitchFamily="18" charset="0"/>
              </a:rPr>
              <a:t> </a:t>
            </a:r>
            <a:r>
              <a:rPr lang="en-US" dirty="0">
                <a:latin typeface="Arial" panose="020B0604020202020204" pitchFamily="34" charset="0"/>
                <a:ea typeface="Arial" panose="020B0604020202020204" pitchFamily="34" charset="0"/>
                <a:cs typeface="Times New Roman" panose="02020603050405020304" pitchFamily="18" charset="0"/>
              </a:rPr>
              <a:t>the</a:t>
            </a:r>
            <a:r>
              <a:rPr lang="en-US" spc="-70" dirty="0">
                <a:latin typeface="Arial" panose="020B0604020202020204" pitchFamily="34" charset="0"/>
                <a:ea typeface="Arial" panose="020B0604020202020204" pitchFamily="34" charset="0"/>
                <a:cs typeface="Times New Roman" panose="02020603050405020304" pitchFamily="18" charset="0"/>
              </a:rPr>
              <a:t> </a:t>
            </a:r>
            <a:r>
              <a:rPr lang="en-US" dirty="0">
                <a:latin typeface="Arial" panose="020B0604020202020204" pitchFamily="34" charset="0"/>
                <a:ea typeface="Arial" panose="020B0604020202020204" pitchFamily="34" charset="0"/>
                <a:cs typeface="Times New Roman" panose="02020603050405020304" pitchFamily="18" charset="0"/>
              </a:rPr>
              <a:t>National </a:t>
            </a:r>
            <a:r>
              <a:rPr lang="en-US" dirty="0">
                <a:latin typeface="Arial" panose="020B0604020202020204" pitchFamily="34" charset="0"/>
                <a:ea typeface="Arial" panose="020B0604020202020204" pitchFamily="34" charset="0"/>
              </a:rPr>
              <a:t>Skills</a:t>
            </a:r>
            <a:r>
              <a:rPr lang="en-US" spc="-65" dirty="0">
                <a:latin typeface="Arial" panose="020B0604020202020204" pitchFamily="34" charset="0"/>
                <a:ea typeface="Arial" panose="020B0604020202020204" pitchFamily="34" charset="0"/>
              </a:rPr>
              <a:t> </a:t>
            </a:r>
            <a:r>
              <a:rPr lang="en-US" dirty="0">
                <a:latin typeface="Arial" panose="020B0604020202020204" pitchFamily="34" charset="0"/>
                <a:ea typeface="Arial" panose="020B0604020202020204" pitchFamily="34" charset="0"/>
              </a:rPr>
              <a:t>Development Strategy</a:t>
            </a:r>
            <a:r>
              <a:rPr lang="en-US" spc="-65" dirty="0">
                <a:latin typeface="Arial" panose="020B0604020202020204" pitchFamily="34" charset="0"/>
                <a:ea typeface="Arial" panose="020B0604020202020204" pitchFamily="34" charset="0"/>
              </a:rPr>
              <a:t> </a:t>
            </a:r>
            <a:r>
              <a:rPr lang="en-US" dirty="0">
                <a:latin typeface="Arial" panose="020B0604020202020204" pitchFamily="34" charset="0"/>
                <a:ea typeface="Arial" panose="020B0604020202020204" pitchFamily="34" charset="0"/>
              </a:rPr>
              <a:t>by</a:t>
            </a:r>
            <a:r>
              <a:rPr lang="en-US" spc="-65" dirty="0">
                <a:latin typeface="Arial" panose="020B0604020202020204" pitchFamily="34" charset="0"/>
                <a:ea typeface="Arial" panose="020B0604020202020204" pitchFamily="34" charset="0"/>
              </a:rPr>
              <a:t> </a:t>
            </a:r>
            <a:r>
              <a:rPr lang="en-US" dirty="0" smtClean="0">
                <a:latin typeface="Arial" panose="020B0604020202020204" pitchFamily="34" charset="0"/>
                <a:ea typeface="Arial" panose="020B0604020202020204" pitchFamily="34" charset="0"/>
              </a:rPr>
              <a:t>SETAs (quarterly)</a:t>
            </a:r>
          </a:p>
          <a:p>
            <a:pPr marL="786130" marR="96520" lvl="1" indent="-285750">
              <a:spcAft>
                <a:spcPts val="1200"/>
              </a:spcAft>
              <a:buFontTx/>
              <a:buChar char="-"/>
            </a:pPr>
            <a:r>
              <a:rPr lang="en-US" dirty="0" smtClean="0">
                <a:latin typeface="Arial" panose="020B0604020202020204" pitchFamily="34" charset="0"/>
                <a:ea typeface="Arial" panose="020B0604020202020204" pitchFamily="34" charset="0"/>
                <a:cs typeface="Times New Roman" panose="02020603050405020304" pitchFamily="18" charset="0"/>
              </a:rPr>
              <a:t>the </a:t>
            </a:r>
            <a:r>
              <a:rPr lang="en-US" dirty="0">
                <a:latin typeface="Arial" panose="020B0604020202020204" pitchFamily="34" charset="0"/>
                <a:ea typeface="Arial" panose="020B0604020202020204" pitchFamily="34" charset="0"/>
                <a:cs typeface="Times New Roman" panose="02020603050405020304" pitchFamily="18" charset="0"/>
              </a:rPr>
              <a:t>implementation of</a:t>
            </a:r>
            <a:r>
              <a:rPr lang="en-US" spc="-85" dirty="0">
                <a:latin typeface="Arial" panose="020B0604020202020204" pitchFamily="34" charset="0"/>
                <a:ea typeface="Arial" panose="020B0604020202020204" pitchFamily="34" charset="0"/>
                <a:cs typeface="Times New Roman" panose="02020603050405020304" pitchFamily="18" charset="0"/>
              </a:rPr>
              <a:t> </a:t>
            </a:r>
            <a:r>
              <a:rPr lang="en-US" dirty="0">
                <a:latin typeface="Arial" panose="020B0604020202020204" pitchFamily="34" charset="0"/>
                <a:ea typeface="Arial" panose="020B0604020202020204" pitchFamily="34" charset="0"/>
                <a:cs typeface="Times New Roman" panose="02020603050405020304" pitchFamily="18" charset="0"/>
              </a:rPr>
              <a:t>good governance standards by</a:t>
            </a:r>
            <a:r>
              <a:rPr lang="en-US" spc="-25" dirty="0">
                <a:latin typeface="Arial" panose="020B0604020202020204" pitchFamily="34" charset="0"/>
                <a:ea typeface="Arial" panose="020B0604020202020204" pitchFamily="34" charset="0"/>
                <a:cs typeface="Times New Roman" panose="02020603050405020304" pitchFamily="18" charset="0"/>
              </a:rPr>
              <a:t> </a:t>
            </a:r>
            <a:r>
              <a:rPr lang="en-US" dirty="0">
                <a:latin typeface="Arial" panose="020B0604020202020204" pitchFamily="34" charset="0"/>
                <a:ea typeface="Arial" panose="020B0604020202020204" pitchFamily="34" charset="0"/>
                <a:cs typeface="Times New Roman" panose="02020603050405020304" pitchFamily="18" charset="0"/>
              </a:rPr>
              <a:t>SETAs </a:t>
            </a:r>
            <a:r>
              <a:rPr lang="en-US" dirty="0" smtClean="0">
                <a:latin typeface="Arial" panose="020B0604020202020204" pitchFamily="34" charset="0"/>
                <a:ea typeface="Arial" panose="020B0604020202020204" pitchFamily="34" charset="0"/>
                <a:cs typeface="Times New Roman" panose="02020603050405020304" pitchFamily="18" charset="0"/>
              </a:rPr>
              <a:t>by       31 </a:t>
            </a:r>
            <a:r>
              <a:rPr lang="en-US" dirty="0">
                <a:latin typeface="Arial" panose="020B0604020202020204" pitchFamily="34" charset="0"/>
                <a:ea typeface="Arial" panose="020B0604020202020204" pitchFamily="34" charset="0"/>
              </a:rPr>
              <a:t>March</a:t>
            </a:r>
            <a:r>
              <a:rPr lang="en-US" spc="30" dirty="0">
                <a:latin typeface="Arial" panose="020B0604020202020204" pitchFamily="34" charset="0"/>
                <a:ea typeface="Arial" panose="020B0604020202020204" pitchFamily="34" charset="0"/>
              </a:rPr>
              <a:t> </a:t>
            </a:r>
            <a:r>
              <a:rPr lang="en-US" dirty="0" smtClean="0">
                <a:latin typeface="Arial" panose="020B0604020202020204" pitchFamily="34" charset="0"/>
                <a:ea typeface="Arial" panose="020B0604020202020204" pitchFamily="34" charset="0"/>
              </a:rPr>
              <a:t>2019</a:t>
            </a:r>
            <a:endParaRPr lang="en-US" dirty="0">
              <a:latin typeface="Arial" panose="020B0604020202020204" pitchFamily="34" charset="0"/>
            </a:endParaRPr>
          </a:p>
          <a:p>
            <a:pPr marL="386080" marR="96520" indent="-342900">
              <a:spcAft>
                <a:spcPts val="1200"/>
              </a:spcAft>
              <a:buFont typeface="Arial" panose="020B0604020202020204" pitchFamily="34" charset="0"/>
              <a:buChar char="•"/>
            </a:pPr>
            <a:r>
              <a:rPr lang="en-US" dirty="0" smtClean="0">
                <a:latin typeface="Arial" panose="020B0604020202020204" pitchFamily="34" charset="0"/>
                <a:ea typeface="Arial" panose="020B0604020202020204" pitchFamily="34" charset="0"/>
                <a:cs typeface="Times New Roman" panose="02020603050405020304" pitchFamily="18" charset="0"/>
              </a:rPr>
              <a:t>Targeting 80 days average</a:t>
            </a:r>
            <a:r>
              <a:rPr lang="en-US" spc="-130" dirty="0" smtClean="0">
                <a:latin typeface="Arial" panose="020B0604020202020204" pitchFamily="34" charset="0"/>
                <a:ea typeface="Arial" panose="020B0604020202020204" pitchFamily="34" charset="0"/>
                <a:cs typeface="Times New Roman" panose="02020603050405020304" pitchFamily="18" charset="0"/>
              </a:rPr>
              <a:t> </a:t>
            </a:r>
            <a:r>
              <a:rPr lang="en-US" dirty="0" smtClean="0">
                <a:latin typeface="Arial" panose="020B0604020202020204" pitchFamily="34" charset="0"/>
                <a:ea typeface="Arial" panose="020B0604020202020204" pitchFamily="34" charset="0"/>
                <a:cs typeface="Times New Roman" panose="02020603050405020304" pitchFamily="18" charset="0"/>
              </a:rPr>
              <a:t>lead </a:t>
            </a:r>
            <a:r>
              <a:rPr lang="en-US" dirty="0" smtClean="0">
                <a:latin typeface="Arial" panose="020B0604020202020204" pitchFamily="34" charset="0"/>
                <a:ea typeface="Arial" panose="020B0604020202020204" pitchFamily="34" charset="0"/>
              </a:rPr>
              <a:t>time</a:t>
            </a:r>
            <a:r>
              <a:rPr lang="en-US" spc="190" dirty="0" smtClean="0">
                <a:latin typeface="Arial" panose="020B0604020202020204" pitchFamily="34" charset="0"/>
                <a:ea typeface="Arial" panose="020B0604020202020204" pitchFamily="34" charset="0"/>
              </a:rPr>
              <a:t> </a:t>
            </a:r>
            <a:r>
              <a:rPr lang="en-US" dirty="0" smtClean="0">
                <a:latin typeface="Arial" panose="020B0604020202020204" pitchFamily="34" charset="0"/>
                <a:ea typeface="Arial" panose="020B0604020202020204" pitchFamily="34" charset="0"/>
              </a:rPr>
              <a:t>from qualifying</a:t>
            </a:r>
            <a:r>
              <a:rPr lang="en-US" spc="80" dirty="0" smtClean="0">
                <a:latin typeface="Arial" panose="020B0604020202020204" pitchFamily="34" charset="0"/>
                <a:ea typeface="Arial" panose="020B0604020202020204" pitchFamily="34" charset="0"/>
              </a:rPr>
              <a:t> </a:t>
            </a:r>
            <a:r>
              <a:rPr lang="en-US" dirty="0" smtClean="0">
                <a:latin typeface="Arial" panose="020B0604020202020204" pitchFamily="34" charset="0"/>
                <a:ea typeface="Arial" panose="020B0604020202020204" pitchFamily="34" charset="0"/>
              </a:rPr>
              <a:t>trade test</a:t>
            </a:r>
            <a:r>
              <a:rPr lang="en-US" spc="85" dirty="0" smtClean="0">
                <a:latin typeface="Arial" panose="020B0604020202020204" pitchFamily="34" charset="0"/>
                <a:ea typeface="Arial" panose="020B0604020202020204" pitchFamily="34" charset="0"/>
              </a:rPr>
              <a:t> </a:t>
            </a:r>
            <a:r>
              <a:rPr lang="en-US" dirty="0" smtClean="0">
                <a:latin typeface="Arial" panose="020B0604020202020204" pitchFamily="34" charset="0"/>
                <a:ea typeface="Arial" panose="020B0604020202020204" pitchFamily="34" charset="0"/>
              </a:rPr>
              <a:t>applications received</a:t>
            </a:r>
            <a:r>
              <a:rPr lang="en-US" spc="95" dirty="0" smtClean="0">
                <a:latin typeface="Arial" panose="020B0604020202020204" pitchFamily="34" charset="0"/>
                <a:ea typeface="Arial" panose="020B0604020202020204" pitchFamily="34" charset="0"/>
              </a:rPr>
              <a:t> </a:t>
            </a:r>
            <a:r>
              <a:rPr lang="en-US" dirty="0" smtClean="0">
                <a:latin typeface="Arial" panose="020B0604020202020204" pitchFamily="34" charset="0"/>
                <a:ea typeface="Arial" panose="020B0604020202020204" pitchFamily="34" charset="0"/>
              </a:rPr>
              <a:t>until trade</a:t>
            </a:r>
            <a:r>
              <a:rPr lang="en-US" spc="40" dirty="0" smtClean="0">
                <a:latin typeface="Arial" panose="020B0604020202020204" pitchFamily="34" charset="0"/>
                <a:ea typeface="Arial" panose="020B0604020202020204" pitchFamily="34" charset="0"/>
              </a:rPr>
              <a:t> </a:t>
            </a:r>
            <a:r>
              <a:rPr lang="en-US" dirty="0" smtClean="0">
                <a:latin typeface="Arial" panose="020B0604020202020204" pitchFamily="34" charset="0"/>
                <a:ea typeface="Arial" panose="020B0604020202020204" pitchFamily="34" charset="0"/>
              </a:rPr>
              <a:t>test</a:t>
            </a:r>
            <a:r>
              <a:rPr lang="en-US" spc="45" dirty="0" smtClean="0">
                <a:latin typeface="Arial" panose="020B0604020202020204" pitchFamily="34" charset="0"/>
                <a:ea typeface="Arial" panose="020B0604020202020204" pitchFamily="34" charset="0"/>
              </a:rPr>
              <a:t> </a:t>
            </a:r>
            <a:r>
              <a:rPr lang="en-US" dirty="0" smtClean="0">
                <a:latin typeface="Arial" panose="020B0604020202020204" pitchFamily="34" charset="0"/>
                <a:ea typeface="Arial" panose="020B0604020202020204" pitchFamily="34" charset="0"/>
              </a:rPr>
              <a:t>is conducted</a:t>
            </a:r>
          </a:p>
          <a:p>
            <a:pPr marL="386080" marR="96520" indent="-342900">
              <a:spcAft>
                <a:spcPts val="1200"/>
              </a:spcAft>
              <a:buFont typeface="Arial" panose="020B0604020202020204" pitchFamily="34" charset="0"/>
              <a:buChar char="•"/>
            </a:pPr>
            <a:r>
              <a:rPr lang="en-US" dirty="0" smtClean="0">
                <a:latin typeface="Arial" panose="020B0604020202020204" pitchFamily="34" charset="0"/>
                <a:ea typeface="Arial" panose="020B0604020202020204" pitchFamily="34" charset="0"/>
                <a:cs typeface="Times New Roman" panose="02020603050405020304" pitchFamily="18" charset="0"/>
              </a:rPr>
              <a:t>Develop a </a:t>
            </a:r>
            <a:r>
              <a:rPr lang="en-US" dirty="0" smtClean="0">
                <a:latin typeface="Arial" panose="020B0604020202020204" pitchFamily="34" charset="0"/>
                <a:ea typeface="Arial" panose="020B0604020202020204" pitchFamily="34" charset="0"/>
              </a:rPr>
              <a:t>national</a:t>
            </a:r>
            <a:r>
              <a:rPr lang="en-US" spc="125" dirty="0" smtClean="0">
                <a:latin typeface="Arial" panose="020B0604020202020204" pitchFamily="34" charset="0"/>
                <a:ea typeface="Arial" panose="020B0604020202020204" pitchFamily="34" charset="0"/>
              </a:rPr>
              <a:t> </a:t>
            </a:r>
            <a:r>
              <a:rPr lang="en-US" dirty="0">
                <a:latin typeface="Arial" panose="020B0604020202020204" pitchFamily="34" charset="0"/>
                <a:ea typeface="Arial" panose="020B0604020202020204" pitchFamily="34" charset="0"/>
              </a:rPr>
              <a:t>artisan development information management </a:t>
            </a:r>
            <a:r>
              <a:rPr lang="en-US" dirty="0" smtClean="0">
                <a:latin typeface="Arial" panose="020B0604020202020204" pitchFamily="34" charset="0"/>
                <a:ea typeface="Arial" panose="020B0604020202020204" pitchFamily="34" charset="0"/>
              </a:rPr>
              <a:t>system</a:t>
            </a:r>
            <a:endParaRPr lang="en-GB" sz="1600" dirty="0"/>
          </a:p>
        </p:txBody>
      </p:sp>
      <p:sp>
        <p:nvSpPr>
          <p:cNvPr id="8" name="Slide Number Placeholder 3"/>
          <p:cNvSpPr>
            <a:spLocks noGrp="1"/>
          </p:cNvSpPr>
          <p:nvPr>
            <p:ph type="sldNum" sz="quarter" idx="12"/>
          </p:nvPr>
        </p:nvSpPr>
        <p:spPr>
          <a:xfrm>
            <a:off x="7010400" y="6487587"/>
            <a:ext cx="2133600" cy="365125"/>
          </a:xfrm>
        </p:spPr>
        <p:txBody>
          <a:bodyPr/>
          <a:lstStyle/>
          <a:p>
            <a:pPr algn="r">
              <a:defRPr/>
            </a:pPr>
            <a:r>
              <a:rPr lang="en-US" b="1" dirty="0" smtClean="0">
                <a:latin typeface="+mn-lt"/>
                <a:cs typeface="Arial" pitchFamily="34" charset="0"/>
              </a:rPr>
              <a:t>40</a:t>
            </a:r>
            <a:endParaRPr lang="en-US" sz="1400" b="1" dirty="0">
              <a:latin typeface="+mn-lt"/>
              <a:cs typeface="Arial" pitchFamily="34" charset="0"/>
            </a:endParaRPr>
          </a:p>
        </p:txBody>
      </p:sp>
      <p:sp>
        <p:nvSpPr>
          <p:cNvPr id="9" name="TextBox 8"/>
          <p:cNvSpPr txBox="1"/>
          <p:nvPr/>
        </p:nvSpPr>
        <p:spPr>
          <a:xfrm>
            <a:off x="491033" y="533400"/>
            <a:ext cx="8119567" cy="523220"/>
          </a:xfrm>
          <a:prstGeom prst="rect">
            <a:avLst/>
          </a:prstGeom>
          <a:solidFill>
            <a:srgbClr val="006600"/>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fontAlgn="auto">
              <a:spcBef>
                <a:spcPts val="0"/>
              </a:spcBef>
              <a:spcAft>
                <a:spcPts val="0"/>
              </a:spcAft>
              <a:defRPr/>
            </a:pPr>
            <a:r>
              <a:rPr lang="en-US" sz="2800" b="1" dirty="0" smtClean="0">
                <a:cs typeface="Arial" pitchFamily="34" charset="0"/>
              </a:rPr>
              <a:t>2018/19</a:t>
            </a:r>
            <a:r>
              <a:rPr lang="en-ZA" sz="2800" b="1" dirty="0" smtClean="0">
                <a:cs typeface="Arial" pitchFamily="34" charset="0"/>
              </a:rPr>
              <a:t> </a:t>
            </a:r>
            <a:r>
              <a:rPr lang="en-US" sz="2800" b="1" dirty="0" smtClean="0">
                <a:cs typeface="Arial" pitchFamily="34" charset="0"/>
              </a:rPr>
              <a:t>Performance Targets</a:t>
            </a:r>
            <a:endParaRPr lang="en-ZA" sz="2800" b="1" dirty="0">
              <a:cs typeface="Arial" pitchFamily="34" charset="0"/>
            </a:endParaRPr>
          </a:p>
        </p:txBody>
      </p:sp>
    </p:spTree>
    <p:extLst>
      <p:ext uri="{BB962C8B-B14F-4D97-AF65-F5344CB8AC3E}">
        <p14:creationId xmlns:p14="http://schemas.microsoft.com/office/powerpoint/2010/main" xmlns="" val="305257938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Content Placeholder 2"/>
          <p:cNvSpPr txBox="1">
            <a:spLocks/>
          </p:cNvSpPr>
          <p:nvPr/>
        </p:nvSpPr>
        <p:spPr>
          <a:xfrm>
            <a:off x="228600" y="1066800"/>
            <a:ext cx="8111213" cy="5234572"/>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lvl="1"/>
            <a:endParaRPr lang="en-ZA" sz="2000" dirty="0" smtClean="0"/>
          </a:p>
          <a:p>
            <a:pPr marL="457200" lvl="1" indent="0">
              <a:buNone/>
            </a:pPr>
            <a:endParaRPr lang="en-ZA" sz="2000" dirty="0" smtClean="0"/>
          </a:p>
        </p:txBody>
      </p:sp>
      <p:sp>
        <p:nvSpPr>
          <p:cNvPr id="2" name="Rectangle 1"/>
          <p:cNvSpPr/>
          <p:nvPr/>
        </p:nvSpPr>
        <p:spPr>
          <a:xfrm>
            <a:off x="106724" y="3200400"/>
            <a:ext cx="8739075" cy="1477328"/>
          </a:xfrm>
          <a:prstGeom prst="rect">
            <a:avLst/>
          </a:prstGeom>
        </p:spPr>
        <p:txBody>
          <a:bodyPr wrap="square">
            <a:spAutoFit/>
          </a:bodyPr>
          <a:lstStyle/>
          <a:p>
            <a:pPr marL="342900" indent="-342900">
              <a:lnSpc>
                <a:spcPct val="150000"/>
              </a:lnSpc>
              <a:buFont typeface="Arial" panose="020B0604020202020204" pitchFamily="34" charset="0"/>
              <a:buChar char="•"/>
            </a:pPr>
            <a:endParaRPr lang="en-US" sz="2000" dirty="0" smtClean="0">
              <a:latin typeface="Arial" panose="020B0604020202020204" pitchFamily="34" charset="0"/>
              <a:ea typeface="Arial" panose="020B0604020202020204" pitchFamily="34" charset="0"/>
            </a:endParaRPr>
          </a:p>
          <a:p>
            <a:pPr>
              <a:lnSpc>
                <a:spcPct val="150000"/>
              </a:lnSpc>
            </a:pPr>
            <a:endParaRPr lang="en-GB" sz="2000" dirty="0" smtClean="0"/>
          </a:p>
          <a:p>
            <a:pPr marL="285750" indent="-285750">
              <a:lnSpc>
                <a:spcPct val="150000"/>
              </a:lnSpc>
              <a:buFont typeface="Arial" panose="020B0604020202020204" pitchFamily="34" charset="0"/>
              <a:buChar char="•"/>
            </a:pPr>
            <a:endParaRPr lang="en-GB" sz="2000" dirty="0"/>
          </a:p>
        </p:txBody>
      </p:sp>
      <p:graphicFrame>
        <p:nvGraphicFramePr>
          <p:cNvPr id="3" name="Table 2"/>
          <p:cNvGraphicFramePr>
            <a:graphicFrameLocks noGrp="1"/>
          </p:cNvGraphicFramePr>
          <p:nvPr>
            <p:extLst>
              <p:ext uri="{D42A27DB-BD31-4B8C-83A1-F6EECF244321}">
                <p14:modId xmlns:p14="http://schemas.microsoft.com/office/powerpoint/2010/main" xmlns="" val="1120916365"/>
              </p:ext>
            </p:extLst>
          </p:nvPr>
        </p:nvGraphicFramePr>
        <p:xfrm>
          <a:off x="491033" y="1258532"/>
          <a:ext cx="8119568" cy="4480560"/>
        </p:xfrm>
        <a:graphic>
          <a:graphicData uri="http://schemas.openxmlformats.org/drawingml/2006/table">
            <a:tbl>
              <a:tblPr firstRow="1" bandRow="1">
                <a:tableStyleId>{5940675A-B579-460E-94D1-54222C63F5DA}</a:tableStyleId>
              </a:tblPr>
              <a:tblGrid>
                <a:gridCol w="6035023">
                  <a:extLst>
                    <a:ext uri="{9D8B030D-6E8A-4147-A177-3AD203B41FA5}">
                      <a16:colId xmlns:a16="http://schemas.microsoft.com/office/drawing/2014/main" xmlns="" val="20000"/>
                    </a:ext>
                  </a:extLst>
                </a:gridCol>
                <a:gridCol w="2084545">
                  <a:extLst>
                    <a:ext uri="{9D8B030D-6E8A-4147-A177-3AD203B41FA5}">
                      <a16:colId xmlns:a16="http://schemas.microsoft.com/office/drawing/2014/main" xmlns="" val="20001"/>
                    </a:ext>
                  </a:extLst>
                </a:gridCol>
              </a:tblGrid>
              <a:tr h="640080">
                <a:tc>
                  <a:txBody>
                    <a:bodyPr/>
                    <a:lstStyle/>
                    <a:p>
                      <a:pPr algn="ctr"/>
                      <a:r>
                        <a:rPr lang="en-ZA" b="1" dirty="0" smtClean="0"/>
                        <a:t>Performance Indicators</a:t>
                      </a:r>
                      <a:endParaRPr lang="en-ZA" b="1" dirty="0"/>
                    </a:p>
                  </a:txBody>
                  <a:tcPr anchor="ctr"/>
                </a:tc>
                <a:tc>
                  <a:txBody>
                    <a:bodyPr/>
                    <a:lstStyle/>
                    <a:p>
                      <a:pPr algn="ctr"/>
                      <a:r>
                        <a:rPr lang="en-ZA" b="1" dirty="0" smtClean="0"/>
                        <a:t>2018/19 Targets </a:t>
                      </a:r>
                      <a:endParaRPr lang="en-ZA" b="1" dirty="0"/>
                    </a:p>
                  </a:txBody>
                  <a:tcPr anchor="ctr"/>
                </a:tc>
                <a:extLst>
                  <a:ext uri="{0D108BD9-81ED-4DB2-BD59-A6C34878D82A}">
                    <a16:rowId xmlns:a16="http://schemas.microsoft.com/office/drawing/2014/main" xmlns="" val="10000"/>
                  </a:ext>
                </a:extLst>
              </a:tr>
              <a:tr h="6400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smtClean="0"/>
                        <a:t>Number of work</a:t>
                      </a:r>
                      <a:r>
                        <a:rPr lang="en-US" sz="1800" spc="-160" dirty="0" smtClean="0"/>
                        <a:t> </a:t>
                      </a:r>
                      <a:r>
                        <a:rPr lang="en-US" sz="1800" dirty="0" smtClean="0"/>
                        <a:t>based</a:t>
                      </a:r>
                      <a:r>
                        <a:rPr lang="en-US" sz="1800" spc="-155" dirty="0" smtClean="0"/>
                        <a:t> </a:t>
                      </a:r>
                      <a:r>
                        <a:rPr lang="en-US" sz="1800" dirty="0" smtClean="0"/>
                        <a:t>learning</a:t>
                      </a:r>
                      <a:r>
                        <a:rPr lang="en-US" sz="1800" spc="-160" dirty="0" smtClean="0"/>
                        <a:t> </a:t>
                      </a:r>
                      <a:r>
                        <a:rPr lang="en-US" sz="1800" dirty="0" smtClean="0"/>
                        <a:t>opportunities.</a:t>
                      </a:r>
                      <a:endParaRPr lang="en-ZA" dirty="0" smtClean="0"/>
                    </a:p>
                  </a:txBody>
                  <a:tcPr anchor="ctr"/>
                </a:tc>
                <a:tc>
                  <a:txBody>
                    <a:bodyPr/>
                    <a:lstStyle/>
                    <a:p>
                      <a:pPr algn="ctr"/>
                      <a:r>
                        <a:rPr lang="en-US" sz="1800" dirty="0" smtClean="0"/>
                        <a:t>135 000</a:t>
                      </a:r>
                      <a:endParaRPr lang="en-ZA" dirty="0"/>
                    </a:p>
                  </a:txBody>
                  <a:tcPr anchor="ctr"/>
                </a:tc>
                <a:extLst>
                  <a:ext uri="{0D108BD9-81ED-4DB2-BD59-A6C34878D82A}">
                    <a16:rowId xmlns:a16="http://schemas.microsoft.com/office/drawing/2014/main" xmlns="" val="10001"/>
                  </a:ext>
                </a:extLst>
              </a:tr>
              <a:tr h="6400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smtClean="0"/>
                        <a:t>National</a:t>
                      </a:r>
                      <a:r>
                        <a:rPr lang="en-US" sz="1800" spc="35" dirty="0" smtClean="0"/>
                        <a:t> </a:t>
                      </a:r>
                      <a:r>
                        <a:rPr lang="en-US" sz="1800" dirty="0" smtClean="0"/>
                        <a:t>artisan</a:t>
                      </a:r>
                      <a:r>
                        <a:rPr lang="en-US" sz="1800" spc="40" dirty="0" smtClean="0"/>
                        <a:t> </a:t>
                      </a:r>
                      <a:r>
                        <a:rPr lang="en-US" sz="1800" dirty="0" smtClean="0"/>
                        <a:t>learners</a:t>
                      </a:r>
                      <a:r>
                        <a:rPr lang="en-US" sz="1800" spc="35" dirty="0" smtClean="0"/>
                        <a:t> </a:t>
                      </a:r>
                      <a:r>
                        <a:rPr lang="en-US" sz="1800" dirty="0" smtClean="0"/>
                        <a:t>trade</a:t>
                      </a:r>
                      <a:r>
                        <a:rPr lang="en-US" sz="1800" spc="40" dirty="0" smtClean="0"/>
                        <a:t> </a:t>
                      </a:r>
                      <a:r>
                        <a:rPr lang="en-US" sz="1800" dirty="0" smtClean="0"/>
                        <a:t>test</a:t>
                      </a:r>
                      <a:r>
                        <a:rPr lang="en-US" sz="1800" spc="35" dirty="0" smtClean="0"/>
                        <a:t> </a:t>
                      </a:r>
                      <a:r>
                        <a:rPr lang="en-US" sz="1800" dirty="0" smtClean="0"/>
                        <a:t>pass rate. </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smtClean="0"/>
                        <a:t>61%</a:t>
                      </a:r>
                      <a:endParaRPr lang="en-ZA" dirty="0"/>
                    </a:p>
                  </a:txBody>
                  <a:tcPr anchor="ctr"/>
                </a:tc>
                <a:extLst>
                  <a:ext uri="{0D108BD9-81ED-4DB2-BD59-A6C34878D82A}">
                    <a16:rowId xmlns:a16="http://schemas.microsoft.com/office/drawing/2014/main" xmlns="" val="10002"/>
                  </a:ext>
                </a:extLst>
              </a:tr>
              <a:tr h="6400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smtClean="0"/>
                        <a:t>Percentage of National</a:t>
                      </a:r>
                      <a:r>
                        <a:rPr lang="en-US" sz="1800" spc="60" dirty="0" smtClean="0"/>
                        <a:t> </a:t>
                      </a:r>
                      <a:r>
                        <a:rPr lang="en-US" sz="1800" dirty="0" smtClean="0"/>
                        <a:t>artisan</a:t>
                      </a:r>
                      <a:r>
                        <a:rPr lang="en-US" sz="1800" spc="65" dirty="0" smtClean="0"/>
                        <a:t> </a:t>
                      </a:r>
                      <a:r>
                        <a:rPr lang="en-US" sz="1800" dirty="0" smtClean="0"/>
                        <a:t>learners</a:t>
                      </a:r>
                      <a:r>
                        <a:rPr lang="en-US" sz="1800" spc="65" dirty="0" smtClean="0"/>
                        <a:t> </a:t>
                      </a:r>
                      <a:r>
                        <a:rPr lang="en-US" sz="1800" dirty="0" smtClean="0"/>
                        <a:t>employed</a:t>
                      </a:r>
                      <a:r>
                        <a:rPr lang="en-US" sz="1800" spc="65" dirty="0" smtClean="0"/>
                        <a:t> </a:t>
                      </a:r>
                      <a:r>
                        <a:rPr lang="en-US" sz="1800" dirty="0" smtClean="0"/>
                        <a:t>or self-employed</a:t>
                      </a:r>
                      <a:r>
                        <a:rPr lang="en-US" sz="1800" spc="-160" dirty="0" smtClean="0"/>
                        <a:t>.</a:t>
                      </a:r>
                      <a:endParaRPr lang="en-US" sz="1800" dirty="0" smtClean="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smtClean="0"/>
                        <a:t>75%</a:t>
                      </a:r>
                      <a:endParaRPr lang="en-ZA" dirty="0"/>
                    </a:p>
                  </a:txBody>
                  <a:tcPr anchor="ctr"/>
                </a:tc>
                <a:extLst>
                  <a:ext uri="{0D108BD9-81ED-4DB2-BD59-A6C34878D82A}">
                    <a16:rowId xmlns:a16="http://schemas.microsoft.com/office/drawing/2014/main" xmlns="" val="10003"/>
                  </a:ext>
                </a:extLst>
              </a:tr>
              <a:tr h="6400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smtClean="0"/>
                        <a:t>Percentage of</a:t>
                      </a:r>
                      <a:r>
                        <a:rPr lang="en-US" sz="1800" spc="-20" dirty="0" smtClean="0"/>
                        <a:t> </a:t>
                      </a:r>
                      <a:r>
                        <a:rPr lang="en-US" sz="1800" dirty="0" smtClean="0"/>
                        <a:t>SETAs</a:t>
                      </a:r>
                      <a:r>
                        <a:rPr lang="en-US" sz="1800" spc="-20" dirty="0" smtClean="0"/>
                        <a:t> </a:t>
                      </a:r>
                      <a:r>
                        <a:rPr lang="en-US" sz="1800" dirty="0" smtClean="0"/>
                        <a:t>meeting</a:t>
                      </a:r>
                      <a:r>
                        <a:rPr lang="en-US" sz="1800" spc="-20" dirty="0" smtClean="0"/>
                        <a:t> </a:t>
                      </a:r>
                      <a:r>
                        <a:rPr lang="en-US" sz="1800" dirty="0" smtClean="0"/>
                        <a:t>standards of</a:t>
                      </a:r>
                      <a:r>
                        <a:rPr lang="en-US" sz="1800" spc="-60" dirty="0" smtClean="0"/>
                        <a:t> </a:t>
                      </a:r>
                      <a:r>
                        <a:rPr lang="en-US" sz="1800" dirty="0" smtClean="0"/>
                        <a:t>good</a:t>
                      </a:r>
                      <a:r>
                        <a:rPr lang="en-US" sz="1800" spc="-55" dirty="0" smtClean="0"/>
                        <a:t> </a:t>
                      </a:r>
                      <a:r>
                        <a:rPr lang="en-US" sz="1800" dirty="0" smtClean="0"/>
                        <a:t>governance.</a:t>
                      </a:r>
                      <a:r>
                        <a:rPr lang="en-US" sz="1800" spc="-60" dirty="0" smtClean="0"/>
                        <a:t> </a:t>
                      </a:r>
                      <a:endParaRPr lang="en-US" sz="1800" dirty="0" smtClean="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smtClean="0"/>
                        <a:t>65%</a:t>
                      </a:r>
                      <a:endParaRPr lang="en-ZA" dirty="0"/>
                    </a:p>
                  </a:txBody>
                  <a:tcPr anchor="ctr"/>
                </a:tc>
                <a:extLst>
                  <a:ext uri="{0D108BD9-81ED-4DB2-BD59-A6C34878D82A}">
                    <a16:rowId xmlns:a16="http://schemas.microsoft.com/office/drawing/2014/main" xmlns="" val="10004"/>
                  </a:ext>
                </a:extLst>
              </a:tr>
              <a:tr h="6400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smtClean="0"/>
                        <a:t>Number of new</a:t>
                      </a:r>
                      <a:r>
                        <a:rPr lang="en-US" sz="1800" spc="5" dirty="0" smtClean="0"/>
                        <a:t> </a:t>
                      </a:r>
                      <a:r>
                        <a:rPr lang="en-US" sz="1800" dirty="0" smtClean="0"/>
                        <a:t>artisan</a:t>
                      </a:r>
                      <a:r>
                        <a:rPr lang="en-US" sz="1800" spc="10" dirty="0" smtClean="0"/>
                        <a:t> </a:t>
                      </a:r>
                      <a:r>
                        <a:rPr lang="en-US" sz="1800" dirty="0" smtClean="0"/>
                        <a:t>learners</a:t>
                      </a:r>
                      <a:r>
                        <a:rPr lang="en-US" sz="1800" spc="10" dirty="0" smtClean="0"/>
                        <a:t> </a:t>
                      </a:r>
                      <a:r>
                        <a:rPr lang="en-US" sz="1800" dirty="0" smtClean="0"/>
                        <a:t>qualified.</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smtClean="0"/>
                        <a:t>22 188</a:t>
                      </a:r>
                      <a:endParaRPr lang="en-ZA" dirty="0"/>
                    </a:p>
                  </a:txBody>
                  <a:tcPr anchor="ctr"/>
                </a:tc>
                <a:extLst>
                  <a:ext uri="{0D108BD9-81ED-4DB2-BD59-A6C34878D82A}">
                    <a16:rowId xmlns:a16="http://schemas.microsoft.com/office/drawing/2014/main" xmlns="" val="10005"/>
                  </a:ext>
                </a:extLst>
              </a:tr>
              <a:tr h="6400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smtClean="0"/>
                        <a:t>Number of new artisan</a:t>
                      </a:r>
                      <a:r>
                        <a:rPr lang="en-US" sz="1800" spc="5" dirty="0" smtClean="0"/>
                        <a:t> </a:t>
                      </a:r>
                      <a:r>
                        <a:rPr lang="en-US" sz="1800" dirty="0" smtClean="0"/>
                        <a:t>learners registered</a:t>
                      </a:r>
                      <a:endParaRPr lang="en-GB" sz="1800" dirty="0" smtClean="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smtClean="0"/>
                        <a:t>28 750</a:t>
                      </a:r>
                      <a:endParaRPr lang="en-ZA" dirty="0"/>
                    </a:p>
                  </a:txBody>
                  <a:tcPr anchor="ctr"/>
                </a:tc>
                <a:extLst>
                  <a:ext uri="{0D108BD9-81ED-4DB2-BD59-A6C34878D82A}">
                    <a16:rowId xmlns:a16="http://schemas.microsoft.com/office/drawing/2014/main" xmlns="" val="10006"/>
                  </a:ext>
                </a:extLst>
              </a:tr>
            </a:tbl>
          </a:graphicData>
        </a:graphic>
      </p:graphicFrame>
      <p:sp>
        <p:nvSpPr>
          <p:cNvPr id="9" name="Slide Number Placeholder 3"/>
          <p:cNvSpPr>
            <a:spLocks noGrp="1"/>
          </p:cNvSpPr>
          <p:nvPr>
            <p:ph type="sldNum" sz="quarter" idx="12"/>
          </p:nvPr>
        </p:nvSpPr>
        <p:spPr>
          <a:xfrm>
            <a:off x="7010400" y="6487587"/>
            <a:ext cx="2133600" cy="365125"/>
          </a:xfrm>
        </p:spPr>
        <p:txBody>
          <a:bodyPr/>
          <a:lstStyle/>
          <a:p>
            <a:pPr algn="r">
              <a:defRPr/>
            </a:pPr>
            <a:r>
              <a:rPr lang="en-US" b="1" dirty="0" smtClean="0">
                <a:latin typeface="+mn-lt"/>
                <a:cs typeface="Arial" pitchFamily="34" charset="0"/>
              </a:rPr>
              <a:t>41</a:t>
            </a:r>
            <a:endParaRPr lang="en-US" sz="1400" b="1" dirty="0">
              <a:latin typeface="+mn-lt"/>
              <a:cs typeface="Arial" pitchFamily="34" charset="0"/>
            </a:endParaRPr>
          </a:p>
        </p:txBody>
      </p:sp>
      <p:sp>
        <p:nvSpPr>
          <p:cNvPr id="10" name="TextBox 9"/>
          <p:cNvSpPr txBox="1"/>
          <p:nvPr/>
        </p:nvSpPr>
        <p:spPr>
          <a:xfrm>
            <a:off x="491033" y="533400"/>
            <a:ext cx="8119567" cy="523220"/>
          </a:xfrm>
          <a:prstGeom prst="rect">
            <a:avLst/>
          </a:prstGeom>
          <a:solidFill>
            <a:srgbClr val="006600"/>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fontAlgn="auto">
              <a:spcBef>
                <a:spcPts val="0"/>
              </a:spcBef>
              <a:spcAft>
                <a:spcPts val="0"/>
              </a:spcAft>
              <a:defRPr/>
            </a:pPr>
            <a:r>
              <a:rPr lang="en-US" sz="2800" b="1" dirty="0" smtClean="0">
                <a:cs typeface="Arial" pitchFamily="34" charset="0"/>
              </a:rPr>
              <a:t>2018/19 Skills </a:t>
            </a:r>
            <a:r>
              <a:rPr lang="en-US" sz="2800" b="1" dirty="0">
                <a:cs typeface="Arial" pitchFamily="34" charset="0"/>
              </a:rPr>
              <a:t>Development System </a:t>
            </a:r>
            <a:r>
              <a:rPr lang="en-US" sz="2800" b="1" dirty="0" smtClean="0">
                <a:cs typeface="Arial" pitchFamily="34" charset="0"/>
              </a:rPr>
              <a:t>Targets</a:t>
            </a:r>
            <a:endParaRPr lang="en-ZA" sz="2800" b="1" dirty="0">
              <a:cs typeface="Arial" pitchFamily="34" charset="0"/>
            </a:endParaRPr>
          </a:p>
        </p:txBody>
      </p:sp>
    </p:spTree>
    <p:extLst>
      <p:ext uri="{BB962C8B-B14F-4D97-AF65-F5344CB8AC3E}">
        <p14:creationId xmlns:p14="http://schemas.microsoft.com/office/powerpoint/2010/main" xmlns="" val="399532393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506" name="AutoShape 4"/>
          <p:cNvSpPr>
            <a:spLocks/>
          </p:cNvSpPr>
          <p:nvPr/>
        </p:nvSpPr>
        <p:spPr bwMode="auto">
          <a:xfrm>
            <a:off x="539750" y="747713"/>
            <a:ext cx="8569325" cy="5627687"/>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w="9525">
            <a:noFill/>
            <a:miter lim="800000"/>
            <a:headEnd/>
            <a:tailEnd/>
          </a:ln>
        </p:spPr>
        <p:txBody>
          <a:bodyPr lIns="50800" tIns="50800" rIns="50800" bIns="50800"/>
          <a:lstStyle/>
          <a:p>
            <a:endParaRPr lang="en-US" dirty="0">
              <a:latin typeface="Calibri" pitchFamily="34" charset="0"/>
            </a:endParaRPr>
          </a:p>
          <a:p>
            <a:endParaRPr lang="en-US" dirty="0">
              <a:latin typeface="Calibri" pitchFamily="34" charset="0"/>
            </a:endParaRPr>
          </a:p>
          <a:p>
            <a:endParaRPr lang="en-US" dirty="0">
              <a:latin typeface="Calibri" pitchFamily="34" charset="0"/>
            </a:endParaRPr>
          </a:p>
          <a:p>
            <a:endParaRPr lang="en-US" dirty="0">
              <a:latin typeface="Calibri" pitchFamily="34" charset="0"/>
            </a:endParaRPr>
          </a:p>
          <a:p>
            <a:endParaRPr lang="en-US" dirty="0">
              <a:latin typeface="Calibri" pitchFamily="34" charset="0"/>
            </a:endParaRPr>
          </a:p>
          <a:p>
            <a:endParaRPr lang="en-US" dirty="0">
              <a:latin typeface="Calibri" pitchFamily="34" charset="0"/>
            </a:endParaRPr>
          </a:p>
          <a:p>
            <a:endParaRPr lang="en-US" dirty="0">
              <a:latin typeface="Calibri" pitchFamily="34" charset="0"/>
            </a:endParaRPr>
          </a:p>
          <a:p>
            <a:endParaRPr lang="en-US" dirty="0">
              <a:latin typeface="Calibri" pitchFamily="34" charset="0"/>
            </a:endParaRPr>
          </a:p>
          <a:p>
            <a:endParaRPr lang="en-US" dirty="0">
              <a:latin typeface="Calibri" pitchFamily="34" charset="0"/>
            </a:endParaRPr>
          </a:p>
          <a:p>
            <a:endParaRPr lang="en-US" dirty="0">
              <a:latin typeface="Calibri" pitchFamily="34" charset="0"/>
            </a:endParaRPr>
          </a:p>
          <a:p>
            <a:endParaRPr lang="en-US" dirty="0">
              <a:latin typeface="Calibri" pitchFamily="34" charset="0"/>
            </a:endParaRPr>
          </a:p>
          <a:p>
            <a:endParaRPr lang="en-US" dirty="0">
              <a:latin typeface="Calibri" pitchFamily="34" charset="0"/>
            </a:endParaRPr>
          </a:p>
          <a:p>
            <a:endParaRPr lang="en-US" dirty="0">
              <a:latin typeface="Calibri" pitchFamily="34" charset="0"/>
            </a:endParaRPr>
          </a:p>
          <a:p>
            <a:endParaRPr lang="en-US" dirty="0">
              <a:latin typeface="Calibri" pitchFamily="34" charset="0"/>
            </a:endParaRPr>
          </a:p>
          <a:p>
            <a:endParaRPr lang="en-US" dirty="0">
              <a:latin typeface="Calibri" pitchFamily="34" charset="0"/>
            </a:endParaRPr>
          </a:p>
          <a:p>
            <a:endParaRPr lang="en-US" dirty="0">
              <a:latin typeface="Calibri" pitchFamily="34" charset="0"/>
            </a:endParaRPr>
          </a:p>
          <a:p>
            <a:endParaRPr lang="en-US" dirty="0">
              <a:latin typeface="Calibri" pitchFamily="34" charset="0"/>
            </a:endParaRPr>
          </a:p>
        </p:txBody>
      </p:sp>
      <p:sp>
        <p:nvSpPr>
          <p:cNvPr id="21507" name="AutoShape 5"/>
          <p:cNvSpPr>
            <a:spLocks/>
          </p:cNvSpPr>
          <p:nvPr/>
        </p:nvSpPr>
        <p:spPr bwMode="auto">
          <a:xfrm>
            <a:off x="587375" y="936625"/>
            <a:ext cx="7924800" cy="50800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w="9525">
            <a:noFill/>
            <a:miter lim="800000"/>
            <a:headEnd/>
            <a:tailEnd/>
          </a:ln>
        </p:spPr>
        <p:txBody>
          <a:bodyPr lIns="50800" tIns="50800" rIns="50800" bIns="50800"/>
          <a:lstStyle/>
          <a:p>
            <a:endParaRPr lang="en-US" dirty="0"/>
          </a:p>
        </p:txBody>
      </p:sp>
      <p:sp>
        <p:nvSpPr>
          <p:cNvPr id="21508" name="Rectangle 8"/>
          <p:cNvSpPr>
            <a:spLocks noChangeArrowheads="1"/>
          </p:cNvSpPr>
          <p:nvPr/>
        </p:nvSpPr>
        <p:spPr bwMode="auto">
          <a:xfrm>
            <a:off x="488950" y="1239083"/>
            <a:ext cx="8121650" cy="4247317"/>
          </a:xfrm>
          <a:prstGeom prst="rect">
            <a:avLst/>
          </a:prstGeom>
          <a:noFill/>
          <a:ln w="9525">
            <a:noFill/>
            <a:miter lim="800000"/>
            <a:headEnd/>
            <a:tailEnd/>
          </a:ln>
        </p:spPr>
        <p:txBody>
          <a:bodyPr wrap="square">
            <a:spAutoFit/>
          </a:bodyPr>
          <a:lstStyle/>
          <a:p>
            <a:r>
              <a:rPr lang="en-US" altLang="en-US" b="1" dirty="0" smtClean="0">
                <a:latin typeface="Arial"/>
                <a:cs typeface="Arial"/>
              </a:rPr>
              <a:t>Purpose</a:t>
            </a:r>
          </a:p>
          <a:p>
            <a:endParaRPr lang="en-US" altLang="en-US" b="1" dirty="0" smtClean="0">
              <a:latin typeface="Arial"/>
              <a:cs typeface="Arial"/>
            </a:endParaRPr>
          </a:p>
          <a:p>
            <a:r>
              <a:rPr lang="en-ZA" dirty="0" smtClean="0"/>
              <a:t>To </a:t>
            </a:r>
            <a:r>
              <a:rPr lang="en-ZA" dirty="0"/>
              <a:t>plan, develop, implement, monitor, maintain and evaluate national policy, programme assessment practices and systems for community education and </a:t>
            </a:r>
            <a:r>
              <a:rPr lang="en-ZA" dirty="0" smtClean="0"/>
              <a:t>training</a:t>
            </a:r>
            <a:endParaRPr lang="en-ZA" dirty="0"/>
          </a:p>
          <a:p>
            <a:endParaRPr lang="en-US" altLang="en-US" b="1" dirty="0">
              <a:latin typeface="Arial"/>
              <a:cs typeface="Arial"/>
            </a:endParaRPr>
          </a:p>
          <a:p>
            <a:r>
              <a:rPr lang="en-US" altLang="en-US" b="1" dirty="0" smtClean="0">
                <a:latin typeface="Arial"/>
                <a:cs typeface="Arial"/>
              </a:rPr>
              <a:t>Policy Mandates</a:t>
            </a:r>
          </a:p>
          <a:p>
            <a:endParaRPr lang="en-US" b="1" i="1" dirty="0" smtClean="0">
              <a:latin typeface="Arial"/>
              <a:cs typeface="Arial"/>
            </a:endParaRPr>
          </a:p>
          <a:p>
            <a:pPr marL="342900" indent="-342900">
              <a:buFont typeface="Arial" panose="020B0604020202020204" pitchFamily="34" charset="0"/>
              <a:buChar char="•"/>
            </a:pPr>
            <a:r>
              <a:rPr lang="en-US" b="1" dirty="0" smtClean="0">
                <a:latin typeface="Arial"/>
                <a:cs typeface="Arial"/>
              </a:rPr>
              <a:t>National </a:t>
            </a:r>
            <a:r>
              <a:rPr lang="en-US" b="1" dirty="0">
                <a:latin typeface="Arial"/>
                <a:cs typeface="Arial"/>
              </a:rPr>
              <a:t>Development Plan</a:t>
            </a:r>
            <a:endParaRPr lang="en-GB" dirty="0">
              <a:latin typeface="Arial"/>
              <a:cs typeface="Arial"/>
            </a:endParaRPr>
          </a:p>
          <a:p>
            <a:pPr marL="342900" indent="-342900"/>
            <a:r>
              <a:rPr lang="en-US" dirty="0" smtClean="0">
                <a:latin typeface="Arial"/>
                <a:cs typeface="Arial"/>
              </a:rPr>
              <a:t>     The </a:t>
            </a:r>
            <a:r>
              <a:rPr lang="en-US" dirty="0">
                <a:latin typeface="Arial"/>
                <a:cs typeface="Arial"/>
              </a:rPr>
              <a:t>Department of Higher Education and Training proposes establishing Community Education and Training Centres which will incorporate the current public adult learning centres. These institutions, combined with enrolment in workplace-based programmes, should meet </a:t>
            </a:r>
            <a:r>
              <a:rPr lang="en-US" u="sng" dirty="0">
                <a:latin typeface="Arial"/>
                <a:cs typeface="Arial"/>
              </a:rPr>
              <a:t>the target of 1 million learners</a:t>
            </a:r>
            <a:r>
              <a:rPr lang="en-US" dirty="0">
                <a:latin typeface="Arial"/>
                <a:cs typeface="Arial"/>
              </a:rPr>
              <a:t> (NDP</a:t>
            </a:r>
            <a:r>
              <a:rPr lang="en-US" dirty="0" smtClean="0">
                <a:latin typeface="Arial"/>
                <a:cs typeface="Arial"/>
              </a:rPr>
              <a:t>)</a:t>
            </a:r>
            <a:endParaRPr lang="en-GB" dirty="0">
              <a:latin typeface="Arial"/>
              <a:cs typeface="Arial"/>
            </a:endParaRPr>
          </a:p>
          <a:p>
            <a:pPr marL="342900" indent="-342900"/>
            <a:r>
              <a:rPr lang="en-US" dirty="0">
                <a:latin typeface="Arial"/>
                <a:cs typeface="Arial"/>
              </a:rPr>
              <a:t> </a:t>
            </a:r>
            <a:endParaRPr lang="en-GB" dirty="0">
              <a:latin typeface="Arial"/>
              <a:cs typeface="Arial"/>
            </a:endParaRPr>
          </a:p>
        </p:txBody>
      </p:sp>
      <p:sp>
        <p:nvSpPr>
          <p:cNvPr id="10" name="Slide Number Placeholder 3"/>
          <p:cNvSpPr>
            <a:spLocks noGrp="1"/>
          </p:cNvSpPr>
          <p:nvPr>
            <p:ph type="sldNum" sz="quarter" idx="12"/>
          </p:nvPr>
        </p:nvSpPr>
        <p:spPr>
          <a:xfrm>
            <a:off x="7010400" y="6487587"/>
            <a:ext cx="2133600" cy="365125"/>
          </a:xfrm>
        </p:spPr>
        <p:txBody>
          <a:bodyPr/>
          <a:lstStyle/>
          <a:p>
            <a:pPr algn="r">
              <a:defRPr/>
            </a:pPr>
            <a:r>
              <a:rPr lang="en-US" b="1" dirty="0" smtClean="0">
                <a:latin typeface="+mn-lt"/>
                <a:cs typeface="Arial" pitchFamily="34" charset="0"/>
              </a:rPr>
              <a:t>42</a:t>
            </a:r>
            <a:endParaRPr lang="en-US" sz="1400" b="1" dirty="0">
              <a:latin typeface="+mn-lt"/>
              <a:cs typeface="Arial" pitchFamily="34" charset="0"/>
            </a:endParaRPr>
          </a:p>
        </p:txBody>
      </p:sp>
      <p:sp>
        <p:nvSpPr>
          <p:cNvPr id="11" name="TextBox 10"/>
          <p:cNvSpPr txBox="1"/>
          <p:nvPr/>
        </p:nvSpPr>
        <p:spPr>
          <a:xfrm>
            <a:off x="491033" y="533400"/>
            <a:ext cx="8119567" cy="523220"/>
          </a:xfrm>
          <a:prstGeom prst="rect">
            <a:avLst/>
          </a:prstGeom>
          <a:solidFill>
            <a:srgbClr val="006600"/>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fontAlgn="auto">
              <a:spcBef>
                <a:spcPts val="0"/>
              </a:spcBef>
              <a:spcAft>
                <a:spcPts val="0"/>
              </a:spcAft>
              <a:defRPr/>
            </a:pPr>
            <a:r>
              <a:rPr lang="en-US" sz="2800" b="1" dirty="0" err="1">
                <a:cs typeface="Arial" pitchFamily="34" charset="0"/>
              </a:rPr>
              <a:t>Programme</a:t>
            </a:r>
            <a:r>
              <a:rPr lang="en-US" sz="2800" b="1" dirty="0">
                <a:cs typeface="Arial" pitchFamily="34" charset="0"/>
              </a:rPr>
              <a:t>: CET</a:t>
            </a:r>
            <a:endParaRPr lang="en-ZA" sz="2800" b="1" dirty="0">
              <a:cs typeface="Arial" pitchFamily="34" charset="0"/>
            </a:endParaRPr>
          </a:p>
        </p:txBody>
      </p:sp>
    </p:spTree>
    <p:extLst>
      <p:ext uri="{BB962C8B-B14F-4D97-AF65-F5344CB8AC3E}">
        <p14:creationId xmlns:p14="http://schemas.microsoft.com/office/powerpoint/2010/main" xmlns="" val="2760937841"/>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195" name="AutoShape 3"/>
          <p:cNvSpPr>
            <a:spLocks/>
          </p:cNvSpPr>
          <p:nvPr/>
        </p:nvSpPr>
        <p:spPr bwMode="auto">
          <a:xfrm>
            <a:off x="484752" y="1219200"/>
            <a:ext cx="8072437" cy="54968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lstStyle/>
          <a:p>
            <a:pPr marL="354013" indent="-354013">
              <a:buFont typeface="Arial" panose="020B0604020202020204" pitchFamily="34" charset="0"/>
              <a:buChar char="•"/>
            </a:pPr>
            <a:r>
              <a:rPr lang="en-US" b="1" dirty="0" smtClean="0"/>
              <a:t>White</a:t>
            </a:r>
            <a:r>
              <a:rPr lang="en-US" b="1" dirty="0" smtClean="0">
                <a:latin typeface="Arial"/>
                <a:cs typeface="Arial"/>
              </a:rPr>
              <a:t> Paper of Post-school Education and Training</a:t>
            </a:r>
            <a:endParaRPr lang="en-GB" dirty="0">
              <a:latin typeface="Arial"/>
              <a:cs typeface="Arial"/>
            </a:endParaRPr>
          </a:p>
          <a:p>
            <a:pPr marL="354013" lvl="0" indent="-354013"/>
            <a:r>
              <a:rPr lang="en-US" dirty="0" smtClean="0">
                <a:latin typeface="Arial"/>
                <a:cs typeface="Arial"/>
              </a:rPr>
              <a:t> 	The </a:t>
            </a:r>
            <a:r>
              <a:rPr lang="en-US" dirty="0">
                <a:latin typeface="Arial"/>
                <a:cs typeface="Arial"/>
              </a:rPr>
              <a:t>introduction of community colleges will take a phased approach and will be preceded by a pilot process to help inform further development of the concept and its roll-out throughout the country. It is envisaged that the community colleges will have a headcount enrolment of </a:t>
            </a:r>
            <a:r>
              <a:rPr lang="en-US" u="sng" dirty="0">
                <a:latin typeface="Arial"/>
                <a:cs typeface="Arial"/>
              </a:rPr>
              <a:t>one million by 2030</a:t>
            </a:r>
            <a:r>
              <a:rPr lang="en-US" dirty="0">
                <a:latin typeface="Arial"/>
                <a:cs typeface="Arial"/>
              </a:rPr>
              <a:t>, as compared to the 265 000 in the PALCs in 2011 (WP-PSET</a:t>
            </a:r>
            <a:r>
              <a:rPr lang="en-US" dirty="0" smtClean="0">
                <a:latin typeface="Arial"/>
                <a:cs typeface="Arial"/>
              </a:rPr>
              <a:t>)</a:t>
            </a:r>
            <a:endParaRPr lang="en-ZA" dirty="0">
              <a:latin typeface="Arial"/>
              <a:cs typeface="Arial"/>
            </a:endParaRPr>
          </a:p>
          <a:p>
            <a:pPr marL="354013" indent="-354013"/>
            <a:endParaRPr lang="en-US" b="1" dirty="0" smtClean="0"/>
          </a:p>
          <a:p>
            <a:pPr marL="354013" indent="-354013">
              <a:buFont typeface="Arial" panose="020B0604020202020204" pitchFamily="34" charset="0"/>
              <a:buChar char="•"/>
            </a:pPr>
            <a:r>
              <a:rPr lang="en-US" b="1" dirty="0" smtClean="0"/>
              <a:t>National </a:t>
            </a:r>
            <a:r>
              <a:rPr lang="en-US" b="1" dirty="0"/>
              <a:t>Policy on Community </a:t>
            </a:r>
            <a:r>
              <a:rPr lang="en-US" b="1" dirty="0" smtClean="0"/>
              <a:t>Colleges</a:t>
            </a:r>
            <a:endParaRPr lang="en-GB" dirty="0"/>
          </a:p>
          <a:p>
            <a:pPr marL="354013" lvl="0" indent="-354013"/>
            <a:r>
              <a:rPr lang="en-US" dirty="0" smtClean="0"/>
              <a:t>	The </a:t>
            </a:r>
            <a:r>
              <a:rPr lang="en-US" dirty="0"/>
              <a:t>mandate is to provide access to and ensure success of the out-of-school youth and adults in second chance education, training and development opportunities to raise the base of their learning to enable them to progress to further learning opportunities and or skilling for sustainable </a:t>
            </a:r>
            <a:r>
              <a:rPr lang="en-US" dirty="0" smtClean="0"/>
              <a:t>livelihoods</a:t>
            </a:r>
          </a:p>
        </p:txBody>
      </p:sp>
      <p:sp>
        <p:nvSpPr>
          <p:cNvPr id="8196" name="AutoShape 4"/>
          <p:cNvSpPr>
            <a:spLocks/>
          </p:cNvSpPr>
          <p:nvPr/>
        </p:nvSpPr>
        <p:spPr bwMode="auto">
          <a:xfrm>
            <a:off x="6929438" y="6572250"/>
            <a:ext cx="2133600" cy="368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lstStyle/>
          <a:p>
            <a:pPr algn="r" defTabSz="914400"/>
            <a:endParaRPr lang="en-US" sz="2000" dirty="0"/>
          </a:p>
        </p:txBody>
      </p:sp>
      <p:sp>
        <p:nvSpPr>
          <p:cNvPr id="8" name="Slide Number Placeholder 3"/>
          <p:cNvSpPr>
            <a:spLocks noGrp="1"/>
          </p:cNvSpPr>
          <p:nvPr>
            <p:ph type="sldNum" sz="quarter" idx="12"/>
          </p:nvPr>
        </p:nvSpPr>
        <p:spPr>
          <a:xfrm>
            <a:off x="7010400" y="6487587"/>
            <a:ext cx="2133600" cy="365125"/>
          </a:xfrm>
        </p:spPr>
        <p:txBody>
          <a:bodyPr/>
          <a:lstStyle/>
          <a:p>
            <a:pPr algn="r">
              <a:defRPr/>
            </a:pPr>
            <a:r>
              <a:rPr lang="en-US" b="1" dirty="0" smtClean="0">
                <a:latin typeface="+mn-lt"/>
                <a:cs typeface="Arial" pitchFamily="34" charset="0"/>
              </a:rPr>
              <a:t>43</a:t>
            </a:r>
            <a:endParaRPr lang="en-US" sz="1400" b="1" dirty="0">
              <a:latin typeface="+mn-lt"/>
              <a:cs typeface="Arial" pitchFamily="34" charset="0"/>
            </a:endParaRPr>
          </a:p>
        </p:txBody>
      </p:sp>
      <p:sp>
        <p:nvSpPr>
          <p:cNvPr id="9" name="TextBox 8"/>
          <p:cNvSpPr txBox="1"/>
          <p:nvPr/>
        </p:nvSpPr>
        <p:spPr>
          <a:xfrm>
            <a:off x="491033" y="533400"/>
            <a:ext cx="8119567" cy="523220"/>
          </a:xfrm>
          <a:prstGeom prst="rect">
            <a:avLst/>
          </a:prstGeom>
          <a:solidFill>
            <a:srgbClr val="006600"/>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fontAlgn="auto">
              <a:spcBef>
                <a:spcPts val="0"/>
              </a:spcBef>
              <a:spcAft>
                <a:spcPts val="0"/>
              </a:spcAft>
              <a:defRPr/>
            </a:pPr>
            <a:r>
              <a:rPr lang="en-US" sz="2800" b="1" dirty="0" err="1">
                <a:cs typeface="Arial" pitchFamily="34" charset="0"/>
              </a:rPr>
              <a:t>Programme</a:t>
            </a:r>
            <a:r>
              <a:rPr lang="en-US" sz="2800" b="1" dirty="0">
                <a:cs typeface="Arial" pitchFamily="34" charset="0"/>
              </a:rPr>
              <a:t>: CET</a:t>
            </a:r>
            <a:endParaRPr lang="en-ZA" sz="2800" b="1" dirty="0">
              <a:cs typeface="Arial" pitchFamily="34" charset="0"/>
            </a:endParaRPr>
          </a:p>
        </p:txBody>
      </p:sp>
    </p:spTree>
    <p:extLst>
      <p:ext uri="{BB962C8B-B14F-4D97-AF65-F5344CB8AC3E}">
        <p14:creationId xmlns:p14="http://schemas.microsoft.com/office/powerpoint/2010/main" xmlns="" val="3548489675"/>
      </p:ext>
    </p:extLst>
  </p:cSld>
  <p:clrMapOvr>
    <a:masterClrMapping/>
  </p:clrMapOvr>
  <mc:AlternateContent xmlns:mc="http://schemas.openxmlformats.org/markup-compatibility/2006">
    <mc:Choice xmlns:p14="http://schemas.microsoft.com/office/powerpoint/2010/main" xmlns="" Requires="p14">
      <p:transition spd="slow" p14:dur="2000">
        <p14:ferris dir="l"/>
      </p:transition>
    </mc:Choice>
    <mc:Fallback>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506" name="AutoShape 4"/>
          <p:cNvSpPr>
            <a:spLocks/>
          </p:cNvSpPr>
          <p:nvPr/>
        </p:nvSpPr>
        <p:spPr bwMode="auto">
          <a:xfrm>
            <a:off x="539750" y="747713"/>
            <a:ext cx="8569325" cy="5627687"/>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w="9525">
            <a:noFill/>
            <a:miter lim="800000"/>
            <a:headEnd/>
            <a:tailEnd/>
          </a:ln>
        </p:spPr>
        <p:txBody>
          <a:bodyPr lIns="50800" tIns="50800" rIns="50800" bIns="50800"/>
          <a:lstStyle/>
          <a:p>
            <a:endParaRPr lang="en-US" dirty="0">
              <a:latin typeface="Calibri" pitchFamily="34" charset="0"/>
            </a:endParaRPr>
          </a:p>
          <a:p>
            <a:endParaRPr lang="en-US" dirty="0">
              <a:latin typeface="Calibri" pitchFamily="34" charset="0"/>
            </a:endParaRPr>
          </a:p>
          <a:p>
            <a:endParaRPr lang="en-US" dirty="0">
              <a:latin typeface="Calibri" pitchFamily="34" charset="0"/>
            </a:endParaRPr>
          </a:p>
          <a:p>
            <a:endParaRPr lang="en-US" dirty="0">
              <a:latin typeface="Calibri" pitchFamily="34" charset="0"/>
            </a:endParaRPr>
          </a:p>
          <a:p>
            <a:endParaRPr lang="en-US" dirty="0">
              <a:latin typeface="Calibri" pitchFamily="34" charset="0"/>
            </a:endParaRPr>
          </a:p>
          <a:p>
            <a:endParaRPr lang="en-US" dirty="0">
              <a:latin typeface="Calibri" pitchFamily="34" charset="0"/>
            </a:endParaRPr>
          </a:p>
          <a:p>
            <a:endParaRPr lang="en-US" dirty="0">
              <a:latin typeface="Calibri" pitchFamily="34" charset="0"/>
            </a:endParaRPr>
          </a:p>
          <a:p>
            <a:endParaRPr lang="en-US" dirty="0">
              <a:latin typeface="Calibri" pitchFamily="34" charset="0"/>
            </a:endParaRPr>
          </a:p>
          <a:p>
            <a:endParaRPr lang="en-US" dirty="0">
              <a:latin typeface="Calibri" pitchFamily="34" charset="0"/>
            </a:endParaRPr>
          </a:p>
          <a:p>
            <a:endParaRPr lang="en-US" dirty="0">
              <a:latin typeface="Calibri" pitchFamily="34" charset="0"/>
            </a:endParaRPr>
          </a:p>
          <a:p>
            <a:endParaRPr lang="en-US" dirty="0">
              <a:latin typeface="Calibri" pitchFamily="34" charset="0"/>
            </a:endParaRPr>
          </a:p>
          <a:p>
            <a:endParaRPr lang="en-US" dirty="0">
              <a:latin typeface="Calibri" pitchFamily="34" charset="0"/>
            </a:endParaRPr>
          </a:p>
          <a:p>
            <a:endParaRPr lang="en-US" dirty="0">
              <a:latin typeface="Calibri" pitchFamily="34" charset="0"/>
            </a:endParaRPr>
          </a:p>
          <a:p>
            <a:endParaRPr lang="en-US" dirty="0">
              <a:latin typeface="Calibri" pitchFamily="34" charset="0"/>
            </a:endParaRPr>
          </a:p>
          <a:p>
            <a:endParaRPr lang="en-US" dirty="0">
              <a:latin typeface="Calibri" pitchFamily="34" charset="0"/>
            </a:endParaRPr>
          </a:p>
          <a:p>
            <a:endParaRPr lang="en-US" dirty="0">
              <a:latin typeface="Calibri" pitchFamily="34" charset="0"/>
            </a:endParaRPr>
          </a:p>
          <a:p>
            <a:endParaRPr lang="en-US" dirty="0">
              <a:latin typeface="Calibri" pitchFamily="34" charset="0"/>
            </a:endParaRPr>
          </a:p>
        </p:txBody>
      </p:sp>
      <p:sp>
        <p:nvSpPr>
          <p:cNvPr id="21507" name="AutoShape 5"/>
          <p:cNvSpPr>
            <a:spLocks/>
          </p:cNvSpPr>
          <p:nvPr/>
        </p:nvSpPr>
        <p:spPr bwMode="auto">
          <a:xfrm>
            <a:off x="587375" y="936625"/>
            <a:ext cx="7924800" cy="50800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w="9525">
            <a:noFill/>
            <a:miter lim="800000"/>
            <a:headEnd/>
            <a:tailEnd/>
          </a:ln>
        </p:spPr>
        <p:txBody>
          <a:bodyPr lIns="50800" tIns="50800" rIns="50800" bIns="50800"/>
          <a:lstStyle/>
          <a:p>
            <a:endParaRPr lang="en-US" dirty="0"/>
          </a:p>
        </p:txBody>
      </p:sp>
      <p:sp>
        <p:nvSpPr>
          <p:cNvPr id="21508" name="Rectangle 8"/>
          <p:cNvSpPr>
            <a:spLocks noChangeArrowheads="1"/>
          </p:cNvSpPr>
          <p:nvPr/>
        </p:nvSpPr>
        <p:spPr bwMode="auto">
          <a:xfrm>
            <a:off x="504825" y="1215747"/>
            <a:ext cx="8105775" cy="3508653"/>
          </a:xfrm>
          <a:prstGeom prst="rect">
            <a:avLst/>
          </a:prstGeom>
          <a:noFill/>
          <a:ln w="9525">
            <a:noFill/>
            <a:miter lim="800000"/>
            <a:headEnd/>
            <a:tailEnd/>
          </a:ln>
        </p:spPr>
        <p:txBody>
          <a:bodyPr wrap="square">
            <a:spAutoFit/>
          </a:bodyPr>
          <a:lstStyle/>
          <a:p>
            <a:pPr marL="354013" lvl="0" indent="-265113">
              <a:spcAft>
                <a:spcPts val="1200"/>
              </a:spcAft>
              <a:buFont typeface="Arial" panose="020B0604020202020204" pitchFamily="34" charset="0"/>
              <a:buChar char="•"/>
            </a:pPr>
            <a:r>
              <a:rPr lang="en-US" dirty="0" smtClean="0"/>
              <a:t>System </a:t>
            </a:r>
            <a:r>
              <a:rPr lang="en-US" dirty="0"/>
              <a:t>inefficiency and underperformance</a:t>
            </a:r>
            <a:endParaRPr lang="en-GB" dirty="0"/>
          </a:p>
          <a:p>
            <a:pPr marL="354013" lvl="0" indent="-265113">
              <a:spcAft>
                <a:spcPts val="1200"/>
              </a:spcAft>
              <a:buFont typeface="Arial" panose="020B0604020202020204" pitchFamily="34" charset="0"/>
              <a:buChar char="•"/>
            </a:pPr>
            <a:r>
              <a:rPr lang="en-US" dirty="0"/>
              <a:t>Infrastructure Limitation and the impact on time-on-task and the quality of training</a:t>
            </a:r>
            <a:endParaRPr lang="en-GB" dirty="0"/>
          </a:p>
          <a:p>
            <a:pPr marL="354013" lvl="0" indent="-265113">
              <a:spcAft>
                <a:spcPts val="1200"/>
              </a:spcAft>
              <a:buFont typeface="Arial" panose="020B0604020202020204" pitchFamily="34" charset="0"/>
              <a:buChar char="•"/>
            </a:pPr>
            <a:r>
              <a:rPr lang="en-US" dirty="0"/>
              <a:t>Slow pace of </a:t>
            </a:r>
            <a:r>
              <a:rPr lang="en-US" dirty="0" err="1"/>
              <a:t>programme</a:t>
            </a:r>
            <a:r>
              <a:rPr lang="en-US" dirty="0"/>
              <a:t> diversification to realise the innovation in terms of the White Paper</a:t>
            </a:r>
            <a:endParaRPr lang="en-GB" dirty="0"/>
          </a:p>
          <a:p>
            <a:pPr marL="354013" lvl="0" indent="-265113">
              <a:spcAft>
                <a:spcPts val="1200"/>
              </a:spcAft>
              <a:buFont typeface="Arial" panose="020B0604020202020204" pitchFamily="34" charset="0"/>
              <a:buChar char="•"/>
            </a:pPr>
            <a:r>
              <a:rPr lang="en-US" dirty="0"/>
              <a:t>System underfunding and consequential effects</a:t>
            </a:r>
            <a:endParaRPr lang="en-GB" dirty="0"/>
          </a:p>
          <a:p>
            <a:pPr marL="354013" lvl="0" indent="-265113">
              <a:spcAft>
                <a:spcPts val="1200"/>
              </a:spcAft>
              <a:buFont typeface="Arial" panose="020B0604020202020204" pitchFamily="34" charset="0"/>
              <a:buChar char="•"/>
            </a:pPr>
            <a:r>
              <a:rPr lang="en-US" dirty="0"/>
              <a:t>Lecturer supply, demand and utilisation</a:t>
            </a:r>
            <a:endParaRPr lang="en-GB" dirty="0"/>
          </a:p>
          <a:p>
            <a:pPr marL="354013" lvl="0" indent="-265113">
              <a:spcAft>
                <a:spcPts val="1200"/>
              </a:spcAft>
              <a:buFont typeface="Arial" panose="020B0604020202020204" pitchFamily="34" charset="0"/>
              <a:buChar char="•"/>
            </a:pPr>
            <a:r>
              <a:rPr lang="en-US" dirty="0"/>
              <a:t>Capacity of governances </a:t>
            </a:r>
            <a:r>
              <a:rPr lang="en-US" dirty="0" smtClean="0"/>
              <a:t>structures </a:t>
            </a:r>
            <a:r>
              <a:rPr lang="en-US" dirty="0"/>
              <a:t>and management</a:t>
            </a:r>
            <a:endParaRPr lang="en-GB" dirty="0"/>
          </a:p>
          <a:p>
            <a:pPr marL="354013" lvl="0" indent="-265113">
              <a:spcAft>
                <a:spcPts val="1200"/>
              </a:spcAft>
              <a:buFont typeface="Arial" panose="020B0604020202020204" pitchFamily="34" charset="0"/>
              <a:buChar char="•"/>
            </a:pPr>
            <a:r>
              <a:rPr lang="en-US" dirty="0"/>
              <a:t>Slow pace of student </a:t>
            </a:r>
            <a:r>
              <a:rPr lang="en-US" dirty="0" smtClean="0"/>
              <a:t>certification</a:t>
            </a:r>
            <a:endParaRPr lang="en-ZA" dirty="0">
              <a:latin typeface="Arial"/>
              <a:cs typeface="Arial"/>
            </a:endParaRPr>
          </a:p>
        </p:txBody>
      </p:sp>
      <p:sp>
        <p:nvSpPr>
          <p:cNvPr id="10" name="Slide Number Placeholder 3"/>
          <p:cNvSpPr>
            <a:spLocks noGrp="1"/>
          </p:cNvSpPr>
          <p:nvPr>
            <p:ph type="sldNum" sz="quarter" idx="12"/>
          </p:nvPr>
        </p:nvSpPr>
        <p:spPr>
          <a:xfrm>
            <a:off x="7010400" y="6487587"/>
            <a:ext cx="2133600" cy="365125"/>
          </a:xfrm>
        </p:spPr>
        <p:txBody>
          <a:bodyPr/>
          <a:lstStyle/>
          <a:p>
            <a:pPr algn="r">
              <a:defRPr/>
            </a:pPr>
            <a:r>
              <a:rPr lang="en-US" sz="1400" b="1" dirty="0" smtClean="0">
                <a:latin typeface="+mn-lt"/>
                <a:cs typeface="Arial" pitchFamily="34" charset="0"/>
              </a:rPr>
              <a:t>44</a:t>
            </a:r>
            <a:endParaRPr lang="en-US" sz="1400" b="1" dirty="0">
              <a:latin typeface="+mn-lt"/>
              <a:cs typeface="Arial" pitchFamily="34" charset="0"/>
            </a:endParaRPr>
          </a:p>
        </p:txBody>
      </p:sp>
      <p:sp>
        <p:nvSpPr>
          <p:cNvPr id="11" name="TextBox 10"/>
          <p:cNvSpPr txBox="1"/>
          <p:nvPr/>
        </p:nvSpPr>
        <p:spPr>
          <a:xfrm>
            <a:off x="491033" y="533400"/>
            <a:ext cx="8119567" cy="523220"/>
          </a:xfrm>
          <a:prstGeom prst="rect">
            <a:avLst/>
          </a:prstGeom>
          <a:solidFill>
            <a:srgbClr val="006600"/>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fontAlgn="auto">
              <a:spcBef>
                <a:spcPts val="0"/>
              </a:spcBef>
              <a:spcAft>
                <a:spcPts val="0"/>
              </a:spcAft>
              <a:defRPr/>
            </a:pPr>
            <a:r>
              <a:rPr lang="en-US" altLang="en-US" sz="2800" b="1" dirty="0">
                <a:solidFill>
                  <a:srgbClr val="FFFFFF"/>
                </a:solidFill>
                <a:cs typeface="Arial"/>
              </a:rPr>
              <a:t>CET System Challenges</a:t>
            </a:r>
            <a:endParaRPr lang="en-US" altLang="en-US" sz="2800" dirty="0">
              <a:cs typeface="Arial"/>
            </a:endParaRPr>
          </a:p>
        </p:txBody>
      </p:sp>
    </p:spTree>
    <p:extLst>
      <p:ext uri="{BB962C8B-B14F-4D97-AF65-F5344CB8AC3E}">
        <p14:creationId xmlns:p14="http://schemas.microsoft.com/office/powerpoint/2010/main" xmlns="" val="3269416978"/>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195" name="AutoShape 3"/>
          <p:cNvSpPr>
            <a:spLocks/>
          </p:cNvSpPr>
          <p:nvPr/>
        </p:nvSpPr>
        <p:spPr bwMode="auto">
          <a:xfrm>
            <a:off x="491033" y="1066800"/>
            <a:ext cx="8119567" cy="50967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lstStyle/>
          <a:p>
            <a:pPr marL="342900" indent="-342900">
              <a:spcAft>
                <a:spcPts val="600"/>
              </a:spcAft>
              <a:buFont typeface="Arial" panose="020B0604020202020204" pitchFamily="34" charset="0"/>
              <a:buChar char="•"/>
            </a:pPr>
            <a:r>
              <a:rPr lang="en-US" dirty="0" smtClean="0"/>
              <a:t>Report </a:t>
            </a:r>
            <a:r>
              <a:rPr lang="en-US" dirty="0"/>
              <a:t>on the CET college implementation of governance policies (4): monitoring </a:t>
            </a:r>
            <a:r>
              <a:rPr lang="en-US" dirty="0" smtClean="0"/>
              <a:t>implementation </a:t>
            </a:r>
            <a:r>
              <a:rPr lang="en-US" dirty="0"/>
              <a:t>and compliance with relevant policies and legislation</a:t>
            </a:r>
            <a:endParaRPr lang="en-GB" dirty="0"/>
          </a:p>
          <a:p>
            <a:pPr marL="342900" lvl="0" indent="-342900">
              <a:spcAft>
                <a:spcPts val="600"/>
              </a:spcAft>
              <a:buFont typeface="Arial" panose="020B0604020202020204" pitchFamily="34" charset="0"/>
              <a:buChar char="•"/>
            </a:pPr>
            <a:r>
              <a:rPr lang="en-US" dirty="0"/>
              <a:t>Monitoring and </a:t>
            </a:r>
            <a:r>
              <a:rPr lang="en-US" dirty="0" smtClean="0"/>
              <a:t>evaluation </a:t>
            </a:r>
            <a:r>
              <a:rPr lang="en-US" dirty="0"/>
              <a:t>report (Q1): (System efficiency and performance)</a:t>
            </a:r>
            <a:endParaRPr lang="en-GB" dirty="0"/>
          </a:p>
          <a:p>
            <a:pPr marL="342900" lvl="0" indent="-342900">
              <a:spcAft>
                <a:spcPts val="600"/>
              </a:spcAft>
              <a:buFont typeface="Arial" panose="020B0604020202020204" pitchFamily="34" charset="0"/>
              <a:buChar char="•"/>
            </a:pPr>
            <a:r>
              <a:rPr lang="en-US" dirty="0"/>
              <a:t>Increase access: </a:t>
            </a:r>
            <a:endParaRPr lang="en-GB" dirty="0"/>
          </a:p>
          <a:p>
            <a:pPr marL="800100" lvl="1" indent="-342900">
              <a:spcAft>
                <a:spcPts val="600"/>
              </a:spcAft>
              <a:buFont typeface="+mj-lt"/>
              <a:buAutoNum type="alphaLcParenR"/>
            </a:pPr>
            <a:r>
              <a:rPr lang="en-US" dirty="0"/>
              <a:t>Headcount enrolment </a:t>
            </a:r>
            <a:r>
              <a:rPr lang="en-US" dirty="0" smtClean="0"/>
              <a:t>target: 320</a:t>
            </a:r>
            <a:r>
              <a:rPr lang="en-US" dirty="0"/>
              <a:t> </a:t>
            </a:r>
            <a:r>
              <a:rPr lang="en-US" dirty="0" smtClean="0"/>
              <a:t>000 - </a:t>
            </a:r>
            <a:r>
              <a:rPr lang="en-US" dirty="0"/>
              <a:t>consistent with SP targets</a:t>
            </a:r>
            <a:endParaRPr lang="en-GB" dirty="0"/>
          </a:p>
          <a:p>
            <a:pPr marL="800100" lvl="1" indent="-342900">
              <a:spcAft>
                <a:spcPts val="600"/>
              </a:spcAft>
              <a:buFont typeface="+mj-lt"/>
              <a:buAutoNum type="alphaLcParenR"/>
            </a:pPr>
            <a:r>
              <a:rPr lang="en-US" dirty="0"/>
              <a:t>Certification </a:t>
            </a:r>
            <a:r>
              <a:rPr lang="en-US" dirty="0" smtClean="0"/>
              <a:t>rates: 40% - consistent </a:t>
            </a:r>
            <a:r>
              <a:rPr lang="en-US" dirty="0"/>
              <a:t>with SP </a:t>
            </a:r>
            <a:r>
              <a:rPr lang="en-US" dirty="0" smtClean="0"/>
              <a:t>target</a:t>
            </a:r>
            <a:endParaRPr lang="en-GB" dirty="0"/>
          </a:p>
          <a:p>
            <a:pPr marL="342900" lvl="0" indent="-342900">
              <a:spcAft>
                <a:spcPts val="600"/>
              </a:spcAft>
              <a:buFont typeface="Arial" panose="020B0604020202020204" pitchFamily="34" charset="0"/>
              <a:buChar char="•"/>
            </a:pPr>
            <a:r>
              <a:rPr lang="en-US" dirty="0"/>
              <a:t>2 Reports on the implementation of teaching and </a:t>
            </a:r>
            <a:r>
              <a:rPr lang="en-US" dirty="0" smtClean="0"/>
              <a:t>learning </a:t>
            </a:r>
            <a:r>
              <a:rPr lang="en-US" dirty="0"/>
              <a:t>plan (Q2&amp;4) (extent to which teaching and learning interventions are implemented by CET college to improve system performance</a:t>
            </a:r>
            <a:endParaRPr lang="en-GB" dirty="0"/>
          </a:p>
          <a:p>
            <a:pPr marL="342900" lvl="0" indent="-342900">
              <a:spcAft>
                <a:spcPts val="600"/>
              </a:spcAft>
              <a:buFont typeface="Arial" panose="020B0604020202020204" pitchFamily="34" charset="0"/>
              <a:buChar char="•"/>
            </a:pPr>
            <a:r>
              <a:rPr lang="en-US" dirty="0"/>
              <a:t>Report on the implementation of the strategy for partnership (Q4): This sector cannot achieve its mandate if CET colleges do not enter into partnership for, inter </a:t>
            </a:r>
            <a:r>
              <a:rPr lang="en-US" dirty="0" smtClean="0"/>
              <a:t>alia:</a:t>
            </a:r>
            <a:endParaRPr lang="en-US" dirty="0"/>
          </a:p>
          <a:p>
            <a:pPr lvl="0">
              <a:spcAft>
                <a:spcPts val="600"/>
              </a:spcAft>
            </a:pPr>
            <a:r>
              <a:rPr lang="en-US" dirty="0" smtClean="0"/>
              <a:t>	(a</a:t>
            </a:r>
            <a:r>
              <a:rPr lang="en-US" dirty="0"/>
              <a:t>) infrastructure </a:t>
            </a:r>
            <a:r>
              <a:rPr lang="en-US" dirty="0" err="1"/>
              <a:t>utilisation</a:t>
            </a:r>
            <a:r>
              <a:rPr lang="en-US" dirty="0"/>
              <a:t> </a:t>
            </a:r>
            <a:endParaRPr lang="en-US" dirty="0" smtClean="0"/>
          </a:p>
          <a:p>
            <a:pPr lvl="0">
              <a:spcAft>
                <a:spcPts val="600"/>
              </a:spcAft>
            </a:pPr>
            <a:r>
              <a:rPr lang="en-US" dirty="0"/>
              <a:t>	</a:t>
            </a:r>
            <a:r>
              <a:rPr lang="en-US" dirty="0" smtClean="0"/>
              <a:t>(</a:t>
            </a:r>
            <a:r>
              <a:rPr lang="en-US" dirty="0"/>
              <a:t>b) </a:t>
            </a:r>
            <a:r>
              <a:rPr lang="en-US" dirty="0" err="1"/>
              <a:t>programme</a:t>
            </a:r>
            <a:r>
              <a:rPr lang="en-US" dirty="0"/>
              <a:t> diversification </a:t>
            </a:r>
            <a:endParaRPr lang="en-US" dirty="0" smtClean="0"/>
          </a:p>
          <a:p>
            <a:pPr lvl="0">
              <a:spcAft>
                <a:spcPts val="600"/>
              </a:spcAft>
            </a:pPr>
            <a:r>
              <a:rPr lang="en-US" dirty="0"/>
              <a:t>	</a:t>
            </a:r>
            <a:r>
              <a:rPr lang="en-US" dirty="0" smtClean="0"/>
              <a:t>(</a:t>
            </a:r>
            <a:r>
              <a:rPr lang="en-US" dirty="0"/>
              <a:t>c) lecturer training and </a:t>
            </a:r>
            <a:r>
              <a:rPr lang="en-US" dirty="0" smtClean="0"/>
              <a:t>development</a:t>
            </a:r>
            <a:endParaRPr lang="en-GB" dirty="0"/>
          </a:p>
        </p:txBody>
      </p:sp>
      <p:sp>
        <p:nvSpPr>
          <p:cNvPr id="8" name="Slide Number Placeholder 3"/>
          <p:cNvSpPr>
            <a:spLocks noGrp="1"/>
          </p:cNvSpPr>
          <p:nvPr>
            <p:ph type="sldNum" sz="quarter" idx="12"/>
          </p:nvPr>
        </p:nvSpPr>
        <p:spPr>
          <a:xfrm>
            <a:off x="7010400" y="6487587"/>
            <a:ext cx="2133600" cy="365125"/>
          </a:xfrm>
        </p:spPr>
        <p:txBody>
          <a:bodyPr/>
          <a:lstStyle/>
          <a:p>
            <a:pPr algn="r">
              <a:defRPr/>
            </a:pPr>
            <a:r>
              <a:rPr lang="en-US" b="1" dirty="0" smtClean="0">
                <a:latin typeface="+mn-lt"/>
                <a:cs typeface="Arial" pitchFamily="34" charset="0"/>
              </a:rPr>
              <a:t>45</a:t>
            </a:r>
            <a:endParaRPr lang="en-US" sz="1400" b="1" dirty="0">
              <a:latin typeface="+mn-lt"/>
              <a:cs typeface="Arial" pitchFamily="34" charset="0"/>
            </a:endParaRPr>
          </a:p>
        </p:txBody>
      </p:sp>
      <p:sp>
        <p:nvSpPr>
          <p:cNvPr id="9" name="TextBox 8"/>
          <p:cNvSpPr txBox="1"/>
          <p:nvPr/>
        </p:nvSpPr>
        <p:spPr>
          <a:xfrm>
            <a:off x="491033" y="533400"/>
            <a:ext cx="8119567" cy="523220"/>
          </a:xfrm>
          <a:prstGeom prst="rect">
            <a:avLst/>
          </a:prstGeom>
          <a:solidFill>
            <a:srgbClr val="006600"/>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a:r>
              <a:rPr lang="en-US" sz="2800" b="1" dirty="0" smtClean="0">
                <a:solidFill>
                  <a:schemeClr val="bg1"/>
                </a:solidFill>
                <a:cs typeface="Arial" pitchFamily="34" charset="0"/>
              </a:rPr>
              <a:t>2018/19 Performance Targets</a:t>
            </a:r>
            <a:endParaRPr lang="en-US" sz="2800" dirty="0">
              <a:solidFill>
                <a:schemeClr val="bg1"/>
              </a:solidFill>
              <a:cs typeface="Arial"/>
            </a:endParaRPr>
          </a:p>
        </p:txBody>
      </p:sp>
    </p:spTree>
    <p:extLst>
      <p:ext uri="{BB962C8B-B14F-4D97-AF65-F5344CB8AC3E}">
        <p14:creationId xmlns:p14="http://schemas.microsoft.com/office/powerpoint/2010/main" xmlns="" val="1154683884"/>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506" name="AutoShape 4"/>
          <p:cNvSpPr>
            <a:spLocks/>
          </p:cNvSpPr>
          <p:nvPr/>
        </p:nvSpPr>
        <p:spPr bwMode="auto">
          <a:xfrm>
            <a:off x="539750" y="747713"/>
            <a:ext cx="8569325" cy="5627687"/>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w="9525">
            <a:noFill/>
            <a:miter lim="800000"/>
            <a:headEnd/>
            <a:tailEnd/>
          </a:ln>
        </p:spPr>
        <p:txBody>
          <a:bodyPr lIns="50800" tIns="50800" rIns="50800" bIns="50800"/>
          <a:lstStyle/>
          <a:p>
            <a:endParaRPr lang="en-US" dirty="0">
              <a:latin typeface="Calibri" pitchFamily="34" charset="0"/>
            </a:endParaRPr>
          </a:p>
          <a:p>
            <a:endParaRPr lang="en-US" dirty="0">
              <a:latin typeface="Calibri" pitchFamily="34" charset="0"/>
            </a:endParaRPr>
          </a:p>
          <a:p>
            <a:endParaRPr lang="en-US" dirty="0">
              <a:latin typeface="Calibri" pitchFamily="34" charset="0"/>
            </a:endParaRPr>
          </a:p>
          <a:p>
            <a:endParaRPr lang="en-US" dirty="0">
              <a:latin typeface="Calibri" pitchFamily="34" charset="0"/>
            </a:endParaRPr>
          </a:p>
          <a:p>
            <a:endParaRPr lang="en-US" dirty="0">
              <a:latin typeface="Calibri" pitchFamily="34" charset="0"/>
            </a:endParaRPr>
          </a:p>
          <a:p>
            <a:endParaRPr lang="en-US" dirty="0">
              <a:latin typeface="Calibri" pitchFamily="34" charset="0"/>
            </a:endParaRPr>
          </a:p>
          <a:p>
            <a:endParaRPr lang="en-US" dirty="0">
              <a:latin typeface="Calibri" pitchFamily="34" charset="0"/>
            </a:endParaRPr>
          </a:p>
          <a:p>
            <a:endParaRPr lang="en-US" dirty="0">
              <a:latin typeface="Calibri" pitchFamily="34" charset="0"/>
            </a:endParaRPr>
          </a:p>
          <a:p>
            <a:endParaRPr lang="en-US" dirty="0">
              <a:latin typeface="Calibri" pitchFamily="34" charset="0"/>
            </a:endParaRPr>
          </a:p>
          <a:p>
            <a:endParaRPr lang="en-US" dirty="0">
              <a:latin typeface="Calibri" pitchFamily="34" charset="0"/>
            </a:endParaRPr>
          </a:p>
          <a:p>
            <a:endParaRPr lang="en-US" dirty="0">
              <a:latin typeface="Calibri" pitchFamily="34" charset="0"/>
            </a:endParaRPr>
          </a:p>
          <a:p>
            <a:endParaRPr lang="en-US" dirty="0">
              <a:latin typeface="Calibri" pitchFamily="34" charset="0"/>
            </a:endParaRPr>
          </a:p>
          <a:p>
            <a:endParaRPr lang="en-US" dirty="0">
              <a:latin typeface="Calibri" pitchFamily="34" charset="0"/>
            </a:endParaRPr>
          </a:p>
          <a:p>
            <a:endParaRPr lang="en-US" dirty="0">
              <a:latin typeface="Calibri" pitchFamily="34" charset="0"/>
            </a:endParaRPr>
          </a:p>
          <a:p>
            <a:endParaRPr lang="en-US" dirty="0">
              <a:latin typeface="Calibri" pitchFamily="34" charset="0"/>
            </a:endParaRPr>
          </a:p>
          <a:p>
            <a:endParaRPr lang="en-US" dirty="0">
              <a:latin typeface="Calibri" pitchFamily="34" charset="0"/>
            </a:endParaRPr>
          </a:p>
          <a:p>
            <a:endParaRPr lang="en-US" dirty="0">
              <a:latin typeface="Calibri" pitchFamily="34" charset="0"/>
            </a:endParaRPr>
          </a:p>
        </p:txBody>
      </p:sp>
      <p:sp>
        <p:nvSpPr>
          <p:cNvPr id="21507" name="AutoShape 5"/>
          <p:cNvSpPr>
            <a:spLocks/>
          </p:cNvSpPr>
          <p:nvPr/>
        </p:nvSpPr>
        <p:spPr bwMode="auto">
          <a:xfrm>
            <a:off x="587375" y="936625"/>
            <a:ext cx="7924800" cy="50800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w="9525">
            <a:noFill/>
            <a:miter lim="800000"/>
            <a:headEnd/>
            <a:tailEnd/>
          </a:ln>
        </p:spPr>
        <p:txBody>
          <a:bodyPr lIns="50800" tIns="50800" rIns="50800" bIns="50800"/>
          <a:lstStyle/>
          <a:p>
            <a:endParaRPr lang="en-US" dirty="0"/>
          </a:p>
        </p:txBody>
      </p:sp>
      <p:sp>
        <p:nvSpPr>
          <p:cNvPr id="21508" name="Rectangle 8"/>
          <p:cNvSpPr>
            <a:spLocks noChangeArrowheads="1"/>
          </p:cNvSpPr>
          <p:nvPr/>
        </p:nvSpPr>
        <p:spPr bwMode="auto">
          <a:xfrm>
            <a:off x="504825" y="1143000"/>
            <a:ext cx="8105776" cy="4185761"/>
          </a:xfrm>
          <a:prstGeom prst="rect">
            <a:avLst/>
          </a:prstGeom>
          <a:noFill/>
          <a:ln w="9525">
            <a:noFill/>
            <a:miter lim="800000"/>
            <a:headEnd/>
            <a:tailEnd/>
          </a:ln>
        </p:spPr>
        <p:txBody>
          <a:bodyPr wrap="square">
            <a:spAutoFit/>
          </a:bodyPr>
          <a:lstStyle/>
          <a:p>
            <a:pPr marL="546100" lvl="0" indent="-342900">
              <a:spcAft>
                <a:spcPts val="1200"/>
              </a:spcAft>
              <a:buFont typeface="Arial" panose="020B0604020202020204" pitchFamily="34" charset="0"/>
              <a:buChar char="•"/>
            </a:pPr>
            <a:r>
              <a:rPr lang="en-US" dirty="0" smtClean="0"/>
              <a:t>Report </a:t>
            </a:r>
            <a:r>
              <a:rPr lang="en-US" dirty="0"/>
              <a:t>on </a:t>
            </a:r>
            <a:r>
              <a:rPr lang="en-US" dirty="0" smtClean="0"/>
              <a:t>infrastructure </a:t>
            </a:r>
            <a:r>
              <a:rPr lang="en-US" dirty="0"/>
              <a:t>maintenance (Q4): the extent which the infrastructure that is own by colleges is </a:t>
            </a:r>
            <a:r>
              <a:rPr lang="en-US" dirty="0" smtClean="0"/>
              <a:t>maintained</a:t>
            </a:r>
            <a:endParaRPr lang="en-GB" dirty="0"/>
          </a:p>
          <a:p>
            <a:pPr marL="546100" lvl="0" indent="-342900">
              <a:spcAft>
                <a:spcPts val="1200"/>
              </a:spcAft>
              <a:buFont typeface="Arial" panose="020B0604020202020204" pitchFamily="34" charset="0"/>
              <a:buChar char="•"/>
            </a:pPr>
            <a:r>
              <a:rPr lang="en-US" dirty="0"/>
              <a:t>Based on the approved Ministerial framework, draft norms and standards for funding CET colleges will be developed (Q4) to ensure equitable allocation of funding</a:t>
            </a:r>
            <a:endParaRPr lang="en-GB" dirty="0"/>
          </a:p>
          <a:p>
            <a:pPr marL="546100" lvl="0" indent="-342900">
              <a:spcAft>
                <a:spcPts val="1200"/>
              </a:spcAft>
              <a:buFont typeface="Arial" panose="020B0604020202020204" pitchFamily="34" charset="0"/>
              <a:buChar char="•"/>
            </a:pPr>
            <a:r>
              <a:rPr lang="en-US" dirty="0"/>
              <a:t>Run capacity-building workshops for </a:t>
            </a:r>
            <a:r>
              <a:rPr lang="en-US" dirty="0" smtClean="0"/>
              <a:t>Councils</a:t>
            </a:r>
            <a:r>
              <a:rPr lang="en-US" dirty="0"/>
              <a:t>, management and student leadership (Q3</a:t>
            </a:r>
            <a:r>
              <a:rPr lang="en-US" dirty="0" smtClean="0"/>
              <a:t>)</a:t>
            </a:r>
            <a:endParaRPr lang="en-GB" dirty="0"/>
          </a:p>
          <a:p>
            <a:pPr marL="546100" lvl="0" indent="-342900">
              <a:spcAft>
                <a:spcPts val="1200"/>
              </a:spcAft>
              <a:buFont typeface="Arial" panose="020B0604020202020204" pitchFamily="34" charset="0"/>
              <a:buChar char="•"/>
            </a:pPr>
            <a:r>
              <a:rPr lang="en-US" dirty="0"/>
              <a:t>Develop robust financial management systems at CET colleges (Q4)</a:t>
            </a:r>
            <a:endParaRPr lang="en-GB" dirty="0"/>
          </a:p>
          <a:p>
            <a:pPr marL="546100" lvl="0" indent="-342900">
              <a:spcAft>
                <a:spcPts val="1200"/>
              </a:spcAft>
              <a:buFont typeface="Arial" panose="020B0604020202020204" pitchFamily="34" charset="0"/>
              <a:buChar char="•"/>
            </a:pPr>
            <a:r>
              <a:rPr lang="en-US" dirty="0"/>
              <a:t>Jointly with SITA and PED Exam system administrators, eliminate the GETC backlog (Q2)</a:t>
            </a:r>
            <a:endParaRPr lang="en-GB" dirty="0"/>
          </a:p>
          <a:p>
            <a:pPr marL="546100" indent="-342900">
              <a:spcAft>
                <a:spcPts val="1200"/>
              </a:spcAft>
              <a:buFont typeface="Arial" panose="020B0604020202020204" pitchFamily="34" charset="0"/>
              <a:buChar char="•"/>
            </a:pPr>
            <a:r>
              <a:rPr lang="en-US" dirty="0"/>
              <a:t>Develop a National Framework for the development of the Constitutions for CET college </a:t>
            </a:r>
            <a:r>
              <a:rPr lang="en-US" dirty="0" smtClean="0"/>
              <a:t>SRC</a:t>
            </a:r>
            <a:r>
              <a:rPr lang="en-US" dirty="0"/>
              <a:t>s</a:t>
            </a:r>
            <a:endParaRPr lang="en-ZA" dirty="0">
              <a:latin typeface="Arial"/>
              <a:cs typeface="Arial"/>
            </a:endParaRPr>
          </a:p>
        </p:txBody>
      </p:sp>
      <p:sp>
        <p:nvSpPr>
          <p:cNvPr id="10" name="Slide Number Placeholder 3"/>
          <p:cNvSpPr>
            <a:spLocks noGrp="1"/>
          </p:cNvSpPr>
          <p:nvPr>
            <p:ph type="sldNum" sz="quarter" idx="12"/>
          </p:nvPr>
        </p:nvSpPr>
        <p:spPr>
          <a:xfrm>
            <a:off x="7010400" y="6487587"/>
            <a:ext cx="2133600" cy="365125"/>
          </a:xfrm>
        </p:spPr>
        <p:txBody>
          <a:bodyPr/>
          <a:lstStyle/>
          <a:p>
            <a:pPr algn="r">
              <a:defRPr/>
            </a:pPr>
            <a:r>
              <a:rPr lang="en-US" b="1" dirty="0" smtClean="0">
                <a:latin typeface="+mn-lt"/>
                <a:cs typeface="Arial" pitchFamily="34" charset="0"/>
              </a:rPr>
              <a:t>46</a:t>
            </a:r>
            <a:endParaRPr lang="en-US" sz="1400" b="1" dirty="0">
              <a:latin typeface="+mn-lt"/>
              <a:cs typeface="Arial" pitchFamily="34" charset="0"/>
            </a:endParaRPr>
          </a:p>
        </p:txBody>
      </p:sp>
      <p:sp>
        <p:nvSpPr>
          <p:cNvPr id="11" name="TextBox 10"/>
          <p:cNvSpPr txBox="1"/>
          <p:nvPr/>
        </p:nvSpPr>
        <p:spPr>
          <a:xfrm>
            <a:off x="491033" y="533400"/>
            <a:ext cx="8119567" cy="523220"/>
          </a:xfrm>
          <a:prstGeom prst="rect">
            <a:avLst/>
          </a:prstGeom>
          <a:solidFill>
            <a:srgbClr val="006600"/>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a:r>
              <a:rPr lang="en-US" sz="2800" b="1" dirty="0" smtClean="0">
                <a:solidFill>
                  <a:schemeClr val="bg1"/>
                </a:solidFill>
                <a:cs typeface="Arial" pitchFamily="34" charset="0"/>
              </a:rPr>
              <a:t>2018/19 Performance Targets</a:t>
            </a:r>
            <a:endParaRPr lang="en-US" sz="2800" dirty="0">
              <a:solidFill>
                <a:schemeClr val="bg1"/>
              </a:solidFill>
              <a:cs typeface="Arial"/>
            </a:endParaRPr>
          </a:p>
        </p:txBody>
      </p:sp>
    </p:spTree>
    <p:extLst>
      <p:ext uri="{BB962C8B-B14F-4D97-AF65-F5344CB8AC3E}">
        <p14:creationId xmlns:p14="http://schemas.microsoft.com/office/powerpoint/2010/main" xmlns="" val="1151454846"/>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506" name="AutoShape 4"/>
          <p:cNvSpPr>
            <a:spLocks/>
          </p:cNvSpPr>
          <p:nvPr/>
        </p:nvSpPr>
        <p:spPr bwMode="auto">
          <a:xfrm>
            <a:off x="539750" y="747713"/>
            <a:ext cx="8569325" cy="5627687"/>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w="9525">
            <a:noFill/>
            <a:miter lim="800000"/>
            <a:headEnd/>
            <a:tailEnd/>
          </a:ln>
        </p:spPr>
        <p:txBody>
          <a:bodyPr lIns="50800" tIns="50800" rIns="50800" bIns="50800"/>
          <a:lstStyle/>
          <a:p>
            <a:endParaRPr lang="en-US" dirty="0">
              <a:latin typeface="Calibri" pitchFamily="34" charset="0"/>
            </a:endParaRPr>
          </a:p>
          <a:p>
            <a:endParaRPr lang="en-US" dirty="0">
              <a:latin typeface="Calibri" pitchFamily="34" charset="0"/>
            </a:endParaRPr>
          </a:p>
          <a:p>
            <a:endParaRPr lang="en-US" dirty="0">
              <a:latin typeface="Calibri" pitchFamily="34" charset="0"/>
            </a:endParaRPr>
          </a:p>
          <a:p>
            <a:endParaRPr lang="en-US" dirty="0">
              <a:latin typeface="Calibri" pitchFamily="34" charset="0"/>
            </a:endParaRPr>
          </a:p>
          <a:p>
            <a:endParaRPr lang="en-US" dirty="0">
              <a:latin typeface="Calibri" pitchFamily="34" charset="0"/>
            </a:endParaRPr>
          </a:p>
          <a:p>
            <a:endParaRPr lang="en-US" dirty="0">
              <a:latin typeface="Calibri" pitchFamily="34" charset="0"/>
            </a:endParaRPr>
          </a:p>
          <a:p>
            <a:endParaRPr lang="en-US" dirty="0">
              <a:latin typeface="Calibri" pitchFamily="34" charset="0"/>
            </a:endParaRPr>
          </a:p>
          <a:p>
            <a:endParaRPr lang="en-US" dirty="0">
              <a:latin typeface="Calibri" pitchFamily="34" charset="0"/>
            </a:endParaRPr>
          </a:p>
          <a:p>
            <a:endParaRPr lang="en-US" dirty="0">
              <a:latin typeface="Calibri" pitchFamily="34" charset="0"/>
            </a:endParaRPr>
          </a:p>
          <a:p>
            <a:endParaRPr lang="en-US" dirty="0">
              <a:latin typeface="Calibri" pitchFamily="34" charset="0"/>
            </a:endParaRPr>
          </a:p>
          <a:p>
            <a:endParaRPr lang="en-US" dirty="0">
              <a:latin typeface="Calibri" pitchFamily="34" charset="0"/>
            </a:endParaRPr>
          </a:p>
          <a:p>
            <a:endParaRPr lang="en-US" dirty="0">
              <a:latin typeface="Calibri" pitchFamily="34" charset="0"/>
            </a:endParaRPr>
          </a:p>
          <a:p>
            <a:endParaRPr lang="en-US" dirty="0">
              <a:latin typeface="Calibri" pitchFamily="34" charset="0"/>
            </a:endParaRPr>
          </a:p>
          <a:p>
            <a:endParaRPr lang="en-US" dirty="0">
              <a:latin typeface="Calibri" pitchFamily="34" charset="0"/>
            </a:endParaRPr>
          </a:p>
          <a:p>
            <a:endParaRPr lang="en-US" dirty="0">
              <a:latin typeface="Calibri" pitchFamily="34" charset="0"/>
            </a:endParaRPr>
          </a:p>
          <a:p>
            <a:endParaRPr lang="en-US" dirty="0">
              <a:latin typeface="Calibri" pitchFamily="34" charset="0"/>
            </a:endParaRPr>
          </a:p>
          <a:p>
            <a:endParaRPr lang="en-US" dirty="0">
              <a:latin typeface="Calibri" pitchFamily="34" charset="0"/>
            </a:endParaRPr>
          </a:p>
        </p:txBody>
      </p:sp>
      <p:sp>
        <p:nvSpPr>
          <p:cNvPr id="21507" name="AutoShape 5"/>
          <p:cNvSpPr>
            <a:spLocks/>
          </p:cNvSpPr>
          <p:nvPr/>
        </p:nvSpPr>
        <p:spPr bwMode="auto">
          <a:xfrm>
            <a:off x="587375" y="936625"/>
            <a:ext cx="7924800" cy="50800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w="9525">
            <a:noFill/>
            <a:miter lim="800000"/>
            <a:headEnd/>
            <a:tailEnd/>
          </a:ln>
        </p:spPr>
        <p:txBody>
          <a:bodyPr lIns="50800" tIns="50800" rIns="50800" bIns="50800"/>
          <a:lstStyle/>
          <a:p>
            <a:endParaRPr lang="en-US" dirty="0"/>
          </a:p>
        </p:txBody>
      </p:sp>
      <p:sp>
        <p:nvSpPr>
          <p:cNvPr id="21508" name="Rectangle 8"/>
          <p:cNvSpPr>
            <a:spLocks noChangeArrowheads="1"/>
          </p:cNvSpPr>
          <p:nvPr/>
        </p:nvSpPr>
        <p:spPr bwMode="auto">
          <a:xfrm>
            <a:off x="491033" y="1219200"/>
            <a:ext cx="8151522" cy="1938992"/>
          </a:xfrm>
          <a:prstGeom prst="rect">
            <a:avLst/>
          </a:prstGeom>
          <a:noFill/>
          <a:ln w="9525">
            <a:noFill/>
            <a:miter lim="800000"/>
            <a:headEnd/>
            <a:tailEnd/>
          </a:ln>
        </p:spPr>
        <p:txBody>
          <a:bodyPr wrap="square">
            <a:spAutoFit/>
          </a:bodyPr>
          <a:lstStyle/>
          <a:p>
            <a:pPr marL="625475" indent="-417513">
              <a:spcAft>
                <a:spcPts val="1200"/>
              </a:spcAft>
              <a:buFont typeface="Arial" panose="020B0604020202020204" pitchFamily="34" charset="0"/>
              <a:buChar char="•"/>
            </a:pPr>
            <a:r>
              <a:rPr lang="en-US" dirty="0" smtClean="0"/>
              <a:t>Fully </a:t>
            </a:r>
            <a:r>
              <a:rPr lang="en-US" dirty="0"/>
              <a:t>established </a:t>
            </a:r>
            <a:r>
              <a:rPr lang="en-US" dirty="0" smtClean="0"/>
              <a:t>management</a:t>
            </a:r>
          </a:p>
          <a:p>
            <a:pPr marL="625475" lvl="0" indent="-417513">
              <a:spcAft>
                <a:spcPts val="1200"/>
              </a:spcAft>
              <a:buFont typeface="Arial" panose="020B0604020202020204" pitchFamily="34" charset="0"/>
              <a:buChar char="•"/>
            </a:pPr>
            <a:r>
              <a:rPr lang="en-US" dirty="0" smtClean="0"/>
              <a:t>Fully </a:t>
            </a:r>
            <a:r>
              <a:rPr lang="en-US" dirty="0"/>
              <a:t>established </a:t>
            </a:r>
            <a:r>
              <a:rPr lang="en-US" dirty="0" smtClean="0"/>
              <a:t>councils</a:t>
            </a:r>
          </a:p>
          <a:p>
            <a:pPr marL="625475" lvl="0" indent="-417513">
              <a:spcAft>
                <a:spcPts val="1200"/>
              </a:spcAft>
              <a:buFont typeface="Arial" panose="020B0604020202020204" pitchFamily="34" charset="0"/>
              <a:buChar char="•"/>
            </a:pPr>
            <a:r>
              <a:rPr lang="en-US" dirty="0" smtClean="0"/>
              <a:t>Fully </a:t>
            </a:r>
            <a:r>
              <a:rPr lang="en-US" dirty="0"/>
              <a:t>developed policy and legislative environment to established a common legal and policy code for the </a:t>
            </a:r>
            <a:r>
              <a:rPr lang="en-US" dirty="0" smtClean="0"/>
              <a:t>system</a:t>
            </a:r>
          </a:p>
          <a:p>
            <a:pPr marL="514350" lvl="0" indent="-514350">
              <a:buFont typeface="Arial" panose="020B0604020202020204" pitchFamily="34" charset="0"/>
              <a:buChar char="•"/>
            </a:pPr>
            <a:endParaRPr lang="en-GB" dirty="0"/>
          </a:p>
        </p:txBody>
      </p:sp>
      <p:sp>
        <p:nvSpPr>
          <p:cNvPr id="10" name="Slide Number Placeholder 3"/>
          <p:cNvSpPr>
            <a:spLocks noGrp="1"/>
          </p:cNvSpPr>
          <p:nvPr>
            <p:ph type="sldNum" sz="quarter" idx="12"/>
          </p:nvPr>
        </p:nvSpPr>
        <p:spPr>
          <a:xfrm>
            <a:off x="7010400" y="6487587"/>
            <a:ext cx="2133600" cy="365125"/>
          </a:xfrm>
        </p:spPr>
        <p:txBody>
          <a:bodyPr/>
          <a:lstStyle/>
          <a:p>
            <a:pPr algn="r">
              <a:defRPr/>
            </a:pPr>
            <a:r>
              <a:rPr lang="en-US" b="1" dirty="0" smtClean="0">
                <a:latin typeface="+mn-lt"/>
                <a:cs typeface="Arial" pitchFamily="34" charset="0"/>
              </a:rPr>
              <a:t>47</a:t>
            </a:r>
            <a:endParaRPr lang="en-US" sz="1400" b="1" dirty="0">
              <a:latin typeface="+mn-lt"/>
              <a:cs typeface="Arial" pitchFamily="34" charset="0"/>
            </a:endParaRPr>
          </a:p>
        </p:txBody>
      </p:sp>
      <p:sp>
        <p:nvSpPr>
          <p:cNvPr id="11" name="TextBox 10"/>
          <p:cNvSpPr txBox="1"/>
          <p:nvPr/>
        </p:nvSpPr>
        <p:spPr>
          <a:xfrm>
            <a:off x="491033" y="533400"/>
            <a:ext cx="8119567" cy="523220"/>
          </a:xfrm>
          <a:prstGeom prst="rect">
            <a:avLst/>
          </a:prstGeom>
          <a:solidFill>
            <a:srgbClr val="006600"/>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a:defRPr/>
            </a:pPr>
            <a:r>
              <a:rPr lang="en-ZA" altLang="en-US" sz="2800" b="1" dirty="0">
                <a:solidFill>
                  <a:schemeClr val="bg1"/>
                </a:solidFill>
                <a:cs typeface="Arial"/>
              </a:rPr>
              <a:t>Achievements in </a:t>
            </a:r>
            <a:r>
              <a:rPr lang="en-ZA" altLang="en-US" sz="2800" b="1" dirty="0" smtClean="0">
                <a:solidFill>
                  <a:schemeClr val="bg1"/>
                </a:solidFill>
                <a:cs typeface="Arial"/>
              </a:rPr>
              <a:t>Relation </a:t>
            </a:r>
            <a:r>
              <a:rPr lang="en-ZA" altLang="en-US" sz="2800" b="1" dirty="0">
                <a:solidFill>
                  <a:schemeClr val="bg1"/>
                </a:solidFill>
                <a:cs typeface="Arial"/>
              </a:rPr>
              <a:t>to the Strategic Plan</a:t>
            </a:r>
            <a:endParaRPr lang="en-US" altLang="en-US" sz="2800" dirty="0">
              <a:solidFill>
                <a:schemeClr val="bg1"/>
              </a:solidFill>
              <a:cs typeface="Arial"/>
            </a:endParaRPr>
          </a:p>
        </p:txBody>
      </p:sp>
    </p:spTree>
    <p:extLst>
      <p:ext uri="{BB962C8B-B14F-4D97-AF65-F5344CB8AC3E}">
        <p14:creationId xmlns:p14="http://schemas.microsoft.com/office/powerpoint/2010/main" xmlns="" val="3546666417"/>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5" name="Content Placeholder 2"/>
          <p:cNvSpPr txBox="1">
            <a:spLocks/>
          </p:cNvSpPr>
          <p:nvPr/>
        </p:nvSpPr>
        <p:spPr>
          <a:xfrm>
            <a:off x="0" y="1186018"/>
            <a:ext cx="9067800" cy="5630993"/>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endParaRPr lang="en-US" sz="2000" kern="0" dirty="0" smtClean="0"/>
          </a:p>
        </p:txBody>
      </p:sp>
      <p:sp>
        <p:nvSpPr>
          <p:cNvPr id="3" name="Rectangle 2"/>
          <p:cNvSpPr/>
          <p:nvPr/>
        </p:nvSpPr>
        <p:spPr>
          <a:xfrm>
            <a:off x="491033" y="1190685"/>
            <a:ext cx="8119568" cy="4524315"/>
          </a:xfrm>
          <a:prstGeom prst="rect">
            <a:avLst/>
          </a:prstGeom>
        </p:spPr>
        <p:txBody>
          <a:bodyPr wrap="square">
            <a:spAutoFit/>
          </a:bodyPr>
          <a:lstStyle/>
          <a:p>
            <a:pPr>
              <a:spcAft>
                <a:spcPts val="1200"/>
              </a:spcAft>
            </a:pPr>
            <a:r>
              <a:rPr lang="en-US" b="1" dirty="0" smtClean="0">
                <a:latin typeface="+mn-lt"/>
              </a:rPr>
              <a:t>Purpose </a:t>
            </a:r>
          </a:p>
          <a:p>
            <a:pPr marL="285750" indent="-285750">
              <a:spcAft>
                <a:spcPts val="1200"/>
              </a:spcAft>
              <a:buFont typeface="Arial" panose="020B0604020202020204" pitchFamily="34" charset="0"/>
              <a:buChar char="•"/>
            </a:pPr>
            <a:r>
              <a:rPr lang="en-US" dirty="0">
                <a:latin typeface="+mn-lt"/>
              </a:rPr>
              <a:t>T</a:t>
            </a:r>
            <a:r>
              <a:rPr lang="en-US" dirty="0" smtClean="0">
                <a:latin typeface="+mn-lt"/>
              </a:rPr>
              <a:t>o </a:t>
            </a:r>
            <a:r>
              <a:rPr lang="en-US" dirty="0">
                <a:latin typeface="+mn-lt"/>
              </a:rPr>
              <a:t>provide overall management and administration of the </a:t>
            </a:r>
            <a:r>
              <a:rPr lang="en-US" dirty="0" smtClean="0">
                <a:latin typeface="+mn-lt"/>
              </a:rPr>
              <a:t>Department</a:t>
            </a:r>
            <a:endParaRPr lang="en-US" dirty="0">
              <a:latin typeface="+mn-lt"/>
            </a:endParaRPr>
          </a:p>
          <a:p>
            <a:pPr>
              <a:spcAft>
                <a:spcPts val="1200"/>
              </a:spcAft>
            </a:pPr>
            <a:endParaRPr lang="en-ZA" sz="1000" b="1" dirty="0" smtClean="0">
              <a:latin typeface="+mn-lt"/>
            </a:endParaRPr>
          </a:p>
          <a:p>
            <a:pPr>
              <a:spcAft>
                <a:spcPts val="1200"/>
              </a:spcAft>
            </a:pPr>
            <a:r>
              <a:rPr lang="en-ZA" b="1" dirty="0" smtClean="0">
                <a:latin typeface="+mn-lt"/>
              </a:rPr>
              <a:t>Key targets </a:t>
            </a:r>
            <a:r>
              <a:rPr lang="en-ZA" b="1" dirty="0">
                <a:latin typeface="+mn-lt"/>
              </a:rPr>
              <a:t>for </a:t>
            </a:r>
            <a:r>
              <a:rPr lang="en-ZA" b="1" dirty="0" smtClean="0">
                <a:latin typeface="+mn-lt"/>
              </a:rPr>
              <a:t>2018/19</a:t>
            </a:r>
          </a:p>
          <a:p>
            <a:pPr marL="342900" indent="-342900">
              <a:spcAft>
                <a:spcPts val="1200"/>
              </a:spcAft>
              <a:buFont typeface="Arial" panose="020B0604020202020204" pitchFamily="34" charset="0"/>
              <a:buChar char="•"/>
            </a:pPr>
            <a:r>
              <a:rPr lang="en-ZA" dirty="0">
                <a:latin typeface="+mn-lt"/>
              </a:rPr>
              <a:t>F</a:t>
            </a:r>
            <a:r>
              <a:rPr lang="en-ZA" dirty="0" smtClean="0">
                <a:latin typeface="+mn-lt"/>
              </a:rPr>
              <a:t>illing </a:t>
            </a:r>
            <a:r>
              <a:rPr lang="en-ZA" dirty="0">
                <a:latin typeface="+mn-lt"/>
              </a:rPr>
              <a:t>90% of approved positions per </a:t>
            </a:r>
            <a:r>
              <a:rPr lang="en-ZA" dirty="0" smtClean="0">
                <a:latin typeface="+mn-lt"/>
              </a:rPr>
              <a:t>annum</a:t>
            </a:r>
          </a:p>
          <a:p>
            <a:pPr marL="342900" indent="-342900">
              <a:spcAft>
                <a:spcPts val="1200"/>
              </a:spcAft>
              <a:buFont typeface="Arial" panose="020B0604020202020204" pitchFamily="34" charset="0"/>
              <a:buChar char="•"/>
            </a:pPr>
            <a:r>
              <a:rPr lang="en-ZA" dirty="0">
                <a:latin typeface="+mn-lt"/>
              </a:rPr>
              <a:t>R</a:t>
            </a:r>
            <a:r>
              <a:rPr lang="en-ZA" dirty="0" smtClean="0">
                <a:latin typeface="+mn-lt"/>
              </a:rPr>
              <a:t>esolving </a:t>
            </a:r>
            <a:r>
              <a:rPr lang="en-ZA" dirty="0">
                <a:latin typeface="+mn-lt"/>
              </a:rPr>
              <a:t>all (100%) disciplinary cases within 90 days per </a:t>
            </a:r>
            <a:r>
              <a:rPr lang="en-ZA" dirty="0" smtClean="0">
                <a:latin typeface="+mn-lt"/>
              </a:rPr>
              <a:t>annum </a:t>
            </a:r>
          </a:p>
          <a:p>
            <a:pPr marL="342900" indent="-342900">
              <a:spcAft>
                <a:spcPts val="1200"/>
              </a:spcAft>
              <a:buFont typeface="Arial" panose="020B0604020202020204" pitchFamily="34" charset="0"/>
              <a:buChar char="•"/>
            </a:pPr>
            <a:r>
              <a:rPr lang="en-ZA" dirty="0">
                <a:latin typeface="+mn-lt"/>
              </a:rPr>
              <a:t>R</a:t>
            </a:r>
            <a:r>
              <a:rPr lang="en-ZA" dirty="0" smtClean="0">
                <a:latin typeface="+mn-lt"/>
              </a:rPr>
              <a:t>educing </a:t>
            </a:r>
            <a:r>
              <a:rPr lang="en-ZA" dirty="0">
                <a:latin typeface="+mn-lt"/>
              </a:rPr>
              <a:t>the average number of days to fill an advertised position to 180 days per </a:t>
            </a:r>
            <a:r>
              <a:rPr lang="en-ZA" dirty="0" smtClean="0">
                <a:latin typeface="+mn-lt"/>
              </a:rPr>
              <a:t>annum</a:t>
            </a:r>
          </a:p>
          <a:p>
            <a:pPr marL="342900" indent="-342900">
              <a:spcAft>
                <a:spcPts val="1200"/>
              </a:spcAft>
              <a:buFont typeface="Arial" panose="020B0604020202020204" pitchFamily="34" charset="0"/>
              <a:buChar char="•"/>
            </a:pPr>
            <a:r>
              <a:rPr lang="en-ZA" dirty="0">
                <a:latin typeface="+mn-lt"/>
              </a:rPr>
              <a:t>P</a:t>
            </a:r>
            <a:r>
              <a:rPr lang="en-ZA" dirty="0" smtClean="0">
                <a:latin typeface="+mn-lt"/>
              </a:rPr>
              <a:t>ay </a:t>
            </a:r>
            <a:r>
              <a:rPr lang="en-ZA" dirty="0">
                <a:latin typeface="+mn-lt"/>
              </a:rPr>
              <a:t>creditors within 30 days of receipt of valid </a:t>
            </a:r>
            <a:r>
              <a:rPr lang="en-ZA" dirty="0" smtClean="0">
                <a:latin typeface="+mn-lt"/>
              </a:rPr>
              <a:t>invoices </a:t>
            </a:r>
          </a:p>
          <a:p>
            <a:pPr marL="342900" indent="-342900">
              <a:spcAft>
                <a:spcPts val="1200"/>
              </a:spcAft>
              <a:buFont typeface="Arial" panose="020B0604020202020204" pitchFamily="34" charset="0"/>
              <a:buChar char="•"/>
            </a:pPr>
            <a:r>
              <a:rPr lang="en-ZA" dirty="0">
                <a:latin typeface="+mn-lt"/>
              </a:rPr>
              <a:t>A</a:t>
            </a:r>
            <a:r>
              <a:rPr lang="en-ZA" dirty="0" smtClean="0">
                <a:latin typeface="+mn-lt"/>
              </a:rPr>
              <a:t>chieve </a:t>
            </a:r>
            <a:r>
              <a:rPr lang="en-ZA" dirty="0">
                <a:latin typeface="+mn-lt"/>
              </a:rPr>
              <a:t>a clean </a:t>
            </a:r>
            <a:r>
              <a:rPr lang="en-ZA" dirty="0" smtClean="0">
                <a:latin typeface="+mn-lt"/>
              </a:rPr>
              <a:t>audit</a:t>
            </a:r>
          </a:p>
          <a:p>
            <a:pPr marL="342900" indent="-342900">
              <a:spcAft>
                <a:spcPts val="1200"/>
              </a:spcAft>
              <a:buFont typeface="Arial" panose="020B0604020202020204" pitchFamily="34" charset="0"/>
              <a:buChar char="•"/>
            </a:pPr>
            <a:r>
              <a:rPr lang="en-ZA" dirty="0">
                <a:latin typeface="+mn-lt"/>
              </a:rPr>
              <a:t>I</a:t>
            </a:r>
            <a:r>
              <a:rPr lang="en-ZA" dirty="0" smtClean="0">
                <a:latin typeface="+mn-lt"/>
              </a:rPr>
              <a:t>mprove </a:t>
            </a:r>
            <a:r>
              <a:rPr lang="en-ZA" dirty="0">
                <a:latin typeface="+mn-lt"/>
              </a:rPr>
              <a:t>network connectivity </a:t>
            </a:r>
            <a:r>
              <a:rPr lang="en-ZA" dirty="0" smtClean="0">
                <a:latin typeface="+mn-lt"/>
              </a:rPr>
              <a:t>uptime </a:t>
            </a:r>
            <a:endParaRPr lang="en-ZA" dirty="0">
              <a:effectLst/>
              <a:latin typeface="+mn-lt"/>
              <a:ea typeface="Calibri" panose="020F0502020204030204" pitchFamily="34" charset="0"/>
              <a:cs typeface="Times New Roman" panose="02020603050405020304" pitchFamily="18" charset="0"/>
            </a:endParaRPr>
          </a:p>
        </p:txBody>
      </p:sp>
      <p:sp>
        <p:nvSpPr>
          <p:cNvPr id="9" name="Slide Number Placeholder 3"/>
          <p:cNvSpPr>
            <a:spLocks noGrp="1"/>
          </p:cNvSpPr>
          <p:nvPr>
            <p:ph type="sldNum" sz="quarter" idx="12"/>
          </p:nvPr>
        </p:nvSpPr>
        <p:spPr>
          <a:xfrm>
            <a:off x="7010400" y="6487587"/>
            <a:ext cx="2133600" cy="365125"/>
          </a:xfrm>
        </p:spPr>
        <p:txBody>
          <a:bodyPr/>
          <a:lstStyle/>
          <a:p>
            <a:pPr algn="r">
              <a:defRPr/>
            </a:pPr>
            <a:r>
              <a:rPr lang="en-US" b="1" dirty="0" smtClean="0">
                <a:latin typeface="+mn-lt"/>
                <a:cs typeface="Arial" pitchFamily="34" charset="0"/>
              </a:rPr>
              <a:t>48</a:t>
            </a:r>
            <a:endParaRPr lang="en-US" sz="1400" b="1" dirty="0">
              <a:latin typeface="+mn-lt"/>
              <a:cs typeface="Arial" pitchFamily="34" charset="0"/>
            </a:endParaRPr>
          </a:p>
        </p:txBody>
      </p:sp>
      <p:sp>
        <p:nvSpPr>
          <p:cNvPr id="10" name="TextBox 9"/>
          <p:cNvSpPr txBox="1"/>
          <p:nvPr/>
        </p:nvSpPr>
        <p:spPr>
          <a:xfrm>
            <a:off x="491033" y="533400"/>
            <a:ext cx="8119567" cy="545727"/>
          </a:xfrm>
          <a:prstGeom prst="rect">
            <a:avLst/>
          </a:prstGeom>
          <a:solidFill>
            <a:srgbClr val="006600"/>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a:lnSpc>
                <a:spcPct val="115000"/>
              </a:lnSpc>
              <a:spcAft>
                <a:spcPts val="0"/>
              </a:spcAft>
            </a:pPr>
            <a:r>
              <a:rPr lang="en-ZA" sz="2800" b="1" dirty="0">
                <a:latin typeface="Arial" panose="020B0604020202020204" pitchFamily="34" charset="0"/>
                <a:ea typeface="Calibri" panose="020F0502020204030204" pitchFamily="34" charset="0"/>
                <a:cs typeface="Times New Roman" panose="02020603050405020304" pitchFamily="18" charset="0"/>
              </a:rPr>
              <a:t>Programme: Administration </a:t>
            </a:r>
          </a:p>
        </p:txBody>
      </p:sp>
    </p:spTree>
    <p:extLst>
      <p:ext uri="{BB962C8B-B14F-4D97-AF65-F5344CB8AC3E}">
        <p14:creationId xmlns:p14="http://schemas.microsoft.com/office/powerpoint/2010/main" xmlns="" val="262446095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5" name="Content Placeholder 2"/>
          <p:cNvSpPr txBox="1">
            <a:spLocks/>
          </p:cNvSpPr>
          <p:nvPr/>
        </p:nvSpPr>
        <p:spPr>
          <a:xfrm>
            <a:off x="0" y="1186018"/>
            <a:ext cx="9067800" cy="5630993"/>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endParaRPr lang="en-US" sz="2000" kern="0" dirty="0" smtClean="0"/>
          </a:p>
        </p:txBody>
      </p:sp>
      <p:sp>
        <p:nvSpPr>
          <p:cNvPr id="7" name="Rectangle 6"/>
          <p:cNvSpPr/>
          <p:nvPr/>
        </p:nvSpPr>
        <p:spPr>
          <a:xfrm>
            <a:off x="491033" y="1186018"/>
            <a:ext cx="8119567" cy="4924425"/>
          </a:xfrm>
          <a:prstGeom prst="rect">
            <a:avLst/>
          </a:prstGeom>
        </p:spPr>
        <p:txBody>
          <a:bodyPr wrap="square">
            <a:spAutoFit/>
          </a:bodyPr>
          <a:lstStyle/>
          <a:p>
            <a:pPr>
              <a:spcAft>
                <a:spcPts val="1200"/>
              </a:spcAft>
            </a:pPr>
            <a:r>
              <a:rPr lang="en-ZA" b="1" dirty="0" smtClean="0">
                <a:latin typeface="Arial" panose="020B0604020202020204" pitchFamily="34" charset="0"/>
                <a:cs typeface="Arial" panose="020B0604020202020204" pitchFamily="34" charset="0"/>
              </a:rPr>
              <a:t>2018/19  Priorities </a:t>
            </a:r>
            <a:endParaRPr lang="en-ZA" dirty="0">
              <a:latin typeface="Arial" panose="020B0604020202020204" pitchFamily="34" charset="0"/>
              <a:cs typeface="Arial" panose="020B0604020202020204" pitchFamily="34" charset="0"/>
            </a:endParaRPr>
          </a:p>
          <a:p>
            <a:pPr marL="257175" indent="-257175">
              <a:spcAft>
                <a:spcPts val="1200"/>
              </a:spcAft>
              <a:buFont typeface="Arial" panose="020B0604020202020204" pitchFamily="34" charset="0"/>
              <a:buChar char="•"/>
            </a:pPr>
            <a:r>
              <a:rPr lang="en-ZA" dirty="0">
                <a:latin typeface="Arial" panose="020B0604020202020204" pitchFamily="34" charset="0"/>
                <a:cs typeface="Arial" panose="020B0604020202020204" pitchFamily="34" charset="0"/>
              </a:rPr>
              <a:t>Approve and implement </a:t>
            </a:r>
            <a:r>
              <a:rPr lang="en-ZA" dirty="0" smtClean="0">
                <a:latin typeface="Arial" panose="020B0604020202020204" pitchFamily="34" charset="0"/>
                <a:cs typeface="Arial" panose="020B0604020202020204" pitchFamily="34" charset="0"/>
              </a:rPr>
              <a:t>the organisational </a:t>
            </a:r>
            <a:r>
              <a:rPr lang="en-ZA" dirty="0">
                <a:latin typeface="Arial" panose="020B0604020202020204" pitchFamily="34" charset="0"/>
                <a:cs typeface="Arial" panose="020B0604020202020204" pitchFamily="34" charset="0"/>
              </a:rPr>
              <a:t>s</a:t>
            </a:r>
            <a:r>
              <a:rPr lang="en-ZA" dirty="0" smtClean="0">
                <a:latin typeface="Arial" panose="020B0604020202020204" pitchFamily="34" charset="0"/>
                <a:cs typeface="Arial" panose="020B0604020202020204" pitchFamily="34" charset="0"/>
              </a:rPr>
              <a:t>tructure </a:t>
            </a:r>
            <a:endParaRPr lang="en-ZA" dirty="0">
              <a:latin typeface="Arial" panose="020B0604020202020204" pitchFamily="34" charset="0"/>
              <a:cs typeface="Arial" panose="020B0604020202020204" pitchFamily="34" charset="0"/>
            </a:endParaRPr>
          </a:p>
          <a:p>
            <a:pPr marL="257175" indent="-257175">
              <a:spcAft>
                <a:spcPts val="1200"/>
              </a:spcAft>
              <a:buFont typeface="Arial" panose="020B0604020202020204" pitchFamily="34" charset="0"/>
              <a:buChar char="•"/>
            </a:pPr>
            <a:r>
              <a:rPr lang="en-ZA" dirty="0">
                <a:latin typeface="Arial" panose="020B0604020202020204" pitchFamily="34" charset="0"/>
                <a:cs typeface="Arial" panose="020B0604020202020204" pitchFamily="34" charset="0"/>
              </a:rPr>
              <a:t>Finalise the Post Provisioning Norms and </a:t>
            </a:r>
            <a:r>
              <a:rPr lang="en-ZA" dirty="0" smtClean="0">
                <a:latin typeface="Arial" panose="020B0604020202020204" pitchFamily="34" charset="0"/>
                <a:cs typeface="Arial" panose="020B0604020202020204" pitchFamily="34" charset="0"/>
              </a:rPr>
              <a:t>Post </a:t>
            </a:r>
            <a:r>
              <a:rPr lang="en-ZA" dirty="0">
                <a:latin typeface="Arial" panose="020B0604020202020204" pitchFamily="34" charset="0"/>
                <a:cs typeface="Arial" panose="020B0604020202020204" pitchFamily="34" charset="0"/>
              </a:rPr>
              <a:t>D</a:t>
            </a:r>
            <a:r>
              <a:rPr lang="en-ZA" dirty="0" smtClean="0">
                <a:latin typeface="Arial" panose="020B0604020202020204" pitchFamily="34" charset="0"/>
                <a:cs typeface="Arial" panose="020B0604020202020204" pitchFamily="34" charset="0"/>
              </a:rPr>
              <a:t>istribution </a:t>
            </a:r>
            <a:r>
              <a:rPr lang="en-ZA" dirty="0">
                <a:latin typeface="Arial" panose="020B0604020202020204" pitchFamily="34" charset="0"/>
                <a:cs typeface="Arial" panose="020B0604020202020204" pitchFamily="34" charset="0"/>
              </a:rPr>
              <a:t>M</a:t>
            </a:r>
            <a:r>
              <a:rPr lang="en-ZA" dirty="0" smtClean="0">
                <a:latin typeface="Arial" panose="020B0604020202020204" pitchFamily="34" charset="0"/>
                <a:cs typeface="Arial" panose="020B0604020202020204" pitchFamily="34" charset="0"/>
              </a:rPr>
              <a:t>odel </a:t>
            </a:r>
            <a:r>
              <a:rPr lang="en-ZA" dirty="0">
                <a:latin typeface="Arial" panose="020B0604020202020204" pitchFamily="34" charset="0"/>
                <a:cs typeface="Arial" panose="020B0604020202020204" pitchFamily="34" charset="0"/>
              </a:rPr>
              <a:t>for TVET and CET </a:t>
            </a:r>
            <a:r>
              <a:rPr lang="en-ZA" dirty="0" smtClean="0">
                <a:latin typeface="Arial" panose="020B0604020202020204" pitchFamily="34" charset="0"/>
                <a:cs typeface="Arial" panose="020B0604020202020204" pitchFamily="34" charset="0"/>
              </a:rPr>
              <a:t>college staff</a:t>
            </a:r>
            <a:endParaRPr lang="en-ZA" dirty="0">
              <a:latin typeface="Arial" panose="020B0604020202020204" pitchFamily="34" charset="0"/>
              <a:cs typeface="Arial" panose="020B0604020202020204" pitchFamily="34" charset="0"/>
            </a:endParaRPr>
          </a:p>
          <a:p>
            <a:pPr marL="257175" indent="-257175">
              <a:spcAft>
                <a:spcPts val="1200"/>
              </a:spcAft>
              <a:buFont typeface="Arial" panose="020B0604020202020204" pitchFamily="34" charset="0"/>
              <a:buChar char="•"/>
            </a:pPr>
            <a:r>
              <a:rPr lang="en-ZA" dirty="0">
                <a:latin typeface="Arial" panose="020B0604020202020204" pitchFamily="34" charset="0"/>
                <a:cs typeface="Arial" panose="020B0604020202020204" pitchFamily="34" charset="0"/>
              </a:rPr>
              <a:t>Implement SANRen Connectivity at TVET </a:t>
            </a:r>
            <a:r>
              <a:rPr lang="en-ZA" dirty="0" smtClean="0">
                <a:latin typeface="Arial" panose="020B0604020202020204" pitchFamily="34" charset="0"/>
                <a:cs typeface="Arial" panose="020B0604020202020204" pitchFamily="34" charset="0"/>
              </a:rPr>
              <a:t>colleges </a:t>
            </a:r>
            <a:r>
              <a:rPr lang="en-ZA" dirty="0">
                <a:latin typeface="Arial" panose="020B0604020202020204" pitchFamily="34" charset="0"/>
                <a:cs typeface="Arial" panose="020B0604020202020204" pitchFamily="34" charset="0"/>
              </a:rPr>
              <a:t>and the </a:t>
            </a:r>
            <a:r>
              <a:rPr lang="en-ZA" dirty="0" smtClean="0">
                <a:latin typeface="Arial" panose="020B0604020202020204" pitchFamily="34" charset="0"/>
                <a:cs typeface="Arial" panose="020B0604020202020204" pitchFamily="34" charset="0"/>
              </a:rPr>
              <a:t>Department</a:t>
            </a:r>
            <a:endParaRPr lang="en-ZA" dirty="0">
              <a:latin typeface="Arial" panose="020B0604020202020204" pitchFamily="34" charset="0"/>
              <a:cs typeface="Arial" panose="020B0604020202020204" pitchFamily="34" charset="0"/>
            </a:endParaRPr>
          </a:p>
          <a:p>
            <a:pPr marL="257175" indent="-257175">
              <a:spcAft>
                <a:spcPts val="1200"/>
              </a:spcAft>
              <a:buFont typeface="Arial" panose="020B0604020202020204" pitchFamily="34" charset="0"/>
              <a:buChar char="•"/>
            </a:pPr>
            <a:r>
              <a:rPr lang="en-ZA" dirty="0">
                <a:latin typeface="Arial" panose="020B0604020202020204" pitchFamily="34" charset="0"/>
                <a:cs typeface="Arial" panose="020B0604020202020204" pitchFamily="34" charset="0"/>
              </a:rPr>
              <a:t>Facilitate the construction of new Head Office and acquisition of regional office </a:t>
            </a:r>
            <a:r>
              <a:rPr lang="en-ZA" dirty="0" smtClean="0">
                <a:latin typeface="Arial" panose="020B0604020202020204" pitchFamily="34" charset="0"/>
                <a:cs typeface="Arial" panose="020B0604020202020204" pitchFamily="34" charset="0"/>
              </a:rPr>
              <a:t>accommodation</a:t>
            </a:r>
            <a:endParaRPr lang="en-ZA" dirty="0">
              <a:latin typeface="Arial" panose="020B0604020202020204" pitchFamily="34" charset="0"/>
              <a:cs typeface="Arial" panose="020B0604020202020204" pitchFamily="34" charset="0"/>
            </a:endParaRPr>
          </a:p>
          <a:p>
            <a:pPr marL="257175" indent="-257175">
              <a:spcAft>
                <a:spcPts val="1200"/>
              </a:spcAft>
              <a:buFont typeface="Arial" panose="020B0604020202020204" pitchFamily="34" charset="0"/>
              <a:buChar char="•"/>
            </a:pPr>
            <a:r>
              <a:rPr lang="en-ZA" dirty="0">
                <a:latin typeface="Arial" panose="020B0604020202020204" pitchFamily="34" charset="0"/>
                <a:cs typeface="Arial" panose="020B0604020202020204" pitchFamily="34" charset="0"/>
              </a:rPr>
              <a:t>Implement in-house employee verification and vetting </a:t>
            </a:r>
            <a:r>
              <a:rPr lang="en-ZA" dirty="0" smtClean="0">
                <a:latin typeface="Arial" panose="020B0604020202020204" pitchFamily="34" charset="0"/>
                <a:cs typeface="Arial" panose="020B0604020202020204" pitchFamily="34" charset="0"/>
              </a:rPr>
              <a:t>system </a:t>
            </a:r>
            <a:endParaRPr lang="en-ZA" dirty="0">
              <a:latin typeface="Arial" panose="020B0604020202020204" pitchFamily="34" charset="0"/>
              <a:cs typeface="Arial" panose="020B0604020202020204" pitchFamily="34" charset="0"/>
            </a:endParaRPr>
          </a:p>
          <a:p>
            <a:pPr marL="257175" indent="-257175">
              <a:spcAft>
                <a:spcPts val="1200"/>
              </a:spcAft>
              <a:buFont typeface="Arial" panose="020B0604020202020204" pitchFamily="34" charset="0"/>
              <a:buChar char="•"/>
            </a:pPr>
            <a:r>
              <a:rPr lang="en-ZA" dirty="0">
                <a:latin typeface="Arial" panose="020B0604020202020204" pitchFamily="34" charset="0"/>
                <a:cs typeface="Arial" panose="020B0604020202020204" pitchFamily="34" charset="0"/>
              </a:rPr>
              <a:t>Implement policies and systems to instil ethical culture and conduct in the </a:t>
            </a:r>
            <a:r>
              <a:rPr lang="en-ZA" dirty="0" smtClean="0">
                <a:latin typeface="Arial" panose="020B0604020202020204" pitchFamily="34" charset="0"/>
                <a:cs typeface="Arial" panose="020B0604020202020204" pitchFamily="34" charset="0"/>
              </a:rPr>
              <a:t>department</a:t>
            </a:r>
            <a:endParaRPr lang="en-ZA" dirty="0">
              <a:latin typeface="Arial" panose="020B0604020202020204" pitchFamily="34" charset="0"/>
              <a:cs typeface="Arial" panose="020B0604020202020204" pitchFamily="34" charset="0"/>
            </a:endParaRPr>
          </a:p>
          <a:p>
            <a:pPr marL="257175" indent="-257175">
              <a:spcAft>
                <a:spcPts val="1200"/>
              </a:spcAft>
              <a:buFont typeface="Arial" panose="020B0604020202020204" pitchFamily="34" charset="0"/>
              <a:buChar char="•"/>
            </a:pPr>
            <a:r>
              <a:rPr lang="en-ZA" dirty="0">
                <a:latin typeface="Arial" panose="020B0604020202020204" pitchFamily="34" charset="0"/>
                <a:cs typeface="Arial" panose="020B0604020202020204" pitchFamily="34" charset="0"/>
              </a:rPr>
              <a:t>Implement system to improve efficiency and overall  performance in the D</a:t>
            </a:r>
            <a:r>
              <a:rPr lang="en-ZA" dirty="0" smtClean="0">
                <a:latin typeface="Arial" panose="020B0604020202020204" pitchFamily="34" charset="0"/>
                <a:cs typeface="Arial" panose="020B0604020202020204" pitchFamily="34" charset="0"/>
              </a:rPr>
              <a:t>epartment</a:t>
            </a:r>
            <a:endParaRPr lang="en-ZA" dirty="0">
              <a:latin typeface="Arial" panose="020B0604020202020204" pitchFamily="34" charset="0"/>
              <a:cs typeface="Arial" panose="020B0604020202020204" pitchFamily="34" charset="0"/>
            </a:endParaRPr>
          </a:p>
          <a:p>
            <a:pPr marL="257175" indent="-257175">
              <a:spcAft>
                <a:spcPts val="1200"/>
              </a:spcAft>
              <a:buFont typeface="Arial" panose="020B0604020202020204" pitchFamily="34" charset="0"/>
              <a:buChar char="•"/>
            </a:pPr>
            <a:endParaRPr lang="en-ZA" dirty="0">
              <a:latin typeface="Arial" panose="020B0604020202020204" pitchFamily="34" charset="0"/>
              <a:cs typeface="Arial" panose="020B0604020202020204" pitchFamily="34" charset="0"/>
            </a:endParaRPr>
          </a:p>
        </p:txBody>
      </p:sp>
      <p:sp>
        <p:nvSpPr>
          <p:cNvPr id="10" name="Slide Number Placeholder 3"/>
          <p:cNvSpPr>
            <a:spLocks noGrp="1"/>
          </p:cNvSpPr>
          <p:nvPr>
            <p:ph type="sldNum" sz="quarter" idx="12"/>
          </p:nvPr>
        </p:nvSpPr>
        <p:spPr>
          <a:xfrm>
            <a:off x="7010400" y="6487587"/>
            <a:ext cx="2133600" cy="365125"/>
          </a:xfrm>
        </p:spPr>
        <p:txBody>
          <a:bodyPr/>
          <a:lstStyle/>
          <a:p>
            <a:pPr algn="r">
              <a:defRPr/>
            </a:pPr>
            <a:r>
              <a:rPr lang="en-US" b="1" dirty="0" smtClean="0">
                <a:latin typeface="+mn-lt"/>
                <a:cs typeface="Arial" pitchFamily="34" charset="0"/>
              </a:rPr>
              <a:t>49</a:t>
            </a:r>
            <a:endParaRPr lang="en-US" sz="1400" b="1" dirty="0">
              <a:latin typeface="+mn-lt"/>
              <a:cs typeface="Arial" pitchFamily="34" charset="0"/>
            </a:endParaRPr>
          </a:p>
        </p:txBody>
      </p:sp>
      <p:sp>
        <p:nvSpPr>
          <p:cNvPr id="11" name="TextBox 10"/>
          <p:cNvSpPr txBox="1"/>
          <p:nvPr/>
        </p:nvSpPr>
        <p:spPr>
          <a:xfrm>
            <a:off x="491033" y="533400"/>
            <a:ext cx="8119567" cy="545727"/>
          </a:xfrm>
          <a:prstGeom prst="rect">
            <a:avLst/>
          </a:prstGeom>
          <a:solidFill>
            <a:srgbClr val="006600"/>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a:lnSpc>
                <a:spcPct val="115000"/>
              </a:lnSpc>
              <a:spcAft>
                <a:spcPts val="0"/>
              </a:spcAft>
            </a:pPr>
            <a:r>
              <a:rPr lang="en-ZA" sz="2800" b="1" dirty="0">
                <a:latin typeface="Arial" panose="020B0604020202020204" pitchFamily="34" charset="0"/>
                <a:ea typeface="Calibri" panose="020F0502020204030204" pitchFamily="34" charset="0"/>
                <a:cs typeface="Times New Roman" panose="02020603050405020304" pitchFamily="18" charset="0"/>
              </a:rPr>
              <a:t>Programme: Administration </a:t>
            </a:r>
          </a:p>
        </p:txBody>
      </p:sp>
    </p:spTree>
    <p:extLst>
      <p:ext uri="{BB962C8B-B14F-4D97-AF65-F5344CB8AC3E}">
        <p14:creationId xmlns:p14="http://schemas.microsoft.com/office/powerpoint/2010/main" xmlns="" val="38317896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5" name="Content Placeholder 2"/>
          <p:cNvSpPr txBox="1">
            <a:spLocks/>
          </p:cNvSpPr>
          <p:nvPr/>
        </p:nvSpPr>
        <p:spPr>
          <a:xfrm>
            <a:off x="-51620" y="1270368"/>
            <a:ext cx="8978017" cy="4978032"/>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None/>
            </a:pPr>
            <a:endParaRPr lang="en-ZA" sz="2400" b="1" dirty="0">
              <a:cs typeface="Arial" pitchFamily="34" charset="0"/>
            </a:endParaRPr>
          </a:p>
          <a:p>
            <a:pPr marL="0" indent="0">
              <a:buNone/>
            </a:pPr>
            <a:endParaRPr lang="en-ZA" sz="2400" dirty="0" smtClean="0"/>
          </a:p>
        </p:txBody>
      </p:sp>
      <p:sp>
        <p:nvSpPr>
          <p:cNvPr id="3" name="TextBox 2"/>
          <p:cNvSpPr txBox="1"/>
          <p:nvPr/>
        </p:nvSpPr>
        <p:spPr>
          <a:xfrm>
            <a:off x="491033" y="1143000"/>
            <a:ext cx="8119568" cy="3570208"/>
          </a:xfrm>
          <a:prstGeom prst="rect">
            <a:avLst/>
          </a:prstGeom>
          <a:noFill/>
        </p:spPr>
        <p:txBody>
          <a:bodyPr wrap="square" rtlCol="0">
            <a:spAutoFit/>
          </a:bodyPr>
          <a:lstStyle/>
          <a:p>
            <a:pPr>
              <a:spcAft>
                <a:spcPts val="600"/>
              </a:spcAft>
            </a:pPr>
            <a:r>
              <a:rPr lang="en-ZA" b="1" dirty="0" smtClean="0"/>
              <a:t>Targets in the 2018/19 APP:</a:t>
            </a:r>
          </a:p>
          <a:p>
            <a:pPr marL="285750" indent="-285750">
              <a:spcAft>
                <a:spcPts val="600"/>
              </a:spcAft>
              <a:buFont typeface="Arial" panose="020B0604020202020204" pitchFamily="34" charset="0"/>
              <a:buChar char="•"/>
            </a:pPr>
            <a:r>
              <a:rPr lang="en-ZA" dirty="0" smtClean="0"/>
              <a:t>14 Annual oversight reports focusing on </a:t>
            </a:r>
            <a:r>
              <a:rPr lang="en-US" dirty="0" smtClean="0"/>
              <a:t>the </a:t>
            </a:r>
            <a:r>
              <a:rPr lang="en-US" dirty="0"/>
              <a:t>implementation of various steering and funding mechanisms across the higher education </a:t>
            </a:r>
            <a:r>
              <a:rPr lang="en-US" dirty="0" smtClean="0"/>
              <a:t>sector:      (</a:t>
            </a:r>
            <a:r>
              <a:rPr lang="en-US" dirty="0"/>
              <a:t>1) HEAIDS </a:t>
            </a:r>
            <a:r>
              <a:rPr lang="en-US" dirty="0" err="1" smtClean="0"/>
              <a:t>programme</a:t>
            </a:r>
            <a:r>
              <a:rPr lang="en-US" dirty="0" smtClean="0"/>
              <a:t> </a:t>
            </a:r>
            <a:r>
              <a:rPr lang="en-US" dirty="0"/>
              <a:t>(2) financial health of </a:t>
            </a:r>
            <a:r>
              <a:rPr lang="en-US" dirty="0" smtClean="0"/>
              <a:t>universities </a:t>
            </a:r>
            <a:r>
              <a:rPr lang="en-US" dirty="0"/>
              <a:t>(3) foundation provision </a:t>
            </a:r>
            <a:r>
              <a:rPr lang="en-US" dirty="0" smtClean="0"/>
              <a:t>grant (</a:t>
            </a:r>
            <a:r>
              <a:rPr lang="en-US" dirty="0"/>
              <a:t>4) Implementation of the University Capacity Development </a:t>
            </a:r>
            <a:r>
              <a:rPr lang="en-US" dirty="0" err="1"/>
              <a:t>Programme</a:t>
            </a:r>
            <a:r>
              <a:rPr lang="en-US" dirty="0"/>
              <a:t> </a:t>
            </a:r>
            <a:r>
              <a:rPr lang="en-US" dirty="0" smtClean="0"/>
              <a:t>(</a:t>
            </a:r>
            <a:r>
              <a:rPr lang="en-US" dirty="0"/>
              <a:t>5) research </a:t>
            </a:r>
            <a:r>
              <a:rPr lang="en-US" dirty="0" smtClean="0"/>
              <a:t>outputs </a:t>
            </a:r>
            <a:r>
              <a:rPr lang="en-US" dirty="0"/>
              <a:t>(6) infrastructure and efficiency </a:t>
            </a:r>
            <a:r>
              <a:rPr lang="en-US" dirty="0" smtClean="0"/>
              <a:t>grant      (</a:t>
            </a:r>
            <a:r>
              <a:rPr lang="en-US" dirty="0"/>
              <a:t>7) new universities earmarked </a:t>
            </a:r>
            <a:r>
              <a:rPr lang="en-US" dirty="0" smtClean="0"/>
              <a:t>grant </a:t>
            </a:r>
            <a:r>
              <a:rPr lang="en-US" dirty="0"/>
              <a:t>(8) Ministerial enrolment </a:t>
            </a:r>
            <a:r>
              <a:rPr lang="en-US" dirty="0" smtClean="0"/>
              <a:t>targets       (</a:t>
            </a:r>
            <a:r>
              <a:rPr lang="en-US" dirty="0"/>
              <a:t>9) institutional </a:t>
            </a:r>
            <a:r>
              <a:rPr lang="en-US" dirty="0" smtClean="0"/>
              <a:t>governance (</a:t>
            </a:r>
            <a:r>
              <a:rPr lang="en-US" dirty="0"/>
              <a:t>10) International Scholarships </a:t>
            </a:r>
            <a:r>
              <a:rPr lang="en-US" dirty="0" err="1" smtClean="0"/>
              <a:t>Programme</a:t>
            </a:r>
            <a:r>
              <a:rPr lang="en-US" dirty="0" smtClean="0"/>
              <a:t>        (</a:t>
            </a:r>
            <a:r>
              <a:rPr lang="en-US" dirty="0"/>
              <a:t>11) PHEIs compliance with the </a:t>
            </a:r>
            <a:r>
              <a:rPr lang="en-US" dirty="0" smtClean="0"/>
              <a:t>regulations </a:t>
            </a:r>
            <a:r>
              <a:rPr lang="en-US" dirty="0"/>
              <a:t>(12) BRICS </a:t>
            </a:r>
            <a:r>
              <a:rPr lang="en-US" dirty="0" smtClean="0"/>
              <a:t>partnerships       (</a:t>
            </a:r>
            <a:r>
              <a:rPr lang="en-US" dirty="0"/>
              <a:t>13) teaching and learning development capacity improvement </a:t>
            </a:r>
            <a:r>
              <a:rPr lang="en-US" dirty="0" err="1" smtClean="0"/>
              <a:t>programme</a:t>
            </a:r>
            <a:r>
              <a:rPr lang="en-US" dirty="0" smtClean="0"/>
              <a:t> (</a:t>
            </a:r>
            <a:r>
              <a:rPr lang="en-US" dirty="0"/>
              <a:t>14) Student leadership capacity development </a:t>
            </a:r>
            <a:r>
              <a:rPr lang="en-US" dirty="0" err="1" smtClean="0"/>
              <a:t>programme</a:t>
            </a:r>
            <a:endParaRPr lang="en-ZA" dirty="0" smtClean="0"/>
          </a:p>
          <a:p>
            <a:pPr marL="285750" indent="-285750">
              <a:spcAft>
                <a:spcPts val="600"/>
              </a:spcAft>
              <a:buFont typeface="Arial" panose="020B0604020202020204" pitchFamily="34" charset="0"/>
              <a:buChar char="•"/>
            </a:pPr>
            <a:r>
              <a:rPr lang="en-US" dirty="0"/>
              <a:t>A Cohort study report on higher </a:t>
            </a:r>
            <a:r>
              <a:rPr lang="en-US" dirty="0" smtClean="0"/>
              <a:t>education</a:t>
            </a:r>
            <a:endParaRPr lang="en-ZA" dirty="0"/>
          </a:p>
        </p:txBody>
      </p:sp>
      <p:sp>
        <p:nvSpPr>
          <p:cNvPr id="2" name="TextBox 1"/>
          <p:cNvSpPr txBox="1"/>
          <p:nvPr/>
        </p:nvSpPr>
        <p:spPr>
          <a:xfrm>
            <a:off x="0" y="4876800"/>
            <a:ext cx="8926397" cy="1575086"/>
          </a:xfrm>
          <a:prstGeom prst="rect">
            <a:avLst/>
          </a:prstGeom>
          <a:noFill/>
        </p:spPr>
        <p:txBody>
          <a:bodyPr wrap="square" rtlCol="0">
            <a:spAutoFit/>
          </a:bodyPr>
          <a:lstStyle/>
          <a:p>
            <a:endParaRPr lang="en-ZA" dirty="0"/>
          </a:p>
        </p:txBody>
      </p:sp>
      <p:sp>
        <p:nvSpPr>
          <p:cNvPr id="6" name="TextBox 5"/>
          <p:cNvSpPr txBox="1"/>
          <p:nvPr/>
        </p:nvSpPr>
        <p:spPr>
          <a:xfrm>
            <a:off x="542654" y="4664150"/>
            <a:ext cx="8119567" cy="1754326"/>
          </a:xfrm>
          <a:prstGeom prst="rect">
            <a:avLst/>
          </a:prstGeom>
          <a:noFill/>
        </p:spPr>
        <p:txBody>
          <a:bodyPr wrap="square" rtlCol="0">
            <a:spAutoFit/>
          </a:bodyPr>
          <a:lstStyle/>
          <a:p>
            <a:r>
              <a:rPr lang="en-ZA" b="1" dirty="0" smtClean="0"/>
              <a:t>Note:</a:t>
            </a:r>
            <a:r>
              <a:rPr lang="en-ZA" dirty="0" smtClean="0"/>
              <a:t> </a:t>
            </a:r>
          </a:p>
          <a:p>
            <a:r>
              <a:rPr lang="en-ZA" dirty="0" smtClean="0"/>
              <a:t>Over the five year Strategic Plan a number of steering mechanism have been developed. The focus in 2018/19 is implementation and oversight. Ongoing monitoring and evaluation of the programmes that are in place and annual reports on the utilisation of the funds, identifying the successes and challenges, and identifying areas for improvement and/or intervention</a:t>
            </a:r>
            <a:endParaRPr lang="en-ZA" dirty="0"/>
          </a:p>
        </p:txBody>
      </p:sp>
      <p:sp>
        <p:nvSpPr>
          <p:cNvPr id="11" name="Slide Number Placeholder 3"/>
          <p:cNvSpPr>
            <a:spLocks noGrp="1"/>
          </p:cNvSpPr>
          <p:nvPr>
            <p:ph type="sldNum" sz="quarter" idx="12"/>
          </p:nvPr>
        </p:nvSpPr>
        <p:spPr>
          <a:xfrm>
            <a:off x="7010400" y="6487587"/>
            <a:ext cx="2133600" cy="365125"/>
          </a:xfrm>
        </p:spPr>
        <p:txBody>
          <a:bodyPr/>
          <a:lstStyle/>
          <a:p>
            <a:pPr algn="r">
              <a:defRPr/>
            </a:pPr>
            <a:r>
              <a:rPr lang="en-US" b="1" dirty="0" smtClean="0">
                <a:latin typeface="+mn-lt"/>
                <a:cs typeface="Arial" pitchFamily="34" charset="0"/>
              </a:rPr>
              <a:t>5</a:t>
            </a:r>
            <a:endParaRPr lang="en-US" sz="1400" b="1" dirty="0">
              <a:latin typeface="+mn-lt"/>
              <a:cs typeface="Arial" pitchFamily="34" charset="0"/>
            </a:endParaRPr>
          </a:p>
        </p:txBody>
      </p:sp>
      <p:sp>
        <p:nvSpPr>
          <p:cNvPr id="12" name="TextBox 11"/>
          <p:cNvSpPr txBox="1"/>
          <p:nvPr/>
        </p:nvSpPr>
        <p:spPr>
          <a:xfrm>
            <a:off x="491033" y="533400"/>
            <a:ext cx="8119567" cy="523220"/>
          </a:xfrm>
          <a:prstGeom prst="rect">
            <a:avLst/>
          </a:prstGeom>
          <a:solidFill>
            <a:srgbClr val="006600"/>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fontAlgn="auto">
              <a:spcBef>
                <a:spcPts val="0"/>
              </a:spcBef>
              <a:spcAft>
                <a:spcPts val="0"/>
              </a:spcAft>
              <a:defRPr/>
            </a:pPr>
            <a:r>
              <a:rPr lang="en-ZA" sz="2800" b="1" dirty="0">
                <a:cs typeface="Arial" pitchFamily="34" charset="0"/>
              </a:rPr>
              <a:t>Programme: University Education</a:t>
            </a:r>
          </a:p>
        </p:txBody>
      </p:sp>
    </p:spTree>
    <p:extLst>
      <p:ext uri="{BB962C8B-B14F-4D97-AF65-F5344CB8AC3E}">
        <p14:creationId xmlns:p14="http://schemas.microsoft.com/office/powerpoint/2010/main" xmlns="" val="32972882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5" name="Content Placeholder 2"/>
          <p:cNvSpPr txBox="1">
            <a:spLocks/>
          </p:cNvSpPr>
          <p:nvPr/>
        </p:nvSpPr>
        <p:spPr>
          <a:xfrm>
            <a:off x="34622" y="1447800"/>
            <a:ext cx="9067800" cy="5630993"/>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endParaRPr lang="en-US" sz="2000" kern="0" dirty="0" smtClean="0"/>
          </a:p>
          <a:p>
            <a:endParaRPr lang="en-US" sz="2000" kern="0" dirty="0" smtClean="0"/>
          </a:p>
        </p:txBody>
      </p:sp>
      <p:sp>
        <p:nvSpPr>
          <p:cNvPr id="3" name="Rectangle 2"/>
          <p:cNvSpPr/>
          <p:nvPr/>
        </p:nvSpPr>
        <p:spPr>
          <a:xfrm>
            <a:off x="491032" y="1177290"/>
            <a:ext cx="8119567" cy="5478423"/>
          </a:xfrm>
          <a:prstGeom prst="rect">
            <a:avLst/>
          </a:prstGeom>
        </p:spPr>
        <p:txBody>
          <a:bodyPr wrap="square">
            <a:spAutoFit/>
          </a:bodyPr>
          <a:lstStyle/>
          <a:p>
            <a:pPr>
              <a:spcAft>
                <a:spcPts val="1200"/>
              </a:spcAft>
            </a:pPr>
            <a:r>
              <a:rPr lang="en-US" b="1" kern="0" dirty="0" smtClean="0"/>
              <a:t>Purpose</a:t>
            </a:r>
          </a:p>
          <a:p>
            <a:pPr marL="342900" indent="-342900">
              <a:spcAft>
                <a:spcPts val="1200"/>
              </a:spcAft>
              <a:buFont typeface="Arial" panose="020B0604020202020204" pitchFamily="34" charset="0"/>
              <a:buChar char="•"/>
            </a:pPr>
            <a:r>
              <a:rPr lang="en-US" kern="0" dirty="0" smtClean="0"/>
              <a:t>To</a:t>
            </a:r>
            <a:r>
              <a:rPr lang="en-US" b="1" i="1" kern="0" dirty="0" smtClean="0"/>
              <a:t> </a:t>
            </a:r>
            <a:r>
              <a:rPr lang="en-ZA" kern="0" dirty="0" smtClean="0"/>
              <a:t>provide </a:t>
            </a:r>
            <a:r>
              <a:rPr lang="en-GB" dirty="0" smtClean="0"/>
              <a:t>strategic </a:t>
            </a:r>
            <a:r>
              <a:rPr lang="en-GB" dirty="0"/>
              <a:t>direction in the development, implementation and monitoring of Departmental policies and the human resource development strategy for South </a:t>
            </a:r>
            <a:r>
              <a:rPr lang="en-GB" dirty="0" smtClean="0"/>
              <a:t>Africa</a:t>
            </a:r>
            <a:endParaRPr lang="en-ZA" b="1" dirty="0" smtClean="0"/>
          </a:p>
          <a:p>
            <a:pPr>
              <a:spcAft>
                <a:spcPts val="1200"/>
              </a:spcAft>
            </a:pPr>
            <a:r>
              <a:rPr lang="en-ZA" b="1" dirty="0" smtClean="0"/>
              <a:t>Key </a:t>
            </a:r>
            <a:r>
              <a:rPr lang="en-ZA" b="1" dirty="0"/>
              <a:t>f</a:t>
            </a:r>
            <a:r>
              <a:rPr lang="en-ZA" b="1" dirty="0" smtClean="0"/>
              <a:t>ocus areas for 2018/19</a:t>
            </a:r>
            <a:endParaRPr lang="en-ZA" dirty="0" smtClean="0"/>
          </a:p>
          <a:p>
            <a:pPr marL="342900" indent="-342900">
              <a:spcAft>
                <a:spcPts val="1200"/>
              </a:spcAft>
              <a:buFont typeface="Arial" panose="020B0604020202020204" pitchFamily="34" charset="0"/>
              <a:buChar char="•"/>
            </a:pPr>
            <a:r>
              <a:rPr lang="en-ZA" dirty="0" smtClean="0"/>
              <a:t>Implement </a:t>
            </a:r>
            <a:r>
              <a:rPr lang="en-ZA" i="1" dirty="0"/>
              <a:t>National Policy for Integrated Career Development System </a:t>
            </a:r>
            <a:r>
              <a:rPr lang="en-ZA" dirty="0"/>
              <a:t>- </a:t>
            </a:r>
            <a:r>
              <a:rPr lang="en-ZA" dirty="0" smtClean="0"/>
              <a:t> across </a:t>
            </a:r>
            <a:r>
              <a:rPr lang="en-ZA" dirty="0"/>
              <a:t>all spheres of </a:t>
            </a:r>
            <a:r>
              <a:rPr lang="en-ZA" dirty="0" smtClean="0"/>
              <a:t>government</a:t>
            </a:r>
          </a:p>
          <a:p>
            <a:pPr marL="342900" indent="-342900">
              <a:spcAft>
                <a:spcPts val="1200"/>
              </a:spcAft>
              <a:buFont typeface="Arial" panose="020B0604020202020204" pitchFamily="34" charset="0"/>
              <a:buChar char="•"/>
            </a:pPr>
            <a:r>
              <a:rPr lang="en-ZA" dirty="0" smtClean="0"/>
              <a:t>Finalise  </a:t>
            </a:r>
            <a:r>
              <a:rPr lang="en-ZA" i="1" dirty="0" smtClean="0"/>
              <a:t>Open Learning </a:t>
            </a:r>
            <a:r>
              <a:rPr lang="en-ZA" i="1" dirty="0"/>
              <a:t>Policy Framework for </a:t>
            </a:r>
            <a:r>
              <a:rPr lang="en-ZA" i="1" dirty="0" smtClean="0"/>
              <a:t>PSET</a:t>
            </a:r>
          </a:p>
          <a:p>
            <a:pPr marL="342900" indent="-342900">
              <a:spcAft>
                <a:spcPts val="1200"/>
              </a:spcAft>
              <a:buFont typeface="Arial" panose="020B0604020202020204" pitchFamily="34" charset="0"/>
              <a:buChar char="•"/>
            </a:pPr>
            <a:r>
              <a:rPr lang="en-ZA" dirty="0" smtClean="0"/>
              <a:t>Improve implementation of the NQF by taking forward the findings of the NQF evaluation  </a:t>
            </a:r>
            <a:endParaRPr lang="en-ZA" dirty="0" smtClean="0">
              <a:solidFill>
                <a:srgbClr val="C00000"/>
              </a:solidFill>
            </a:endParaRPr>
          </a:p>
          <a:p>
            <a:pPr marL="342900" indent="-342900">
              <a:spcAft>
                <a:spcPts val="1200"/>
              </a:spcAft>
              <a:buFont typeface="Arial" panose="020B0604020202020204" pitchFamily="34" charset="0"/>
              <a:buChar char="•"/>
            </a:pPr>
            <a:r>
              <a:rPr lang="en-ZA" dirty="0" smtClean="0"/>
              <a:t>Improve responsiveness of PSET system to the needs of the economy and society by advocacy and dissemination of List of Occupations in High Demand to inform enrolment planning, bursary allocations, career advice</a:t>
            </a:r>
          </a:p>
          <a:p>
            <a:pPr marL="800100" lvl="1" indent="-342900">
              <a:spcAft>
                <a:spcPts val="1200"/>
              </a:spcAft>
              <a:buFont typeface="Arial" panose="020B0604020202020204" pitchFamily="34" charset="0"/>
              <a:buChar char="•"/>
            </a:pPr>
            <a:endParaRPr lang="en-ZA" dirty="0" smtClean="0"/>
          </a:p>
          <a:p>
            <a:pPr lvl="1">
              <a:spcAft>
                <a:spcPts val="1200"/>
              </a:spcAft>
            </a:pPr>
            <a:endParaRPr lang="en-ZA" dirty="0">
              <a:solidFill>
                <a:srgbClr val="C00000"/>
              </a:solidFill>
            </a:endParaRPr>
          </a:p>
        </p:txBody>
      </p:sp>
      <p:sp>
        <p:nvSpPr>
          <p:cNvPr id="8" name="Slide Number Placeholder 3"/>
          <p:cNvSpPr>
            <a:spLocks noGrp="1"/>
          </p:cNvSpPr>
          <p:nvPr>
            <p:ph type="sldNum" sz="quarter" idx="12"/>
          </p:nvPr>
        </p:nvSpPr>
        <p:spPr>
          <a:xfrm>
            <a:off x="7010400" y="6487587"/>
            <a:ext cx="2133600" cy="365125"/>
          </a:xfrm>
        </p:spPr>
        <p:txBody>
          <a:bodyPr/>
          <a:lstStyle/>
          <a:p>
            <a:pPr algn="r">
              <a:defRPr/>
            </a:pPr>
            <a:r>
              <a:rPr lang="en-US" b="1" dirty="0" smtClean="0">
                <a:latin typeface="+mn-lt"/>
                <a:cs typeface="Arial" pitchFamily="34" charset="0"/>
              </a:rPr>
              <a:t>50</a:t>
            </a:r>
            <a:endParaRPr lang="en-US" sz="1400" b="1" dirty="0">
              <a:latin typeface="+mn-lt"/>
              <a:cs typeface="Arial" pitchFamily="34" charset="0"/>
            </a:endParaRPr>
          </a:p>
        </p:txBody>
      </p:sp>
      <p:sp>
        <p:nvSpPr>
          <p:cNvPr id="9" name="TextBox 8"/>
          <p:cNvSpPr txBox="1"/>
          <p:nvPr/>
        </p:nvSpPr>
        <p:spPr>
          <a:xfrm>
            <a:off x="491033" y="533400"/>
            <a:ext cx="8119567" cy="545727"/>
          </a:xfrm>
          <a:prstGeom prst="rect">
            <a:avLst/>
          </a:prstGeom>
          <a:solidFill>
            <a:srgbClr val="006600"/>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a:lnSpc>
                <a:spcPct val="115000"/>
              </a:lnSpc>
              <a:spcAft>
                <a:spcPts val="0"/>
              </a:spcAft>
            </a:pPr>
            <a:r>
              <a:rPr lang="en-ZA" sz="2800" b="1" dirty="0">
                <a:latin typeface="Arial" panose="020B0604020202020204" pitchFamily="34" charset="0"/>
                <a:ea typeface="Calibri" panose="020F0502020204030204" pitchFamily="34" charset="0"/>
                <a:cs typeface="Times New Roman" panose="02020603050405020304" pitchFamily="18" charset="0"/>
              </a:rPr>
              <a:t>Programme: Planning, Policy and Strategy</a:t>
            </a:r>
          </a:p>
        </p:txBody>
      </p:sp>
    </p:spTree>
    <p:extLst>
      <p:ext uri="{BB962C8B-B14F-4D97-AF65-F5344CB8AC3E}">
        <p14:creationId xmlns:p14="http://schemas.microsoft.com/office/powerpoint/2010/main" xmlns="" val="414998152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5" name="Content Placeholder 2"/>
          <p:cNvSpPr txBox="1">
            <a:spLocks/>
          </p:cNvSpPr>
          <p:nvPr/>
        </p:nvSpPr>
        <p:spPr>
          <a:xfrm>
            <a:off x="34622" y="1447800"/>
            <a:ext cx="9067800" cy="5630993"/>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endParaRPr lang="en-US" sz="2000" kern="0" dirty="0" smtClean="0"/>
          </a:p>
          <a:p>
            <a:endParaRPr lang="en-US" sz="2000" kern="0" dirty="0" smtClean="0"/>
          </a:p>
        </p:txBody>
      </p:sp>
      <p:sp>
        <p:nvSpPr>
          <p:cNvPr id="3" name="Rectangle 2"/>
          <p:cNvSpPr/>
          <p:nvPr/>
        </p:nvSpPr>
        <p:spPr>
          <a:xfrm>
            <a:off x="491033" y="1143000"/>
            <a:ext cx="8119567" cy="5139869"/>
          </a:xfrm>
          <a:prstGeom prst="rect">
            <a:avLst/>
          </a:prstGeom>
        </p:spPr>
        <p:txBody>
          <a:bodyPr wrap="square">
            <a:spAutoFit/>
          </a:bodyPr>
          <a:lstStyle/>
          <a:p>
            <a:pPr marL="342900" indent="-342900">
              <a:spcAft>
                <a:spcPts val="0"/>
              </a:spcAft>
              <a:buFont typeface="Arial" panose="020B0604020202020204" pitchFamily="34" charset="0"/>
              <a:buChar char="•"/>
            </a:pPr>
            <a:r>
              <a:rPr lang="en-ZA" dirty="0" smtClean="0"/>
              <a:t>Provide </a:t>
            </a:r>
            <a:r>
              <a:rPr lang="en-ZA" dirty="0"/>
              <a:t>management information reports in support of planning </a:t>
            </a:r>
            <a:r>
              <a:rPr lang="en-ZA" dirty="0" smtClean="0"/>
              <a:t>:</a:t>
            </a:r>
          </a:p>
          <a:p>
            <a:pPr marL="800100" lvl="1" indent="-342900">
              <a:spcAft>
                <a:spcPts val="0"/>
              </a:spcAft>
              <a:buFont typeface="Courier New" panose="02070309020205020404" pitchFamily="49" charset="0"/>
              <a:buChar char="o"/>
            </a:pPr>
            <a:r>
              <a:rPr lang="en-ZA" dirty="0" smtClean="0"/>
              <a:t>Report </a:t>
            </a:r>
            <a:r>
              <a:rPr lang="en-ZA" dirty="0"/>
              <a:t>on skills supply and </a:t>
            </a:r>
            <a:r>
              <a:rPr lang="en-ZA" dirty="0" smtClean="0"/>
              <a:t>demand</a:t>
            </a:r>
            <a:endParaRPr lang="en-ZA" dirty="0"/>
          </a:p>
          <a:p>
            <a:pPr marL="800100" lvl="1" indent="-342900">
              <a:spcAft>
                <a:spcPts val="0"/>
              </a:spcAft>
              <a:buFont typeface="Courier New" panose="02070309020205020404" pitchFamily="49" charset="0"/>
              <a:buChar char="o"/>
            </a:pPr>
            <a:r>
              <a:rPr lang="en-ZA" dirty="0"/>
              <a:t>PSET statistics </a:t>
            </a:r>
          </a:p>
          <a:p>
            <a:pPr marL="800100" lvl="1" indent="-342900">
              <a:spcAft>
                <a:spcPts val="1200"/>
              </a:spcAft>
              <a:buFont typeface="Courier New" panose="02070309020205020404" pitchFamily="49" charset="0"/>
              <a:buChar char="o"/>
            </a:pPr>
            <a:r>
              <a:rPr lang="en-ZA" dirty="0"/>
              <a:t>Macro indicator </a:t>
            </a:r>
            <a:r>
              <a:rPr lang="en-ZA" dirty="0" smtClean="0"/>
              <a:t>trends</a:t>
            </a:r>
          </a:p>
          <a:p>
            <a:pPr marL="342900" indent="-342900">
              <a:spcAft>
                <a:spcPts val="0"/>
              </a:spcAft>
              <a:buFont typeface="Arial" panose="020B0604020202020204" pitchFamily="34" charset="0"/>
              <a:buChar char="•"/>
            </a:pPr>
            <a:r>
              <a:rPr lang="en-ZA" dirty="0" smtClean="0"/>
              <a:t>Monitor </a:t>
            </a:r>
            <a:r>
              <a:rPr lang="en-ZA" dirty="0"/>
              <a:t>and report on the implementation of various policies: </a:t>
            </a:r>
          </a:p>
          <a:p>
            <a:pPr marL="742950" lvl="1" indent="-285750">
              <a:spcAft>
                <a:spcPts val="0"/>
              </a:spcAft>
              <a:buFont typeface="Courier New" panose="02070309020205020404" pitchFamily="49" charset="0"/>
              <a:buChar char="o"/>
            </a:pPr>
            <a:r>
              <a:rPr lang="en-ZA" dirty="0"/>
              <a:t>Articulation policy </a:t>
            </a:r>
          </a:p>
          <a:p>
            <a:pPr marL="742950" lvl="1" indent="-285750">
              <a:spcAft>
                <a:spcPts val="0"/>
              </a:spcAft>
              <a:buFont typeface="Courier New" panose="02070309020205020404" pitchFamily="49" charset="0"/>
              <a:buChar char="o"/>
            </a:pPr>
            <a:r>
              <a:rPr lang="en-ZA" i="1" dirty="0"/>
              <a:t>Strategic Disability Policy </a:t>
            </a:r>
            <a:r>
              <a:rPr lang="en-ZA" i="1" dirty="0" smtClean="0"/>
              <a:t>Framework</a:t>
            </a:r>
            <a:endParaRPr lang="en-ZA" dirty="0"/>
          </a:p>
          <a:p>
            <a:pPr marL="742950" lvl="1" indent="-285750">
              <a:spcAft>
                <a:spcPts val="1200"/>
              </a:spcAft>
              <a:buFont typeface="Courier New" panose="02070309020205020404" pitchFamily="49" charset="0"/>
              <a:buChar char="o"/>
            </a:pPr>
            <a:r>
              <a:rPr lang="en-ZA" i="1" dirty="0"/>
              <a:t>Policy Framework for the Realisation of Social </a:t>
            </a:r>
            <a:r>
              <a:rPr lang="en-ZA" i="1" dirty="0" smtClean="0"/>
              <a:t>Inclusion</a:t>
            </a:r>
          </a:p>
          <a:p>
            <a:pPr marL="342900" indent="-342900">
              <a:spcAft>
                <a:spcPts val="1200"/>
              </a:spcAft>
              <a:buFont typeface="Arial" panose="020B0604020202020204" pitchFamily="34" charset="0"/>
              <a:buChar char="•"/>
            </a:pPr>
            <a:r>
              <a:rPr lang="en-ZA" dirty="0" smtClean="0"/>
              <a:t>Implement international relations agreements as follows: </a:t>
            </a:r>
            <a:endParaRPr lang="en-ZA" dirty="0"/>
          </a:p>
          <a:p>
            <a:pPr marL="800100" lvl="1" indent="-342900">
              <a:spcAft>
                <a:spcPts val="1200"/>
              </a:spcAft>
              <a:buFont typeface="Courier New" panose="02070309020205020404" pitchFamily="49" charset="0"/>
              <a:buChar char="o"/>
            </a:pPr>
            <a:r>
              <a:rPr lang="en-ZA" b="1" dirty="0"/>
              <a:t>Southern African Development Community (SADC):  </a:t>
            </a:r>
            <a:r>
              <a:rPr lang="en-ZA" dirty="0"/>
              <a:t>Co-host with the Department of Science and Technology and the Department of Basic Education the annual Joint Meeting of SADC Ministers responsible for Education and Training and Science, Technology and Innovation and </a:t>
            </a:r>
            <a:r>
              <a:rPr lang="en-ZA" u="sng" dirty="0"/>
              <a:t>report on progress on the implementation</a:t>
            </a:r>
            <a:r>
              <a:rPr lang="en-ZA" dirty="0"/>
              <a:t> of the Regional Indicative Strategic Development </a:t>
            </a:r>
            <a:r>
              <a:rPr lang="en-ZA" dirty="0" smtClean="0"/>
              <a:t>Plan</a:t>
            </a:r>
            <a:endParaRPr lang="en-ZA" dirty="0"/>
          </a:p>
          <a:p>
            <a:pPr>
              <a:spcAft>
                <a:spcPts val="1200"/>
              </a:spcAft>
            </a:pPr>
            <a:endParaRPr lang="en-ZA" dirty="0"/>
          </a:p>
        </p:txBody>
      </p:sp>
      <p:sp>
        <p:nvSpPr>
          <p:cNvPr id="8" name="Slide Number Placeholder 3"/>
          <p:cNvSpPr>
            <a:spLocks noGrp="1"/>
          </p:cNvSpPr>
          <p:nvPr>
            <p:ph type="sldNum" sz="quarter" idx="12"/>
          </p:nvPr>
        </p:nvSpPr>
        <p:spPr>
          <a:xfrm>
            <a:off x="7010400" y="6487587"/>
            <a:ext cx="2133600" cy="365125"/>
          </a:xfrm>
        </p:spPr>
        <p:txBody>
          <a:bodyPr/>
          <a:lstStyle/>
          <a:p>
            <a:pPr algn="r">
              <a:defRPr/>
            </a:pPr>
            <a:r>
              <a:rPr lang="en-US" b="1" dirty="0" smtClean="0">
                <a:latin typeface="+mn-lt"/>
                <a:cs typeface="Arial" pitchFamily="34" charset="0"/>
              </a:rPr>
              <a:t>51</a:t>
            </a:r>
            <a:endParaRPr lang="en-US" sz="1400" b="1" dirty="0">
              <a:latin typeface="+mn-lt"/>
              <a:cs typeface="Arial" pitchFamily="34" charset="0"/>
            </a:endParaRPr>
          </a:p>
        </p:txBody>
      </p:sp>
      <p:sp>
        <p:nvSpPr>
          <p:cNvPr id="9" name="TextBox 8"/>
          <p:cNvSpPr txBox="1"/>
          <p:nvPr/>
        </p:nvSpPr>
        <p:spPr>
          <a:xfrm>
            <a:off x="491033" y="533400"/>
            <a:ext cx="8119567" cy="523220"/>
          </a:xfrm>
          <a:prstGeom prst="rect">
            <a:avLst/>
          </a:prstGeom>
          <a:solidFill>
            <a:srgbClr val="006600"/>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a:r>
              <a:rPr lang="en-ZA" sz="2800" b="1" dirty="0"/>
              <a:t>Key </a:t>
            </a:r>
            <a:r>
              <a:rPr lang="en-ZA" sz="2800" b="1" dirty="0" smtClean="0"/>
              <a:t>Focus Areas </a:t>
            </a:r>
            <a:r>
              <a:rPr lang="en-ZA" sz="2800" b="1" dirty="0"/>
              <a:t>for 2018/19</a:t>
            </a:r>
          </a:p>
        </p:txBody>
      </p:sp>
    </p:spTree>
    <p:extLst>
      <p:ext uri="{BB962C8B-B14F-4D97-AF65-F5344CB8AC3E}">
        <p14:creationId xmlns:p14="http://schemas.microsoft.com/office/powerpoint/2010/main" xmlns="" val="411472343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5" name="Content Placeholder 2"/>
          <p:cNvSpPr txBox="1">
            <a:spLocks/>
          </p:cNvSpPr>
          <p:nvPr/>
        </p:nvSpPr>
        <p:spPr>
          <a:xfrm>
            <a:off x="34622" y="1447800"/>
            <a:ext cx="9067800" cy="5630993"/>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endParaRPr lang="en-US" sz="2000" kern="0" dirty="0" smtClean="0"/>
          </a:p>
          <a:p>
            <a:endParaRPr lang="en-US" sz="2000" kern="0" dirty="0" smtClean="0"/>
          </a:p>
        </p:txBody>
      </p:sp>
      <p:sp>
        <p:nvSpPr>
          <p:cNvPr id="3" name="Rectangle 2"/>
          <p:cNvSpPr/>
          <p:nvPr/>
        </p:nvSpPr>
        <p:spPr>
          <a:xfrm>
            <a:off x="508738" y="1220127"/>
            <a:ext cx="8119567" cy="4723473"/>
          </a:xfrm>
          <a:prstGeom prst="rect">
            <a:avLst/>
          </a:prstGeom>
        </p:spPr>
        <p:txBody>
          <a:bodyPr wrap="square">
            <a:spAutoFit/>
          </a:bodyPr>
          <a:lstStyle/>
          <a:p>
            <a:pPr marL="800100" lvl="1" indent="-342900">
              <a:spcAft>
                <a:spcPts val="1200"/>
              </a:spcAft>
              <a:buFont typeface="Courier New" panose="02070309020205020404" pitchFamily="49" charset="0"/>
              <a:buChar char="o"/>
            </a:pPr>
            <a:r>
              <a:rPr lang="en-ZA" b="1" dirty="0" smtClean="0"/>
              <a:t>Brazil</a:t>
            </a:r>
            <a:r>
              <a:rPr lang="en-ZA" b="1" dirty="0"/>
              <a:t>, Russia, India, China and South Africa (BRICS):  </a:t>
            </a:r>
            <a:r>
              <a:rPr lang="en-ZA" u="sng" dirty="0"/>
              <a:t>Hosting</a:t>
            </a:r>
            <a:r>
              <a:rPr lang="en-ZA" dirty="0"/>
              <a:t> the BRICS Senior Officials and Ministers of Education meeting and BRICS Network University Conference in July </a:t>
            </a:r>
            <a:r>
              <a:rPr lang="en-ZA" dirty="0" smtClean="0"/>
              <a:t>2018</a:t>
            </a:r>
          </a:p>
          <a:p>
            <a:pPr marL="800100" lvl="1" indent="-342900">
              <a:spcAft>
                <a:spcPts val="1200"/>
              </a:spcAft>
              <a:buFont typeface="Courier New" panose="02070309020205020404" pitchFamily="49" charset="0"/>
              <a:buChar char="o"/>
            </a:pPr>
            <a:r>
              <a:rPr lang="en-ZA" b="1" dirty="0" smtClean="0"/>
              <a:t>G20</a:t>
            </a:r>
            <a:r>
              <a:rPr lang="en-ZA" b="1" dirty="0"/>
              <a:t>: </a:t>
            </a:r>
            <a:r>
              <a:rPr lang="en-ZA" u="sng" dirty="0"/>
              <a:t>Participate</a:t>
            </a:r>
            <a:r>
              <a:rPr lang="en-ZA" dirty="0"/>
              <a:t> in the Education Working Group Meetings and the Education Ministerial meeting. The Working Group will be deliberating on the current and future skills needed by the labour market within the global arena. This is a new initiative by the G20 and fits well with our own research </a:t>
            </a:r>
            <a:r>
              <a:rPr lang="en-ZA" dirty="0" smtClean="0"/>
              <a:t>agenda</a:t>
            </a:r>
          </a:p>
          <a:p>
            <a:pPr marL="800100" lvl="1" indent="-342900">
              <a:spcAft>
                <a:spcPts val="1200"/>
              </a:spcAft>
              <a:buFont typeface="Courier New" panose="02070309020205020404" pitchFamily="49" charset="0"/>
              <a:buChar char="o"/>
            </a:pPr>
            <a:r>
              <a:rPr lang="en-ZA" b="1" dirty="0" smtClean="0"/>
              <a:t>On </a:t>
            </a:r>
            <a:r>
              <a:rPr lang="en-ZA" b="1" dirty="0"/>
              <a:t>the bilateral front, </a:t>
            </a:r>
            <a:r>
              <a:rPr lang="en-ZA" dirty="0"/>
              <a:t>the Department will </a:t>
            </a:r>
            <a:r>
              <a:rPr lang="en-ZA" u="sng" dirty="0"/>
              <a:t>pursue relations </a:t>
            </a:r>
            <a:r>
              <a:rPr lang="en-ZA" dirty="0"/>
              <a:t>with priority countries through </a:t>
            </a:r>
            <a:r>
              <a:rPr lang="en-ZA" dirty="0" smtClean="0"/>
              <a:t>Ministry </a:t>
            </a:r>
            <a:r>
              <a:rPr lang="en-ZA" dirty="0"/>
              <a:t>to </a:t>
            </a:r>
            <a:r>
              <a:rPr lang="en-ZA" dirty="0" smtClean="0"/>
              <a:t>Ministry </a:t>
            </a:r>
            <a:r>
              <a:rPr lang="en-ZA" dirty="0"/>
              <a:t>meetings, joint commissions and exchanges. The visits will enable the identification of specific opportunities such as scholarships that will benefit our sector as well as cementing institutional linkages especially with our previously disadvantaged </a:t>
            </a:r>
            <a:r>
              <a:rPr lang="en-ZA" dirty="0" smtClean="0"/>
              <a:t>institutions</a:t>
            </a:r>
            <a:endParaRPr lang="en-ZA" dirty="0"/>
          </a:p>
          <a:p>
            <a:pPr algn="just">
              <a:lnSpc>
                <a:spcPct val="115000"/>
              </a:lnSpc>
              <a:spcAft>
                <a:spcPts val="1200"/>
              </a:spcAft>
            </a:pPr>
            <a:endParaRPr lang="en-ZA" b="1" dirty="0" smtClean="0">
              <a:latin typeface="Arial" panose="020B0604020202020204" pitchFamily="34" charset="0"/>
              <a:ea typeface="Calibri" panose="020F0502020204030204" pitchFamily="34" charset="0"/>
              <a:cs typeface="Times New Roman" panose="02020603050405020304" pitchFamily="18" charset="0"/>
            </a:endParaRPr>
          </a:p>
        </p:txBody>
      </p:sp>
      <p:sp>
        <p:nvSpPr>
          <p:cNvPr id="8" name="Slide Number Placeholder 3"/>
          <p:cNvSpPr>
            <a:spLocks noGrp="1"/>
          </p:cNvSpPr>
          <p:nvPr>
            <p:ph type="sldNum" sz="quarter" idx="12"/>
          </p:nvPr>
        </p:nvSpPr>
        <p:spPr>
          <a:xfrm>
            <a:off x="7010400" y="6487587"/>
            <a:ext cx="2133600" cy="365125"/>
          </a:xfrm>
        </p:spPr>
        <p:txBody>
          <a:bodyPr/>
          <a:lstStyle/>
          <a:p>
            <a:pPr algn="r">
              <a:defRPr/>
            </a:pPr>
            <a:r>
              <a:rPr lang="en-US" b="1" dirty="0" smtClean="0">
                <a:latin typeface="+mn-lt"/>
                <a:cs typeface="Arial" pitchFamily="34" charset="0"/>
              </a:rPr>
              <a:t>52</a:t>
            </a:r>
            <a:endParaRPr lang="en-US" sz="1400" b="1" dirty="0">
              <a:latin typeface="+mn-lt"/>
              <a:cs typeface="Arial" pitchFamily="34" charset="0"/>
            </a:endParaRPr>
          </a:p>
        </p:txBody>
      </p:sp>
      <p:sp>
        <p:nvSpPr>
          <p:cNvPr id="9" name="TextBox 8"/>
          <p:cNvSpPr txBox="1"/>
          <p:nvPr/>
        </p:nvSpPr>
        <p:spPr>
          <a:xfrm>
            <a:off x="491033" y="533400"/>
            <a:ext cx="8119567" cy="523220"/>
          </a:xfrm>
          <a:prstGeom prst="rect">
            <a:avLst/>
          </a:prstGeom>
          <a:solidFill>
            <a:srgbClr val="006600"/>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a:r>
              <a:rPr lang="en-ZA" sz="2800" b="1" dirty="0"/>
              <a:t>Key </a:t>
            </a:r>
            <a:r>
              <a:rPr lang="en-ZA" sz="2800" b="1" dirty="0" smtClean="0"/>
              <a:t>Focus Areas </a:t>
            </a:r>
            <a:r>
              <a:rPr lang="en-ZA" sz="2800" b="1" dirty="0"/>
              <a:t>for 2018/19</a:t>
            </a:r>
          </a:p>
        </p:txBody>
      </p:sp>
    </p:spTree>
    <p:extLst>
      <p:ext uri="{BB962C8B-B14F-4D97-AF65-F5344CB8AC3E}">
        <p14:creationId xmlns:p14="http://schemas.microsoft.com/office/powerpoint/2010/main" xmlns="" val="103882762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5" name="Content Placeholder 2"/>
          <p:cNvSpPr txBox="1">
            <a:spLocks/>
          </p:cNvSpPr>
          <p:nvPr/>
        </p:nvSpPr>
        <p:spPr>
          <a:xfrm>
            <a:off x="34622" y="1447800"/>
            <a:ext cx="9067800" cy="5630993"/>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endParaRPr lang="en-US" sz="2000" kern="0" dirty="0" smtClean="0"/>
          </a:p>
          <a:p>
            <a:endParaRPr lang="en-US" sz="2000" kern="0" dirty="0" smtClean="0"/>
          </a:p>
        </p:txBody>
      </p:sp>
      <p:sp>
        <p:nvSpPr>
          <p:cNvPr id="3" name="Rectangle 2"/>
          <p:cNvSpPr/>
          <p:nvPr/>
        </p:nvSpPr>
        <p:spPr>
          <a:xfrm>
            <a:off x="491033" y="1143000"/>
            <a:ext cx="8119566" cy="5170646"/>
          </a:xfrm>
          <a:prstGeom prst="rect">
            <a:avLst/>
          </a:prstGeom>
        </p:spPr>
        <p:txBody>
          <a:bodyPr wrap="square">
            <a:spAutoFit/>
          </a:bodyPr>
          <a:lstStyle/>
          <a:p>
            <a:pPr>
              <a:spcAft>
                <a:spcPts val="1200"/>
              </a:spcAft>
            </a:pPr>
            <a:r>
              <a:rPr lang="en-ZA" b="1" dirty="0" smtClean="0"/>
              <a:t>The </a:t>
            </a:r>
            <a:r>
              <a:rPr lang="en-ZA" b="1" dirty="0"/>
              <a:t>legislative programme for </a:t>
            </a:r>
            <a:r>
              <a:rPr lang="en-ZA" b="1" dirty="0" smtClean="0"/>
              <a:t>2018/19</a:t>
            </a:r>
            <a:r>
              <a:rPr lang="en-ZA" b="1" dirty="0"/>
              <a:t> </a:t>
            </a:r>
            <a:endParaRPr lang="en-ZA" dirty="0" smtClean="0"/>
          </a:p>
          <a:p>
            <a:pPr marL="342900" indent="-342900">
              <a:spcAft>
                <a:spcPts val="1200"/>
              </a:spcAft>
              <a:buFont typeface="Arial" panose="020B0604020202020204" pitchFamily="34" charset="0"/>
              <a:buChar char="•"/>
            </a:pPr>
            <a:r>
              <a:rPr lang="en-ZA" dirty="0" smtClean="0"/>
              <a:t>One piece of legislation is scheduled to be introduced in Parliament during the 2018 legislative programme, namely the National Qualifications Framework Amendment Bill, 2016 (NQF Amendment Bill)</a:t>
            </a:r>
            <a:endParaRPr lang="en-ZA" b="1" dirty="0" smtClean="0"/>
          </a:p>
          <a:p>
            <a:pPr>
              <a:spcAft>
                <a:spcPts val="1200"/>
              </a:spcAft>
            </a:pPr>
            <a:r>
              <a:rPr lang="en-ZA" b="1" dirty="0" smtClean="0"/>
              <a:t>Summary </a:t>
            </a:r>
            <a:r>
              <a:rPr lang="en-ZA" b="1" dirty="0"/>
              <a:t>of litigation </a:t>
            </a:r>
            <a:r>
              <a:rPr lang="en-ZA" b="1" dirty="0" smtClean="0"/>
              <a:t>matters </a:t>
            </a:r>
            <a:r>
              <a:rPr lang="en-ZA" b="1" dirty="0"/>
              <a:t>that the Department is </a:t>
            </a:r>
            <a:r>
              <a:rPr lang="en-ZA" b="1" dirty="0" smtClean="0"/>
              <a:t>currently involved in:</a:t>
            </a:r>
            <a:endParaRPr lang="en-ZA" dirty="0"/>
          </a:p>
          <a:p>
            <a:pPr marL="342900" indent="-342900">
              <a:spcAft>
                <a:spcPts val="1200"/>
              </a:spcAft>
              <a:buFont typeface="Arial" panose="020B0604020202020204" pitchFamily="34" charset="0"/>
              <a:buChar char="•"/>
            </a:pPr>
            <a:r>
              <a:rPr lang="en-ZA" dirty="0" smtClean="0"/>
              <a:t>There are currently 46 </a:t>
            </a:r>
            <a:r>
              <a:rPr lang="en-ZA" dirty="0"/>
              <a:t>legal cases, ranging from application to review </a:t>
            </a:r>
            <a:r>
              <a:rPr lang="en-ZA" dirty="0" smtClean="0"/>
              <a:t>proceedings</a:t>
            </a:r>
          </a:p>
          <a:p>
            <a:pPr marL="342900" indent="-342900">
              <a:spcAft>
                <a:spcPts val="1200"/>
              </a:spcAft>
              <a:buFont typeface="Arial" panose="020B0604020202020204" pitchFamily="34" charset="0"/>
              <a:buChar char="•"/>
            </a:pPr>
            <a:r>
              <a:rPr lang="en-ZA" dirty="0" smtClean="0"/>
              <a:t>Some </a:t>
            </a:r>
            <a:r>
              <a:rPr lang="en-ZA" dirty="0"/>
              <a:t>of the cases have become dormant as the applicants or plaintiffs seem to have either lost interest in the matters or </a:t>
            </a:r>
            <a:r>
              <a:rPr lang="en-ZA" dirty="0" smtClean="0"/>
              <a:t>cannot </a:t>
            </a:r>
            <a:r>
              <a:rPr lang="en-ZA" dirty="0"/>
              <a:t>meet certain requirements or directives by the court before they can pursue </a:t>
            </a:r>
            <a:r>
              <a:rPr lang="en-ZA" dirty="0" smtClean="0"/>
              <a:t>matters</a:t>
            </a:r>
          </a:p>
          <a:p>
            <a:pPr marL="342900" indent="-342900">
              <a:spcAft>
                <a:spcPts val="1200"/>
              </a:spcAft>
              <a:buFont typeface="Arial" panose="020B0604020202020204" pitchFamily="34" charset="0"/>
              <a:buChar char="•"/>
            </a:pPr>
            <a:r>
              <a:rPr lang="en-ZA" dirty="0" smtClean="0"/>
              <a:t>Litigation </a:t>
            </a:r>
            <a:r>
              <a:rPr lang="en-ZA" dirty="0"/>
              <a:t>reports are updated monthly to monitor the activity of each litigation matter and for proper maintaining of contingent liabilities records on all these </a:t>
            </a:r>
            <a:r>
              <a:rPr lang="en-ZA" dirty="0" smtClean="0"/>
              <a:t>matters</a:t>
            </a:r>
            <a:endParaRPr lang="en-ZA" b="1" dirty="0" smtClean="0">
              <a:latin typeface="Arial" panose="020B0604020202020204" pitchFamily="34" charset="0"/>
              <a:ea typeface="Calibri" panose="020F0502020204030204" pitchFamily="34" charset="0"/>
              <a:cs typeface="Times New Roman" panose="02020603050405020304" pitchFamily="18" charset="0"/>
            </a:endParaRPr>
          </a:p>
          <a:p>
            <a:pPr>
              <a:spcAft>
                <a:spcPts val="1200"/>
              </a:spcAft>
            </a:pPr>
            <a:r>
              <a:rPr lang="en-ZA" dirty="0"/>
              <a:t> </a:t>
            </a:r>
          </a:p>
        </p:txBody>
      </p:sp>
      <p:sp>
        <p:nvSpPr>
          <p:cNvPr id="8" name="Slide Number Placeholder 3"/>
          <p:cNvSpPr>
            <a:spLocks noGrp="1"/>
          </p:cNvSpPr>
          <p:nvPr>
            <p:ph type="sldNum" sz="quarter" idx="12"/>
          </p:nvPr>
        </p:nvSpPr>
        <p:spPr>
          <a:xfrm>
            <a:off x="7010400" y="6487587"/>
            <a:ext cx="2133600" cy="365125"/>
          </a:xfrm>
        </p:spPr>
        <p:txBody>
          <a:bodyPr/>
          <a:lstStyle/>
          <a:p>
            <a:pPr algn="r">
              <a:defRPr/>
            </a:pPr>
            <a:r>
              <a:rPr lang="en-US" b="1" dirty="0" smtClean="0">
                <a:latin typeface="+mn-lt"/>
                <a:cs typeface="Arial" pitchFamily="34" charset="0"/>
              </a:rPr>
              <a:t>53</a:t>
            </a:r>
            <a:endParaRPr lang="en-US" sz="1400" b="1" dirty="0">
              <a:latin typeface="+mn-lt"/>
              <a:cs typeface="Arial" pitchFamily="34" charset="0"/>
            </a:endParaRPr>
          </a:p>
        </p:txBody>
      </p:sp>
      <p:sp>
        <p:nvSpPr>
          <p:cNvPr id="9" name="TextBox 8"/>
          <p:cNvSpPr txBox="1"/>
          <p:nvPr/>
        </p:nvSpPr>
        <p:spPr>
          <a:xfrm>
            <a:off x="491033" y="533400"/>
            <a:ext cx="8119567" cy="523220"/>
          </a:xfrm>
          <a:prstGeom prst="rect">
            <a:avLst/>
          </a:prstGeom>
          <a:solidFill>
            <a:srgbClr val="006600"/>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a:r>
              <a:rPr lang="en-ZA" sz="2800" b="1" dirty="0"/>
              <a:t>Key </a:t>
            </a:r>
            <a:r>
              <a:rPr lang="en-ZA" sz="2800" b="1" dirty="0" smtClean="0"/>
              <a:t>Focus Areas </a:t>
            </a:r>
            <a:r>
              <a:rPr lang="en-ZA" sz="2800" b="1" dirty="0"/>
              <a:t>for 2018/19</a:t>
            </a:r>
          </a:p>
        </p:txBody>
      </p:sp>
    </p:spTree>
    <p:extLst>
      <p:ext uri="{BB962C8B-B14F-4D97-AF65-F5344CB8AC3E}">
        <p14:creationId xmlns:p14="http://schemas.microsoft.com/office/powerpoint/2010/main" xmlns="" val="257289948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6083" name="Content Placeholder 2"/>
          <p:cNvSpPr>
            <a:spLocks noGrp="1"/>
          </p:cNvSpPr>
          <p:nvPr>
            <p:ph idx="1"/>
          </p:nvPr>
        </p:nvSpPr>
        <p:spPr>
          <a:xfrm>
            <a:off x="491034" y="1219200"/>
            <a:ext cx="8119566" cy="5018088"/>
          </a:xfrm>
        </p:spPr>
        <p:txBody>
          <a:bodyPr/>
          <a:lstStyle/>
          <a:p>
            <a:pPr marL="0" indent="0">
              <a:buNone/>
              <a:defRPr/>
            </a:pPr>
            <a:r>
              <a:rPr lang="en-US" sz="1800" dirty="0" smtClean="0">
                <a:cs typeface="Arial" pitchFamily="34" charset="0"/>
              </a:rPr>
              <a:t>The financial information of the Department is presented as follows:</a:t>
            </a:r>
          </a:p>
          <a:p>
            <a:pPr marL="271463" indent="-271463" defTabSz="271463">
              <a:spcBef>
                <a:spcPts val="0"/>
              </a:spcBef>
              <a:buFont typeface="Arial" pitchFamily="34" charset="0"/>
              <a:buNone/>
              <a:defRPr/>
            </a:pPr>
            <a:r>
              <a:rPr lang="en-US" sz="1800" dirty="0">
                <a:cs typeface="Arial" pitchFamily="34" charset="0"/>
              </a:rPr>
              <a:t>	</a:t>
            </a:r>
            <a:endParaRPr lang="en-US" sz="1800" dirty="0" smtClean="0">
              <a:cs typeface="Arial" pitchFamily="34" charset="0"/>
            </a:endParaRPr>
          </a:p>
          <a:p>
            <a:pPr marL="442913" indent="-354013" defTabSz="271463">
              <a:spcBef>
                <a:spcPts val="0"/>
              </a:spcBef>
              <a:defRPr/>
            </a:pPr>
            <a:r>
              <a:rPr lang="en-US" sz="1800" dirty="0" smtClean="0">
                <a:cs typeface="Arial" pitchFamily="34" charset="0"/>
              </a:rPr>
              <a:t>An explanation of the Department’s budget structure and budget trends over the 2018 MTEF period</a:t>
            </a:r>
          </a:p>
          <a:p>
            <a:pPr marL="88900" indent="0" defTabSz="271463">
              <a:spcBef>
                <a:spcPts val="0"/>
              </a:spcBef>
              <a:buNone/>
              <a:defRPr/>
            </a:pPr>
            <a:endParaRPr lang="en-US" sz="1800" dirty="0" smtClean="0">
              <a:cs typeface="Arial" pitchFamily="34" charset="0"/>
            </a:endParaRPr>
          </a:p>
          <a:p>
            <a:pPr marL="442913" indent="-354013" defTabSz="271463">
              <a:spcBef>
                <a:spcPts val="0"/>
              </a:spcBef>
              <a:defRPr/>
            </a:pPr>
            <a:r>
              <a:rPr lang="en-US" sz="1800" dirty="0">
                <a:cs typeface="Arial" pitchFamily="34" charset="0"/>
              </a:rPr>
              <a:t>	</a:t>
            </a:r>
            <a:r>
              <a:rPr lang="en-US" sz="1800" dirty="0" smtClean="0">
                <a:cs typeface="Arial" pitchFamily="34" charset="0"/>
              </a:rPr>
              <a:t>A summary of the allocations over the 2018 </a:t>
            </a:r>
            <a:r>
              <a:rPr lang="en-US" sz="1800" dirty="0" err="1" smtClean="0">
                <a:cs typeface="Arial" pitchFamily="34" charset="0"/>
              </a:rPr>
              <a:t>MTEF</a:t>
            </a:r>
            <a:endParaRPr lang="en-US" sz="1800" dirty="0" smtClean="0">
              <a:cs typeface="Arial" pitchFamily="34" charset="0"/>
            </a:endParaRPr>
          </a:p>
          <a:p>
            <a:pPr marL="442913" indent="-354013" defTabSz="271463">
              <a:spcBef>
                <a:spcPts val="0"/>
              </a:spcBef>
              <a:defRPr/>
            </a:pPr>
            <a:endParaRPr lang="en-US" sz="1800" dirty="0" smtClean="0">
              <a:cs typeface="Arial" pitchFamily="34" charset="0"/>
            </a:endParaRPr>
          </a:p>
          <a:p>
            <a:pPr marL="442913" indent="-354013" defTabSz="271463">
              <a:spcBef>
                <a:spcPts val="0"/>
              </a:spcBef>
              <a:defRPr/>
            </a:pPr>
            <a:r>
              <a:rPr lang="en-US" sz="1800" dirty="0">
                <a:cs typeface="Arial" pitchFamily="34" charset="0"/>
              </a:rPr>
              <a:t>	</a:t>
            </a:r>
            <a:r>
              <a:rPr lang="en-US" sz="1800" dirty="0" smtClean="0">
                <a:cs typeface="Arial" pitchFamily="34" charset="0"/>
              </a:rPr>
              <a:t>A summary of the allocations for the 2017/18 financial year</a:t>
            </a:r>
            <a:endParaRPr lang="en-US" sz="1800" dirty="0">
              <a:cs typeface="Arial" pitchFamily="34" charset="0"/>
            </a:endParaRPr>
          </a:p>
          <a:p>
            <a:pPr marL="0" indent="0" defTabSz="271463">
              <a:spcBef>
                <a:spcPts val="0"/>
              </a:spcBef>
              <a:buFont typeface="Arial" pitchFamily="34" charset="0"/>
              <a:buNone/>
              <a:defRPr/>
            </a:pPr>
            <a:endParaRPr lang="en-US" sz="1800" dirty="0" smtClean="0">
              <a:cs typeface="Arial" pitchFamily="34" charset="0"/>
            </a:endParaRPr>
          </a:p>
          <a:p>
            <a:pPr marL="0" indent="0" defTabSz="271463">
              <a:spcBef>
                <a:spcPts val="0"/>
              </a:spcBef>
              <a:buFont typeface="Arial" pitchFamily="34" charset="0"/>
              <a:buNone/>
              <a:defRPr/>
            </a:pPr>
            <a:r>
              <a:rPr lang="en-US" sz="1800" dirty="0">
                <a:cs typeface="Arial" pitchFamily="34" charset="0"/>
              </a:rPr>
              <a:t>	</a:t>
            </a:r>
            <a:endParaRPr lang="en-US" sz="1800" dirty="0" smtClean="0">
              <a:cs typeface="Arial" pitchFamily="34" charset="0"/>
            </a:endParaRPr>
          </a:p>
          <a:p>
            <a:pPr marL="0" indent="0" defTabSz="271463">
              <a:spcBef>
                <a:spcPts val="0"/>
              </a:spcBef>
              <a:buFont typeface="Arial" pitchFamily="34" charset="0"/>
              <a:buNone/>
              <a:defRPr/>
            </a:pPr>
            <a:endParaRPr lang="en-US" sz="1800" dirty="0" smtClean="0">
              <a:cs typeface="Arial" pitchFamily="34" charset="0"/>
            </a:endParaRPr>
          </a:p>
          <a:p>
            <a:pPr marL="271463" indent="-271463" defTabSz="271463">
              <a:spcBef>
                <a:spcPts val="0"/>
              </a:spcBef>
              <a:buFont typeface="Arial" pitchFamily="34" charset="0"/>
              <a:buNone/>
              <a:defRPr/>
            </a:pPr>
            <a:r>
              <a:rPr lang="en-US" sz="1800" dirty="0">
                <a:cs typeface="Arial" pitchFamily="34" charset="0"/>
              </a:rPr>
              <a:t>	</a:t>
            </a:r>
            <a:endParaRPr lang="en-US" sz="1800" dirty="0" smtClean="0">
              <a:cs typeface="Arial" pitchFamily="34" charset="0"/>
            </a:endParaRPr>
          </a:p>
        </p:txBody>
      </p:sp>
      <p:sp>
        <p:nvSpPr>
          <p:cNvPr id="9" name="Slide Number Placeholder 3"/>
          <p:cNvSpPr>
            <a:spLocks noGrp="1"/>
          </p:cNvSpPr>
          <p:nvPr>
            <p:ph type="sldNum" sz="quarter" idx="12"/>
          </p:nvPr>
        </p:nvSpPr>
        <p:spPr>
          <a:xfrm>
            <a:off x="7010400" y="6487587"/>
            <a:ext cx="2133600" cy="365125"/>
          </a:xfrm>
        </p:spPr>
        <p:txBody>
          <a:bodyPr/>
          <a:lstStyle/>
          <a:p>
            <a:pPr algn="r">
              <a:defRPr/>
            </a:pPr>
            <a:r>
              <a:rPr lang="en-US" sz="1400" b="1" dirty="0" smtClean="0">
                <a:latin typeface="+mn-lt"/>
                <a:cs typeface="Arial" pitchFamily="34" charset="0"/>
              </a:rPr>
              <a:t>54</a:t>
            </a:r>
            <a:endParaRPr lang="en-US" sz="1400" b="1" dirty="0">
              <a:latin typeface="+mn-lt"/>
              <a:cs typeface="Arial" pitchFamily="34" charset="0"/>
            </a:endParaRPr>
          </a:p>
        </p:txBody>
      </p:sp>
      <p:sp>
        <p:nvSpPr>
          <p:cNvPr id="10" name="TextBox 9"/>
          <p:cNvSpPr txBox="1"/>
          <p:nvPr/>
        </p:nvSpPr>
        <p:spPr>
          <a:xfrm>
            <a:off x="491033" y="533400"/>
            <a:ext cx="8119567" cy="523220"/>
          </a:xfrm>
          <a:prstGeom prst="rect">
            <a:avLst/>
          </a:prstGeom>
          <a:solidFill>
            <a:srgbClr val="006600"/>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fontAlgn="auto">
              <a:spcBef>
                <a:spcPts val="0"/>
              </a:spcBef>
              <a:spcAft>
                <a:spcPts val="0"/>
              </a:spcAft>
              <a:defRPr/>
            </a:pPr>
            <a:r>
              <a:rPr lang="en-US" sz="2800" b="1" dirty="0"/>
              <a:t>Financial  Information </a:t>
            </a:r>
            <a:endParaRPr lang="en-ZA" sz="2800" b="1" dirty="0">
              <a:cs typeface="Calibri" pitchFamily="34" charset="0"/>
            </a:endParaRPr>
          </a:p>
        </p:txBody>
      </p:sp>
    </p:spTree>
    <p:extLst>
      <p:ext uri="{BB962C8B-B14F-4D97-AF65-F5344CB8AC3E}">
        <p14:creationId xmlns:p14="http://schemas.microsoft.com/office/powerpoint/2010/main" xmlns="" val="168618844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6083" name="Content Placeholder 2"/>
          <p:cNvSpPr>
            <a:spLocks noGrp="1"/>
          </p:cNvSpPr>
          <p:nvPr>
            <p:ph idx="1"/>
          </p:nvPr>
        </p:nvSpPr>
        <p:spPr>
          <a:xfrm>
            <a:off x="491033" y="1066800"/>
            <a:ext cx="8119568" cy="5029200"/>
          </a:xfrm>
        </p:spPr>
        <p:txBody>
          <a:bodyPr/>
          <a:lstStyle/>
          <a:p>
            <a:pPr marL="0" indent="0" algn="just">
              <a:spcBef>
                <a:spcPts val="0"/>
              </a:spcBef>
              <a:spcAft>
                <a:spcPts val="200"/>
              </a:spcAft>
              <a:buNone/>
              <a:defRPr/>
            </a:pPr>
            <a:r>
              <a:rPr lang="en-US" sz="1800" dirty="0">
                <a:cs typeface="Arial" pitchFamily="34" charset="0"/>
              </a:rPr>
              <a:t>The budget for the Department is distributed </a:t>
            </a:r>
            <a:r>
              <a:rPr lang="en-US" sz="1800" dirty="0" smtClean="0">
                <a:cs typeface="Arial" pitchFamily="34" charset="0"/>
              </a:rPr>
              <a:t>between </a:t>
            </a:r>
            <a:r>
              <a:rPr lang="en-US" sz="1800" dirty="0">
                <a:cs typeface="Arial" pitchFamily="34" charset="0"/>
              </a:rPr>
              <a:t>six </a:t>
            </a:r>
            <a:r>
              <a:rPr lang="en-US" sz="1800" dirty="0" err="1" smtClean="0">
                <a:cs typeface="Arial" pitchFamily="34" charset="0"/>
              </a:rPr>
              <a:t>Programmes</a:t>
            </a:r>
            <a:r>
              <a:rPr lang="en-US" sz="1800" dirty="0" smtClean="0">
                <a:cs typeface="Arial" pitchFamily="34" charset="0"/>
              </a:rPr>
              <a:t> </a:t>
            </a:r>
            <a:r>
              <a:rPr lang="en-US" sz="1800" dirty="0">
                <a:cs typeface="Arial" pitchFamily="34" charset="0"/>
              </a:rPr>
              <a:t>as follows:</a:t>
            </a:r>
          </a:p>
          <a:p>
            <a:pPr marL="633413" lvl="1" indent="-366713">
              <a:spcBef>
                <a:spcPts val="0"/>
              </a:spcBef>
              <a:spcAft>
                <a:spcPts val="200"/>
              </a:spcAft>
              <a:buFont typeface="Arial" pitchFamily="34" charset="0"/>
              <a:buNone/>
              <a:defRPr/>
            </a:pPr>
            <a:r>
              <a:rPr lang="en-US" sz="1800" b="1" dirty="0">
                <a:cs typeface="Arial" pitchFamily="34" charset="0"/>
              </a:rPr>
              <a:t>1) </a:t>
            </a:r>
            <a:r>
              <a:rPr lang="en-US" sz="1800" b="1" dirty="0" smtClean="0">
                <a:cs typeface="Arial" pitchFamily="34" charset="0"/>
              </a:rPr>
              <a:t>	Administration</a:t>
            </a:r>
            <a:endParaRPr lang="en-US" sz="1800" b="1" dirty="0">
              <a:cs typeface="Arial" pitchFamily="34" charset="0"/>
            </a:endParaRPr>
          </a:p>
          <a:p>
            <a:pPr marL="633413" lvl="1" indent="-366713">
              <a:spcBef>
                <a:spcPts val="0"/>
              </a:spcBef>
              <a:spcAft>
                <a:spcPts val="200"/>
              </a:spcAft>
              <a:buFont typeface="Arial" pitchFamily="34" charset="0"/>
              <a:buNone/>
              <a:defRPr/>
            </a:pPr>
            <a:r>
              <a:rPr lang="en-US" sz="1800" i="1" dirty="0" smtClean="0">
                <a:cs typeface="Arial" pitchFamily="34" charset="0"/>
              </a:rPr>
              <a:t>	The Ministry, Director-General and Departmental support functions</a:t>
            </a:r>
            <a:endParaRPr lang="en-US" sz="1800" i="1" dirty="0">
              <a:cs typeface="Arial" pitchFamily="34" charset="0"/>
            </a:endParaRPr>
          </a:p>
          <a:p>
            <a:pPr marL="633413" lvl="1" indent="-366713">
              <a:spcBef>
                <a:spcPts val="0"/>
              </a:spcBef>
              <a:spcAft>
                <a:spcPts val="200"/>
              </a:spcAft>
              <a:buFont typeface="Arial" pitchFamily="34" charset="0"/>
              <a:buNone/>
              <a:defRPr/>
            </a:pPr>
            <a:r>
              <a:rPr lang="en-US" sz="1800" b="1" dirty="0">
                <a:cs typeface="Arial" pitchFamily="34" charset="0"/>
              </a:rPr>
              <a:t>2) </a:t>
            </a:r>
            <a:r>
              <a:rPr lang="en-US" sz="1800" b="1" dirty="0" smtClean="0">
                <a:cs typeface="Arial" pitchFamily="34" charset="0"/>
              </a:rPr>
              <a:t>	</a:t>
            </a:r>
            <a:r>
              <a:rPr lang="en-US" sz="1800" b="1" dirty="0" smtClean="0"/>
              <a:t>Planning</a:t>
            </a:r>
            <a:r>
              <a:rPr lang="en-US" sz="1800" b="1" dirty="0"/>
              <a:t>, Policy and Strategy</a:t>
            </a:r>
          </a:p>
          <a:p>
            <a:pPr marL="633413" lvl="1" indent="-366713">
              <a:spcBef>
                <a:spcPts val="0"/>
              </a:spcBef>
              <a:spcAft>
                <a:spcPts val="200"/>
              </a:spcAft>
              <a:buFont typeface="Arial" pitchFamily="34" charset="0"/>
              <a:buNone/>
              <a:defRPr/>
            </a:pPr>
            <a:r>
              <a:rPr lang="en-US" sz="1800" i="1" dirty="0" smtClean="0">
                <a:cs typeface="Arial" pitchFamily="34" charset="0"/>
              </a:rPr>
              <a:t>	Mainly responsible for </a:t>
            </a:r>
            <a:r>
              <a:rPr lang="en-US" sz="1800" i="1" dirty="0">
                <a:cs typeface="Arial" pitchFamily="34" charset="0"/>
              </a:rPr>
              <a:t>the development, implementation and monitoring of </a:t>
            </a:r>
            <a:r>
              <a:rPr lang="en-US" sz="1800" i="1" dirty="0" smtClean="0">
                <a:cs typeface="Arial" pitchFamily="34" charset="0"/>
              </a:rPr>
              <a:t>Departmental </a:t>
            </a:r>
            <a:r>
              <a:rPr lang="en-US" sz="1800" i="1" dirty="0">
                <a:cs typeface="Arial" pitchFamily="34" charset="0"/>
              </a:rPr>
              <a:t>policies and </a:t>
            </a:r>
            <a:r>
              <a:rPr lang="en-US" sz="1800" i="1" dirty="0" smtClean="0">
                <a:cs typeface="Arial" pitchFamily="34" charset="0"/>
              </a:rPr>
              <a:t>the </a:t>
            </a:r>
            <a:r>
              <a:rPr lang="en-US" sz="1800" i="1" dirty="0">
                <a:cs typeface="Arial" pitchFamily="34" charset="0"/>
              </a:rPr>
              <a:t>HRD strategy for South Africa</a:t>
            </a:r>
            <a:endParaRPr lang="en-US" sz="1800" dirty="0">
              <a:cs typeface="Arial" pitchFamily="34" charset="0"/>
            </a:endParaRPr>
          </a:p>
          <a:p>
            <a:pPr marL="633413" lvl="1" indent="-366713">
              <a:spcBef>
                <a:spcPts val="0"/>
              </a:spcBef>
              <a:spcAft>
                <a:spcPts val="200"/>
              </a:spcAft>
              <a:buFont typeface="Arial" pitchFamily="34" charset="0"/>
              <a:buNone/>
              <a:defRPr/>
            </a:pPr>
            <a:r>
              <a:rPr lang="en-US" sz="1800" dirty="0">
                <a:cs typeface="Arial" pitchFamily="34" charset="0"/>
              </a:rPr>
              <a:t> </a:t>
            </a:r>
            <a:r>
              <a:rPr lang="en-US" sz="1800" b="1" dirty="0">
                <a:cs typeface="Arial" pitchFamily="34" charset="0"/>
              </a:rPr>
              <a:t>3) </a:t>
            </a:r>
            <a:r>
              <a:rPr lang="en-US" sz="1800" b="1" dirty="0" smtClean="0">
                <a:cs typeface="Arial" pitchFamily="34" charset="0"/>
              </a:rPr>
              <a:t>	</a:t>
            </a:r>
            <a:r>
              <a:rPr lang="en-US" sz="1800" b="1" dirty="0" smtClean="0"/>
              <a:t>University </a:t>
            </a:r>
            <a:r>
              <a:rPr lang="en-US" sz="1800" b="1" dirty="0"/>
              <a:t>Education</a:t>
            </a:r>
          </a:p>
          <a:p>
            <a:pPr marL="633413" lvl="1" indent="-366713">
              <a:spcBef>
                <a:spcPts val="0"/>
              </a:spcBef>
              <a:spcAft>
                <a:spcPts val="200"/>
              </a:spcAft>
              <a:buFont typeface="Arial" pitchFamily="34" charset="0"/>
              <a:buNone/>
              <a:defRPr/>
            </a:pPr>
            <a:r>
              <a:rPr lang="en-US" sz="1800" i="1" dirty="0" smtClean="0">
                <a:cs typeface="Arial" pitchFamily="34" charset="0"/>
              </a:rPr>
              <a:t>	Mainly responsible for the university sector, NSFAS, CHE </a:t>
            </a:r>
            <a:r>
              <a:rPr lang="en-US" sz="1800" i="1" dirty="0">
                <a:cs typeface="Arial" pitchFamily="34" charset="0"/>
              </a:rPr>
              <a:t>and </a:t>
            </a:r>
            <a:r>
              <a:rPr lang="en-US" sz="1800" i="1" dirty="0" smtClean="0">
                <a:cs typeface="Arial" pitchFamily="34" charset="0"/>
              </a:rPr>
              <a:t>national </a:t>
            </a:r>
            <a:r>
              <a:rPr lang="en-US" sz="1800" i="1" dirty="0">
                <a:cs typeface="Arial" pitchFamily="34" charset="0"/>
              </a:rPr>
              <a:t>institutes for higher education</a:t>
            </a:r>
          </a:p>
          <a:p>
            <a:pPr marL="633413" lvl="1" indent="-366713" eaLnBrk="1" fontAlgn="auto" hangingPunct="1">
              <a:spcBef>
                <a:spcPts val="0"/>
              </a:spcBef>
              <a:spcAft>
                <a:spcPts val="200"/>
              </a:spcAft>
              <a:buFont typeface="Arial" pitchFamily="34" charset="0"/>
              <a:buNone/>
              <a:defRPr/>
            </a:pPr>
            <a:r>
              <a:rPr lang="en-US" sz="1800" b="1" dirty="0">
                <a:cs typeface="Arial" pitchFamily="34" charset="0"/>
              </a:rPr>
              <a:t>4) </a:t>
            </a:r>
            <a:r>
              <a:rPr lang="en-US" sz="1800" b="1" dirty="0" smtClean="0">
                <a:cs typeface="Arial" pitchFamily="34" charset="0"/>
              </a:rPr>
              <a:t>	Technical </a:t>
            </a:r>
            <a:r>
              <a:rPr lang="en-US" sz="1800" b="1" dirty="0">
                <a:cs typeface="Arial" pitchFamily="34" charset="0"/>
              </a:rPr>
              <a:t>and </a:t>
            </a:r>
            <a:r>
              <a:rPr lang="en-US" sz="1800" b="1" dirty="0"/>
              <a:t>Vocational Education and Training</a:t>
            </a:r>
          </a:p>
          <a:p>
            <a:pPr marL="633413" lvl="1" indent="-366713" eaLnBrk="1" fontAlgn="auto" hangingPunct="1">
              <a:spcBef>
                <a:spcPts val="0"/>
              </a:spcBef>
              <a:spcAft>
                <a:spcPts val="200"/>
              </a:spcAft>
              <a:buFont typeface="Arial" pitchFamily="34" charset="0"/>
              <a:buNone/>
              <a:defRPr/>
            </a:pPr>
            <a:r>
              <a:rPr lang="en-US" sz="1800" i="1" dirty="0" smtClean="0">
                <a:cs typeface="Arial" pitchFamily="34" charset="0"/>
              </a:rPr>
              <a:t>	Mainly responsible for the TVET sector</a:t>
            </a:r>
            <a:endParaRPr lang="en-US" sz="1800" i="1" dirty="0">
              <a:cs typeface="Arial" pitchFamily="34" charset="0"/>
            </a:endParaRPr>
          </a:p>
          <a:p>
            <a:pPr marL="633413" lvl="1" indent="-366713">
              <a:spcBef>
                <a:spcPts val="0"/>
              </a:spcBef>
              <a:spcAft>
                <a:spcPts val="200"/>
              </a:spcAft>
              <a:buFont typeface="Arial" pitchFamily="34" charset="0"/>
              <a:buNone/>
              <a:defRPr/>
            </a:pPr>
            <a:r>
              <a:rPr lang="en-US" sz="1800" b="1" dirty="0">
                <a:cs typeface="Arial" pitchFamily="34" charset="0"/>
              </a:rPr>
              <a:t>5) </a:t>
            </a:r>
            <a:r>
              <a:rPr lang="en-US" sz="1800" b="1" dirty="0" smtClean="0">
                <a:cs typeface="Arial" pitchFamily="34" charset="0"/>
              </a:rPr>
              <a:t>	</a:t>
            </a:r>
            <a:r>
              <a:rPr lang="en-US" sz="1800" b="1" dirty="0" smtClean="0"/>
              <a:t>Skills </a:t>
            </a:r>
            <a:r>
              <a:rPr lang="en-US" sz="1800" b="1" dirty="0"/>
              <a:t>Development</a:t>
            </a:r>
          </a:p>
          <a:p>
            <a:pPr marL="633413" lvl="1" indent="-366713">
              <a:spcBef>
                <a:spcPts val="0"/>
              </a:spcBef>
              <a:spcAft>
                <a:spcPts val="200"/>
              </a:spcAft>
              <a:buFont typeface="Arial" pitchFamily="34" charset="0"/>
              <a:buNone/>
              <a:defRPr/>
            </a:pPr>
            <a:r>
              <a:rPr lang="en-US" sz="1800" i="1" dirty="0" smtClean="0">
                <a:cs typeface="Arial" pitchFamily="34" charset="0"/>
              </a:rPr>
              <a:t>	Mainly responsible for </a:t>
            </a:r>
            <a:r>
              <a:rPr lang="en-US" sz="1800" i="1" dirty="0">
                <a:cs typeface="Arial" pitchFamily="34" charset="0"/>
              </a:rPr>
              <a:t>the </a:t>
            </a:r>
            <a:r>
              <a:rPr lang="en-US" sz="1800" i="1" dirty="0" smtClean="0">
                <a:cs typeface="Arial" pitchFamily="34" charset="0"/>
              </a:rPr>
              <a:t>skills sector, including the national </a:t>
            </a:r>
            <a:r>
              <a:rPr lang="en-US" sz="1800" i="1" dirty="0">
                <a:cs typeface="Arial" pitchFamily="34" charset="0"/>
              </a:rPr>
              <a:t>skills development </a:t>
            </a:r>
            <a:r>
              <a:rPr lang="en-US" sz="1800" i="1" dirty="0" smtClean="0">
                <a:cs typeface="Arial" pitchFamily="34" charset="0"/>
              </a:rPr>
              <a:t>strategy, skills </a:t>
            </a:r>
            <a:r>
              <a:rPr lang="en-US" sz="1800" i="1" dirty="0">
                <a:cs typeface="Arial" pitchFamily="34" charset="0"/>
              </a:rPr>
              <a:t>development policy and  </a:t>
            </a:r>
            <a:r>
              <a:rPr lang="en-US" sz="1800" i="1" dirty="0" smtClean="0">
                <a:cs typeface="Arial" pitchFamily="34" charset="0"/>
              </a:rPr>
              <a:t>the management of the skills levy</a:t>
            </a:r>
            <a:endParaRPr lang="en-US" sz="1800" i="1" dirty="0">
              <a:cs typeface="Arial" pitchFamily="34" charset="0"/>
            </a:endParaRPr>
          </a:p>
          <a:p>
            <a:pPr marL="633413" lvl="1" indent="-366713">
              <a:spcBef>
                <a:spcPts val="0"/>
              </a:spcBef>
              <a:spcAft>
                <a:spcPts val="200"/>
              </a:spcAft>
              <a:buNone/>
              <a:defRPr/>
            </a:pPr>
            <a:r>
              <a:rPr lang="en-US" sz="1800" b="1" dirty="0">
                <a:cs typeface="Arial" pitchFamily="34" charset="0"/>
              </a:rPr>
              <a:t>6) </a:t>
            </a:r>
            <a:r>
              <a:rPr lang="en-US" sz="1800" b="1" dirty="0" smtClean="0">
                <a:cs typeface="Arial" pitchFamily="34" charset="0"/>
              </a:rPr>
              <a:t>	</a:t>
            </a:r>
            <a:r>
              <a:rPr lang="en-US" sz="1800" b="1" dirty="0" smtClean="0"/>
              <a:t>Community </a:t>
            </a:r>
            <a:r>
              <a:rPr lang="en-US" sz="1800" b="1" dirty="0"/>
              <a:t>Education and Training</a:t>
            </a:r>
          </a:p>
          <a:p>
            <a:pPr marL="633413" lvl="1" indent="-366713">
              <a:spcBef>
                <a:spcPts val="0"/>
              </a:spcBef>
              <a:spcAft>
                <a:spcPts val="200"/>
              </a:spcAft>
              <a:buNone/>
              <a:defRPr/>
            </a:pPr>
            <a:r>
              <a:rPr lang="en-US" sz="1800" i="1" dirty="0" smtClean="0">
                <a:cs typeface="Arial" pitchFamily="34" charset="0"/>
              </a:rPr>
              <a:t>	Mainly responsible </a:t>
            </a:r>
            <a:r>
              <a:rPr lang="en-US" sz="1800" i="1" dirty="0">
                <a:cs typeface="Arial" pitchFamily="34" charset="0"/>
              </a:rPr>
              <a:t>for </a:t>
            </a:r>
            <a:r>
              <a:rPr lang="en-US" sz="1800" i="1" dirty="0" smtClean="0">
                <a:cs typeface="Arial" pitchFamily="34" charset="0"/>
              </a:rPr>
              <a:t>the Community </a:t>
            </a:r>
            <a:r>
              <a:rPr lang="en-US" sz="1800" i="1" dirty="0">
                <a:cs typeface="Arial" pitchFamily="34" charset="0"/>
              </a:rPr>
              <a:t>Education and </a:t>
            </a:r>
            <a:r>
              <a:rPr lang="en-US" sz="1800" i="1" dirty="0" smtClean="0">
                <a:cs typeface="Arial" pitchFamily="34" charset="0"/>
              </a:rPr>
              <a:t>Training sector</a:t>
            </a:r>
            <a:endParaRPr lang="en-US" sz="1800" b="1" dirty="0"/>
          </a:p>
        </p:txBody>
      </p:sp>
      <p:sp>
        <p:nvSpPr>
          <p:cNvPr id="9" name="Slide Number Placeholder 3"/>
          <p:cNvSpPr>
            <a:spLocks noGrp="1"/>
          </p:cNvSpPr>
          <p:nvPr>
            <p:ph type="sldNum" sz="quarter" idx="12"/>
          </p:nvPr>
        </p:nvSpPr>
        <p:spPr>
          <a:xfrm>
            <a:off x="7010400" y="6487587"/>
            <a:ext cx="2133600" cy="365125"/>
          </a:xfrm>
        </p:spPr>
        <p:txBody>
          <a:bodyPr/>
          <a:lstStyle/>
          <a:p>
            <a:pPr algn="r">
              <a:defRPr/>
            </a:pPr>
            <a:r>
              <a:rPr lang="en-US" b="1" dirty="0" smtClean="0">
                <a:latin typeface="+mn-lt"/>
                <a:cs typeface="Arial" pitchFamily="34" charset="0"/>
              </a:rPr>
              <a:t>55</a:t>
            </a:r>
            <a:endParaRPr lang="en-US" sz="1400" b="1" dirty="0">
              <a:latin typeface="+mn-lt"/>
              <a:cs typeface="Arial" pitchFamily="34" charset="0"/>
            </a:endParaRPr>
          </a:p>
        </p:txBody>
      </p:sp>
      <p:sp>
        <p:nvSpPr>
          <p:cNvPr id="10" name="TextBox 9"/>
          <p:cNvSpPr txBox="1"/>
          <p:nvPr/>
        </p:nvSpPr>
        <p:spPr>
          <a:xfrm>
            <a:off x="491033" y="533400"/>
            <a:ext cx="8119567" cy="523220"/>
          </a:xfrm>
          <a:prstGeom prst="rect">
            <a:avLst/>
          </a:prstGeom>
          <a:solidFill>
            <a:srgbClr val="006600"/>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fontAlgn="auto">
              <a:spcBef>
                <a:spcPts val="0"/>
              </a:spcBef>
              <a:spcAft>
                <a:spcPts val="0"/>
              </a:spcAft>
              <a:defRPr/>
            </a:pPr>
            <a:r>
              <a:rPr lang="en-US" sz="2800" b="1" dirty="0"/>
              <a:t>Budget Structure</a:t>
            </a:r>
            <a:endParaRPr lang="en-ZA" sz="2800" b="1" dirty="0">
              <a:cs typeface="Calibri" pitchFamily="34" charset="0"/>
            </a:endParaRPr>
          </a:p>
        </p:txBody>
      </p:sp>
    </p:spTree>
    <p:extLst>
      <p:ext uri="{BB962C8B-B14F-4D97-AF65-F5344CB8AC3E}">
        <p14:creationId xmlns:p14="http://schemas.microsoft.com/office/powerpoint/2010/main" xmlns="" val="96980707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6083" name="Content Placeholder 2"/>
          <p:cNvSpPr>
            <a:spLocks noGrp="1"/>
          </p:cNvSpPr>
          <p:nvPr>
            <p:ph idx="1"/>
          </p:nvPr>
        </p:nvSpPr>
        <p:spPr>
          <a:xfrm>
            <a:off x="491034" y="1219200"/>
            <a:ext cx="8119566" cy="5018088"/>
          </a:xfrm>
        </p:spPr>
        <p:txBody>
          <a:bodyPr/>
          <a:lstStyle/>
          <a:p>
            <a:pPr>
              <a:spcBef>
                <a:spcPts val="0"/>
              </a:spcBef>
              <a:spcAft>
                <a:spcPts val="1200"/>
              </a:spcAft>
              <a:defRPr/>
            </a:pPr>
            <a:r>
              <a:rPr lang="en-US" sz="1800" dirty="0" smtClean="0">
                <a:cs typeface="Arial" pitchFamily="34" charset="0"/>
              </a:rPr>
              <a:t>Post-School </a:t>
            </a:r>
            <a:r>
              <a:rPr lang="en-US" sz="1800" dirty="0">
                <a:cs typeface="Arial" pitchFamily="34" charset="0"/>
              </a:rPr>
              <a:t>Education and Training </a:t>
            </a:r>
            <a:r>
              <a:rPr lang="en-US" sz="1800" dirty="0" smtClean="0">
                <a:cs typeface="Arial" pitchFamily="34" charset="0"/>
              </a:rPr>
              <a:t>increases by </a:t>
            </a:r>
            <a:r>
              <a:rPr lang="en-US" sz="1800" b="1" i="1" dirty="0" smtClean="0">
                <a:cs typeface="Arial" pitchFamily="34" charset="0"/>
              </a:rPr>
              <a:t>9.2% over the 2018 </a:t>
            </a:r>
            <a:r>
              <a:rPr lang="en-US" sz="1800" b="1" i="1" dirty="0" err="1" smtClean="0">
                <a:cs typeface="Arial" pitchFamily="34" charset="0"/>
              </a:rPr>
              <a:t>MTEF</a:t>
            </a:r>
            <a:r>
              <a:rPr lang="en-US" sz="1800" dirty="0" smtClean="0">
                <a:cs typeface="Arial" pitchFamily="34" charset="0"/>
              </a:rPr>
              <a:t>, the largest growing budget within Government</a:t>
            </a:r>
          </a:p>
          <a:p>
            <a:pPr>
              <a:spcBef>
                <a:spcPts val="0"/>
              </a:spcBef>
              <a:spcAft>
                <a:spcPts val="1200"/>
              </a:spcAft>
              <a:defRPr/>
            </a:pPr>
            <a:r>
              <a:rPr lang="en-US" sz="1800" dirty="0" smtClean="0">
                <a:cs typeface="Arial" pitchFamily="34" charset="0"/>
              </a:rPr>
              <a:t>This increase represents the biggest </a:t>
            </a:r>
            <a:r>
              <a:rPr lang="en-US" sz="1800" b="1" i="1" dirty="0" smtClean="0">
                <a:cs typeface="Arial" pitchFamily="34" charset="0"/>
              </a:rPr>
              <a:t>landscape change</a:t>
            </a:r>
            <a:r>
              <a:rPr lang="en-US" sz="1800" dirty="0" smtClean="0">
                <a:cs typeface="Arial" pitchFamily="34" charset="0"/>
              </a:rPr>
              <a:t> within the Post-School Education and Training system since the Department became operational on 1 April 2010</a:t>
            </a:r>
          </a:p>
          <a:p>
            <a:pPr>
              <a:spcBef>
                <a:spcPts val="0"/>
              </a:spcBef>
              <a:spcAft>
                <a:spcPts val="1200"/>
              </a:spcAft>
              <a:defRPr/>
            </a:pPr>
            <a:r>
              <a:rPr lang="en-ZA" sz="1800" dirty="0" smtClean="0"/>
              <a:t>The </a:t>
            </a:r>
            <a:r>
              <a:rPr lang="en-ZA" sz="1800" dirty="0"/>
              <a:t>Department’s baseline adjustments (</a:t>
            </a:r>
            <a:r>
              <a:rPr lang="en-ZA" sz="1800" b="1" i="1" dirty="0"/>
              <a:t>additional allocations</a:t>
            </a:r>
            <a:r>
              <a:rPr lang="en-ZA" sz="1800" dirty="0"/>
              <a:t>) over the </a:t>
            </a:r>
            <a:r>
              <a:rPr lang="en-ZA" sz="1800" dirty="0" smtClean="0"/>
              <a:t>2018 </a:t>
            </a:r>
            <a:r>
              <a:rPr lang="en-ZA" sz="1800" dirty="0" err="1"/>
              <a:t>MTEF</a:t>
            </a:r>
            <a:r>
              <a:rPr lang="en-ZA" sz="1800" dirty="0"/>
              <a:t> </a:t>
            </a:r>
            <a:r>
              <a:rPr lang="en-ZA" sz="1800" dirty="0" smtClean="0"/>
              <a:t>amount </a:t>
            </a:r>
            <a:r>
              <a:rPr lang="en-ZA" sz="1800" dirty="0"/>
              <a:t>to </a:t>
            </a:r>
            <a:r>
              <a:rPr lang="en-ZA" sz="1800" dirty="0" smtClean="0"/>
              <a:t>R12.364 </a:t>
            </a:r>
            <a:r>
              <a:rPr lang="en-ZA" sz="1800" dirty="0"/>
              <a:t>billion in 2018/19, </a:t>
            </a:r>
            <a:r>
              <a:rPr lang="en-ZA" sz="1800" dirty="0" smtClean="0"/>
              <a:t>R25.334 </a:t>
            </a:r>
            <a:r>
              <a:rPr lang="en-ZA" sz="1800" dirty="0"/>
              <a:t>billion in </a:t>
            </a:r>
            <a:r>
              <a:rPr lang="en-ZA" sz="1800" dirty="0" smtClean="0"/>
              <a:t>2019/20 and R29.548 billion in 2020/21</a:t>
            </a:r>
          </a:p>
          <a:p>
            <a:pPr>
              <a:spcBef>
                <a:spcPts val="0"/>
              </a:spcBef>
              <a:spcAft>
                <a:spcPts val="1200"/>
              </a:spcAft>
              <a:defRPr/>
            </a:pPr>
            <a:r>
              <a:rPr lang="en-ZA" sz="1800" dirty="0" smtClean="0"/>
              <a:t>These </a:t>
            </a:r>
            <a:r>
              <a:rPr lang="en-ZA" sz="1800" dirty="0"/>
              <a:t>additional funds are mainly for </a:t>
            </a:r>
            <a:r>
              <a:rPr lang="en-ZA" sz="1800" dirty="0" smtClean="0"/>
              <a:t>the roll-out of fee-free higher education for qualifying poor and vulnerable students as well as increased subsidies for universities and TVET colleges</a:t>
            </a:r>
          </a:p>
          <a:p>
            <a:pPr>
              <a:spcBef>
                <a:spcPts val="0"/>
              </a:spcBef>
              <a:spcAft>
                <a:spcPts val="1200"/>
              </a:spcAft>
              <a:defRPr/>
            </a:pPr>
            <a:r>
              <a:rPr lang="en-US" sz="1800" dirty="0">
                <a:cs typeface="Arial" pitchFamily="34" charset="0"/>
              </a:rPr>
              <a:t>The Department wishes to acknowledge the contribution and efforts of the </a:t>
            </a:r>
            <a:r>
              <a:rPr lang="en-US" sz="1800" b="1" i="1" dirty="0">
                <a:cs typeface="Arial" pitchFamily="34" charset="0"/>
              </a:rPr>
              <a:t>Portfolio Committee</a:t>
            </a:r>
            <a:r>
              <a:rPr lang="en-US" sz="1800" dirty="0">
                <a:cs typeface="Arial" pitchFamily="34" charset="0"/>
              </a:rPr>
              <a:t> </a:t>
            </a:r>
            <a:r>
              <a:rPr lang="en-US" sz="1800" dirty="0" smtClean="0">
                <a:cs typeface="Arial" pitchFamily="34" charset="0"/>
              </a:rPr>
              <a:t>during the budget process</a:t>
            </a:r>
            <a:endParaRPr lang="en-ZA" sz="1800" dirty="0" smtClean="0"/>
          </a:p>
        </p:txBody>
      </p:sp>
      <p:sp>
        <p:nvSpPr>
          <p:cNvPr id="9" name="Slide Number Placeholder 3"/>
          <p:cNvSpPr>
            <a:spLocks noGrp="1"/>
          </p:cNvSpPr>
          <p:nvPr>
            <p:ph type="sldNum" sz="quarter" idx="12"/>
          </p:nvPr>
        </p:nvSpPr>
        <p:spPr>
          <a:xfrm>
            <a:off x="7010400" y="6487587"/>
            <a:ext cx="2133600" cy="365125"/>
          </a:xfrm>
        </p:spPr>
        <p:txBody>
          <a:bodyPr/>
          <a:lstStyle/>
          <a:p>
            <a:pPr algn="r">
              <a:defRPr/>
            </a:pPr>
            <a:r>
              <a:rPr lang="en-US" b="1" dirty="0" smtClean="0">
                <a:latin typeface="+mn-lt"/>
                <a:cs typeface="Arial" pitchFamily="34" charset="0"/>
              </a:rPr>
              <a:t>56</a:t>
            </a:r>
            <a:endParaRPr lang="en-US" sz="1400" b="1" dirty="0">
              <a:latin typeface="+mn-lt"/>
              <a:cs typeface="Arial" pitchFamily="34" charset="0"/>
            </a:endParaRPr>
          </a:p>
        </p:txBody>
      </p:sp>
      <p:sp>
        <p:nvSpPr>
          <p:cNvPr id="10" name="TextBox 9"/>
          <p:cNvSpPr txBox="1"/>
          <p:nvPr/>
        </p:nvSpPr>
        <p:spPr>
          <a:xfrm>
            <a:off x="491033" y="533400"/>
            <a:ext cx="8119567" cy="523220"/>
          </a:xfrm>
          <a:prstGeom prst="rect">
            <a:avLst/>
          </a:prstGeom>
          <a:solidFill>
            <a:srgbClr val="006600"/>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fontAlgn="auto">
              <a:spcBef>
                <a:spcPts val="0"/>
              </a:spcBef>
              <a:spcAft>
                <a:spcPts val="0"/>
              </a:spcAft>
              <a:defRPr/>
            </a:pPr>
            <a:r>
              <a:rPr lang="en-US" sz="2800" b="1" dirty="0"/>
              <a:t>Budget </a:t>
            </a:r>
            <a:r>
              <a:rPr lang="en-US" sz="2800" b="1" dirty="0" smtClean="0"/>
              <a:t>Trends</a:t>
            </a:r>
            <a:endParaRPr lang="en-ZA" sz="2800" b="1" dirty="0">
              <a:cs typeface="Calibri" pitchFamily="34" charset="0"/>
            </a:endParaRPr>
          </a:p>
        </p:txBody>
      </p:sp>
    </p:spTree>
    <p:extLst>
      <p:ext uri="{BB962C8B-B14F-4D97-AF65-F5344CB8AC3E}">
        <p14:creationId xmlns:p14="http://schemas.microsoft.com/office/powerpoint/2010/main" xmlns="" val="130884263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6083" name="Content Placeholder 2"/>
          <p:cNvSpPr>
            <a:spLocks noGrp="1"/>
          </p:cNvSpPr>
          <p:nvPr>
            <p:ph idx="1"/>
          </p:nvPr>
        </p:nvSpPr>
        <p:spPr>
          <a:xfrm>
            <a:off x="491033" y="1176338"/>
            <a:ext cx="8119568" cy="4919662"/>
          </a:xfrm>
        </p:spPr>
        <p:txBody>
          <a:bodyPr/>
          <a:lstStyle/>
          <a:p>
            <a:pPr>
              <a:spcBef>
                <a:spcPts val="0"/>
              </a:spcBef>
              <a:spcAft>
                <a:spcPts val="1200"/>
              </a:spcAft>
              <a:defRPr/>
            </a:pPr>
            <a:r>
              <a:rPr lang="en-US" sz="1800" dirty="0" smtClean="0">
                <a:cs typeface="Arial" pitchFamily="34" charset="0"/>
              </a:rPr>
              <a:t>The increased baseline is a positive outcome of the Department’s bids for additional funding since its establishment such as for the support of students, increases to the baseline subsidies of universities and </a:t>
            </a:r>
            <a:r>
              <a:rPr lang="en-US" sz="1800" dirty="0" err="1" smtClean="0">
                <a:cs typeface="Arial" pitchFamily="34" charset="0"/>
              </a:rPr>
              <a:t>TVET</a:t>
            </a:r>
            <a:r>
              <a:rPr lang="en-US" sz="1800" dirty="0" smtClean="0">
                <a:cs typeface="Arial" pitchFamily="34" charset="0"/>
              </a:rPr>
              <a:t> colleges as well as the funding of examination services</a:t>
            </a:r>
          </a:p>
          <a:p>
            <a:pPr>
              <a:spcBef>
                <a:spcPts val="0"/>
              </a:spcBef>
              <a:spcAft>
                <a:spcPts val="1200"/>
              </a:spcAft>
              <a:defRPr/>
            </a:pPr>
            <a:r>
              <a:rPr lang="en-ZA" sz="1800" dirty="0" smtClean="0"/>
              <a:t>The emphasis of the increased baseline is primarily for the funding of our </a:t>
            </a:r>
            <a:r>
              <a:rPr lang="en-ZA" sz="1800" b="1" i="1" dirty="0" smtClean="0"/>
              <a:t>poor students</a:t>
            </a:r>
            <a:r>
              <a:rPr lang="en-ZA" sz="1800" dirty="0" smtClean="0"/>
              <a:t>. This has resulted in a substantive increase in </a:t>
            </a:r>
            <a:r>
              <a:rPr lang="en-ZA" sz="1800" b="1" i="1" dirty="0" smtClean="0"/>
              <a:t>NSFAS funding </a:t>
            </a:r>
            <a:r>
              <a:rPr lang="en-ZA" sz="1800" dirty="0" smtClean="0"/>
              <a:t>of R34.5 billion over the 2018 MTEF period</a:t>
            </a:r>
          </a:p>
          <a:p>
            <a:pPr>
              <a:spcBef>
                <a:spcPts val="0"/>
              </a:spcBef>
              <a:spcAft>
                <a:spcPts val="1200"/>
              </a:spcAft>
              <a:defRPr/>
            </a:pPr>
            <a:r>
              <a:rPr lang="en-ZA" sz="1800" b="1" i="1" dirty="0" err="1" smtClean="0"/>
              <a:t>NSFAS</a:t>
            </a:r>
            <a:r>
              <a:rPr lang="en-ZA" sz="1800" dirty="0" smtClean="0"/>
              <a:t> is also receiving an additional R105 million over the </a:t>
            </a:r>
            <a:r>
              <a:rPr lang="en-ZA" sz="1800" dirty="0" err="1" smtClean="0"/>
              <a:t>MTEF</a:t>
            </a:r>
            <a:r>
              <a:rPr lang="en-ZA" sz="1800" dirty="0" smtClean="0"/>
              <a:t> aimed at supporting and improving its </a:t>
            </a:r>
            <a:r>
              <a:rPr lang="en-ZA" sz="1800" b="1" i="1" dirty="0" smtClean="0"/>
              <a:t>administration</a:t>
            </a:r>
            <a:r>
              <a:rPr lang="en-ZA" sz="1800" dirty="0" smtClean="0"/>
              <a:t> to enable the effective management of the increased funding</a:t>
            </a:r>
          </a:p>
          <a:p>
            <a:pPr>
              <a:spcBef>
                <a:spcPts val="0"/>
              </a:spcBef>
              <a:spcAft>
                <a:spcPts val="1200"/>
              </a:spcAft>
              <a:defRPr/>
            </a:pPr>
            <a:r>
              <a:rPr lang="en-US" sz="1800" dirty="0" smtClean="0">
                <a:cs typeface="Arial" pitchFamily="34" charset="0"/>
              </a:rPr>
              <a:t>The </a:t>
            </a:r>
            <a:r>
              <a:rPr lang="en-US" sz="1800" dirty="0">
                <a:cs typeface="Arial" pitchFamily="34" charset="0"/>
              </a:rPr>
              <a:t>increased </a:t>
            </a:r>
            <a:r>
              <a:rPr lang="en-US" sz="1800" b="1" i="1" dirty="0">
                <a:cs typeface="Arial" pitchFamily="34" charset="0"/>
              </a:rPr>
              <a:t>subsidies of universities</a:t>
            </a:r>
            <a:r>
              <a:rPr lang="en-US" sz="1800" dirty="0">
                <a:cs typeface="Arial" pitchFamily="34" charset="0"/>
              </a:rPr>
              <a:t> is a strong </a:t>
            </a:r>
            <a:r>
              <a:rPr lang="en-US" sz="1800" dirty="0" smtClean="0">
                <a:cs typeface="Arial" pitchFamily="34" charset="0"/>
              </a:rPr>
              <a:t>push </a:t>
            </a:r>
            <a:r>
              <a:rPr lang="en-US" sz="1800" dirty="0">
                <a:cs typeface="Arial" pitchFamily="34" charset="0"/>
              </a:rPr>
              <a:t>towards improved baseline funding of institutions and a substantive </a:t>
            </a:r>
            <a:r>
              <a:rPr lang="en-US" sz="1800" dirty="0" smtClean="0">
                <a:cs typeface="Arial" pitchFamily="34" charset="0"/>
              </a:rPr>
              <a:t>drive </a:t>
            </a:r>
            <a:r>
              <a:rPr lang="en-US" sz="1800" dirty="0">
                <a:cs typeface="Arial" pitchFamily="34" charset="0"/>
              </a:rPr>
              <a:t>towards the </a:t>
            </a:r>
            <a:r>
              <a:rPr lang="en-US" sz="1800" dirty="0" smtClean="0">
                <a:cs typeface="Arial" pitchFamily="34" charset="0"/>
              </a:rPr>
              <a:t>sector’s </a:t>
            </a:r>
            <a:r>
              <a:rPr lang="en-US" sz="1800" dirty="0">
                <a:cs typeface="Arial" pitchFamily="34" charset="0"/>
              </a:rPr>
              <a:t>funding as a percentage of GDP, an improvement of 16</a:t>
            </a:r>
            <a:r>
              <a:rPr lang="en-US" sz="1800" dirty="0" smtClean="0">
                <a:cs typeface="Arial" pitchFamily="34" charset="0"/>
              </a:rPr>
              <a:t>% (from 0.67% in 2017/18 to an average of 0.78% over the 2018 </a:t>
            </a:r>
            <a:r>
              <a:rPr lang="en-US" sz="1800" dirty="0" err="1" smtClean="0">
                <a:cs typeface="Arial" pitchFamily="34" charset="0"/>
              </a:rPr>
              <a:t>MTEF</a:t>
            </a:r>
            <a:r>
              <a:rPr lang="en-US" sz="1800" dirty="0" smtClean="0">
                <a:cs typeface="Arial" pitchFamily="34" charset="0"/>
              </a:rPr>
              <a:t>)</a:t>
            </a:r>
            <a:endParaRPr lang="en-US" sz="1800" dirty="0">
              <a:cs typeface="Arial" pitchFamily="34" charset="0"/>
            </a:endParaRPr>
          </a:p>
        </p:txBody>
      </p:sp>
      <p:sp>
        <p:nvSpPr>
          <p:cNvPr id="9" name="Slide Number Placeholder 3"/>
          <p:cNvSpPr>
            <a:spLocks noGrp="1"/>
          </p:cNvSpPr>
          <p:nvPr>
            <p:ph type="sldNum" sz="quarter" idx="12"/>
          </p:nvPr>
        </p:nvSpPr>
        <p:spPr>
          <a:xfrm>
            <a:off x="7010400" y="6487587"/>
            <a:ext cx="2133600" cy="365125"/>
          </a:xfrm>
        </p:spPr>
        <p:txBody>
          <a:bodyPr/>
          <a:lstStyle/>
          <a:p>
            <a:pPr algn="r">
              <a:defRPr/>
            </a:pPr>
            <a:r>
              <a:rPr lang="en-US" b="1" dirty="0" smtClean="0">
                <a:latin typeface="+mn-lt"/>
                <a:cs typeface="Arial" pitchFamily="34" charset="0"/>
              </a:rPr>
              <a:t>57</a:t>
            </a:r>
            <a:endParaRPr lang="en-US" sz="1400" b="1" dirty="0">
              <a:latin typeface="+mn-lt"/>
              <a:cs typeface="Arial" pitchFamily="34" charset="0"/>
            </a:endParaRPr>
          </a:p>
        </p:txBody>
      </p:sp>
      <p:sp>
        <p:nvSpPr>
          <p:cNvPr id="10" name="TextBox 9"/>
          <p:cNvSpPr txBox="1"/>
          <p:nvPr/>
        </p:nvSpPr>
        <p:spPr>
          <a:xfrm>
            <a:off x="491033" y="533400"/>
            <a:ext cx="8119567" cy="523220"/>
          </a:xfrm>
          <a:prstGeom prst="rect">
            <a:avLst/>
          </a:prstGeom>
          <a:solidFill>
            <a:srgbClr val="006600"/>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fontAlgn="auto">
              <a:spcBef>
                <a:spcPts val="0"/>
              </a:spcBef>
              <a:spcAft>
                <a:spcPts val="0"/>
              </a:spcAft>
              <a:defRPr/>
            </a:pPr>
            <a:r>
              <a:rPr lang="en-US" sz="2800" b="1" dirty="0"/>
              <a:t>Budget </a:t>
            </a:r>
            <a:r>
              <a:rPr lang="en-US" sz="2800" b="1" dirty="0" smtClean="0"/>
              <a:t>Trends</a:t>
            </a:r>
            <a:endParaRPr lang="en-ZA" sz="2800" b="1" dirty="0">
              <a:cs typeface="Calibri" pitchFamily="34" charset="0"/>
            </a:endParaRPr>
          </a:p>
        </p:txBody>
      </p:sp>
    </p:spTree>
    <p:extLst>
      <p:ext uri="{BB962C8B-B14F-4D97-AF65-F5344CB8AC3E}">
        <p14:creationId xmlns:p14="http://schemas.microsoft.com/office/powerpoint/2010/main" xmlns="" val="18118834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6083" name="Content Placeholder 2"/>
          <p:cNvSpPr>
            <a:spLocks noGrp="1"/>
          </p:cNvSpPr>
          <p:nvPr>
            <p:ph idx="1"/>
          </p:nvPr>
        </p:nvSpPr>
        <p:spPr>
          <a:xfrm>
            <a:off x="491034" y="1219200"/>
            <a:ext cx="8119566" cy="5018088"/>
          </a:xfrm>
        </p:spPr>
        <p:txBody>
          <a:bodyPr/>
          <a:lstStyle/>
          <a:p>
            <a:pPr>
              <a:spcBef>
                <a:spcPts val="0"/>
              </a:spcBef>
              <a:spcAft>
                <a:spcPts val="1200"/>
              </a:spcAft>
              <a:defRPr/>
            </a:pPr>
            <a:r>
              <a:rPr lang="en-ZA" sz="1800" dirty="0" smtClean="0"/>
              <a:t>The </a:t>
            </a:r>
            <a:r>
              <a:rPr lang="en-ZA" sz="1800" b="1" i="1" dirty="0" err="1" smtClean="0"/>
              <a:t>TVET</a:t>
            </a:r>
            <a:r>
              <a:rPr lang="en-ZA" sz="1800" b="1" i="1" dirty="0" smtClean="0"/>
              <a:t> sector </a:t>
            </a:r>
            <a:r>
              <a:rPr lang="en-ZA" sz="1800" dirty="0" smtClean="0"/>
              <a:t>also benefits substantially from the additional allocation. Institutional subsidies have more than doubled and the sector has also been allocated an </a:t>
            </a:r>
            <a:r>
              <a:rPr lang="en-ZA" sz="1800" b="1" i="1" dirty="0" smtClean="0"/>
              <a:t>infrastructure grant </a:t>
            </a:r>
            <a:r>
              <a:rPr lang="en-ZA" sz="1800" dirty="0" smtClean="0"/>
              <a:t>of more than R4.4 billion over the </a:t>
            </a:r>
            <a:r>
              <a:rPr lang="en-ZA" sz="1800" dirty="0" err="1" smtClean="0"/>
              <a:t>MTEF</a:t>
            </a:r>
            <a:endParaRPr lang="en-ZA" sz="1800" b="1" i="1" dirty="0" smtClean="0"/>
          </a:p>
          <a:p>
            <a:pPr>
              <a:spcBef>
                <a:spcPts val="0"/>
              </a:spcBef>
              <a:spcAft>
                <a:spcPts val="1200"/>
              </a:spcAft>
              <a:defRPr/>
            </a:pPr>
            <a:r>
              <a:rPr lang="en-ZA" sz="1800" dirty="0" smtClean="0"/>
              <a:t>The funding of the </a:t>
            </a:r>
            <a:r>
              <a:rPr lang="en-ZA" sz="1800" b="1" i="1" dirty="0" smtClean="0"/>
              <a:t>Higher Education HIV and Aids programme is now centralised</a:t>
            </a:r>
            <a:r>
              <a:rPr lang="en-ZA" sz="1800" dirty="0" smtClean="0"/>
              <a:t> at the Department with the funding shift from the Department of Health totalling R27.7 million for the 2018 </a:t>
            </a:r>
            <a:r>
              <a:rPr lang="en-ZA" sz="1800" dirty="0" err="1" smtClean="0"/>
              <a:t>MTEF</a:t>
            </a:r>
            <a:endParaRPr lang="en-ZA" sz="1800" dirty="0" smtClean="0"/>
          </a:p>
          <a:p>
            <a:pPr>
              <a:spcBef>
                <a:spcPts val="0"/>
              </a:spcBef>
              <a:spcAft>
                <a:spcPts val="1200"/>
              </a:spcAft>
              <a:defRPr/>
            </a:pPr>
            <a:r>
              <a:rPr lang="en-ZA" sz="1800" dirty="0" smtClean="0"/>
              <a:t>The Department has also received a baseline adjustment for examination services that will result in a considerable impact on the services provided by this section</a:t>
            </a:r>
          </a:p>
          <a:p>
            <a:pPr>
              <a:spcBef>
                <a:spcPts val="0"/>
              </a:spcBef>
              <a:spcAft>
                <a:spcPts val="1200"/>
              </a:spcAft>
              <a:defRPr/>
            </a:pPr>
            <a:r>
              <a:rPr lang="en-ZA" sz="1800" dirty="0" smtClean="0"/>
              <a:t>The following slide provides more detailed information pertaining to the additional funds per financial year</a:t>
            </a:r>
          </a:p>
        </p:txBody>
      </p:sp>
      <p:sp>
        <p:nvSpPr>
          <p:cNvPr id="9" name="Slide Number Placeholder 3"/>
          <p:cNvSpPr>
            <a:spLocks noGrp="1"/>
          </p:cNvSpPr>
          <p:nvPr>
            <p:ph type="sldNum" sz="quarter" idx="12"/>
          </p:nvPr>
        </p:nvSpPr>
        <p:spPr>
          <a:xfrm>
            <a:off x="7010400" y="6487587"/>
            <a:ext cx="2133600" cy="365125"/>
          </a:xfrm>
        </p:spPr>
        <p:txBody>
          <a:bodyPr/>
          <a:lstStyle/>
          <a:p>
            <a:pPr algn="r">
              <a:defRPr/>
            </a:pPr>
            <a:r>
              <a:rPr lang="en-US" b="1" dirty="0" smtClean="0">
                <a:latin typeface="+mn-lt"/>
                <a:cs typeface="Arial" pitchFamily="34" charset="0"/>
              </a:rPr>
              <a:t>58</a:t>
            </a:r>
            <a:endParaRPr lang="en-US" sz="1400" b="1" dirty="0">
              <a:latin typeface="+mn-lt"/>
              <a:cs typeface="Arial" pitchFamily="34" charset="0"/>
            </a:endParaRPr>
          </a:p>
        </p:txBody>
      </p:sp>
      <p:sp>
        <p:nvSpPr>
          <p:cNvPr id="10" name="TextBox 9"/>
          <p:cNvSpPr txBox="1"/>
          <p:nvPr/>
        </p:nvSpPr>
        <p:spPr>
          <a:xfrm>
            <a:off x="491033" y="533400"/>
            <a:ext cx="8119567" cy="523220"/>
          </a:xfrm>
          <a:prstGeom prst="rect">
            <a:avLst/>
          </a:prstGeom>
          <a:solidFill>
            <a:srgbClr val="006600"/>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fontAlgn="auto">
              <a:spcBef>
                <a:spcPts val="0"/>
              </a:spcBef>
              <a:spcAft>
                <a:spcPts val="0"/>
              </a:spcAft>
              <a:defRPr/>
            </a:pPr>
            <a:r>
              <a:rPr lang="en-US" sz="2800" b="1" dirty="0"/>
              <a:t>Budget </a:t>
            </a:r>
            <a:r>
              <a:rPr lang="en-US" sz="2800" b="1" dirty="0" smtClean="0"/>
              <a:t>Trends</a:t>
            </a:r>
            <a:endParaRPr lang="en-ZA" sz="2800" b="1" dirty="0">
              <a:cs typeface="Calibri" pitchFamily="34" charset="0"/>
            </a:endParaRPr>
          </a:p>
        </p:txBody>
      </p:sp>
    </p:spTree>
    <p:extLst>
      <p:ext uri="{BB962C8B-B14F-4D97-AF65-F5344CB8AC3E}">
        <p14:creationId xmlns:p14="http://schemas.microsoft.com/office/powerpoint/2010/main" xmlns="" val="397536254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Content Placeholder 2"/>
          <p:cNvSpPr>
            <a:spLocks noGrp="1"/>
          </p:cNvSpPr>
          <p:nvPr>
            <p:ph idx="1"/>
          </p:nvPr>
        </p:nvSpPr>
        <p:spPr>
          <a:xfrm>
            <a:off x="571500" y="1219200"/>
            <a:ext cx="7929563" cy="5018088"/>
          </a:xfrm>
        </p:spPr>
        <p:txBody>
          <a:bodyPr/>
          <a:lstStyle/>
          <a:p>
            <a:pPr>
              <a:defRPr/>
            </a:pPr>
            <a:r>
              <a:rPr lang="en-ZA" sz="2000" dirty="0" smtClean="0">
                <a:cs typeface="Arial" pitchFamily="34" charset="0"/>
              </a:rPr>
              <a:t>The increased baseline can be summarised as follows:</a:t>
            </a:r>
          </a:p>
          <a:p>
            <a:pPr marL="0" indent="0">
              <a:buNone/>
              <a:defRPr/>
            </a:pPr>
            <a:endParaRPr lang="en-ZA" sz="2000" dirty="0" smtClean="0"/>
          </a:p>
          <a:p>
            <a:pPr marL="0" indent="0">
              <a:buNone/>
              <a:defRPr/>
            </a:pPr>
            <a:endParaRPr lang="en-ZA" sz="2000" dirty="0">
              <a:cs typeface="Arial" pitchFamily="34" charset="0"/>
            </a:endParaRPr>
          </a:p>
        </p:txBody>
      </p:sp>
      <p:pic>
        <p:nvPicPr>
          <p:cNvPr id="5" name="Picture 4"/>
          <p:cNvPicPr>
            <a:picLocks noChangeAspect="1"/>
          </p:cNvPicPr>
          <p:nvPr/>
        </p:nvPicPr>
        <p:blipFill>
          <a:blip r:embed="rId2" cstate="print"/>
          <a:stretch>
            <a:fillRect/>
          </a:stretch>
        </p:blipFill>
        <p:spPr>
          <a:xfrm>
            <a:off x="514350" y="1676400"/>
            <a:ext cx="8115300" cy="4537075"/>
          </a:xfrm>
          <a:prstGeom prst="rect">
            <a:avLst/>
          </a:prstGeom>
        </p:spPr>
      </p:pic>
      <p:sp>
        <p:nvSpPr>
          <p:cNvPr id="9" name="Slide Number Placeholder 3"/>
          <p:cNvSpPr>
            <a:spLocks noGrp="1"/>
          </p:cNvSpPr>
          <p:nvPr>
            <p:ph type="sldNum" sz="quarter" idx="12"/>
          </p:nvPr>
        </p:nvSpPr>
        <p:spPr>
          <a:xfrm>
            <a:off x="7010400" y="6487587"/>
            <a:ext cx="2133600" cy="365125"/>
          </a:xfrm>
        </p:spPr>
        <p:txBody>
          <a:bodyPr/>
          <a:lstStyle/>
          <a:p>
            <a:pPr algn="r">
              <a:defRPr/>
            </a:pPr>
            <a:r>
              <a:rPr lang="en-US" b="1" dirty="0" smtClean="0">
                <a:latin typeface="+mn-lt"/>
                <a:cs typeface="Arial" pitchFamily="34" charset="0"/>
              </a:rPr>
              <a:t>59</a:t>
            </a:r>
            <a:endParaRPr lang="en-US" sz="1400" b="1" dirty="0">
              <a:latin typeface="+mn-lt"/>
              <a:cs typeface="Arial" pitchFamily="34" charset="0"/>
            </a:endParaRPr>
          </a:p>
        </p:txBody>
      </p:sp>
      <p:sp>
        <p:nvSpPr>
          <p:cNvPr id="10" name="TextBox 9"/>
          <p:cNvSpPr txBox="1"/>
          <p:nvPr/>
        </p:nvSpPr>
        <p:spPr>
          <a:xfrm>
            <a:off x="491033" y="533400"/>
            <a:ext cx="8119567" cy="523220"/>
          </a:xfrm>
          <a:prstGeom prst="rect">
            <a:avLst/>
          </a:prstGeom>
          <a:solidFill>
            <a:srgbClr val="006600"/>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fontAlgn="auto">
              <a:spcBef>
                <a:spcPts val="0"/>
              </a:spcBef>
              <a:spcAft>
                <a:spcPts val="0"/>
              </a:spcAft>
              <a:defRPr/>
            </a:pPr>
            <a:r>
              <a:rPr lang="en-US" sz="2800" b="1" dirty="0"/>
              <a:t>Budget </a:t>
            </a:r>
            <a:r>
              <a:rPr lang="en-US" sz="2800" b="1" dirty="0" smtClean="0"/>
              <a:t>Trends</a:t>
            </a:r>
            <a:endParaRPr lang="en-ZA" sz="2800" b="1" dirty="0">
              <a:cs typeface="Calibri" pitchFamily="34" charset="0"/>
            </a:endParaRPr>
          </a:p>
        </p:txBody>
      </p:sp>
    </p:spTree>
    <p:extLst>
      <p:ext uri="{BB962C8B-B14F-4D97-AF65-F5344CB8AC3E}">
        <p14:creationId xmlns:p14="http://schemas.microsoft.com/office/powerpoint/2010/main" xmlns="" val="36101410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5" name="Content Placeholder 2"/>
          <p:cNvSpPr txBox="1">
            <a:spLocks/>
          </p:cNvSpPr>
          <p:nvPr/>
        </p:nvSpPr>
        <p:spPr>
          <a:xfrm>
            <a:off x="-51620" y="1270368"/>
            <a:ext cx="8978017" cy="4978032"/>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None/>
            </a:pPr>
            <a:endParaRPr lang="en-ZA" sz="2400" b="1" dirty="0">
              <a:cs typeface="Arial" pitchFamily="34" charset="0"/>
            </a:endParaRPr>
          </a:p>
          <a:p>
            <a:pPr marL="0" indent="0">
              <a:buNone/>
            </a:pPr>
            <a:endParaRPr lang="en-ZA" sz="2400" dirty="0" smtClean="0"/>
          </a:p>
        </p:txBody>
      </p:sp>
      <p:sp>
        <p:nvSpPr>
          <p:cNvPr id="2" name="TextBox 1"/>
          <p:cNvSpPr txBox="1"/>
          <p:nvPr/>
        </p:nvSpPr>
        <p:spPr>
          <a:xfrm>
            <a:off x="491033" y="1066800"/>
            <a:ext cx="8119568" cy="5355312"/>
          </a:xfrm>
          <a:prstGeom prst="rect">
            <a:avLst/>
          </a:prstGeom>
          <a:noFill/>
        </p:spPr>
        <p:txBody>
          <a:bodyPr wrap="square" rtlCol="0">
            <a:spAutoFit/>
          </a:bodyPr>
          <a:lstStyle/>
          <a:p>
            <a:pPr marL="285750" indent="-285750">
              <a:spcAft>
                <a:spcPts val="0"/>
              </a:spcAft>
              <a:buFont typeface="Arial" panose="020B0604020202020204" pitchFamily="34" charset="0"/>
              <a:buChar char="•"/>
            </a:pPr>
            <a:r>
              <a:rPr lang="en-ZA" sz="1900" dirty="0" smtClean="0"/>
              <a:t>Universities are required to submit Annual reports (by July each year) in terms of the Reporting Regulations published under the Higher Education Act. The Department analyses the reports and checks for compliance</a:t>
            </a:r>
          </a:p>
          <a:p>
            <a:pPr marL="285750" indent="-285750">
              <a:spcAft>
                <a:spcPts val="0"/>
              </a:spcAft>
              <a:buFont typeface="Arial" panose="020B0604020202020204" pitchFamily="34" charset="0"/>
              <a:buChar char="•"/>
            </a:pPr>
            <a:r>
              <a:rPr lang="en-ZA" sz="1900" dirty="0" smtClean="0"/>
              <a:t>The most important aspect is the analysis of the financial health of the system against a set of indicators. The purpose is to identify institutions requiring support / intervention. The annual financial heath report provides insight into the financing and sustainability of institutions and the sector</a:t>
            </a:r>
          </a:p>
          <a:p>
            <a:pPr marL="285750" indent="-285750">
              <a:spcAft>
                <a:spcPts val="0"/>
              </a:spcAft>
              <a:buFont typeface="Arial" panose="020B0604020202020204" pitchFamily="34" charset="0"/>
              <a:buChar char="•"/>
            </a:pPr>
            <a:r>
              <a:rPr lang="en-ZA" sz="1900" dirty="0" smtClean="0"/>
              <a:t>The annual report produced in the 2017/18 financial year showed that:</a:t>
            </a:r>
          </a:p>
          <a:p>
            <a:pPr marL="800100" lvl="1" indent="-342900">
              <a:spcAft>
                <a:spcPts val="0"/>
              </a:spcAft>
              <a:buFontTx/>
              <a:buChar char="-"/>
            </a:pPr>
            <a:r>
              <a:rPr lang="en-GB" sz="1900" dirty="0" smtClean="0"/>
              <a:t>22 </a:t>
            </a:r>
            <a:r>
              <a:rPr lang="en-GB" sz="1900" dirty="0"/>
              <a:t>of the </a:t>
            </a:r>
            <a:r>
              <a:rPr lang="en-GB" sz="1900" dirty="0" smtClean="0"/>
              <a:t>26 </a:t>
            </a:r>
            <a:r>
              <a:rPr lang="en-GB" sz="1900" dirty="0"/>
              <a:t>universities received unqualified audit opinions from their external </a:t>
            </a:r>
            <a:r>
              <a:rPr lang="en-GB" sz="1900" dirty="0" smtClean="0"/>
              <a:t>auditors</a:t>
            </a:r>
          </a:p>
          <a:p>
            <a:pPr marL="800100" lvl="1" indent="-342900">
              <a:spcAft>
                <a:spcPts val="0"/>
              </a:spcAft>
              <a:buFontTx/>
              <a:buChar char="-"/>
            </a:pPr>
            <a:r>
              <a:rPr lang="en-ZA" sz="1900" b="1" dirty="0" smtClean="0"/>
              <a:t>Total </a:t>
            </a:r>
            <a:r>
              <a:rPr lang="en-ZA" sz="1900" b="1" dirty="0"/>
              <a:t>revenue </a:t>
            </a:r>
            <a:r>
              <a:rPr lang="en-ZA" sz="1900" dirty="0"/>
              <a:t>in the sector increased from R63.981 billion in 2015 to R69.145 billion in 2016, representing an 8.1% </a:t>
            </a:r>
            <a:r>
              <a:rPr lang="en-ZA" sz="1900" dirty="0" smtClean="0"/>
              <a:t>increase </a:t>
            </a:r>
            <a:endParaRPr lang="en-ZA" sz="1900" dirty="0"/>
          </a:p>
          <a:p>
            <a:pPr marL="800100" lvl="1" indent="-342900">
              <a:spcAft>
                <a:spcPts val="0"/>
              </a:spcAft>
              <a:buFontTx/>
              <a:buChar char="-"/>
            </a:pPr>
            <a:r>
              <a:rPr lang="en-ZA" sz="1900" b="1" dirty="0" smtClean="0"/>
              <a:t>Expenditure </a:t>
            </a:r>
            <a:r>
              <a:rPr lang="en-ZA" sz="1900" b="1" dirty="0"/>
              <a:t>increased </a:t>
            </a:r>
            <a:r>
              <a:rPr lang="en-ZA" sz="1900" dirty="0"/>
              <a:t>from R59.476 </a:t>
            </a:r>
            <a:r>
              <a:rPr lang="en-ZA" sz="1900" dirty="0" smtClean="0"/>
              <a:t>billion in </a:t>
            </a:r>
            <a:r>
              <a:rPr lang="en-ZA" sz="1900" dirty="0"/>
              <a:t>2015 to R66.055 billion in 2016, representing an 11.1% increase</a:t>
            </a:r>
            <a:r>
              <a:rPr lang="en-US" altLang="en-US" sz="1900" dirty="0">
                <a:cs typeface="Arial" panose="020B0604020202020204" pitchFamily="34" charset="0"/>
              </a:rPr>
              <a:t> </a:t>
            </a:r>
          </a:p>
          <a:p>
            <a:pPr marL="800100" lvl="1" indent="-342900">
              <a:spcAft>
                <a:spcPts val="0"/>
              </a:spcAft>
              <a:buFontTx/>
              <a:buChar char="-"/>
            </a:pPr>
            <a:r>
              <a:rPr lang="en-ZA" sz="1900" b="1" dirty="0" smtClean="0"/>
              <a:t>7 </a:t>
            </a:r>
            <a:r>
              <a:rPr lang="en-ZA" sz="1900" b="1" dirty="0"/>
              <a:t>universities </a:t>
            </a:r>
            <a:r>
              <a:rPr lang="en-ZA" sz="1900" dirty="0"/>
              <a:t>incurred operating deficits on their total operating </a:t>
            </a:r>
            <a:r>
              <a:rPr lang="en-ZA" sz="1900" dirty="0" smtClean="0"/>
              <a:t>funds</a:t>
            </a:r>
            <a:endParaRPr lang="en-ZA" sz="1900" dirty="0"/>
          </a:p>
        </p:txBody>
      </p:sp>
      <p:sp>
        <p:nvSpPr>
          <p:cNvPr id="9" name="Slide Number Placeholder 3"/>
          <p:cNvSpPr>
            <a:spLocks noGrp="1"/>
          </p:cNvSpPr>
          <p:nvPr>
            <p:ph type="sldNum" sz="quarter" idx="12"/>
          </p:nvPr>
        </p:nvSpPr>
        <p:spPr>
          <a:xfrm>
            <a:off x="7010400" y="6487587"/>
            <a:ext cx="2133600" cy="365125"/>
          </a:xfrm>
        </p:spPr>
        <p:txBody>
          <a:bodyPr/>
          <a:lstStyle/>
          <a:p>
            <a:pPr algn="r">
              <a:defRPr/>
            </a:pPr>
            <a:r>
              <a:rPr lang="en-US" b="1" dirty="0" smtClean="0">
                <a:latin typeface="+mn-lt"/>
                <a:cs typeface="Arial" pitchFamily="34" charset="0"/>
              </a:rPr>
              <a:t>6</a:t>
            </a:r>
            <a:endParaRPr lang="en-US" sz="1400" b="1" dirty="0">
              <a:latin typeface="+mn-lt"/>
              <a:cs typeface="Arial" pitchFamily="34" charset="0"/>
            </a:endParaRPr>
          </a:p>
        </p:txBody>
      </p:sp>
      <p:sp>
        <p:nvSpPr>
          <p:cNvPr id="10" name="TextBox 9"/>
          <p:cNvSpPr txBox="1"/>
          <p:nvPr/>
        </p:nvSpPr>
        <p:spPr>
          <a:xfrm>
            <a:off x="491033" y="533400"/>
            <a:ext cx="8119567" cy="523220"/>
          </a:xfrm>
          <a:prstGeom prst="rect">
            <a:avLst/>
          </a:prstGeom>
          <a:solidFill>
            <a:srgbClr val="006600"/>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a:defRPr/>
            </a:pPr>
            <a:r>
              <a:rPr lang="en-US" altLang="en-US" sz="2800" b="1" dirty="0">
                <a:cs typeface="Arial" charset="0"/>
              </a:rPr>
              <a:t>Annual Financial Health Report </a:t>
            </a:r>
            <a:endParaRPr lang="en-ZA" sz="2800" b="1" dirty="0">
              <a:cs typeface="Arial" pitchFamily="34" charset="0"/>
            </a:endParaRPr>
          </a:p>
        </p:txBody>
      </p:sp>
    </p:spTree>
    <p:extLst>
      <p:ext uri="{BB962C8B-B14F-4D97-AF65-F5344CB8AC3E}">
        <p14:creationId xmlns:p14="http://schemas.microsoft.com/office/powerpoint/2010/main" xmlns="" val="287223348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6083" name="Content Placeholder 2"/>
          <p:cNvSpPr>
            <a:spLocks noGrp="1"/>
          </p:cNvSpPr>
          <p:nvPr>
            <p:ph idx="1"/>
          </p:nvPr>
        </p:nvSpPr>
        <p:spPr>
          <a:xfrm>
            <a:off x="571500" y="1155701"/>
            <a:ext cx="7929563" cy="5224462"/>
          </a:xfrm>
        </p:spPr>
        <p:txBody>
          <a:bodyPr/>
          <a:lstStyle/>
          <a:p>
            <a:pPr>
              <a:spcBef>
                <a:spcPts val="0"/>
              </a:spcBef>
              <a:spcAft>
                <a:spcPts val="1200"/>
              </a:spcAft>
            </a:pPr>
            <a:r>
              <a:rPr lang="en-ZA" sz="1800" dirty="0" smtClean="0"/>
              <a:t>In </a:t>
            </a:r>
            <a:r>
              <a:rPr lang="en-ZA" sz="1800" dirty="0"/>
              <a:t>view of Government’s cost containment measures, the </a:t>
            </a:r>
            <a:r>
              <a:rPr lang="en-ZA" sz="1800" dirty="0" smtClean="0"/>
              <a:t>Department has also received a </a:t>
            </a:r>
            <a:r>
              <a:rPr lang="en-ZA" sz="1800" b="1" i="1" dirty="0" smtClean="0"/>
              <a:t>baseline reduction </a:t>
            </a:r>
            <a:r>
              <a:rPr lang="en-ZA" sz="1800" dirty="0" smtClean="0"/>
              <a:t>on its normal operational costs. This amounts to </a:t>
            </a:r>
            <a:r>
              <a:rPr lang="en-ZA" sz="1800" b="1" i="1" dirty="0" smtClean="0"/>
              <a:t>R28.272 million </a:t>
            </a:r>
            <a:r>
              <a:rPr lang="en-ZA" sz="1800" dirty="0"/>
              <a:t>over the 2018 </a:t>
            </a:r>
            <a:r>
              <a:rPr lang="en-ZA" sz="1800" dirty="0" err="1" smtClean="0"/>
              <a:t>MTEF</a:t>
            </a:r>
            <a:r>
              <a:rPr lang="en-ZA" sz="1800" dirty="0" smtClean="0"/>
              <a:t>. Although this may have a substantial impact on the operations of the Department, the Department managed to </a:t>
            </a:r>
            <a:r>
              <a:rPr lang="en-ZA" sz="1800" b="1" i="1" dirty="0" smtClean="0"/>
              <a:t>accommodate</a:t>
            </a:r>
            <a:r>
              <a:rPr lang="en-ZA" sz="1800" dirty="0" smtClean="0"/>
              <a:t> this reduction within the allocations pertaining to the administration costs per programme </a:t>
            </a:r>
            <a:endParaRPr lang="en-ZA" sz="1800" dirty="0"/>
          </a:p>
          <a:p>
            <a:pPr>
              <a:spcBef>
                <a:spcPts val="0"/>
              </a:spcBef>
              <a:spcAft>
                <a:spcPts val="1200"/>
              </a:spcAft>
            </a:pPr>
            <a:r>
              <a:rPr lang="en-ZA" sz="1800" b="1" i="1" dirty="0" smtClean="0"/>
              <a:t>Budget cuts </a:t>
            </a:r>
            <a:r>
              <a:rPr lang="en-ZA" sz="1800" dirty="0" smtClean="0"/>
              <a:t>were also effected on the allocations of the Department’s </a:t>
            </a:r>
            <a:r>
              <a:rPr lang="en-ZA" sz="1800" b="1" i="1" dirty="0" smtClean="0"/>
              <a:t>Public </a:t>
            </a:r>
            <a:r>
              <a:rPr lang="en-ZA" sz="1800" b="1" i="1" dirty="0"/>
              <a:t>Entities</a:t>
            </a:r>
            <a:r>
              <a:rPr lang="en-ZA" sz="1800" dirty="0"/>
              <a:t> </a:t>
            </a:r>
            <a:r>
              <a:rPr lang="en-ZA" sz="1800" dirty="0" smtClean="0"/>
              <a:t>to the amount of </a:t>
            </a:r>
            <a:r>
              <a:rPr lang="en-ZA" sz="1800" b="1" i="1" dirty="0"/>
              <a:t>R20.455 </a:t>
            </a:r>
            <a:r>
              <a:rPr lang="en-ZA" sz="1800" b="1" i="1" dirty="0" smtClean="0"/>
              <a:t>million</a:t>
            </a:r>
            <a:r>
              <a:rPr lang="en-ZA" sz="1800" dirty="0" smtClean="0"/>
              <a:t> over the </a:t>
            </a:r>
            <a:r>
              <a:rPr lang="en-ZA" sz="1800" dirty="0" err="1" smtClean="0"/>
              <a:t>MTEF</a:t>
            </a:r>
            <a:r>
              <a:rPr lang="en-ZA" sz="1800" dirty="0" smtClean="0"/>
              <a:t> period</a:t>
            </a:r>
          </a:p>
          <a:p>
            <a:pPr>
              <a:spcBef>
                <a:spcPts val="0"/>
              </a:spcBef>
              <a:spcAft>
                <a:spcPts val="1200"/>
              </a:spcAft>
            </a:pPr>
            <a:r>
              <a:rPr lang="en-ZA" sz="1800" dirty="0" smtClean="0"/>
              <a:t>The estimates regarding the collection of the </a:t>
            </a:r>
            <a:r>
              <a:rPr lang="en-ZA" sz="1800" b="1" i="1" dirty="0" smtClean="0"/>
              <a:t>Skills Levy</a:t>
            </a:r>
            <a:r>
              <a:rPr lang="en-ZA" sz="1800" dirty="0" smtClean="0"/>
              <a:t> reflect a </a:t>
            </a:r>
            <a:r>
              <a:rPr lang="en-ZA" sz="1800" b="1" i="1" dirty="0" smtClean="0"/>
              <a:t>decline of R1.051 billion</a:t>
            </a:r>
            <a:r>
              <a:rPr lang="en-ZA" sz="1800" dirty="0"/>
              <a:t> </a:t>
            </a:r>
            <a:r>
              <a:rPr lang="en-ZA" sz="1800" dirty="0" smtClean="0"/>
              <a:t>over the </a:t>
            </a:r>
            <a:r>
              <a:rPr lang="en-ZA" sz="1800" dirty="0" err="1" smtClean="0"/>
              <a:t>MTEF</a:t>
            </a:r>
            <a:r>
              <a:rPr lang="en-ZA" sz="1800" dirty="0" smtClean="0"/>
              <a:t> with a concomitant impact on the allocations for the National Skills Fund and the various </a:t>
            </a:r>
            <a:r>
              <a:rPr lang="en-ZA" sz="1800" dirty="0" err="1" smtClean="0"/>
              <a:t>SETAs</a:t>
            </a:r>
            <a:endParaRPr lang="en-ZA" sz="1800" dirty="0"/>
          </a:p>
        </p:txBody>
      </p:sp>
      <p:sp>
        <p:nvSpPr>
          <p:cNvPr id="9" name="Slide Number Placeholder 3"/>
          <p:cNvSpPr>
            <a:spLocks noGrp="1"/>
          </p:cNvSpPr>
          <p:nvPr>
            <p:ph type="sldNum" sz="quarter" idx="12"/>
          </p:nvPr>
        </p:nvSpPr>
        <p:spPr>
          <a:xfrm>
            <a:off x="7010400" y="6487587"/>
            <a:ext cx="2133600" cy="365125"/>
          </a:xfrm>
        </p:spPr>
        <p:txBody>
          <a:bodyPr/>
          <a:lstStyle/>
          <a:p>
            <a:pPr algn="r">
              <a:defRPr/>
            </a:pPr>
            <a:r>
              <a:rPr lang="en-US" b="1" dirty="0" smtClean="0">
                <a:latin typeface="+mn-lt"/>
                <a:cs typeface="Arial" pitchFamily="34" charset="0"/>
              </a:rPr>
              <a:t>60</a:t>
            </a:r>
            <a:endParaRPr lang="en-US" sz="1400" b="1" dirty="0">
              <a:latin typeface="+mn-lt"/>
              <a:cs typeface="Arial" pitchFamily="34" charset="0"/>
            </a:endParaRPr>
          </a:p>
        </p:txBody>
      </p:sp>
      <p:sp>
        <p:nvSpPr>
          <p:cNvPr id="10" name="TextBox 9"/>
          <p:cNvSpPr txBox="1"/>
          <p:nvPr/>
        </p:nvSpPr>
        <p:spPr>
          <a:xfrm>
            <a:off x="491033" y="533400"/>
            <a:ext cx="8119567" cy="523220"/>
          </a:xfrm>
          <a:prstGeom prst="rect">
            <a:avLst/>
          </a:prstGeom>
          <a:solidFill>
            <a:srgbClr val="006600"/>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fontAlgn="auto">
              <a:spcBef>
                <a:spcPts val="0"/>
              </a:spcBef>
              <a:spcAft>
                <a:spcPts val="0"/>
              </a:spcAft>
              <a:defRPr/>
            </a:pPr>
            <a:r>
              <a:rPr lang="en-US" sz="2800" b="1" dirty="0"/>
              <a:t>Budget </a:t>
            </a:r>
            <a:r>
              <a:rPr lang="en-US" sz="2800" b="1" dirty="0" smtClean="0"/>
              <a:t>Trends</a:t>
            </a:r>
            <a:endParaRPr lang="en-ZA" sz="2800" b="1" dirty="0">
              <a:cs typeface="Calibri" pitchFamily="34" charset="0"/>
            </a:endParaRPr>
          </a:p>
        </p:txBody>
      </p:sp>
    </p:spTree>
    <p:extLst>
      <p:ext uri="{BB962C8B-B14F-4D97-AF65-F5344CB8AC3E}">
        <p14:creationId xmlns:p14="http://schemas.microsoft.com/office/powerpoint/2010/main" xmlns="" val="291231448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Content Placeholder 2"/>
          <p:cNvSpPr>
            <a:spLocks noGrp="1"/>
          </p:cNvSpPr>
          <p:nvPr>
            <p:ph idx="1"/>
          </p:nvPr>
        </p:nvSpPr>
        <p:spPr>
          <a:xfrm>
            <a:off x="571500" y="1219200"/>
            <a:ext cx="7929563" cy="5018088"/>
          </a:xfrm>
        </p:spPr>
        <p:txBody>
          <a:bodyPr/>
          <a:lstStyle/>
          <a:p>
            <a:pPr marL="0" indent="0">
              <a:buNone/>
              <a:defRPr/>
            </a:pPr>
            <a:endParaRPr lang="en-US" sz="2000" dirty="0" smtClean="0">
              <a:cs typeface="Arial" pitchFamily="34" charset="0"/>
            </a:endParaRPr>
          </a:p>
          <a:p>
            <a:pPr marL="0" indent="0">
              <a:buNone/>
              <a:defRPr/>
            </a:pPr>
            <a:endParaRPr lang="en-US" sz="2000" dirty="0">
              <a:cs typeface="Arial"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xmlns="" val="3910631336"/>
              </p:ext>
            </p:extLst>
          </p:nvPr>
        </p:nvGraphicFramePr>
        <p:xfrm>
          <a:off x="533400" y="1219200"/>
          <a:ext cx="8077201" cy="5181600"/>
        </p:xfrm>
        <a:graphic>
          <a:graphicData uri="http://schemas.openxmlformats.org/drawingml/2006/table">
            <a:tbl>
              <a:tblPr firstRow="1">
                <a:tableStyleId>{5C22544A-7EE6-4342-B048-85BDC9FD1C3A}</a:tableStyleId>
              </a:tblPr>
              <a:tblGrid>
                <a:gridCol w="2927725">
                  <a:extLst>
                    <a:ext uri="{9D8B030D-6E8A-4147-A177-3AD203B41FA5}">
                      <a16:colId xmlns:a16="http://schemas.microsoft.com/office/drawing/2014/main" xmlns="" val="20000"/>
                    </a:ext>
                  </a:extLst>
                </a:gridCol>
                <a:gridCol w="1287369">
                  <a:extLst>
                    <a:ext uri="{9D8B030D-6E8A-4147-A177-3AD203B41FA5}">
                      <a16:colId xmlns:a16="http://schemas.microsoft.com/office/drawing/2014/main" xmlns="" val="20001"/>
                    </a:ext>
                  </a:extLst>
                </a:gridCol>
                <a:gridCol w="1287369">
                  <a:extLst>
                    <a:ext uri="{9D8B030D-6E8A-4147-A177-3AD203B41FA5}">
                      <a16:colId xmlns:a16="http://schemas.microsoft.com/office/drawing/2014/main" xmlns="" val="20002"/>
                    </a:ext>
                  </a:extLst>
                </a:gridCol>
                <a:gridCol w="1287369">
                  <a:extLst>
                    <a:ext uri="{9D8B030D-6E8A-4147-A177-3AD203B41FA5}">
                      <a16:colId xmlns:a16="http://schemas.microsoft.com/office/drawing/2014/main" xmlns="" val="20003"/>
                    </a:ext>
                  </a:extLst>
                </a:gridCol>
                <a:gridCol w="1287369">
                  <a:extLst>
                    <a:ext uri="{9D8B030D-6E8A-4147-A177-3AD203B41FA5}">
                      <a16:colId xmlns:a16="http://schemas.microsoft.com/office/drawing/2014/main" xmlns="" val="20004"/>
                    </a:ext>
                  </a:extLst>
                </a:gridCol>
              </a:tblGrid>
              <a:tr h="318750">
                <a:tc rowSpan="2">
                  <a:txBody>
                    <a:bodyPr/>
                    <a:lstStyle/>
                    <a:p>
                      <a:pPr algn="ctr" fontAlgn="b"/>
                      <a:r>
                        <a:rPr lang="en-ZA" sz="1600" b="1" u="none" strike="noStrike" dirty="0">
                          <a:solidFill>
                            <a:schemeClr val="tx1"/>
                          </a:solidFill>
                          <a:effectLst/>
                        </a:rPr>
                        <a:t>Allocation</a:t>
                      </a:r>
                      <a:endParaRPr lang="en-ZA" sz="1600" b="1" i="0" u="none" strike="noStrike" dirty="0">
                        <a:solidFill>
                          <a:schemeClr val="tx1"/>
                        </a:solidFill>
                        <a:effectLst/>
                        <a:latin typeface="Arial Narrow" panose="020B0606020202030204" pitchFamily="34" charset="0"/>
                      </a:endParaRPr>
                    </a:p>
                  </a:txBody>
                  <a:tcPr marL="9525" marR="9525" marT="9525" marB="0" anchor="ctr"/>
                </a:tc>
                <a:tc>
                  <a:txBody>
                    <a:bodyPr/>
                    <a:lstStyle/>
                    <a:p>
                      <a:pPr algn="ctr" fontAlgn="b"/>
                      <a:r>
                        <a:rPr lang="en-ZA" sz="1600" b="1" u="none" strike="noStrike">
                          <a:solidFill>
                            <a:schemeClr val="tx1"/>
                          </a:solidFill>
                          <a:effectLst/>
                        </a:rPr>
                        <a:t>2017/18</a:t>
                      </a:r>
                      <a:endParaRPr lang="en-ZA" sz="1600" b="1" i="0" u="none" strike="noStrike">
                        <a:solidFill>
                          <a:schemeClr val="tx1"/>
                        </a:solidFill>
                        <a:effectLst/>
                        <a:latin typeface="Arial Narrow" panose="020B0606020202030204" pitchFamily="34" charset="0"/>
                      </a:endParaRPr>
                    </a:p>
                  </a:txBody>
                  <a:tcPr marL="9525" marR="9525" marT="9525" marB="0" anchor="ctr"/>
                </a:tc>
                <a:tc>
                  <a:txBody>
                    <a:bodyPr/>
                    <a:lstStyle/>
                    <a:p>
                      <a:pPr algn="ctr" fontAlgn="b"/>
                      <a:r>
                        <a:rPr lang="en-ZA" sz="1600" b="1" u="none" strike="noStrike">
                          <a:solidFill>
                            <a:schemeClr val="tx1"/>
                          </a:solidFill>
                          <a:effectLst/>
                        </a:rPr>
                        <a:t>2018/19</a:t>
                      </a:r>
                      <a:endParaRPr lang="en-ZA" sz="1600" b="1" i="0" u="none" strike="noStrike">
                        <a:solidFill>
                          <a:schemeClr val="tx1"/>
                        </a:solidFill>
                        <a:effectLst/>
                        <a:latin typeface="Arial Narrow" panose="020B0606020202030204" pitchFamily="34" charset="0"/>
                      </a:endParaRPr>
                    </a:p>
                  </a:txBody>
                  <a:tcPr marL="9525" marR="9525" marT="9525" marB="0" anchor="ctr"/>
                </a:tc>
                <a:tc>
                  <a:txBody>
                    <a:bodyPr/>
                    <a:lstStyle/>
                    <a:p>
                      <a:pPr algn="ctr" fontAlgn="b"/>
                      <a:r>
                        <a:rPr lang="en-ZA" sz="1600" b="1" u="none" strike="noStrike">
                          <a:solidFill>
                            <a:schemeClr val="tx1"/>
                          </a:solidFill>
                          <a:effectLst/>
                        </a:rPr>
                        <a:t>2019/20</a:t>
                      </a:r>
                      <a:endParaRPr lang="en-ZA" sz="1600" b="1" i="0" u="none" strike="noStrike">
                        <a:solidFill>
                          <a:schemeClr val="tx1"/>
                        </a:solidFill>
                        <a:effectLst/>
                        <a:latin typeface="Arial Narrow" panose="020B0606020202030204" pitchFamily="34" charset="0"/>
                      </a:endParaRPr>
                    </a:p>
                  </a:txBody>
                  <a:tcPr marL="9525" marR="9525" marT="9525" marB="0" anchor="ctr"/>
                </a:tc>
                <a:tc>
                  <a:txBody>
                    <a:bodyPr/>
                    <a:lstStyle/>
                    <a:p>
                      <a:pPr algn="ctr" fontAlgn="b"/>
                      <a:r>
                        <a:rPr lang="en-ZA" sz="1600" b="1" u="none" strike="noStrike" dirty="0">
                          <a:solidFill>
                            <a:schemeClr val="tx1"/>
                          </a:solidFill>
                          <a:effectLst/>
                        </a:rPr>
                        <a:t>2020/21</a:t>
                      </a:r>
                      <a:endParaRPr lang="en-ZA" sz="1600" b="1" i="0" u="none" strike="noStrike" dirty="0">
                        <a:solidFill>
                          <a:schemeClr val="tx1"/>
                        </a:solidFill>
                        <a:effectLst/>
                        <a:latin typeface="Arial Narrow" panose="020B0606020202030204" pitchFamily="34" charset="0"/>
                      </a:endParaRPr>
                    </a:p>
                  </a:txBody>
                  <a:tcPr marL="9525" marR="9525" marT="9525" marB="0" anchor="ctr"/>
                </a:tc>
                <a:extLst>
                  <a:ext uri="{0D108BD9-81ED-4DB2-BD59-A6C34878D82A}">
                    <a16:rowId xmlns:a16="http://schemas.microsoft.com/office/drawing/2014/main" xmlns="" val="10000"/>
                  </a:ext>
                </a:extLst>
              </a:tr>
              <a:tr h="318750">
                <a:tc vMerge="1">
                  <a:txBody>
                    <a:bodyPr/>
                    <a:lstStyle/>
                    <a:p>
                      <a:endParaRPr lang="en-ZA"/>
                    </a:p>
                  </a:txBody>
                  <a:tcPr/>
                </a:tc>
                <a:tc>
                  <a:txBody>
                    <a:bodyPr/>
                    <a:lstStyle/>
                    <a:p>
                      <a:pPr algn="ctr" fontAlgn="b"/>
                      <a:r>
                        <a:rPr lang="en-ZA" sz="1600" b="1" u="none" strike="noStrike" dirty="0" err="1">
                          <a:solidFill>
                            <a:schemeClr val="tx1"/>
                          </a:solidFill>
                          <a:effectLst/>
                        </a:rPr>
                        <a:t>R'million</a:t>
                      </a:r>
                      <a:endParaRPr lang="en-ZA" sz="1600" b="1" i="0" u="none" strike="noStrike" dirty="0">
                        <a:solidFill>
                          <a:schemeClr val="tx1"/>
                        </a:solidFill>
                        <a:effectLst/>
                        <a:latin typeface="Arial Narrow" panose="020B0606020202030204" pitchFamily="34" charset="0"/>
                      </a:endParaRPr>
                    </a:p>
                  </a:txBody>
                  <a:tcPr marL="9525" marR="9525" marT="9525" marB="0" anchor="ctr"/>
                </a:tc>
                <a:tc>
                  <a:txBody>
                    <a:bodyPr/>
                    <a:lstStyle/>
                    <a:p>
                      <a:pPr algn="ctr" fontAlgn="b"/>
                      <a:r>
                        <a:rPr lang="en-ZA" sz="1600" b="1" u="none" strike="noStrike" dirty="0" err="1">
                          <a:solidFill>
                            <a:schemeClr val="tx1"/>
                          </a:solidFill>
                          <a:effectLst/>
                        </a:rPr>
                        <a:t>R'million</a:t>
                      </a:r>
                      <a:endParaRPr lang="en-ZA" sz="1600" b="1" i="0" u="none" strike="noStrike" dirty="0">
                        <a:solidFill>
                          <a:schemeClr val="tx1"/>
                        </a:solidFill>
                        <a:effectLst/>
                        <a:latin typeface="Arial Narrow" panose="020B0606020202030204" pitchFamily="34" charset="0"/>
                      </a:endParaRPr>
                    </a:p>
                  </a:txBody>
                  <a:tcPr marL="9525" marR="9525" marT="9525" marB="0" anchor="ctr"/>
                </a:tc>
                <a:tc>
                  <a:txBody>
                    <a:bodyPr/>
                    <a:lstStyle/>
                    <a:p>
                      <a:pPr algn="ctr" fontAlgn="b"/>
                      <a:r>
                        <a:rPr lang="en-ZA" sz="1600" b="1" u="none" strike="noStrike" dirty="0" err="1">
                          <a:solidFill>
                            <a:schemeClr val="tx1"/>
                          </a:solidFill>
                          <a:effectLst/>
                        </a:rPr>
                        <a:t>R'million</a:t>
                      </a:r>
                      <a:endParaRPr lang="en-ZA" sz="1600" b="1" i="0" u="none" strike="noStrike" dirty="0">
                        <a:solidFill>
                          <a:schemeClr val="tx1"/>
                        </a:solidFill>
                        <a:effectLst/>
                        <a:latin typeface="Arial Narrow" panose="020B0606020202030204" pitchFamily="34" charset="0"/>
                      </a:endParaRPr>
                    </a:p>
                  </a:txBody>
                  <a:tcPr marL="9525" marR="9525" marT="9525" marB="0" anchor="ctr"/>
                </a:tc>
                <a:tc>
                  <a:txBody>
                    <a:bodyPr/>
                    <a:lstStyle/>
                    <a:p>
                      <a:pPr algn="ctr" fontAlgn="b"/>
                      <a:r>
                        <a:rPr lang="en-ZA" sz="1600" b="1" u="none" strike="noStrike" dirty="0" err="1">
                          <a:solidFill>
                            <a:schemeClr val="tx1"/>
                          </a:solidFill>
                          <a:effectLst/>
                        </a:rPr>
                        <a:t>R'million</a:t>
                      </a:r>
                      <a:endParaRPr lang="en-ZA" sz="1600" b="1" i="0" u="none" strike="noStrike" dirty="0">
                        <a:solidFill>
                          <a:schemeClr val="tx1"/>
                        </a:solidFill>
                        <a:effectLst/>
                        <a:latin typeface="Arial Narrow" panose="020B0606020202030204" pitchFamily="34" charset="0"/>
                      </a:endParaRPr>
                    </a:p>
                  </a:txBody>
                  <a:tcPr marL="9525" marR="9525" marT="9525" marB="0" anchor="ctr"/>
                </a:tc>
                <a:extLst>
                  <a:ext uri="{0D108BD9-81ED-4DB2-BD59-A6C34878D82A}">
                    <a16:rowId xmlns:a16="http://schemas.microsoft.com/office/drawing/2014/main" xmlns="" val="10001"/>
                  </a:ext>
                </a:extLst>
              </a:tr>
              <a:tr h="511336">
                <a:tc>
                  <a:txBody>
                    <a:bodyPr/>
                    <a:lstStyle/>
                    <a:p>
                      <a:pPr algn="l" fontAlgn="b"/>
                      <a:r>
                        <a:rPr lang="en-ZA" sz="1600" u="none" strike="noStrike" dirty="0">
                          <a:solidFill>
                            <a:schemeClr val="tx1"/>
                          </a:solidFill>
                          <a:effectLst/>
                        </a:rPr>
                        <a:t>Total Higher Education and Training</a:t>
                      </a:r>
                      <a:endParaRPr lang="en-ZA" sz="1600" b="0" i="0" u="none" strike="noStrike" dirty="0">
                        <a:solidFill>
                          <a:schemeClr val="tx1"/>
                        </a:solidFill>
                        <a:effectLst/>
                        <a:latin typeface="Arial Narrow" panose="020B0606020202030204" pitchFamily="34" charset="0"/>
                      </a:endParaRPr>
                    </a:p>
                  </a:txBody>
                  <a:tcPr marL="9525" marR="9525" marT="9525" marB="0" anchor="ctr"/>
                </a:tc>
                <a:tc>
                  <a:txBody>
                    <a:bodyPr/>
                    <a:lstStyle/>
                    <a:p>
                      <a:pPr algn="r" fontAlgn="b"/>
                      <a:r>
                        <a:rPr lang="en-ZA" sz="1600" u="none" strike="noStrike" dirty="0">
                          <a:solidFill>
                            <a:schemeClr val="tx1"/>
                          </a:solidFill>
                          <a:effectLst/>
                        </a:rPr>
                        <a:t>68 949.10</a:t>
                      </a:r>
                      <a:endParaRPr lang="en-ZA" sz="1600" b="0" i="0" u="none" strike="noStrike" dirty="0">
                        <a:solidFill>
                          <a:schemeClr val="tx1"/>
                        </a:solidFill>
                        <a:effectLst/>
                        <a:latin typeface="Arial Narrow" panose="020B0606020202030204" pitchFamily="34" charset="0"/>
                      </a:endParaRPr>
                    </a:p>
                  </a:txBody>
                  <a:tcPr marL="9525" marR="9525" marT="9525" marB="0" anchor="ctr"/>
                </a:tc>
                <a:tc>
                  <a:txBody>
                    <a:bodyPr/>
                    <a:lstStyle/>
                    <a:p>
                      <a:pPr algn="r" fontAlgn="b"/>
                      <a:r>
                        <a:rPr lang="en-ZA" sz="1600" u="none" strike="noStrike">
                          <a:solidFill>
                            <a:schemeClr val="tx1"/>
                          </a:solidFill>
                          <a:effectLst/>
                        </a:rPr>
                        <a:t>89 950.000</a:t>
                      </a:r>
                      <a:endParaRPr lang="en-ZA" sz="1600" b="0" i="0" u="none" strike="noStrike">
                        <a:solidFill>
                          <a:schemeClr val="tx1"/>
                        </a:solidFill>
                        <a:effectLst/>
                        <a:latin typeface="Arial Narrow" panose="020B0606020202030204" pitchFamily="34" charset="0"/>
                      </a:endParaRPr>
                    </a:p>
                  </a:txBody>
                  <a:tcPr marL="9525" marR="9525" marT="9525" marB="0" anchor="ctr"/>
                </a:tc>
                <a:tc>
                  <a:txBody>
                    <a:bodyPr/>
                    <a:lstStyle/>
                    <a:p>
                      <a:pPr algn="r" fontAlgn="b"/>
                      <a:r>
                        <a:rPr lang="en-ZA" sz="1600" u="none" strike="noStrike">
                          <a:solidFill>
                            <a:schemeClr val="tx1"/>
                          </a:solidFill>
                          <a:effectLst/>
                        </a:rPr>
                        <a:t>107 938.500</a:t>
                      </a:r>
                      <a:endParaRPr lang="en-ZA" sz="1600" b="0" i="0" u="none" strike="noStrike">
                        <a:solidFill>
                          <a:schemeClr val="tx1"/>
                        </a:solidFill>
                        <a:effectLst/>
                        <a:latin typeface="Arial Narrow" panose="020B0606020202030204" pitchFamily="34" charset="0"/>
                      </a:endParaRPr>
                    </a:p>
                  </a:txBody>
                  <a:tcPr marL="9525" marR="9525" marT="9525" marB="0" anchor="ctr"/>
                </a:tc>
                <a:tc>
                  <a:txBody>
                    <a:bodyPr/>
                    <a:lstStyle/>
                    <a:p>
                      <a:pPr algn="r" fontAlgn="b"/>
                      <a:r>
                        <a:rPr lang="en-ZA" sz="1600" u="none" strike="noStrike" dirty="0">
                          <a:solidFill>
                            <a:schemeClr val="tx1"/>
                          </a:solidFill>
                          <a:effectLst/>
                        </a:rPr>
                        <a:t>118 670.100</a:t>
                      </a:r>
                      <a:endParaRPr lang="en-ZA" sz="1600" b="0" i="0" u="none" strike="noStrike" dirty="0">
                        <a:solidFill>
                          <a:schemeClr val="tx1"/>
                        </a:solidFill>
                        <a:effectLst/>
                        <a:latin typeface="Arial Narrow" panose="020B0606020202030204" pitchFamily="34" charset="0"/>
                      </a:endParaRPr>
                    </a:p>
                  </a:txBody>
                  <a:tcPr marL="9525" marR="9525" marT="9525" marB="0" anchor="ctr"/>
                </a:tc>
                <a:extLst>
                  <a:ext uri="{0D108BD9-81ED-4DB2-BD59-A6C34878D82A}">
                    <a16:rowId xmlns:a16="http://schemas.microsoft.com/office/drawing/2014/main" xmlns="" val="10002"/>
                  </a:ext>
                </a:extLst>
              </a:tr>
              <a:tr h="333928">
                <a:tc>
                  <a:txBody>
                    <a:bodyPr/>
                    <a:lstStyle/>
                    <a:p>
                      <a:pPr algn="l" fontAlgn="b"/>
                      <a:r>
                        <a:rPr lang="en-ZA" sz="1600" u="none" strike="noStrike" dirty="0">
                          <a:solidFill>
                            <a:schemeClr val="tx1"/>
                          </a:solidFill>
                          <a:effectLst/>
                        </a:rPr>
                        <a:t>Year-on-year growth</a:t>
                      </a:r>
                      <a:endParaRPr lang="en-ZA" sz="1600" b="0" i="0" u="none" strike="noStrike" dirty="0">
                        <a:solidFill>
                          <a:schemeClr val="tx1"/>
                        </a:solidFill>
                        <a:effectLst/>
                        <a:latin typeface="Arial Narrow" panose="020B0606020202030204" pitchFamily="34" charset="0"/>
                      </a:endParaRPr>
                    </a:p>
                  </a:txBody>
                  <a:tcPr marL="9525" marR="9525" marT="9525" marB="0" anchor="ctr"/>
                </a:tc>
                <a:tc>
                  <a:txBody>
                    <a:bodyPr/>
                    <a:lstStyle/>
                    <a:p>
                      <a:pPr algn="r" fontAlgn="b"/>
                      <a:r>
                        <a:rPr lang="en-ZA" sz="1600" b="1" u="none" strike="noStrike" dirty="0">
                          <a:solidFill>
                            <a:schemeClr val="tx1"/>
                          </a:solidFill>
                          <a:effectLst/>
                        </a:rPr>
                        <a:t>6.65%</a:t>
                      </a:r>
                      <a:endParaRPr lang="en-ZA" sz="1600" b="1" i="0" u="none" strike="noStrike" dirty="0">
                        <a:solidFill>
                          <a:schemeClr val="tx1"/>
                        </a:solidFill>
                        <a:effectLst/>
                        <a:latin typeface="Arial Narrow" panose="020B0606020202030204" pitchFamily="34" charset="0"/>
                      </a:endParaRPr>
                    </a:p>
                  </a:txBody>
                  <a:tcPr marL="9525" marR="9525" marT="9525" marB="0" anchor="ctr"/>
                </a:tc>
                <a:tc>
                  <a:txBody>
                    <a:bodyPr/>
                    <a:lstStyle/>
                    <a:p>
                      <a:pPr algn="r" fontAlgn="b"/>
                      <a:r>
                        <a:rPr lang="en-ZA" sz="1600" b="1" u="none" strike="noStrike" dirty="0">
                          <a:solidFill>
                            <a:schemeClr val="tx1"/>
                          </a:solidFill>
                          <a:effectLst/>
                        </a:rPr>
                        <a:t>21.64%</a:t>
                      </a:r>
                      <a:endParaRPr lang="en-ZA" sz="1600" b="1" i="0" u="none" strike="noStrike" dirty="0">
                        <a:solidFill>
                          <a:schemeClr val="tx1"/>
                        </a:solidFill>
                        <a:effectLst/>
                        <a:latin typeface="Arial Narrow" panose="020B0606020202030204" pitchFamily="34" charset="0"/>
                      </a:endParaRPr>
                    </a:p>
                  </a:txBody>
                  <a:tcPr marL="9525" marR="9525" marT="9525" marB="0" anchor="ctr"/>
                </a:tc>
                <a:tc>
                  <a:txBody>
                    <a:bodyPr/>
                    <a:lstStyle/>
                    <a:p>
                      <a:pPr algn="r" fontAlgn="b"/>
                      <a:r>
                        <a:rPr lang="en-ZA" sz="1600" b="1" u="none" strike="noStrike" dirty="0">
                          <a:solidFill>
                            <a:schemeClr val="tx1"/>
                          </a:solidFill>
                          <a:effectLst/>
                        </a:rPr>
                        <a:t>20.00%</a:t>
                      </a:r>
                      <a:endParaRPr lang="en-ZA" sz="1600" b="1" i="0" u="none" strike="noStrike" dirty="0">
                        <a:solidFill>
                          <a:schemeClr val="tx1"/>
                        </a:solidFill>
                        <a:effectLst/>
                        <a:latin typeface="Arial Narrow" panose="020B0606020202030204" pitchFamily="34" charset="0"/>
                      </a:endParaRPr>
                    </a:p>
                  </a:txBody>
                  <a:tcPr marL="9525" marR="9525" marT="9525" marB="0" anchor="ctr"/>
                </a:tc>
                <a:tc>
                  <a:txBody>
                    <a:bodyPr/>
                    <a:lstStyle/>
                    <a:p>
                      <a:pPr algn="r" fontAlgn="b"/>
                      <a:r>
                        <a:rPr lang="en-ZA" sz="1600" b="1" u="none" strike="noStrike" dirty="0">
                          <a:solidFill>
                            <a:schemeClr val="tx1"/>
                          </a:solidFill>
                          <a:effectLst/>
                        </a:rPr>
                        <a:t>9.94%</a:t>
                      </a:r>
                      <a:endParaRPr lang="en-ZA" sz="1600" b="1" i="0" u="none" strike="noStrike" dirty="0">
                        <a:solidFill>
                          <a:schemeClr val="tx1"/>
                        </a:solidFill>
                        <a:effectLst/>
                        <a:latin typeface="Arial Narrow" panose="020B0606020202030204" pitchFamily="34" charset="0"/>
                      </a:endParaRPr>
                    </a:p>
                  </a:txBody>
                  <a:tcPr marL="9525" marR="9525" marT="9525" marB="0" anchor="ctr"/>
                </a:tc>
                <a:extLst>
                  <a:ext uri="{0D108BD9-81ED-4DB2-BD59-A6C34878D82A}">
                    <a16:rowId xmlns:a16="http://schemas.microsoft.com/office/drawing/2014/main" xmlns="" val="10003"/>
                  </a:ext>
                </a:extLst>
              </a:tr>
              <a:tr h="318750">
                <a:tc>
                  <a:txBody>
                    <a:bodyPr/>
                    <a:lstStyle/>
                    <a:p>
                      <a:pPr algn="l" fontAlgn="b"/>
                      <a:r>
                        <a:rPr lang="en-ZA" sz="1600" u="none" strike="noStrike" dirty="0">
                          <a:solidFill>
                            <a:schemeClr val="tx1"/>
                          </a:solidFill>
                          <a:effectLst/>
                        </a:rPr>
                        <a:t>GDP</a:t>
                      </a:r>
                      <a:endParaRPr lang="en-ZA" sz="1600" b="0" i="0" u="none" strike="noStrike" dirty="0">
                        <a:solidFill>
                          <a:schemeClr val="tx1"/>
                        </a:solidFill>
                        <a:effectLst/>
                        <a:latin typeface="Arial Narrow" panose="020B0606020202030204" pitchFamily="34" charset="0"/>
                      </a:endParaRPr>
                    </a:p>
                  </a:txBody>
                  <a:tcPr marL="9525" marR="9525" marT="9525" marB="0" anchor="ctr"/>
                </a:tc>
                <a:tc>
                  <a:txBody>
                    <a:bodyPr/>
                    <a:lstStyle/>
                    <a:p>
                      <a:pPr algn="r" fontAlgn="b"/>
                      <a:r>
                        <a:rPr lang="en-ZA" sz="1600" u="none" strike="noStrike">
                          <a:solidFill>
                            <a:schemeClr val="tx1"/>
                          </a:solidFill>
                          <a:effectLst/>
                        </a:rPr>
                        <a:t>4 741 000</a:t>
                      </a:r>
                      <a:endParaRPr lang="en-ZA" sz="1600" b="0" i="0" u="none" strike="noStrike">
                        <a:solidFill>
                          <a:schemeClr val="tx1"/>
                        </a:solidFill>
                        <a:effectLst/>
                        <a:latin typeface="Arial Narrow" panose="020B0606020202030204" pitchFamily="34" charset="0"/>
                      </a:endParaRPr>
                    </a:p>
                  </a:txBody>
                  <a:tcPr marL="9525" marR="9525" marT="9525" marB="0" anchor="ctr"/>
                </a:tc>
                <a:tc>
                  <a:txBody>
                    <a:bodyPr/>
                    <a:lstStyle/>
                    <a:p>
                      <a:pPr algn="r" fontAlgn="b"/>
                      <a:r>
                        <a:rPr lang="en-ZA" sz="1600" u="none" strike="noStrike">
                          <a:solidFill>
                            <a:schemeClr val="tx1"/>
                          </a:solidFill>
                          <a:effectLst/>
                        </a:rPr>
                        <a:t>5 025 400</a:t>
                      </a:r>
                      <a:endParaRPr lang="en-ZA" sz="1600" b="0" i="0" u="none" strike="noStrike">
                        <a:solidFill>
                          <a:schemeClr val="tx1"/>
                        </a:solidFill>
                        <a:effectLst/>
                        <a:latin typeface="Arial Narrow" panose="020B0606020202030204" pitchFamily="34" charset="0"/>
                      </a:endParaRPr>
                    </a:p>
                  </a:txBody>
                  <a:tcPr marL="9525" marR="9525" marT="9525" marB="0" anchor="ctr"/>
                </a:tc>
                <a:tc>
                  <a:txBody>
                    <a:bodyPr/>
                    <a:lstStyle/>
                    <a:p>
                      <a:pPr algn="r" fontAlgn="b"/>
                      <a:r>
                        <a:rPr lang="en-ZA" sz="1600" u="none" strike="noStrike">
                          <a:solidFill>
                            <a:schemeClr val="tx1"/>
                          </a:solidFill>
                          <a:effectLst/>
                        </a:rPr>
                        <a:t>5 390 100</a:t>
                      </a:r>
                      <a:endParaRPr lang="en-ZA" sz="1600" b="0" i="0" u="none" strike="noStrike">
                        <a:solidFill>
                          <a:schemeClr val="tx1"/>
                        </a:solidFill>
                        <a:effectLst/>
                        <a:latin typeface="Arial Narrow" panose="020B0606020202030204" pitchFamily="34" charset="0"/>
                      </a:endParaRPr>
                    </a:p>
                  </a:txBody>
                  <a:tcPr marL="9525" marR="9525" marT="9525" marB="0" anchor="ctr"/>
                </a:tc>
                <a:tc>
                  <a:txBody>
                    <a:bodyPr/>
                    <a:lstStyle/>
                    <a:p>
                      <a:pPr algn="r" fontAlgn="b"/>
                      <a:r>
                        <a:rPr lang="en-ZA" sz="1600" u="none" strike="noStrike" dirty="0">
                          <a:solidFill>
                            <a:schemeClr val="tx1"/>
                          </a:solidFill>
                          <a:effectLst/>
                        </a:rPr>
                        <a:t>5 808 300</a:t>
                      </a:r>
                      <a:endParaRPr lang="en-ZA" sz="1600" b="0" i="0" u="none" strike="noStrike" dirty="0">
                        <a:solidFill>
                          <a:schemeClr val="tx1"/>
                        </a:solidFill>
                        <a:effectLst/>
                        <a:latin typeface="Arial Narrow" panose="020B0606020202030204" pitchFamily="34" charset="0"/>
                      </a:endParaRPr>
                    </a:p>
                  </a:txBody>
                  <a:tcPr marL="9525" marR="9525" marT="9525" marB="0" anchor="ctr"/>
                </a:tc>
                <a:extLst>
                  <a:ext uri="{0D108BD9-81ED-4DB2-BD59-A6C34878D82A}">
                    <a16:rowId xmlns:a16="http://schemas.microsoft.com/office/drawing/2014/main" xmlns="" val="10004"/>
                  </a:ext>
                </a:extLst>
              </a:tr>
              <a:tr h="318750">
                <a:tc>
                  <a:txBody>
                    <a:bodyPr/>
                    <a:lstStyle/>
                    <a:p>
                      <a:pPr algn="l" fontAlgn="b"/>
                      <a:r>
                        <a:rPr lang="en-ZA" sz="1600" u="none" strike="noStrike" dirty="0">
                          <a:solidFill>
                            <a:schemeClr val="tx1"/>
                          </a:solidFill>
                          <a:effectLst/>
                        </a:rPr>
                        <a:t>% of GDP</a:t>
                      </a:r>
                      <a:endParaRPr lang="en-ZA" sz="1600" b="0" i="0" u="none" strike="noStrike" dirty="0">
                        <a:solidFill>
                          <a:schemeClr val="tx1"/>
                        </a:solidFill>
                        <a:effectLst/>
                        <a:latin typeface="Arial Narrow" panose="020B0606020202030204" pitchFamily="34" charset="0"/>
                      </a:endParaRPr>
                    </a:p>
                  </a:txBody>
                  <a:tcPr marL="9525" marR="9525" marT="9525" marB="0" anchor="ctr"/>
                </a:tc>
                <a:tc>
                  <a:txBody>
                    <a:bodyPr/>
                    <a:lstStyle/>
                    <a:p>
                      <a:pPr algn="r" fontAlgn="b"/>
                      <a:r>
                        <a:rPr lang="en-ZA" sz="1600" b="1" u="none" strike="noStrike" dirty="0">
                          <a:solidFill>
                            <a:schemeClr val="tx1"/>
                          </a:solidFill>
                          <a:effectLst/>
                        </a:rPr>
                        <a:t>1.45%</a:t>
                      </a:r>
                      <a:endParaRPr lang="en-ZA" sz="1600" b="1" i="0" u="none" strike="noStrike" dirty="0">
                        <a:solidFill>
                          <a:schemeClr val="tx1"/>
                        </a:solidFill>
                        <a:effectLst/>
                        <a:latin typeface="Arial Narrow" panose="020B0606020202030204" pitchFamily="34" charset="0"/>
                      </a:endParaRPr>
                    </a:p>
                  </a:txBody>
                  <a:tcPr marL="9525" marR="9525" marT="9525" marB="0" anchor="ctr"/>
                </a:tc>
                <a:tc>
                  <a:txBody>
                    <a:bodyPr/>
                    <a:lstStyle/>
                    <a:p>
                      <a:pPr algn="r" fontAlgn="b"/>
                      <a:r>
                        <a:rPr lang="en-ZA" sz="1600" u="none" strike="noStrike">
                          <a:solidFill>
                            <a:schemeClr val="tx1"/>
                          </a:solidFill>
                          <a:effectLst/>
                        </a:rPr>
                        <a:t>1.79%</a:t>
                      </a:r>
                      <a:endParaRPr lang="en-ZA" sz="1600" b="0" i="0" u="none" strike="noStrike">
                        <a:solidFill>
                          <a:schemeClr val="tx1"/>
                        </a:solidFill>
                        <a:effectLst/>
                        <a:latin typeface="Arial Narrow" panose="020B0606020202030204" pitchFamily="34" charset="0"/>
                      </a:endParaRPr>
                    </a:p>
                  </a:txBody>
                  <a:tcPr marL="9525" marR="9525" marT="9525" marB="0" anchor="ctr"/>
                </a:tc>
                <a:tc>
                  <a:txBody>
                    <a:bodyPr/>
                    <a:lstStyle/>
                    <a:p>
                      <a:pPr algn="r" fontAlgn="b"/>
                      <a:r>
                        <a:rPr lang="en-ZA" sz="1600" u="none" strike="noStrike">
                          <a:solidFill>
                            <a:schemeClr val="tx1"/>
                          </a:solidFill>
                          <a:effectLst/>
                        </a:rPr>
                        <a:t>2.00%</a:t>
                      </a:r>
                      <a:endParaRPr lang="en-ZA" sz="1600" b="0" i="0" u="none" strike="noStrike">
                        <a:solidFill>
                          <a:schemeClr val="tx1"/>
                        </a:solidFill>
                        <a:effectLst/>
                        <a:latin typeface="Arial Narrow" panose="020B0606020202030204" pitchFamily="34" charset="0"/>
                      </a:endParaRPr>
                    </a:p>
                  </a:txBody>
                  <a:tcPr marL="9525" marR="9525" marT="9525" marB="0" anchor="ctr"/>
                </a:tc>
                <a:tc>
                  <a:txBody>
                    <a:bodyPr/>
                    <a:lstStyle/>
                    <a:p>
                      <a:pPr algn="r" fontAlgn="b"/>
                      <a:r>
                        <a:rPr lang="en-ZA" sz="1600" b="1" u="none" strike="noStrike" dirty="0">
                          <a:solidFill>
                            <a:schemeClr val="tx1"/>
                          </a:solidFill>
                          <a:effectLst/>
                        </a:rPr>
                        <a:t>2.04%</a:t>
                      </a:r>
                      <a:endParaRPr lang="en-ZA" sz="1600" b="1" i="0" u="none" strike="noStrike" dirty="0">
                        <a:solidFill>
                          <a:schemeClr val="tx1"/>
                        </a:solidFill>
                        <a:effectLst/>
                        <a:latin typeface="Arial Narrow" panose="020B0606020202030204" pitchFamily="34" charset="0"/>
                      </a:endParaRPr>
                    </a:p>
                  </a:txBody>
                  <a:tcPr marL="9525" marR="9525" marT="9525" marB="0" anchor="ctr"/>
                </a:tc>
                <a:extLst>
                  <a:ext uri="{0D108BD9-81ED-4DB2-BD59-A6C34878D82A}">
                    <a16:rowId xmlns:a16="http://schemas.microsoft.com/office/drawing/2014/main" xmlns="" val="10005"/>
                  </a:ext>
                </a:extLst>
              </a:tr>
              <a:tr h="511336">
                <a:tc>
                  <a:txBody>
                    <a:bodyPr/>
                    <a:lstStyle/>
                    <a:p>
                      <a:pPr algn="l" fontAlgn="b"/>
                      <a:r>
                        <a:rPr lang="en-ZA" sz="1600" u="none" strike="noStrike" dirty="0">
                          <a:solidFill>
                            <a:schemeClr val="tx1"/>
                          </a:solidFill>
                          <a:effectLst/>
                        </a:rPr>
                        <a:t>Consolidated Government Expenditure</a:t>
                      </a:r>
                      <a:endParaRPr lang="en-ZA" sz="1600" b="0" i="0" u="none" strike="noStrike" dirty="0">
                        <a:solidFill>
                          <a:schemeClr val="tx1"/>
                        </a:solidFill>
                        <a:effectLst/>
                        <a:latin typeface="Arial Narrow" panose="020B0606020202030204" pitchFamily="34" charset="0"/>
                      </a:endParaRPr>
                    </a:p>
                  </a:txBody>
                  <a:tcPr marL="9525" marR="9525" marT="9525" marB="0" anchor="ctr"/>
                </a:tc>
                <a:tc>
                  <a:txBody>
                    <a:bodyPr/>
                    <a:lstStyle/>
                    <a:p>
                      <a:pPr algn="r" fontAlgn="b"/>
                      <a:r>
                        <a:rPr lang="en-ZA" sz="1600" u="none" strike="noStrike" dirty="0">
                          <a:solidFill>
                            <a:schemeClr val="tx1"/>
                          </a:solidFill>
                          <a:effectLst/>
                        </a:rPr>
                        <a:t>1 563 127</a:t>
                      </a:r>
                      <a:endParaRPr lang="en-ZA" sz="1600" b="0" i="0" u="none" strike="noStrike" dirty="0">
                        <a:solidFill>
                          <a:schemeClr val="tx1"/>
                        </a:solidFill>
                        <a:effectLst/>
                        <a:latin typeface="Arial Narrow" panose="020B0606020202030204" pitchFamily="34" charset="0"/>
                      </a:endParaRPr>
                    </a:p>
                  </a:txBody>
                  <a:tcPr marL="9525" marR="9525" marT="9525" marB="0" anchor="ctr"/>
                </a:tc>
                <a:tc>
                  <a:txBody>
                    <a:bodyPr/>
                    <a:lstStyle/>
                    <a:p>
                      <a:pPr algn="r" fontAlgn="b"/>
                      <a:r>
                        <a:rPr lang="en-ZA" sz="1600" u="none" strike="noStrike" dirty="0">
                          <a:solidFill>
                            <a:schemeClr val="tx1"/>
                          </a:solidFill>
                          <a:effectLst/>
                        </a:rPr>
                        <a:t>1 671 190</a:t>
                      </a:r>
                      <a:endParaRPr lang="en-ZA" sz="1600" b="0" i="0" u="none" strike="noStrike" dirty="0">
                        <a:solidFill>
                          <a:schemeClr val="tx1"/>
                        </a:solidFill>
                        <a:effectLst/>
                        <a:latin typeface="Arial Narrow" panose="020B0606020202030204" pitchFamily="34" charset="0"/>
                      </a:endParaRPr>
                    </a:p>
                  </a:txBody>
                  <a:tcPr marL="9525" marR="9525" marT="9525" marB="0" anchor="ctr"/>
                </a:tc>
                <a:tc>
                  <a:txBody>
                    <a:bodyPr/>
                    <a:lstStyle/>
                    <a:p>
                      <a:pPr algn="r" fontAlgn="b"/>
                      <a:r>
                        <a:rPr lang="en-ZA" sz="1600" u="none" strike="noStrike">
                          <a:solidFill>
                            <a:schemeClr val="tx1"/>
                          </a:solidFill>
                          <a:effectLst/>
                        </a:rPr>
                        <a:t>1 802 955</a:t>
                      </a:r>
                      <a:endParaRPr lang="en-ZA" sz="1600" b="0" i="0" u="none" strike="noStrike">
                        <a:solidFill>
                          <a:schemeClr val="tx1"/>
                        </a:solidFill>
                        <a:effectLst/>
                        <a:latin typeface="Arial Narrow" panose="020B0606020202030204" pitchFamily="34" charset="0"/>
                      </a:endParaRPr>
                    </a:p>
                  </a:txBody>
                  <a:tcPr marL="9525" marR="9525" marT="9525" marB="0" anchor="ctr"/>
                </a:tc>
                <a:tc>
                  <a:txBody>
                    <a:bodyPr/>
                    <a:lstStyle/>
                    <a:p>
                      <a:pPr algn="r" fontAlgn="b"/>
                      <a:r>
                        <a:rPr lang="en-ZA" sz="1600" u="none" strike="noStrike" dirty="0">
                          <a:solidFill>
                            <a:schemeClr val="tx1"/>
                          </a:solidFill>
                          <a:effectLst/>
                        </a:rPr>
                        <a:t>1 941 948</a:t>
                      </a:r>
                      <a:endParaRPr lang="en-ZA" sz="1600" b="0" i="0" u="none" strike="noStrike" dirty="0">
                        <a:solidFill>
                          <a:schemeClr val="tx1"/>
                        </a:solidFill>
                        <a:effectLst/>
                        <a:latin typeface="Arial Narrow" panose="020B0606020202030204" pitchFamily="34" charset="0"/>
                      </a:endParaRPr>
                    </a:p>
                  </a:txBody>
                  <a:tcPr marL="9525" marR="9525" marT="9525" marB="0" anchor="ctr"/>
                </a:tc>
                <a:extLst>
                  <a:ext uri="{0D108BD9-81ED-4DB2-BD59-A6C34878D82A}">
                    <a16:rowId xmlns:a16="http://schemas.microsoft.com/office/drawing/2014/main" xmlns="" val="10006"/>
                  </a:ext>
                </a:extLst>
              </a:tr>
              <a:tr h="318750">
                <a:tc>
                  <a:txBody>
                    <a:bodyPr/>
                    <a:lstStyle/>
                    <a:p>
                      <a:pPr algn="l" fontAlgn="b"/>
                      <a:r>
                        <a:rPr lang="en-ZA" sz="1600" u="none" strike="noStrike" dirty="0">
                          <a:solidFill>
                            <a:schemeClr val="tx1"/>
                          </a:solidFill>
                          <a:effectLst/>
                        </a:rPr>
                        <a:t>Year-on-year growth</a:t>
                      </a:r>
                      <a:endParaRPr lang="en-ZA" sz="1600" b="0" i="0" u="none" strike="noStrike" dirty="0">
                        <a:solidFill>
                          <a:schemeClr val="tx1"/>
                        </a:solidFill>
                        <a:effectLst/>
                        <a:latin typeface="Arial Narrow" panose="020B0606020202030204" pitchFamily="34" charset="0"/>
                      </a:endParaRPr>
                    </a:p>
                  </a:txBody>
                  <a:tcPr marL="9525" marR="9525" marT="9525" marB="0" anchor="ctr"/>
                </a:tc>
                <a:tc>
                  <a:txBody>
                    <a:bodyPr/>
                    <a:lstStyle/>
                    <a:p>
                      <a:pPr algn="r" fontAlgn="b"/>
                      <a:r>
                        <a:rPr lang="en-ZA" sz="1600" u="none" strike="noStrike">
                          <a:solidFill>
                            <a:schemeClr val="tx1"/>
                          </a:solidFill>
                          <a:effectLst/>
                        </a:rPr>
                        <a:t>8.16%</a:t>
                      </a:r>
                      <a:endParaRPr lang="en-ZA" sz="1600" b="0" i="0" u="none" strike="noStrike">
                        <a:solidFill>
                          <a:schemeClr val="tx1"/>
                        </a:solidFill>
                        <a:effectLst/>
                        <a:latin typeface="Arial Narrow" panose="020B0606020202030204" pitchFamily="34" charset="0"/>
                      </a:endParaRPr>
                    </a:p>
                  </a:txBody>
                  <a:tcPr marL="9525" marR="9525" marT="9525" marB="0" anchor="ctr"/>
                </a:tc>
                <a:tc>
                  <a:txBody>
                    <a:bodyPr/>
                    <a:lstStyle/>
                    <a:p>
                      <a:pPr algn="r" fontAlgn="b"/>
                      <a:r>
                        <a:rPr lang="en-ZA" sz="1600" u="none" strike="noStrike" dirty="0">
                          <a:solidFill>
                            <a:schemeClr val="tx1"/>
                          </a:solidFill>
                          <a:effectLst/>
                        </a:rPr>
                        <a:t>7.27%</a:t>
                      </a:r>
                      <a:endParaRPr lang="en-ZA" sz="1600" b="0" i="0" u="none" strike="noStrike" dirty="0">
                        <a:solidFill>
                          <a:schemeClr val="tx1"/>
                        </a:solidFill>
                        <a:effectLst/>
                        <a:latin typeface="Arial Narrow" panose="020B0606020202030204" pitchFamily="34" charset="0"/>
                      </a:endParaRPr>
                    </a:p>
                  </a:txBody>
                  <a:tcPr marL="9525" marR="9525" marT="9525" marB="0" anchor="ctr"/>
                </a:tc>
                <a:tc>
                  <a:txBody>
                    <a:bodyPr/>
                    <a:lstStyle/>
                    <a:p>
                      <a:pPr algn="r" fontAlgn="b"/>
                      <a:r>
                        <a:rPr lang="en-ZA" sz="1600" u="none" strike="noStrike">
                          <a:solidFill>
                            <a:schemeClr val="tx1"/>
                          </a:solidFill>
                          <a:effectLst/>
                        </a:rPr>
                        <a:t>7.88%</a:t>
                      </a:r>
                      <a:endParaRPr lang="en-ZA" sz="1600" b="0" i="0" u="none" strike="noStrike">
                        <a:solidFill>
                          <a:schemeClr val="tx1"/>
                        </a:solidFill>
                        <a:effectLst/>
                        <a:latin typeface="Arial Narrow" panose="020B0606020202030204" pitchFamily="34" charset="0"/>
                      </a:endParaRPr>
                    </a:p>
                  </a:txBody>
                  <a:tcPr marL="9525" marR="9525" marT="9525" marB="0" anchor="ctr"/>
                </a:tc>
                <a:tc>
                  <a:txBody>
                    <a:bodyPr/>
                    <a:lstStyle/>
                    <a:p>
                      <a:pPr algn="r" fontAlgn="b"/>
                      <a:r>
                        <a:rPr lang="en-ZA" sz="1600" u="none" strike="noStrike" dirty="0">
                          <a:solidFill>
                            <a:schemeClr val="tx1"/>
                          </a:solidFill>
                          <a:effectLst/>
                        </a:rPr>
                        <a:t>7.71%</a:t>
                      </a:r>
                      <a:endParaRPr lang="en-ZA" sz="1600" b="0" i="0" u="none" strike="noStrike" dirty="0">
                        <a:solidFill>
                          <a:schemeClr val="tx1"/>
                        </a:solidFill>
                        <a:effectLst/>
                        <a:latin typeface="Arial Narrow" panose="020B0606020202030204" pitchFamily="34" charset="0"/>
                      </a:endParaRPr>
                    </a:p>
                  </a:txBody>
                  <a:tcPr marL="9525" marR="9525" marT="9525" marB="0" anchor="ctr"/>
                </a:tc>
                <a:extLst>
                  <a:ext uri="{0D108BD9-81ED-4DB2-BD59-A6C34878D82A}">
                    <a16:rowId xmlns:a16="http://schemas.microsoft.com/office/drawing/2014/main" xmlns="" val="10007"/>
                  </a:ext>
                </a:extLst>
              </a:tr>
              <a:tr h="318750">
                <a:tc>
                  <a:txBody>
                    <a:bodyPr/>
                    <a:lstStyle/>
                    <a:p>
                      <a:pPr algn="l" fontAlgn="b"/>
                      <a:r>
                        <a:rPr lang="en-ZA" sz="1600" u="none" strike="noStrike" dirty="0">
                          <a:solidFill>
                            <a:schemeClr val="tx1"/>
                          </a:solidFill>
                          <a:effectLst/>
                        </a:rPr>
                        <a:t>% Consolidated Expenditure</a:t>
                      </a:r>
                      <a:endParaRPr lang="en-ZA" sz="1600" b="0" i="0" u="none" strike="noStrike" dirty="0">
                        <a:solidFill>
                          <a:schemeClr val="tx1"/>
                        </a:solidFill>
                        <a:effectLst/>
                        <a:latin typeface="Arial Narrow" panose="020B0606020202030204" pitchFamily="34" charset="0"/>
                      </a:endParaRPr>
                    </a:p>
                  </a:txBody>
                  <a:tcPr marL="9525" marR="9525" marT="9525" marB="0" anchor="ctr"/>
                </a:tc>
                <a:tc>
                  <a:txBody>
                    <a:bodyPr/>
                    <a:lstStyle/>
                    <a:p>
                      <a:pPr algn="r" fontAlgn="b"/>
                      <a:r>
                        <a:rPr lang="en-ZA" sz="1600" u="none" strike="noStrike">
                          <a:solidFill>
                            <a:schemeClr val="tx1"/>
                          </a:solidFill>
                          <a:effectLst/>
                        </a:rPr>
                        <a:t>4.41%</a:t>
                      </a:r>
                      <a:endParaRPr lang="en-ZA" sz="1600" b="0" i="0" u="none" strike="noStrike">
                        <a:solidFill>
                          <a:schemeClr val="tx1"/>
                        </a:solidFill>
                        <a:effectLst/>
                        <a:latin typeface="Arial Narrow" panose="020B0606020202030204" pitchFamily="34" charset="0"/>
                      </a:endParaRPr>
                    </a:p>
                  </a:txBody>
                  <a:tcPr marL="9525" marR="9525" marT="9525" marB="0" anchor="ctr"/>
                </a:tc>
                <a:tc>
                  <a:txBody>
                    <a:bodyPr/>
                    <a:lstStyle/>
                    <a:p>
                      <a:pPr algn="r" fontAlgn="b"/>
                      <a:r>
                        <a:rPr lang="en-ZA" sz="1600" u="none" strike="noStrike" dirty="0">
                          <a:solidFill>
                            <a:schemeClr val="tx1"/>
                          </a:solidFill>
                          <a:effectLst/>
                        </a:rPr>
                        <a:t>5.38%</a:t>
                      </a:r>
                      <a:endParaRPr lang="en-ZA" sz="1600" b="0" i="0" u="none" strike="noStrike" dirty="0">
                        <a:solidFill>
                          <a:schemeClr val="tx1"/>
                        </a:solidFill>
                        <a:effectLst/>
                        <a:latin typeface="Arial Narrow" panose="020B0606020202030204" pitchFamily="34" charset="0"/>
                      </a:endParaRPr>
                    </a:p>
                  </a:txBody>
                  <a:tcPr marL="9525" marR="9525" marT="9525" marB="0" anchor="ctr"/>
                </a:tc>
                <a:tc>
                  <a:txBody>
                    <a:bodyPr/>
                    <a:lstStyle/>
                    <a:p>
                      <a:pPr algn="r" fontAlgn="b"/>
                      <a:r>
                        <a:rPr lang="en-ZA" sz="1600" u="none" strike="noStrike" dirty="0">
                          <a:solidFill>
                            <a:schemeClr val="tx1"/>
                          </a:solidFill>
                          <a:effectLst/>
                        </a:rPr>
                        <a:t>5.99%</a:t>
                      </a:r>
                      <a:endParaRPr lang="en-ZA" sz="1600" b="0" i="0" u="none" strike="noStrike" dirty="0">
                        <a:solidFill>
                          <a:schemeClr val="tx1"/>
                        </a:solidFill>
                        <a:effectLst/>
                        <a:latin typeface="Arial Narrow" panose="020B0606020202030204" pitchFamily="34" charset="0"/>
                      </a:endParaRPr>
                    </a:p>
                  </a:txBody>
                  <a:tcPr marL="9525" marR="9525" marT="9525" marB="0" anchor="ctr"/>
                </a:tc>
                <a:tc>
                  <a:txBody>
                    <a:bodyPr/>
                    <a:lstStyle/>
                    <a:p>
                      <a:pPr algn="r" fontAlgn="b"/>
                      <a:r>
                        <a:rPr lang="en-ZA" sz="1600" u="none" strike="noStrike" dirty="0">
                          <a:solidFill>
                            <a:schemeClr val="tx1"/>
                          </a:solidFill>
                          <a:effectLst/>
                        </a:rPr>
                        <a:t>6.11%</a:t>
                      </a:r>
                      <a:endParaRPr lang="en-ZA" sz="1600" b="0" i="0" u="none" strike="noStrike" dirty="0">
                        <a:solidFill>
                          <a:schemeClr val="tx1"/>
                        </a:solidFill>
                        <a:effectLst/>
                        <a:latin typeface="Arial Narrow" panose="020B0606020202030204" pitchFamily="34" charset="0"/>
                      </a:endParaRPr>
                    </a:p>
                  </a:txBody>
                  <a:tcPr marL="9525" marR="9525" marT="9525" marB="0" anchor="ctr"/>
                </a:tc>
                <a:extLst>
                  <a:ext uri="{0D108BD9-81ED-4DB2-BD59-A6C34878D82A}">
                    <a16:rowId xmlns:a16="http://schemas.microsoft.com/office/drawing/2014/main" xmlns="" val="10008"/>
                  </a:ext>
                </a:extLst>
              </a:tr>
              <a:tr h="318750">
                <a:tc>
                  <a:txBody>
                    <a:bodyPr/>
                    <a:lstStyle/>
                    <a:p>
                      <a:pPr algn="l" fontAlgn="b"/>
                      <a:r>
                        <a:rPr lang="en-ZA" sz="1600" u="none" strike="noStrike" dirty="0">
                          <a:solidFill>
                            <a:schemeClr val="tx1"/>
                          </a:solidFill>
                          <a:effectLst/>
                        </a:rPr>
                        <a:t>Total Education Expenditure</a:t>
                      </a:r>
                      <a:endParaRPr lang="en-ZA" sz="1600" b="0" i="0" u="none" strike="noStrike" dirty="0">
                        <a:solidFill>
                          <a:schemeClr val="tx1"/>
                        </a:solidFill>
                        <a:effectLst/>
                        <a:latin typeface="Arial Narrow" panose="020B0606020202030204" pitchFamily="34" charset="0"/>
                      </a:endParaRPr>
                    </a:p>
                  </a:txBody>
                  <a:tcPr marL="9525" marR="9525" marT="9525" marB="0" anchor="ctr"/>
                </a:tc>
                <a:tc>
                  <a:txBody>
                    <a:bodyPr/>
                    <a:lstStyle/>
                    <a:p>
                      <a:pPr algn="r" fontAlgn="b"/>
                      <a:r>
                        <a:rPr lang="en-ZA" sz="1600" u="none" strike="noStrike">
                          <a:solidFill>
                            <a:schemeClr val="tx1"/>
                          </a:solidFill>
                          <a:effectLst/>
                        </a:rPr>
                        <a:t>310 129</a:t>
                      </a:r>
                      <a:endParaRPr lang="en-ZA" sz="1600" b="0" i="0" u="none" strike="noStrike">
                        <a:solidFill>
                          <a:schemeClr val="tx1"/>
                        </a:solidFill>
                        <a:effectLst/>
                        <a:latin typeface="Arial Narrow" panose="020B0606020202030204" pitchFamily="34" charset="0"/>
                      </a:endParaRPr>
                    </a:p>
                  </a:txBody>
                  <a:tcPr marL="9525" marR="9525" marT="9525" marB="0" anchor="ctr"/>
                </a:tc>
                <a:tc>
                  <a:txBody>
                    <a:bodyPr/>
                    <a:lstStyle/>
                    <a:p>
                      <a:pPr algn="r" fontAlgn="b"/>
                      <a:r>
                        <a:rPr lang="en-ZA" sz="1600" u="none" strike="noStrike" dirty="0">
                          <a:solidFill>
                            <a:schemeClr val="tx1"/>
                          </a:solidFill>
                          <a:effectLst/>
                        </a:rPr>
                        <a:t>351 121</a:t>
                      </a:r>
                      <a:endParaRPr lang="en-ZA" sz="1600" b="0" i="0" u="none" strike="noStrike" dirty="0">
                        <a:solidFill>
                          <a:schemeClr val="tx1"/>
                        </a:solidFill>
                        <a:effectLst/>
                        <a:latin typeface="Arial Narrow" panose="020B0606020202030204" pitchFamily="34" charset="0"/>
                      </a:endParaRPr>
                    </a:p>
                  </a:txBody>
                  <a:tcPr marL="9525" marR="9525" marT="9525" marB="0" anchor="ctr"/>
                </a:tc>
                <a:tc>
                  <a:txBody>
                    <a:bodyPr/>
                    <a:lstStyle/>
                    <a:p>
                      <a:pPr algn="r" fontAlgn="b"/>
                      <a:r>
                        <a:rPr lang="en-ZA" sz="1600" u="none" strike="noStrike">
                          <a:solidFill>
                            <a:schemeClr val="tx1"/>
                          </a:solidFill>
                          <a:effectLst/>
                        </a:rPr>
                        <a:t>385 436</a:t>
                      </a:r>
                      <a:endParaRPr lang="en-ZA" sz="1600" b="0" i="0" u="none" strike="noStrike">
                        <a:solidFill>
                          <a:schemeClr val="tx1"/>
                        </a:solidFill>
                        <a:effectLst/>
                        <a:latin typeface="Arial Narrow" panose="020B0606020202030204" pitchFamily="34" charset="0"/>
                      </a:endParaRPr>
                    </a:p>
                  </a:txBody>
                  <a:tcPr marL="9525" marR="9525" marT="9525" marB="0" anchor="ctr"/>
                </a:tc>
                <a:tc>
                  <a:txBody>
                    <a:bodyPr/>
                    <a:lstStyle/>
                    <a:p>
                      <a:pPr algn="r" fontAlgn="b"/>
                      <a:r>
                        <a:rPr lang="en-ZA" sz="1600" u="none" strike="noStrike" dirty="0">
                          <a:solidFill>
                            <a:schemeClr val="tx1"/>
                          </a:solidFill>
                          <a:effectLst/>
                        </a:rPr>
                        <a:t>413 066</a:t>
                      </a:r>
                      <a:endParaRPr lang="en-ZA" sz="1600" b="0" i="0" u="none" strike="noStrike" dirty="0">
                        <a:solidFill>
                          <a:schemeClr val="tx1"/>
                        </a:solidFill>
                        <a:effectLst/>
                        <a:latin typeface="Arial Narrow" panose="020B0606020202030204" pitchFamily="34" charset="0"/>
                      </a:endParaRPr>
                    </a:p>
                  </a:txBody>
                  <a:tcPr marL="9525" marR="9525" marT="9525" marB="0" anchor="ctr"/>
                </a:tc>
                <a:extLst>
                  <a:ext uri="{0D108BD9-81ED-4DB2-BD59-A6C34878D82A}">
                    <a16:rowId xmlns:a16="http://schemas.microsoft.com/office/drawing/2014/main" xmlns="" val="10009"/>
                  </a:ext>
                </a:extLst>
              </a:tr>
              <a:tr h="318750">
                <a:tc>
                  <a:txBody>
                    <a:bodyPr/>
                    <a:lstStyle/>
                    <a:p>
                      <a:pPr algn="l" fontAlgn="b"/>
                      <a:r>
                        <a:rPr lang="en-ZA" sz="1600" u="none" strike="noStrike" dirty="0">
                          <a:solidFill>
                            <a:schemeClr val="tx1"/>
                          </a:solidFill>
                          <a:effectLst/>
                        </a:rPr>
                        <a:t>Year-on-year growth</a:t>
                      </a:r>
                      <a:endParaRPr lang="en-ZA" sz="1600" b="0" i="0" u="none" strike="noStrike" dirty="0">
                        <a:solidFill>
                          <a:schemeClr val="tx1"/>
                        </a:solidFill>
                        <a:effectLst/>
                        <a:latin typeface="Arial Narrow" panose="020B0606020202030204" pitchFamily="34" charset="0"/>
                      </a:endParaRPr>
                    </a:p>
                  </a:txBody>
                  <a:tcPr marL="9525" marR="9525" marT="9525" marB="0" anchor="ctr"/>
                </a:tc>
                <a:tc>
                  <a:txBody>
                    <a:bodyPr/>
                    <a:lstStyle/>
                    <a:p>
                      <a:pPr algn="r" fontAlgn="b"/>
                      <a:r>
                        <a:rPr lang="en-ZA" sz="1600" u="none" strike="noStrike">
                          <a:solidFill>
                            <a:schemeClr val="tx1"/>
                          </a:solidFill>
                          <a:effectLst/>
                        </a:rPr>
                        <a:t>8.50%</a:t>
                      </a:r>
                      <a:endParaRPr lang="en-ZA" sz="1600" b="0" i="0" u="none" strike="noStrike">
                        <a:solidFill>
                          <a:schemeClr val="tx1"/>
                        </a:solidFill>
                        <a:effectLst/>
                        <a:latin typeface="Arial Narrow" panose="020B0606020202030204" pitchFamily="34" charset="0"/>
                      </a:endParaRPr>
                    </a:p>
                  </a:txBody>
                  <a:tcPr marL="9525" marR="9525" marT="9525" marB="0" anchor="ctr"/>
                </a:tc>
                <a:tc>
                  <a:txBody>
                    <a:bodyPr/>
                    <a:lstStyle/>
                    <a:p>
                      <a:pPr algn="r" fontAlgn="b"/>
                      <a:r>
                        <a:rPr lang="en-ZA" sz="1600" u="none" strike="noStrike" dirty="0">
                          <a:solidFill>
                            <a:schemeClr val="tx1"/>
                          </a:solidFill>
                          <a:effectLst/>
                        </a:rPr>
                        <a:t>8.68%</a:t>
                      </a:r>
                      <a:endParaRPr lang="en-ZA" sz="1600" b="0" i="0" u="none" strike="noStrike" dirty="0">
                        <a:solidFill>
                          <a:schemeClr val="tx1"/>
                        </a:solidFill>
                        <a:effectLst/>
                        <a:latin typeface="Arial Narrow" panose="020B0606020202030204" pitchFamily="34" charset="0"/>
                      </a:endParaRPr>
                    </a:p>
                  </a:txBody>
                  <a:tcPr marL="9525" marR="9525" marT="9525" marB="0" anchor="ctr"/>
                </a:tc>
                <a:tc>
                  <a:txBody>
                    <a:bodyPr/>
                    <a:lstStyle/>
                    <a:p>
                      <a:pPr algn="r" fontAlgn="b"/>
                      <a:r>
                        <a:rPr lang="en-ZA" sz="1600" u="none" strike="noStrike" dirty="0">
                          <a:solidFill>
                            <a:schemeClr val="tx1"/>
                          </a:solidFill>
                          <a:effectLst/>
                        </a:rPr>
                        <a:t>9.77%</a:t>
                      </a:r>
                      <a:endParaRPr lang="en-ZA" sz="1600" b="0" i="0" u="none" strike="noStrike" dirty="0">
                        <a:solidFill>
                          <a:schemeClr val="tx1"/>
                        </a:solidFill>
                        <a:effectLst/>
                        <a:latin typeface="Arial Narrow" panose="020B0606020202030204" pitchFamily="34" charset="0"/>
                      </a:endParaRPr>
                    </a:p>
                  </a:txBody>
                  <a:tcPr marL="9525" marR="9525" marT="9525" marB="0" anchor="ctr"/>
                </a:tc>
                <a:tc>
                  <a:txBody>
                    <a:bodyPr/>
                    <a:lstStyle/>
                    <a:p>
                      <a:pPr algn="r" fontAlgn="b"/>
                      <a:r>
                        <a:rPr lang="en-ZA" sz="1600" u="none" strike="noStrike" dirty="0">
                          <a:solidFill>
                            <a:schemeClr val="tx1"/>
                          </a:solidFill>
                          <a:effectLst/>
                        </a:rPr>
                        <a:t>7.17%</a:t>
                      </a:r>
                      <a:endParaRPr lang="en-ZA" sz="1600" b="0" i="0" u="none" strike="noStrike" dirty="0">
                        <a:solidFill>
                          <a:schemeClr val="tx1"/>
                        </a:solidFill>
                        <a:effectLst/>
                        <a:latin typeface="Arial Narrow" panose="020B0606020202030204" pitchFamily="34" charset="0"/>
                      </a:endParaRPr>
                    </a:p>
                  </a:txBody>
                  <a:tcPr marL="9525" marR="9525" marT="9525" marB="0" anchor="ctr"/>
                </a:tc>
                <a:extLst>
                  <a:ext uri="{0D108BD9-81ED-4DB2-BD59-A6C34878D82A}">
                    <a16:rowId xmlns:a16="http://schemas.microsoft.com/office/drawing/2014/main" xmlns="" val="10010"/>
                  </a:ext>
                </a:extLst>
              </a:tr>
              <a:tr h="318750">
                <a:tc>
                  <a:txBody>
                    <a:bodyPr/>
                    <a:lstStyle/>
                    <a:p>
                      <a:pPr algn="l" fontAlgn="b"/>
                      <a:r>
                        <a:rPr lang="en-ZA" sz="1600" u="none" strike="noStrike" dirty="0">
                          <a:solidFill>
                            <a:schemeClr val="tx1"/>
                          </a:solidFill>
                          <a:effectLst/>
                        </a:rPr>
                        <a:t>% Education Expenditure</a:t>
                      </a:r>
                      <a:endParaRPr lang="en-ZA" sz="1600" b="0" i="0" u="none" strike="noStrike" dirty="0">
                        <a:solidFill>
                          <a:schemeClr val="tx1"/>
                        </a:solidFill>
                        <a:effectLst/>
                        <a:latin typeface="Arial Narrow" panose="020B0606020202030204" pitchFamily="34" charset="0"/>
                      </a:endParaRPr>
                    </a:p>
                  </a:txBody>
                  <a:tcPr marL="9525" marR="9525" marT="9525" marB="0" anchor="ctr"/>
                </a:tc>
                <a:tc>
                  <a:txBody>
                    <a:bodyPr/>
                    <a:lstStyle/>
                    <a:p>
                      <a:pPr algn="r" fontAlgn="b"/>
                      <a:r>
                        <a:rPr lang="en-ZA" sz="1600" b="1" u="none" strike="noStrike" dirty="0">
                          <a:solidFill>
                            <a:schemeClr val="tx1"/>
                          </a:solidFill>
                          <a:effectLst/>
                        </a:rPr>
                        <a:t>22.23%</a:t>
                      </a:r>
                      <a:endParaRPr lang="en-ZA" sz="1600" b="1" i="0" u="none" strike="noStrike" dirty="0">
                        <a:solidFill>
                          <a:schemeClr val="tx1"/>
                        </a:solidFill>
                        <a:effectLst/>
                        <a:latin typeface="Arial Narrow" panose="020B0606020202030204" pitchFamily="34" charset="0"/>
                      </a:endParaRPr>
                    </a:p>
                  </a:txBody>
                  <a:tcPr marL="9525" marR="9525" marT="9525" marB="0" anchor="ctr"/>
                </a:tc>
                <a:tc>
                  <a:txBody>
                    <a:bodyPr/>
                    <a:lstStyle/>
                    <a:p>
                      <a:pPr algn="r" fontAlgn="b"/>
                      <a:r>
                        <a:rPr lang="en-ZA" sz="1600" u="none" strike="noStrike" dirty="0">
                          <a:solidFill>
                            <a:schemeClr val="tx1"/>
                          </a:solidFill>
                          <a:effectLst/>
                        </a:rPr>
                        <a:t>25.62%</a:t>
                      </a:r>
                      <a:endParaRPr lang="en-ZA" sz="1600" b="0" i="0" u="none" strike="noStrike" dirty="0">
                        <a:solidFill>
                          <a:schemeClr val="tx1"/>
                        </a:solidFill>
                        <a:effectLst/>
                        <a:latin typeface="Arial Narrow" panose="020B0606020202030204" pitchFamily="34" charset="0"/>
                      </a:endParaRPr>
                    </a:p>
                  </a:txBody>
                  <a:tcPr marL="9525" marR="9525" marT="9525" marB="0" anchor="ctr"/>
                </a:tc>
                <a:tc>
                  <a:txBody>
                    <a:bodyPr/>
                    <a:lstStyle/>
                    <a:p>
                      <a:pPr algn="r" fontAlgn="b"/>
                      <a:r>
                        <a:rPr lang="en-ZA" sz="1600" u="none" strike="noStrike" dirty="0">
                          <a:solidFill>
                            <a:schemeClr val="tx1"/>
                          </a:solidFill>
                          <a:effectLst/>
                        </a:rPr>
                        <a:t>28.00%</a:t>
                      </a:r>
                      <a:endParaRPr lang="en-ZA" sz="1600" b="0" i="0" u="none" strike="noStrike" dirty="0">
                        <a:solidFill>
                          <a:schemeClr val="tx1"/>
                        </a:solidFill>
                        <a:effectLst/>
                        <a:latin typeface="Arial Narrow" panose="020B0606020202030204" pitchFamily="34" charset="0"/>
                      </a:endParaRPr>
                    </a:p>
                  </a:txBody>
                  <a:tcPr marL="9525" marR="9525" marT="9525" marB="0" anchor="ctr"/>
                </a:tc>
                <a:tc>
                  <a:txBody>
                    <a:bodyPr/>
                    <a:lstStyle/>
                    <a:p>
                      <a:pPr algn="r" fontAlgn="b"/>
                      <a:r>
                        <a:rPr lang="en-ZA" sz="1600" b="1" u="none" strike="noStrike" dirty="0">
                          <a:solidFill>
                            <a:schemeClr val="tx1"/>
                          </a:solidFill>
                          <a:effectLst/>
                        </a:rPr>
                        <a:t>28.73%</a:t>
                      </a:r>
                      <a:endParaRPr lang="en-ZA" sz="1600" b="1" i="0" u="none" strike="noStrike" dirty="0">
                        <a:solidFill>
                          <a:schemeClr val="tx1"/>
                        </a:solidFill>
                        <a:effectLst/>
                        <a:latin typeface="Arial Narrow" panose="020B0606020202030204" pitchFamily="34" charset="0"/>
                      </a:endParaRPr>
                    </a:p>
                  </a:txBody>
                  <a:tcPr marL="9525" marR="9525" marT="9525" marB="0" anchor="ctr"/>
                </a:tc>
                <a:extLst>
                  <a:ext uri="{0D108BD9-81ED-4DB2-BD59-A6C34878D82A}">
                    <a16:rowId xmlns:a16="http://schemas.microsoft.com/office/drawing/2014/main" xmlns="" val="10011"/>
                  </a:ext>
                </a:extLst>
              </a:tr>
              <a:tr h="318750">
                <a:tc>
                  <a:txBody>
                    <a:bodyPr/>
                    <a:lstStyle/>
                    <a:p>
                      <a:pPr algn="l" fontAlgn="b"/>
                      <a:r>
                        <a:rPr lang="en-ZA" sz="1600" u="none" strike="noStrike" dirty="0">
                          <a:solidFill>
                            <a:schemeClr val="tx1"/>
                          </a:solidFill>
                          <a:effectLst/>
                        </a:rPr>
                        <a:t>Total University Funding</a:t>
                      </a:r>
                      <a:endParaRPr lang="en-ZA" sz="1600" b="0" i="0" u="none" strike="noStrike" dirty="0">
                        <a:solidFill>
                          <a:schemeClr val="tx1"/>
                        </a:solidFill>
                        <a:effectLst/>
                        <a:latin typeface="Arial Narrow" panose="020B0606020202030204" pitchFamily="34" charset="0"/>
                      </a:endParaRPr>
                    </a:p>
                  </a:txBody>
                  <a:tcPr marL="9525" marR="9525" marT="9525" marB="0" anchor="ctr"/>
                </a:tc>
                <a:tc>
                  <a:txBody>
                    <a:bodyPr/>
                    <a:lstStyle/>
                    <a:p>
                      <a:pPr algn="r" fontAlgn="b"/>
                      <a:r>
                        <a:rPr lang="en-ZA" sz="1600" u="none" strike="noStrike">
                          <a:solidFill>
                            <a:schemeClr val="tx1"/>
                          </a:solidFill>
                          <a:effectLst/>
                        </a:rPr>
                        <a:t>31 606.841</a:t>
                      </a:r>
                      <a:endParaRPr lang="en-ZA" sz="1600" b="0" i="0" u="none" strike="noStrike">
                        <a:solidFill>
                          <a:schemeClr val="tx1"/>
                        </a:solidFill>
                        <a:effectLst/>
                        <a:latin typeface="Arial Narrow" panose="020B0606020202030204" pitchFamily="34" charset="0"/>
                      </a:endParaRPr>
                    </a:p>
                  </a:txBody>
                  <a:tcPr marL="9525" marR="9525" marT="9525" marB="0" anchor="ctr"/>
                </a:tc>
                <a:tc>
                  <a:txBody>
                    <a:bodyPr/>
                    <a:lstStyle/>
                    <a:p>
                      <a:pPr algn="r" fontAlgn="b"/>
                      <a:r>
                        <a:rPr lang="en-ZA" sz="1600" u="none" strike="noStrike" dirty="0">
                          <a:solidFill>
                            <a:schemeClr val="tx1"/>
                          </a:solidFill>
                          <a:effectLst/>
                        </a:rPr>
                        <a:t>38 597.859</a:t>
                      </a:r>
                      <a:endParaRPr lang="en-ZA" sz="1600" b="0" i="0" u="none" strike="noStrike" dirty="0">
                        <a:solidFill>
                          <a:schemeClr val="tx1"/>
                        </a:solidFill>
                        <a:effectLst/>
                        <a:latin typeface="Arial Narrow" panose="020B0606020202030204" pitchFamily="34" charset="0"/>
                      </a:endParaRPr>
                    </a:p>
                  </a:txBody>
                  <a:tcPr marL="9525" marR="9525" marT="9525" marB="0" anchor="ctr"/>
                </a:tc>
                <a:tc>
                  <a:txBody>
                    <a:bodyPr/>
                    <a:lstStyle/>
                    <a:p>
                      <a:pPr algn="r" fontAlgn="b"/>
                      <a:r>
                        <a:rPr lang="en-ZA" sz="1600" u="none" strike="noStrike" dirty="0">
                          <a:solidFill>
                            <a:schemeClr val="tx1"/>
                          </a:solidFill>
                          <a:effectLst/>
                        </a:rPr>
                        <a:t>42 237.891</a:t>
                      </a:r>
                      <a:endParaRPr lang="en-ZA" sz="1600" b="0" i="0" u="none" strike="noStrike" dirty="0">
                        <a:solidFill>
                          <a:schemeClr val="tx1"/>
                        </a:solidFill>
                        <a:effectLst/>
                        <a:latin typeface="Arial Narrow" panose="020B0606020202030204" pitchFamily="34" charset="0"/>
                      </a:endParaRPr>
                    </a:p>
                  </a:txBody>
                  <a:tcPr marL="9525" marR="9525" marT="9525" marB="0" anchor="ctr"/>
                </a:tc>
                <a:tc>
                  <a:txBody>
                    <a:bodyPr/>
                    <a:lstStyle/>
                    <a:p>
                      <a:pPr algn="r" fontAlgn="b"/>
                      <a:r>
                        <a:rPr lang="en-ZA" sz="1600" u="none" strike="noStrike" dirty="0">
                          <a:solidFill>
                            <a:schemeClr val="tx1"/>
                          </a:solidFill>
                          <a:effectLst/>
                        </a:rPr>
                        <a:t>45 102.225</a:t>
                      </a:r>
                      <a:endParaRPr lang="en-ZA" sz="1600" b="0" i="0" u="none" strike="noStrike" dirty="0">
                        <a:solidFill>
                          <a:schemeClr val="tx1"/>
                        </a:solidFill>
                        <a:effectLst/>
                        <a:latin typeface="Arial Narrow" panose="020B0606020202030204" pitchFamily="34" charset="0"/>
                      </a:endParaRPr>
                    </a:p>
                  </a:txBody>
                  <a:tcPr marL="9525" marR="9525" marT="9525" marB="0" anchor="ctr"/>
                </a:tc>
                <a:extLst>
                  <a:ext uri="{0D108BD9-81ED-4DB2-BD59-A6C34878D82A}">
                    <a16:rowId xmlns:a16="http://schemas.microsoft.com/office/drawing/2014/main" xmlns="" val="10012"/>
                  </a:ext>
                </a:extLst>
              </a:tr>
              <a:tr h="318750">
                <a:tc>
                  <a:txBody>
                    <a:bodyPr/>
                    <a:lstStyle/>
                    <a:p>
                      <a:pPr algn="l" fontAlgn="b"/>
                      <a:r>
                        <a:rPr lang="en-ZA" sz="1600" u="none" strike="noStrike" dirty="0">
                          <a:solidFill>
                            <a:schemeClr val="tx1"/>
                          </a:solidFill>
                          <a:effectLst/>
                        </a:rPr>
                        <a:t>Year-on-year growth</a:t>
                      </a:r>
                      <a:endParaRPr lang="en-ZA" sz="1600" b="0" i="0" u="none" strike="noStrike" dirty="0">
                        <a:solidFill>
                          <a:schemeClr val="tx1"/>
                        </a:solidFill>
                        <a:effectLst/>
                        <a:latin typeface="Arial Narrow" panose="020B0606020202030204" pitchFamily="34" charset="0"/>
                      </a:endParaRPr>
                    </a:p>
                  </a:txBody>
                  <a:tcPr marL="9525" marR="9525" marT="9525" marB="0" anchor="ctr"/>
                </a:tc>
                <a:tc>
                  <a:txBody>
                    <a:bodyPr/>
                    <a:lstStyle/>
                    <a:p>
                      <a:pPr algn="r" fontAlgn="b"/>
                      <a:r>
                        <a:rPr lang="en-ZA" sz="1600" u="none" strike="noStrike">
                          <a:solidFill>
                            <a:schemeClr val="tx1"/>
                          </a:solidFill>
                          <a:effectLst/>
                        </a:rPr>
                        <a:t>11.52%</a:t>
                      </a:r>
                      <a:endParaRPr lang="en-ZA" sz="1600" b="0" i="0" u="none" strike="noStrike">
                        <a:solidFill>
                          <a:schemeClr val="tx1"/>
                        </a:solidFill>
                        <a:effectLst/>
                        <a:latin typeface="Arial Narrow" panose="020B0606020202030204" pitchFamily="34" charset="0"/>
                      </a:endParaRPr>
                    </a:p>
                  </a:txBody>
                  <a:tcPr marL="9525" marR="9525" marT="9525" marB="0" anchor="ctr"/>
                </a:tc>
                <a:tc>
                  <a:txBody>
                    <a:bodyPr/>
                    <a:lstStyle/>
                    <a:p>
                      <a:pPr algn="r" fontAlgn="b"/>
                      <a:r>
                        <a:rPr lang="en-ZA" sz="1600" u="none" strike="noStrike">
                          <a:solidFill>
                            <a:schemeClr val="tx1"/>
                          </a:solidFill>
                          <a:effectLst/>
                        </a:rPr>
                        <a:t>22.12%</a:t>
                      </a:r>
                      <a:endParaRPr lang="en-ZA" sz="1600" b="0" i="0" u="none" strike="noStrike">
                        <a:solidFill>
                          <a:schemeClr val="tx1"/>
                        </a:solidFill>
                        <a:effectLst/>
                        <a:latin typeface="Arial Narrow" panose="020B0606020202030204" pitchFamily="34" charset="0"/>
                      </a:endParaRPr>
                    </a:p>
                  </a:txBody>
                  <a:tcPr marL="9525" marR="9525" marT="9525" marB="0" anchor="ctr"/>
                </a:tc>
                <a:tc>
                  <a:txBody>
                    <a:bodyPr/>
                    <a:lstStyle/>
                    <a:p>
                      <a:pPr algn="r" fontAlgn="b"/>
                      <a:r>
                        <a:rPr lang="en-ZA" sz="1600" u="none" strike="noStrike" dirty="0">
                          <a:solidFill>
                            <a:schemeClr val="tx1"/>
                          </a:solidFill>
                          <a:effectLst/>
                        </a:rPr>
                        <a:t>9.43%</a:t>
                      </a:r>
                      <a:endParaRPr lang="en-ZA" sz="1600" b="0" i="0" u="none" strike="noStrike" dirty="0">
                        <a:solidFill>
                          <a:schemeClr val="tx1"/>
                        </a:solidFill>
                        <a:effectLst/>
                        <a:latin typeface="Arial Narrow" panose="020B0606020202030204" pitchFamily="34" charset="0"/>
                      </a:endParaRPr>
                    </a:p>
                  </a:txBody>
                  <a:tcPr marL="9525" marR="9525" marT="9525" marB="0" anchor="ctr"/>
                </a:tc>
                <a:tc>
                  <a:txBody>
                    <a:bodyPr/>
                    <a:lstStyle/>
                    <a:p>
                      <a:pPr algn="r" fontAlgn="b"/>
                      <a:r>
                        <a:rPr lang="en-ZA" sz="1600" u="none" strike="noStrike" dirty="0">
                          <a:solidFill>
                            <a:schemeClr val="tx1"/>
                          </a:solidFill>
                          <a:effectLst/>
                        </a:rPr>
                        <a:t>6.78%</a:t>
                      </a:r>
                      <a:endParaRPr lang="en-ZA" sz="1600" b="0" i="0" u="none" strike="noStrike" dirty="0">
                        <a:solidFill>
                          <a:schemeClr val="tx1"/>
                        </a:solidFill>
                        <a:effectLst/>
                        <a:latin typeface="Arial Narrow" panose="020B0606020202030204" pitchFamily="34" charset="0"/>
                      </a:endParaRPr>
                    </a:p>
                  </a:txBody>
                  <a:tcPr marL="9525" marR="9525" marT="9525" marB="0" anchor="ctr"/>
                </a:tc>
                <a:extLst>
                  <a:ext uri="{0D108BD9-81ED-4DB2-BD59-A6C34878D82A}">
                    <a16:rowId xmlns:a16="http://schemas.microsoft.com/office/drawing/2014/main" xmlns="" val="10013"/>
                  </a:ext>
                </a:extLst>
              </a:tr>
              <a:tr h="318750">
                <a:tc>
                  <a:txBody>
                    <a:bodyPr/>
                    <a:lstStyle/>
                    <a:p>
                      <a:pPr algn="l" fontAlgn="b"/>
                      <a:r>
                        <a:rPr lang="en-ZA" sz="1600" u="none" strike="noStrike" dirty="0">
                          <a:solidFill>
                            <a:schemeClr val="tx1"/>
                          </a:solidFill>
                          <a:effectLst/>
                        </a:rPr>
                        <a:t>% of GDP</a:t>
                      </a:r>
                      <a:endParaRPr lang="en-ZA" sz="1600" b="0" i="0" u="none" strike="noStrike" dirty="0">
                        <a:solidFill>
                          <a:schemeClr val="tx1"/>
                        </a:solidFill>
                        <a:effectLst/>
                        <a:latin typeface="Arial Narrow" panose="020B0606020202030204" pitchFamily="34" charset="0"/>
                      </a:endParaRPr>
                    </a:p>
                  </a:txBody>
                  <a:tcPr marL="9525" marR="9525" marT="9525" marB="0" anchor="ctr"/>
                </a:tc>
                <a:tc>
                  <a:txBody>
                    <a:bodyPr/>
                    <a:lstStyle/>
                    <a:p>
                      <a:pPr algn="r" fontAlgn="b"/>
                      <a:r>
                        <a:rPr lang="en-ZA" sz="1600" b="1" u="none" strike="noStrike" dirty="0">
                          <a:solidFill>
                            <a:schemeClr val="tx1"/>
                          </a:solidFill>
                          <a:effectLst/>
                        </a:rPr>
                        <a:t>0.67%</a:t>
                      </a:r>
                      <a:endParaRPr lang="en-ZA" sz="1600" b="1" i="0" u="none" strike="noStrike" dirty="0">
                        <a:solidFill>
                          <a:schemeClr val="tx1"/>
                        </a:solidFill>
                        <a:effectLst/>
                        <a:latin typeface="Arial Narrow" panose="020B0606020202030204" pitchFamily="34" charset="0"/>
                      </a:endParaRPr>
                    </a:p>
                  </a:txBody>
                  <a:tcPr marL="9525" marR="9525" marT="9525" marB="0" anchor="ctr"/>
                </a:tc>
                <a:tc>
                  <a:txBody>
                    <a:bodyPr/>
                    <a:lstStyle/>
                    <a:p>
                      <a:pPr algn="r" fontAlgn="b"/>
                      <a:r>
                        <a:rPr lang="en-ZA" sz="1600" u="none" strike="noStrike" dirty="0">
                          <a:solidFill>
                            <a:schemeClr val="tx1"/>
                          </a:solidFill>
                          <a:effectLst/>
                        </a:rPr>
                        <a:t>0.77%</a:t>
                      </a:r>
                      <a:endParaRPr lang="en-ZA" sz="1600" b="0" i="0" u="none" strike="noStrike" dirty="0">
                        <a:solidFill>
                          <a:schemeClr val="tx1"/>
                        </a:solidFill>
                        <a:effectLst/>
                        <a:latin typeface="Arial Narrow" panose="020B0606020202030204" pitchFamily="34" charset="0"/>
                      </a:endParaRPr>
                    </a:p>
                  </a:txBody>
                  <a:tcPr marL="9525" marR="9525" marT="9525" marB="0" anchor="ctr"/>
                </a:tc>
                <a:tc>
                  <a:txBody>
                    <a:bodyPr/>
                    <a:lstStyle/>
                    <a:p>
                      <a:pPr algn="r" fontAlgn="b"/>
                      <a:r>
                        <a:rPr lang="en-ZA" sz="1600" u="none" strike="noStrike" dirty="0">
                          <a:solidFill>
                            <a:schemeClr val="tx1"/>
                          </a:solidFill>
                          <a:effectLst/>
                        </a:rPr>
                        <a:t>0.78%</a:t>
                      </a:r>
                      <a:endParaRPr lang="en-ZA" sz="1600" b="0" i="0" u="none" strike="noStrike" dirty="0">
                        <a:solidFill>
                          <a:schemeClr val="tx1"/>
                        </a:solidFill>
                        <a:effectLst/>
                        <a:latin typeface="Arial Narrow" panose="020B0606020202030204" pitchFamily="34" charset="0"/>
                      </a:endParaRPr>
                    </a:p>
                  </a:txBody>
                  <a:tcPr marL="9525" marR="9525" marT="9525" marB="0" anchor="ctr"/>
                </a:tc>
                <a:tc>
                  <a:txBody>
                    <a:bodyPr/>
                    <a:lstStyle/>
                    <a:p>
                      <a:pPr algn="r" fontAlgn="b"/>
                      <a:r>
                        <a:rPr lang="en-ZA" sz="1600" b="1" u="none" strike="noStrike" dirty="0">
                          <a:solidFill>
                            <a:schemeClr val="tx1"/>
                          </a:solidFill>
                          <a:effectLst/>
                        </a:rPr>
                        <a:t>0.78%</a:t>
                      </a:r>
                      <a:endParaRPr lang="en-ZA" sz="1600" b="1" i="0" u="none" strike="noStrike" dirty="0">
                        <a:solidFill>
                          <a:schemeClr val="tx1"/>
                        </a:solidFill>
                        <a:effectLst/>
                        <a:latin typeface="Arial Narrow" panose="020B0606020202030204" pitchFamily="34" charset="0"/>
                      </a:endParaRPr>
                    </a:p>
                  </a:txBody>
                  <a:tcPr marL="9525" marR="9525" marT="9525" marB="0" anchor="ctr"/>
                </a:tc>
                <a:extLst>
                  <a:ext uri="{0D108BD9-81ED-4DB2-BD59-A6C34878D82A}">
                    <a16:rowId xmlns:a16="http://schemas.microsoft.com/office/drawing/2014/main" xmlns="" val="10014"/>
                  </a:ext>
                </a:extLst>
              </a:tr>
            </a:tbl>
          </a:graphicData>
        </a:graphic>
      </p:graphicFrame>
      <p:sp>
        <p:nvSpPr>
          <p:cNvPr id="9" name="Slide Number Placeholder 3"/>
          <p:cNvSpPr>
            <a:spLocks noGrp="1"/>
          </p:cNvSpPr>
          <p:nvPr>
            <p:ph type="sldNum" sz="quarter" idx="12"/>
          </p:nvPr>
        </p:nvSpPr>
        <p:spPr>
          <a:xfrm>
            <a:off x="7010400" y="6487587"/>
            <a:ext cx="2133600" cy="365125"/>
          </a:xfrm>
        </p:spPr>
        <p:txBody>
          <a:bodyPr/>
          <a:lstStyle/>
          <a:p>
            <a:pPr algn="r">
              <a:defRPr/>
            </a:pPr>
            <a:r>
              <a:rPr lang="en-US" b="1" dirty="0" smtClean="0">
                <a:latin typeface="+mn-lt"/>
                <a:cs typeface="Arial" pitchFamily="34" charset="0"/>
              </a:rPr>
              <a:t>61</a:t>
            </a:r>
            <a:endParaRPr lang="en-US" sz="1400" b="1" dirty="0">
              <a:latin typeface="+mn-lt"/>
              <a:cs typeface="Arial" pitchFamily="34" charset="0"/>
            </a:endParaRPr>
          </a:p>
        </p:txBody>
      </p:sp>
      <p:sp>
        <p:nvSpPr>
          <p:cNvPr id="10" name="TextBox 9"/>
          <p:cNvSpPr txBox="1"/>
          <p:nvPr/>
        </p:nvSpPr>
        <p:spPr>
          <a:xfrm>
            <a:off x="491033" y="533400"/>
            <a:ext cx="8119567" cy="523220"/>
          </a:xfrm>
          <a:prstGeom prst="rect">
            <a:avLst/>
          </a:prstGeom>
          <a:solidFill>
            <a:srgbClr val="006600"/>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fontAlgn="auto">
              <a:spcBef>
                <a:spcPts val="0"/>
              </a:spcBef>
              <a:spcAft>
                <a:spcPts val="0"/>
              </a:spcAft>
              <a:defRPr/>
            </a:pPr>
            <a:r>
              <a:rPr lang="en-US" sz="2800" b="1" dirty="0"/>
              <a:t>Budget </a:t>
            </a:r>
            <a:r>
              <a:rPr lang="en-US" sz="2800" b="1" dirty="0" smtClean="0"/>
              <a:t>Trends</a:t>
            </a:r>
            <a:endParaRPr lang="en-ZA" sz="2800" b="1" dirty="0">
              <a:cs typeface="Calibri" pitchFamily="34" charset="0"/>
            </a:endParaRPr>
          </a:p>
        </p:txBody>
      </p:sp>
    </p:spTree>
    <p:extLst>
      <p:ext uri="{BB962C8B-B14F-4D97-AF65-F5344CB8AC3E}">
        <p14:creationId xmlns:p14="http://schemas.microsoft.com/office/powerpoint/2010/main" xmlns="" val="311937049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194" name="Picture 2"/>
          <p:cNvPicPr>
            <a:picLocks noChangeAspect="1" noChangeArrowheads="1"/>
          </p:cNvPicPr>
          <p:nvPr/>
        </p:nvPicPr>
        <p:blipFill>
          <a:blip r:embed="rId2" cstate="print"/>
          <a:srcRect/>
          <a:stretch>
            <a:fillRect/>
          </a:stretch>
        </p:blipFill>
        <p:spPr bwMode="auto">
          <a:xfrm>
            <a:off x="0" y="-7938"/>
            <a:ext cx="9144000" cy="6873876"/>
          </a:xfrm>
          <a:prstGeom prst="rect">
            <a:avLst/>
          </a:prstGeom>
          <a:noFill/>
          <a:ln w="9525">
            <a:noFill/>
            <a:miter lim="800000"/>
            <a:headEnd/>
            <a:tailEnd/>
          </a:ln>
        </p:spPr>
      </p:pic>
      <p:sp>
        <p:nvSpPr>
          <p:cNvPr id="46083" name="Content Placeholder 2"/>
          <p:cNvSpPr>
            <a:spLocks noGrp="1"/>
          </p:cNvSpPr>
          <p:nvPr>
            <p:ph idx="1"/>
          </p:nvPr>
        </p:nvSpPr>
        <p:spPr>
          <a:xfrm>
            <a:off x="566737" y="1143000"/>
            <a:ext cx="7929563" cy="5181600"/>
          </a:xfrm>
        </p:spPr>
        <p:txBody>
          <a:bodyPr/>
          <a:lstStyle/>
          <a:p>
            <a:pPr marL="268288" indent="-268288">
              <a:spcBef>
                <a:spcPts val="0"/>
              </a:spcBef>
              <a:spcAft>
                <a:spcPts val="1200"/>
              </a:spcAft>
              <a:buFont typeface="Arial" pitchFamily="34" charset="0"/>
              <a:buChar char="•"/>
              <a:defRPr/>
            </a:pPr>
            <a:r>
              <a:rPr lang="en-US" sz="1800" dirty="0" smtClean="0">
                <a:cs typeface="Arial" pitchFamily="34" charset="0"/>
              </a:rPr>
              <a:t>The “</a:t>
            </a:r>
            <a:r>
              <a:rPr lang="en-US" sz="1800" b="1" dirty="0" smtClean="0">
                <a:cs typeface="Arial" pitchFamily="34" charset="0"/>
              </a:rPr>
              <a:t>direct charges</a:t>
            </a:r>
            <a:r>
              <a:rPr lang="en-US" sz="1800" dirty="0" smtClean="0">
                <a:cs typeface="Arial" pitchFamily="34" charset="0"/>
              </a:rPr>
              <a:t>” reflected in the budget consist of the direct commitment from the National Revenue Fund namely the </a:t>
            </a:r>
            <a:r>
              <a:rPr lang="en-US" sz="1800" b="1" dirty="0" smtClean="0">
                <a:cs typeface="Arial" pitchFamily="34" charset="0"/>
              </a:rPr>
              <a:t>skills levy </a:t>
            </a:r>
            <a:r>
              <a:rPr lang="en-US" sz="1800" dirty="0" smtClean="0">
                <a:cs typeface="Arial" pitchFamily="34" charset="0"/>
              </a:rPr>
              <a:t>revenue collected by SARS for the SETAs and NSF</a:t>
            </a:r>
          </a:p>
          <a:p>
            <a:pPr>
              <a:spcBef>
                <a:spcPts val="0"/>
              </a:spcBef>
              <a:spcAft>
                <a:spcPts val="1200"/>
              </a:spcAft>
              <a:defRPr/>
            </a:pPr>
            <a:r>
              <a:rPr lang="en-US" sz="1800" dirty="0" smtClean="0"/>
              <a:t>For the 2018 </a:t>
            </a:r>
            <a:r>
              <a:rPr lang="en-US" sz="1800" dirty="0" err="1" smtClean="0"/>
              <a:t>MTEF</a:t>
            </a:r>
            <a:r>
              <a:rPr lang="en-US" sz="1800" dirty="0" smtClean="0"/>
              <a:t> period, the </a:t>
            </a:r>
            <a:r>
              <a:rPr lang="en-US" sz="1800" dirty="0"/>
              <a:t>skills levy increases </a:t>
            </a:r>
            <a:r>
              <a:rPr lang="en-US" sz="1800" dirty="0" smtClean="0"/>
              <a:t>from R15.8 </a:t>
            </a:r>
            <a:r>
              <a:rPr lang="en-US" sz="1800" dirty="0"/>
              <a:t>billion </a:t>
            </a:r>
            <a:r>
              <a:rPr lang="en-US" sz="1800" dirty="0" smtClean="0"/>
              <a:t>(revised </a:t>
            </a:r>
            <a:r>
              <a:rPr lang="en-US" sz="1800" dirty="0"/>
              <a:t>estimated levy collections by National Treasury) in </a:t>
            </a:r>
            <a:r>
              <a:rPr lang="en-US" sz="1800" dirty="0" smtClean="0"/>
              <a:t>2017/18 </a:t>
            </a:r>
            <a:r>
              <a:rPr lang="en-US" sz="1800" dirty="0"/>
              <a:t>to </a:t>
            </a:r>
            <a:r>
              <a:rPr lang="en-US" sz="1800" dirty="0" smtClean="0"/>
              <a:t>reach </a:t>
            </a:r>
            <a:r>
              <a:rPr lang="en-US" sz="1800" b="1" dirty="0" smtClean="0"/>
              <a:t>R19.8 </a:t>
            </a:r>
            <a:r>
              <a:rPr lang="en-US" sz="1800" b="1" dirty="0"/>
              <a:t>billion in </a:t>
            </a:r>
            <a:r>
              <a:rPr lang="en-US" sz="1800" b="1" dirty="0" smtClean="0"/>
              <a:t>2020/21</a:t>
            </a:r>
          </a:p>
          <a:p>
            <a:pPr marL="268288" indent="-268288">
              <a:spcBef>
                <a:spcPts val="0"/>
              </a:spcBef>
              <a:spcAft>
                <a:spcPts val="1200"/>
              </a:spcAft>
              <a:buFont typeface="Arial" pitchFamily="34" charset="0"/>
              <a:buChar char="•"/>
              <a:defRPr/>
            </a:pPr>
            <a:r>
              <a:rPr lang="en-US" sz="1800" dirty="0">
                <a:cs typeface="Arial" pitchFamily="34" charset="0"/>
              </a:rPr>
              <a:t>The </a:t>
            </a:r>
            <a:r>
              <a:rPr lang="en-US" sz="1800" b="1" dirty="0">
                <a:cs typeface="Arial" pitchFamily="34" charset="0"/>
              </a:rPr>
              <a:t>skills levy allocations </a:t>
            </a:r>
            <a:r>
              <a:rPr lang="en-US" sz="1800" dirty="0">
                <a:cs typeface="Arial" pitchFamily="34" charset="0"/>
              </a:rPr>
              <a:t>based on the revised collection trend over the </a:t>
            </a:r>
            <a:r>
              <a:rPr lang="en-US" sz="1800" dirty="0" smtClean="0">
                <a:cs typeface="Arial" pitchFamily="34" charset="0"/>
              </a:rPr>
              <a:t>2018 </a:t>
            </a:r>
            <a:r>
              <a:rPr lang="en-US" sz="1800" dirty="0" err="1">
                <a:cs typeface="Arial" pitchFamily="34" charset="0"/>
              </a:rPr>
              <a:t>MTEF</a:t>
            </a:r>
            <a:r>
              <a:rPr lang="en-US" sz="1800" dirty="0">
                <a:cs typeface="Arial" pitchFamily="34" charset="0"/>
              </a:rPr>
              <a:t> are as follows:</a:t>
            </a:r>
          </a:p>
          <a:p>
            <a:pPr marL="0" indent="0">
              <a:spcBef>
                <a:spcPts val="0"/>
              </a:spcBef>
              <a:spcAft>
                <a:spcPts val="0"/>
              </a:spcAft>
              <a:buNone/>
              <a:defRPr/>
            </a:pPr>
            <a:r>
              <a:rPr lang="en-US" sz="1800" dirty="0">
                <a:cs typeface="Arial" pitchFamily="34" charset="0"/>
              </a:rPr>
              <a:t>	</a:t>
            </a:r>
            <a:r>
              <a:rPr lang="en-US" sz="1800" dirty="0" smtClean="0">
                <a:cs typeface="Arial" pitchFamily="34" charset="0"/>
              </a:rPr>
              <a:t>2018/19:</a:t>
            </a:r>
            <a:r>
              <a:rPr lang="en-US" sz="1800" dirty="0">
                <a:cs typeface="Arial" pitchFamily="34" charset="0"/>
              </a:rPr>
              <a:t>	</a:t>
            </a:r>
            <a:r>
              <a:rPr lang="en-US" sz="1800" dirty="0" err="1">
                <a:cs typeface="Arial" pitchFamily="34" charset="0"/>
              </a:rPr>
              <a:t>SETAs</a:t>
            </a:r>
            <a:r>
              <a:rPr lang="en-US" sz="1800" dirty="0">
                <a:cs typeface="Arial" pitchFamily="34" charset="0"/>
              </a:rPr>
              <a:t>	</a:t>
            </a:r>
            <a:r>
              <a:rPr lang="en-US" sz="1800" dirty="0" smtClean="0">
                <a:cs typeface="Arial" pitchFamily="34" charset="0"/>
              </a:rPr>
              <a:t>R13.544 </a:t>
            </a:r>
            <a:r>
              <a:rPr lang="en-US" sz="1800" dirty="0">
                <a:cs typeface="Arial" pitchFamily="34" charset="0"/>
              </a:rPr>
              <a:t>billion</a:t>
            </a:r>
          </a:p>
          <a:p>
            <a:pPr marL="0" indent="0">
              <a:spcBef>
                <a:spcPts val="0"/>
              </a:spcBef>
              <a:spcAft>
                <a:spcPts val="1200"/>
              </a:spcAft>
              <a:buNone/>
              <a:defRPr/>
            </a:pPr>
            <a:r>
              <a:rPr lang="en-US" sz="1800" dirty="0">
                <a:cs typeface="Arial" pitchFamily="34" charset="0"/>
              </a:rPr>
              <a:t>		</a:t>
            </a:r>
            <a:r>
              <a:rPr lang="en-US" sz="1800" dirty="0" smtClean="0">
                <a:cs typeface="Arial" pitchFamily="34" charset="0"/>
              </a:rPr>
              <a:t>NSF</a:t>
            </a:r>
            <a:r>
              <a:rPr lang="en-US" sz="1800" dirty="0">
                <a:cs typeface="Arial" pitchFamily="34" charset="0"/>
              </a:rPr>
              <a:t>	</a:t>
            </a:r>
            <a:r>
              <a:rPr lang="en-US" sz="1800" dirty="0" smtClean="0">
                <a:cs typeface="Arial" pitchFamily="34" charset="0"/>
              </a:rPr>
              <a:t>R3.386 billion</a:t>
            </a:r>
            <a:endParaRPr lang="en-US" sz="1800" dirty="0">
              <a:cs typeface="Arial" pitchFamily="34" charset="0"/>
            </a:endParaRPr>
          </a:p>
          <a:p>
            <a:pPr marL="0" indent="0">
              <a:spcBef>
                <a:spcPts val="0"/>
              </a:spcBef>
              <a:spcAft>
                <a:spcPts val="0"/>
              </a:spcAft>
              <a:buNone/>
              <a:defRPr/>
            </a:pPr>
            <a:r>
              <a:rPr lang="en-US" sz="1800" dirty="0">
                <a:cs typeface="Arial" pitchFamily="34" charset="0"/>
              </a:rPr>
              <a:t>	</a:t>
            </a:r>
            <a:r>
              <a:rPr lang="en-US" sz="1800" dirty="0" smtClean="0">
                <a:cs typeface="Arial" pitchFamily="34" charset="0"/>
              </a:rPr>
              <a:t>2019/20:</a:t>
            </a:r>
            <a:r>
              <a:rPr lang="en-US" sz="1800" dirty="0">
                <a:cs typeface="Arial" pitchFamily="34" charset="0"/>
              </a:rPr>
              <a:t>	</a:t>
            </a:r>
            <a:r>
              <a:rPr lang="en-US" sz="1800" dirty="0" err="1">
                <a:cs typeface="Arial" pitchFamily="34" charset="0"/>
              </a:rPr>
              <a:t>SETAs</a:t>
            </a:r>
            <a:r>
              <a:rPr lang="en-US" sz="1800" dirty="0">
                <a:cs typeface="Arial" pitchFamily="34" charset="0"/>
              </a:rPr>
              <a:t>	</a:t>
            </a:r>
            <a:r>
              <a:rPr lang="en-US" sz="1800" dirty="0" smtClean="0">
                <a:cs typeface="Arial" pitchFamily="34" charset="0"/>
              </a:rPr>
              <a:t>R14.640 </a:t>
            </a:r>
            <a:r>
              <a:rPr lang="en-US" sz="1800" dirty="0">
                <a:cs typeface="Arial" pitchFamily="34" charset="0"/>
              </a:rPr>
              <a:t>billion</a:t>
            </a:r>
          </a:p>
          <a:p>
            <a:pPr marL="0" indent="0">
              <a:spcBef>
                <a:spcPts val="0"/>
              </a:spcBef>
              <a:spcAft>
                <a:spcPts val="1200"/>
              </a:spcAft>
              <a:buNone/>
              <a:defRPr/>
            </a:pPr>
            <a:r>
              <a:rPr lang="en-US" sz="1800" dirty="0">
                <a:cs typeface="Arial" pitchFamily="34" charset="0"/>
              </a:rPr>
              <a:t>		</a:t>
            </a:r>
            <a:r>
              <a:rPr lang="en-US" sz="1800" dirty="0" smtClean="0">
                <a:cs typeface="Arial" pitchFamily="34" charset="0"/>
              </a:rPr>
              <a:t>NSF</a:t>
            </a:r>
            <a:r>
              <a:rPr lang="en-US" sz="1800" dirty="0">
                <a:cs typeface="Arial" pitchFamily="34" charset="0"/>
              </a:rPr>
              <a:t>	</a:t>
            </a:r>
            <a:r>
              <a:rPr lang="en-US" sz="1800" dirty="0" smtClean="0">
                <a:cs typeface="Arial" pitchFamily="34" charset="0"/>
              </a:rPr>
              <a:t>R3.660 </a:t>
            </a:r>
            <a:r>
              <a:rPr lang="en-US" sz="1800" dirty="0">
                <a:cs typeface="Arial" pitchFamily="34" charset="0"/>
              </a:rPr>
              <a:t>billion</a:t>
            </a:r>
          </a:p>
          <a:p>
            <a:pPr marL="0" indent="0">
              <a:spcBef>
                <a:spcPts val="0"/>
              </a:spcBef>
              <a:spcAft>
                <a:spcPts val="0"/>
              </a:spcAft>
              <a:buNone/>
              <a:defRPr/>
            </a:pPr>
            <a:r>
              <a:rPr lang="en-US" sz="1800" dirty="0">
                <a:cs typeface="Arial" pitchFamily="34" charset="0"/>
              </a:rPr>
              <a:t>	</a:t>
            </a:r>
            <a:r>
              <a:rPr lang="en-US" sz="1800" dirty="0" smtClean="0">
                <a:cs typeface="Arial" pitchFamily="34" charset="0"/>
              </a:rPr>
              <a:t>2020/21:</a:t>
            </a:r>
            <a:r>
              <a:rPr lang="en-US" sz="1800" dirty="0">
                <a:cs typeface="Arial" pitchFamily="34" charset="0"/>
              </a:rPr>
              <a:t>	</a:t>
            </a:r>
            <a:r>
              <a:rPr lang="en-US" sz="1800" dirty="0" err="1">
                <a:cs typeface="Arial" pitchFamily="34" charset="0"/>
              </a:rPr>
              <a:t>SETAs</a:t>
            </a:r>
            <a:r>
              <a:rPr lang="en-US" sz="1800" dirty="0">
                <a:cs typeface="Arial" pitchFamily="34" charset="0"/>
              </a:rPr>
              <a:t>	</a:t>
            </a:r>
            <a:r>
              <a:rPr lang="en-US" sz="1800" dirty="0" smtClean="0">
                <a:cs typeface="Arial" pitchFamily="34" charset="0"/>
              </a:rPr>
              <a:t>R15.856 </a:t>
            </a:r>
            <a:r>
              <a:rPr lang="en-US" sz="1800" dirty="0">
                <a:cs typeface="Arial" pitchFamily="34" charset="0"/>
              </a:rPr>
              <a:t>billion</a:t>
            </a:r>
          </a:p>
          <a:p>
            <a:pPr marL="0" indent="0">
              <a:spcBef>
                <a:spcPts val="0"/>
              </a:spcBef>
              <a:spcAft>
                <a:spcPts val="0"/>
              </a:spcAft>
              <a:buNone/>
              <a:defRPr/>
            </a:pPr>
            <a:r>
              <a:rPr lang="en-US" sz="1800" dirty="0">
                <a:cs typeface="Arial" pitchFamily="34" charset="0"/>
              </a:rPr>
              <a:t>		</a:t>
            </a:r>
            <a:r>
              <a:rPr lang="en-US" sz="1800" dirty="0" smtClean="0">
                <a:cs typeface="Arial" pitchFamily="34" charset="0"/>
              </a:rPr>
              <a:t>NSF</a:t>
            </a:r>
            <a:r>
              <a:rPr lang="en-US" sz="1800" dirty="0">
                <a:cs typeface="Arial" pitchFamily="34" charset="0"/>
              </a:rPr>
              <a:t>	</a:t>
            </a:r>
            <a:r>
              <a:rPr lang="en-US" sz="1800" dirty="0" smtClean="0">
                <a:cs typeface="Arial" pitchFamily="34" charset="0"/>
              </a:rPr>
              <a:t>R3.964 </a:t>
            </a:r>
            <a:r>
              <a:rPr lang="en-US" sz="1800" dirty="0">
                <a:cs typeface="Arial" pitchFamily="34" charset="0"/>
              </a:rPr>
              <a:t>billion</a:t>
            </a:r>
          </a:p>
          <a:p>
            <a:pPr>
              <a:defRPr/>
            </a:pPr>
            <a:endParaRPr lang="en-US" sz="1800" dirty="0"/>
          </a:p>
          <a:p>
            <a:pPr marL="0" indent="0">
              <a:buNone/>
              <a:defRPr/>
            </a:pPr>
            <a:endParaRPr lang="en-US" sz="1800" dirty="0" smtClean="0">
              <a:cs typeface="Arial" pitchFamily="34" charset="0"/>
            </a:endParaRPr>
          </a:p>
        </p:txBody>
      </p:sp>
      <p:sp>
        <p:nvSpPr>
          <p:cNvPr id="9" name="Slide Number Placeholder 3"/>
          <p:cNvSpPr>
            <a:spLocks noGrp="1"/>
          </p:cNvSpPr>
          <p:nvPr>
            <p:ph type="sldNum" sz="quarter" idx="12"/>
          </p:nvPr>
        </p:nvSpPr>
        <p:spPr>
          <a:xfrm>
            <a:off x="7010400" y="6487587"/>
            <a:ext cx="2133600" cy="365125"/>
          </a:xfrm>
        </p:spPr>
        <p:txBody>
          <a:bodyPr/>
          <a:lstStyle/>
          <a:p>
            <a:pPr algn="r">
              <a:defRPr/>
            </a:pPr>
            <a:r>
              <a:rPr lang="en-US" b="1" dirty="0" smtClean="0">
                <a:latin typeface="+mn-lt"/>
                <a:cs typeface="Arial" pitchFamily="34" charset="0"/>
              </a:rPr>
              <a:t>62</a:t>
            </a:r>
            <a:endParaRPr lang="en-US" sz="1400" b="1" dirty="0">
              <a:latin typeface="+mn-lt"/>
              <a:cs typeface="Arial" pitchFamily="34" charset="0"/>
            </a:endParaRPr>
          </a:p>
        </p:txBody>
      </p:sp>
      <p:sp>
        <p:nvSpPr>
          <p:cNvPr id="10" name="TextBox 9"/>
          <p:cNvSpPr txBox="1"/>
          <p:nvPr/>
        </p:nvSpPr>
        <p:spPr>
          <a:xfrm>
            <a:off x="491033" y="533400"/>
            <a:ext cx="8119567" cy="523220"/>
          </a:xfrm>
          <a:prstGeom prst="rect">
            <a:avLst/>
          </a:prstGeom>
          <a:solidFill>
            <a:srgbClr val="006600"/>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fontAlgn="auto">
              <a:spcBef>
                <a:spcPts val="0"/>
              </a:spcBef>
              <a:spcAft>
                <a:spcPts val="0"/>
              </a:spcAft>
              <a:defRPr/>
            </a:pPr>
            <a:r>
              <a:rPr lang="en-US" sz="2800" b="1" dirty="0"/>
              <a:t>Budget </a:t>
            </a:r>
            <a:r>
              <a:rPr lang="en-US" sz="2800" b="1" dirty="0" smtClean="0"/>
              <a:t>Trends - Skills Levy</a:t>
            </a:r>
            <a:endParaRPr lang="en-ZA" sz="2800" b="1" dirty="0">
              <a:cs typeface="Calibri" pitchFamily="34" charset="0"/>
            </a:endParaRPr>
          </a:p>
        </p:txBody>
      </p:sp>
    </p:spTree>
    <p:extLst>
      <p:ext uri="{BB962C8B-B14F-4D97-AF65-F5344CB8AC3E}">
        <p14:creationId xmlns:p14="http://schemas.microsoft.com/office/powerpoint/2010/main" xmlns="" val="128956066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219" name="Content Placeholder 2"/>
          <p:cNvSpPr>
            <a:spLocks noGrp="1"/>
          </p:cNvSpPr>
          <p:nvPr>
            <p:ph idx="1"/>
          </p:nvPr>
        </p:nvSpPr>
        <p:spPr>
          <a:xfrm>
            <a:off x="491034" y="1219200"/>
            <a:ext cx="8119566" cy="5016500"/>
          </a:xfrm>
        </p:spPr>
        <p:txBody>
          <a:bodyPr/>
          <a:lstStyle/>
          <a:p>
            <a:pPr marL="268288" indent="-268288">
              <a:spcBef>
                <a:spcPts val="0"/>
              </a:spcBef>
              <a:spcAft>
                <a:spcPts val="1200"/>
              </a:spcAft>
            </a:pPr>
            <a:r>
              <a:rPr lang="en-US" sz="1800" dirty="0" smtClean="0"/>
              <a:t>When excluding the skills levy, the Department’s budget increases from R52.3 billion in 2017/18 to R98.9 billion in 2020/21</a:t>
            </a:r>
          </a:p>
          <a:p>
            <a:pPr marL="268288" indent="-268288">
              <a:spcBef>
                <a:spcPts val="0"/>
              </a:spcBef>
              <a:spcAft>
                <a:spcPts val="1200"/>
              </a:spcAft>
            </a:pPr>
            <a:r>
              <a:rPr lang="en-US" sz="1800" dirty="0" smtClean="0"/>
              <a:t>The allocation for 2018/19 (R73.021 billion) is an increase of             R20.713 billion (a nominal increase of 39.6 per cent) on the 2017/18 allocation</a:t>
            </a:r>
            <a:endParaRPr lang="en-US" sz="1800" dirty="0" smtClean="0">
              <a:cs typeface="Arial" charset="0"/>
            </a:endParaRPr>
          </a:p>
          <a:p>
            <a:pPr marL="268288" indent="-268288">
              <a:spcBef>
                <a:spcPts val="0"/>
              </a:spcBef>
              <a:spcAft>
                <a:spcPts val="1200"/>
              </a:spcAft>
            </a:pPr>
            <a:r>
              <a:rPr lang="en-US" sz="1800" dirty="0" smtClean="0"/>
              <a:t>The Department’s budget is dominated by Programme 3: University Education, which represents 81% of the budget in 2018/19</a:t>
            </a:r>
          </a:p>
          <a:p>
            <a:pPr marL="268288" indent="-268288">
              <a:spcBef>
                <a:spcPts val="0"/>
              </a:spcBef>
              <a:spcAft>
                <a:spcPts val="1200"/>
              </a:spcAft>
            </a:pPr>
            <a:r>
              <a:rPr lang="en-US" sz="1800" dirty="0" smtClean="0"/>
              <a:t>This is mainly as a result of the subsidy payments to universities and the National Student Financial Aid Scheme</a:t>
            </a:r>
          </a:p>
          <a:p>
            <a:pPr marL="268288" indent="-268288">
              <a:spcBef>
                <a:spcPts val="0"/>
              </a:spcBef>
              <a:spcAft>
                <a:spcPts val="1200"/>
              </a:spcAft>
            </a:pPr>
            <a:r>
              <a:rPr lang="en-US" sz="1800" dirty="0" smtClean="0"/>
              <a:t>The budget as a result is also dominated by transfer payments in terms of the economic classification of expenditure</a:t>
            </a:r>
          </a:p>
        </p:txBody>
      </p:sp>
      <p:sp>
        <p:nvSpPr>
          <p:cNvPr id="9" name="Slide Number Placeholder 3"/>
          <p:cNvSpPr>
            <a:spLocks noGrp="1"/>
          </p:cNvSpPr>
          <p:nvPr>
            <p:ph type="sldNum" sz="quarter" idx="12"/>
          </p:nvPr>
        </p:nvSpPr>
        <p:spPr>
          <a:xfrm>
            <a:off x="7010400" y="6487587"/>
            <a:ext cx="2133600" cy="365125"/>
          </a:xfrm>
        </p:spPr>
        <p:txBody>
          <a:bodyPr/>
          <a:lstStyle/>
          <a:p>
            <a:pPr algn="r">
              <a:defRPr/>
            </a:pPr>
            <a:r>
              <a:rPr lang="en-US" b="1" dirty="0" smtClean="0">
                <a:latin typeface="+mn-lt"/>
                <a:cs typeface="Arial" pitchFamily="34" charset="0"/>
              </a:rPr>
              <a:t>63</a:t>
            </a:r>
            <a:endParaRPr lang="en-US" sz="1400" b="1" dirty="0">
              <a:latin typeface="+mn-lt"/>
              <a:cs typeface="Arial" pitchFamily="34" charset="0"/>
            </a:endParaRPr>
          </a:p>
        </p:txBody>
      </p:sp>
      <p:sp>
        <p:nvSpPr>
          <p:cNvPr id="10" name="TextBox 9"/>
          <p:cNvSpPr txBox="1"/>
          <p:nvPr/>
        </p:nvSpPr>
        <p:spPr>
          <a:xfrm>
            <a:off x="491033" y="533400"/>
            <a:ext cx="8119567" cy="523220"/>
          </a:xfrm>
          <a:prstGeom prst="rect">
            <a:avLst/>
          </a:prstGeom>
          <a:solidFill>
            <a:srgbClr val="006600"/>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fontAlgn="auto">
              <a:spcBef>
                <a:spcPts val="0"/>
              </a:spcBef>
              <a:spcAft>
                <a:spcPts val="0"/>
              </a:spcAft>
              <a:defRPr/>
            </a:pPr>
            <a:r>
              <a:rPr lang="en-US" sz="2800" b="1" dirty="0"/>
              <a:t>Budget </a:t>
            </a:r>
            <a:r>
              <a:rPr lang="en-US" sz="2800" b="1" dirty="0" smtClean="0"/>
              <a:t>Trends</a:t>
            </a:r>
            <a:endParaRPr lang="en-ZA" sz="2800" b="1" dirty="0">
              <a:cs typeface="Calibri" pitchFamily="34" charset="0"/>
            </a:endParaRPr>
          </a:p>
        </p:txBody>
      </p:sp>
    </p:spTree>
    <p:extLst>
      <p:ext uri="{BB962C8B-B14F-4D97-AF65-F5344CB8AC3E}">
        <p14:creationId xmlns:p14="http://schemas.microsoft.com/office/powerpoint/2010/main" xmlns="" val="71589972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xmlns="" val="744930155"/>
              </p:ext>
            </p:extLst>
          </p:nvPr>
        </p:nvGraphicFramePr>
        <p:xfrm>
          <a:off x="381000" y="1066800"/>
          <a:ext cx="8458200" cy="5390603"/>
        </p:xfrm>
        <a:graphic>
          <a:graphicData uri="http://schemas.openxmlformats.org/drawingml/2006/table">
            <a:tbl>
              <a:tblPr firstRow="1" bandRow="1">
                <a:tableStyleId>{E8B1032C-EA38-4F05-BA0D-38AFFFC7BED3}</a:tableStyleId>
              </a:tblPr>
              <a:tblGrid>
                <a:gridCol w="2560739">
                  <a:extLst>
                    <a:ext uri="{9D8B030D-6E8A-4147-A177-3AD203B41FA5}">
                      <a16:colId xmlns:a16="http://schemas.microsoft.com/office/drawing/2014/main" xmlns="" val="20000"/>
                    </a:ext>
                  </a:extLst>
                </a:gridCol>
                <a:gridCol w="1706461">
                  <a:extLst>
                    <a:ext uri="{9D8B030D-6E8A-4147-A177-3AD203B41FA5}">
                      <a16:colId xmlns:a16="http://schemas.microsoft.com/office/drawing/2014/main" xmlns="" val="20001"/>
                    </a:ext>
                  </a:extLst>
                </a:gridCol>
                <a:gridCol w="1295400">
                  <a:extLst>
                    <a:ext uri="{9D8B030D-6E8A-4147-A177-3AD203B41FA5}">
                      <a16:colId xmlns:a16="http://schemas.microsoft.com/office/drawing/2014/main" xmlns="" val="20002"/>
                    </a:ext>
                  </a:extLst>
                </a:gridCol>
                <a:gridCol w="1447800">
                  <a:extLst>
                    <a:ext uri="{9D8B030D-6E8A-4147-A177-3AD203B41FA5}">
                      <a16:colId xmlns:a16="http://schemas.microsoft.com/office/drawing/2014/main" xmlns="" val="20003"/>
                    </a:ext>
                  </a:extLst>
                </a:gridCol>
                <a:gridCol w="1447800">
                  <a:extLst>
                    <a:ext uri="{9D8B030D-6E8A-4147-A177-3AD203B41FA5}">
                      <a16:colId xmlns:a16="http://schemas.microsoft.com/office/drawing/2014/main" xmlns="" val="20004"/>
                    </a:ext>
                  </a:extLst>
                </a:gridCol>
              </a:tblGrid>
              <a:tr h="1018232">
                <a:tc rowSpan="2">
                  <a:txBody>
                    <a:bodyPr/>
                    <a:lstStyle/>
                    <a:p>
                      <a:pPr algn="ctr"/>
                      <a:r>
                        <a:rPr lang="en-US" sz="1600" dirty="0" smtClean="0"/>
                        <a:t>Programme</a:t>
                      </a:r>
                      <a:endParaRPr lang="en-US" sz="1600" dirty="0" smtClean="0">
                        <a:latin typeface="Arial" pitchFamily="34" charset="0"/>
                        <a:cs typeface="Arial" pitchFamily="34" charset="0"/>
                      </a:endParaRPr>
                    </a:p>
                  </a:txBody>
                  <a:tcPr anchor="ctr"/>
                </a:tc>
                <a:tc>
                  <a:txBody>
                    <a:bodyPr/>
                    <a:lstStyle/>
                    <a:p>
                      <a:pPr algn="ctr"/>
                      <a:r>
                        <a:rPr lang="en-US" sz="1600" dirty="0" smtClean="0"/>
                        <a:t>Adjusted Appropriation</a:t>
                      </a:r>
                      <a:endParaRPr lang="en-US" sz="1600" dirty="0">
                        <a:latin typeface="Arial" pitchFamily="34" charset="0"/>
                        <a:cs typeface="Arial" pitchFamily="34" charset="0"/>
                      </a:endParaRPr>
                    </a:p>
                  </a:txBody>
                  <a:tcPr anchor="ctr"/>
                </a:tc>
                <a:tc gridSpan="3">
                  <a:txBody>
                    <a:bodyPr/>
                    <a:lstStyle/>
                    <a:p>
                      <a:pPr algn="ctr"/>
                      <a:r>
                        <a:rPr lang="en-US" sz="1600" dirty="0" smtClean="0"/>
                        <a:t>Medium-</a:t>
                      </a:r>
                      <a:r>
                        <a:rPr lang="en-US" sz="1600" baseline="0" dirty="0" smtClean="0"/>
                        <a:t>Term Expenditure Estimate</a:t>
                      </a:r>
                    </a:p>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smtClean="0"/>
                        <a:t>R’000</a:t>
                      </a:r>
                      <a:endParaRPr lang="en-US" sz="1600" b="1" dirty="0" smtClean="0">
                        <a:latin typeface="Arial" pitchFamily="34" charset="0"/>
                        <a:cs typeface="Arial" pitchFamily="34" charset="0"/>
                      </a:endParaRPr>
                    </a:p>
                  </a:txBody>
                  <a:tcPr anchor="ct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xmlns="" val="10000"/>
                  </a:ext>
                </a:extLst>
              </a:tr>
              <a:tr h="350017">
                <a:tc vMerge="1">
                  <a:txBody>
                    <a:bodyPr/>
                    <a:lstStyle/>
                    <a:p>
                      <a:endParaRPr lang="en-US" sz="1600" b="1" dirty="0">
                        <a:latin typeface="Arial" pitchFamily="34" charset="0"/>
                        <a:cs typeface="Arial" pitchFamily="34" charset="0"/>
                      </a:endParaRPr>
                    </a:p>
                  </a:txBody>
                  <a:tcPr/>
                </a:tc>
                <a:tc>
                  <a:txBody>
                    <a:bodyPr/>
                    <a:lstStyle/>
                    <a:p>
                      <a:pPr algn="ctr"/>
                      <a:r>
                        <a:rPr lang="en-US" sz="1600" b="1" dirty="0" smtClean="0"/>
                        <a:t>2017/18</a:t>
                      </a:r>
                      <a:endParaRPr lang="en-US" sz="1600" b="1" dirty="0">
                        <a:latin typeface="Arial" pitchFamily="34" charset="0"/>
                        <a:cs typeface="Arial" pitchFamily="34" charset="0"/>
                      </a:endParaRPr>
                    </a:p>
                  </a:txBody>
                  <a:tcPr anchor="ctr"/>
                </a:tc>
                <a:tc>
                  <a:txBody>
                    <a:bodyPr/>
                    <a:lstStyle/>
                    <a:p>
                      <a:pPr algn="ctr"/>
                      <a:r>
                        <a:rPr lang="en-US" sz="1600" b="1" dirty="0" smtClean="0"/>
                        <a:t>2018/19</a:t>
                      </a:r>
                      <a:endParaRPr lang="en-US" sz="1600" b="1" dirty="0">
                        <a:latin typeface="Arial" pitchFamily="34" charset="0"/>
                        <a:cs typeface="Arial" pitchFamily="34" charset="0"/>
                      </a:endParaRPr>
                    </a:p>
                  </a:txBody>
                  <a:tcPr anchor="ctr"/>
                </a:tc>
                <a:tc>
                  <a:txBody>
                    <a:bodyPr/>
                    <a:lstStyle/>
                    <a:p>
                      <a:pPr algn="ctr"/>
                      <a:r>
                        <a:rPr lang="en-US" sz="1600" b="1" dirty="0" smtClean="0"/>
                        <a:t>2019/20</a:t>
                      </a:r>
                      <a:endParaRPr lang="en-US" sz="1600" b="1" dirty="0">
                        <a:latin typeface="Arial" pitchFamily="34" charset="0"/>
                        <a:cs typeface="Arial" pitchFamily="34" charset="0"/>
                      </a:endParaRPr>
                    </a:p>
                  </a:txBody>
                  <a:tcPr anchor="ctr"/>
                </a:tc>
                <a:tc>
                  <a:txBody>
                    <a:bodyPr/>
                    <a:lstStyle/>
                    <a:p>
                      <a:pPr algn="ctr"/>
                      <a:r>
                        <a:rPr lang="en-US" sz="1600" b="1" dirty="0" smtClean="0"/>
                        <a:t>2020/21</a:t>
                      </a:r>
                      <a:endParaRPr lang="en-US" sz="1600" b="1" dirty="0">
                        <a:latin typeface="Arial" pitchFamily="34" charset="0"/>
                        <a:cs typeface="Arial" pitchFamily="34" charset="0"/>
                      </a:endParaRPr>
                    </a:p>
                  </a:txBody>
                  <a:tcPr anchor="ctr"/>
                </a:tc>
                <a:extLst>
                  <a:ext uri="{0D108BD9-81ED-4DB2-BD59-A6C34878D82A}">
                    <a16:rowId xmlns:a16="http://schemas.microsoft.com/office/drawing/2014/main" xmlns="" val="10001"/>
                  </a:ext>
                </a:extLst>
              </a:tr>
              <a:tr h="35001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u="none" strike="noStrike" cap="none" normalizeH="0" baseline="0" dirty="0" smtClean="0">
                          <a:ln>
                            <a:noFill/>
                          </a:ln>
                          <a:effectLst/>
                        </a:rPr>
                        <a:t>Administration</a:t>
                      </a:r>
                      <a:endParaRPr lang="en-US" sz="1600" dirty="0">
                        <a:latin typeface="Arial" pitchFamily="34" charset="0"/>
                        <a:cs typeface="Arial" pitchFamily="34" charset="0"/>
                      </a:endParaRPr>
                    </a:p>
                  </a:txBody>
                  <a:tcPr anchor="ctr"/>
                </a:tc>
                <a:tc>
                  <a:txBody>
                    <a:bodyPr/>
                    <a:lstStyle/>
                    <a:p>
                      <a:pPr marL="0" marR="0" algn="r">
                        <a:spcBef>
                          <a:spcPts val="0"/>
                        </a:spcBef>
                        <a:spcAft>
                          <a:spcPts val="0"/>
                        </a:spcAft>
                      </a:pPr>
                      <a:r>
                        <a:rPr lang="en-US" sz="1600" kern="1200" dirty="0" smtClean="0">
                          <a:solidFill>
                            <a:schemeClr val="tx1"/>
                          </a:solidFill>
                          <a:effectLst/>
                          <a:latin typeface="+mn-lt"/>
                          <a:ea typeface="+mn-ea"/>
                          <a:cs typeface="+mn-cs"/>
                        </a:rPr>
                        <a:t>400</a:t>
                      </a:r>
                      <a:r>
                        <a:rPr lang="en-US" sz="1600" kern="1200" baseline="0" dirty="0" smtClean="0">
                          <a:solidFill>
                            <a:schemeClr val="tx1"/>
                          </a:solidFill>
                          <a:effectLst/>
                          <a:latin typeface="+mn-lt"/>
                          <a:ea typeface="+mn-ea"/>
                          <a:cs typeface="+mn-cs"/>
                        </a:rPr>
                        <a:t> 356</a:t>
                      </a:r>
                      <a:endParaRPr lang="en-US" sz="1600" dirty="0">
                        <a:effectLst/>
                        <a:latin typeface="+mn-lt"/>
                        <a:ea typeface="Times New Roman"/>
                      </a:endParaRPr>
                    </a:p>
                  </a:txBody>
                  <a:tcPr marL="19050" marR="19050" marT="0" marB="0" anchor="ctr"/>
                </a:tc>
                <a:tc>
                  <a:txBody>
                    <a:bodyPr/>
                    <a:lstStyle/>
                    <a:p>
                      <a:pPr marL="0" marR="0" algn="r" defTabSz="914400" rtl="0" eaLnBrk="1" latinLnBrk="0" hangingPunct="1">
                        <a:spcBef>
                          <a:spcPts val="0"/>
                        </a:spcBef>
                        <a:spcAft>
                          <a:spcPts val="0"/>
                        </a:spcAft>
                      </a:pPr>
                      <a:r>
                        <a:rPr lang="en-US" sz="1600" kern="1200" dirty="0" smtClean="0">
                          <a:solidFill>
                            <a:schemeClr val="tx1"/>
                          </a:solidFill>
                          <a:effectLst/>
                          <a:latin typeface="+mn-lt"/>
                          <a:ea typeface="+mn-ea"/>
                          <a:cs typeface="+mn-cs"/>
                        </a:rPr>
                        <a:t>432 277</a:t>
                      </a:r>
                      <a:endParaRPr lang="en-ZA" sz="1600" kern="1200" dirty="0">
                        <a:solidFill>
                          <a:schemeClr val="tx1"/>
                        </a:solidFill>
                        <a:effectLst/>
                        <a:latin typeface="+mn-lt"/>
                        <a:ea typeface="+mn-ea"/>
                        <a:cs typeface="+mn-cs"/>
                      </a:endParaRPr>
                    </a:p>
                  </a:txBody>
                  <a:tcPr marL="19050" marR="19050" marT="0" marB="0" anchor="ctr"/>
                </a:tc>
                <a:tc>
                  <a:txBody>
                    <a:bodyPr/>
                    <a:lstStyle/>
                    <a:p>
                      <a:pPr marL="0" marR="0" algn="r" defTabSz="914400" rtl="0" eaLnBrk="1" latinLnBrk="0" hangingPunct="1">
                        <a:spcBef>
                          <a:spcPts val="0"/>
                        </a:spcBef>
                        <a:spcAft>
                          <a:spcPts val="0"/>
                        </a:spcAft>
                      </a:pPr>
                      <a:r>
                        <a:rPr lang="en-US" sz="1600" kern="1200" dirty="0" smtClean="0">
                          <a:solidFill>
                            <a:schemeClr val="tx1"/>
                          </a:solidFill>
                          <a:effectLst/>
                          <a:latin typeface="+mn-lt"/>
                          <a:ea typeface="+mn-ea"/>
                          <a:cs typeface="+mn-cs"/>
                        </a:rPr>
                        <a:t>462 149</a:t>
                      </a:r>
                      <a:endParaRPr lang="en-ZA" sz="1600" kern="1200" dirty="0">
                        <a:solidFill>
                          <a:schemeClr val="tx1"/>
                        </a:solidFill>
                        <a:effectLst/>
                        <a:latin typeface="+mn-lt"/>
                        <a:ea typeface="+mn-ea"/>
                        <a:cs typeface="+mn-cs"/>
                      </a:endParaRPr>
                    </a:p>
                  </a:txBody>
                  <a:tcPr marL="19050" marR="19050" marT="0" marB="0" anchor="ctr"/>
                </a:tc>
                <a:tc>
                  <a:txBody>
                    <a:bodyPr/>
                    <a:lstStyle/>
                    <a:p>
                      <a:pPr marL="0" marR="0" algn="r" defTabSz="914400" rtl="0" eaLnBrk="1" latinLnBrk="0" hangingPunct="1">
                        <a:spcBef>
                          <a:spcPts val="0"/>
                        </a:spcBef>
                        <a:spcAft>
                          <a:spcPts val="0"/>
                        </a:spcAft>
                      </a:pPr>
                      <a:r>
                        <a:rPr lang="en-US" sz="1600" kern="1200" dirty="0" smtClean="0">
                          <a:solidFill>
                            <a:schemeClr val="tx1"/>
                          </a:solidFill>
                          <a:effectLst/>
                          <a:latin typeface="+mn-lt"/>
                          <a:ea typeface="+mn-ea"/>
                          <a:cs typeface="+mn-cs"/>
                        </a:rPr>
                        <a:t>493 703</a:t>
                      </a:r>
                      <a:endParaRPr lang="en-ZA" sz="1600" kern="1200" dirty="0">
                        <a:solidFill>
                          <a:schemeClr val="tx1"/>
                        </a:solidFill>
                        <a:effectLst/>
                        <a:latin typeface="+mn-lt"/>
                        <a:ea typeface="+mn-ea"/>
                        <a:cs typeface="+mn-cs"/>
                      </a:endParaRPr>
                    </a:p>
                  </a:txBody>
                  <a:tcPr marL="19050" marR="19050" marT="0" marB="0" anchor="ctr"/>
                </a:tc>
                <a:extLst>
                  <a:ext uri="{0D108BD9-81ED-4DB2-BD59-A6C34878D82A}">
                    <a16:rowId xmlns:a16="http://schemas.microsoft.com/office/drawing/2014/main" xmlns="" val="10002"/>
                  </a:ext>
                </a:extLst>
              </a:tr>
              <a:tr h="33913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u="none" strike="noStrike" cap="none" normalizeH="0" baseline="0" dirty="0" smtClean="0">
                          <a:ln>
                            <a:noFill/>
                          </a:ln>
                          <a:effectLst/>
                        </a:rPr>
                        <a:t>Planning, Policy and Strategy</a:t>
                      </a:r>
                      <a:endParaRPr lang="en-US" sz="1600" dirty="0">
                        <a:latin typeface="Arial" pitchFamily="34" charset="0"/>
                        <a:cs typeface="Arial" pitchFamily="34" charset="0"/>
                      </a:endParaRPr>
                    </a:p>
                  </a:txBody>
                  <a:tcPr anchor="ctr"/>
                </a:tc>
                <a:tc>
                  <a:txBody>
                    <a:bodyPr/>
                    <a:lstStyle/>
                    <a:p>
                      <a:pPr marL="0" marR="0" algn="r">
                        <a:spcBef>
                          <a:spcPts val="0"/>
                        </a:spcBef>
                        <a:spcAft>
                          <a:spcPts val="0"/>
                        </a:spcAft>
                      </a:pPr>
                      <a:r>
                        <a:rPr lang="en-US" sz="1600" kern="1200" dirty="0" smtClean="0">
                          <a:solidFill>
                            <a:schemeClr val="tx1"/>
                          </a:solidFill>
                          <a:effectLst/>
                          <a:latin typeface="+mn-lt"/>
                          <a:ea typeface="+mn-ea"/>
                          <a:cs typeface="+mn-cs"/>
                        </a:rPr>
                        <a:t>68 298</a:t>
                      </a:r>
                      <a:endParaRPr lang="en-US" sz="1600" dirty="0">
                        <a:effectLst/>
                        <a:latin typeface="+mn-lt"/>
                        <a:ea typeface="Times New Roman"/>
                      </a:endParaRPr>
                    </a:p>
                  </a:txBody>
                  <a:tcPr marL="19050" marR="19050" marT="0" marB="0" anchor="ctr"/>
                </a:tc>
                <a:tc>
                  <a:txBody>
                    <a:bodyPr/>
                    <a:lstStyle/>
                    <a:p>
                      <a:pPr marL="0" marR="0" algn="r" defTabSz="914400" rtl="0" eaLnBrk="1" latinLnBrk="0" hangingPunct="1">
                        <a:spcBef>
                          <a:spcPts val="0"/>
                        </a:spcBef>
                        <a:spcAft>
                          <a:spcPts val="0"/>
                        </a:spcAft>
                      </a:pPr>
                      <a:r>
                        <a:rPr lang="en-US" sz="1600" kern="1200" dirty="0" smtClean="0">
                          <a:solidFill>
                            <a:schemeClr val="tx1"/>
                          </a:solidFill>
                          <a:effectLst/>
                          <a:latin typeface="+mn-lt"/>
                          <a:ea typeface="+mn-ea"/>
                          <a:cs typeface="+mn-cs"/>
                        </a:rPr>
                        <a:t>80 154</a:t>
                      </a:r>
                      <a:endParaRPr lang="en-ZA" sz="1600" kern="1200" dirty="0">
                        <a:solidFill>
                          <a:schemeClr val="tx1"/>
                        </a:solidFill>
                        <a:effectLst/>
                        <a:latin typeface="+mn-lt"/>
                        <a:ea typeface="+mn-ea"/>
                        <a:cs typeface="+mn-cs"/>
                      </a:endParaRPr>
                    </a:p>
                  </a:txBody>
                  <a:tcPr marL="19050" marR="19050" marT="0" marB="0" anchor="ctr"/>
                </a:tc>
                <a:tc>
                  <a:txBody>
                    <a:bodyPr/>
                    <a:lstStyle/>
                    <a:p>
                      <a:pPr marL="0" marR="0" algn="r" defTabSz="914400" rtl="0" eaLnBrk="1" latinLnBrk="0" hangingPunct="1">
                        <a:spcBef>
                          <a:spcPts val="0"/>
                        </a:spcBef>
                        <a:spcAft>
                          <a:spcPts val="0"/>
                        </a:spcAft>
                      </a:pPr>
                      <a:r>
                        <a:rPr lang="en-US" sz="1600" kern="1200" dirty="0" smtClean="0">
                          <a:solidFill>
                            <a:schemeClr val="tx1"/>
                          </a:solidFill>
                          <a:effectLst/>
                          <a:latin typeface="+mn-lt"/>
                          <a:ea typeface="+mn-ea"/>
                          <a:cs typeface="+mn-cs"/>
                        </a:rPr>
                        <a:t>86 116</a:t>
                      </a:r>
                      <a:endParaRPr lang="en-ZA" sz="1600" kern="1200" dirty="0">
                        <a:solidFill>
                          <a:schemeClr val="tx1"/>
                        </a:solidFill>
                        <a:effectLst/>
                        <a:latin typeface="+mn-lt"/>
                        <a:ea typeface="+mn-ea"/>
                        <a:cs typeface="+mn-cs"/>
                      </a:endParaRPr>
                    </a:p>
                  </a:txBody>
                  <a:tcPr marL="19050" marR="19050" marT="0" marB="0" anchor="ctr"/>
                </a:tc>
                <a:tc>
                  <a:txBody>
                    <a:bodyPr/>
                    <a:lstStyle/>
                    <a:p>
                      <a:pPr marL="0" marR="0" algn="r" defTabSz="914400" rtl="0" eaLnBrk="1" latinLnBrk="0" hangingPunct="1">
                        <a:spcBef>
                          <a:spcPts val="0"/>
                        </a:spcBef>
                        <a:spcAft>
                          <a:spcPts val="0"/>
                        </a:spcAft>
                      </a:pPr>
                      <a:r>
                        <a:rPr lang="en-US" sz="1600" kern="1200" baseline="0" dirty="0" smtClean="0">
                          <a:solidFill>
                            <a:schemeClr val="tx1"/>
                          </a:solidFill>
                          <a:effectLst/>
                          <a:latin typeface="+mn-lt"/>
                          <a:ea typeface="+mn-ea"/>
                          <a:cs typeface="+mn-cs"/>
                        </a:rPr>
                        <a:t> 93 891</a:t>
                      </a:r>
                      <a:endParaRPr lang="en-ZA" sz="1600" kern="1200" dirty="0">
                        <a:solidFill>
                          <a:schemeClr val="tx1"/>
                        </a:solidFill>
                        <a:effectLst/>
                        <a:latin typeface="+mn-lt"/>
                        <a:ea typeface="+mn-ea"/>
                        <a:cs typeface="+mn-cs"/>
                      </a:endParaRPr>
                    </a:p>
                  </a:txBody>
                  <a:tcPr marL="19050" marR="19050" marT="0" marB="0" anchor="ctr"/>
                </a:tc>
                <a:extLst>
                  <a:ext uri="{0D108BD9-81ED-4DB2-BD59-A6C34878D82A}">
                    <a16:rowId xmlns:a16="http://schemas.microsoft.com/office/drawing/2014/main" xmlns="" val="10003"/>
                  </a:ext>
                </a:extLst>
              </a:tr>
              <a:tr h="381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u="none" strike="noStrike" cap="none" normalizeH="0" baseline="0" dirty="0" smtClean="0">
                          <a:ln>
                            <a:noFill/>
                          </a:ln>
                          <a:effectLst/>
                        </a:rPr>
                        <a:t>University Education</a:t>
                      </a:r>
                      <a:endParaRPr lang="en-US" sz="1600" dirty="0">
                        <a:latin typeface="Arial" pitchFamily="34" charset="0"/>
                        <a:cs typeface="Arial" pitchFamily="34" charset="0"/>
                      </a:endParaRPr>
                    </a:p>
                  </a:txBody>
                  <a:tcPr anchor="ctr"/>
                </a:tc>
                <a:tc>
                  <a:txBody>
                    <a:bodyPr/>
                    <a:lstStyle/>
                    <a:p>
                      <a:pPr marL="0" marR="0" algn="r" defTabSz="914400" rtl="0" eaLnBrk="1" latinLnBrk="0" hangingPunct="1">
                        <a:spcBef>
                          <a:spcPts val="0"/>
                        </a:spcBef>
                        <a:spcAft>
                          <a:spcPts val="0"/>
                        </a:spcAft>
                      </a:pPr>
                      <a:r>
                        <a:rPr lang="en-US" sz="1600" kern="1200" dirty="0" smtClean="0">
                          <a:solidFill>
                            <a:schemeClr val="tx1"/>
                          </a:solidFill>
                          <a:effectLst/>
                          <a:latin typeface="+mn-lt"/>
                          <a:ea typeface="+mn-ea"/>
                          <a:cs typeface="+mn-cs"/>
                        </a:rPr>
                        <a:t>41 931 721</a:t>
                      </a:r>
                      <a:endParaRPr lang="en-ZA" sz="1600" kern="1200" dirty="0">
                        <a:solidFill>
                          <a:schemeClr val="tx1"/>
                        </a:solidFill>
                        <a:effectLst/>
                        <a:latin typeface="+mn-lt"/>
                        <a:ea typeface="+mn-ea"/>
                        <a:cs typeface="+mn-cs"/>
                      </a:endParaRPr>
                    </a:p>
                  </a:txBody>
                  <a:tcPr marL="19050" marR="19050" marT="0" marB="0" anchor="ctr"/>
                </a:tc>
                <a:tc>
                  <a:txBody>
                    <a:bodyPr/>
                    <a:lstStyle/>
                    <a:p>
                      <a:pPr marL="0" marR="0" algn="r" defTabSz="914400" rtl="0" eaLnBrk="1" latinLnBrk="0" hangingPunct="1">
                        <a:spcBef>
                          <a:spcPts val="0"/>
                        </a:spcBef>
                        <a:spcAft>
                          <a:spcPts val="0"/>
                        </a:spcAft>
                      </a:pPr>
                      <a:r>
                        <a:rPr lang="en-US" sz="1600" kern="1200" dirty="0" smtClean="0">
                          <a:solidFill>
                            <a:schemeClr val="tx1"/>
                          </a:solidFill>
                          <a:effectLst/>
                          <a:latin typeface="+mn-lt"/>
                          <a:ea typeface="+mn-ea"/>
                          <a:cs typeface="+mn-cs"/>
                        </a:rPr>
                        <a:t>59</a:t>
                      </a:r>
                      <a:r>
                        <a:rPr lang="en-US" sz="1600" kern="1200" baseline="0" dirty="0" smtClean="0">
                          <a:solidFill>
                            <a:schemeClr val="tx1"/>
                          </a:solidFill>
                          <a:effectLst/>
                          <a:latin typeface="+mn-lt"/>
                          <a:ea typeface="+mn-ea"/>
                          <a:cs typeface="+mn-cs"/>
                        </a:rPr>
                        <a:t> 147 097</a:t>
                      </a:r>
                      <a:endParaRPr lang="en-ZA" sz="1600" kern="1200" dirty="0">
                        <a:solidFill>
                          <a:schemeClr val="tx1"/>
                        </a:solidFill>
                        <a:effectLst/>
                        <a:latin typeface="+mn-lt"/>
                        <a:ea typeface="+mn-ea"/>
                        <a:cs typeface="+mn-cs"/>
                      </a:endParaRPr>
                    </a:p>
                  </a:txBody>
                  <a:tcPr marL="19050" marR="19050" marT="0" marB="0" anchor="ctr"/>
                </a:tc>
                <a:tc>
                  <a:txBody>
                    <a:bodyPr/>
                    <a:lstStyle/>
                    <a:p>
                      <a:pPr marL="0" marR="0" algn="r" defTabSz="914400" rtl="0" eaLnBrk="1" latinLnBrk="0" hangingPunct="1">
                        <a:spcBef>
                          <a:spcPts val="0"/>
                        </a:spcBef>
                        <a:spcAft>
                          <a:spcPts val="0"/>
                        </a:spcAft>
                      </a:pPr>
                      <a:r>
                        <a:rPr lang="en-US" sz="1600" kern="1200" dirty="0" smtClean="0">
                          <a:solidFill>
                            <a:schemeClr val="tx1"/>
                          </a:solidFill>
                          <a:effectLst/>
                          <a:latin typeface="+mn-lt"/>
                          <a:ea typeface="+mn-ea"/>
                          <a:cs typeface="+mn-cs"/>
                        </a:rPr>
                        <a:t>73 295 671</a:t>
                      </a:r>
                      <a:endParaRPr lang="en-ZA" sz="1600" kern="1200" dirty="0">
                        <a:solidFill>
                          <a:schemeClr val="tx1"/>
                        </a:solidFill>
                        <a:effectLst/>
                        <a:latin typeface="+mn-lt"/>
                        <a:ea typeface="+mn-ea"/>
                        <a:cs typeface="+mn-cs"/>
                      </a:endParaRPr>
                    </a:p>
                  </a:txBody>
                  <a:tcPr marL="19050" marR="19050" marT="0" marB="0" anchor="ctr"/>
                </a:tc>
                <a:tc>
                  <a:txBody>
                    <a:bodyPr/>
                    <a:lstStyle/>
                    <a:p>
                      <a:pPr marL="0" marR="0" algn="r" defTabSz="914400" rtl="0" eaLnBrk="1" latinLnBrk="0" hangingPunct="1">
                        <a:spcBef>
                          <a:spcPts val="0"/>
                        </a:spcBef>
                        <a:spcAft>
                          <a:spcPts val="0"/>
                        </a:spcAft>
                      </a:pPr>
                      <a:r>
                        <a:rPr lang="en-US" sz="1600" kern="1200" dirty="0" smtClean="0">
                          <a:solidFill>
                            <a:schemeClr val="tx1"/>
                          </a:solidFill>
                          <a:effectLst/>
                          <a:latin typeface="+mn-lt"/>
                          <a:ea typeface="+mn-ea"/>
                          <a:cs typeface="+mn-cs"/>
                        </a:rPr>
                        <a:t>80 666 222</a:t>
                      </a:r>
                      <a:endParaRPr lang="en-ZA" sz="1600" kern="1200" dirty="0">
                        <a:solidFill>
                          <a:schemeClr val="tx1"/>
                        </a:solidFill>
                        <a:effectLst/>
                        <a:latin typeface="+mn-lt"/>
                        <a:ea typeface="+mn-ea"/>
                        <a:cs typeface="+mn-cs"/>
                      </a:endParaRPr>
                    </a:p>
                  </a:txBody>
                  <a:tcPr marL="19050" marR="19050" marT="0" marB="0" anchor="ctr"/>
                </a:tc>
                <a:extLst>
                  <a:ext uri="{0D108BD9-81ED-4DB2-BD59-A6C34878D82A}">
                    <a16:rowId xmlns:a16="http://schemas.microsoft.com/office/drawing/2014/main" xmlns="" val="10004"/>
                  </a:ext>
                </a:extLst>
              </a:tr>
              <a:tr h="6045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u="none" strike="noStrike" cap="none" normalizeH="0" baseline="0" dirty="0" smtClean="0">
                          <a:ln>
                            <a:noFill/>
                          </a:ln>
                          <a:effectLst/>
                        </a:rPr>
                        <a:t>Technical and Vocational Education and Training</a:t>
                      </a:r>
                      <a:endParaRPr lang="en-US" sz="1600" dirty="0">
                        <a:latin typeface="Arial" pitchFamily="34" charset="0"/>
                        <a:cs typeface="Arial" pitchFamily="34" charset="0"/>
                      </a:endParaRPr>
                    </a:p>
                  </a:txBody>
                  <a:tcPr anchor="ctr"/>
                </a:tc>
                <a:tc>
                  <a:txBody>
                    <a:bodyPr/>
                    <a:lstStyle/>
                    <a:p>
                      <a:pPr marL="0" marR="0" algn="r" defTabSz="914400" rtl="0" eaLnBrk="1" latinLnBrk="0" hangingPunct="1">
                        <a:spcBef>
                          <a:spcPts val="0"/>
                        </a:spcBef>
                        <a:spcAft>
                          <a:spcPts val="0"/>
                        </a:spcAft>
                      </a:pPr>
                      <a:r>
                        <a:rPr lang="en-US" sz="1600" kern="1200" dirty="0" smtClean="0">
                          <a:solidFill>
                            <a:schemeClr val="tx1"/>
                          </a:solidFill>
                          <a:effectLst/>
                          <a:latin typeface="+mn-lt"/>
                          <a:ea typeface="+mn-ea"/>
                          <a:cs typeface="+mn-cs"/>
                        </a:rPr>
                        <a:t>7 460 198</a:t>
                      </a:r>
                      <a:endParaRPr lang="en-ZA" sz="1600" kern="1200" dirty="0">
                        <a:solidFill>
                          <a:schemeClr val="tx1"/>
                        </a:solidFill>
                        <a:effectLst/>
                        <a:latin typeface="+mn-lt"/>
                        <a:ea typeface="+mn-ea"/>
                        <a:cs typeface="+mn-cs"/>
                      </a:endParaRPr>
                    </a:p>
                  </a:txBody>
                  <a:tcPr marL="19050" marR="19050" marT="0" marB="0" anchor="ctr"/>
                </a:tc>
                <a:tc>
                  <a:txBody>
                    <a:bodyPr/>
                    <a:lstStyle/>
                    <a:p>
                      <a:pPr marL="0" marR="0" algn="r" defTabSz="914400" rtl="0" eaLnBrk="1" latinLnBrk="0" hangingPunct="1">
                        <a:spcBef>
                          <a:spcPts val="0"/>
                        </a:spcBef>
                        <a:spcAft>
                          <a:spcPts val="0"/>
                        </a:spcAft>
                      </a:pPr>
                      <a:r>
                        <a:rPr lang="en-US" sz="1600" kern="1200" dirty="0" smtClean="0">
                          <a:solidFill>
                            <a:schemeClr val="tx1"/>
                          </a:solidFill>
                          <a:effectLst/>
                          <a:latin typeface="+mn-lt"/>
                          <a:ea typeface="+mn-ea"/>
                          <a:cs typeface="+mn-cs"/>
                        </a:rPr>
                        <a:t>10 739 739</a:t>
                      </a:r>
                      <a:endParaRPr lang="en-ZA" sz="1600" kern="1200" dirty="0">
                        <a:solidFill>
                          <a:schemeClr val="tx1"/>
                        </a:solidFill>
                        <a:effectLst/>
                        <a:latin typeface="+mn-lt"/>
                        <a:ea typeface="+mn-ea"/>
                        <a:cs typeface="+mn-cs"/>
                      </a:endParaRPr>
                    </a:p>
                  </a:txBody>
                  <a:tcPr marL="19050" marR="19050" marT="0" marB="0" anchor="ctr"/>
                </a:tc>
                <a:tc>
                  <a:txBody>
                    <a:bodyPr/>
                    <a:lstStyle/>
                    <a:p>
                      <a:pPr marL="0" marR="0" algn="r" defTabSz="914400" rtl="0" eaLnBrk="1" latinLnBrk="0" hangingPunct="1">
                        <a:spcBef>
                          <a:spcPts val="0"/>
                        </a:spcBef>
                        <a:spcAft>
                          <a:spcPts val="0"/>
                        </a:spcAft>
                      </a:pPr>
                      <a:r>
                        <a:rPr lang="en-US" sz="1600" kern="1200" dirty="0" smtClean="0">
                          <a:solidFill>
                            <a:schemeClr val="tx1"/>
                          </a:solidFill>
                          <a:effectLst/>
                          <a:latin typeface="+mn-lt"/>
                          <a:ea typeface="+mn-ea"/>
                          <a:cs typeface="+mn-cs"/>
                        </a:rPr>
                        <a:t>12 982 479</a:t>
                      </a:r>
                      <a:endParaRPr lang="en-ZA" sz="1600" kern="1200" dirty="0">
                        <a:solidFill>
                          <a:schemeClr val="tx1"/>
                        </a:solidFill>
                        <a:effectLst/>
                        <a:latin typeface="+mn-lt"/>
                        <a:ea typeface="+mn-ea"/>
                        <a:cs typeface="+mn-cs"/>
                      </a:endParaRPr>
                    </a:p>
                  </a:txBody>
                  <a:tcPr marL="19050" marR="19050" marT="0" marB="0" anchor="ctr"/>
                </a:tc>
                <a:tc>
                  <a:txBody>
                    <a:bodyPr/>
                    <a:lstStyle/>
                    <a:p>
                      <a:pPr marL="0" marR="0" algn="r" defTabSz="914400" rtl="0" eaLnBrk="1" latinLnBrk="0" hangingPunct="1">
                        <a:spcBef>
                          <a:spcPts val="0"/>
                        </a:spcBef>
                        <a:spcAft>
                          <a:spcPts val="0"/>
                        </a:spcAft>
                      </a:pPr>
                      <a:r>
                        <a:rPr lang="en-US" sz="1600" kern="1200" dirty="0" smtClean="0">
                          <a:solidFill>
                            <a:schemeClr val="tx1"/>
                          </a:solidFill>
                          <a:effectLst/>
                          <a:latin typeface="+mn-lt"/>
                          <a:ea typeface="+mn-ea"/>
                          <a:cs typeface="+mn-cs"/>
                        </a:rPr>
                        <a:t>14 585 138</a:t>
                      </a:r>
                      <a:endParaRPr lang="en-ZA" sz="1600" kern="1200" dirty="0">
                        <a:solidFill>
                          <a:schemeClr val="tx1"/>
                        </a:solidFill>
                        <a:effectLst/>
                        <a:latin typeface="+mn-lt"/>
                        <a:ea typeface="+mn-ea"/>
                        <a:cs typeface="+mn-cs"/>
                      </a:endParaRPr>
                    </a:p>
                  </a:txBody>
                  <a:tcPr marL="19050" marR="19050" marT="0" marB="0" anchor="ctr"/>
                </a:tc>
                <a:extLst>
                  <a:ext uri="{0D108BD9-81ED-4DB2-BD59-A6C34878D82A}">
                    <a16:rowId xmlns:a16="http://schemas.microsoft.com/office/drawing/2014/main" xmlns="" val="10005"/>
                  </a:ext>
                </a:extLst>
              </a:tr>
              <a:tr h="35001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u="none" strike="noStrike" cap="none" normalizeH="0" baseline="0" dirty="0" smtClean="0">
                          <a:ln>
                            <a:noFill/>
                          </a:ln>
                          <a:effectLst/>
                        </a:rPr>
                        <a:t>Skills Development</a:t>
                      </a:r>
                      <a:endParaRPr lang="en-US" sz="1600" dirty="0">
                        <a:latin typeface="Arial" pitchFamily="34" charset="0"/>
                        <a:cs typeface="Arial" pitchFamily="34" charset="0"/>
                      </a:endParaRPr>
                    </a:p>
                  </a:txBody>
                  <a:tcPr anchor="ctr"/>
                </a:tc>
                <a:tc>
                  <a:txBody>
                    <a:bodyPr/>
                    <a:lstStyle/>
                    <a:p>
                      <a:pPr marL="0" marR="0" algn="r" defTabSz="914400" rtl="0" eaLnBrk="1" latinLnBrk="0" hangingPunct="1">
                        <a:spcBef>
                          <a:spcPts val="0"/>
                        </a:spcBef>
                        <a:spcAft>
                          <a:spcPts val="0"/>
                        </a:spcAft>
                      </a:pPr>
                      <a:r>
                        <a:rPr lang="en-US" sz="1600" kern="1200" dirty="0" smtClean="0">
                          <a:solidFill>
                            <a:schemeClr val="tx1"/>
                          </a:solidFill>
                          <a:effectLst/>
                          <a:latin typeface="+mn-lt"/>
                          <a:ea typeface="+mn-ea"/>
                          <a:cs typeface="+mn-cs"/>
                        </a:rPr>
                        <a:t>249 357</a:t>
                      </a:r>
                      <a:r>
                        <a:rPr lang="en-US" sz="1600" kern="1200" dirty="0">
                          <a:solidFill>
                            <a:schemeClr val="tx1"/>
                          </a:solidFill>
                          <a:effectLst/>
                          <a:latin typeface="+mn-lt"/>
                          <a:ea typeface="+mn-ea"/>
                          <a:cs typeface="+mn-cs"/>
                        </a:rPr>
                        <a:t> </a:t>
                      </a:r>
                      <a:endParaRPr lang="en-ZA" sz="1600" kern="1200" dirty="0">
                        <a:solidFill>
                          <a:schemeClr val="tx1"/>
                        </a:solidFill>
                        <a:effectLst/>
                        <a:latin typeface="+mn-lt"/>
                        <a:ea typeface="+mn-ea"/>
                        <a:cs typeface="+mn-cs"/>
                      </a:endParaRPr>
                    </a:p>
                  </a:txBody>
                  <a:tcPr marL="19050" marR="19050" marT="0" marB="0" anchor="ctr"/>
                </a:tc>
                <a:tc>
                  <a:txBody>
                    <a:bodyPr/>
                    <a:lstStyle/>
                    <a:p>
                      <a:pPr marL="0" marR="0" algn="r" defTabSz="914400" rtl="0" eaLnBrk="1" latinLnBrk="0" hangingPunct="1">
                        <a:spcBef>
                          <a:spcPts val="0"/>
                        </a:spcBef>
                        <a:spcAft>
                          <a:spcPts val="0"/>
                        </a:spcAft>
                      </a:pPr>
                      <a:r>
                        <a:rPr lang="en-US" sz="1600" kern="1200" dirty="0" smtClean="0">
                          <a:solidFill>
                            <a:schemeClr val="tx1"/>
                          </a:solidFill>
                          <a:effectLst/>
                          <a:latin typeface="+mn-lt"/>
                          <a:ea typeface="+mn-ea"/>
                          <a:cs typeface="+mn-cs"/>
                        </a:rPr>
                        <a:t>262 579</a:t>
                      </a:r>
                      <a:r>
                        <a:rPr lang="en-US" sz="1600" kern="1200" dirty="0">
                          <a:solidFill>
                            <a:schemeClr val="tx1"/>
                          </a:solidFill>
                          <a:effectLst/>
                          <a:latin typeface="+mn-lt"/>
                          <a:ea typeface="+mn-ea"/>
                          <a:cs typeface="+mn-cs"/>
                        </a:rPr>
                        <a:t> </a:t>
                      </a:r>
                      <a:endParaRPr lang="en-ZA" sz="1600" kern="1200" dirty="0">
                        <a:solidFill>
                          <a:schemeClr val="tx1"/>
                        </a:solidFill>
                        <a:effectLst/>
                        <a:latin typeface="+mn-lt"/>
                        <a:ea typeface="+mn-ea"/>
                        <a:cs typeface="+mn-cs"/>
                      </a:endParaRPr>
                    </a:p>
                  </a:txBody>
                  <a:tcPr marL="19050" marR="19050" marT="0" marB="0" anchor="ctr"/>
                </a:tc>
                <a:tc>
                  <a:txBody>
                    <a:bodyPr/>
                    <a:lstStyle/>
                    <a:p>
                      <a:pPr marL="0" marR="0" algn="r" defTabSz="914400" rtl="0" eaLnBrk="1" latinLnBrk="0" hangingPunct="1">
                        <a:spcBef>
                          <a:spcPts val="0"/>
                        </a:spcBef>
                        <a:spcAft>
                          <a:spcPts val="0"/>
                        </a:spcAft>
                      </a:pPr>
                      <a:r>
                        <a:rPr lang="en-US" sz="1600" kern="1200" dirty="0" smtClean="0">
                          <a:solidFill>
                            <a:schemeClr val="tx1"/>
                          </a:solidFill>
                          <a:effectLst/>
                          <a:latin typeface="+mn-lt"/>
                          <a:ea typeface="+mn-ea"/>
                          <a:cs typeface="+mn-cs"/>
                        </a:rPr>
                        <a:t>279 815</a:t>
                      </a:r>
                      <a:r>
                        <a:rPr lang="en-US" sz="1600" kern="1200" dirty="0">
                          <a:solidFill>
                            <a:schemeClr val="tx1"/>
                          </a:solidFill>
                          <a:effectLst/>
                          <a:latin typeface="+mn-lt"/>
                          <a:ea typeface="+mn-ea"/>
                          <a:cs typeface="+mn-cs"/>
                        </a:rPr>
                        <a:t> </a:t>
                      </a:r>
                      <a:endParaRPr lang="en-ZA" sz="1600" kern="1200" dirty="0">
                        <a:solidFill>
                          <a:schemeClr val="tx1"/>
                        </a:solidFill>
                        <a:effectLst/>
                        <a:latin typeface="+mn-lt"/>
                        <a:ea typeface="+mn-ea"/>
                        <a:cs typeface="+mn-cs"/>
                      </a:endParaRPr>
                    </a:p>
                  </a:txBody>
                  <a:tcPr marL="19050" marR="19050" marT="0" marB="0" anchor="ctr"/>
                </a:tc>
                <a:tc>
                  <a:txBody>
                    <a:bodyPr/>
                    <a:lstStyle/>
                    <a:p>
                      <a:pPr marL="0" marR="0" algn="r" defTabSz="914400" rtl="0" eaLnBrk="1" latinLnBrk="0" hangingPunct="1">
                        <a:spcBef>
                          <a:spcPts val="0"/>
                        </a:spcBef>
                        <a:spcAft>
                          <a:spcPts val="0"/>
                        </a:spcAft>
                      </a:pPr>
                      <a:r>
                        <a:rPr lang="en-US" sz="1600" kern="1200" dirty="0" smtClean="0">
                          <a:solidFill>
                            <a:schemeClr val="tx1"/>
                          </a:solidFill>
                          <a:effectLst/>
                          <a:latin typeface="+mn-lt"/>
                          <a:ea typeface="+mn-ea"/>
                          <a:cs typeface="+mn-cs"/>
                        </a:rPr>
                        <a:t>297 027</a:t>
                      </a:r>
                      <a:r>
                        <a:rPr lang="en-US" sz="1600" kern="1200" dirty="0">
                          <a:solidFill>
                            <a:schemeClr val="tx1"/>
                          </a:solidFill>
                          <a:effectLst/>
                          <a:latin typeface="+mn-lt"/>
                          <a:ea typeface="+mn-ea"/>
                          <a:cs typeface="+mn-cs"/>
                        </a:rPr>
                        <a:t> </a:t>
                      </a:r>
                      <a:endParaRPr lang="en-ZA" sz="1600" kern="1200" dirty="0">
                        <a:solidFill>
                          <a:schemeClr val="tx1"/>
                        </a:solidFill>
                        <a:effectLst/>
                        <a:latin typeface="+mn-lt"/>
                        <a:ea typeface="+mn-ea"/>
                        <a:cs typeface="+mn-cs"/>
                      </a:endParaRPr>
                    </a:p>
                  </a:txBody>
                  <a:tcPr marL="19050" marR="19050" marT="0" marB="0" anchor="ctr"/>
                </a:tc>
                <a:extLst>
                  <a:ext uri="{0D108BD9-81ED-4DB2-BD59-A6C34878D82A}">
                    <a16:rowId xmlns:a16="http://schemas.microsoft.com/office/drawing/2014/main" xmlns="" val="10006"/>
                  </a:ext>
                </a:extLst>
              </a:tr>
              <a:tr h="604576">
                <a:tc>
                  <a:txBody>
                    <a:bodyPr/>
                    <a:lstStyle/>
                    <a:p>
                      <a:r>
                        <a:rPr lang="en-US" sz="1600" b="0" dirty="0" smtClean="0">
                          <a:latin typeface="+mn-lt"/>
                          <a:cs typeface="Arial" pitchFamily="34" charset="0"/>
                        </a:rPr>
                        <a:t>Community</a:t>
                      </a:r>
                      <a:r>
                        <a:rPr lang="en-US" sz="1600" b="0" baseline="0" dirty="0" smtClean="0">
                          <a:latin typeface="+mn-lt"/>
                          <a:cs typeface="Arial" pitchFamily="34" charset="0"/>
                        </a:rPr>
                        <a:t> Education and Training</a:t>
                      </a:r>
                      <a:endParaRPr lang="en-US" sz="1600" b="0" dirty="0">
                        <a:latin typeface="+mn-lt"/>
                        <a:cs typeface="Arial" pitchFamily="34" charset="0"/>
                      </a:endParaRPr>
                    </a:p>
                  </a:txBody>
                  <a:tcPr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kern="1200" dirty="0" smtClean="0">
                          <a:solidFill>
                            <a:schemeClr val="tx1"/>
                          </a:solidFill>
                          <a:effectLst/>
                          <a:latin typeface="+mn-lt"/>
                          <a:ea typeface="+mn-ea"/>
                          <a:cs typeface="+mn-cs"/>
                        </a:rPr>
                        <a:t>2 197 709</a:t>
                      </a:r>
                      <a:endParaRPr lang="en-ZA" sz="1600" kern="1200" dirty="0">
                        <a:solidFill>
                          <a:schemeClr val="tx1"/>
                        </a:solidFill>
                        <a:effectLst/>
                        <a:latin typeface="+mn-lt"/>
                        <a:ea typeface="+mn-ea"/>
                        <a:cs typeface="+mn-cs"/>
                      </a:endParaRPr>
                    </a:p>
                  </a:txBody>
                  <a:tcPr marL="19050" marR="19050" marT="0" marB="0" anchor="ctr"/>
                </a:tc>
                <a:tc>
                  <a:txBody>
                    <a:bodyPr/>
                    <a:lstStyle/>
                    <a:p>
                      <a:pPr marL="0" marR="0" algn="r" defTabSz="914400" rtl="0" eaLnBrk="1" latinLnBrk="0" hangingPunct="1">
                        <a:spcBef>
                          <a:spcPts val="0"/>
                        </a:spcBef>
                        <a:spcAft>
                          <a:spcPts val="0"/>
                        </a:spcAft>
                      </a:pPr>
                      <a:r>
                        <a:rPr lang="en-US" sz="1600" kern="1200" dirty="0" smtClean="0">
                          <a:solidFill>
                            <a:schemeClr val="tx1"/>
                          </a:solidFill>
                          <a:effectLst/>
                          <a:latin typeface="+mn-lt"/>
                          <a:ea typeface="+mn-ea"/>
                          <a:cs typeface="+mn-cs"/>
                        </a:rPr>
                        <a:t>2</a:t>
                      </a:r>
                      <a:r>
                        <a:rPr lang="en-US" sz="1600" kern="1200" baseline="0" dirty="0" smtClean="0">
                          <a:solidFill>
                            <a:schemeClr val="tx1"/>
                          </a:solidFill>
                          <a:effectLst/>
                          <a:latin typeface="+mn-lt"/>
                          <a:ea typeface="+mn-ea"/>
                          <a:cs typeface="+mn-cs"/>
                        </a:rPr>
                        <a:t> 358 797</a:t>
                      </a:r>
                      <a:endParaRPr lang="en-ZA" sz="1600" kern="1200" dirty="0">
                        <a:solidFill>
                          <a:schemeClr val="tx1"/>
                        </a:solidFill>
                        <a:effectLst/>
                        <a:latin typeface="+mn-lt"/>
                        <a:ea typeface="+mn-ea"/>
                        <a:cs typeface="+mn-cs"/>
                      </a:endParaRPr>
                    </a:p>
                  </a:txBody>
                  <a:tcPr marL="19050" marR="19050" marT="0" marB="0" anchor="ctr"/>
                </a:tc>
                <a:tc>
                  <a:txBody>
                    <a:bodyPr/>
                    <a:lstStyle/>
                    <a:p>
                      <a:pPr marL="0" marR="0" algn="r" defTabSz="914400" rtl="0" eaLnBrk="1" latinLnBrk="0" hangingPunct="1">
                        <a:spcBef>
                          <a:spcPts val="0"/>
                        </a:spcBef>
                        <a:spcAft>
                          <a:spcPts val="0"/>
                        </a:spcAft>
                      </a:pPr>
                      <a:r>
                        <a:rPr lang="en-US" sz="1600" kern="1200" dirty="0" smtClean="0">
                          <a:solidFill>
                            <a:schemeClr val="tx1"/>
                          </a:solidFill>
                          <a:effectLst/>
                          <a:latin typeface="+mn-lt"/>
                          <a:ea typeface="+mn-ea"/>
                          <a:cs typeface="+mn-cs"/>
                        </a:rPr>
                        <a:t>2 532 820</a:t>
                      </a:r>
                      <a:endParaRPr lang="en-ZA" sz="1600" kern="1200" dirty="0">
                        <a:solidFill>
                          <a:schemeClr val="tx1"/>
                        </a:solidFill>
                        <a:effectLst/>
                        <a:latin typeface="+mn-lt"/>
                        <a:ea typeface="+mn-ea"/>
                        <a:cs typeface="+mn-cs"/>
                      </a:endParaRPr>
                    </a:p>
                  </a:txBody>
                  <a:tcPr marL="19050" marR="19050" marT="0" marB="0" anchor="ctr"/>
                </a:tc>
                <a:tc>
                  <a:txBody>
                    <a:bodyPr/>
                    <a:lstStyle/>
                    <a:p>
                      <a:pPr marL="0" marR="0" algn="r" defTabSz="914400" rtl="0" eaLnBrk="1" latinLnBrk="0" hangingPunct="1">
                        <a:spcBef>
                          <a:spcPts val="0"/>
                        </a:spcBef>
                        <a:spcAft>
                          <a:spcPts val="0"/>
                        </a:spcAft>
                      </a:pPr>
                      <a:r>
                        <a:rPr lang="en-US" sz="1600" kern="1200" dirty="0" smtClean="0">
                          <a:solidFill>
                            <a:schemeClr val="tx1"/>
                          </a:solidFill>
                          <a:effectLst/>
                          <a:latin typeface="+mn-lt"/>
                          <a:ea typeface="+mn-ea"/>
                          <a:cs typeface="+mn-cs"/>
                        </a:rPr>
                        <a:t>2 714</a:t>
                      </a:r>
                      <a:r>
                        <a:rPr lang="en-US" sz="1600" kern="1200" baseline="0" dirty="0" smtClean="0">
                          <a:solidFill>
                            <a:schemeClr val="tx1"/>
                          </a:solidFill>
                          <a:effectLst/>
                          <a:latin typeface="+mn-lt"/>
                          <a:ea typeface="+mn-ea"/>
                          <a:cs typeface="+mn-cs"/>
                        </a:rPr>
                        <a:t> </a:t>
                      </a:r>
                      <a:r>
                        <a:rPr lang="en-US" sz="1600" kern="1200" dirty="0" smtClean="0">
                          <a:solidFill>
                            <a:schemeClr val="tx1"/>
                          </a:solidFill>
                          <a:effectLst/>
                          <a:latin typeface="+mn-lt"/>
                          <a:ea typeface="+mn-ea"/>
                          <a:cs typeface="+mn-cs"/>
                        </a:rPr>
                        <a:t>703</a:t>
                      </a:r>
                      <a:endParaRPr lang="en-ZA" sz="1600" kern="1200" dirty="0">
                        <a:solidFill>
                          <a:schemeClr val="tx1"/>
                        </a:solidFill>
                        <a:effectLst/>
                        <a:latin typeface="+mn-lt"/>
                        <a:ea typeface="+mn-ea"/>
                        <a:cs typeface="+mn-cs"/>
                      </a:endParaRPr>
                    </a:p>
                  </a:txBody>
                  <a:tcPr marL="19050" marR="19050" marT="0" marB="0" anchor="ctr"/>
                </a:tc>
                <a:extLst>
                  <a:ext uri="{0D108BD9-81ED-4DB2-BD59-A6C34878D82A}">
                    <a16:rowId xmlns:a16="http://schemas.microsoft.com/office/drawing/2014/main" xmlns="" val="10007"/>
                  </a:ext>
                </a:extLst>
              </a:tr>
              <a:tr h="350017">
                <a:tc>
                  <a:txBody>
                    <a:bodyPr/>
                    <a:lstStyle/>
                    <a:p>
                      <a:pPr algn="ctr"/>
                      <a:r>
                        <a:rPr lang="en-US" sz="1600" b="1" dirty="0" smtClean="0"/>
                        <a:t>Subtotal</a:t>
                      </a:r>
                      <a:endParaRPr lang="en-US" sz="1600" b="1" dirty="0">
                        <a:latin typeface="Arial" pitchFamily="34" charset="0"/>
                        <a:cs typeface="Arial" pitchFamily="34" charset="0"/>
                      </a:endParaRPr>
                    </a:p>
                  </a:txBody>
                  <a:tcPr anchor="ctr"/>
                </a:tc>
                <a:tc>
                  <a:txBody>
                    <a:bodyPr/>
                    <a:lstStyle/>
                    <a:p>
                      <a:pPr marL="0" marR="0" algn="r">
                        <a:spcBef>
                          <a:spcPts val="0"/>
                        </a:spcBef>
                        <a:spcAft>
                          <a:spcPts val="0"/>
                        </a:spcAft>
                      </a:pPr>
                      <a:r>
                        <a:rPr lang="en-US" sz="1600" b="1" kern="1200" dirty="0" smtClean="0">
                          <a:solidFill>
                            <a:schemeClr val="tx1"/>
                          </a:solidFill>
                          <a:effectLst/>
                          <a:latin typeface="+mn-lt"/>
                          <a:ea typeface="+mn-ea"/>
                          <a:cs typeface="+mn-cs"/>
                        </a:rPr>
                        <a:t>52 307 639</a:t>
                      </a:r>
                      <a:endParaRPr lang="en-US" sz="1600" dirty="0">
                        <a:effectLst/>
                        <a:latin typeface="+mn-lt"/>
                        <a:ea typeface="Times New Roman"/>
                      </a:endParaRPr>
                    </a:p>
                  </a:txBody>
                  <a:tcPr marL="19050" marR="19050" marT="0" marB="0" anchor="ctr"/>
                </a:tc>
                <a:tc>
                  <a:txBody>
                    <a:bodyPr/>
                    <a:lstStyle/>
                    <a:p>
                      <a:pPr marL="0" marR="0" algn="r">
                        <a:spcBef>
                          <a:spcPts val="0"/>
                        </a:spcBef>
                        <a:spcAft>
                          <a:spcPts val="0"/>
                        </a:spcAft>
                      </a:pPr>
                      <a:r>
                        <a:rPr lang="en-US" sz="1600" b="1" kern="1200" dirty="0" smtClean="0">
                          <a:solidFill>
                            <a:schemeClr val="tx1"/>
                          </a:solidFill>
                          <a:effectLst/>
                          <a:latin typeface="+mn-lt"/>
                          <a:ea typeface="+mn-ea"/>
                          <a:cs typeface="+mn-cs"/>
                        </a:rPr>
                        <a:t>73 020</a:t>
                      </a:r>
                      <a:r>
                        <a:rPr lang="en-US" sz="1600" b="1" kern="1200" baseline="0" dirty="0" smtClean="0">
                          <a:solidFill>
                            <a:schemeClr val="tx1"/>
                          </a:solidFill>
                          <a:effectLst/>
                          <a:latin typeface="+mn-lt"/>
                          <a:ea typeface="+mn-ea"/>
                          <a:cs typeface="+mn-cs"/>
                        </a:rPr>
                        <a:t> 643</a:t>
                      </a:r>
                      <a:endParaRPr lang="en-US" sz="1600" dirty="0">
                        <a:effectLst/>
                        <a:latin typeface="+mn-lt"/>
                        <a:ea typeface="Times New Roman"/>
                      </a:endParaRPr>
                    </a:p>
                  </a:txBody>
                  <a:tcPr marL="19050" marR="19050" marT="0" marB="0" anchor="ctr"/>
                </a:tc>
                <a:tc>
                  <a:txBody>
                    <a:bodyPr/>
                    <a:lstStyle/>
                    <a:p>
                      <a:pPr marL="0" marR="0" algn="r">
                        <a:spcBef>
                          <a:spcPts val="0"/>
                        </a:spcBef>
                        <a:spcAft>
                          <a:spcPts val="0"/>
                        </a:spcAft>
                      </a:pPr>
                      <a:r>
                        <a:rPr lang="en-US" sz="1600" b="1" kern="1200" dirty="0" smtClean="0">
                          <a:solidFill>
                            <a:schemeClr val="tx1"/>
                          </a:solidFill>
                          <a:effectLst/>
                          <a:latin typeface="+mn-lt"/>
                          <a:ea typeface="+mn-ea"/>
                          <a:cs typeface="+mn-cs"/>
                        </a:rPr>
                        <a:t>89 639 050</a:t>
                      </a:r>
                      <a:endParaRPr lang="en-US" sz="1600" dirty="0">
                        <a:effectLst/>
                        <a:latin typeface="+mn-lt"/>
                        <a:ea typeface="Times New Roman"/>
                      </a:endParaRPr>
                    </a:p>
                  </a:txBody>
                  <a:tcPr marL="19050" marR="19050" marT="0" marB="0" anchor="ctr"/>
                </a:tc>
                <a:tc>
                  <a:txBody>
                    <a:bodyPr/>
                    <a:lstStyle/>
                    <a:p>
                      <a:pPr marL="0" marR="0" algn="r">
                        <a:spcBef>
                          <a:spcPts val="0"/>
                        </a:spcBef>
                        <a:spcAft>
                          <a:spcPts val="0"/>
                        </a:spcAft>
                      </a:pPr>
                      <a:r>
                        <a:rPr lang="en-US" sz="1600" b="1" kern="1200" dirty="0" smtClean="0">
                          <a:solidFill>
                            <a:schemeClr val="tx1"/>
                          </a:solidFill>
                          <a:effectLst/>
                          <a:latin typeface="+mn-lt"/>
                          <a:ea typeface="+mn-ea"/>
                          <a:cs typeface="+mn-cs"/>
                        </a:rPr>
                        <a:t>98 850 684</a:t>
                      </a:r>
                      <a:endParaRPr lang="en-US" sz="1600" dirty="0">
                        <a:effectLst/>
                        <a:latin typeface="+mn-lt"/>
                        <a:ea typeface="Times New Roman"/>
                      </a:endParaRPr>
                    </a:p>
                  </a:txBody>
                  <a:tcPr marL="19050" marR="19050" marT="0" marB="0" anchor="ctr"/>
                </a:tc>
                <a:extLst>
                  <a:ext uri="{0D108BD9-81ED-4DB2-BD59-A6C34878D82A}">
                    <a16:rowId xmlns:a16="http://schemas.microsoft.com/office/drawing/2014/main" xmlns="" val="10008"/>
                  </a:ext>
                </a:extLst>
              </a:tr>
              <a:tr h="453014">
                <a:tc>
                  <a:txBody>
                    <a:bodyPr/>
                    <a:lstStyle/>
                    <a:p>
                      <a:r>
                        <a:rPr lang="en-US" sz="1600" dirty="0" smtClean="0"/>
                        <a:t>Skills Levy</a:t>
                      </a:r>
                      <a:endParaRPr lang="en-US" sz="1600" dirty="0">
                        <a:latin typeface="Arial" pitchFamily="34" charset="0"/>
                        <a:cs typeface="Arial" pitchFamily="34" charset="0"/>
                      </a:endParaRPr>
                    </a:p>
                  </a:txBody>
                  <a:tcPr anchor="ctr"/>
                </a:tc>
                <a:tc>
                  <a:txBody>
                    <a:bodyPr/>
                    <a:lstStyle/>
                    <a:p>
                      <a:pPr algn="r"/>
                      <a:r>
                        <a:rPr lang="en-US" sz="1600" b="0" kern="1200" dirty="0" smtClean="0">
                          <a:solidFill>
                            <a:schemeClr val="tx1"/>
                          </a:solidFill>
                          <a:effectLst/>
                          <a:latin typeface="+mn-lt"/>
                          <a:ea typeface="+mn-ea"/>
                          <a:cs typeface="+mn-cs"/>
                        </a:rPr>
                        <a:t>15 770 554</a:t>
                      </a:r>
                      <a:endParaRPr lang="en-US" sz="1600" b="0" dirty="0">
                        <a:latin typeface="Arial" pitchFamily="34" charset="0"/>
                        <a:cs typeface="Arial" pitchFamily="34" charset="0"/>
                      </a:endParaRPr>
                    </a:p>
                  </a:txBody>
                  <a:tcPr anchor="ctr"/>
                </a:tc>
                <a:tc>
                  <a:txBody>
                    <a:bodyPr/>
                    <a:lstStyle/>
                    <a:p>
                      <a:pPr marL="0" marR="0" algn="r" defTabSz="914400" rtl="0" eaLnBrk="1" latinLnBrk="0" hangingPunct="1">
                        <a:spcBef>
                          <a:spcPts val="0"/>
                        </a:spcBef>
                        <a:spcAft>
                          <a:spcPts val="0"/>
                        </a:spcAft>
                      </a:pPr>
                      <a:r>
                        <a:rPr lang="en-US" sz="1600" b="0" kern="1200" dirty="0" smtClean="0">
                          <a:solidFill>
                            <a:schemeClr val="tx1"/>
                          </a:solidFill>
                          <a:effectLst/>
                          <a:latin typeface="+mn-lt"/>
                          <a:ea typeface="+mn-ea"/>
                          <a:cs typeface="+mn-cs"/>
                        </a:rPr>
                        <a:t>16 929 383</a:t>
                      </a:r>
                      <a:endParaRPr lang="en-US" sz="1600" b="0" kern="1200" dirty="0">
                        <a:solidFill>
                          <a:schemeClr val="tx1"/>
                        </a:solidFill>
                        <a:effectLst/>
                        <a:latin typeface="+mn-lt"/>
                        <a:ea typeface="+mn-ea"/>
                        <a:cs typeface="+mn-cs"/>
                      </a:endParaRPr>
                    </a:p>
                  </a:txBody>
                  <a:tcPr marL="19050" marR="19050" marT="0" marB="0" anchor="ctr"/>
                </a:tc>
                <a:tc>
                  <a:txBody>
                    <a:bodyPr/>
                    <a:lstStyle/>
                    <a:p>
                      <a:pPr marL="0" marR="0" algn="r" defTabSz="914400" rtl="0" eaLnBrk="1" latinLnBrk="0" hangingPunct="1">
                        <a:spcBef>
                          <a:spcPts val="0"/>
                        </a:spcBef>
                        <a:spcAft>
                          <a:spcPts val="0"/>
                        </a:spcAft>
                      </a:pPr>
                      <a:r>
                        <a:rPr lang="en-US" sz="1600" b="0" kern="1200" dirty="0" smtClean="0">
                          <a:solidFill>
                            <a:schemeClr val="tx1"/>
                          </a:solidFill>
                          <a:effectLst/>
                          <a:latin typeface="+mn-lt"/>
                          <a:ea typeface="+mn-ea"/>
                          <a:cs typeface="+mn-cs"/>
                        </a:rPr>
                        <a:t>18 299 472</a:t>
                      </a:r>
                      <a:endParaRPr lang="en-US" sz="1600" b="0" kern="1200" dirty="0">
                        <a:solidFill>
                          <a:schemeClr val="tx1"/>
                        </a:solidFill>
                        <a:effectLst/>
                        <a:latin typeface="+mn-lt"/>
                        <a:ea typeface="+mn-ea"/>
                        <a:cs typeface="+mn-cs"/>
                      </a:endParaRPr>
                    </a:p>
                  </a:txBody>
                  <a:tcPr marL="19050" marR="19050" marT="0" marB="0" anchor="ctr"/>
                </a:tc>
                <a:tc>
                  <a:txBody>
                    <a:bodyPr/>
                    <a:lstStyle/>
                    <a:p>
                      <a:pPr marL="0" marR="0" algn="r" defTabSz="914400" rtl="0" eaLnBrk="1" latinLnBrk="0" hangingPunct="1">
                        <a:spcBef>
                          <a:spcPts val="0"/>
                        </a:spcBef>
                        <a:spcAft>
                          <a:spcPts val="0"/>
                        </a:spcAft>
                      </a:pPr>
                      <a:r>
                        <a:rPr lang="en-US" sz="1600" b="0" kern="1200" dirty="0" smtClean="0">
                          <a:solidFill>
                            <a:schemeClr val="tx1"/>
                          </a:solidFill>
                          <a:effectLst/>
                          <a:latin typeface="+mn-lt"/>
                          <a:ea typeface="+mn-ea"/>
                          <a:cs typeface="+mn-cs"/>
                        </a:rPr>
                        <a:t>19 819 455</a:t>
                      </a:r>
                      <a:endParaRPr lang="en-US" sz="1600" b="0" kern="1200" dirty="0">
                        <a:solidFill>
                          <a:schemeClr val="tx1"/>
                        </a:solidFill>
                        <a:effectLst/>
                        <a:latin typeface="+mn-lt"/>
                        <a:ea typeface="+mn-ea"/>
                        <a:cs typeface="+mn-cs"/>
                      </a:endParaRPr>
                    </a:p>
                  </a:txBody>
                  <a:tcPr marL="19050" marR="19050" marT="0" marB="0" anchor="ctr"/>
                </a:tc>
                <a:extLst>
                  <a:ext uri="{0D108BD9-81ED-4DB2-BD59-A6C34878D82A}">
                    <a16:rowId xmlns:a16="http://schemas.microsoft.com/office/drawing/2014/main" xmlns="" val="10009"/>
                  </a:ext>
                </a:extLst>
              </a:tr>
              <a:tr h="350017">
                <a:tc>
                  <a:txBody>
                    <a:bodyPr/>
                    <a:lstStyle/>
                    <a:p>
                      <a:pPr algn="ctr"/>
                      <a:r>
                        <a:rPr lang="en-US" sz="1600" b="1" dirty="0" smtClean="0"/>
                        <a:t>Total</a:t>
                      </a:r>
                      <a:endParaRPr lang="en-US" sz="1600" b="1" dirty="0">
                        <a:latin typeface="Arial" pitchFamily="34" charset="0"/>
                        <a:cs typeface="Arial" pitchFamily="34" charset="0"/>
                      </a:endParaRPr>
                    </a:p>
                  </a:txBody>
                  <a:tcPr anchor="ctr"/>
                </a:tc>
                <a:tc>
                  <a:txBody>
                    <a:bodyPr/>
                    <a:lstStyle/>
                    <a:p>
                      <a:pPr marL="0" marR="0" algn="r">
                        <a:spcBef>
                          <a:spcPts val="0"/>
                        </a:spcBef>
                        <a:spcAft>
                          <a:spcPts val="0"/>
                        </a:spcAft>
                      </a:pPr>
                      <a:r>
                        <a:rPr lang="en-US" sz="1600" b="1" kern="1200" dirty="0" smtClean="0">
                          <a:solidFill>
                            <a:schemeClr val="tx1"/>
                          </a:solidFill>
                          <a:effectLst/>
                          <a:latin typeface="+mn-lt"/>
                          <a:ea typeface="+mn-ea"/>
                          <a:cs typeface="+mn-cs"/>
                        </a:rPr>
                        <a:t>68</a:t>
                      </a:r>
                      <a:r>
                        <a:rPr lang="en-US" sz="1600" b="1" kern="1200" baseline="0" dirty="0" smtClean="0">
                          <a:solidFill>
                            <a:schemeClr val="tx1"/>
                          </a:solidFill>
                          <a:effectLst/>
                          <a:latin typeface="+mn-lt"/>
                          <a:ea typeface="+mn-ea"/>
                          <a:cs typeface="+mn-cs"/>
                        </a:rPr>
                        <a:t> 078 193</a:t>
                      </a:r>
                      <a:endParaRPr lang="en-US" sz="1600" dirty="0">
                        <a:effectLst/>
                        <a:latin typeface="Arial"/>
                        <a:ea typeface="Times New Roman"/>
                      </a:endParaRPr>
                    </a:p>
                  </a:txBody>
                  <a:tcPr marL="19050" marR="19050" marT="0" marB="0" anchor="ctr"/>
                </a:tc>
                <a:tc>
                  <a:txBody>
                    <a:bodyPr/>
                    <a:lstStyle/>
                    <a:p>
                      <a:pPr marL="0" marR="0" algn="r">
                        <a:spcBef>
                          <a:spcPts val="0"/>
                        </a:spcBef>
                        <a:spcAft>
                          <a:spcPts val="0"/>
                        </a:spcAft>
                      </a:pPr>
                      <a:r>
                        <a:rPr lang="en-US" sz="1600" b="1" kern="1200" dirty="0" smtClean="0">
                          <a:solidFill>
                            <a:schemeClr val="tx1"/>
                          </a:solidFill>
                          <a:effectLst/>
                          <a:latin typeface="+mn-lt"/>
                          <a:ea typeface="+mn-ea"/>
                          <a:cs typeface="+mn-cs"/>
                        </a:rPr>
                        <a:t>89 950 026</a:t>
                      </a:r>
                      <a:endParaRPr lang="en-US" sz="1600" dirty="0">
                        <a:effectLst/>
                        <a:latin typeface="+mn-lt"/>
                        <a:ea typeface="Times New Roman"/>
                      </a:endParaRPr>
                    </a:p>
                  </a:txBody>
                  <a:tcPr marL="19050" marR="19050" marT="0" marB="0" anchor="ctr"/>
                </a:tc>
                <a:tc>
                  <a:txBody>
                    <a:bodyPr/>
                    <a:lstStyle/>
                    <a:p>
                      <a:pPr marL="0" marR="0" algn="r">
                        <a:spcBef>
                          <a:spcPts val="0"/>
                        </a:spcBef>
                        <a:spcAft>
                          <a:spcPts val="0"/>
                        </a:spcAft>
                      </a:pPr>
                      <a:r>
                        <a:rPr lang="en-US" sz="1600" b="1" kern="1200" dirty="0" smtClean="0">
                          <a:solidFill>
                            <a:schemeClr val="tx1"/>
                          </a:solidFill>
                          <a:effectLst/>
                          <a:latin typeface="+mn-lt"/>
                          <a:ea typeface="+mn-ea"/>
                          <a:cs typeface="+mn-cs"/>
                        </a:rPr>
                        <a:t>107</a:t>
                      </a:r>
                      <a:r>
                        <a:rPr lang="en-US" sz="1600" b="1" kern="1200" baseline="0" dirty="0" smtClean="0">
                          <a:solidFill>
                            <a:schemeClr val="tx1"/>
                          </a:solidFill>
                          <a:effectLst/>
                          <a:latin typeface="+mn-lt"/>
                          <a:ea typeface="+mn-ea"/>
                          <a:cs typeface="+mn-cs"/>
                        </a:rPr>
                        <a:t> </a:t>
                      </a:r>
                      <a:r>
                        <a:rPr lang="en-US" sz="1600" b="1" kern="1200" dirty="0" smtClean="0">
                          <a:solidFill>
                            <a:schemeClr val="tx1"/>
                          </a:solidFill>
                          <a:effectLst/>
                          <a:latin typeface="+mn-lt"/>
                          <a:ea typeface="+mn-ea"/>
                          <a:cs typeface="+mn-cs"/>
                        </a:rPr>
                        <a:t>938 522</a:t>
                      </a:r>
                      <a:endParaRPr lang="en-US" sz="1600" dirty="0">
                        <a:effectLst/>
                        <a:latin typeface="+mn-lt"/>
                        <a:ea typeface="Times New Roman"/>
                      </a:endParaRPr>
                    </a:p>
                  </a:txBody>
                  <a:tcPr marL="19050" marR="19050" marT="0" marB="0" anchor="ctr"/>
                </a:tc>
                <a:tc>
                  <a:txBody>
                    <a:bodyPr/>
                    <a:lstStyle/>
                    <a:p>
                      <a:pPr marL="0" marR="0" algn="r">
                        <a:spcBef>
                          <a:spcPts val="0"/>
                        </a:spcBef>
                        <a:spcAft>
                          <a:spcPts val="0"/>
                        </a:spcAft>
                      </a:pPr>
                      <a:r>
                        <a:rPr lang="en-US" sz="1600" b="1" kern="1200" dirty="0" smtClean="0">
                          <a:solidFill>
                            <a:schemeClr val="tx1"/>
                          </a:solidFill>
                          <a:effectLst/>
                          <a:latin typeface="+mn-lt"/>
                          <a:ea typeface="+mn-ea"/>
                          <a:cs typeface="+mn-cs"/>
                        </a:rPr>
                        <a:t>118 670 139</a:t>
                      </a:r>
                      <a:endParaRPr lang="en-US" sz="1600" dirty="0">
                        <a:effectLst/>
                        <a:latin typeface="+mn-lt"/>
                        <a:ea typeface="Times New Roman"/>
                      </a:endParaRPr>
                    </a:p>
                  </a:txBody>
                  <a:tcPr marL="19050" marR="19050" marT="0" marB="0" anchor="ctr"/>
                </a:tc>
                <a:extLst>
                  <a:ext uri="{0D108BD9-81ED-4DB2-BD59-A6C34878D82A}">
                    <a16:rowId xmlns:a16="http://schemas.microsoft.com/office/drawing/2014/main" xmlns="" val="10010"/>
                  </a:ext>
                </a:extLst>
              </a:tr>
            </a:tbl>
          </a:graphicData>
        </a:graphic>
      </p:graphicFrame>
      <p:sp>
        <p:nvSpPr>
          <p:cNvPr id="9" name="Slide Number Placeholder 3"/>
          <p:cNvSpPr>
            <a:spLocks noGrp="1"/>
          </p:cNvSpPr>
          <p:nvPr>
            <p:ph type="sldNum" sz="quarter" idx="12"/>
          </p:nvPr>
        </p:nvSpPr>
        <p:spPr>
          <a:xfrm>
            <a:off x="7010400" y="6487587"/>
            <a:ext cx="2133600" cy="365125"/>
          </a:xfrm>
        </p:spPr>
        <p:txBody>
          <a:bodyPr/>
          <a:lstStyle/>
          <a:p>
            <a:pPr algn="r">
              <a:defRPr/>
            </a:pPr>
            <a:r>
              <a:rPr lang="en-US" sz="1400" b="1" dirty="0" smtClean="0">
                <a:latin typeface="+mn-lt"/>
                <a:cs typeface="Arial" pitchFamily="34" charset="0"/>
              </a:rPr>
              <a:t>64</a:t>
            </a:r>
            <a:endParaRPr lang="en-US" sz="1400" b="1" dirty="0">
              <a:latin typeface="+mn-lt"/>
              <a:cs typeface="Arial" pitchFamily="34" charset="0"/>
            </a:endParaRPr>
          </a:p>
        </p:txBody>
      </p:sp>
      <p:sp>
        <p:nvSpPr>
          <p:cNvPr id="10" name="TextBox 9"/>
          <p:cNvSpPr txBox="1"/>
          <p:nvPr/>
        </p:nvSpPr>
        <p:spPr>
          <a:xfrm>
            <a:off x="491033" y="381000"/>
            <a:ext cx="8119567" cy="523220"/>
          </a:xfrm>
          <a:prstGeom prst="rect">
            <a:avLst/>
          </a:prstGeom>
          <a:solidFill>
            <a:srgbClr val="006600"/>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fontAlgn="auto">
              <a:spcBef>
                <a:spcPts val="0"/>
              </a:spcBef>
              <a:spcAft>
                <a:spcPts val="0"/>
              </a:spcAft>
              <a:defRPr/>
            </a:pPr>
            <a:r>
              <a:rPr lang="en-US" sz="2800" b="1" dirty="0"/>
              <a:t>Allocations per Budget </a:t>
            </a:r>
            <a:r>
              <a:rPr lang="en-US" sz="2800" b="1" dirty="0" err="1"/>
              <a:t>Programme</a:t>
            </a:r>
            <a:r>
              <a:rPr lang="en-US" sz="2800" b="1" dirty="0"/>
              <a:t> </a:t>
            </a:r>
            <a:endParaRPr lang="en-ZA" sz="2800" b="1" dirty="0">
              <a:cs typeface="Calibri" pitchFamily="34" charset="0"/>
            </a:endParaRPr>
          </a:p>
        </p:txBody>
      </p:sp>
    </p:spTree>
    <p:extLst>
      <p:ext uri="{BB962C8B-B14F-4D97-AF65-F5344CB8AC3E}">
        <p14:creationId xmlns:p14="http://schemas.microsoft.com/office/powerpoint/2010/main" xmlns="" val="192066682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xmlns="" val="3163914620"/>
              </p:ext>
            </p:extLst>
          </p:nvPr>
        </p:nvGraphicFramePr>
        <p:xfrm>
          <a:off x="338746" y="1219200"/>
          <a:ext cx="8312583" cy="4315461"/>
        </p:xfrm>
        <a:graphic>
          <a:graphicData uri="http://schemas.openxmlformats.org/drawingml/2006/table">
            <a:tbl>
              <a:tblPr firstRow="1" bandRow="1">
                <a:tableStyleId>{E8B1032C-EA38-4F05-BA0D-38AFFFC7BED3}</a:tableStyleId>
              </a:tblPr>
              <a:tblGrid>
                <a:gridCol w="2785454">
                  <a:extLst>
                    <a:ext uri="{9D8B030D-6E8A-4147-A177-3AD203B41FA5}">
                      <a16:colId xmlns:a16="http://schemas.microsoft.com/office/drawing/2014/main" xmlns="" val="20000"/>
                    </a:ext>
                  </a:extLst>
                </a:gridCol>
                <a:gridCol w="1640926">
                  <a:extLst>
                    <a:ext uri="{9D8B030D-6E8A-4147-A177-3AD203B41FA5}">
                      <a16:colId xmlns:a16="http://schemas.microsoft.com/office/drawing/2014/main" xmlns="" val="20001"/>
                    </a:ext>
                  </a:extLst>
                </a:gridCol>
                <a:gridCol w="1371600">
                  <a:extLst>
                    <a:ext uri="{9D8B030D-6E8A-4147-A177-3AD203B41FA5}">
                      <a16:colId xmlns:a16="http://schemas.microsoft.com/office/drawing/2014/main" xmlns="" val="20002"/>
                    </a:ext>
                  </a:extLst>
                </a:gridCol>
                <a:gridCol w="1248995">
                  <a:extLst>
                    <a:ext uri="{9D8B030D-6E8A-4147-A177-3AD203B41FA5}">
                      <a16:colId xmlns:a16="http://schemas.microsoft.com/office/drawing/2014/main" xmlns="" val="20003"/>
                    </a:ext>
                  </a:extLst>
                </a:gridCol>
                <a:gridCol w="1265608">
                  <a:extLst>
                    <a:ext uri="{9D8B030D-6E8A-4147-A177-3AD203B41FA5}">
                      <a16:colId xmlns:a16="http://schemas.microsoft.com/office/drawing/2014/main" xmlns="" val="20004"/>
                    </a:ext>
                  </a:extLst>
                </a:gridCol>
              </a:tblGrid>
              <a:tr h="698500">
                <a:tc rowSpan="2">
                  <a:txBody>
                    <a:bodyPr/>
                    <a:lstStyle/>
                    <a:p>
                      <a:pPr algn="ctr"/>
                      <a:r>
                        <a:rPr lang="en-US" sz="1600" dirty="0" smtClean="0">
                          <a:latin typeface="+mn-lt"/>
                        </a:rPr>
                        <a:t>Economic</a:t>
                      </a:r>
                      <a:r>
                        <a:rPr lang="en-US" sz="1600" baseline="0" dirty="0" smtClean="0">
                          <a:latin typeface="+mn-lt"/>
                        </a:rPr>
                        <a:t> classification</a:t>
                      </a:r>
                      <a:endParaRPr lang="en-US" sz="1600" dirty="0" smtClean="0">
                        <a:latin typeface="+mn-lt"/>
                        <a:cs typeface="Arial" pitchFamily="34" charset="0"/>
                      </a:endParaRPr>
                    </a:p>
                  </a:txBody>
                  <a:tcPr anchor="ctr"/>
                </a:tc>
                <a:tc>
                  <a:txBody>
                    <a:bodyPr/>
                    <a:lstStyle/>
                    <a:p>
                      <a:pPr algn="ctr"/>
                      <a:r>
                        <a:rPr lang="en-US" sz="1600" dirty="0" smtClean="0">
                          <a:latin typeface="+mn-lt"/>
                        </a:rPr>
                        <a:t>Adjusted Appropriation</a:t>
                      </a:r>
                      <a:endParaRPr lang="en-US" sz="1600" dirty="0">
                        <a:latin typeface="+mn-lt"/>
                        <a:cs typeface="Arial" pitchFamily="34" charset="0"/>
                      </a:endParaRPr>
                    </a:p>
                  </a:txBody>
                  <a:tcPr anchor="ctr"/>
                </a:tc>
                <a:tc gridSpan="3">
                  <a:txBody>
                    <a:bodyPr/>
                    <a:lstStyle/>
                    <a:p>
                      <a:pPr algn="ctr"/>
                      <a:r>
                        <a:rPr lang="en-US" sz="1600" dirty="0" smtClean="0">
                          <a:latin typeface="+mn-lt"/>
                        </a:rPr>
                        <a:t>Medium-</a:t>
                      </a:r>
                      <a:r>
                        <a:rPr lang="en-US" sz="1600" baseline="0" dirty="0" smtClean="0">
                          <a:latin typeface="+mn-lt"/>
                        </a:rPr>
                        <a:t>Term Expenditure Estimate</a:t>
                      </a:r>
                    </a:p>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smtClean="0">
                          <a:latin typeface="+mn-lt"/>
                        </a:rPr>
                        <a:t>R’000</a:t>
                      </a:r>
                      <a:endParaRPr lang="en-US" sz="1600" b="1" dirty="0" smtClean="0">
                        <a:latin typeface="+mn-lt"/>
                        <a:cs typeface="Arial" pitchFamily="34" charset="0"/>
                      </a:endParaRPr>
                    </a:p>
                  </a:txBody>
                  <a:tcPr anchor="ct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xmlns="" val="10000"/>
                  </a:ext>
                </a:extLst>
              </a:tr>
              <a:tr h="399143">
                <a:tc vMerge="1">
                  <a:txBody>
                    <a:bodyPr/>
                    <a:lstStyle/>
                    <a:p>
                      <a:endParaRPr lang="en-US" sz="1800" b="1" dirty="0">
                        <a:latin typeface="Arial" pitchFamily="34" charset="0"/>
                        <a:cs typeface="Arial" pitchFamily="34" charset="0"/>
                      </a:endParaRPr>
                    </a:p>
                  </a:txBody>
                  <a:tcPr/>
                </a:tc>
                <a:tc>
                  <a:txBody>
                    <a:bodyPr/>
                    <a:lstStyle/>
                    <a:p>
                      <a:pPr algn="ctr"/>
                      <a:r>
                        <a:rPr lang="en-US" sz="1600" b="1" dirty="0" smtClean="0">
                          <a:latin typeface="+mn-lt"/>
                        </a:rPr>
                        <a:t>2017/18</a:t>
                      </a:r>
                      <a:endParaRPr lang="en-US" sz="1600" b="1" dirty="0">
                        <a:latin typeface="+mn-lt"/>
                        <a:cs typeface="Arial" pitchFamily="34" charset="0"/>
                      </a:endParaRPr>
                    </a:p>
                  </a:txBody>
                  <a:tcPr anchor="ctr"/>
                </a:tc>
                <a:tc>
                  <a:txBody>
                    <a:bodyPr/>
                    <a:lstStyle/>
                    <a:p>
                      <a:pPr algn="ctr"/>
                      <a:r>
                        <a:rPr lang="en-US" sz="1600" b="1" dirty="0" smtClean="0">
                          <a:latin typeface="+mn-lt"/>
                        </a:rPr>
                        <a:t>2018/19</a:t>
                      </a:r>
                      <a:endParaRPr lang="en-US" sz="1600" b="1" dirty="0">
                        <a:latin typeface="+mn-lt"/>
                        <a:cs typeface="Arial" pitchFamily="34" charset="0"/>
                      </a:endParaRPr>
                    </a:p>
                  </a:txBody>
                  <a:tcPr anchor="ctr"/>
                </a:tc>
                <a:tc>
                  <a:txBody>
                    <a:bodyPr/>
                    <a:lstStyle/>
                    <a:p>
                      <a:pPr algn="ctr"/>
                      <a:r>
                        <a:rPr lang="en-US" sz="1600" b="1" dirty="0" smtClean="0">
                          <a:latin typeface="+mn-lt"/>
                        </a:rPr>
                        <a:t>2019/20</a:t>
                      </a:r>
                      <a:endParaRPr lang="en-US" sz="1600" b="1" dirty="0">
                        <a:latin typeface="+mn-lt"/>
                        <a:cs typeface="Arial" pitchFamily="34" charset="0"/>
                      </a:endParaRPr>
                    </a:p>
                  </a:txBody>
                  <a:tcPr anchor="ctr"/>
                </a:tc>
                <a:tc>
                  <a:txBody>
                    <a:bodyPr/>
                    <a:lstStyle/>
                    <a:p>
                      <a:pPr algn="ctr"/>
                      <a:r>
                        <a:rPr lang="en-US" sz="1600" b="1" dirty="0" smtClean="0">
                          <a:latin typeface="+mn-lt"/>
                        </a:rPr>
                        <a:t>2020/21</a:t>
                      </a:r>
                      <a:endParaRPr lang="en-US" sz="1600" b="1" dirty="0">
                        <a:latin typeface="+mn-lt"/>
                        <a:cs typeface="Arial" pitchFamily="34" charset="0"/>
                      </a:endParaRPr>
                    </a:p>
                  </a:txBody>
                  <a:tcPr anchor="ctr"/>
                </a:tc>
                <a:extLst>
                  <a:ext uri="{0D108BD9-81ED-4DB2-BD59-A6C34878D82A}">
                    <a16:rowId xmlns:a16="http://schemas.microsoft.com/office/drawing/2014/main" xmlns="" val="10001"/>
                  </a:ext>
                </a:extLst>
              </a:tr>
              <a:tr h="39914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mn-lt"/>
                        </a:rPr>
                        <a:t>Compensation</a:t>
                      </a:r>
                      <a:r>
                        <a:rPr lang="en-US" sz="1600" baseline="0" dirty="0" smtClean="0">
                          <a:latin typeface="+mn-lt"/>
                        </a:rPr>
                        <a:t> of Employees</a:t>
                      </a:r>
                      <a:endParaRPr lang="en-US" sz="1600" b="1" dirty="0">
                        <a:latin typeface="+mn-lt"/>
                        <a:cs typeface="Arial" pitchFamily="34" charset="0"/>
                      </a:endParaRPr>
                    </a:p>
                  </a:txBody>
                  <a:tcPr anchor="ctr"/>
                </a:tc>
                <a:tc>
                  <a:txBody>
                    <a:bodyPr/>
                    <a:lstStyle/>
                    <a:p>
                      <a:pPr algn="r"/>
                      <a:r>
                        <a:rPr lang="en-US" sz="1600" kern="1200" dirty="0" smtClean="0">
                          <a:solidFill>
                            <a:schemeClr val="tx1"/>
                          </a:solidFill>
                          <a:effectLst/>
                          <a:latin typeface="+mn-lt"/>
                          <a:ea typeface="+mn-ea"/>
                          <a:cs typeface="+mn-cs"/>
                        </a:rPr>
                        <a:t>8 282 307</a:t>
                      </a:r>
                      <a:endParaRPr lang="en-US" sz="1600" b="1" dirty="0">
                        <a:latin typeface="+mn-lt"/>
                        <a:cs typeface="Arial" pitchFamily="34" charset="0"/>
                      </a:endParaRPr>
                    </a:p>
                  </a:txBody>
                  <a:tcPr anchor="ctr"/>
                </a:tc>
                <a:tc>
                  <a:txBody>
                    <a:bodyPr/>
                    <a:lstStyle/>
                    <a:p>
                      <a:pPr marL="0" algn="r" defTabSz="914400" rtl="0" eaLnBrk="1" latinLnBrk="0" hangingPunct="1">
                        <a:spcAft>
                          <a:spcPts val="600"/>
                        </a:spcAft>
                      </a:pPr>
                      <a:r>
                        <a:rPr lang="en-US" sz="1600" kern="1200" dirty="0" smtClean="0">
                          <a:solidFill>
                            <a:schemeClr val="tx1"/>
                          </a:solidFill>
                          <a:effectLst/>
                          <a:latin typeface="+mn-lt"/>
                          <a:ea typeface="+mn-ea"/>
                          <a:cs typeface="+mn-cs"/>
                        </a:rPr>
                        <a:t>8 956 964</a:t>
                      </a:r>
                      <a:endParaRPr lang="en-ZA" sz="1600" kern="1200" dirty="0">
                        <a:solidFill>
                          <a:schemeClr val="tx1"/>
                        </a:solidFill>
                        <a:effectLst/>
                        <a:latin typeface="+mn-lt"/>
                        <a:ea typeface="+mn-ea"/>
                        <a:cs typeface="+mn-cs"/>
                      </a:endParaRPr>
                    </a:p>
                  </a:txBody>
                  <a:tcPr marL="19050" marR="19050" marT="0" marB="0" anchor="ctr"/>
                </a:tc>
                <a:tc>
                  <a:txBody>
                    <a:bodyPr/>
                    <a:lstStyle/>
                    <a:p>
                      <a:pPr marL="0" algn="r" defTabSz="914400" rtl="0" eaLnBrk="1" latinLnBrk="0" hangingPunct="1">
                        <a:spcAft>
                          <a:spcPts val="0"/>
                        </a:spcAft>
                      </a:pPr>
                      <a:r>
                        <a:rPr lang="en-US" sz="1600" kern="1200" dirty="0" smtClean="0">
                          <a:solidFill>
                            <a:schemeClr val="tx1"/>
                          </a:solidFill>
                          <a:effectLst/>
                          <a:latin typeface="+mn-lt"/>
                          <a:ea typeface="+mn-ea"/>
                          <a:cs typeface="+mn-cs"/>
                        </a:rPr>
                        <a:t>9 637 693</a:t>
                      </a:r>
                      <a:endParaRPr lang="en-ZA" sz="1600" kern="1200" dirty="0">
                        <a:solidFill>
                          <a:schemeClr val="tx1"/>
                        </a:solidFill>
                        <a:effectLst/>
                        <a:latin typeface="+mn-lt"/>
                        <a:ea typeface="+mn-ea"/>
                        <a:cs typeface="+mn-cs"/>
                      </a:endParaRPr>
                    </a:p>
                  </a:txBody>
                  <a:tcPr marL="19050" marR="19050" marT="0" marB="0" anchor="ctr"/>
                </a:tc>
                <a:tc>
                  <a:txBody>
                    <a:bodyPr/>
                    <a:lstStyle/>
                    <a:p>
                      <a:pPr marL="0" algn="r" defTabSz="914400" rtl="0" eaLnBrk="1" latinLnBrk="0" hangingPunct="1">
                        <a:spcAft>
                          <a:spcPts val="0"/>
                        </a:spcAft>
                      </a:pPr>
                      <a:r>
                        <a:rPr lang="en-US" sz="1600" kern="1200" dirty="0" smtClean="0">
                          <a:solidFill>
                            <a:schemeClr val="tx1"/>
                          </a:solidFill>
                          <a:effectLst/>
                          <a:latin typeface="+mn-lt"/>
                          <a:ea typeface="+mn-ea"/>
                          <a:cs typeface="+mn-cs"/>
                        </a:rPr>
                        <a:t>10 360 520</a:t>
                      </a:r>
                      <a:endParaRPr lang="en-ZA" sz="1600" kern="1200" dirty="0">
                        <a:solidFill>
                          <a:schemeClr val="tx1"/>
                        </a:solidFill>
                        <a:effectLst/>
                        <a:latin typeface="+mn-lt"/>
                        <a:ea typeface="+mn-ea"/>
                        <a:cs typeface="+mn-cs"/>
                      </a:endParaRPr>
                    </a:p>
                  </a:txBody>
                  <a:tcPr marL="19050" marR="19050" marT="0" marB="0" anchor="ctr"/>
                </a:tc>
                <a:extLst>
                  <a:ext uri="{0D108BD9-81ED-4DB2-BD59-A6C34878D82A}">
                    <a16:rowId xmlns:a16="http://schemas.microsoft.com/office/drawing/2014/main" xmlns="" val="10002"/>
                  </a:ext>
                </a:extLst>
              </a:tr>
              <a:tr h="39914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mn-lt"/>
                        </a:rPr>
                        <a:t>Goods and Services</a:t>
                      </a:r>
                      <a:endParaRPr lang="en-US" sz="1600" b="1" dirty="0">
                        <a:latin typeface="+mn-lt"/>
                        <a:cs typeface="Arial" pitchFamily="34" charset="0"/>
                      </a:endParaRPr>
                    </a:p>
                  </a:txBody>
                  <a:tcPr anchor="ctr"/>
                </a:tc>
                <a:tc>
                  <a:txBody>
                    <a:bodyPr/>
                    <a:lstStyle/>
                    <a:p>
                      <a:pPr algn="r"/>
                      <a:r>
                        <a:rPr lang="en-US" sz="1600" kern="1200" dirty="0" smtClean="0">
                          <a:solidFill>
                            <a:schemeClr val="tx1"/>
                          </a:solidFill>
                          <a:effectLst/>
                          <a:latin typeface="+mn-lt"/>
                          <a:ea typeface="+mn-ea"/>
                          <a:cs typeface="+mn-cs"/>
                        </a:rPr>
                        <a:t>387</a:t>
                      </a:r>
                      <a:r>
                        <a:rPr lang="en-US" sz="1600" kern="1200" baseline="0" dirty="0" smtClean="0">
                          <a:solidFill>
                            <a:schemeClr val="tx1"/>
                          </a:solidFill>
                          <a:effectLst/>
                          <a:latin typeface="+mn-lt"/>
                          <a:ea typeface="+mn-ea"/>
                          <a:cs typeface="+mn-cs"/>
                        </a:rPr>
                        <a:t> 337</a:t>
                      </a:r>
                      <a:endParaRPr lang="en-US" sz="1600" b="1" dirty="0">
                        <a:latin typeface="+mn-lt"/>
                        <a:cs typeface="Arial" pitchFamily="34" charset="0"/>
                      </a:endParaRPr>
                    </a:p>
                  </a:txBody>
                  <a:tcPr anchor="ctr"/>
                </a:tc>
                <a:tc>
                  <a:txBody>
                    <a:bodyPr/>
                    <a:lstStyle/>
                    <a:p>
                      <a:pPr algn="r"/>
                      <a:r>
                        <a:rPr lang="en-US" sz="1600" kern="1200" dirty="0" smtClean="0">
                          <a:solidFill>
                            <a:schemeClr val="tx1"/>
                          </a:solidFill>
                          <a:effectLst/>
                          <a:latin typeface="+mn-lt"/>
                          <a:ea typeface="+mn-ea"/>
                          <a:cs typeface="+mn-cs"/>
                        </a:rPr>
                        <a:t>434</a:t>
                      </a:r>
                      <a:r>
                        <a:rPr lang="en-US" sz="1600" kern="1200" baseline="0" dirty="0" smtClean="0">
                          <a:solidFill>
                            <a:schemeClr val="tx1"/>
                          </a:solidFill>
                          <a:effectLst/>
                          <a:latin typeface="+mn-lt"/>
                          <a:ea typeface="+mn-ea"/>
                          <a:cs typeface="+mn-cs"/>
                        </a:rPr>
                        <a:t> 5</a:t>
                      </a:r>
                      <a:r>
                        <a:rPr lang="en-US" sz="1600" kern="1200" dirty="0" smtClean="0">
                          <a:solidFill>
                            <a:schemeClr val="tx1"/>
                          </a:solidFill>
                          <a:effectLst/>
                          <a:latin typeface="+mn-lt"/>
                          <a:ea typeface="+mn-ea"/>
                          <a:cs typeface="+mn-cs"/>
                        </a:rPr>
                        <a:t>27</a:t>
                      </a:r>
                      <a:endParaRPr lang="en-US" sz="1600" b="1" dirty="0">
                        <a:latin typeface="+mn-lt"/>
                        <a:cs typeface="Arial" pitchFamily="34" charset="0"/>
                      </a:endParaRPr>
                    </a:p>
                  </a:txBody>
                  <a:tcPr anchor="ctr"/>
                </a:tc>
                <a:tc>
                  <a:txBody>
                    <a:bodyPr/>
                    <a:lstStyle/>
                    <a:p>
                      <a:pPr algn="r"/>
                      <a:r>
                        <a:rPr lang="en-US" sz="1600" kern="1200" dirty="0" smtClean="0">
                          <a:solidFill>
                            <a:schemeClr val="tx1"/>
                          </a:solidFill>
                          <a:effectLst/>
                          <a:latin typeface="+mn-lt"/>
                          <a:ea typeface="+mn-ea"/>
                          <a:cs typeface="+mn-cs"/>
                        </a:rPr>
                        <a:t>733 024</a:t>
                      </a:r>
                      <a:endParaRPr lang="en-US" sz="1600" b="1" dirty="0">
                        <a:latin typeface="+mn-lt"/>
                        <a:cs typeface="Arial" pitchFamily="34" charset="0"/>
                      </a:endParaRPr>
                    </a:p>
                  </a:txBody>
                  <a:tcPr anchor="ctr"/>
                </a:tc>
                <a:tc>
                  <a:txBody>
                    <a:bodyPr/>
                    <a:lstStyle/>
                    <a:p>
                      <a:pPr algn="r"/>
                      <a:r>
                        <a:rPr lang="en-US" sz="1600" kern="1200" dirty="0" smtClean="0">
                          <a:solidFill>
                            <a:schemeClr val="tx1"/>
                          </a:solidFill>
                          <a:effectLst/>
                          <a:latin typeface="+mn-lt"/>
                          <a:ea typeface="+mn-ea"/>
                          <a:cs typeface="+mn-cs"/>
                        </a:rPr>
                        <a:t>773 228</a:t>
                      </a:r>
                      <a:endParaRPr lang="en-US" sz="1600" b="1" dirty="0">
                        <a:latin typeface="+mn-lt"/>
                        <a:cs typeface="Arial" pitchFamily="34" charset="0"/>
                      </a:endParaRPr>
                    </a:p>
                  </a:txBody>
                  <a:tcPr anchor="ctr"/>
                </a:tc>
                <a:extLst>
                  <a:ext uri="{0D108BD9-81ED-4DB2-BD59-A6C34878D82A}">
                    <a16:rowId xmlns:a16="http://schemas.microsoft.com/office/drawing/2014/main" xmlns="" val="10003"/>
                  </a:ext>
                </a:extLst>
              </a:tr>
              <a:tr h="6985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mn-lt"/>
                        </a:rPr>
                        <a:t>Transfers and subsidies (Refer to next</a:t>
                      </a:r>
                      <a:r>
                        <a:rPr lang="en-US" sz="1600" baseline="0" dirty="0" smtClean="0">
                          <a:latin typeface="+mn-lt"/>
                        </a:rPr>
                        <a:t> slide for detail)</a:t>
                      </a:r>
                      <a:endParaRPr lang="en-US" sz="1600" b="1" dirty="0">
                        <a:latin typeface="+mn-lt"/>
                        <a:cs typeface="Arial" pitchFamily="34" charset="0"/>
                      </a:endParaRPr>
                    </a:p>
                  </a:txBody>
                  <a:tcPr anchor="ctr"/>
                </a:tc>
                <a:tc>
                  <a:txBody>
                    <a:bodyPr/>
                    <a:lstStyle/>
                    <a:p>
                      <a:pPr algn="r"/>
                      <a:r>
                        <a:rPr lang="en-US" sz="1600" b="1" dirty="0" smtClean="0">
                          <a:latin typeface="+mn-lt"/>
                          <a:cs typeface="Arial" pitchFamily="34" charset="0"/>
                        </a:rPr>
                        <a:t>43 628 444</a:t>
                      </a:r>
                      <a:endParaRPr lang="en-US" sz="1600" b="1" dirty="0">
                        <a:latin typeface="+mn-lt"/>
                        <a:cs typeface="Arial" pitchFamily="34" charset="0"/>
                      </a:endParaRPr>
                    </a:p>
                  </a:txBody>
                  <a:tcPr anchor="ctr"/>
                </a:tc>
                <a:tc>
                  <a:txBody>
                    <a:bodyPr/>
                    <a:lstStyle/>
                    <a:p>
                      <a:pPr algn="r"/>
                      <a:r>
                        <a:rPr lang="en-US" sz="1600" b="1" dirty="0" smtClean="0">
                          <a:latin typeface="+mn-lt"/>
                          <a:cs typeface="Arial" pitchFamily="34" charset="0"/>
                        </a:rPr>
                        <a:t>63 620 522</a:t>
                      </a:r>
                      <a:endParaRPr lang="en-US" sz="1600" b="1" dirty="0">
                        <a:latin typeface="+mn-lt"/>
                        <a:cs typeface="Arial" pitchFamily="34" charset="0"/>
                      </a:endParaRPr>
                    </a:p>
                  </a:txBody>
                  <a:tcPr anchor="ctr"/>
                </a:tc>
                <a:tc>
                  <a:txBody>
                    <a:bodyPr/>
                    <a:lstStyle/>
                    <a:p>
                      <a:pPr algn="r"/>
                      <a:r>
                        <a:rPr lang="en-US" sz="1600" b="1" dirty="0" smtClean="0">
                          <a:latin typeface="+mn-lt"/>
                          <a:cs typeface="Arial" pitchFamily="34" charset="0"/>
                        </a:rPr>
                        <a:t>79 259 068</a:t>
                      </a:r>
                      <a:endParaRPr lang="en-US" sz="1600" b="1" dirty="0">
                        <a:latin typeface="+mn-lt"/>
                        <a:cs typeface="Arial" pitchFamily="34" charset="0"/>
                      </a:endParaRPr>
                    </a:p>
                  </a:txBody>
                  <a:tcPr anchor="ctr"/>
                </a:tc>
                <a:tc>
                  <a:txBody>
                    <a:bodyPr/>
                    <a:lstStyle/>
                    <a:p>
                      <a:pPr algn="r"/>
                      <a:r>
                        <a:rPr lang="en-US" sz="1600" b="1" dirty="0" smtClean="0">
                          <a:latin typeface="+mn-lt"/>
                          <a:cs typeface="Arial" pitchFamily="34" charset="0"/>
                        </a:rPr>
                        <a:t>87 707 037</a:t>
                      </a:r>
                      <a:endParaRPr lang="en-US" sz="1600" b="1" dirty="0">
                        <a:latin typeface="+mn-lt"/>
                        <a:cs typeface="Arial" pitchFamily="34" charset="0"/>
                      </a:endParaRPr>
                    </a:p>
                  </a:txBody>
                  <a:tcPr anchor="ctr"/>
                </a:tc>
                <a:extLst>
                  <a:ext uri="{0D108BD9-81ED-4DB2-BD59-A6C34878D82A}">
                    <a16:rowId xmlns:a16="http://schemas.microsoft.com/office/drawing/2014/main" xmlns="" val="10004"/>
                  </a:ext>
                </a:extLst>
              </a:tr>
              <a:tr h="399143">
                <a:tc>
                  <a:txBody>
                    <a:bodyPr/>
                    <a:lstStyle/>
                    <a:p>
                      <a:r>
                        <a:rPr lang="en-US" sz="1600" dirty="0" smtClean="0">
                          <a:latin typeface="+mn-lt"/>
                        </a:rPr>
                        <a:t>Payments for capital assets</a:t>
                      </a:r>
                      <a:endParaRPr lang="en-US" sz="1600" b="1" dirty="0">
                        <a:latin typeface="+mn-lt"/>
                        <a:cs typeface="Arial" pitchFamily="34" charset="0"/>
                      </a:endParaRPr>
                    </a:p>
                  </a:txBody>
                  <a:tcPr anchor="ctr"/>
                </a:tc>
                <a:tc>
                  <a:txBody>
                    <a:bodyPr/>
                    <a:lstStyle/>
                    <a:p>
                      <a:pPr algn="r"/>
                      <a:r>
                        <a:rPr lang="en-US" sz="1600" b="0" kern="1200" dirty="0" smtClean="0">
                          <a:solidFill>
                            <a:schemeClr val="tx1"/>
                          </a:solidFill>
                          <a:effectLst/>
                          <a:latin typeface="+mn-lt"/>
                          <a:ea typeface="+mn-ea"/>
                          <a:cs typeface="+mn-cs"/>
                        </a:rPr>
                        <a:t>9 551</a:t>
                      </a:r>
                      <a:endParaRPr lang="en-US" sz="1600" b="0" dirty="0">
                        <a:latin typeface="+mn-lt"/>
                        <a:cs typeface="Arial" pitchFamily="34" charset="0"/>
                      </a:endParaRPr>
                    </a:p>
                  </a:txBody>
                  <a:tcPr anchor="ctr"/>
                </a:tc>
                <a:tc>
                  <a:txBody>
                    <a:bodyPr/>
                    <a:lstStyle/>
                    <a:p>
                      <a:pPr algn="r"/>
                      <a:r>
                        <a:rPr lang="en-US" sz="1600" b="0" kern="1200" dirty="0" smtClean="0">
                          <a:solidFill>
                            <a:schemeClr val="tx1"/>
                          </a:solidFill>
                          <a:effectLst/>
                          <a:latin typeface="+mn-lt"/>
                          <a:ea typeface="+mn-ea"/>
                          <a:cs typeface="+mn-cs"/>
                        </a:rPr>
                        <a:t>8 630</a:t>
                      </a:r>
                      <a:endParaRPr lang="en-US" sz="1600" b="0" dirty="0">
                        <a:latin typeface="+mn-lt"/>
                        <a:cs typeface="Arial" pitchFamily="34" charset="0"/>
                      </a:endParaRPr>
                    </a:p>
                  </a:txBody>
                  <a:tcPr anchor="ctr"/>
                </a:tc>
                <a:tc>
                  <a:txBody>
                    <a:bodyPr/>
                    <a:lstStyle/>
                    <a:p>
                      <a:pPr algn="r"/>
                      <a:r>
                        <a:rPr lang="en-US" sz="1600" b="0" kern="1200" dirty="0" smtClean="0">
                          <a:solidFill>
                            <a:schemeClr val="tx1"/>
                          </a:solidFill>
                          <a:effectLst/>
                          <a:latin typeface="+mn-lt"/>
                          <a:ea typeface="+mn-ea"/>
                          <a:cs typeface="+mn-cs"/>
                        </a:rPr>
                        <a:t>9 265</a:t>
                      </a:r>
                      <a:endParaRPr lang="en-US" sz="1600" b="0" dirty="0">
                        <a:latin typeface="+mn-lt"/>
                        <a:cs typeface="Arial" pitchFamily="34" charset="0"/>
                      </a:endParaRPr>
                    </a:p>
                  </a:txBody>
                  <a:tcPr anchor="ctr"/>
                </a:tc>
                <a:tc>
                  <a:txBody>
                    <a:bodyPr/>
                    <a:lstStyle/>
                    <a:p>
                      <a:pPr algn="r"/>
                      <a:r>
                        <a:rPr lang="en-US" sz="1600" b="0" kern="1200" dirty="0" smtClean="0">
                          <a:solidFill>
                            <a:schemeClr val="tx1"/>
                          </a:solidFill>
                          <a:effectLst/>
                          <a:latin typeface="+mn-lt"/>
                          <a:ea typeface="+mn-ea"/>
                          <a:cs typeface="+mn-cs"/>
                        </a:rPr>
                        <a:t>9 899</a:t>
                      </a:r>
                      <a:endParaRPr lang="en-US" sz="1600" b="0" dirty="0">
                        <a:latin typeface="+mn-lt"/>
                        <a:cs typeface="Arial" pitchFamily="34" charset="0"/>
                      </a:endParaRPr>
                    </a:p>
                  </a:txBody>
                  <a:tcPr anchor="ctr"/>
                </a:tc>
                <a:extLst>
                  <a:ext uri="{0D108BD9-81ED-4DB2-BD59-A6C34878D82A}">
                    <a16:rowId xmlns:a16="http://schemas.microsoft.com/office/drawing/2014/main" xmlns="" val="10005"/>
                  </a:ext>
                </a:extLst>
              </a:tr>
              <a:tr h="399143">
                <a:tc>
                  <a:txBody>
                    <a:bodyPr/>
                    <a:lstStyle/>
                    <a:p>
                      <a:r>
                        <a:rPr lang="en-US" sz="1600" b="1" dirty="0" smtClean="0">
                          <a:latin typeface="+mn-lt"/>
                        </a:rPr>
                        <a:t>Subtotal</a:t>
                      </a:r>
                      <a:endParaRPr lang="en-US" sz="1600" b="1" dirty="0">
                        <a:latin typeface="+mn-lt"/>
                        <a:cs typeface="Arial" pitchFamily="34" charset="0"/>
                      </a:endParaRPr>
                    </a:p>
                  </a:txBody>
                  <a:tcPr anchor="ctr"/>
                </a:tc>
                <a:tc>
                  <a:txBody>
                    <a:bodyPr/>
                    <a:lstStyle/>
                    <a:p>
                      <a:pPr marL="0" marR="0" algn="r">
                        <a:spcBef>
                          <a:spcPts val="0"/>
                        </a:spcBef>
                        <a:spcAft>
                          <a:spcPts val="0"/>
                        </a:spcAft>
                      </a:pPr>
                      <a:r>
                        <a:rPr lang="en-US" sz="1600" b="1" kern="1200" dirty="0" smtClean="0">
                          <a:solidFill>
                            <a:schemeClr val="tx1"/>
                          </a:solidFill>
                          <a:effectLst/>
                          <a:latin typeface="+mn-lt"/>
                          <a:ea typeface="+mn-ea"/>
                          <a:cs typeface="+mn-cs"/>
                        </a:rPr>
                        <a:t>52 307 639</a:t>
                      </a:r>
                      <a:endParaRPr lang="en-US" sz="1600" dirty="0">
                        <a:effectLst/>
                        <a:latin typeface="+mn-lt"/>
                        <a:ea typeface="Times New Roman"/>
                      </a:endParaRPr>
                    </a:p>
                  </a:txBody>
                  <a:tcPr marL="19050" marR="19050" marT="0" marB="0" anchor="ctr"/>
                </a:tc>
                <a:tc>
                  <a:txBody>
                    <a:bodyPr/>
                    <a:lstStyle/>
                    <a:p>
                      <a:pPr marL="0" marR="0" algn="r">
                        <a:spcBef>
                          <a:spcPts val="0"/>
                        </a:spcBef>
                        <a:spcAft>
                          <a:spcPts val="0"/>
                        </a:spcAft>
                      </a:pPr>
                      <a:r>
                        <a:rPr lang="en-US" sz="1600" b="1" kern="1200" dirty="0" smtClean="0">
                          <a:solidFill>
                            <a:schemeClr val="tx1"/>
                          </a:solidFill>
                          <a:effectLst/>
                          <a:latin typeface="+mn-lt"/>
                          <a:ea typeface="+mn-ea"/>
                          <a:cs typeface="+mn-cs"/>
                        </a:rPr>
                        <a:t>73 020 643</a:t>
                      </a:r>
                      <a:endParaRPr lang="en-US" sz="1600" dirty="0">
                        <a:effectLst/>
                        <a:latin typeface="+mn-lt"/>
                        <a:ea typeface="Times New Roman"/>
                      </a:endParaRPr>
                    </a:p>
                  </a:txBody>
                  <a:tcPr marL="19050" marR="19050" marT="0" marB="0" anchor="ctr"/>
                </a:tc>
                <a:tc>
                  <a:txBody>
                    <a:bodyPr/>
                    <a:lstStyle/>
                    <a:p>
                      <a:pPr marL="0" marR="0" algn="r">
                        <a:spcBef>
                          <a:spcPts val="0"/>
                        </a:spcBef>
                        <a:spcAft>
                          <a:spcPts val="0"/>
                        </a:spcAft>
                      </a:pPr>
                      <a:r>
                        <a:rPr lang="en-US" sz="1600" b="1" kern="1200" dirty="0" smtClean="0">
                          <a:solidFill>
                            <a:schemeClr val="tx1"/>
                          </a:solidFill>
                          <a:effectLst/>
                          <a:latin typeface="+mn-lt"/>
                          <a:ea typeface="+mn-ea"/>
                          <a:cs typeface="+mn-cs"/>
                        </a:rPr>
                        <a:t>89 639 050</a:t>
                      </a:r>
                      <a:endParaRPr lang="en-US" sz="1600" dirty="0">
                        <a:effectLst/>
                        <a:latin typeface="+mn-lt"/>
                        <a:ea typeface="Times New Roman"/>
                      </a:endParaRPr>
                    </a:p>
                  </a:txBody>
                  <a:tcPr marL="19050" marR="19050" marT="0" marB="0" anchor="ctr"/>
                </a:tc>
                <a:tc>
                  <a:txBody>
                    <a:bodyPr/>
                    <a:lstStyle/>
                    <a:p>
                      <a:pPr marL="0" marR="0" algn="r">
                        <a:spcBef>
                          <a:spcPts val="0"/>
                        </a:spcBef>
                        <a:spcAft>
                          <a:spcPts val="0"/>
                        </a:spcAft>
                      </a:pPr>
                      <a:r>
                        <a:rPr lang="en-US" sz="1600" b="1" kern="1200" dirty="0" smtClean="0">
                          <a:solidFill>
                            <a:schemeClr val="tx1"/>
                          </a:solidFill>
                          <a:effectLst/>
                          <a:latin typeface="+mn-lt"/>
                          <a:ea typeface="+mn-ea"/>
                          <a:cs typeface="+mn-cs"/>
                        </a:rPr>
                        <a:t>98 850 684</a:t>
                      </a:r>
                      <a:endParaRPr lang="en-US" sz="1600" dirty="0">
                        <a:effectLst/>
                        <a:latin typeface="+mn-lt"/>
                        <a:ea typeface="Times New Roman"/>
                      </a:endParaRPr>
                    </a:p>
                  </a:txBody>
                  <a:tcPr marL="19050" marR="19050" marT="0" marB="0" anchor="ctr"/>
                </a:tc>
                <a:extLst>
                  <a:ext uri="{0D108BD9-81ED-4DB2-BD59-A6C34878D82A}">
                    <a16:rowId xmlns:a16="http://schemas.microsoft.com/office/drawing/2014/main" xmlns="" val="10006"/>
                  </a:ext>
                </a:extLst>
              </a:tr>
              <a:tr h="399143">
                <a:tc>
                  <a:txBody>
                    <a:bodyPr/>
                    <a:lstStyle/>
                    <a:p>
                      <a:r>
                        <a:rPr lang="en-US" sz="1600" dirty="0" smtClean="0">
                          <a:latin typeface="+mn-lt"/>
                        </a:rPr>
                        <a:t>Skills levy</a:t>
                      </a:r>
                      <a:endParaRPr lang="en-US" sz="1600" dirty="0">
                        <a:latin typeface="+mn-lt"/>
                        <a:cs typeface="Arial" pitchFamily="34" charset="0"/>
                      </a:endParaRPr>
                    </a:p>
                  </a:txBody>
                  <a:tcPr anchor="ctr"/>
                </a:tc>
                <a:tc>
                  <a:txBody>
                    <a:bodyPr/>
                    <a:lstStyle/>
                    <a:p>
                      <a:pPr algn="r"/>
                      <a:r>
                        <a:rPr lang="en-US" sz="1600" b="0" kern="1200" dirty="0" smtClean="0">
                          <a:solidFill>
                            <a:schemeClr val="tx1"/>
                          </a:solidFill>
                          <a:effectLst/>
                          <a:latin typeface="+mn-lt"/>
                          <a:ea typeface="+mn-ea"/>
                          <a:cs typeface="+mn-cs"/>
                        </a:rPr>
                        <a:t>15 770 554</a:t>
                      </a:r>
                      <a:endParaRPr lang="en-US" sz="1600" b="0" dirty="0">
                        <a:latin typeface="Arial" pitchFamily="34" charset="0"/>
                        <a:cs typeface="Arial" pitchFamily="34" charset="0"/>
                      </a:endParaRPr>
                    </a:p>
                  </a:txBody>
                  <a:tcPr anchor="ctr"/>
                </a:tc>
                <a:tc>
                  <a:txBody>
                    <a:bodyPr/>
                    <a:lstStyle/>
                    <a:p>
                      <a:pPr marL="0" marR="0" algn="r" defTabSz="914400" rtl="0" eaLnBrk="1" latinLnBrk="0" hangingPunct="1">
                        <a:spcBef>
                          <a:spcPts val="0"/>
                        </a:spcBef>
                        <a:spcAft>
                          <a:spcPts val="0"/>
                        </a:spcAft>
                      </a:pPr>
                      <a:r>
                        <a:rPr lang="en-US" sz="1600" b="0" kern="1200" dirty="0" smtClean="0">
                          <a:solidFill>
                            <a:schemeClr val="tx1"/>
                          </a:solidFill>
                          <a:effectLst/>
                          <a:latin typeface="+mn-lt"/>
                          <a:ea typeface="+mn-ea"/>
                          <a:cs typeface="+mn-cs"/>
                        </a:rPr>
                        <a:t>16 929</a:t>
                      </a:r>
                      <a:r>
                        <a:rPr lang="en-US" sz="1600" b="0" kern="1200" baseline="0" dirty="0" smtClean="0">
                          <a:solidFill>
                            <a:schemeClr val="tx1"/>
                          </a:solidFill>
                          <a:effectLst/>
                          <a:latin typeface="+mn-lt"/>
                          <a:ea typeface="+mn-ea"/>
                          <a:cs typeface="+mn-cs"/>
                        </a:rPr>
                        <a:t> </a:t>
                      </a:r>
                      <a:r>
                        <a:rPr lang="en-US" sz="1600" b="0" kern="1200" dirty="0" smtClean="0">
                          <a:solidFill>
                            <a:schemeClr val="tx1"/>
                          </a:solidFill>
                          <a:effectLst/>
                          <a:latin typeface="+mn-lt"/>
                          <a:ea typeface="+mn-ea"/>
                          <a:cs typeface="+mn-cs"/>
                        </a:rPr>
                        <a:t>383</a:t>
                      </a:r>
                      <a:endParaRPr lang="en-US" sz="1600" b="0" kern="1200" dirty="0">
                        <a:solidFill>
                          <a:schemeClr val="tx1"/>
                        </a:solidFill>
                        <a:effectLst/>
                        <a:latin typeface="+mn-lt"/>
                        <a:ea typeface="+mn-ea"/>
                        <a:cs typeface="+mn-cs"/>
                      </a:endParaRPr>
                    </a:p>
                  </a:txBody>
                  <a:tcPr marL="19050" marR="19050" marT="0" marB="0" anchor="ctr"/>
                </a:tc>
                <a:tc>
                  <a:txBody>
                    <a:bodyPr/>
                    <a:lstStyle/>
                    <a:p>
                      <a:pPr marL="0" marR="0" algn="r" defTabSz="914400" rtl="0" eaLnBrk="1" latinLnBrk="0" hangingPunct="1">
                        <a:spcBef>
                          <a:spcPts val="0"/>
                        </a:spcBef>
                        <a:spcAft>
                          <a:spcPts val="0"/>
                        </a:spcAft>
                      </a:pPr>
                      <a:r>
                        <a:rPr lang="en-US" sz="1600" b="0" kern="1200" dirty="0" smtClean="0">
                          <a:solidFill>
                            <a:schemeClr val="tx1"/>
                          </a:solidFill>
                          <a:effectLst/>
                          <a:latin typeface="+mn-lt"/>
                          <a:ea typeface="+mn-ea"/>
                          <a:cs typeface="+mn-cs"/>
                        </a:rPr>
                        <a:t>18 299 472</a:t>
                      </a:r>
                      <a:endParaRPr lang="en-US" sz="1600" b="0" kern="1200" dirty="0">
                        <a:solidFill>
                          <a:schemeClr val="tx1"/>
                        </a:solidFill>
                        <a:effectLst/>
                        <a:latin typeface="+mn-lt"/>
                        <a:ea typeface="+mn-ea"/>
                        <a:cs typeface="+mn-cs"/>
                      </a:endParaRPr>
                    </a:p>
                  </a:txBody>
                  <a:tcPr marL="19050" marR="19050" marT="0" marB="0" anchor="ctr"/>
                </a:tc>
                <a:tc>
                  <a:txBody>
                    <a:bodyPr/>
                    <a:lstStyle/>
                    <a:p>
                      <a:pPr marL="0" marR="0" algn="r" defTabSz="914400" rtl="0" eaLnBrk="1" latinLnBrk="0" hangingPunct="1">
                        <a:spcBef>
                          <a:spcPts val="0"/>
                        </a:spcBef>
                        <a:spcAft>
                          <a:spcPts val="0"/>
                        </a:spcAft>
                      </a:pPr>
                      <a:r>
                        <a:rPr lang="en-US" sz="1600" b="0" kern="1200" dirty="0" smtClean="0">
                          <a:solidFill>
                            <a:schemeClr val="tx1"/>
                          </a:solidFill>
                          <a:effectLst/>
                          <a:latin typeface="+mn-lt"/>
                          <a:ea typeface="+mn-ea"/>
                          <a:cs typeface="+mn-cs"/>
                        </a:rPr>
                        <a:t>19 819 455</a:t>
                      </a:r>
                      <a:endParaRPr lang="en-US" sz="1600" b="0" kern="1200" dirty="0">
                        <a:solidFill>
                          <a:schemeClr val="tx1"/>
                        </a:solidFill>
                        <a:effectLst/>
                        <a:latin typeface="+mn-lt"/>
                        <a:ea typeface="+mn-ea"/>
                        <a:cs typeface="+mn-cs"/>
                      </a:endParaRPr>
                    </a:p>
                  </a:txBody>
                  <a:tcPr marL="19050" marR="19050" marT="0" marB="0" anchor="ctr"/>
                </a:tc>
                <a:extLst>
                  <a:ext uri="{0D108BD9-81ED-4DB2-BD59-A6C34878D82A}">
                    <a16:rowId xmlns:a16="http://schemas.microsoft.com/office/drawing/2014/main" xmlns="" val="10007"/>
                  </a:ext>
                </a:extLst>
              </a:tr>
              <a:tr h="399143">
                <a:tc>
                  <a:txBody>
                    <a:bodyPr/>
                    <a:lstStyle/>
                    <a:p>
                      <a:r>
                        <a:rPr lang="en-US" sz="1600" b="1" dirty="0" smtClean="0">
                          <a:latin typeface="+mn-lt"/>
                        </a:rPr>
                        <a:t>Total</a:t>
                      </a:r>
                      <a:endParaRPr lang="en-US" sz="1600" b="1" dirty="0">
                        <a:latin typeface="+mn-lt"/>
                        <a:cs typeface="Arial" pitchFamily="34" charset="0"/>
                      </a:endParaRPr>
                    </a:p>
                  </a:txBody>
                  <a:tcPr anchor="ctr"/>
                </a:tc>
                <a:tc>
                  <a:txBody>
                    <a:bodyPr/>
                    <a:lstStyle/>
                    <a:p>
                      <a:pPr marL="0" marR="0" algn="r">
                        <a:spcBef>
                          <a:spcPts val="0"/>
                        </a:spcBef>
                        <a:spcAft>
                          <a:spcPts val="0"/>
                        </a:spcAft>
                      </a:pPr>
                      <a:r>
                        <a:rPr lang="en-US" sz="1600" b="1" kern="1200" dirty="0" smtClean="0">
                          <a:solidFill>
                            <a:schemeClr val="tx1"/>
                          </a:solidFill>
                          <a:effectLst/>
                          <a:latin typeface="+mn-lt"/>
                          <a:ea typeface="+mn-ea"/>
                          <a:cs typeface="+mn-cs"/>
                        </a:rPr>
                        <a:t>68</a:t>
                      </a:r>
                      <a:r>
                        <a:rPr lang="en-US" sz="1600" b="1" kern="1200" baseline="0" dirty="0" smtClean="0">
                          <a:solidFill>
                            <a:schemeClr val="tx1"/>
                          </a:solidFill>
                          <a:effectLst/>
                          <a:latin typeface="+mn-lt"/>
                          <a:ea typeface="+mn-ea"/>
                          <a:cs typeface="+mn-cs"/>
                        </a:rPr>
                        <a:t> 078 193</a:t>
                      </a:r>
                      <a:endParaRPr lang="en-US" sz="1600" dirty="0">
                        <a:effectLst/>
                        <a:latin typeface="Arial"/>
                        <a:ea typeface="Times New Roman"/>
                      </a:endParaRPr>
                    </a:p>
                  </a:txBody>
                  <a:tcPr marL="19050" marR="19050" marT="0" marB="0" anchor="ctr"/>
                </a:tc>
                <a:tc>
                  <a:txBody>
                    <a:bodyPr/>
                    <a:lstStyle/>
                    <a:p>
                      <a:pPr marL="0" marR="0" algn="r">
                        <a:spcBef>
                          <a:spcPts val="0"/>
                        </a:spcBef>
                        <a:spcAft>
                          <a:spcPts val="0"/>
                        </a:spcAft>
                      </a:pPr>
                      <a:r>
                        <a:rPr lang="en-US" sz="1600" b="1" kern="1200" dirty="0" smtClean="0">
                          <a:solidFill>
                            <a:schemeClr val="tx1"/>
                          </a:solidFill>
                          <a:effectLst/>
                          <a:latin typeface="+mn-lt"/>
                          <a:ea typeface="+mn-ea"/>
                          <a:cs typeface="+mn-cs"/>
                        </a:rPr>
                        <a:t>89 950 026</a:t>
                      </a:r>
                      <a:endParaRPr lang="en-US" sz="1600" dirty="0">
                        <a:effectLst/>
                        <a:latin typeface="+mn-lt"/>
                        <a:ea typeface="Times New Roman"/>
                      </a:endParaRPr>
                    </a:p>
                  </a:txBody>
                  <a:tcPr marL="19050" marR="19050" marT="0" marB="0" anchor="ctr"/>
                </a:tc>
                <a:tc>
                  <a:txBody>
                    <a:bodyPr/>
                    <a:lstStyle/>
                    <a:p>
                      <a:pPr marL="0" marR="0" algn="r">
                        <a:spcBef>
                          <a:spcPts val="0"/>
                        </a:spcBef>
                        <a:spcAft>
                          <a:spcPts val="0"/>
                        </a:spcAft>
                      </a:pPr>
                      <a:r>
                        <a:rPr lang="en-US" sz="1600" b="1" kern="1200" dirty="0" smtClean="0">
                          <a:solidFill>
                            <a:schemeClr val="tx1"/>
                          </a:solidFill>
                          <a:effectLst/>
                          <a:latin typeface="+mn-lt"/>
                          <a:ea typeface="+mn-ea"/>
                          <a:cs typeface="+mn-cs"/>
                        </a:rPr>
                        <a:t>107 938 522</a:t>
                      </a:r>
                      <a:endParaRPr lang="en-US" sz="1600" dirty="0">
                        <a:effectLst/>
                        <a:latin typeface="+mn-lt"/>
                        <a:ea typeface="Times New Roman"/>
                      </a:endParaRPr>
                    </a:p>
                  </a:txBody>
                  <a:tcPr marL="19050" marR="19050" marT="0" marB="0" anchor="ctr"/>
                </a:tc>
                <a:tc>
                  <a:txBody>
                    <a:bodyPr/>
                    <a:lstStyle/>
                    <a:p>
                      <a:pPr marL="0" marR="0" algn="r">
                        <a:spcBef>
                          <a:spcPts val="0"/>
                        </a:spcBef>
                        <a:spcAft>
                          <a:spcPts val="0"/>
                        </a:spcAft>
                      </a:pPr>
                      <a:r>
                        <a:rPr lang="en-US" sz="1600" b="1" kern="1200" dirty="0" smtClean="0">
                          <a:solidFill>
                            <a:schemeClr val="tx1"/>
                          </a:solidFill>
                          <a:effectLst/>
                          <a:latin typeface="+mn-lt"/>
                          <a:ea typeface="+mn-ea"/>
                          <a:cs typeface="+mn-cs"/>
                        </a:rPr>
                        <a:t>118 670 139</a:t>
                      </a:r>
                      <a:endParaRPr lang="en-US" sz="1600" dirty="0">
                        <a:effectLst/>
                        <a:latin typeface="+mn-lt"/>
                        <a:ea typeface="Times New Roman"/>
                      </a:endParaRPr>
                    </a:p>
                  </a:txBody>
                  <a:tcPr marL="19050" marR="19050" marT="0" marB="0" anchor="ctr"/>
                </a:tc>
                <a:extLst>
                  <a:ext uri="{0D108BD9-81ED-4DB2-BD59-A6C34878D82A}">
                    <a16:rowId xmlns:a16="http://schemas.microsoft.com/office/drawing/2014/main" xmlns="" val="10008"/>
                  </a:ext>
                </a:extLst>
              </a:tr>
            </a:tbl>
          </a:graphicData>
        </a:graphic>
      </p:graphicFrame>
      <p:sp>
        <p:nvSpPr>
          <p:cNvPr id="10" name="Slide Number Placeholder 3"/>
          <p:cNvSpPr>
            <a:spLocks noGrp="1"/>
          </p:cNvSpPr>
          <p:nvPr>
            <p:ph type="sldNum" sz="quarter" idx="12"/>
          </p:nvPr>
        </p:nvSpPr>
        <p:spPr>
          <a:xfrm>
            <a:off x="7010400" y="6487587"/>
            <a:ext cx="2133600" cy="365125"/>
          </a:xfrm>
        </p:spPr>
        <p:txBody>
          <a:bodyPr/>
          <a:lstStyle/>
          <a:p>
            <a:pPr algn="r">
              <a:defRPr/>
            </a:pPr>
            <a:r>
              <a:rPr lang="en-US" b="1" dirty="0" smtClean="0">
                <a:latin typeface="+mn-lt"/>
                <a:cs typeface="Arial" pitchFamily="34" charset="0"/>
              </a:rPr>
              <a:t>65</a:t>
            </a:r>
            <a:endParaRPr lang="en-US" sz="1400" b="1" dirty="0">
              <a:latin typeface="+mn-lt"/>
              <a:cs typeface="Arial" pitchFamily="34" charset="0"/>
            </a:endParaRPr>
          </a:p>
        </p:txBody>
      </p:sp>
      <p:sp>
        <p:nvSpPr>
          <p:cNvPr id="11" name="TextBox 10"/>
          <p:cNvSpPr txBox="1"/>
          <p:nvPr/>
        </p:nvSpPr>
        <p:spPr>
          <a:xfrm>
            <a:off x="491033" y="391180"/>
            <a:ext cx="8119567" cy="523220"/>
          </a:xfrm>
          <a:prstGeom prst="rect">
            <a:avLst/>
          </a:prstGeom>
          <a:solidFill>
            <a:srgbClr val="006600"/>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fontAlgn="auto">
              <a:spcBef>
                <a:spcPts val="0"/>
              </a:spcBef>
              <a:spcAft>
                <a:spcPts val="0"/>
              </a:spcAft>
              <a:defRPr/>
            </a:pPr>
            <a:r>
              <a:rPr lang="en-US" sz="2800" b="1" dirty="0"/>
              <a:t>Allocations per Economic Classification </a:t>
            </a:r>
            <a:endParaRPr lang="en-ZA" sz="2800" b="1" dirty="0">
              <a:cs typeface="Calibri" pitchFamily="34" charset="0"/>
            </a:endParaRPr>
          </a:p>
        </p:txBody>
      </p:sp>
    </p:spTree>
    <p:extLst>
      <p:ext uri="{BB962C8B-B14F-4D97-AF65-F5344CB8AC3E}">
        <p14:creationId xmlns:p14="http://schemas.microsoft.com/office/powerpoint/2010/main" xmlns="" val="344039002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xmlns="" val="531052812"/>
              </p:ext>
            </p:extLst>
          </p:nvPr>
        </p:nvGraphicFramePr>
        <p:xfrm>
          <a:off x="325875" y="1404101"/>
          <a:ext cx="8534399" cy="4768099"/>
        </p:xfrm>
        <a:graphic>
          <a:graphicData uri="http://schemas.openxmlformats.org/drawingml/2006/table">
            <a:tbl>
              <a:tblPr firstRow="1" bandRow="1">
                <a:tableStyleId>{E8B1032C-EA38-4F05-BA0D-38AFFFC7BED3}</a:tableStyleId>
              </a:tblPr>
              <a:tblGrid>
                <a:gridCol w="3200400">
                  <a:extLst>
                    <a:ext uri="{9D8B030D-6E8A-4147-A177-3AD203B41FA5}">
                      <a16:colId xmlns:a16="http://schemas.microsoft.com/office/drawing/2014/main" xmlns="" val="20000"/>
                    </a:ext>
                  </a:extLst>
                </a:gridCol>
                <a:gridCol w="1600200">
                  <a:extLst>
                    <a:ext uri="{9D8B030D-6E8A-4147-A177-3AD203B41FA5}">
                      <a16:colId xmlns:a16="http://schemas.microsoft.com/office/drawing/2014/main" xmlns="" val="20001"/>
                    </a:ext>
                  </a:extLst>
                </a:gridCol>
                <a:gridCol w="1398170">
                  <a:extLst>
                    <a:ext uri="{9D8B030D-6E8A-4147-A177-3AD203B41FA5}">
                      <a16:colId xmlns:a16="http://schemas.microsoft.com/office/drawing/2014/main" xmlns="" val="20002"/>
                    </a:ext>
                  </a:extLst>
                </a:gridCol>
                <a:gridCol w="1167810">
                  <a:extLst>
                    <a:ext uri="{9D8B030D-6E8A-4147-A177-3AD203B41FA5}">
                      <a16:colId xmlns:a16="http://schemas.microsoft.com/office/drawing/2014/main" xmlns="" val="20003"/>
                    </a:ext>
                  </a:extLst>
                </a:gridCol>
                <a:gridCol w="1167819">
                  <a:extLst>
                    <a:ext uri="{9D8B030D-6E8A-4147-A177-3AD203B41FA5}">
                      <a16:colId xmlns:a16="http://schemas.microsoft.com/office/drawing/2014/main" xmlns="" val="20004"/>
                    </a:ext>
                  </a:extLst>
                </a:gridCol>
              </a:tblGrid>
              <a:tr h="544603">
                <a:tc rowSpan="2">
                  <a:txBody>
                    <a:bodyPr/>
                    <a:lstStyle/>
                    <a:p>
                      <a:pPr algn="ctr"/>
                      <a:r>
                        <a:rPr lang="en-US" sz="1400" dirty="0" smtClean="0">
                          <a:latin typeface="+mn-lt"/>
                        </a:rPr>
                        <a:t>Economic</a:t>
                      </a:r>
                      <a:r>
                        <a:rPr lang="en-US" sz="1400" baseline="0" dirty="0" smtClean="0">
                          <a:latin typeface="+mn-lt"/>
                        </a:rPr>
                        <a:t> Classification</a:t>
                      </a:r>
                    </a:p>
                    <a:p>
                      <a:pPr algn="ctr"/>
                      <a:r>
                        <a:rPr lang="en-US" sz="1400" baseline="0" dirty="0" smtClean="0">
                          <a:latin typeface="+mn-lt"/>
                          <a:cs typeface="Arial" pitchFamily="34" charset="0"/>
                        </a:rPr>
                        <a:t>Detail of Transfer Payments</a:t>
                      </a:r>
                      <a:endParaRPr lang="en-US" sz="1400" dirty="0" smtClean="0">
                        <a:latin typeface="+mn-lt"/>
                        <a:cs typeface="Arial" pitchFamily="34" charset="0"/>
                      </a:endParaRPr>
                    </a:p>
                  </a:txBody>
                  <a:tcPr anchor="ctr"/>
                </a:tc>
                <a:tc>
                  <a:txBody>
                    <a:bodyPr/>
                    <a:lstStyle/>
                    <a:p>
                      <a:pPr algn="ctr"/>
                      <a:r>
                        <a:rPr lang="en-US" sz="1400" dirty="0" smtClean="0">
                          <a:latin typeface="+mn-lt"/>
                        </a:rPr>
                        <a:t>Adjusted Appropriation</a:t>
                      </a:r>
                      <a:endParaRPr lang="en-US" sz="1400" dirty="0">
                        <a:latin typeface="+mn-lt"/>
                        <a:cs typeface="Arial" pitchFamily="34" charset="0"/>
                      </a:endParaRPr>
                    </a:p>
                  </a:txBody>
                  <a:tcPr anchor="ctr"/>
                </a:tc>
                <a:tc gridSpan="3">
                  <a:txBody>
                    <a:bodyPr/>
                    <a:lstStyle/>
                    <a:p>
                      <a:pPr algn="ctr"/>
                      <a:r>
                        <a:rPr lang="en-US" sz="1400" dirty="0" smtClean="0">
                          <a:latin typeface="+mn-lt"/>
                        </a:rPr>
                        <a:t>Medium-</a:t>
                      </a:r>
                      <a:r>
                        <a:rPr lang="en-US" sz="1400" baseline="0" dirty="0" smtClean="0">
                          <a:latin typeface="+mn-lt"/>
                        </a:rPr>
                        <a:t>Term Expenditure Estimate</a:t>
                      </a:r>
                    </a:p>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latin typeface="+mn-lt"/>
                        </a:rPr>
                        <a:t>R’000</a:t>
                      </a:r>
                      <a:endParaRPr lang="en-US" sz="1400" b="1" dirty="0" smtClean="0">
                        <a:latin typeface="+mn-lt"/>
                        <a:cs typeface="Arial" pitchFamily="34" charset="0"/>
                      </a:endParaRPr>
                    </a:p>
                  </a:txBody>
                  <a:tcPr anchor="ct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xmlns="" val="10000"/>
                  </a:ext>
                </a:extLst>
              </a:tr>
              <a:tr h="315296">
                <a:tc vMerge="1">
                  <a:txBody>
                    <a:bodyPr/>
                    <a:lstStyle/>
                    <a:p>
                      <a:endParaRPr lang="en-US" sz="1800" b="1" dirty="0">
                        <a:latin typeface="Arial" pitchFamily="34" charset="0"/>
                        <a:cs typeface="Arial" pitchFamily="34" charset="0"/>
                      </a:endParaRPr>
                    </a:p>
                  </a:txBody>
                  <a:tcPr/>
                </a:tc>
                <a:tc>
                  <a:txBody>
                    <a:bodyPr/>
                    <a:lstStyle/>
                    <a:p>
                      <a:pPr algn="ctr"/>
                      <a:r>
                        <a:rPr lang="en-US" sz="1400" b="1" dirty="0" smtClean="0">
                          <a:latin typeface="+mn-lt"/>
                        </a:rPr>
                        <a:t>2017/18</a:t>
                      </a:r>
                      <a:endParaRPr lang="en-US" sz="1400" b="1" dirty="0">
                        <a:latin typeface="+mn-lt"/>
                        <a:cs typeface="Arial" pitchFamily="34" charset="0"/>
                      </a:endParaRPr>
                    </a:p>
                  </a:txBody>
                  <a:tcPr anchor="ctr"/>
                </a:tc>
                <a:tc>
                  <a:txBody>
                    <a:bodyPr/>
                    <a:lstStyle/>
                    <a:p>
                      <a:pPr algn="ctr"/>
                      <a:r>
                        <a:rPr lang="en-US" sz="1400" b="1" dirty="0" smtClean="0">
                          <a:latin typeface="+mn-lt"/>
                        </a:rPr>
                        <a:t>2018/19</a:t>
                      </a:r>
                      <a:endParaRPr lang="en-US" sz="1400" b="1" dirty="0">
                        <a:latin typeface="+mn-lt"/>
                        <a:cs typeface="Arial" pitchFamily="34" charset="0"/>
                      </a:endParaRPr>
                    </a:p>
                  </a:txBody>
                  <a:tcPr anchor="ctr"/>
                </a:tc>
                <a:tc>
                  <a:txBody>
                    <a:bodyPr/>
                    <a:lstStyle/>
                    <a:p>
                      <a:pPr algn="ctr"/>
                      <a:r>
                        <a:rPr lang="en-US" sz="1400" b="1" dirty="0" smtClean="0">
                          <a:latin typeface="+mn-lt"/>
                        </a:rPr>
                        <a:t>2019/20</a:t>
                      </a:r>
                      <a:endParaRPr lang="en-US" sz="1400" b="1" dirty="0">
                        <a:latin typeface="+mn-lt"/>
                        <a:cs typeface="Arial" pitchFamily="34" charset="0"/>
                      </a:endParaRPr>
                    </a:p>
                  </a:txBody>
                  <a:tcPr anchor="ctr"/>
                </a:tc>
                <a:tc>
                  <a:txBody>
                    <a:bodyPr/>
                    <a:lstStyle/>
                    <a:p>
                      <a:pPr algn="ctr"/>
                      <a:r>
                        <a:rPr lang="en-US" sz="1400" b="1" dirty="0" smtClean="0">
                          <a:latin typeface="+mn-lt"/>
                        </a:rPr>
                        <a:t>2020/21</a:t>
                      </a:r>
                      <a:endParaRPr lang="en-US" sz="1400" b="1" dirty="0">
                        <a:latin typeface="+mn-lt"/>
                        <a:cs typeface="Arial" pitchFamily="34" charset="0"/>
                      </a:endParaRPr>
                    </a:p>
                  </a:txBody>
                  <a:tcPr anchor="ctr"/>
                </a:tc>
                <a:extLst>
                  <a:ext uri="{0D108BD9-81ED-4DB2-BD59-A6C34878D82A}">
                    <a16:rowId xmlns:a16="http://schemas.microsoft.com/office/drawing/2014/main" xmlns="" val="10001"/>
                  </a:ext>
                </a:extLst>
              </a:tr>
              <a:tr h="315296">
                <a:tc>
                  <a:txBody>
                    <a:bodyPr/>
                    <a:lstStyle/>
                    <a:p>
                      <a:pPr marL="0" lvl="1" indent="0"/>
                      <a:r>
                        <a:rPr lang="en-US" sz="1400" b="0" i="1" dirty="0" smtClean="0">
                          <a:latin typeface="+mn-lt"/>
                          <a:cs typeface="Arial" pitchFamily="34" charset="0"/>
                        </a:rPr>
                        <a:t>National Student Financial Aid Scheme</a:t>
                      </a:r>
                      <a:endParaRPr lang="en-US" sz="1400" b="0" i="1" dirty="0">
                        <a:latin typeface="+mn-lt"/>
                        <a:cs typeface="Arial" pitchFamily="34" charset="0"/>
                      </a:endParaRPr>
                    </a:p>
                  </a:txBody>
                  <a:tcPr anchor="ctr"/>
                </a:tc>
                <a:tc>
                  <a:txBody>
                    <a:bodyPr/>
                    <a:lstStyle/>
                    <a:p>
                      <a:pPr algn="r"/>
                      <a:r>
                        <a:rPr lang="en-US" sz="1400" b="1" i="1" dirty="0" smtClean="0">
                          <a:latin typeface="+mn-lt"/>
                          <a:cs typeface="Arial" pitchFamily="34" charset="0"/>
                        </a:rPr>
                        <a:t>10</a:t>
                      </a:r>
                      <a:r>
                        <a:rPr lang="en-US" sz="1400" b="1" i="1" baseline="0" dirty="0" smtClean="0">
                          <a:latin typeface="+mn-lt"/>
                          <a:cs typeface="Arial" pitchFamily="34" charset="0"/>
                        </a:rPr>
                        <a:t> 143 091</a:t>
                      </a:r>
                      <a:endParaRPr lang="en-US" sz="1400" b="1" i="1" dirty="0">
                        <a:latin typeface="+mn-lt"/>
                        <a:cs typeface="Arial" pitchFamily="34" charset="0"/>
                      </a:endParaRPr>
                    </a:p>
                  </a:txBody>
                  <a:tcPr anchor="ctr"/>
                </a:tc>
                <a:tc>
                  <a:txBody>
                    <a:bodyPr/>
                    <a:lstStyle/>
                    <a:p>
                      <a:pPr algn="r"/>
                      <a:r>
                        <a:rPr lang="en-US" sz="1400" b="1" i="1" dirty="0" smtClean="0">
                          <a:latin typeface="+mn-lt"/>
                          <a:cs typeface="Arial" pitchFamily="34" charset="0"/>
                        </a:rPr>
                        <a:t>20 334 391</a:t>
                      </a:r>
                      <a:endParaRPr lang="en-US" sz="1400" b="1" i="1" dirty="0">
                        <a:latin typeface="+mn-lt"/>
                        <a:cs typeface="Arial" pitchFamily="34" charset="0"/>
                      </a:endParaRPr>
                    </a:p>
                  </a:txBody>
                  <a:tcPr anchor="ctr"/>
                </a:tc>
                <a:tc>
                  <a:txBody>
                    <a:bodyPr/>
                    <a:lstStyle/>
                    <a:p>
                      <a:pPr algn="r"/>
                      <a:r>
                        <a:rPr lang="en-US" sz="1400" b="0" i="1" dirty="0" smtClean="0">
                          <a:latin typeface="+mn-lt"/>
                          <a:cs typeface="Arial" pitchFamily="34" charset="0"/>
                        </a:rPr>
                        <a:t>30 829 474</a:t>
                      </a:r>
                      <a:endParaRPr lang="en-US" sz="1400" b="0" i="1" dirty="0">
                        <a:latin typeface="+mn-lt"/>
                        <a:cs typeface="Arial" pitchFamily="34" charset="0"/>
                      </a:endParaRPr>
                    </a:p>
                  </a:txBody>
                  <a:tcPr anchor="ctr"/>
                </a:tc>
                <a:tc>
                  <a:txBody>
                    <a:bodyPr/>
                    <a:lstStyle/>
                    <a:p>
                      <a:pPr algn="r"/>
                      <a:r>
                        <a:rPr lang="en-US" sz="1400" b="0" i="1" dirty="0" smtClean="0">
                          <a:latin typeface="+mn-lt"/>
                          <a:cs typeface="Arial" pitchFamily="34" charset="0"/>
                        </a:rPr>
                        <a:t>35 321 406</a:t>
                      </a:r>
                      <a:endParaRPr lang="en-US" sz="1400" b="0" i="1" dirty="0">
                        <a:latin typeface="+mn-lt"/>
                        <a:cs typeface="Arial" pitchFamily="34" charset="0"/>
                      </a:endParaRPr>
                    </a:p>
                  </a:txBody>
                  <a:tcPr anchor="ctr"/>
                </a:tc>
                <a:extLst>
                  <a:ext uri="{0D108BD9-81ED-4DB2-BD59-A6C34878D82A}">
                    <a16:rowId xmlns:a16="http://schemas.microsoft.com/office/drawing/2014/main" xmlns="" val="10002"/>
                  </a:ext>
                </a:extLst>
              </a:tr>
              <a:tr h="379440">
                <a:tc>
                  <a:txBody>
                    <a:bodyPr/>
                    <a:lstStyle/>
                    <a:p>
                      <a:pPr marL="0" lvl="1" indent="0"/>
                      <a:r>
                        <a:rPr lang="en-US" sz="1400" b="0" i="1" dirty="0" smtClean="0">
                          <a:latin typeface="+mn-lt"/>
                          <a:cs typeface="Arial" pitchFamily="34" charset="0"/>
                        </a:rPr>
                        <a:t>Public entities (SAQA, CHE, QCTO, PSETA)</a:t>
                      </a:r>
                      <a:endParaRPr lang="en-US" sz="1400" b="0" i="1" dirty="0">
                        <a:latin typeface="+mn-lt"/>
                        <a:cs typeface="Arial" pitchFamily="34" charset="0"/>
                      </a:endParaRPr>
                    </a:p>
                  </a:txBody>
                  <a:tcPr anchor="ctr"/>
                </a:tc>
                <a:tc>
                  <a:txBody>
                    <a:bodyPr/>
                    <a:lstStyle/>
                    <a:p>
                      <a:pPr algn="r"/>
                      <a:r>
                        <a:rPr lang="en-US" sz="1400" b="0" i="1" dirty="0" smtClean="0">
                          <a:latin typeface="+mn-lt"/>
                          <a:cs typeface="Arial" pitchFamily="34" charset="0"/>
                        </a:rPr>
                        <a:t>243 566</a:t>
                      </a:r>
                      <a:endParaRPr lang="en-US" sz="1400" b="0" i="1" dirty="0">
                        <a:latin typeface="+mn-lt"/>
                        <a:cs typeface="Arial" pitchFamily="34" charset="0"/>
                      </a:endParaRPr>
                    </a:p>
                  </a:txBody>
                  <a:tcPr anchor="ctr"/>
                </a:tc>
                <a:tc>
                  <a:txBody>
                    <a:bodyPr/>
                    <a:lstStyle/>
                    <a:p>
                      <a:pPr algn="r"/>
                      <a:r>
                        <a:rPr lang="en-US" sz="1400" b="0" i="1" dirty="0" smtClean="0">
                          <a:latin typeface="+mn-lt"/>
                          <a:cs typeface="Arial" pitchFamily="34" charset="0"/>
                        </a:rPr>
                        <a:t>251 251</a:t>
                      </a:r>
                      <a:endParaRPr lang="en-US" sz="1400" b="0" i="1" dirty="0">
                        <a:latin typeface="+mn-lt"/>
                        <a:cs typeface="Arial" pitchFamily="34" charset="0"/>
                      </a:endParaRPr>
                    </a:p>
                  </a:txBody>
                  <a:tcPr anchor="ctr"/>
                </a:tc>
                <a:tc>
                  <a:txBody>
                    <a:bodyPr/>
                    <a:lstStyle/>
                    <a:p>
                      <a:pPr algn="r"/>
                      <a:r>
                        <a:rPr lang="en-US" sz="1400" b="0" i="1" dirty="0" smtClean="0">
                          <a:latin typeface="+mn-lt"/>
                          <a:cs typeface="Arial" pitchFamily="34" charset="0"/>
                        </a:rPr>
                        <a:t>265</a:t>
                      </a:r>
                      <a:r>
                        <a:rPr lang="en-US" sz="1400" b="0" i="1" baseline="0" dirty="0" smtClean="0">
                          <a:latin typeface="+mn-lt"/>
                          <a:cs typeface="Arial" pitchFamily="34" charset="0"/>
                        </a:rPr>
                        <a:t> 322</a:t>
                      </a:r>
                      <a:endParaRPr lang="en-US" sz="1400" b="0" i="1" dirty="0">
                        <a:latin typeface="+mn-lt"/>
                        <a:cs typeface="Arial" pitchFamily="34" charset="0"/>
                      </a:endParaRPr>
                    </a:p>
                  </a:txBody>
                  <a:tcPr anchor="ctr"/>
                </a:tc>
                <a:tc>
                  <a:txBody>
                    <a:bodyPr/>
                    <a:lstStyle/>
                    <a:p>
                      <a:pPr algn="r"/>
                      <a:r>
                        <a:rPr lang="en-US" sz="1400" b="0" i="1" dirty="0" smtClean="0">
                          <a:latin typeface="+mn-lt"/>
                          <a:cs typeface="Arial" pitchFamily="34" charset="0"/>
                        </a:rPr>
                        <a:t>279 914</a:t>
                      </a:r>
                      <a:endParaRPr lang="en-US" sz="1400" b="0" i="1" dirty="0">
                        <a:latin typeface="+mn-lt"/>
                        <a:cs typeface="Arial" pitchFamily="34" charset="0"/>
                      </a:endParaRPr>
                    </a:p>
                  </a:txBody>
                  <a:tcPr anchor="ctr"/>
                </a:tc>
                <a:extLst>
                  <a:ext uri="{0D108BD9-81ED-4DB2-BD59-A6C34878D82A}">
                    <a16:rowId xmlns:a16="http://schemas.microsoft.com/office/drawing/2014/main" xmlns="" val="10003"/>
                  </a:ext>
                </a:extLst>
              </a:tr>
              <a:tr h="315296">
                <a:tc>
                  <a:txBody>
                    <a:bodyPr/>
                    <a:lstStyle/>
                    <a:p>
                      <a:pPr lvl="0"/>
                      <a:r>
                        <a:rPr lang="en-US" sz="1400" i="1" dirty="0" err="1" smtClean="0">
                          <a:latin typeface="+mn-lt"/>
                        </a:rPr>
                        <a:t>ETDPSETA</a:t>
                      </a:r>
                      <a:r>
                        <a:rPr lang="en-US" sz="1400" i="1" dirty="0" smtClean="0">
                          <a:latin typeface="+mn-lt"/>
                        </a:rPr>
                        <a:t>: </a:t>
                      </a:r>
                      <a:r>
                        <a:rPr lang="en-US" sz="1400" i="1" baseline="0" dirty="0" smtClean="0">
                          <a:latin typeface="+mn-lt"/>
                        </a:rPr>
                        <a:t>Training contribution</a:t>
                      </a:r>
                      <a:endParaRPr lang="en-US" sz="1400" i="1" dirty="0">
                        <a:latin typeface="+mn-lt"/>
                      </a:endParaRPr>
                    </a:p>
                  </a:txBody>
                  <a:tcPr anchor="ctr"/>
                </a:tc>
                <a:tc>
                  <a:txBody>
                    <a:bodyPr/>
                    <a:lstStyle/>
                    <a:p>
                      <a:pPr algn="r"/>
                      <a:r>
                        <a:rPr lang="en-US" sz="1400" b="0" i="1" dirty="0" smtClean="0">
                          <a:latin typeface="+mn-lt"/>
                          <a:cs typeface="Arial" pitchFamily="34" charset="0"/>
                        </a:rPr>
                        <a:t>15 158</a:t>
                      </a:r>
                      <a:endParaRPr lang="en-US" sz="1400" b="0" i="1" dirty="0">
                        <a:latin typeface="+mn-lt"/>
                        <a:cs typeface="Arial" pitchFamily="34" charset="0"/>
                      </a:endParaRPr>
                    </a:p>
                  </a:txBody>
                  <a:tcPr anchor="ctr"/>
                </a:tc>
                <a:tc>
                  <a:txBody>
                    <a:bodyPr/>
                    <a:lstStyle/>
                    <a:p>
                      <a:pPr algn="r"/>
                      <a:r>
                        <a:rPr lang="en-US" sz="1400" b="0" i="1" dirty="0" smtClean="0">
                          <a:latin typeface="+mn-lt"/>
                          <a:cs typeface="Arial" pitchFamily="34" charset="0"/>
                        </a:rPr>
                        <a:t>17 949</a:t>
                      </a:r>
                      <a:endParaRPr lang="en-US" sz="1400" b="0" i="1" dirty="0">
                        <a:latin typeface="+mn-lt"/>
                        <a:cs typeface="Arial" pitchFamily="34" charset="0"/>
                      </a:endParaRPr>
                    </a:p>
                  </a:txBody>
                  <a:tcPr anchor="ctr"/>
                </a:tc>
                <a:tc>
                  <a:txBody>
                    <a:bodyPr/>
                    <a:lstStyle/>
                    <a:p>
                      <a:pPr algn="r"/>
                      <a:r>
                        <a:rPr lang="en-US" sz="1400" b="0" i="1" dirty="0" smtClean="0">
                          <a:latin typeface="+mn-lt"/>
                          <a:cs typeface="Arial" pitchFamily="34" charset="0"/>
                        </a:rPr>
                        <a:t>18 957</a:t>
                      </a:r>
                      <a:endParaRPr lang="en-US" sz="1400" b="0" i="1" dirty="0">
                        <a:latin typeface="+mn-lt"/>
                        <a:cs typeface="Arial" pitchFamily="34" charset="0"/>
                      </a:endParaRPr>
                    </a:p>
                  </a:txBody>
                  <a:tcPr anchor="ctr"/>
                </a:tc>
                <a:tc>
                  <a:txBody>
                    <a:bodyPr/>
                    <a:lstStyle/>
                    <a:p>
                      <a:pPr algn="r"/>
                      <a:r>
                        <a:rPr lang="en-US" sz="1400" b="0" i="1" dirty="0" smtClean="0">
                          <a:latin typeface="+mn-lt"/>
                          <a:cs typeface="Arial" pitchFamily="34" charset="0"/>
                        </a:rPr>
                        <a:t>19 991</a:t>
                      </a:r>
                      <a:endParaRPr lang="en-US" sz="1400" b="0" i="1" dirty="0">
                        <a:latin typeface="+mn-lt"/>
                        <a:cs typeface="Arial" pitchFamily="34" charset="0"/>
                      </a:endParaRPr>
                    </a:p>
                  </a:txBody>
                  <a:tcPr anchor="ctr"/>
                </a:tc>
                <a:extLst>
                  <a:ext uri="{0D108BD9-81ED-4DB2-BD59-A6C34878D82A}">
                    <a16:rowId xmlns:a16="http://schemas.microsoft.com/office/drawing/2014/main" xmlns="" val="10004"/>
                  </a:ext>
                </a:extLst>
              </a:tr>
              <a:tr h="315296">
                <a:tc>
                  <a:txBody>
                    <a:bodyPr/>
                    <a:lstStyle/>
                    <a:p>
                      <a:pPr marL="0" lvl="1" indent="0"/>
                      <a:r>
                        <a:rPr lang="en-US" sz="1400" i="1" dirty="0" smtClean="0">
                          <a:latin typeface="+mn-lt"/>
                        </a:rPr>
                        <a:t>Universities</a:t>
                      </a:r>
                      <a:endParaRPr lang="en-US" sz="1400" b="0" i="1" dirty="0">
                        <a:latin typeface="+mn-lt"/>
                        <a:cs typeface="Arial" pitchFamily="34" charset="0"/>
                      </a:endParaRPr>
                    </a:p>
                  </a:txBody>
                  <a:tcPr anchor="ctr"/>
                </a:tc>
                <a:tc>
                  <a:txBody>
                    <a:bodyPr/>
                    <a:lstStyle/>
                    <a:p>
                      <a:pPr algn="r"/>
                      <a:r>
                        <a:rPr lang="en-US" sz="1400" b="1" kern="1200" dirty="0" smtClean="0">
                          <a:solidFill>
                            <a:schemeClr val="tx1"/>
                          </a:solidFill>
                          <a:effectLst/>
                          <a:latin typeface="+mn-lt"/>
                          <a:ea typeface="+mn-ea"/>
                          <a:cs typeface="+mn-cs"/>
                        </a:rPr>
                        <a:t>31 606 841</a:t>
                      </a:r>
                      <a:endParaRPr lang="en-US" sz="1400" b="1" i="1" dirty="0">
                        <a:latin typeface="+mn-lt"/>
                        <a:cs typeface="Arial" pitchFamily="34" charset="0"/>
                      </a:endParaRPr>
                    </a:p>
                  </a:txBody>
                  <a:tcPr anchor="ctr"/>
                </a:tc>
                <a:tc>
                  <a:txBody>
                    <a:bodyPr/>
                    <a:lstStyle/>
                    <a:p>
                      <a:pPr marL="0" algn="r" defTabSz="914400" rtl="0" eaLnBrk="1" latinLnBrk="0" hangingPunct="1"/>
                      <a:r>
                        <a:rPr lang="en-US" sz="1400" b="1" kern="1200" dirty="0" smtClean="0">
                          <a:solidFill>
                            <a:schemeClr val="tx1"/>
                          </a:solidFill>
                          <a:effectLst/>
                          <a:latin typeface="+mn-lt"/>
                          <a:ea typeface="+mn-ea"/>
                          <a:cs typeface="+mn-cs"/>
                        </a:rPr>
                        <a:t>38 597 859</a:t>
                      </a:r>
                      <a:endParaRPr lang="en-US" sz="1400" b="1" kern="1200" dirty="0">
                        <a:solidFill>
                          <a:schemeClr val="tx1"/>
                        </a:solidFill>
                        <a:effectLst/>
                        <a:latin typeface="+mn-lt"/>
                        <a:ea typeface="+mn-ea"/>
                        <a:cs typeface="+mn-cs"/>
                      </a:endParaRPr>
                    </a:p>
                  </a:txBody>
                  <a:tcPr anchor="ctr"/>
                </a:tc>
                <a:tc>
                  <a:txBody>
                    <a:bodyPr/>
                    <a:lstStyle/>
                    <a:p>
                      <a:pPr marL="0" algn="r" defTabSz="914400" rtl="0" eaLnBrk="1" latinLnBrk="0" hangingPunct="1"/>
                      <a:r>
                        <a:rPr lang="en-US" sz="1400" kern="1200" dirty="0" smtClean="0">
                          <a:solidFill>
                            <a:schemeClr val="tx1"/>
                          </a:solidFill>
                          <a:effectLst/>
                          <a:latin typeface="+mn-lt"/>
                          <a:ea typeface="+mn-ea"/>
                          <a:cs typeface="+mn-cs"/>
                        </a:rPr>
                        <a:t>42 237 891</a:t>
                      </a:r>
                      <a:endParaRPr lang="en-US" sz="1400" kern="1200" dirty="0">
                        <a:solidFill>
                          <a:schemeClr val="tx1"/>
                        </a:solidFill>
                        <a:effectLst/>
                        <a:latin typeface="+mn-lt"/>
                        <a:ea typeface="+mn-ea"/>
                        <a:cs typeface="+mn-cs"/>
                      </a:endParaRPr>
                    </a:p>
                  </a:txBody>
                  <a:tcPr anchor="ctr"/>
                </a:tc>
                <a:tc>
                  <a:txBody>
                    <a:bodyPr/>
                    <a:lstStyle/>
                    <a:p>
                      <a:pPr marL="0" algn="r" defTabSz="914400" rtl="0" eaLnBrk="1" latinLnBrk="0" hangingPunct="1"/>
                      <a:r>
                        <a:rPr lang="en-US" sz="1400" kern="1200" dirty="0" smtClean="0">
                          <a:solidFill>
                            <a:schemeClr val="tx1"/>
                          </a:solidFill>
                          <a:effectLst/>
                          <a:latin typeface="+mn-lt"/>
                          <a:ea typeface="+mn-ea"/>
                          <a:cs typeface="+mn-cs"/>
                        </a:rPr>
                        <a:t>45 102 225</a:t>
                      </a:r>
                      <a:endParaRPr lang="en-US" sz="1400" kern="1200" dirty="0">
                        <a:solidFill>
                          <a:schemeClr val="tx1"/>
                        </a:solidFill>
                        <a:effectLst/>
                        <a:latin typeface="+mn-lt"/>
                        <a:ea typeface="+mn-ea"/>
                        <a:cs typeface="+mn-cs"/>
                      </a:endParaRPr>
                    </a:p>
                  </a:txBody>
                  <a:tcPr anchor="ctr"/>
                </a:tc>
                <a:extLst>
                  <a:ext uri="{0D108BD9-81ED-4DB2-BD59-A6C34878D82A}">
                    <a16:rowId xmlns:a16="http://schemas.microsoft.com/office/drawing/2014/main" xmlns="" val="10005"/>
                  </a:ext>
                </a:extLst>
              </a:tr>
              <a:tr h="315296">
                <a:tc>
                  <a:txBody>
                    <a:bodyPr/>
                    <a:lstStyle/>
                    <a:p>
                      <a:pPr lvl="0"/>
                      <a:r>
                        <a:rPr lang="en-US" sz="1400" i="1" dirty="0" err="1" smtClean="0">
                          <a:latin typeface="+mn-lt"/>
                          <a:cs typeface="Arial" pitchFamily="34" charset="0"/>
                        </a:rPr>
                        <a:t>TVET</a:t>
                      </a:r>
                      <a:r>
                        <a:rPr lang="en-US" sz="1400" i="1" dirty="0" smtClean="0">
                          <a:latin typeface="+mn-lt"/>
                          <a:cs typeface="Arial" pitchFamily="34" charset="0"/>
                        </a:rPr>
                        <a:t> </a:t>
                      </a:r>
                      <a:r>
                        <a:rPr lang="en-US" sz="1400" i="1" baseline="0" dirty="0" smtClean="0">
                          <a:latin typeface="+mn-lt"/>
                          <a:cs typeface="Arial" pitchFamily="34" charset="0"/>
                        </a:rPr>
                        <a:t>C</a:t>
                      </a:r>
                      <a:r>
                        <a:rPr lang="en-US" sz="1400" i="1" dirty="0" smtClean="0">
                          <a:latin typeface="+mn-lt"/>
                          <a:cs typeface="Arial" pitchFamily="34" charset="0"/>
                        </a:rPr>
                        <a:t>olleges</a:t>
                      </a:r>
                      <a:endParaRPr lang="en-US" sz="1400" i="1" dirty="0">
                        <a:latin typeface="+mn-lt"/>
                        <a:cs typeface="Arial" pitchFamily="34" charset="0"/>
                      </a:endParaRPr>
                    </a:p>
                  </a:txBody>
                  <a:tcPr anchor="ctr"/>
                </a:tc>
                <a:tc>
                  <a:txBody>
                    <a:bodyPr/>
                    <a:lstStyle/>
                    <a:p>
                      <a:pPr algn="r"/>
                      <a:r>
                        <a:rPr lang="en-US" sz="1400" b="1" i="1" dirty="0" smtClean="0">
                          <a:latin typeface="+mn-lt"/>
                          <a:cs typeface="Arial" pitchFamily="34" charset="0"/>
                        </a:rPr>
                        <a:t>1 495 749</a:t>
                      </a:r>
                      <a:endParaRPr lang="en-US" sz="1400" b="1" i="1" dirty="0">
                        <a:latin typeface="+mn-lt"/>
                        <a:cs typeface="Arial" pitchFamily="34" charset="0"/>
                      </a:endParaRPr>
                    </a:p>
                  </a:txBody>
                  <a:tcPr anchor="ctr"/>
                </a:tc>
                <a:tc>
                  <a:txBody>
                    <a:bodyPr/>
                    <a:lstStyle/>
                    <a:p>
                      <a:pPr algn="r"/>
                      <a:r>
                        <a:rPr lang="en-US" sz="1400" b="1" i="1" dirty="0" smtClean="0">
                          <a:latin typeface="+mn-lt"/>
                          <a:cs typeface="Arial" pitchFamily="34" charset="0"/>
                        </a:rPr>
                        <a:t>4 287 538</a:t>
                      </a:r>
                      <a:endParaRPr lang="en-US" sz="1400" b="1" i="1" dirty="0">
                        <a:latin typeface="+mn-lt"/>
                        <a:cs typeface="Arial" pitchFamily="34" charset="0"/>
                      </a:endParaRPr>
                    </a:p>
                  </a:txBody>
                  <a:tcPr anchor="ctr"/>
                </a:tc>
                <a:tc>
                  <a:txBody>
                    <a:bodyPr/>
                    <a:lstStyle/>
                    <a:p>
                      <a:pPr algn="r"/>
                      <a:r>
                        <a:rPr lang="en-US" sz="1400" i="1" dirty="0" smtClean="0">
                          <a:latin typeface="+mn-lt"/>
                          <a:cs typeface="Arial" pitchFamily="34" charset="0"/>
                        </a:rPr>
                        <a:t>5 768 665</a:t>
                      </a:r>
                      <a:endParaRPr lang="en-US" sz="1400" i="1" dirty="0">
                        <a:latin typeface="+mn-lt"/>
                        <a:cs typeface="Arial" pitchFamily="34" charset="0"/>
                      </a:endParaRPr>
                    </a:p>
                  </a:txBody>
                  <a:tcPr anchor="ctr"/>
                </a:tc>
                <a:tc>
                  <a:txBody>
                    <a:bodyPr/>
                    <a:lstStyle/>
                    <a:p>
                      <a:pPr algn="r"/>
                      <a:r>
                        <a:rPr lang="en-US" sz="1400" i="1" dirty="0" smtClean="0">
                          <a:latin typeface="+mn-lt"/>
                          <a:cs typeface="Arial" pitchFamily="34" charset="0"/>
                        </a:rPr>
                        <a:t>6 837 112</a:t>
                      </a:r>
                      <a:endParaRPr lang="en-US" sz="1400" i="1" dirty="0">
                        <a:latin typeface="+mn-lt"/>
                        <a:cs typeface="Arial" pitchFamily="34" charset="0"/>
                      </a:endParaRPr>
                    </a:p>
                  </a:txBody>
                  <a:tcPr anchor="ctr"/>
                </a:tc>
                <a:extLst>
                  <a:ext uri="{0D108BD9-81ED-4DB2-BD59-A6C34878D82A}">
                    <a16:rowId xmlns:a16="http://schemas.microsoft.com/office/drawing/2014/main" xmlns="" val="10006"/>
                  </a:ext>
                </a:extLst>
              </a:tr>
              <a:tr h="315296">
                <a:tc>
                  <a:txBody>
                    <a:bodyPr/>
                    <a:lstStyle/>
                    <a:p>
                      <a:pPr lvl="0"/>
                      <a:r>
                        <a:rPr lang="en-US" sz="1400" i="1" dirty="0" smtClean="0">
                          <a:latin typeface="+mn-lt"/>
                          <a:cs typeface="Arial" pitchFamily="34" charset="0"/>
                        </a:rPr>
                        <a:t>Community Education Training </a:t>
                      </a:r>
                      <a:r>
                        <a:rPr lang="en-US" sz="1400" i="1" baseline="0" dirty="0" smtClean="0">
                          <a:latin typeface="+mn-lt"/>
                          <a:cs typeface="Arial" pitchFamily="34" charset="0"/>
                        </a:rPr>
                        <a:t>Colleges</a:t>
                      </a:r>
                      <a:endParaRPr lang="en-US" sz="1400" i="1" dirty="0">
                        <a:latin typeface="+mn-lt"/>
                        <a:cs typeface="Arial" pitchFamily="34" charset="0"/>
                      </a:endParaRPr>
                    </a:p>
                  </a:txBody>
                  <a:tcPr anchor="ctr"/>
                </a:tc>
                <a:tc>
                  <a:txBody>
                    <a:bodyPr/>
                    <a:lstStyle/>
                    <a:p>
                      <a:pPr algn="r"/>
                      <a:r>
                        <a:rPr lang="en-US" sz="1400" i="1" dirty="0" smtClean="0">
                          <a:latin typeface="+mn-lt"/>
                          <a:cs typeface="Arial" pitchFamily="34" charset="0"/>
                        </a:rPr>
                        <a:t>103 898</a:t>
                      </a:r>
                      <a:endParaRPr lang="en-US" sz="1400" i="1" dirty="0">
                        <a:latin typeface="+mn-lt"/>
                        <a:cs typeface="Arial" pitchFamily="34" charset="0"/>
                      </a:endParaRPr>
                    </a:p>
                  </a:txBody>
                  <a:tcPr anchor="ctr"/>
                </a:tc>
                <a:tc>
                  <a:txBody>
                    <a:bodyPr/>
                    <a:lstStyle/>
                    <a:p>
                      <a:pPr algn="r"/>
                      <a:r>
                        <a:rPr lang="en-US" sz="1400" i="1" dirty="0" smtClean="0">
                          <a:latin typeface="+mn-lt"/>
                          <a:cs typeface="Arial" pitchFamily="34" charset="0"/>
                        </a:rPr>
                        <a:t>109</a:t>
                      </a:r>
                      <a:r>
                        <a:rPr lang="en-US" sz="1400" i="1" baseline="0" dirty="0" smtClean="0">
                          <a:latin typeface="+mn-lt"/>
                          <a:cs typeface="Arial" pitchFamily="34" charset="0"/>
                        </a:rPr>
                        <a:t> 924</a:t>
                      </a:r>
                      <a:endParaRPr lang="en-US" sz="1400" i="1" dirty="0">
                        <a:latin typeface="+mn-lt"/>
                        <a:cs typeface="Arial" pitchFamily="34" charset="0"/>
                      </a:endParaRPr>
                    </a:p>
                  </a:txBody>
                  <a:tcPr anchor="ctr"/>
                </a:tc>
                <a:tc>
                  <a:txBody>
                    <a:bodyPr/>
                    <a:lstStyle/>
                    <a:p>
                      <a:pPr algn="r"/>
                      <a:r>
                        <a:rPr lang="en-US" sz="1400" i="1" dirty="0" smtClean="0">
                          <a:latin typeface="+mn-lt"/>
                          <a:cs typeface="Arial" pitchFamily="34" charset="0"/>
                        </a:rPr>
                        <a:t>116 080</a:t>
                      </a:r>
                      <a:endParaRPr lang="en-US" sz="1400" i="1" dirty="0">
                        <a:latin typeface="+mn-lt"/>
                        <a:cs typeface="Arial" pitchFamily="34" charset="0"/>
                      </a:endParaRPr>
                    </a:p>
                  </a:txBody>
                  <a:tcPr anchor="ctr"/>
                </a:tc>
                <a:tc>
                  <a:txBody>
                    <a:bodyPr/>
                    <a:lstStyle/>
                    <a:p>
                      <a:pPr algn="r"/>
                      <a:r>
                        <a:rPr lang="en-US" sz="1400" i="1" dirty="0" smtClean="0">
                          <a:latin typeface="+mn-lt"/>
                          <a:cs typeface="Arial" pitchFamily="34" charset="0"/>
                        </a:rPr>
                        <a:t>122 464</a:t>
                      </a:r>
                      <a:endParaRPr lang="en-US" sz="1400" i="1" dirty="0">
                        <a:latin typeface="+mn-lt"/>
                        <a:cs typeface="Arial" pitchFamily="34" charset="0"/>
                      </a:endParaRPr>
                    </a:p>
                  </a:txBody>
                  <a:tcPr anchor="ctr"/>
                </a:tc>
                <a:extLst>
                  <a:ext uri="{0D108BD9-81ED-4DB2-BD59-A6C34878D82A}">
                    <a16:rowId xmlns:a16="http://schemas.microsoft.com/office/drawing/2014/main" xmlns="" val="10007"/>
                  </a:ext>
                </a:extLst>
              </a:tr>
              <a:tr h="367320">
                <a:tc>
                  <a:txBody>
                    <a:bodyPr/>
                    <a:lstStyle/>
                    <a:p>
                      <a:pPr marL="0" lvl="1" indent="0"/>
                      <a:r>
                        <a:rPr lang="en-US" sz="1400" i="1" dirty="0" smtClean="0">
                          <a:latin typeface="+mn-lt"/>
                        </a:rPr>
                        <a:t>Universities South</a:t>
                      </a:r>
                      <a:r>
                        <a:rPr lang="en-US" sz="1400" i="1" baseline="0" dirty="0" smtClean="0">
                          <a:latin typeface="+mn-lt"/>
                        </a:rPr>
                        <a:t> Africa (</a:t>
                      </a:r>
                      <a:r>
                        <a:rPr lang="en-US" sz="1400" i="1" baseline="0" dirty="0" err="1" smtClean="0">
                          <a:latin typeface="+mn-lt"/>
                        </a:rPr>
                        <a:t>HEAIDS</a:t>
                      </a:r>
                      <a:r>
                        <a:rPr lang="en-US" sz="1400" i="1" baseline="0" dirty="0" smtClean="0">
                          <a:latin typeface="+mn-lt"/>
                        </a:rPr>
                        <a:t>)</a:t>
                      </a:r>
                      <a:endParaRPr lang="en-US" sz="1400" i="1" dirty="0">
                        <a:latin typeface="+mn-lt"/>
                      </a:endParaRPr>
                    </a:p>
                  </a:txBody>
                  <a:tcPr anchor="ctr"/>
                </a:tc>
                <a:tc>
                  <a:txBody>
                    <a:bodyPr/>
                    <a:lstStyle/>
                    <a:p>
                      <a:pPr algn="r"/>
                      <a:r>
                        <a:rPr lang="en-US" sz="1400" b="1" i="1" dirty="0" smtClean="0">
                          <a:latin typeface="+mn-lt"/>
                          <a:cs typeface="Arial" pitchFamily="34" charset="0"/>
                        </a:rPr>
                        <a:t>8 581</a:t>
                      </a:r>
                      <a:endParaRPr lang="en-US" sz="1400" b="1" i="1" dirty="0">
                        <a:latin typeface="+mn-lt"/>
                        <a:cs typeface="Arial" pitchFamily="34" charset="0"/>
                      </a:endParaRPr>
                    </a:p>
                  </a:txBody>
                  <a:tcPr anchor="ctr"/>
                </a:tc>
                <a:tc>
                  <a:txBody>
                    <a:bodyPr/>
                    <a:lstStyle/>
                    <a:p>
                      <a:pPr algn="r"/>
                      <a:r>
                        <a:rPr lang="en-US" sz="1400" b="1" i="1" dirty="0" smtClean="0">
                          <a:latin typeface="+mn-lt"/>
                          <a:cs typeface="Arial" pitchFamily="34" charset="0"/>
                        </a:rPr>
                        <a:t>17 919</a:t>
                      </a:r>
                      <a:endParaRPr lang="en-US" sz="1400" b="1" i="1" dirty="0">
                        <a:latin typeface="+mn-lt"/>
                        <a:cs typeface="Arial" pitchFamily="34" charset="0"/>
                      </a:endParaRPr>
                    </a:p>
                  </a:txBody>
                  <a:tcPr anchor="ctr"/>
                </a:tc>
                <a:tc>
                  <a:txBody>
                    <a:bodyPr/>
                    <a:lstStyle/>
                    <a:p>
                      <a:pPr algn="r"/>
                      <a:r>
                        <a:rPr lang="en-US" sz="1400" i="1" dirty="0" smtClean="0">
                          <a:latin typeface="+mn-lt"/>
                          <a:cs typeface="Arial" pitchFamily="34" charset="0"/>
                        </a:rPr>
                        <a:t>18 781</a:t>
                      </a:r>
                      <a:endParaRPr lang="en-US" sz="1400" i="1" dirty="0">
                        <a:latin typeface="+mn-lt"/>
                        <a:cs typeface="Arial" pitchFamily="34" charset="0"/>
                      </a:endParaRPr>
                    </a:p>
                  </a:txBody>
                  <a:tcPr anchor="ctr"/>
                </a:tc>
                <a:tc>
                  <a:txBody>
                    <a:bodyPr/>
                    <a:lstStyle/>
                    <a:p>
                      <a:pPr algn="r"/>
                      <a:r>
                        <a:rPr lang="en-US" sz="1400" i="1" dirty="0" smtClean="0">
                          <a:latin typeface="+mn-lt"/>
                          <a:cs typeface="Arial" pitchFamily="34" charset="0"/>
                        </a:rPr>
                        <a:t>19 813</a:t>
                      </a:r>
                      <a:endParaRPr lang="en-US" sz="1400" i="1" dirty="0">
                        <a:latin typeface="+mn-lt"/>
                        <a:cs typeface="Arial" pitchFamily="34" charset="0"/>
                      </a:endParaRPr>
                    </a:p>
                  </a:txBody>
                  <a:tcPr anchor="ctr"/>
                </a:tc>
                <a:extLst>
                  <a:ext uri="{0D108BD9-81ED-4DB2-BD59-A6C34878D82A}">
                    <a16:rowId xmlns:a16="http://schemas.microsoft.com/office/drawing/2014/main" xmlns="" val="10008"/>
                  </a:ext>
                </a:extLst>
              </a:tr>
              <a:tr h="409920">
                <a:tc>
                  <a:txBody>
                    <a:bodyPr/>
                    <a:lstStyle/>
                    <a:p>
                      <a:pPr marL="0" lvl="1" indent="0"/>
                      <a:r>
                        <a:rPr lang="en-US" sz="1400" i="1" dirty="0" smtClean="0">
                          <a:latin typeface="+mn-lt"/>
                          <a:cs typeface="Arial" pitchFamily="34" charset="0"/>
                        </a:rPr>
                        <a:t>Commonwealth</a:t>
                      </a:r>
                      <a:r>
                        <a:rPr lang="en-US" sz="1400" i="1" baseline="0" dirty="0" smtClean="0">
                          <a:latin typeface="+mn-lt"/>
                          <a:cs typeface="Arial" pitchFamily="34" charset="0"/>
                        </a:rPr>
                        <a:t> of Learning and IBSA</a:t>
                      </a:r>
                      <a:endParaRPr lang="en-US" sz="1400" i="1" dirty="0">
                        <a:latin typeface="+mn-lt"/>
                        <a:cs typeface="Arial" pitchFamily="34" charset="0"/>
                      </a:endParaRPr>
                    </a:p>
                  </a:txBody>
                  <a:tcPr anchor="ctr"/>
                </a:tc>
                <a:tc>
                  <a:txBody>
                    <a:bodyPr/>
                    <a:lstStyle/>
                    <a:p>
                      <a:pPr algn="r"/>
                      <a:r>
                        <a:rPr lang="en-US" sz="1400" i="1" dirty="0" smtClean="0">
                          <a:latin typeface="+mn-lt"/>
                          <a:cs typeface="Arial" pitchFamily="34" charset="0"/>
                        </a:rPr>
                        <a:t>3 489</a:t>
                      </a:r>
                      <a:endParaRPr lang="en-US" sz="1400" i="1" dirty="0">
                        <a:latin typeface="+mn-lt"/>
                        <a:cs typeface="Arial" pitchFamily="34" charset="0"/>
                      </a:endParaRPr>
                    </a:p>
                  </a:txBody>
                  <a:tcPr anchor="ctr"/>
                </a:tc>
                <a:tc>
                  <a:txBody>
                    <a:bodyPr/>
                    <a:lstStyle/>
                    <a:p>
                      <a:pPr algn="r"/>
                      <a:r>
                        <a:rPr lang="en-US" sz="1400" i="1" dirty="0" smtClean="0">
                          <a:latin typeface="+mn-lt"/>
                          <a:cs typeface="Arial" pitchFamily="34" charset="0"/>
                        </a:rPr>
                        <a:t>3 691</a:t>
                      </a:r>
                      <a:endParaRPr lang="en-US" sz="1400" i="1" dirty="0">
                        <a:latin typeface="+mn-lt"/>
                        <a:cs typeface="Arial" pitchFamily="34" charset="0"/>
                      </a:endParaRPr>
                    </a:p>
                  </a:txBody>
                  <a:tcPr anchor="ctr"/>
                </a:tc>
                <a:tc>
                  <a:txBody>
                    <a:bodyPr/>
                    <a:lstStyle/>
                    <a:p>
                      <a:pPr algn="r"/>
                      <a:r>
                        <a:rPr lang="en-US" sz="1400" i="1" dirty="0" smtClean="0">
                          <a:latin typeface="+mn-lt"/>
                          <a:cs typeface="Arial" pitchFamily="34" charset="0"/>
                        </a:rPr>
                        <a:t>3 898</a:t>
                      </a:r>
                      <a:endParaRPr lang="en-US" sz="1400" i="1" dirty="0">
                        <a:latin typeface="+mn-lt"/>
                        <a:cs typeface="Arial" pitchFamily="34" charset="0"/>
                      </a:endParaRPr>
                    </a:p>
                  </a:txBody>
                  <a:tcPr anchor="ctr"/>
                </a:tc>
                <a:tc>
                  <a:txBody>
                    <a:bodyPr/>
                    <a:lstStyle/>
                    <a:p>
                      <a:pPr algn="r"/>
                      <a:r>
                        <a:rPr lang="en-US" sz="1400" i="1" dirty="0" smtClean="0">
                          <a:latin typeface="+mn-lt"/>
                          <a:cs typeface="Arial" pitchFamily="34" charset="0"/>
                        </a:rPr>
                        <a:t>4 112</a:t>
                      </a:r>
                      <a:endParaRPr lang="en-US" sz="1400" i="1" dirty="0">
                        <a:latin typeface="+mn-lt"/>
                        <a:cs typeface="Arial" pitchFamily="34" charset="0"/>
                      </a:endParaRPr>
                    </a:p>
                  </a:txBody>
                  <a:tcPr anchor="ctr"/>
                </a:tc>
                <a:extLst>
                  <a:ext uri="{0D108BD9-81ED-4DB2-BD59-A6C34878D82A}">
                    <a16:rowId xmlns:a16="http://schemas.microsoft.com/office/drawing/2014/main" xmlns="" val="10009"/>
                  </a:ext>
                </a:extLst>
              </a:tr>
              <a:tr h="315296">
                <a:tc>
                  <a:txBody>
                    <a:bodyPr/>
                    <a:lstStyle/>
                    <a:p>
                      <a:pPr marL="0" lvl="1" indent="0"/>
                      <a:r>
                        <a:rPr lang="en-US" sz="1400" i="1" dirty="0" smtClean="0">
                          <a:latin typeface="+mn-lt"/>
                          <a:cs typeface="Arial" pitchFamily="34" charset="0"/>
                        </a:rPr>
                        <a:t>Leave gratuities</a:t>
                      </a:r>
                      <a:endParaRPr lang="en-US" sz="1400" i="1" dirty="0">
                        <a:latin typeface="+mn-lt"/>
                        <a:cs typeface="Arial" pitchFamily="34" charset="0"/>
                      </a:endParaRPr>
                    </a:p>
                  </a:txBody>
                  <a:tcPr anchor="ctr"/>
                </a:tc>
                <a:tc>
                  <a:txBody>
                    <a:bodyPr/>
                    <a:lstStyle/>
                    <a:p>
                      <a:pPr algn="r"/>
                      <a:r>
                        <a:rPr lang="en-US" sz="1400" b="0" i="0" kern="1200" dirty="0" smtClean="0">
                          <a:solidFill>
                            <a:schemeClr val="tx1"/>
                          </a:solidFill>
                          <a:effectLst/>
                          <a:latin typeface="+mn-lt"/>
                          <a:ea typeface="+mn-ea"/>
                          <a:cs typeface="+mn-cs"/>
                        </a:rPr>
                        <a:t>8 071</a:t>
                      </a:r>
                      <a:endParaRPr lang="en-US" sz="1400" b="0" i="0" dirty="0">
                        <a:latin typeface="+mn-lt"/>
                        <a:cs typeface="Arial" pitchFamily="34" charset="0"/>
                      </a:endParaRPr>
                    </a:p>
                  </a:txBody>
                  <a:tcPr anchor="ctr"/>
                </a:tc>
                <a:tc>
                  <a:txBody>
                    <a:bodyPr/>
                    <a:lstStyle/>
                    <a:p>
                      <a:pPr algn="r"/>
                      <a:r>
                        <a:rPr lang="en-US" sz="1400" i="1" dirty="0" smtClean="0">
                          <a:latin typeface="+mn-lt"/>
                          <a:cs typeface="Arial" pitchFamily="34" charset="0"/>
                        </a:rPr>
                        <a:t>-</a:t>
                      </a:r>
                      <a:endParaRPr lang="en-US" sz="1400" i="1" dirty="0">
                        <a:latin typeface="+mn-lt"/>
                        <a:cs typeface="Arial" pitchFamily="34" charset="0"/>
                      </a:endParaRPr>
                    </a:p>
                  </a:txBody>
                  <a:tcPr anchor="ctr"/>
                </a:tc>
                <a:tc>
                  <a:txBody>
                    <a:bodyPr/>
                    <a:lstStyle/>
                    <a:p>
                      <a:pPr algn="r"/>
                      <a:r>
                        <a:rPr lang="en-US" sz="1400" i="1" dirty="0" smtClean="0">
                          <a:latin typeface="+mn-lt"/>
                          <a:cs typeface="Arial" pitchFamily="34" charset="0"/>
                        </a:rPr>
                        <a:t>-</a:t>
                      </a:r>
                      <a:endParaRPr lang="en-US" sz="1400" i="1" dirty="0">
                        <a:latin typeface="+mn-lt"/>
                        <a:cs typeface="Arial" pitchFamily="34" charset="0"/>
                      </a:endParaRPr>
                    </a:p>
                  </a:txBody>
                  <a:tcPr anchor="ctr"/>
                </a:tc>
                <a:tc>
                  <a:txBody>
                    <a:bodyPr/>
                    <a:lstStyle/>
                    <a:p>
                      <a:pPr algn="r"/>
                      <a:r>
                        <a:rPr lang="en-US" sz="1400" i="1" dirty="0" smtClean="0">
                          <a:latin typeface="+mn-lt"/>
                          <a:cs typeface="Arial" pitchFamily="34" charset="0"/>
                        </a:rPr>
                        <a:t>-</a:t>
                      </a:r>
                      <a:endParaRPr lang="en-US" sz="1400" i="1" dirty="0">
                        <a:latin typeface="+mn-lt"/>
                        <a:cs typeface="Arial" pitchFamily="34" charset="0"/>
                      </a:endParaRPr>
                    </a:p>
                  </a:txBody>
                  <a:tcPr anchor="ctr"/>
                </a:tc>
                <a:extLst>
                  <a:ext uri="{0D108BD9-81ED-4DB2-BD59-A6C34878D82A}">
                    <a16:rowId xmlns:a16="http://schemas.microsoft.com/office/drawing/2014/main" xmlns="" val="10010"/>
                  </a:ext>
                </a:extLst>
              </a:tr>
              <a:tr h="315296">
                <a:tc>
                  <a:txBody>
                    <a:bodyPr/>
                    <a:lstStyle/>
                    <a:p>
                      <a:pPr algn="ctr"/>
                      <a:r>
                        <a:rPr lang="en-US" sz="1400" b="1" dirty="0" smtClean="0">
                          <a:latin typeface="+mn-lt"/>
                        </a:rPr>
                        <a:t>Total</a:t>
                      </a:r>
                      <a:endParaRPr lang="en-US" sz="1400" b="1" dirty="0">
                        <a:latin typeface="+mn-lt"/>
                        <a:cs typeface="Arial" pitchFamily="34" charset="0"/>
                      </a:endParaRPr>
                    </a:p>
                  </a:txBody>
                  <a:tcPr anchor="ctr"/>
                </a:tc>
                <a:tc>
                  <a:txBody>
                    <a:bodyPr/>
                    <a:lstStyle/>
                    <a:p>
                      <a:pPr marL="0" marR="0" algn="r">
                        <a:spcBef>
                          <a:spcPts val="0"/>
                        </a:spcBef>
                        <a:spcAft>
                          <a:spcPts val="0"/>
                        </a:spcAft>
                      </a:pPr>
                      <a:r>
                        <a:rPr lang="en-US" sz="1400" b="1" dirty="0" smtClean="0">
                          <a:solidFill>
                            <a:schemeClr val="tx1"/>
                          </a:solidFill>
                          <a:effectLst/>
                          <a:latin typeface="+mj-lt"/>
                          <a:ea typeface="Times New Roman"/>
                        </a:rPr>
                        <a:t>43 628 444</a:t>
                      </a:r>
                      <a:endParaRPr lang="en-US" sz="1400" b="1" dirty="0">
                        <a:solidFill>
                          <a:schemeClr val="tx1"/>
                        </a:solidFill>
                        <a:effectLst/>
                        <a:latin typeface="+mj-lt"/>
                        <a:ea typeface="Times New Roman"/>
                      </a:endParaRPr>
                    </a:p>
                  </a:txBody>
                  <a:tcPr marL="19050" marR="19050" marT="0" marB="0" anchor="ctr"/>
                </a:tc>
                <a:tc>
                  <a:txBody>
                    <a:bodyPr/>
                    <a:lstStyle/>
                    <a:p>
                      <a:pPr marL="0" marR="0" algn="r">
                        <a:spcBef>
                          <a:spcPts val="0"/>
                        </a:spcBef>
                        <a:spcAft>
                          <a:spcPts val="0"/>
                        </a:spcAft>
                      </a:pPr>
                      <a:r>
                        <a:rPr lang="en-US" sz="1400" b="1" dirty="0" smtClean="0">
                          <a:solidFill>
                            <a:schemeClr val="tx1"/>
                          </a:solidFill>
                          <a:effectLst/>
                          <a:latin typeface="+mn-lt"/>
                          <a:ea typeface="Times New Roman"/>
                        </a:rPr>
                        <a:t>63 620 522</a:t>
                      </a:r>
                      <a:endParaRPr lang="en-US" sz="1400" b="1" dirty="0">
                        <a:solidFill>
                          <a:schemeClr val="tx1"/>
                        </a:solidFill>
                        <a:effectLst/>
                        <a:latin typeface="+mn-lt"/>
                        <a:ea typeface="Times New Roman"/>
                      </a:endParaRPr>
                    </a:p>
                  </a:txBody>
                  <a:tcPr marL="19050" marR="19050" marT="0" marB="0" anchor="ctr"/>
                </a:tc>
                <a:tc>
                  <a:txBody>
                    <a:bodyPr/>
                    <a:lstStyle/>
                    <a:p>
                      <a:pPr marL="0" marR="0" algn="r">
                        <a:spcBef>
                          <a:spcPts val="0"/>
                        </a:spcBef>
                        <a:spcAft>
                          <a:spcPts val="0"/>
                        </a:spcAft>
                      </a:pPr>
                      <a:r>
                        <a:rPr lang="en-US" sz="1400" b="1" dirty="0" smtClean="0">
                          <a:solidFill>
                            <a:schemeClr val="tx1"/>
                          </a:solidFill>
                          <a:effectLst/>
                          <a:latin typeface="+mn-lt"/>
                          <a:ea typeface="Times New Roman"/>
                        </a:rPr>
                        <a:t>79 259 068</a:t>
                      </a:r>
                      <a:endParaRPr lang="en-US" sz="1400" b="1" dirty="0">
                        <a:solidFill>
                          <a:schemeClr val="tx1"/>
                        </a:solidFill>
                        <a:effectLst/>
                        <a:latin typeface="+mn-lt"/>
                        <a:ea typeface="Times New Roman"/>
                      </a:endParaRPr>
                    </a:p>
                  </a:txBody>
                  <a:tcPr marL="19050" marR="19050" marT="0" marB="0" anchor="ctr"/>
                </a:tc>
                <a:tc>
                  <a:txBody>
                    <a:bodyPr/>
                    <a:lstStyle/>
                    <a:p>
                      <a:pPr marL="0" marR="0" algn="r">
                        <a:spcBef>
                          <a:spcPts val="0"/>
                        </a:spcBef>
                        <a:spcAft>
                          <a:spcPts val="0"/>
                        </a:spcAft>
                      </a:pPr>
                      <a:r>
                        <a:rPr lang="en-US" sz="1400" b="1" dirty="0" smtClean="0">
                          <a:solidFill>
                            <a:schemeClr val="tx1"/>
                          </a:solidFill>
                          <a:effectLst/>
                          <a:latin typeface="+mn-lt"/>
                          <a:ea typeface="Times New Roman"/>
                        </a:rPr>
                        <a:t>87 707 037</a:t>
                      </a:r>
                      <a:endParaRPr lang="en-US" sz="1400" b="1" dirty="0">
                        <a:solidFill>
                          <a:schemeClr val="tx1"/>
                        </a:solidFill>
                        <a:effectLst/>
                        <a:latin typeface="+mn-lt"/>
                        <a:ea typeface="Times New Roman"/>
                      </a:endParaRPr>
                    </a:p>
                  </a:txBody>
                  <a:tcPr marL="19050" marR="19050" marT="0" marB="0" anchor="ctr"/>
                </a:tc>
                <a:extLst>
                  <a:ext uri="{0D108BD9-81ED-4DB2-BD59-A6C34878D82A}">
                    <a16:rowId xmlns:a16="http://schemas.microsoft.com/office/drawing/2014/main" xmlns="" val="10011"/>
                  </a:ext>
                </a:extLst>
              </a:tr>
            </a:tbl>
          </a:graphicData>
        </a:graphic>
      </p:graphicFrame>
      <p:sp>
        <p:nvSpPr>
          <p:cNvPr id="10" name="Slide Number Placeholder 3"/>
          <p:cNvSpPr>
            <a:spLocks noGrp="1"/>
          </p:cNvSpPr>
          <p:nvPr>
            <p:ph type="sldNum" sz="quarter" idx="12"/>
          </p:nvPr>
        </p:nvSpPr>
        <p:spPr>
          <a:xfrm>
            <a:off x="7010400" y="6487587"/>
            <a:ext cx="2133600" cy="365125"/>
          </a:xfrm>
        </p:spPr>
        <p:txBody>
          <a:bodyPr/>
          <a:lstStyle/>
          <a:p>
            <a:pPr algn="r">
              <a:defRPr/>
            </a:pPr>
            <a:r>
              <a:rPr lang="en-US" b="1" dirty="0" smtClean="0">
                <a:latin typeface="+mn-lt"/>
                <a:cs typeface="Arial" pitchFamily="34" charset="0"/>
              </a:rPr>
              <a:t>66</a:t>
            </a:r>
            <a:endParaRPr lang="en-US" sz="1400" b="1" dirty="0">
              <a:latin typeface="+mn-lt"/>
              <a:cs typeface="Arial" pitchFamily="34" charset="0"/>
            </a:endParaRPr>
          </a:p>
        </p:txBody>
      </p:sp>
      <p:sp>
        <p:nvSpPr>
          <p:cNvPr id="11" name="TextBox 10"/>
          <p:cNvSpPr txBox="1"/>
          <p:nvPr/>
        </p:nvSpPr>
        <p:spPr>
          <a:xfrm>
            <a:off x="491033" y="533400"/>
            <a:ext cx="8119567" cy="523220"/>
          </a:xfrm>
          <a:prstGeom prst="rect">
            <a:avLst/>
          </a:prstGeom>
          <a:solidFill>
            <a:srgbClr val="006600"/>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fontAlgn="auto">
              <a:spcBef>
                <a:spcPts val="0"/>
              </a:spcBef>
              <a:spcAft>
                <a:spcPts val="0"/>
              </a:spcAft>
              <a:defRPr/>
            </a:pPr>
            <a:r>
              <a:rPr lang="en-US" sz="2800" b="1" dirty="0"/>
              <a:t>Detail of Transfer Payments</a:t>
            </a:r>
            <a:endParaRPr lang="en-ZA" sz="2800" b="1" dirty="0">
              <a:cs typeface="Calibri" pitchFamily="34" charset="0"/>
            </a:endParaRPr>
          </a:p>
        </p:txBody>
      </p:sp>
    </p:spTree>
    <p:extLst>
      <p:ext uri="{BB962C8B-B14F-4D97-AF65-F5344CB8AC3E}">
        <p14:creationId xmlns:p14="http://schemas.microsoft.com/office/powerpoint/2010/main" xmlns="" val="388119105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Content Placeholder 2"/>
          <p:cNvSpPr>
            <a:spLocks noGrp="1"/>
          </p:cNvSpPr>
          <p:nvPr>
            <p:ph idx="1"/>
          </p:nvPr>
        </p:nvSpPr>
        <p:spPr>
          <a:xfrm>
            <a:off x="571500" y="1111250"/>
            <a:ext cx="7929563" cy="5213350"/>
          </a:xfrm>
        </p:spPr>
        <p:txBody>
          <a:bodyPr/>
          <a:lstStyle/>
          <a:p>
            <a:pPr marL="0" indent="0">
              <a:buNone/>
              <a:defRPr/>
            </a:pPr>
            <a:r>
              <a:rPr lang="en-US" sz="2000" dirty="0" smtClean="0">
                <a:cs typeface="Arial" pitchFamily="34" charset="0"/>
              </a:rPr>
              <a:t>Within the Department the funding distribution is as follows:</a:t>
            </a:r>
          </a:p>
          <a:p>
            <a:pPr marL="0" indent="0">
              <a:buNone/>
              <a:defRPr/>
            </a:pPr>
            <a:endParaRPr lang="en-US" sz="2000" dirty="0" smtClean="0">
              <a:cs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xmlns="" val="2148138106"/>
              </p:ext>
            </p:extLst>
          </p:nvPr>
        </p:nvGraphicFramePr>
        <p:xfrm>
          <a:off x="576263" y="1611301"/>
          <a:ext cx="8186737" cy="4789499"/>
        </p:xfrm>
        <a:graphic>
          <a:graphicData uri="http://schemas.openxmlformats.org/drawingml/2006/table">
            <a:tbl>
              <a:tblPr firstRow="1" bandRow="1">
                <a:tableStyleId>{5DA37D80-6434-44D0-A028-1B22A696006F}</a:tableStyleId>
              </a:tblPr>
              <a:tblGrid>
                <a:gridCol w="2736654">
                  <a:extLst>
                    <a:ext uri="{9D8B030D-6E8A-4147-A177-3AD203B41FA5}">
                      <a16:colId xmlns:a16="http://schemas.microsoft.com/office/drawing/2014/main" xmlns="" val="20000"/>
                    </a:ext>
                  </a:extLst>
                </a:gridCol>
                <a:gridCol w="650756">
                  <a:extLst>
                    <a:ext uri="{9D8B030D-6E8A-4147-A177-3AD203B41FA5}">
                      <a16:colId xmlns:a16="http://schemas.microsoft.com/office/drawing/2014/main" xmlns="" val="20001"/>
                    </a:ext>
                  </a:extLst>
                </a:gridCol>
                <a:gridCol w="3091092">
                  <a:extLst>
                    <a:ext uri="{9D8B030D-6E8A-4147-A177-3AD203B41FA5}">
                      <a16:colId xmlns:a16="http://schemas.microsoft.com/office/drawing/2014/main" xmlns="" val="20002"/>
                    </a:ext>
                  </a:extLst>
                </a:gridCol>
                <a:gridCol w="1708235">
                  <a:extLst>
                    <a:ext uri="{9D8B030D-6E8A-4147-A177-3AD203B41FA5}">
                      <a16:colId xmlns:a16="http://schemas.microsoft.com/office/drawing/2014/main" xmlns="" val="20003"/>
                    </a:ext>
                  </a:extLst>
                </a:gridCol>
              </a:tblGrid>
              <a:tr h="368423">
                <a:tc gridSpan="3">
                  <a:txBody>
                    <a:bodyPr/>
                    <a:lstStyle/>
                    <a:p>
                      <a:endParaRPr lang="en-ZA" sz="1600" dirty="0"/>
                    </a:p>
                  </a:txBody>
                  <a:tcPr/>
                </a:tc>
                <a:tc hMerge="1">
                  <a:txBody>
                    <a:bodyPr/>
                    <a:lstStyle/>
                    <a:p>
                      <a:endParaRPr lang="en-ZA"/>
                    </a:p>
                  </a:txBody>
                  <a:tcPr/>
                </a:tc>
                <a:tc hMerge="1">
                  <a:txBody>
                    <a:bodyPr/>
                    <a:lstStyle/>
                    <a:p>
                      <a:endParaRPr lang="en-ZA" sz="1600" dirty="0"/>
                    </a:p>
                  </a:txBody>
                  <a:tcPr/>
                </a:tc>
                <a:tc>
                  <a:txBody>
                    <a:bodyPr/>
                    <a:lstStyle/>
                    <a:p>
                      <a:pPr algn="ctr"/>
                      <a:r>
                        <a:rPr lang="en-ZA" sz="1600" dirty="0" err="1" smtClean="0"/>
                        <a:t>R’million</a:t>
                      </a:r>
                      <a:endParaRPr lang="en-ZA" sz="1600" dirty="0"/>
                    </a:p>
                  </a:txBody>
                  <a:tcPr/>
                </a:tc>
                <a:extLst>
                  <a:ext uri="{0D108BD9-81ED-4DB2-BD59-A6C34878D82A}">
                    <a16:rowId xmlns:a16="http://schemas.microsoft.com/office/drawing/2014/main" xmlns="" val="10000"/>
                  </a:ext>
                </a:extLst>
              </a:tr>
              <a:tr h="368423">
                <a:tc gridSpan="2">
                  <a:txBody>
                    <a:bodyPr/>
                    <a:lstStyle/>
                    <a:p>
                      <a:r>
                        <a:rPr lang="en-ZA" sz="1600" dirty="0" smtClean="0"/>
                        <a:t>Total Voted Funds</a:t>
                      </a:r>
                      <a:endParaRPr lang="en-ZA" sz="1600" b="1" dirty="0"/>
                    </a:p>
                  </a:txBody>
                  <a:tcPr/>
                </a:tc>
                <a:tc hMerge="1">
                  <a:txBody>
                    <a:bodyPr/>
                    <a:lstStyle/>
                    <a:p>
                      <a:endParaRPr lang="en-ZA"/>
                    </a:p>
                  </a:txBody>
                  <a:tcPr/>
                </a:tc>
                <a:tc>
                  <a:txBody>
                    <a:bodyPr/>
                    <a:lstStyle/>
                    <a:p>
                      <a:endParaRPr lang="en-ZA" sz="1600" b="1" dirty="0"/>
                    </a:p>
                  </a:txBody>
                  <a:tcPr/>
                </a:tc>
                <a:tc>
                  <a:txBody>
                    <a:bodyPr/>
                    <a:lstStyle/>
                    <a:p>
                      <a:pPr algn="r"/>
                      <a:r>
                        <a:rPr lang="en-ZA" sz="1600" dirty="0" smtClean="0"/>
                        <a:t>89 950</a:t>
                      </a:r>
                      <a:endParaRPr lang="en-ZA" sz="1600" b="1" dirty="0"/>
                    </a:p>
                  </a:txBody>
                  <a:tcPr/>
                </a:tc>
                <a:extLst>
                  <a:ext uri="{0D108BD9-81ED-4DB2-BD59-A6C34878D82A}">
                    <a16:rowId xmlns:a16="http://schemas.microsoft.com/office/drawing/2014/main" xmlns="" val="10001"/>
                  </a:ext>
                </a:extLst>
              </a:tr>
              <a:tr h="368423">
                <a:tc gridSpan="3">
                  <a:txBody>
                    <a:bodyPr/>
                    <a:lstStyle/>
                    <a:p>
                      <a:r>
                        <a:rPr lang="en-ZA" sz="1600" dirty="0" smtClean="0"/>
                        <a:t>Less: Direct Charges</a:t>
                      </a:r>
                      <a:r>
                        <a:rPr lang="en-ZA" sz="1600" baseline="0" dirty="0" smtClean="0"/>
                        <a:t> (Skills levy to </a:t>
                      </a:r>
                      <a:r>
                        <a:rPr lang="en-ZA" sz="1600" baseline="0" dirty="0" err="1" smtClean="0"/>
                        <a:t>SETAs</a:t>
                      </a:r>
                      <a:r>
                        <a:rPr lang="en-ZA" sz="1600" baseline="0" dirty="0" smtClean="0"/>
                        <a:t> and NSF)</a:t>
                      </a:r>
                      <a:endParaRPr lang="en-ZA" sz="1600" dirty="0"/>
                    </a:p>
                  </a:txBody>
                  <a:tcPr/>
                </a:tc>
                <a:tc hMerge="1">
                  <a:txBody>
                    <a:bodyPr/>
                    <a:lstStyle/>
                    <a:p>
                      <a:endParaRPr lang="en-ZA"/>
                    </a:p>
                  </a:txBody>
                  <a:tcPr/>
                </a:tc>
                <a:tc hMerge="1">
                  <a:txBody>
                    <a:bodyPr/>
                    <a:lstStyle/>
                    <a:p>
                      <a:endParaRPr lang="en-ZA" dirty="0"/>
                    </a:p>
                  </a:txBody>
                  <a:tcPr/>
                </a:tc>
                <a:tc>
                  <a:txBody>
                    <a:bodyPr/>
                    <a:lstStyle/>
                    <a:p>
                      <a:pPr algn="r"/>
                      <a:r>
                        <a:rPr lang="en-ZA" sz="1600" u="none" dirty="0" smtClean="0"/>
                        <a:t>16 929</a:t>
                      </a:r>
                      <a:endParaRPr lang="en-ZA" sz="1600" u="none" dirty="0"/>
                    </a:p>
                  </a:txBody>
                  <a:tcPr/>
                </a:tc>
                <a:extLst>
                  <a:ext uri="{0D108BD9-81ED-4DB2-BD59-A6C34878D82A}">
                    <a16:rowId xmlns:a16="http://schemas.microsoft.com/office/drawing/2014/main" xmlns="" val="10002"/>
                  </a:ext>
                </a:extLst>
              </a:tr>
              <a:tr h="368423">
                <a:tc>
                  <a:txBody>
                    <a:bodyPr/>
                    <a:lstStyle/>
                    <a:p>
                      <a:r>
                        <a:rPr lang="en-ZA" sz="1600" dirty="0" smtClean="0"/>
                        <a:t>Balance of Voted funds</a:t>
                      </a:r>
                      <a:endParaRPr lang="en-ZA" sz="1600" b="1" dirty="0"/>
                    </a:p>
                  </a:txBody>
                  <a:tcPr/>
                </a:tc>
                <a:tc gridSpan="2">
                  <a:txBody>
                    <a:bodyPr/>
                    <a:lstStyle/>
                    <a:p>
                      <a:endParaRPr lang="en-ZA" sz="1600" b="1" dirty="0"/>
                    </a:p>
                  </a:txBody>
                  <a:tcPr/>
                </a:tc>
                <a:tc hMerge="1">
                  <a:txBody>
                    <a:bodyPr/>
                    <a:lstStyle/>
                    <a:p>
                      <a:endParaRPr lang="en-ZA" dirty="0"/>
                    </a:p>
                  </a:txBody>
                  <a:tcPr/>
                </a:tc>
                <a:tc>
                  <a:txBody>
                    <a:bodyPr/>
                    <a:lstStyle/>
                    <a:p>
                      <a:pPr algn="r"/>
                      <a:r>
                        <a:rPr lang="en-ZA" sz="1600" dirty="0" smtClean="0"/>
                        <a:t>73 021</a:t>
                      </a:r>
                      <a:endParaRPr lang="en-ZA" sz="1600" b="1" dirty="0"/>
                    </a:p>
                  </a:txBody>
                  <a:tcPr/>
                </a:tc>
                <a:extLst>
                  <a:ext uri="{0D108BD9-81ED-4DB2-BD59-A6C34878D82A}">
                    <a16:rowId xmlns:a16="http://schemas.microsoft.com/office/drawing/2014/main" xmlns="" val="10003"/>
                  </a:ext>
                </a:extLst>
              </a:tr>
              <a:tr h="368423">
                <a:tc>
                  <a:txBody>
                    <a:bodyPr/>
                    <a:lstStyle/>
                    <a:p>
                      <a:r>
                        <a:rPr lang="en-ZA" sz="1600" dirty="0" smtClean="0"/>
                        <a:t>Less: Transfers:</a:t>
                      </a:r>
                      <a:endParaRPr lang="en-ZA" sz="1600" dirty="0"/>
                    </a:p>
                  </a:txBody>
                  <a:tcPr/>
                </a:tc>
                <a:tc gridSpan="2">
                  <a:txBody>
                    <a:bodyPr/>
                    <a:lstStyle/>
                    <a:p>
                      <a:r>
                        <a:rPr lang="en-ZA" sz="1600" dirty="0" smtClean="0"/>
                        <a:t>Universities</a:t>
                      </a:r>
                      <a:endParaRPr lang="en-ZA" sz="1600" dirty="0"/>
                    </a:p>
                  </a:txBody>
                  <a:tcPr/>
                </a:tc>
                <a:tc hMerge="1">
                  <a:txBody>
                    <a:bodyPr/>
                    <a:lstStyle/>
                    <a:p>
                      <a:endParaRPr lang="en-ZA"/>
                    </a:p>
                  </a:txBody>
                  <a:tcPr/>
                </a:tc>
                <a:tc>
                  <a:txBody>
                    <a:bodyPr/>
                    <a:lstStyle/>
                    <a:p>
                      <a:pPr algn="r"/>
                      <a:r>
                        <a:rPr lang="en-ZA" sz="1600" dirty="0" smtClean="0"/>
                        <a:t>38 598</a:t>
                      </a:r>
                      <a:endParaRPr lang="en-ZA" sz="1600" dirty="0"/>
                    </a:p>
                  </a:txBody>
                  <a:tcPr/>
                </a:tc>
                <a:extLst>
                  <a:ext uri="{0D108BD9-81ED-4DB2-BD59-A6C34878D82A}">
                    <a16:rowId xmlns:a16="http://schemas.microsoft.com/office/drawing/2014/main" xmlns="" val="10004"/>
                  </a:ext>
                </a:extLst>
              </a:tr>
              <a:tr h="368423">
                <a:tc>
                  <a:txBody>
                    <a:bodyPr/>
                    <a:lstStyle/>
                    <a:p>
                      <a:r>
                        <a:rPr lang="en-ZA" sz="1600" dirty="0" smtClean="0"/>
                        <a:t>(R63.621 million)</a:t>
                      </a:r>
                      <a:endParaRPr lang="en-ZA" sz="1600" dirty="0"/>
                    </a:p>
                  </a:txBody>
                  <a:tcPr/>
                </a:tc>
                <a:tc gridSpan="2">
                  <a:txBody>
                    <a:bodyPr/>
                    <a:lstStyle/>
                    <a:p>
                      <a:r>
                        <a:rPr lang="en-ZA" sz="1600" dirty="0" smtClean="0"/>
                        <a:t>NSFAS</a:t>
                      </a:r>
                      <a:endParaRPr lang="en-ZA" sz="1600" dirty="0"/>
                    </a:p>
                  </a:txBody>
                  <a:tcPr/>
                </a:tc>
                <a:tc hMerge="1">
                  <a:txBody>
                    <a:bodyPr/>
                    <a:lstStyle/>
                    <a:p>
                      <a:endParaRPr lang="en-ZA"/>
                    </a:p>
                  </a:txBody>
                  <a:tcPr/>
                </a:tc>
                <a:tc>
                  <a:txBody>
                    <a:bodyPr/>
                    <a:lstStyle/>
                    <a:p>
                      <a:pPr algn="r"/>
                      <a:r>
                        <a:rPr lang="en-ZA" sz="1600" dirty="0" smtClean="0"/>
                        <a:t>20 334</a:t>
                      </a:r>
                      <a:endParaRPr lang="en-ZA" sz="1600" dirty="0"/>
                    </a:p>
                  </a:txBody>
                  <a:tcPr/>
                </a:tc>
                <a:extLst>
                  <a:ext uri="{0D108BD9-81ED-4DB2-BD59-A6C34878D82A}">
                    <a16:rowId xmlns:a16="http://schemas.microsoft.com/office/drawing/2014/main" xmlns="" val="10005"/>
                  </a:ext>
                </a:extLst>
              </a:tr>
              <a:tr h="368423">
                <a:tc>
                  <a:txBody>
                    <a:bodyPr/>
                    <a:lstStyle/>
                    <a:p>
                      <a:endParaRPr lang="en-ZA" sz="1600" dirty="0"/>
                    </a:p>
                  </a:txBody>
                  <a:tcPr/>
                </a:tc>
                <a:tc gridSpan="2">
                  <a:txBody>
                    <a:bodyPr/>
                    <a:lstStyle/>
                    <a:p>
                      <a:r>
                        <a:rPr lang="en-ZA" sz="1600" dirty="0" smtClean="0"/>
                        <a:t>Public</a:t>
                      </a:r>
                      <a:r>
                        <a:rPr lang="en-ZA" sz="1600" baseline="0" dirty="0" smtClean="0"/>
                        <a:t> Entities</a:t>
                      </a:r>
                      <a:endParaRPr lang="en-ZA" sz="1600" dirty="0"/>
                    </a:p>
                  </a:txBody>
                  <a:tcPr/>
                </a:tc>
                <a:tc hMerge="1">
                  <a:txBody>
                    <a:bodyPr/>
                    <a:lstStyle/>
                    <a:p>
                      <a:endParaRPr lang="en-ZA"/>
                    </a:p>
                  </a:txBody>
                  <a:tcPr/>
                </a:tc>
                <a:tc>
                  <a:txBody>
                    <a:bodyPr/>
                    <a:lstStyle/>
                    <a:p>
                      <a:pPr algn="r"/>
                      <a:r>
                        <a:rPr lang="en-ZA" sz="1600" dirty="0" smtClean="0"/>
                        <a:t>269</a:t>
                      </a:r>
                      <a:endParaRPr lang="en-ZA" sz="1600" dirty="0"/>
                    </a:p>
                  </a:txBody>
                  <a:tcPr/>
                </a:tc>
                <a:extLst>
                  <a:ext uri="{0D108BD9-81ED-4DB2-BD59-A6C34878D82A}">
                    <a16:rowId xmlns:a16="http://schemas.microsoft.com/office/drawing/2014/main" xmlns="" val="10006"/>
                  </a:ext>
                </a:extLst>
              </a:tr>
              <a:tr h="368423">
                <a:tc>
                  <a:txBody>
                    <a:bodyPr/>
                    <a:lstStyle/>
                    <a:p>
                      <a:endParaRPr lang="en-ZA" sz="1600" dirty="0"/>
                    </a:p>
                  </a:txBody>
                  <a:tcPr/>
                </a:tc>
                <a:tc gridSpan="2">
                  <a:txBody>
                    <a:bodyPr/>
                    <a:lstStyle/>
                    <a:p>
                      <a:r>
                        <a:rPr lang="en-ZA" sz="1600" dirty="0" smtClean="0"/>
                        <a:t>TVET Colleges</a:t>
                      </a:r>
                      <a:endParaRPr lang="en-ZA" sz="1600" dirty="0"/>
                    </a:p>
                  </a:txBody>
                  <a:tcPr/>
                </a:tc>
                <a:tc hMerge="1">
                  <a:txBody>
                    <a:bodyPr/>
                    <a:lstStyle/>
                    <a:p>
                      <a:endParaRPr lang="en-ZA"/>
                    </a:p>
                  </a:txBody>
                  <a:tcPr/>
                </a:tc>
                <a:tc>
                  <a:txBody>
                    <a:bodyPr/>
                    <a:lstStyle/>
                    <a:p>
                      <a:pPr algn="r"/>
                      <a:r>
                        <a:rPr lang="en-ZA" sz="1600" dirty="0" smtClean="0"/>
                        <a:t>4 288</a:t>
                      </a:r>
                      <a:endParaRPr lang="en-ZA" sz="1600" dirty="0"/>
                    </a:p>
                  </a:txBody>
                  <a:tcPr/>
                </a:tc>
                <a:extLst>
                  <a:ext uri="{0D108BD9-81ED-4DB2-BD59-A6C34878D82A}">
                    <a16:rowId xmlns:a16="http://schemas.microsoft.com/office/drawing/2014/main" xmlns="" val="10007"/>
                  </a:ext>
                </a:extLst>
              </a:tr>
              <a:tr h="368423">
                <a:tc>
                  <a:txBody>
                    <a:bodyPr/>
                    <a:lstStyle/>
                    <a:p>
                      <a:endParaRPr lang="en-ZA" sz="1600" dirty="0"/>
                    </a:p>
                  </a:txBody>
                  <a:tcPr/>
                </a:tc>
                <a:tc gridSpan="2">
                  <a:txBody>
                    <a:bodyPr/>
                    <a:lstStyle/>
                    <a:p>
                      <a:r>
                        <a:rPr lang="en-ZA" sz="1600" dirty="0" smtClean="0"/>
                        <a:t>CET Colleges</a:t>
                      </a:r>
                      <a:endParaRPr lang="en-ZA" sz="1600" dirty="0"/>
                    </a:p>
                  </a:txBody>
                  <a:tcPr/>
                </a:tc>
                <a:tc hMerge="1">
                  <a:txBody>
                    <a:bodyPr/>
                    <a:lstStyle/>
                    <a:p>
                      <a:endParaRPr lang="en-ZA"/>
                    </a:p>
                  </a:txBody>
                  <a:tcPr/>
                </a:tc>
                <a:tc>
                  <a:txBody>
                    <a:bodyPr/>
                    <a:lstStyle/>
                    <a:p>
                      <a:pPr algn="r"/>
                      <a:r>
                        <a:rPr lang="en-ZA" sz="1600" dirty="0" smtClean="0"/>
                        <a:t>110</a:t>
                      </a:r>
                      <a:endParaRPr lang="en-ZA" sz="1600" dirty="0"/>
                    </a:p>
                  </a:txBody>
                  <a:tcPr/>
                </a:tc>
                <a:extLst>
                  <a:ext uri="{0D108BD9-81ED-4DB2-BD59-A6C34878D82A}">
                    <a16:rowId xmlns:a16="http://schemas.microsoft.com/office/drawing/2014/main" xmlns="" val="10008"/>
                  </a:ext>
                </a:extLst>
              </a:tr>
              <a:tr h="368423">
                <a:tc>
                  <a:txBody>
                    <a:bodyPr/>
                    <a:lstStyle/>
                    <a:p>
                      <a:endParaRPr lang="en-ZA" sz="1600" dirty="0"/>
                    </a:p>
                  </a:txBody>
                  <a:tcPr/>
                </a:tc>
                <a:tc gridSpan="2">
                  <a:txBody>
                    <a:bodyPr/>
                    <a:lstStyle/>
                    <a:p>
                      <a:r>
                        <a:rPr lang="en-ZA" sz="1600" dirty="0" smtClean="0"/>
                        <a:t>Other</a:t>
                      </a:r>
                      <a:endParaRPr lang="en-ZA" sz="1600" dirty="0"/>
                    </a:p>
                  </a:txBody>
                  <a:tcPr/>
                </a:tc>
                <a:tc hMerge="1">
                  <a:txBody>
                    <a:bodyPr/>
                    <a:lstStyle/>
                    <a:p>
                      <a:endParaRPr lang="en-ZA"/>
                    </a:p>
                  </a:txBody>
                  <a:tcPr/>
                </a:tc>
                <a:tc>
                  <a:txBody>
                    <a:bodyPr/>
                    <a:lstStyle/>
                    <a:p>
                      <a:pPr algn="r"/>
                      <a:r>
                        <a:rPr lang="en-ZA" sz="1600" dirty="0" smtClean="0"/>
                        <a:t>22</a:t>
                      </a:r>
                      <a:endParaRPr lang="en-ZA" sz="1600" dirty="0"/>
                    </a:p>
                  </a:txBody>
                  <a:tcPr/>
                </a:tc>
                <a:extLst>
                  <a:ext uri="{0D108BD9-81ED-4DB2-BD59-A6C34878D82A}">
                    <a16:rowId xmlns:a16="http://schemas.microsoft.com/office/drawing/2014/main" xmlns="" val="10009"/>
                  </a:ext>
                </a:extLst>
              </a:tr>
              <a:tr h="368423">
                <a:tc gridSpan="3">
                  <a:txBody>
                    <a:bodyPr/>
                    <a:lstStyle/>
                    <a:p>
                      <a:r>
                        <a:rPr lang="en-ZA" sz="1600" dirty="0" smtClean="0"/>
                        <a:t>Less: Compensation of Employees</a:t>
                      </a:r>
                      <a:endParaRPr lang="en-ZA" sz="1600" b="1" dirty="0">
                        <a:solidFill>
                          <a:srgbClr val="FF0000"/>
                        </a:solidFill>
                      </a:endParaRPr>
                    </a:p>
                  </a:txBody>
                  <a:tcPr/>
                </a:tc>
                <a:tc hMerge="1">
                  <a:txBody>
                    <a:bodyPr/>
                    <a:lstStyle/>
                    <a:p>
                      <a:endParaRPr lang="en-ZA" dirty="0"/>
                    </a:p>
                  </a:txBody>
                  <a:tcPr/>
                </a:tc>
                <a:tc hMerge="1">
                  <a:txBody>
                    <a:bodyPr/>
                    <a:lstStyle/>
                    <a:p>
                      <a:endParaRPr lang="en-ZA"/>
                    </a:p>
                  </a:txBody>
                  <a:tcPr/>
                </a:tc>
                <a:tc>
                  <a:txBody>
                    <a:bodyPr/>
                    <a:lstStyle/>
                    <a:p>
                      <a:pPr algn="r"/>
                      <a:r>
                        <a:rPr lang="en-ZA" sz="1600" dirty="0" smtClean="0"/>
                        <a:t>8 957</a:t>
                      </a:r>
                      <a:endParaRPr lang="en-ZA" sz="1600" dirty="0"/>
                    </a:p>
                  </a:txBody>
                  <a:tcPr/>
                </a:tc>
                <a:extLst>
                  <a:ext uri="{0D108BD9-81ED-4DB2-BD59-A6C34878D82A}">
                    <a16:rowId xmlns:a16="http://schemas.microsoft.com/office/drawing/2014/main" xmlns="" val="10010"/>
                  </a:ext>
                </a:extLst>
              </a:tr>
              <a:tr h="368423">
                <a:tc gridSpan="3">
                  <a:txBody>
                    <a:bodyPr/>
                    <a:lstStyle/>
                    <a:p>
                      <a:r>
                        <a:rPr lang="en-ZA" sz="1600" dirty="0" smtClean="0"/>
                        <a:t>Less: Earmarked</a:t>
                      </a:r>
                      <a:r>
                        <a:rPr lang="en-ZA" sz="1600" baseline="0" dirty="0" smtClean="0"/>
                        <a:t> funds</a:t>
                      </a:r>
                      <a:endParaRPr lang="en-ZA" sz="1600" dirty="0"/>
                    </a:p>
                  </a:txBody>
                  <a:tcPr/>
                </a:tc>
                <a:tc hMerge="1">
                  <a:txBody>
                    <a:bodyPr/>
                    <a:lstStyle/>
                    <a:p>
                      <a:endParaRPr lang="en-ZA"/>
                    </a:p>
                  </a:txBody>
                  <a:tcPr/>
                </a:tc>
                <a:tc hMerge="1">
                  <a:txBody>
                    <a:bodyPr/>
                    <a:lstStyle/>
                    <a:p>
                      <a:endParaRPr lang="en-ZA"/>
                    </a:p>
                  </a:txBody>
                  <a:tcPr/>
                </a:tc>
                <a:tc>
                  <a:txBody>
                    <a:bodyPr/>
                    <a:lstStyle/>
                    <a:p>
                      <a:pPr algn="r"/>
                      <a:r>
                        <a:rPr lang="en-ZA" sz="1600" dirty="0" smtClean="0"/>
                        <a:t>69</a:t>
                      </a:r>
                      <a:endParaRPr lang="en-ZA" sz="1600" dirty="0"/>
                    </a:p>
                  </a:txBody>
                  <a:tcPr/>
                </a:tc>
                <a:extLst>
                  <a:ext uri="{0D108BD9-81ED-4DB2-BD59-A6C34878D82A}">
                    <a16:rowId xmlns:a16="http://schemas.microsoft.com/office/drawing/2014/main" xmlns="" val="10011"/>
                  </a:ext>
                </a:extLst>
              </a:tr>
              <a:tr h="368423">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600" dirty="0" smtClean="0"/>
                        <a:t>Balance</a:t>
                      </a:r>
                      <a:r>
                        <a:rPr lang="en-ZA" sz="1600" baseline="0" dirty="0" smtClean="0"/>
                        <a:t> available for operational costs</a:t>
                      </a:r>
                      <a:endParaRPr lang="en-ZA" sz="1600" b="1" dirty="0"/>
                    </a:p>
                  </a:txBody>
                  <a:tcPr/>
                </a:tc>
                <a:tc hMerge="1">
                  <a:txBody>
                    <a:bodyPr/>
                    <a:lstStyle/>
                    <a:p>
                      <a:endParaRPr lang="en-ZA"/>
                    </a:p>
                  </a:txBody>
                  <a:tcPr/>
                </a:tc>
                <a:tc hMerge="1">
                  <a:txBody>
                    <a:bodyPr/>
                    <a:lstStyle/>
                    <a:p>
                      <a:endParaRPr lang="en-ZA"/>
                    </a:p>
                  </a:txBody>
                  <a:tcPr/>
                </a:tc>
                <a:tc>
                  <a:txBody>
                    <a:bodyPr/>
                    <a:lstStyle/>
                    <a:p>
                      <a:pPr algn="r"/>
                      <a:r>
                        <a:rPr lang="en-ZA" sz="1600" dirty="0" smtClean="0"/>
                        <a:t>374</a:t>
                      </a:r>
                      <a:endParaRPr lang="en-ZA" sz="1600" b="1" dirty="0"/>
                    </a:p>
                  </a:txBody>
                  <a:tcPr/>
                </a:tc>
                <a:extLst>
                  <a:ext uri="{0D108BD9-81ED-4DB2-BD59-A6C34878D82A}">
                    <a16:rowId xmlns:a16="http://schemas.microsoft.com/office/drawing/2014/main" xmlns="" val="10012"/>
                  </a:ext>
                </a:extLst>
              </a:tr>
            </a:tbl>
          </a:graphicData>
        </a:graphic>
      </p:graphicFrame>
      <p:sp>
        <p:nvSpPr>
          <p:cNvPr id="9" name="Slide Number Placeholder 3"/>
          <p:cNvSpPr>
            <a:spLocks noGrp="1"/>
          </p:cNvSpPr>
          <p:nvPr>
            <p:ph type="sldNum" sz="quarter" idx="12"/>
          </p:nvPr>
        </p:nvSpPr>
        <p:spPr>
          <a:xfrm>
            <a:off x="7010400" y="6487587"/>
            <a:ext cx="2133600" cy="365125"/>
          </a:xfrm>
        </p:spPr>
        <p:txBody>
          <a:bodyPr/>
          <a:lstStyle/>
          <a:p>
            <a:pPr algn="r">
              <a:defRPr/>
            </a:pPr>
            <a:r>
              <a:rPr lang="en-US" b="1" dirty="0" smtClean="0">
                <a:latin typeface="+mn-lt"/>
                <a:cs typeface="Arial" pitchFamily="34" charset="0"/>
              </a:rPr>
              <a:t>67</a:t>
            </a:r>
            <a:endParaRPr lang="en-US" sz="1400" b="1" dirty="0">
              <a:latin typeface="+mn-lt"/>
              <a:cs typeface="Arial" pitchFamily="34" charset="0"/>
            </a:endParaRPr>
          </a:p>
        </p:txBody>
      </p:sp>
      <p:sp>
        <p:nvSpPr>
          <p:cNvPr id="10" name="TextBox 9"/>
          <p:cNvSpPr txBox="1"/>
          <p:nvPr/>
        </p:nvSpPr>
        <p:spPr>
          <a:xfrm>
            <a:off x="491033" y="533400"/>
            <a:ext cx="8119567" cy="523220"/>
          </a:xfrm>
          <a:prstGeom prst="rect">
            <a:avLst/>
          </a:prstGeom>
          <a:solidFill>
            <a:srgbClr val="006600"/>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fontAlgn="auto">
              <a:spcBef>
                <a:spcPts val="0"/>
              </a:spcBef>
              <a:spcAft>
                <a:spcPts val="0"/>
              </a:spcAft>
              <a:defRPr/>
            </a:pPr>
            <a:r>
              <a:rPr lang="en-US" sz="2800" b="1" dirty="0" smtClean="0"/>
              <a:t>2018/19 Budget</a:t>
            </a:r>
            <a:endParaRPr lang="en-ZA" sz="2800" b="1" dirty="0">
              <a:cs typeface="Calibri" pitchFamily="34" charset="0"/>
            </a:endParaRPr>
          </a:p>
        </p:txBody>
      </p:sp>
    </p:spTree>
    <p:extLst>
      <p:ext uri="{BB962C8B-B14F-4D97-AF65-F5344CB8AC3E}">
        <p14:creationId xmlns:p14="http://schemas.microsoft.com/office/powerpoint/2010/main" xmlns="" val="240063625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219" name="Content Placeholder 2"/>
          <p:cNvSpPr>
            <a:spLocks noGrp="1"/>
          </p:cNvSpPr>
          <p:nvPr>
            <p:ph idx="1"/>
          </p:nvPr>
        </p:nvSpPr>
        <p:spPr>
          <a:xfrm>
            <a:off x="491034" y="1176338"/>
            <a:ext cx="8119566" cy="5376862"/>
          </a:xfrm>
        </p:spPr>
        <p:txBody>
          <a:bodyPr/>
          <a:lstStyle/>
          <a:p>
            <a:pPr marL="268288" indent="-268288">
              <a:spcBef>
                <a:spcPts val="0"/>
              </a:spcBef>
              <a:spcAft>
                <a:spcPts val="600"/>
              </a:spcAft>
            </a:pPr>
            <a:r>
              <a:rPr lang="en-US" sz="1800" dirty="0" smtClean="0"/>
              <a:t>For 2018/19, </a:t>
            </a:r>
            <a:r>
              <a:rPr lang="en-US" sz="1800" dirty="0"/>
              <a:t>compensation of employees amounts to </a:t>
            </a:r>
            <a:r>
              <a:rPr lang="en-US" sz="1800" dirty="0" smtClean="0"/>
              <a:t>R8.957 billion      (95.3 %) </a:t>
            </a:r>
            <a:r>
              <a:rPr lang="en-US" sz="1800" dirty="0"/>
              <a:t>of Departmental </a:t>
            </a:r>
            <a:r>
              <a:rPr lang="en-US" sz="1800" dirty="0" smtClean="0"/>
              <a:t>operations as follows:</a:t>
            </a:r>
            <a:r>
              <a:rPr lang="en-ZA" sz="1800" b="1" dirty="0" smtClean="0">
                <a:solidFill>
                  <a:srgbClr val="FFFFFF"/>
                </a:solidFill>
              </a:rPr>
              <a:t>R’000</a:t>
            </a:r>
            <a:endParaRPr lang="en-ZA" sz="1800" dirty="0" smtClean="0"/>
          </a:p>
          <a:p>
            <a:pPr marL="557213" indent="-285750" eaLnBrk="1" fontAlgn="t" hangingPunct="1">
              <a:spcBef>
                <a:spcPts val="0"/>
              </a:spcBef>
              <a:spcAft>
                <a:spcPts val="600"/>
              </a:spcAft>
              <a:buFontTx/>
              <a:buChar char="-"/>
            </a:pPr>
            <a:r>
              <a:rPr lang="en-ZA" sz="1800" dirty="0" smtClean="0">
                <a:solidFill>
                  <a:srgbClr val="000000"/>
                </a:solidFill>
              </a:rPr>
              <a:t>Departmental: R1 036.370 million</a:t>
            </a:r>
          </a:p>
          <a:p>
            <a:pPr marL="557213" indent="-285750" eaLnBrk="1" fontAlgn="t" hangingPunct="1">
              <a:spcBef>
                <a:spcPts val="0"/>
              </a:spcBef>
              <a:spcAft>
                <a:spcPts val="600"/>
              </a:spcAft>
              <a:buFontTx/>
              <a:buChar char="-"/>
            </a:pPr>
            <a:r>
              <a:rPr lang="en-ZA" sz="1800" dirty="0" smtClean="0">
                <a:solidFill>
                  <a:srgbClr val="000000"/>
                </a:solidFill>
              </a:rPr>
              <a:t>TVET colleges: R5 711.631 million</a:t>
            </a:r>
          </a:p>
          <a:p>
            <a:pPr marL="557213" indent="-285750" eaLnBrk="1" fontAlgn="t" hangingPunct="1">
              <a:spcBef>
                <a:spcPts val="0"/>
              </a:spcBef>
              <a:spcAft>
                <a:spcPts val="600"/>
              </a:spcAft>
              <a:buFontTx/>
              <a:buChar char="-"/>
            </a:pPr>
            <a:r>
              <a:rPr lang="en-ZA" sz="1800" dirty="0" smtClean="0">
                <a:solidFill>
                  <a:srgbClr val="000000"/>
                </a:solidFill>
              </a:rPr>
              <a:t>CET colleges: R2 013.817 million</a:t>
            </a:r>
          </a:p>
          <a:p>
            <a:pPr marL="557213" indent="-285750" eaLnBrk="1" fontAlgn="t" hangingPunct="1">
              <a:spcBef>
                <a:spcPts val="0"/>
              </a:spcBef>
              <a:spcAft>
                <a:spcPts val="600"/>
              </a:spcAft>
              <a:buFontTx/>
              <a:buChar char="-"/>
            </a:pPr>
            <a:r>
              <a:rPr lang="en-ZA" sz="1800" dirty="0" smtClean="0">
                <a:solidFill>
                  <a:srgbClr val="000000"/>
                </a:solidFill>
              </a:rPr>
              <a:t>Examiners and Moderators: R195.146 million</a:t>
            </a:r>
          </a:p>
          <a:p>
            <a:pPr marL="268288" indent="-268288" eaLnBrk="1" fontAlgn="t" hangingPunct="1">
              <a:spcBef>
                <a:spcPts val="0"/>
              </a:spcBef>
              <a:spcAft>
                <a:spcPts val="600"/>
              </a:spcAft>
            </a:pPr>
            <a:r>
              <a:rPr lang="en-US" sz="1800" dirty="0" smtClean="0"/>
              <a:t>The </a:t>
            </a:r>
            <a:r>
              <a:rPr lang="en-US" sz="1800" dirty="0"/>
              <a:t>amount of R374 million </a:t>
            </a:r>
            <a:r>
              <a:rPr lang="en-US" sz="1800" dirty="0" smtClean="0"/>
              <a:t>for operational expenditure is </a:t>
            </a:r>
            <a:r>
              <a:rPr lang="en-US" sz="1800" dirty="0"/>
              <a:t>limited funding for the </a:t>
            </a:r>
            <a:r>
              <a:rPr lang="en-US" sz="1800" dirty="0" smtClean="0"/>
              <a:t>operations </a:t>
            </a:r>
            <a:r>
              <a:rPr lang="en-US" sz="1800" dirty="0"/>
              <a:t>of the Department, </a:t>
            </a:r>
            <a:r>
              <a:rPr lang="en-US" sz="1800" dirty="0" smtClean="0"/>
              <a:t>especially taking into account that the amount for 2017/18 was R366 million</a:t>
            </a:r>
          </a:p>
          <a:p>
            <a:pPr marL="268288" indent="-268288" eaLnBrk="1" fontAlgn="t" hangingPunct="1">
              <a:spcBef>
                <a:spcPts val="0"/>
              </a:spcBef>
              <a:spcAft>
                <a:spcPts val="600"/>
              </a:spcAft>
            </a:pPr>
            <a:r>
              <a:rPr lang="en-US" sz="1800" dirty="0" smtClean="0"/>
              <a:t>The </a:t>
            </a:r>
            <a:r>
              <a:rPr lang="en-US" sz="1800" dirty="0"/>
              <a:t>operational budget increases to </a:t>
            </a:r>
            <a:r>
              <a:rPr lang="en-US" sz="1800" dirty="0" smtClean="0"/>
              <a:t>R649 </a:t>
            </a:r>
            <a:r>
              <a:rPr lang="en-US" sz="1800" dirty="0"/>
              <a:t>million </a:t>
            </a:r>
            <a:r>
              <a:rPr lang="en-US" sz="1800" dirty="0" smtClean="0"/>
              <a:t>during </a:t>
            </a:r>
            <a:r>
              <a:rPr lang="en-US" sz="1800" dirty="0"/>
              <a:t>2019/20 and </a:t>
            </a:r>
            <a:r>
              <a:rPr lang="en-US" sz="1800" dirty="0" smtClean="0"/>
              <a:t>  R664 </a:t>
            </a:r>
            <a:r>
              <a:rPr lang="en-US" sz="1800" dirty="0"/>
              <a:t>million </a:t>
            </a:r>
            <a:r>
              <a:rPr lang="en-US" sz="1800" dirty="0" smtClean="0"/>
              <a:t>during </a:t>
            </a:r>
            <a:r>
              <a:rPr lang="en-US" sz="1800" dirty="0"/>
              <a:t>2020/21 </a:t>
            </a:r>
            <a:r>
              <a:rPr lang="en-US" sz="1800" dirty="0" smtClean="0"/>
              <a:t>due to the increased </a:t>
            </a:r>
            <a:r>
              <a:rPr lang="en-US" sz="1800" dirty="0"/>
              <a:t>allocations for examination </a:t>
            </a:r>
            <a:r>
              <a:rPr lang="en-US" sz="1800" dirty="0" smtClean="0"/>
              <a:t>services</a:t>
            </a:r>
          </a:p>
          <a:p>
            <a:pPr marL="268288" indent="-268288" eaLnBrk="1" fontAlgn="t" hangingPunct="1">
              <a:spcBef>
                <a:spcPts val="0"/>
              </a:spcBef>
              <a:spcAft>
                <a:spcPts val="600"/>
              </a:spcAft>
            </a:pPr>
            <a:r>
              <a:rPr lang="en-US" sz="1800" dirty="0" smtClean="0"/>
              <a:t>The key challenge would be to ensure that operations of the Department are innovative and efficient as well as ensuring the required monitoring, evaluation and control of the system as a whol</a:t>
            </a:r>
            <a:r>
              <a:rPr lang="en-US" sz="1800" dirty="0"/>
              <a:t>e</a:t>
            </a:r>
          </a:p>
          <a:p>
            <a:pPr marL="271463" indent="0" eaLnBrk="1" fontAlgn="t" hangingPunct="1">
              <a:spcBef>
                <a:spcPts val="0"/>
              </a:spcBef>
              <a:spcAft>
                <a:spcPts val="600"/>
              </a:spcAft>
              <a:buNone/>
            </a:pPr>
            <a:endParaRPr lang="en-US" sz="1800" dirty="0"/>
          </a:p>
        </p:txBody>
      </p:sp>
      <p:sp>
        <p:nvSpPr>
          <p:cNvPr id="9" name="Slide Number Placeholder 3"/>
          <p:cNvSpPr>
            <a:spLocks noGrp="1"/>
          </p:cNvSpPr>
          <p:nvPr>
            <p:ph type="sldNum" sz="quarter" idx="12"/>
          </p:nvPr>
        </p:nvSpPr>
        <p:spPr>
          <a:xfrm>
            <a:off x="7010400" y="6487587"/>
            <a:ext cx="2133600" cy="365125"/>
          </a:xfrm>
        </p:spPr>
        <p:txBody>
          <a:bodyPr/>
          <a:lstStyle/>
          <a:p>
            <a:pPr algn="r">
              <a:defRPr/>
            </a:pPr>
            <a:r>
              <a:rPr lang="en-US" b="1" dirty="0" smtClean="0">
                <a:latin typeface="+mn-lt"/>
                <a:cs typeface="Arial" pitchFamily="34" charset="0"/>
              </a:rPr>
              <a:t>68</a:t>
            </a:r>
            <a:endParaRPr lang="en-US" sz="1400" b="1" dirty="0">
              <a:latin typeface="+mn-lt"/>
              <a:cs typeface="Arial" pitchFamily="34" charset="0"/>
            </a:endParaRPr>
          </a:p>
        </p:txBody>
      </p:sp>
      <p:sp>
        <p:nvSpPr>
          <p:cNvPr id="10" name="TextBox 9"/>
          <p:cNvSpPr txBox="1"/>
          <p:nvPr/>
        </p:nvSpPr>
        <p:spPr>
          <a:xfrm>
            <a:off x="491033" y="533400"/>
            <a:ext cx="8119567" cy="523220"/>
          </a:xfrm>
          <a:prstGeom prst="rect">
            <a:avLst/>
          </a:prstGeom>
          <a:solidFill>
            <a:srgbClr val="006600"/>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fontAlgn="auto">
              <a:spcBef>
                <a:spcPts val="0"/>
              </a:spcBef>
              <a:spcAft>
                <a:spcPts val="0"/>
              </a:spcAft>
              <a:defRPr/>
            </a:pPr>
            <a:r>
              <a:rPr lang="en-US" sz="2800" b="1" dirty="0" smtClean="0"/>
              <a:t>2018/19 Budget</a:t>
            </a:r>
            <a:endParaRPr lang="en-ZA" sz="2800" b="1" dirty="0">
              <a:cs typeface="Calibri" pitchFamily="34" charset="0"/>
            </a:endParaRPr>
          </a:p>
        </p:txBody>
      </p:sp>
    </p:spTree>
    <p:extLst>
      <p:ext uri="{BB962C8B-B14F-4D97-AF65-F5344CB8AC3E}">
        <p14:creationId xmlns:p14="http://schemas.microsoft.com/office/powerpoint/2010/main" xmlns="" val="23628790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075" name="Title 1"/>
          <p:cNvSpPr>
            <a:spLocks noGrp="1"/>
          </p:cNvSpPr>
          <p:nvPr>
            <p:ph type="title"/>
          </p:nvPr>
        </p:nvSpPr>
        <p:spPr>
          <a:xfrm>
            <a:off x="468313" y="195263"/>
            <a:ext cx="8002587" cy="1570037"/>
          </a:xfrm>
        </p:spPr>
        <p:txBody>
          <a:bodyPr rtlCol="0">
            <a:normAutofit fontScale="90000"/>
          </a:bodyPr>
          <a:lstStyle/>
          <a:p>
            <a:pPr eaLnBrk="1" fontAlgn="auto" hangingPunct="1">
              <a:spcAft>
                <a:spcPts val="0"/>
              </a:spcAft>
              <a:defRPr/>
            </a:pPr>
            <a:r>
              <a:rPr lang="en-US" sz="4000" b="1" dirty="0" smtClean="0">
                <a:latin typeface="Tahoma" pitchFamily="34" charset="0"/>
                <a:cs typeface="Tahoma" pitchFamily="34" charset="0"/>
              </a:rPr>
              <a:t/>
            </a:r>
            <a:br>
              <a:rPr lang="en-US" sz="4000" b="1" dirty="0" smtClean="0">
                <a:latin typeface="Tahoma" pitchFamily="34" charset="0"/>
                <a:cs typeface="Tahoma" pitchFamily="34" charset="0"/>
              </a:rPr>
            </a:br>
            <a:r>
              <a:rPr lang="en-US" sz="4000" b="1" dirty="0" smtClean="0">
                <a:latin typeface="Tahoma" pitchFamily="34" charset="0"/>
                <a:cs typeface="Tahoma" pitchFamily="34" charset="0"/>
              </a:rPr>
              <a:t/>
            </a:r>
            <a:br>
              <a:rPr lang="en-US" sz="4000" b="1" dirty="0" smtClean="0">
                <a:latin typeface="Tahoma" pitchFamily="34" charset="0"/>
                <a:cs typeface="Tahoma" pitchFamily="34" charset="0"/>
              </a:rPr>
            </a:br>
            <a:r>
              <a:rPr lang="en-US" sz="4000" b="1" dirty="0" smtClean="0">
                <a:latin typeface="Tahoma" pitchFamily="34" charset="0"/>
                <a:cs typeface="Tahoma" pitchFamily="34" charset="0"/>
              </a:rPr>
              <a:t/>
            </a:r>
            <a:br>
              <a:rPr lang="en-US" sz="4000" b="1" dirty="0" smtClean="0">
                <a:latin typeface="Tahoma" pitchFamily="34" charset="0"/>
                <a:cs typeface="Tahoma" pitchFamily="34" charset="0"/>
              </a:rPr>
            </a:br>
            <a:endParaRPr lang="en-US" sz="4000" b="1" dirty="0" smtClean="0">
              <a:latin typeface="Tahoma" pitchFamily="34" charset="0"/>
              <a:cs typeface="Tahoma" pitchFamily="34" charset="0"/>
            </a:endParaRPr>
          </a:p>
        </p:txBody>
      </p:sp>
      <p:sp>
        <p:nvSpPr>
          <p:cNvPr id="4100" name="Content Placeholder 2"/>
          <p:cNvSpPr>
            <a:spLocks noGrp="1"/>
          </p:cNvSpPr>
          <p:nvPr>
            <p:ph idx="1"/>
          </p:nvPr>
        </p:nvSpPr>
        <p:spPr>
          <a:xfrm>
            <a:off x="468313" y="936625"/>
            <a:ext cx="8218487" cy="5229225"/>
          </a:xfrm>
        </p:spPr>
        <p:txBody>
          <a:bodyPr/>
          <a:lstStyle/>
          <a:p>
            <a:pPr algn="just" eaLnBrk="1" hangingPunct="1">
              <a:buFont typeface="Arial" panose="020B0604020202020204" pitchFamily="34" charset="0"/>
              <a:buNone/>
            </a:pPr>
            <a:r>
              <a:rPr lang="en-ZA" sz="2000" dirty="0" smtClean="0"/>
              <a:t> </a:t>
            </a:r>
          </a:p>
        </p:txBody>
      </p:sp>
      <p:sp>
        <p:nvSpPr>
          <p:cNvPr id="4101" name="Rectangle 4"/>
          <p:cNvSpPr>
            <a:spLocks noChangeArrowheads="1"/>
          </p:cNvSpPr>
          <p:nvPr/>
        </p:nvSpPr>
        <p:spPr bwMode="auto">
          <a:xfrm>
            <a:off x="468313" y="1275909"/>
            <a:ext cx="8142288" cy="3477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spcAft>
                <a:spcPts val="1200"/>
              </a:spcAft>
              <a:buNone/>
            </a:pPr>
            <a:r>
              <a:rPr lang="en-ZA" sz="1800" b="1" dirty="0" smtClean="0">
                <a:solidFill>
                  <a:prstClr val="black"/>
                </a:solidFill>
                <a:latin typeface="+mn-lt"/>
              </a:rPr>
              <a:t>Strategic </a:t>
            </a:r>
            <a:r>
              <a:rPr lang="en-ZA" sz="1800" b="1" dirty="0">
                <a:solidFill>
                  <a:prstClr val="black"/>
                </a:solidFill>
                <a:latin typeface="+mn-lt"/>
              </a:rPr>
              <a:t>risks are risks that affect the strategy of the Department and are linked with the vision, mission and strategic </a:t>
            </a:r>
            <a:r>
              <a:rPr lang="en-ZA" sz="1800" b="1" dirty="0" smtClean="0">
                <a:solidFill>
                  <a:prstClr val="black"/>
                </a:solidFill>
                <a:latin typeface="+mn-lt"/>
              </a:rPr>
              <a:t>objectives</a:t>
            </a:r>
            <a:endParaRPr lang="en-ZA" sz="1800" dirty="0" smtClean="0">
              <a:solidFill>
                <a:prstClr val="black"/>
              </a:solidFill>
              <a:latin typeface="+mn-lt"/>
            </a:endParaRPr>
          </a:p>
          <a:p>
            <a:pPr marL="342900" indent="-342900">
              <a:spcBef>
                <a:spcPct val="0"/>
              </a:spcBef>
              <a:spcAft>
                <a:spcPts val="1200"/>
              </a:spcAft>
            </a:pPr>
            <a:r>
              <a:rPr lang="en-ZA" sz="1800" dirty="0" smtClean="0">
                <a:solidFill>
                  <a:prstClr val="black"/>
                </a:solidFill>
                <a:latin typeface="+mn-lt"/>
              </a:rPr>
              <a:t>The </a:t>
            </a:r>
            <a:r>
              <a:rPr lang="en-ZA" sz="1800" dirty="0">
                <a:solidFill>
                  <a:prstClr val="black"/>
                </a:solidFill>
                <a:latin typeface="+mn-lt"/>
              </a:rPr>
              <a:t>primary responsibility for management of strategic risks lies at the </a:t>
            </a:r>
            <a:r>
              <a:rPr lang="en-ZA" sz="1800" dirty="0" smtClean="0">
                <a:solidFill>
                  <a:prstClr val="black"/>
                </a:solidFill>
                <a:latin typeface="+mn-lt"/>
              </a:rPr>
              <a:t>Branch / </a:t>
            </a:r>
            <a:r>
              <a:rPr lang="en-ZA" sz="1800" dirty="0">
                <a:solidFill>
                  <a:prstClr val="black"/>
                </a:solidFill>
                <a:latin typeface="+mn-lt"/>
              </a:rPr>
              <a:t>business </a:t>
            </a:r>
            <a:r>
              <a:rPr lang="en-ZA" sz="1800" dirty="0" smtClean="0">
                <a:solidFill>
                  <a:prstClr val="black"/>
                </a:solidFill>
                <a:latin typeface="+mn-lt"/>
              </a:rPr>
              <a:t>level</a:t>
            </a:r>
            <a:endParaRPr lang="en-ZA" sz="1800" dirty="0">
              <a:solidFill>
                <a:prstClr val="black"/>
              </a:solidFill>
              <a:latin typeface="+mn-lt"/>
            </a:endParaRPr>
          </a:p>
          <a:p>
            <a:pPr marL="342900" indent="-342900">
              <a:spcBef>
                <a:spcPct val="0"/>
              </a:spcBef>
              <a:spcAft>
                <a:spcPts val="1200"/>
              </a:spcAft>
            </a:pPr>
            <a:r>
              <a:rPr lang="en-ZA" sz="1800" dirty="0">
                <a:latin typeface="+mn-lt"/>
              </a:rPr>
              <a:t>All Branch Heads have a responsibility </a:t>
            </a:r>
            <a:r>
              <a:rPr lang="en-ZA" sz="1800" dirty="0" smtClean="0">
                <a:solidFill>
                  <a:prstClr val="black"/>
                </a:solidFill>
                <a:latin typeface="+mn-lt"/>
              </a:rPr>
              <a:t>to </a:t>
            </a:r>
            <a:r>
              <a:rPr lang="en-ZA" sz="1800" dirty="0">
                <a:solidFill>
                  <a:prstClr val="black"/>
                </a:solidFill>
                <a:latin typeface="+mn-lt"/>
              </a:rPr>
              <a:t>ensure that all the identified risks within their respective areas are continuously </a:t>
            </a:r>
            <a:r>
              <a:rPr lang="en-ZA" sz="1800" dirty="0" smtClean="0">
                <a:solidFill>
                  <a:prstClr val="black"/>
                </a:solidFill>
                <a:latin typeface="+mn-lt"/>
              </a:rPr>
              <a:t>managed</a:t>
            </a:r>
            <a:endParaRPr lang="en-ZA" sz="1800" dirty="0">
              <a:solidFill>
                <a:prstClr val="black"/>
              </a:solidFill>
              <a:latin typeface="+mn-lt"/>
            </a:endParaRPr>
          </a:p>
          <a:p>
            <a:pPr marL="342900" indent="-342900">
              <a:spcBef>
                <a:spcPct val="0"/>
              </a:spcBef>
              <a:spcAft>
                <a:spcPts val="1200"/>
              </a:spcAft>
            </a:pPr>
            <a:r>
              <a:rPr lang="en-ZA" sz="1800" dirty="0" smtClean="0">
                <a:solidFill>
                  <a:prstClr val="black"/>
                </a:solidFill>
                <a:latin typeface="+mn-lt"/>
              </a:rPr>
              <a:t>Management of risks start with the Identification and assessment processes that follow planning processes</a:t>
            </a:r>
          </a:p>
          <a:p>
            <a:pPr marL="342900" indent="-342900">
              <a:spcBef>
                <a:spcPct val="0"/>
              </a:spcBef>
              <a:spcAft>
                <a:spcPts val="1200"/>
              </a:spcAft>
            </a:pPr>
            <a:r>
              <a:rPr lang="en-ZA" sz="1800" dirty="0" smtClean="0">
                <a:solidFill>
                  <a:prstClr val="black"/>
                </a:solidFill>
                <a:latin typeface="+mn-lt"/>
              </a:rPr>
              <a:t>This enables the branches to know and own the risks for incorporation into Work Plans and Operational Plans for effective implementation</a:t>
            </a:r>
          </a:p>
        </p:txBody>
      </p:sp>
      <p:sp>
        <p:nvSpPr>
          <p:cNvPr id="8" name="Slide Number Placeholder 3"/>
          <p:cNvSpPr>
            <a:spLocks noGrp="1"/>
          </p:cNvSpPr>
          <p:nvPr>
            <p:ph type="sldNum" sz="quarter" idx="12"/>
          </p:nvPr>
        </p:nvSpPr>
        <p:spPr>
          <a:xfrm>
            <a:off x="7010400" y="6487587"/>
            <a:ext cx="2133600" cy="365125"/>
          </a:xfrm>
        </p:spPr>
        <p:txBody>
          <a:bodyPr/>
          <a:lstStyle/>
          <a:p>
            <a:pPr algn="r">
              <a:defRPr/>
            </a:pPr>
            <a:r>
              <a:rPr lang="en-US" b="1" dirty="0" smtClean="0">
                <a:latin typeface="+mn-lt"/>
                <a:cs typeface="Arial" pitchFamily="34" charset="0"/>
              </a:rPr>
              <a:t>69</a:t>
            </a:r>
            <a:endParaRPr lang="en-US" sz="1400" b="1" dirty="0">
              <a:latin typeface="+mn-lt"/>
              <a:cs typeface="Arial" pitchFamily="34" charset="0"/>
            </a:endParaRPr>
          </a:p>
        </p:txBody>
      </p:sp>
      <p:sp>
        <p:nvSpPr>
          <p:cNvPr id="10" name="TextBox 9"/>
          <p:cNvSpPr txBox="1"/>
          <p:nvPr/>
        </p:nvSpPr>
        <p:spPr>
          <a:xfrm>
            <a:off x="491033" y="533400"/>
            <a:ext cx="8119567" cy="523220"/>
          </a:xfrm>
          <a:prstGeom prst="rect">
            <a:avLst/>
          </a:prstGeom>
          <a:solidFill>
            <a:srgbClr val="006600"/>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eaLnBrk="1" fontAlgn="auto" hangingPunct="1">
              <a:spcAft>
                <a:spcPts val="0"/>
              </a:spcAft>
              <a:defRPr/>
            </a:pPr>
            <a:r>
              <a:rPr lang="en-ZA" sz="2800" b="1" dirty="0" smtClean="0"/>
              <a:t>Strategic Risks  </a:t>
            </a:r>
            <a:endParaRPr lang="en-ZA" sz="2800" b="1" dirty="0"/>
          </a:p>
        </p:txBody>
      </p:sp>
    </p:spTree>
    <p:extLst>
      <p:ext uri="{BB962C8B-B14F-4D97-AF65-F5344CB8AC3E}">
        <p14:creationId xmlns:p14="http://schemas.microsoft.com/office/powerpoint/2010/main" xmlns="" val="302545948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5" name="Content Placeholder 2"/>
          <p:cNvSpPr txBox="1">
            <a:spLocks/>
          </p:cNvSpPr>
          <p:nvPr/>
        </p:nvSpPr>
        <p:spPr>
          <a:xfrm>
            <a:off x="-51620" y="1270368"/>
            <a:ext cx="8978017" cy="4978032"/>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None/>
            </a:pPr>
            <a:endParaRPr lang="en-ZA" sz="2400" b="1" dirty="0">
              <a:cs typeface="Arial" pitchFamily="34" charset="0"/>
            </a:endParaRPr>
          </a:p>
          <a:p>
            <a:pPr marL="0" indent="0">
              <a:buNone/>
            </a:pPr>
            <a:endParaRPr lang="en-ZA" sz="2400" dirty="0" smtClean="0"/>
          </a:p>
        </p:txBody>
      </p:sp>
      <p:sp>
        <p:nvSpPr>
          <p:cNvPr id="5" name="TextBox 4"/>
          <p:cNvSpPr txBox="1"/>
          <p:nvPr/>
        </p:nvSpPr>
        <p:spPr>
          <a:xfrm>
            <a:off x="0" y="2895600"/>
            <a:ext cx="8686800" cy="369332"/>
          </a:xfrm>
          <a:prstGeom prst="rect">
            <a:avLst/>
          </a:prstGeom>
          <a:noFill/>
        </p:spPr>
        <p:txBody>
          <a:bodyPr wrap="square" rtlCol="0">
            <a:spAutoFit/>
          </a:bodyPr>
          <a:lstStyle/>
          <a:p>
            <a:endParaRPr lang="en-ZA" dirty="0"/>
          </a:p>
        </p:txBody>
      </p:sp>
      <p:sp>
        <p:nvSpPr>
          <p:cNvPr id="8" name="Rectangle 3"/>
          <p:cNvSpPr txBox="1">
            <a:spLocks noChangeArrowheads="1"/>
          </p:cNvSpPr>
          <p:nvPr/>
        </p:nvSpPr>
        <p:spPr bwMode="auto">
          <a:xfrm>
            <a:off x="480621" y="1031181"/>
            <a:ext cx="8119567" cy="5167324"/>
          </a:xfrm>
          <a:prstGeom prst="rect">
            <a:avLst/>
          </a:prstGeom>
        </p:spPr>
        <p:txBody>
          <a:bodyPr wrap="square" numCol="1" anchor="t" anchorCtr="0" compatLnSpc="1">
            <a:prstTxWarp prst="textNoShape">
              <a:avLst/>
            </a:prstTxWarp>
            <a:norm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179388" lvl="1" indent="0">
              <a:buFontTx/>
              <a:buNone/>
            </a:pPr>
            <a:r>
              <a:rPr lang="en-GB" sz="2000" b="1" u="sng" kern="0" dirty="0" smtClean="0"/>
              <a:t>Income sources</a:t>
            </a:r>
            <a:endParaRPr lang="en-ZA" sz="2000" kern="0" dirty="0" smtClean="0"/>
          </a:p>
          <a:p>
            <a:pPr marL="442913" lvl="2" indent="-263525"/>
            <a:r>
              <a:rPr lang="en-GB" sz="1800" kern="0" dirty="0" smtClean="0"/>
              <a:t>All universities derive their income from at least three sources of funding: state grants, tuition fees and third-stream income as shown in the Table below. The latter category includes a number of subcategories such as interest income, donations, consultancy fees and research grants</a:t>
            </a:r>
            <a:endParaRPr lang="en-ZA" sz="1800" kern="0" dirty="0" smtClean="0"/>
          </a:p>
          <a:p>
            <a:pPr marL="271463" indent="-271463">
              <a:spcBef>
                <a:spcPts val="1000"/>
              </a:spcBef>
            </a:pPr>
            <a:endParaRPr lang="en-ZA" sz="2400" kern="0" dirty="0" smtClean="0"/>
          </a:p>
        </p:txBody>
      </p:sp>
      <p:graphicFrame>
        <p:nvGraphicFramePr>
          <p:cNvPr id="9" name="Table 8"/>
          <p:cNvGraphicFramePr>
            <a:graphicFrameLocks noGrp="1"/>
          </p:cNvGraphicFramePr>
          <p:nvPr>
            <p:extLst>
              <p:ext uri="{D42A27DB-BD31-4B8C-83A1-F6EECF244321}">
                <p14:modId xmlns:p14="http://schemas.microsoft.com/office/powerpoint/2010/main" xmlns="" val="1035126876"/>
              </p:ext>
            </p:extLst>
          </p:nvPr>
        </p:nvGraphicFramePr>
        <p:xfrm>
          <a:off x="533400" y="2743200"/>
          <a:ext cx="8119568" cy="3413528"/>
        </p:xfrm>
        <a:graphic>
          <a:graphicData uri="http://schemas.openxmlformats.org/drawingml/2006/table">
            <a:tbl>
              <a:tblPr firstRow="1" firstCol="1" bandRow="1">
                <a:tableStyleId>{5C22544A-7EE6-4342-B048-85BDC9FD1C3A}</a:tableStyleId>
              </a:tblPr>
              <a:tblGrid>
                <a:gridCol w="3421621">
                  <a:extLst>
                    <a:ext uri="{9D8B030D-6E8A-4147-A177-3AD203B41FA5}">
                      <a16:colId xmlns:a16="http://schemas.microsoft.com/office/drawing/2014/main" xmlns="" val="20000"/>
                    </a:ext>
                  </a:extLst>
                </a:gridCol>
                <a:gridCol w="1651959">
                  <a:extLst>
                    <a:ext uri="{9D8B030D-6E8A-4147-A177-3AD203B41FA5}">
                      <a16:colId xmlns:a16="http://schemas.microsoft.com/office/drawing/2014/main" xmlns="" val="20001"/>
                    </a:ext>
                  </a:extLst>
                </a:gridCol>
                <a:gridCol w="1450324">
                  <a:extLst>
                    <a:ext uri="{9D8B030D-6E8A-4147-A177-3AD203B41FA5}">
                      <a16:colId xmlns:a16="http://schemas.microsoft.com/office/drawing/2014/main" xmlns="" val="20002"/>
                    </a:ext>
                  </a:extLst>
                </a:gridCol>
                <a:gridCol w="1595664">
                  <a:extLst>
                    <a:ext uri="{9D8B030D-6E8A-4147-A177-3AD203B41FA5}">
                      <a16:colId xmlns:a16="http://schemas.microsoft.com/office/drawing/2014/main" xmlns="" val="20003"/>
                    </a:ext>
                  </a:extLst>
                </a:gridCol>
              </a:tblGrid>
              <a:tr h="403056">
                <a:tc rowSpan="2">
                  <a:txBody>
                    <a:bodyPr/>
                    <a:lstStyle/>
                    <a:p>
                      <a:pPr algn="ctr">
                        <a:lnSpc>
                          <a:spcPct val="115000"/>
                        </a:lnSpc>
                        <a:spcAft>
                          <a:spcPts val="0"/>
                        </a:spcAft>
                      </a:pPr>
                      <a:r>
                        <a:rPr lang="en-ZA" sz="1600" dirty="0">
                          <a:solidFill>
                            <a:schemeClr val="tx1"/>
                          </a:solidFill>
                          <a:effectLst/>
                        </a:rPr>
                        <a:t>Source of </a:t>
                      </a:r>
                      <a:r>
                        <a:rPr lang="en-ZA" sz="1600" dirty="0" smtClean="0">
                          <a:solidFill>
                            <a:schemeClr val="tx1"/>
                          </a:solidFill>
                          <a:effectLst/>
                        </a:rPr>
                        <a:t>income</a:t>
                      </a:r>
                      <a:endParaRPr lang="en-ZA" sz="16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ZA" sz="1600" b="1" dirty="0">
                          <a:solidFill>
                            <a:schemeClr val="tx1"/>
                          </a:solidFill>
                          <a:effectLst/>
                        </a:rPr>
                        <a:t>2016</a:t>
                      </a:r>
                      <a:endParaRPr lang="en-ZA" sz="16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ZA" sz="1600" b="1">
                          <a:solidFill>
                            <a:schemeClr val="tx1"/>
                          </a:solidFill>
                          <a:effectLst/>
                        </a:rPr>
                        <a:t>2015</a:t>
                      </a:r>
                      <a:endParaRPr lang="en-ZA" sz="1600" b="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ZA" sz="1600" b="1">
                          <a:solidFill>
                            <a:schemeClr val="tx1"/>
                          </a:solidFill>
                          <a:effectLst/>
                        </a:rPr>
                        <a:t>2014</a:t>
                      </a:r>
                      <a:endParaRPr lang="en-ZA" sz="1600" b="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0"/>
                  </a:ext>
                </a:extLst>
              </a:tr>
              <a:tr h="341257">
                <a:tc vMerge="1">
                  <a:txBody>
                    <a:bodyPr/>
                    <a:lstStyle/>
                    <a:p>
                      <a:pPr>
                        <a:lnSpc>
                          <a:spcPct val="115000"/>
                        </a:lnSpc>
                        <a:spcAft>
                          <a:spcPts val="0"/>
                        </a:spcAft>
                      </a:pPr>
                      <a:endParaRPr lang="en-ZA" sz="16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en-ZA" sz="1600" b="1">
                          <a:solidFill>
                            <a:schemeClr val="tx1"/>
                          </a:solidFill>
                          <a:effectLst/>
                        </a:rPr>
                        <a:t>R’000</a:t>
                      </a:r>
                      <a:endParaRPr lang="en-ZA" sz="1600" b="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ZA" sz="1600" b="1">
                          <a:solidFill>
                            <a:schemeClr val="tx1"/>
                          </a:solidFill>
                          <a:effectLst/>
                        </a:rPr>
                        <a:t>R’000</a:t>
                      </a:r>
                      <a:endParaRPr lang="en-ZA" sz="1600" b="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ZA" sz="1600" b="1" dirty="0">
                          <a:solidFill>
                            <a:schemeClr val="tx1"/>
                          </a:solidFill>
                          <a:effectLst/>
                        </a:rPr>
                        <a:t>R’000</a:t>
                      </a:r>
                      <a:endParaRPr lang="en-ZA" sz="16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1"/>
                  </a:ext>
                </a:extLst>
              </a:tr>
              <a:tr h="341257">
                <a:tc>
                  <a:txBody>
                    <a:bodyPr/>
                    <a:lstStyle/>
                    <a:p>
                      <a:pPr>
                        <a:lnSpc>
                          <a:spcPct val="115000"/>
                        </a:lnSpc>
                        <a:spcAft>
                          <a:spcPts val="0"/>
                        </a:spcAft>
                      </a:pPr>
                      <a:r>
                        <a:rPr lang="en-ZA" sz="1600" dirty="0">
                          <a:solidFill>
                            <a:schemeClr val="tx1"/>
                          </a:solidFill>
                          <a:effectLst/>
                        </a:rPr>
                        <a:t>State subsidies</a:t>
                      </a:r>
                      <a:endParaRPr lang="en-ZA" sz="16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r">
                        <a:lnSpc>
                          <a:spcPct val="115000"/>
                        </a:lnSpc>
                        <a:spcAft>
                          <a:spcPts val="0"/>
                        </a:spcAft>
                      </a:pPr>
                      <a:r>
                        <a:rPr lang="en-ZA" sz="1600" dirty="0">
                          <a:solidFill>
                            <a:schemeClr val="tx1"/>
                          </a:solidFill>
                          <a:effectLst/>
                        </a:rPr>
                        <a:t>27 202 248</a:t>
                      </a:r>
                      <a:endParaRPr lang="en-ZA" sz="16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r">
                        <a:lnSpc>
                          <a:spcPct val="115000"/>
                        </a:lnSpc>
                        <a:spcAft>
                          <a:spcPts val="0"/>
                        </a:spcAft>
                      </a:pPr>
                      <a:r>
                        <a:rPr lang="en-ZA" sz="1600">
                          <a:solidFill>
                            <a:schemeClr val="tx1"/>
                          </a:solidFill>
                          <a:effectLst/>
                        </a:rPr>
                        <a:t>23 878 441</a:t>
                      </a:r>
                      <a:endParaRPr lang="en-ZA" sz="16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r">
                        <a:lnSpc>
                          <a:spcPct val="115000"/>
                        </a:lnSpc>
                        <a:spcAft>
                          <a:spcPts val="0"/>
                        </a:spcAft>
                      </a:pPr>
                      <a:r>
                        <a:rPr lang="en-ZA" sz="1600">
                          <a:solidFill>
                            <a:schemeClr val="tx1"/>
                          </a:solidFill>
                          <a:effectLst/>
                        </a:rPr>
                        <a:t>22 702 279</a:t>
                      </a:r>
                      <a:endParaRPr lang="en-ZA" sz="16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2"/>
                  </a:ext>
                </a:extLst>
              </a:tr>
              <a:tr h="341257">
                <a:tc>
                  <a:txBody>
                    <a:bodyPr/>
                    <a:lstStyle/>
                    <a:p>
                      <a:pPr>
                        <a:lnSpc>
                          <a:spcPct val="115000"/>
                        </a:lnSpc>
                        <a:spcAft>
                          <a:spcPts val="0"/>
                        </a:spcAft>
                      </a:pPr>
                      <a:r>
                        <a:rPr lang="en-ZA" sz="1600" dirty="0">
                          <a:solidFill>
                            <a:schemeClr val="tx1"/>
                          </a:solidFill>
                          <a:effectLst/>
                        </a:rPr>
                        <a:t>Tuition and accommodation fees</a:t>
                      </a:r>
                      <a:endParaRPr lang="en-ZA" sz="16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r">
                        <a:lnSpc>
                          <a:spcPct val="115000"/>
                        </a:lnSpc>
                        <a:spcAft>
                          <a:spcPts val="0"/>
                        </a:spcAft>
                      </a:pPr>
                      <a:r>
                        <a:rPr lang="en-ZA" sz="1600" dirty="0">
                          <a:solidFill>
                            <a:schemeClr val="tx1"/>
                          </a:solidFill>
                          <a:effectLst/>
                        </a:rPr>
                        <a:t>22 302 356</a:t>
                      </a:r>
                      <a:endParaRPr lang="en-ZA" sz="16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r">
                        <a:lnSpc>
                          <a:spcPct val="115000"/>
                        </a:lnSpc>
                        <a:spcAft>
                          <a:spcPts val="0"/>
                        </a:spcAft>
                      </a:pPr>
                      <a:r>
                        <a:rPr lang="en-ZA" sz="1600">
                          <a:solidFill>
                            <a:schemeClr val="tx1"/>
                          </a:solidFill>
                          <a:effectLst/>
                        </a:rPr>
                        <a:t>22 224 385</a:t>
                      </a:r>
                      <a:endParaRPr lang="en-ZA" sz="16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r">
                        <a:lnSpc>
                          <a:spcPct val="115000"/>
                        </a:lnSpc>
                        <a:spcAft>
                          <a:spcPts val="0"/>
                        </a:spcAft>
                      </a:pPr>
                      <a:r>
                        <a:rPr lang="en-ZA" sz="1600">
                          <a:solidFill>
                            <a:schemeClr val="tx1"/>
                          </a:solidFill>
                          <a:effectLst/>
                        </a:rPr>
                        <a:t>19 428 315</a:t>
                      </a:r>
                      <a:endParaRPr lang="en-ZA" sz="16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3"/>
                  </a:ext>
                </a:extLst>
              </a:tr>
              <a:tr h="341257">
                <a:tc>
                  <a:txBody>
                    <a:bodyPr/>
                    <a:lstStyle/>
                    <a:p>
                      <a:pPr>
                        <a:lnSpc>
                          <a:spcPct val="115000"/>
                        </a:lnSpc>
                        <a:spcAft>
                          <a:spcPts val="0"/>
                        </a:spcAft>
                      </a:pPr>
                      <a:r>
                        <a:rPr lang="en-ZA" sz="1600" dirty="0">
                          <a:solidFill>
                            <a:schemeClr val="tx1"/>
                          </a:solidFill>
                          <a:effectLst/>
                        </a:rPr>
                        <a:t>Third stream income</a:t>
                      </a:r>
                      <a:endParaRPr lang="en-ZA" sz="16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r">
                        <a:lnSpc>
                          <a:spcPct val="115000"/>
                        </a:lnSpc>
                        <a:spcAft>
                          <a:spcPts val="0"/>
                        </a:spcAft>
                      </a:pPr>
                      <a:r>
                        <a:rPr lang="en-ZA" sz="1600" dirty="0">
                          <a:solidFill>
                            <a:schemeClr val="tx1"/>
                          </a:solidFill>
                          <a:effectLst/>
                        </a:rPr>
                        <a:t>19 640 471</a:t>
                      </a:r>
                      <a:endParaRPr lang="en-ZA" sz="16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r">
                        <a:lnSpc>
                          <a:spcPct val="115000"/>
                        </a:lnSpc>
                        <a:spcAft>
                          <a:spcPts val="0"/>
                        </a:spcAft>
                      </a:pPr>
                      <a:r>
                        <a:rPr lang="en-ZA" sz="1600" dirty="0">
                          <a:solidFill>
                            <a:schemeClr val="tx1"/>
                          </a:solidFill>
                          <a:effectLst/>
                        </a:rPr>
                        <a:t>17 878 546</a:t>
                      </a:r>
                      <a:endParaRPr lang="en-ZA" sz="16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r">
                        <a:lnSpc>
                          <a:spcPct val="115000"/>
                        </a:lnSpc>
                        <a:spcAft>
                          <a:spcPts val="0"/>
                        </a:spcAft>
                      </a:pPr>
                      <a:r>
                        <a:rPr lang="en-ZA" sz="1600">
                          <a:solidFill>
                            <a:schemeClr val="tx1"/>
                          </a:solidFill>
                          <a:effectLst/>
                        </a:rPr>
                        <a:t>16 913 536</a:t>
                      </a:r>
                      <a:endParaRPr lang="en-ZA" sz="16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4"/>
                  </a:ext>
                </a:extLst>
              </a:tr>
              <a:tr h="279349">
                <a:tc>
                  <a:txBody>
                    <a:bodyPr/>
                    <a:lstStyle/>
                    <a:p>
                      <a:pPr>
                        <a:lnSpc>
                          <a:spcPct val="115000"/>
                        </a:lnSpc>
                        <a:spcAft>
                          <a:spcPts val="0"/>
                        </a:spcAft>
                      </a:pPr>
                      <a:r>
                        <a:rPr lang="en-ZA" sz="1600" dirty="0" smtClean="0">
                          <a:solidFill>
                            <a:schemeClr val="tx1"/>
                          </a:solidFill>
                          <a:effectLst/>
                        </a:rPr>
                        <a:t>Total</a:t>
                      </a:r>
                      <a:endParaRPr lang="en-ZA" sz="16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r">
                        <a:lnSpc>
                          <a:spcPct val="115000"/>
                        </a:lnSpc>
                        <a:spcAft>
                          <a:spcPts val="0"/>
                        </a:spcAft>
                      </a:pPr>
                      <a:r>
                        <a:rPr lang="en-ZA" sz="1600" dirty="0">
                          <a:solidFill>
                            <a:schemeClr val="tx1"/>
                          </a:solidFill>
                          <a:effectLst/>
                        </a:rPr>
                        <a:t>69 145 075</a:t>
                      </a:r>
                      <a:endParaRPr lang="en-ZA" sz="16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r">
                        <a:lnSpc>
                          <a:spcPct val="115000"/>
                        </a:lnSpc>
                        <a:spcAft>
                          <a:spcPts val="0"/>
                        </a:spcAft>
                      </a:pPr>
                      <a:r>
                        <a:rPr lang="en-ZA" sz="1600" dirty="0">
                          <a:solidFill>
                            <a:schemeClr val="tx1"/>
                          </a:solidFill>
                          <a:effectLst/>
                        </a:rPr>
                        <a:t>63 981 372</a:t>
                      </a:r>
                      <a:endParaRPr lang="en-ZA" sz="16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r">
                        <a:lnSpc>
                          <a:spcPct val="115000"/>
                        </a:lnSpc>
                        <a:spcAft>
                          <a:spcPts val="0"/>
                        </a:spcAft>
                      </a:pPr>
                      <a:r>
                        <a:rPr lang="en-ZA" sz="1600" dirty="0">
                          <a:solidFill>
                            <a:schemeClr val="tx1"/>
                          </a:solidFill>
                          <a:effectLst/>
                        </a:rPr>
                        <a:t>59 044 130</a:t>
                      </a:r>
                      <a:endParaRPr lang="en-ZA" sz="16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5"/>
                  </a:ext>
                </a:extLst>
              </a:tr>
              <a:tr h="341257">
                <a:tc>
                  <a:txBody>
                    <a:bodyPr/>
                    <a:lstStyle/>
                    <a:p>
                      <a:pPr>
                        <a:lnSpc>
                          <a:spcPct val="115000"/>
                        </a:lnSpc>
                        <a:spcAft>
                          <a:spcPts val="0"/>
                        </a:spcAft>
                      </a:pPr>
                      <a:r>
                        <a:rPr lang="en-ZA" sz="1600" dirty="0">
                          <a:solidFill>
                            <a:schemeClr val="tx1"/>
                          </a:solidFill>
                          <a:effectLst/>
                        </a:rPr>
                        <a:t>As a percentage of income</a:t>
                      </a:r>
                      <a:endParaRPr lang="en-ZA" sz="16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r">
                        <a:lnSpc>
                          <a:spcPct val="115000"/>
                        </a:lnSpc>
                        <a:spcAft>
                          <a:spcPts val="0"/>
                        </a:spcAft>
                      </a:pPr>
                      <a:r>
                        <a:rPr lang="en-ZA" sz="1600" dirty="0">
                          <a:solidFill>
                            <a:schemeClr val="tx1"/>
                          </a:solidFill>
                          <a:effectLst/>
                        </a:rPr>
                        <a:t> </a:t>
                      </a:r>
                      <a:endParaRPr lang="en-ZA" sz="16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r">
                        <a:lnSpc>
                          <a:spcPct val="115000"/>
                        </a:lnSpc>
                        <a:spcAft>
                          <a:spcPts val="0"/>
                        </a:spcAft>
                      </a:pPr>
                      <a:r>
                        <a:rPr lang="en-ZA" sz="1600" dirty="0">
                          <a:solidFill>
                            <a:schemeClr val="tx1"/>
                          </a:solidFill>
                          <a:effectLst/>
                        </a:rPr>
                        <a:t> </a:t>
                      </a:r>
                      <a:endParaRPr lang="en-ZA" sz="16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r">
                        <a:lnSpc>
                          <a:spcPct val="115000"/>
                        </a:lnSpc>
                        <a:spcAft>
                          <a:spcPts val="0"/>
                        </a:spcAft>
                      </a:pPr>
                      <a:r>
                        <a:rPr lang="en-ZA" sz="1600">
                          <a:solidFill>
                            <a:schemeClr val="tx1"/>
                          </a:solidFill>
                          <a:effectLst/>
                        </a:rPr>
                        <a:t> </a:t>
                      </a:r>
                      <a:endParaRPr lang="en-ZA" sz="16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6"/>
                  </a:ext>
                </a:extLst>
              </a:tr>
              <a:tr h="341257">
                <a:tc>
                  <a:txBody>
                    <a:bodyPr/>
                    <a:lstStyle/>
                    <a:p>
                      <a:pPr>
                        <a:lnSpc>
                          <a:spcPct val="115000"/>
                        </a:lnSpc>
                        <a:spcAft>
                          <a:spcPts val="0"/>
                        </a:spcAft>
                      </a:pPr>
                      <a:r>
                        <a:rPr lang="en-ZA" sz="1600" dirty="0">
                          <a:solidFill>
                            <a:schemeClr val="tx1"/>
                          </a:solidFill>
                          <a:effectLst/>
                        </a:rPr>
                        <a:t>State subsidies</a:t>
                      </a:r>
                      <a:endParaRPr lang="en-ZA" sz="16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r">
                        <a:lnSpc>
                          <a:spcPct val="115000"/>
                        </a:lnSpc>
                        <a:spcAft>
                          <a:spcPts val="0"/>
                        </a:spcAft>
                      </a:pPr>
                      <a:r>
                        <a:rPr lang="en-ZA" sz="1600">
                          <a:solidFill>
                            <a:schemeClr val="tx1"/>
                          </a:solidFill>
                          <a:effectLst/>
                        </a:rPr>
                        <a:t>39.3%</a:t>
                      </a:r>
                      <a:endParaRPr lang="en-ZA" sz="16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r">
                        <a:lnSpc>
                          <a:spcPct val="115000"/>
                        </a:lnSpc>
                        <a:spcAft>
                          <a:spcPts val="0"/>
                        </a:spcAft>
                      </a:pPr>
                      <a:r>
                        <a:rPr lang="en-ZA" sz="1600" dirty="0">
                          <a:solidFill>
                            <a:schemeClr val="tx1"/>
                          </a:solidFill>
                          <a:effectLst/>
                        </a:rPr>
                        <a:t>37.3%</a:t>
                      </a:r>
                      <a:endParaRPr lang="en-ZA" sz="16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r">
                        <a:lnSpc>
                          <a:spcPct val="115000"/>
                        </a:lnSpc>
                        <a:spcAft>
                          <a:spcPts val="0"/>
                        </a:spcAft>
                      </a:pPr>
                      <a:r>
                        <a:rPr lang="en-ZA" sz="1600">
                          <a:solidFill>
                            <a:schemeClr val="tx1"/>
                          </a:solidFill>
                          <a:effectLst/>
                        </a:rPr>
                        <a:t>38.4%</a:t>
                      </a:r>
                      <a:endParaRPr lang="en-ZA" sz="16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7"/>
                  </a:ext>
                </a:extLst>
              </a:tr>
              <a:tr h="341257">
                <a:tc>
                  <a:txBody>
                    <a:bodyPr/>
                    <a:lstStyle/>
                    <a:p>
                      <a:pPr>
                        <a:lnSpc>
                          <a:spcPct val="115000"/>
                        </a:lnSpc>
                        <a:spcAft>
                          <a:spcPts val="0"/>
                        </a:spcAft>
                      </a:pPr>
                      <a:r>
                        <a:rPr lang="en-ZA" sz="1600" dirty="0">
                          <a:solidFill>
                            <a:schemeClr val="tx1"/>
                          </a:solidFill>
                          <a:effectLst/>
                        </a:rPr>
                        <a:t>Tuition and accommodation fees</a:t>
                      </a:r>
                      <a:endParaRPr lang="en-ZA" sz="16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r">
                        <a:lnSpc>
                          <a:spcPct val="115000"/>
                        </a:lnSpc>
                        <a:spcAft>
                          <a:spcPts val="0"/>
                        </a:spcAft>
                      </a:pPr>
                      <a:r>
                        <a:rPr lang="en-ZA" sz="1600" dirty="0">
                          <a:solidFill>
                            <a:schemeClr val="tx1"/>
                          </a:solidFill>
                          <a:effectLst/>
                        </a:rPr>
                        <a:t>32.3%</a:t>
                      </a:r>
                      <a:endParaRPr lang="en-ZA" sz="16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r">
                        <a:lnSpc>
                          <a:spcPct val="115000"/>
                        </a:lnSpc>
                        <a:spcAft>
                          <a:spcPts val="0"/>
                        </a:spcAft>
                      </a:pPr>
                      <a:r>
                        <a:rPr lang="en-ZA" sz="1600">
                          <a:solidFill>
                            <a:schemeClr val="tx1"/>
                          </a:solidFill>
                          <a:effectLst/>
                        </a:rPr>
                        <a:t>34.7%</a:t>
                      </a:r>
                      <a:endParaRPr lang="en-ZA" sz="16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r">
                        <a:lnSpc>
                          <a:spcPct val="115000"/>
                        </a:lnSpc>
                        <a:spcAft>
                          <a:spcPts val="0"/>
                        </a:spcAft>
                      </a:pPr>
                      <a:r>
                        <a:rPr lang="en-ZA" sz="1600">
                          <a:solidFill>
                            <a:schemeClr val="tx1"/>
                          </a:solidFill>
                          <a:effectLst/>
                        </a:rPr>
                        <a:t>32.9%</a:t>
                      </a:r>
                      <a:endParaRPr lang="en-ZA" sz="16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8"/>
                  </a:ext>
                </a:extLst>
              </a:tr>
              <a:tr h="341257">
                <a:tc>
                  <a:txBody>
                    <a:bodyPr/>
                    <a:lstStyle/>
                    <a:p>
                      <a:pPr>
                        <a:lnSpc>
                          <a:spcPct val="115000"/>
                        </a:lnSpc>
                        <a:spcAft>
                          <a:spcPts val="0"/>
                        </a:spcAft>
                      </a:pPr>
                      <a:r>
                        <a:rPr lang="en-ZA" sz="1600" dirty="0">
                          <a:solidFill>
                            <a:schemeClr val="tx1"/>
                          </a:solidFill>
                          <a:effectLst/>
                        </a:rPr>
                        <a:t>Third stream income</a:t>
                      </a:r>
                      <a:endParaRPr lang="en-ZA" sz="16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r">
                        <a:lnSpc>
                          <a:spcPct val="115000"/>
                        </a:lnSpc>
                        <a:spcAft>
                          <a:spcPts val="0"/>
                        </a:spcAft>
                      </a:pPr>
                      <a:r>
                        <a:rPr lang="en-ZA" sz="1600" dirty="0">
                          <a:solidFill>
                            <a:schemeClr val="tx1"/>
                          </a:solidFill>
                          <a:effectLst/>
                        </a:rPr>
                        <a:t>28.4%</a:t>
                      </a:r>
                      <a:endParaRPr lang="en-ZA" sz="16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r">
                        <a:lnSpc>
                          <a:spcPct val="115000"/>
                        </a:lnSpc>
                        <a:spcAft>
                          <a:spcPts val="0"/>
                        </a:spcAft>
                      </a:pPr>
                      <a:r>
                        <a:rPr lang="en-ZA" sz="1600" dirty="0">
                          <a:solidFill>
                            <a:schemeClr val="tx1"/>
                          </a:solidFill>
                          <a:effectLst/>
                        </a:rPr>
                        <a:t>27.9%</a:t>
                      </a:r>
                      <a:endParaRPr lang="en-ZA" sz="16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r">
                        <a:lnSpc>
                          <a:spcPct val="115000"/>
                        </a:lnSpc>
                        <a:spcAft>
                          <a:spcPts val="0"/>
                        </a:spcAft>
                      </a:pPr>
                      <a:r>
                        <a:rPr lang="en-ZA" sz="1600" dirty="0">
                          <a:solidFill>
                            <a:schemeClr val="tx1"/>
                          </a:solidFill>
                          <a:effectLst/>
                        </a:rPr>
                        <a:t>28.6%</a:t>
                      </a:r>
                      <a:endParaRPr lang="en-ZA" sz="16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9"/>
                  </a:ext>
                </a:extLst>
              </a:tr>
            </a:tbl>
          </a:graphicData>
        </a:graphic>
      </p:graphicFrame>
      <p:sp>
        <p:nvSpPr>
          <p:cNvPr id="11" name="Slide Number Placeholder 3"/>
          <p:cNvSpPr>
            <a:spLocks noGrp="1"/>
          </p:cNvSpPr>
          <p:nvPr>
            <p:ph type="sldNum" sz="quarter" idx="12"/>
          </p:nvPr>
        </p:nvSpPr>
        <p:spPr>
          <a:xfrm>
            <a:off x="7010400" y="6487587"/>
            <a:ext cx="2133600" cy="365125"/>
          </a:xfrm>
        </p:spPr>
        <p:txBody>
          <a:bodyPr/>
          <a:lstStyle/>
          <a:p>
            <a:pPr algn="r">
              <a:defRPr/>
            </a:pPr>
            <a:r>
              <a:rPr lang="en-US" b="1" dirty="0" smtClean="0">
                <a:latin typeface="+mn-lt"/>
                <a:cs typeface="Arial" pitchFamily="34" charset="0"/>
              </a:rPr>
              <a:t>7</a:t>
            </a:r>
            <a:endParaRPr lang="en-US" sz="1400" b="1" dirty="0">
              <a:latin typeface="+mn-lt"/>
              <a:cs typeface="Arial" pitchFamily="34" charset="0"/>
            </a:endParaRPr>
          </a:p>
        </p:txBody>
      </p:sp>
      <p:sp>
        <p:nvSpPr>
          <p:cNvPr id="12" name="TextBox 11"/>
          <p:cNvSpPr txBox="1"/>
          <p:nvPr/>
        </p:nvSpPr>
        <p:spPr>
          <a:xfrm>
            <a:off x="491033" y="533400"/>
            <a:ext cx="8119567" cy="523220"/>
          </a:xfrm>
          <a:prstGeom prst="rect">
            <a:avLst/>
          </a:prstGeom>
          <a:solidFill>
            <a:srgbClr val="006600"/>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a:defRPr/>
            </a:pPr>
            <a:r>
              <a:rPr lang="en-US" altLang="en-US" sz="2800" b="1" dirty="0">
                <a:cs typeface="Arial" charset="0"/>
              </a:rPr>
              <a:t>Annual Financial Health Report </a:t>
            </a:r>
            <a:endParaRPr lang="en-ZA" sz="2800" b="1" dirty="0">
              <a:cs typeface="Arial" pitchFamily="34" charset="0"/>
            </a:endParaRPr>
          </a:p>
        </p:txBody>
      </p:sp>
    </p:spTree>
    <p:extLst>
      <p:ext uri="{BB962C8B-B14F-4D97-AF65-F5344CB8AC3E}">
        <p14:creationId xmlns:p14="http://schemas.microsoft.com/office/powerpoint/2010/main" xmlns="" val="160297475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075" name="Title 1"/>
          <p:cNvSpPr>
            <a:spLocks noGrp="1"/>
          </p:cNvSpPr>
          <p:nvPr>
            <p:ph type="title"/>
          </p:nvPr>
        </p:nvSpPr>
        <p:spPr>
          <a:xfrm>
            <a:off x="304800" y="1267424"/>
            <a:ext cx="8002587" cy="1570037"/>
          </a:xfrm>
        </p:spPr>
        <p:txBody>
          <a:bodyPr rtlCol="0">
            <a:normAutofit fontScale="90000"/>
          </a:bodyPr>
          <a:lstStyle/>
          <a:p>
            <a:pPr eaLnBrk="1" fontAlgn="auto" hangingPunct="1">
              <a:spcAft>
                <a:spcPts val="0"/>
              </a:spcAft>
              <a:defRPr/>
            </a:pPr>
            <a:r>
              <a:rPr lang="en-US" sz="4000" b="1" dirty="0" smtClean="0">
                <a:latin typeface="Tahoma" pitchFamily="34" charset="0"/>
                <a:cs typeface="Tahoma" pitchFamily="34" charset="0"/>
              </a:rPr>
              <a:t/>
            </a:r>
            <a:br>
              <a:rPr lang="en-US" sz="4000" b="1" dirty="0" smtClean="0">
                <a:latin typeface="Tahoma" pitchFamily="34" charset="0"/>
                <a:cs typeface="Tahoma" pitchFamily="34" charset="0"/>
              </a:rPr>
            </a:br>
            <a:r>
              <a:rPr lang="en-US" sz="4000" b="1" dirty="0" smtClean="0">
                <a:latin typeface="Tahoma" pitchFamily="34" charset="0"/>
                <a:cs typeface="Tahoma" pitchFamily="34" charset="0"/>
              </a:rPr>
              <a:t/>
            </a:r>
            <a:br>
              <a:rPr lang="en-US" sz="4000" b="1" dirty="0" smtClean="0">
                <a:latin typeface="Tahoma" pitchFamily="34" charset="0"/>
                <a:cs typeface="Tahoma" pitchFamily="34" charset="0"/>
              </a:rPr>
            </a:br>
            <a:r>
              <a:rPr lang="en-US" sz="4000" b="1" dirty="0" smtClean="0">
                <a:latin typeface="Tahoma" pitchFamily="34" charset="0"/>
                <a:cs typeface="Tahoma" pitchFamily="34" charset="0"/>
              </a:rPr>
              <a:t/>
            </a:r>
            <a:br>
              <a:rPr lang="en-US" sz="4000" b="1" dirty="0" smtClean="0">
                <a:latin typeface="Tahoma" pitchFamily="34" charset="0"/>
                <a:cs typeface="Tahoma" pitchFamily="34" charset="0"/>
              </a:rPr>
            </a:br>
            <a:r>
              <a:rPr lang="en-US" sz="4000" b="1" dirty="0" smtClean="0">
                <a:latin typeface="Tahoma" pitchFamily="34" charset="0"/>
                <a:cs typeface="Tahoma" pitchFamily="34" charset="0"/>
              </a:rPr>
              <a:t/>
            </a:r>
            <a:br>
              <a:rPr lang="en-US" sz="4000" b="1" dirty="0" smtClean="0">
                <a:latin typeface="Tahoma" pitchFamily="34" charset="0"/>
                <a:cs typeface="Tahoma" pitchFamily="34" charset="0"/>
              </a:rPr>
            </a:br>
            <a:endParaRPr lang="en-US" sz="4000" b="1" dirty="0" smtClean="0">
              <a:latin typeface="Tahoma" pitchFamily="34" charset="0"/>
              <a:cs typeface="Tahoma" pitchFamily="34" charset="0"/>
            </a:endParaRPr>
          </a:p>
        </p:txBody>
      </p:sp>
      <p:sp>
        <p:nvSpPr>
          <p:cNvPr id="5124" name="Content Placeholder 2"/>
          <p:cNvSpPr>
            <a:spLocks noGrp="1"/>
          </p:cNvSpPr>
          <p:nvPr>
            <p:ph idx="1"/>
          </p:nvPr>
        </p:nvSpPr>
        <p:spPr>
          <a:xfrm>
            <a:off x="491033" y="1165138"/>
            <a:ext cx="8119568" cy="5921462"/>
          </a:xfrm>
        </p:spPr>
        <p:txBody>
          <a:bodyPr/>
          <a:lstStyle/>
          <a:p>
            <a:pPr marL="57150" indent="0" eaLnBrk="1" hangingPunct="1">
              <a:spcBef>
                <a:spcPct val="0"/>
              </a:spcBef>
              <a:spcAft>
                <a:spcPts val="1200"/>
              </a:spcAft>
              <a:buNone/>
            </a:pPr>
            <a:r>
              <a:rPr lang="en-ZA" sz="1800" b="1" dirty="0" smtClean="0">
                <a:solidFill>
                  <a:prstClr val="black"/>
                </a:solidFill>
              </a:rPr>
              <a:t>Below are the common / main contributing factors for risks that remained high even after implementation of controls:</a:t>
            </a:r>
            <a:endParaRPr lang="en-ZA" sz="1800" dirty="0" smtClean="0"/>
          </a:p>
          <a:p>
            <a:pPr eaLnBrk="1" hangingPunct="1">
              <a:spcBef>
                <a:spcPct val="0"/>
              </a:spcBef>
              <a:spcAft>
                <a:spcPts val="1200"/>
              </a:spcAft>
              <a:buFont typeface="Arial" panose="020B0604020202020204" pitchFamily="34" charset="0"/>
              <a:buChar char="•"/>
            </a:pPr>
            <a:r>
              <a:rPr lang="en-ZA" sz="1800" dirty="0" smtClean="0"/>
              <a:t>Capacity constraints within </a:t>
            </a:r>
            <a:r>
              <a:rPr lang="en-ZA" sz="1800" dirty="0"/>
              <a:t>the </a:t>
            </a:r>
            <a:r>
              <a:rPr lang="en-ZA" sz="1800" dirty="0" smtClean="0"/>
              <a:t>Department as a result of the current structure that is not approved and lack of funding for the unfunded posts</a:t>
            </a:r>
          </a:p>
          <a:p>
            <a:pPr eaLnBrk="1" hangingPunct="1">
              <a:spcBef>
                <a:spcPct val="0"/>
              </a:spcBef>
              <a:spcAft>
                <a:spcPts val="1200"/>
              </a:spcAft>
              <a:buFont typeface="Arial" panose="020B0604020202020204" pitchFamily="34" charset="0"/>
              <a:buChar char="•"/>
            </a:pPr>
            <a:r>
              <a:rPr lang="en-US" sz="1800" dirty="0" smtClean="0"/>
              <a:t>No </a:t>
            </a:r>
            <a:r>
              <a:rPr lang="en-US" sz="1800" dirty="0"/>
              <a:t>voted funding for </a:t>
            </a:r>
            <a:r>
              <a:rPr lang="en-US" sz="1800" dirty="0" smtClean="0"/>
              <a:t>some of the core functions putting high </a:t>
            </a:r>
            <a:r>
              <a:rPr lang="en-US" sz="1800" dirty="0"/>
              <a:t>reliance on the National Skills </a:t>
            </a:r>
            <a:r>
              <a:rPr lang="en-US" sz="1800" dirty="0" smtClean="0"/>
              <a:t>Fund for funding of operational costs and filling of positions</a:t>
            </a:r>
          </a:p>
          <a:p>
            <a:pPr eaLnBrk="1" hangingPunct="1">
              <a:spcBef>
                <a:spcPct val="0"/>
              </a:spcBef>
              <a:spcAft>
                <a:spcPts val="1200"/>
              </a:spcAft>
              <a:buFont typeface="Arial" panose="020B0604020202020204" pitchFamily="34" charset="0"/>
              <a:buChar char="•"/>
            </a:pPr>
            <a:r>
              <a:rPr lang="en-ZA" sz="1800" dirty="0" smtClean="0"/>
              <a:t>Non-availability of proper financial </a:t>
            </a:r>
            <a:r>
              <a:rPr lang="en-ZA" sz="1800" dirty="0"/>
              <a:t>management systems in the </a:t>
            </a:r>
            <a:r>
              <a:rPr lang="en-ZA" sz="1800" dirty="0" smtClean="0"/>
              <a:t>TVET colleges</a:t>
            </a:r>
            <a:endParaRPr lang="en-US" sz="1800" dirty="0" smtClean="0"/>
          </a:p>
          <a:p>
            <a:pPr eaLnBrk="1" hangingPunct="1">
              <a:spcBef>
                <a:spcPct val="0"/>
              </a:spcBef>
              <a:spcAft>
                <a:spcPts val="1200"/>
              </a:spcAft>
              <a:buFont typeface="Arial" panose="020B0604020202020204" pitchFamily="34" charset="0"/>
              <a:buChar char="•"/>
            </a:pPr>
            <a:r>
              <a:rPr lang="en-ZA" sz="1800" dirty="0" smtClean="0"/>
              <a:t>Aged </a:t>
            </a:r>
            <a:r>
              <a:rPr lang="en-ZA" sz="1800" dirty="0"/>
              <a:t>IT </a:t>
            </a:r>
            <a:r>
              <a:rPr lang="en-ZA" sz="1800" dirty="0" smtClean="0"/>
              <a:t>infrastructure and poor services by SITA on procurement of IT services</a:t>
            </a:r>
          </a:p>
          <a:p>
            <a:pPr eaLnBrk="1" hangingPunct="1">
              <a:spcBef>
                <a:spcPct val="0"/>
              </a:spcBef>
              <a:spcAft>
                <a:spcPts val="1200"/>
              </a:spcAft>
              <a:buFont typeface="Arial" panose="020B0604020202020204" pitchFamily="34" charset="0"/>
              <a:buChar char="•"/>
            </a:pPr>
            <a:r>
              <a:rPr lang="en-ZA" sz="1800" dirty="0" smtClean="0"/>
              <a:t>Inadequate interfacing and integration of internal processes / systems</a:t>
            </a:r>
          </a:p>
          <a:p>
            <a:pPr eaLnBrk="1" hangingPunct="1">
              <a:spcBef>
                <a:spcPct val="0"/>
              </a:spcBef>
              <a:spcAft>
                <a:spcPts val="1200"/>
              </a:spcAft>
              <a:buFont typeface="Arial" panose="020B0604020202020204" pitchFamily="34" charset="0"/>
              <a:buChar char="•"/>
            </a:pPr>
            <a:r>
              <a:rPr lang="en-ZA" sz="1800" dirty="0"/>
              <a:t>Inadequate </a:t>
            </a:r>
            <a:r>
              <a:rPr lang="en-ZA" sz="1800" dirty="0" smtClean="0"/>
              <a:t>physical infrastructure</a:t>
            </a:r>
          </a:p>
        </p:txBody>
      </p:sp>
      <p:sp>
        <p:nvSpPr>
          <p:cNvPr id="7" name="Slide Number Placeholder 3"/>
          <p:cNvSpPr>
            <a:spLocks noGrp="1"/>
          </p:cNvSpPr>
          <p:nvPr>
            <p:ph type="sldNum" sz="quarter" idx="12"/>
          </p:nvPr>
        </p:nvSpPr>
        <p:spPr>
          <a:xfrm>
            <a:off x="7010400" y="6487587"/>
            <a:ext cx="2133600" cy="365125"/>
          </a:xfrm>
        </p:spPr>
        <p:txBody>
          <a:bodyPr/>
          <a:lstStyle/>
          <a:p>
            <a:pPr algn="r">
              <a:defRPr/>
            </a:pPr>
            <a:r>
              <a:rPr lang="en-US" b="1" dirty="0" smtClean="0">
                <a:latin typeface="+mn-lt"/>
                <a:cs typeface="Arial" pitchFamily="34" charset="0"/>
              </a:rPr>
              <a:t>70</a:t>
            </a:r>
            <a:endParaRPr lang="en-US" sz="1400" b="1" dirty="0">
              <a:latin typeface="+mn-lt"/>
              <a:cs typeface="Arial" pitchFamily="34" charset="0"/>
            </a:endParaRPr>
          </a:p>
        </p:txBody>
      </p:sp>
      <p:sp>
        <p:nvSpPr>
          <p:cNvPr id="9" name="TextBox 8"/>
          <p:cNvSpPr txBox="1"/>
          <p:nvPr/>
        </p:nvSpPr>
        <p:spPr>
          <a:xfrm>
            <a:off x="491033" y="533400"/>
            <a:ext cx="8119567" cy="523220"/>
          </a:xfrm>
          <a:prstGeom prst="rect">
            <a:avLst/>
          </a:prstGeom>
          <a:solidFill>
            <a:srgbClr val="006600"/>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eaLnBrk="1" fontAlgn="auto" hangingPunct="1">
              <a:spcAft>
                <a:spcPts val="0"/>
              </a:spcAft>
              <a:defRPr/>
            </a:pPr>
            <a:r>
              <a:rPr lang="en-ZA" sz="2800" b="1" dirty="0" smtClean="0"/>
              <a:t>Strategic Risks  </a:t>
            </a:r>
            <a:endParaRPr lang="en-ZA" sz="2800" b="1" dirty="0"/>
          </a:p>
        </p:txBody>
      </p:sp>
    </p:spTree>
    <p:extLst>
      <p:ext uri="{BB962C8B-B14F-4D97-AF65-F5344CB8AC3E}">
        <p14:creationId xmlns:p14="http://schemas.microsoft.com/office/powerpoint/2010/main" xmlns="" val="300151388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p:cNvSpPr>
            <a:spLocks noGrp="1"/>
          </p:cNvSpPr>
          <p:nvPr>
            <p:ph type="title"/>
          </p:nvPr>
        </p:nvSpPr>
        <p:spPr>
          <a:xfrm>
            <a:off x="533400" y="184449"/>
            <a:ext cx="8229600" cy="1143000"/>
          </a:xfrm>
        </p:spPr>
        <p:txBody>
          <a:bodyPr rtlCol="0">
            <a:normAutofit fontScale="90000"/>
          </a:bodyPr>
          <a:lstStyle/>
          <a:p>
            <a:pPr eaLnBrk="1" fontAlgn="auto" hangingPunct="1">
              <a:spcAft>
                <a:spcPts val="0"/>
              </a:spcAft>
              <a:defRPr/>
            </a:pPr>
            <a:r>
              <a:rPr lang="en-US" sz="4000" b="1" dirty="0" smtClean="0">
                <a:latin typeface="Tahoma" pitchFamily="34" charset="0"/>
                <a:cs typeface="Tahoma" pitchFamily="34" charset="0"/>
              </a:rPr>
              <a:t/>
            </a:r>
            <a:br>
              <a:rPr lang="en-US" sz="4000" b="1" dirty="0" smtClean="0">
                <a:latin typeface="Tahoma" pitchFamily="34" charset="0"/>
                <a:cs typeface="Tahoma" pitchFamily="34" charset="0"/>
              </a:rPr>
            </a:br>
            <a:r>
              <a:rPr lang="en-US" sz="4000" b="1" dirty="0" smtClean="0">
                <a:latin typeface="Tahoma" pitchFamily="34" charset="0"/>
                <a:cs typeface="Tahoma" pitchFamily="34" charset="0"/>
              </a:rPr>
              <a:t/>
            </a:r>
            <a:br>
              <a:rPr lang="en-US" sz="4000" b="1" dirty="0" smtClean="0">
                <a:latin typeface="Tahoma" pitchFamily="34" charset="0"/>
                <a:cs typeface="Tahoma" pitchFamily="34" charset="0"/>
              </a:rPr>
            </a:br>
            <a:r>
              <a:rPr lang="en-US" sz="4000" b="1" dirty="0" smtClean="0">
                <a:latin typeface="Tahoma" pitchFamily="34" charset="0"/>
                <a:cs typeface="Tahoma" pitchFamily="34" charset="0"/>
              </a:rPr>
              <a:t/>
            </a:r>
            <a:br>
              <a:rPr lang="en-US" sz="4000" b="1" dirty="0" smtClean="0">
                <a:latin typeface="Tahoma" pitchFamily="34" charset="0"/>
                <a:cs typeface="Tahoma" pitchFamily="34" charset="0"/>
              </a:rPr>
            </a:br>
            <a:endParaRPr lang="en-US" sz="4000" b="1" dirty="0" smtClean="0">
              <a:latin typeface="Tahoma" pitchFamily="34" charset="0"/>
              <a:cs typeface="Tahoma" pitchFamily="34" charset="0"/>
            </a:endParaRPr>
          </a:p>
        </p:txBody>
      </p:sp>
      <p:sp>
        <p:nvSpPr>
          <p:cNvPr id="5124" name="Content Placeholder 2"/>
          <p:cNvSpPr>
            <a:spLocks noGrp="1"/>
          </p:cNvSpPr>
          <p:nvPr>
            <p:ph sz="half" idx="1"/>
          </p:nvPr>
        </p:nvSpPr>
        <p:spPr>
          <a:xfrm>
            <a:off x="533400" y="1510011"/>
            <a:ext cx="4038600" cy="4525963"/>
          </a:xfrm>
        </p:spPr>
        <p:txBody>
          <a:bodyPr/>
          <a:lstStyle/>
          <a:p>
            <a:pPr marL="457200" lvl="1" indent="0" eaLnBrk="1" hangingPunct="1">
              <a:spcBef>
                <a:spcPct val="0"/>
              </a:spcBef>
              <a:buNone/>
            </a:pPr>
            <a:endParaRPr lang="en-ZA" sz="2400" dirty="0" smtClean="0">
              <a:solidFill>
                <a:prstClr val="black"/>
              </a:solidFill>
            </a:endParaRPr>
          </a:p>
          <a:p>
            <a:pPr lvl="1" eaLnBrk="1" hangingPunct="1">
              <a:spcBef>
                <a:spcPct val="0"/>
              </a:spcBef>
              <a:buFont typeface="Wingdings" panose="05000000000000000000" pitchFamily="2" charset="2"/>
              <a:buChar char="ü"/>
            </a:pPr>
            <a:endParaRPr lang="en-ZA" sz="2400" dirty="0" smtClean="0">
              <a:solidFill>
                <a:prstClr val="black"/>
              </a:solidFill>
            </a:endParaRPr>
          </a:p>
          <a:p>
            <a:pPr marL="0" lvl="0" indent="0" algn="just" eaLnBrk="1" fontAlgn="t" hangingPunct="1">
              <a:lnSpc>
                <a:spcPct val="150000"/>
              </a:lnSpc>
              <a:buNone/>
            </a:pPr>
            <a:r>
              <a:rPr lang="en-US" sz="2400" dirty="0" smtClean="0">
                <a:solidFill>
                  <a:prstClr val="black"/>
                </a:solidFill>
                <a:cs typeface="Tahoma" panose="020B0604030504040204" pitchFamily="34" charset="0"/>
              </a:rPr>
              <a:t> </a:t>
            </a:r>
            <a:endParaRPr lang="en-US" sz="2400" dirty="0">
              <a:solidFill>
                <a:prstClr val="black"/>
              </a:solidFill>
              <a:cs typeface="Tahoma" panose="020B0604030504040204" pitchFamily="34" charset="0"/>
            </a:endParaRPr>
          </a:p>
          <a:p>
            <a:pPr algn="just" eaLnBrk="1" hangingPunct="1">
              <a:lnSpc>
                <a:spcPct val="150000"/>
              </a:lnSpc>
              <a:buFont typeface="Arial" panose="020B0604020202020204" pitchFamily="34" charset="0"/>
              <a:buNone/>
            </a:pPr>
            <a:endParaRPr lang="en-ZA" sz="1700" dirty="0" smtClean="0"/>
          </a:p>
          <a:p>
            <a:pPr algn="just" eaLnBrk="1" hangingPunct="1">
              <a:buFont typeface="Arial" panose="020B0604020202020204" pitchFamily="34" charset="0"/>
              <a:buNone/>
            </a:pPr>
            <a:r>
              <a:rPr lang="en-ZA" sz="1700" dirty="0" smtClean="0"/>
              <a:t>       </a:t>
            </a:r>
          </a:p>
          <a:p>
            <a:pPr algn="just" eaLnBrk="1" hangingPunct="1">
              <a:buFont typeface="Arial" panose="020B0604020202020204" pitchFamily="34" charset="0"/>
              <a:buNone/>
            </a:pPr>
            <a:endParaRPr lang="en-ZA" sz="1700" dirty="0" smtClean="0"/>
          </a:p>
          <a:p>
            <a:pPr algn="just" eaLnBrk="1" hangingPunct="1">
              <a:buFont typeface="Arial" panose="020B0604020202020204" pitchFamily="34" charset="0"/>
              <a:buNone/>
            </a:pPr>
            <a:endParaRPr lang="en-ZA" sz="1700" dirty="0" smtClean="0"/>
          </a:p>
          <a:p>
            <a:pPr algn="just" eaLnBrk="1" hangingPunct="1">
              <a:buFont typeface="Arial" panose="020B0604020202020204" pitchFamily="34" charset="0"/>
              <a:buNone/>
            </a:pPr>
            <a:r>
              <a:rPr lang="en-ZA" sz="1700" dirty="0" smtClean="0"/>
              <a:t> </a:t>
            </a:r>
          </a:p>
        </p:txBody>
      </p:sp>
      <p:sp>
        <p:nvSpPr>
          <p:cNvPr id="7" name="Content Placeholder 6"/>
          <p:cNvSpPr>
            <a:spLocks noGrp="1"/>
          </p:cNvSpPr>
          <p:nvPr>
            <p:ph sz="half" idx="2"/>
          </p:nvPr>
        </p:nvSpPr>
        <p:spPr>
          <a:xfrm>
            <a:off x="4552018" y="750868"/>
            <a:ext cx="4591982" cy="5878532"/>
          </a:xfrm>
        </p:spPr>
        <p:style>
          <a:lnRef idx="2">
            <a:schemeClr val="dk1"/>
          </a:lnRef>
          <a:fillRef idx="1">
            <a:schemeClr val="lt1"/>
          </a:fillRef>
          <a:effectRef idx="0">
            <a:schemeClr val="dk1"/>
          </a:effectRef>
          <a:fontRef idx="minor">
            <a:schemeClr val="dk1"/>
          </a:fontRef>
        </p:style>
        <p:txBody>
          <a:bodyPr/>
          <a:lstStyle/>
          <a:p>
            <a:pPr marL="0" indent="0">
              <a:buNone/>
            </a:pPr>
            <a:r>
              <a:rPr lang="en-ZA" sz="2000" b="1" u="sng" dirty="0" smtClean="0"/>
              <a:t>Current Mitigation </a:t>
            </a:r>
            <a:r>
              <a:rPr lang="en-ZA" sz="2000" b="1" u="sng" dirty="0"/>
              <a:t>Strategies</a:t>
            </a:r>
          </a:p>
          <a:p>
            <a:r>
              <a:rPr lang="en-ZA" sz="1800" dirty="0"/>
              <a:t>Interim funding </a:t>
            </a:r>
            <a:r>
              <a:rPr lang="en-ZA" sz="1800" dirty="0" smtClean="0"/>
              <a:t>through </a:t>
            </a:r>
            <a:r>
              <a:rPr lang="en-ZA" sz="1800" dirty="0"/>
              <a:t>National Skills </a:t>
            </a:r>
            <a:r>
              <a:rPr lang="en-ZA" sz="1800" dirty="0" smtClean="0"/>
              <a:t>Fund. </a:t>
            </a:r>
          </a:p>
          <a:p>
            <a:r>
              <a:rPr lang="en-ZA" sz="1800" dirty="0"/>
              <a:t>Critical posts identified and prioritised for filling.</a:t>
            </a:r>
          </a:p>
          <a:p>
            <a:r>
              <a:rPr lang="en-ZA" sz="1800" dirty="0"/>
              <a:t>Continuation of existing contract appointments for critical business areas. </a:t>
            </a:r>
            <a:endParaRPr lang="en-US" sz="800" dirty="0"/>
          </a:p>
          <a:p>
            <a:pPr marL="0" indent="0">
              <a:buNone/>
            </a:pPr>
            <a:r>
              <a:rPr lang="en-US" sz="2000" b="1" u="sng" dirty="0" smtClean="0"/>
              <a:t>Planned Mitigation Strategies</a:t>
            </a:r>
            <a:endParaRPr lang="en-US" sz="2000" b="1" u="sng" dirty="0"/>
          </a:p>
          <a:p>
            <a:r>
              <a:rPr lang="en-ZA" sz="1800" dirty="0"/>
              <a:t>Approval of the revised organizational structure &amp; concurrence by the MPSA.</a:t>
            </a:r>
          </a:p>
          <a:p>
            <a:r>
              <a:rPr lang="en-ZA" sz="1800" dirty="0"/>
              <a:t>Engagements with the National Treasury in ensuring </a:t>
            </a:r>
            <a:r>
              <a:rPr lang="en-ZA" sz="1800" dirty="0" smtClean="0"/>
              <a:t>that there is voted </a:t>
            </a:r>
            <a:r>
              <a:rPr lang="en-ZA" sz="1800" dirty="0"/>
              <a:t>funding for the entire staff establishment.</a:t>
            </a:r>
          </a:p>
          <a:p>
            <a:r>
              <a:rPr lang="en-ZA" sz="1800" dirty="0"/>
              <a:t>Assessment of utilization levels of existing capacity and Skills audit</a:t>
            </a:r>
            <a:r>
              <a:rPr lang="en-ZA" sz="1800" dirty="0" smtClean="0"/>
              <a:t>.</a:t>
            </a:r>
          </a:p>
          <a:p>
            <a:pPr marL="0" indent="0">
              <a:buNone/>
            </a:pPr>
            <a:r>
              <a:rPr lang="en-ZA" sz="1800" dirty="0" smtClean="0">
                <a:solidFill>
                  <a:schemeClr val="bg1"/>
                </a:solidFill>
              </a:rPr>
              <a:t>.</a:t>
            </a:r>
            <a:endParaRPr lang="en-ZA" sz="1800" dirty="0">
              <a:solidFill>
                <a:schemeClr val="bg1"/>
              </a:solidFill>
            </a:endParaRPr>
          </a:p>
        </p:txBody>
      </p:sp>
      <p:sp>
        <p:nvSpPr>
          <p:cNvPr id="15" name="TextBox 14"/>
          <p:cNvSpPr txBox="1"/>
          <p:nvPr/>
        </p:nvSpPr>
        <p:spPr>
          <a:xfrm>
            <a:off x="27874" y="750868"/>
            <a:ext cx="4524144" cy="58785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indent="0">
              <a:buNone/>
            </a:pPr>
            <a:r>
              <a:rPr lang="en-US" sz="2000" b="1" u="sng" dirty="0"/>
              <a:t>Risk Description</a:t>
            </a:r>
            <a:r>
              <a:rPr lang="en-US" sz="2000" b="1" dirty="0"/>
              <a:t>:</a:t>
            </a:r>
          </a:p>
          <a:p>
            <a:r>
              <a:rPr lang="en-ZA" sz="2000" dirty="0"/>
              <a:t>1</a:t>
            </a:r>
            <a:r>
              <a:rPr lang="en-ZA" sz="2000" dirty="0" smtClean="0">
                <a:solidFill>
                  <a:schemeClr val="tx1"/>
                </a:solidFill>
              </a:rPr>
              <a:t>) </a:t>
            </a:r>
            <a:r>
              <a:rPr lang="en-ZA" sz="2000" dirty="0">
                <a:solidFill>
                  <a:schemeClr val="tx1"/>
                </a:solidFill>
              </a:rPr>
              <a:t>Unsustainable organizational </a:t>
            </a:r>
            <a:r>
              <a:rPr lang="en-ZA" sz="2000" dirty="0"/>
              <a:t>Structure. </a:t>
            </a:r>
          </a:p>
          <a:p>
            <a:endParaRPr lang="en-US" sz="2000" b="1" u="sng" dirty="0"/>
          </a:p>
          <a:p>
            <a:r>
              <a:rPr lang="en-US" sz="2000" b="1" u="sng" dirty="0"/>
              <a:t>Risk Category</a:t>
            </a:r>
            <a:r>
              <a:rPr lang="en-US" sz="2000" b="1" u="sng" dirty="0" smtClean="0"/>
              <a:t>: </a:t>
            </a:r>
            <a:r>
              <a:rPr lang="en-ZA" sz="2000" dirty="0"/>
              <a:t>Structure. </a:t>
            </a:r>
          </a:p>
          <a:p>
            <a:endParaRPr lang="en-US" sz="1200" b="1" u="sng" dirty="0"/>
          </a:p>
          <a:p>
            <a:pPr marL="0" indent="0">
              <a:buNone/>
            </a:pPr>
            <a:r>
              <a:rPr lang="en-US" sz="2000" b="1" u="sng" dirty="0"/>
              <a:t>Root Causes</a:t>
            </a:r>
            <a:r>
              <a:rPr lang="en-US" sz="2000" b="1" u="sng" dirty="0" smtClean="0"/>
              <a:t>:</a:t>
            </a:r>
          </a:p>
          <a:p>
            <a:pPr marL="342900" indent="-342900">
              <a:buFont typeface="Arial" charset="0"/>
              <a:buChar char="•"/>
            </a:pPr>
            <a:r>
              <a:rPr lang="en-US" sz="2000" dirty="0" smtClean="0"/>
              <a:t>Delayed approval of the revised structure.</a:t>
            </a:r>
            <a:endParaRPr lang="en-US" sz="2000" dirty="0"/>
          </a:p>
          <a:p>
            <a:pPr marL="342900" indent="-342900">
              <a:buFont typeface="Arial" charset="0"/>
              <a:buChar char="•"/>
            </a:pPr>
            <a:r>
              <a:rPr lang="en-US" sz="2000" dirty="0"/>
              <a:t>L</a:t>
            </a:r>
            <a:r>
              <a:rPr lang="en-US" sz="2000" dirty="0" smtClean="0"/>
              <a:t>ack of funding that puts high </a:t>
            </a:r>
            <a:r>
              <a:rPr lang="en-US" sz="2000" dirty="0"/>
              <a:t>reliance on </a:t>
            </a:r>
            <a:r>
              <a:rPr lang="en-US" sz="2000" dirty="0" smtClean="0"/>
              <a:t>the National </a:t>
            </a:r>
            <a:r>
              <a:rPr lang="en-US" sz="2000" dirty="0"/>
              <a:t>Skills </a:t>
            </a:r>
            <a:r>
              <a:rPr lang="en-US" sz="2000" dirty="0" smtClean="0"/>
              <a:t>Fund (NSF) to support key priority areas and inevitably filling of posts for a number of core functions within the Department. </a:t>
            </a:r>
          </a:p>
          <a:p>
            <a:endParaRPr lang="en-ZA" sz="1200" dirty="0"/>
          </a:p>
          <a:p>
            <a:r>
              <a:rPr lang="en-ZA" sz="2000" b="1" u="sng" dirty="0" smtClean="0"/>
              <a:t>Risk status:</a:t>
            </a:r>
          </a:p>
          <a:p>
            <a:pPr marL="342900" indent="-342900">
              <a:buFont typeface="Arial" charset="0"/>
              <a:buChar char="•"/>
            </a:pPr>
            <a:r>
              <a:rPr lang="en-ZA" sz="2000" dirty="0" smtClean="0"/>
              <a:t>Inherent Risk </a:t>
            </a:r>
            <a:endParaRPr lang="en-ZA" sz="1200" dirty="0" smtClean="0"/>
          </a:p>
          <a:p>
            <a:pPr marL="342900" indent="-342900">
              <a:buFont typeface="Arial" charset="0"/>
              <a:buChar char="•"/>
            </a:pPr>
            <a:r>
              <a:rPr lang="en-ZA" sz="2000" dirty="0" smtClean="0"/>
              <a:t>Residual Risk </a:t>
            </a:r>
            <a:endParaRPr lang="en-ZA" sz="1200" dirty="0"/>
          </a:p>
        </p:txBody>
      </p:sp>
      <p:sp>
        <p:nvSpPr>
          <p:cNvPr id="9" name="Oval 8"/>
          <p:cNvSpPr/>
          <p:nvPr/>
        </p:nvSpPr>
        <p:spPr>
          <a:xfrm>
            <a:off x="2503836" y="5567653"/>
            <a:ext cx="470630" cy="32945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a:t>
            </a:r>
          </a:p>
        </p:txBody>
      </p:sp>
      <p:sp>
        <p:nvSpPr>
          <p:cNvPr id="17" name="Oval 16"/>
          <p:cNvSpPr/>
          <p:nvPr/>
        </p:nvSpPr>
        <p:spPr>
          <a:xfrm flipV="1">
            <a:off x="2472953" y="6035974"/>
            <a:ext cx="467508" cy="32607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a:t>
            </a:r>
            <a:endParaRPr lang="en-US" dirty="0"/>
          </a:p>
        </p:txBody>
      </p:sp>
      <p:sp>
        <p:nvSpPr>
          <p:cNvPr id="10" name="Right Brace 9"/>
          <p:cNvSpPr/>
          <p:nvPr/>
        </p:nvSpPr>
        <p:spPr>
          <a:xfrm>
            <a:off x="3015559" y="5680767"/>
            <a:ext cx="267816" cy="681285"/>
          </a:xfrm>
          <a:prstGeom prst="rightBrace">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US" dirty="0"/>
          </a:p>
        </p:txBody>
      </p:sp>
      <p:sp>
        <p:nvSpPr>
          <p:cNvPr id="19" name="Title 7"/>
          <p:cNvSpPr txBox="1">
            <a:spLocks/>
          </p:cNvSpPr>
          <p:nvPr/>
        </p:nvSpPr>
        <p:spPr bwMode="auto">
          <a:xfrm>
            <a:off x="3244055" y="5680767"/>
            <a:ext cx="1132520" cy="8208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1200" b="1" dirty="0" smtClean="0"/>
              <a:t>Unsatisfactory Reduction of risk levels</a:t>
            </a:r>
            <a:endParaRPr lang="en-US" sz="1200" b="1" dirty="0"/>
          </a:p>
        </p:txBody>
      </p:sp>
      <p:sp>
        <p:nvSpPr>
          <p:cNvPr id="21" name="Slide Number Placeholder 3"/>
          <p:cNvSpPr>
            <a:spLocks noGrp="1"/>
          </p:cNvSpPr>
          <p:nvPr>
            <p:ph type="sldNum" sz="quarter" idx="12"/>
          </p:nvPr>
        </p:nvSpPr>
        <p:spPr>
          <a:xfrm>
            <a:off x="7010400" y="6569075"/>
            <a:ext cx="2133600" cy="365125"/>
          </a:xfrm>
        </p:spPr>
        <p:txBody>
          <a:bodyPr/>
          <a:lstStyle/>
          <a:p>
            <a:pPr algn="r">
              <a:defRPr/>
            </a:pPr>
            <a:r>
              <a:rPr lang="en-US" b="1" dirty="0" smtClean="0">
                <a:latin typeface="+mn-lt"/>
                <a:cs typeface="Arial" pitchFamily="34" charset="0"/>
              </a:rPr>
              <a:t>71</a:t>
            </a:r>
            <a:endParaRPr lang="en-US" sz="1400" b="1" dirty="0">
              <a:latin typeface="+mn-lt"/>
              <a:cs typeface="Arial" pitchFamily="34" charset="0"/>
            </a:endParaRPr>
          </a:p>
        </p:txBody>
      </p:sp>
      <p:sp>
        <p:nvSpPr>
          <p:cNvPr id="22" name="TextBox 21"/>
          <p:cNvSpPr txBox="1"/>
          <p:nvPr/>
        </p:nvSpPr>
        <p:spPr>
          <a:xfrm>
            <a:off x="512216" y="119300"/>
            <a:ext cx="8119567" cy="523220"/>
          </a:xfrm>
          <a:prstGeom prst="rect">
            <a:avLst/>
          </a:prstGeom>
          <a:solidFill>
            <a:srgbClr val="006600"/>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fontAlgn="auto">
              <a:spcBef>
                <a:spcPts val="0"/>
              </a:spcBef>
              <a:spcAft>
                <a:spcPts val="0"/>
              </a:spcAft>
              <a:defRPr/>
            </a:pPr>
            <a:r>
              <a:rPr lang="en-US" sz="2800" b="1" dirty="0"/>
              <a:t>High Level Strategic </a:t>
            </a:r>
            <a:r>
              <a:rPr lang="en-US" sz="2800" b="1" dirty="0" smtClean="0"/>
              <a:t>Risks</a:t>
            </a:r>
            <a:endParaRPr lang="en-US" sz="2800" b="1" dirty="0"/>
          </a:p>
        </p:txBody>
      </p:sp>
    </p:spTree>
    <p:extLst>
      <p:ext uri="{BB962C8B-B14F-4D97-AF65-F5344CB8AC3E}">
        <p14:creationId xmlns:p14="http://schemas.microsoft.com/office/powerpoint/2010/main" xmlns="" val="212384214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p:cNvSpPr>
            <a:spLocks noGrp="1"/>
          </p:cNvSpPr>
          <p:nvPr>
            <p:ph type="title"/>
          </p:nvPr>
        </p:nvSpPr>
        <p:spPr/>
        <p:txBody>
          <a:bodyPr rtlCol="0">
            <a:normAutofit fontScale="90000"/>
          </a:bodyPr>
          <a:lstStyle/>
          <a:p>
            <a:pPr eaLnBrk="1" fontAlgn="auto" hangingPunct="1">
              <a:spcAft>
                <a:spcPts val="0"/>
              </a:spcAft>
              <a:defRPr/>
            </a:pPr>
            <a:r>
              <a:rPr lang="en-US" sz="4000" b="1" dirty="0" smtClean="0">
                <a:latin typeface="Tahoma" pitchFamily="34" charset="0"/>
                <a:cs typeface="Tahoma" pitchFamily="34" charset="0"/>
              </a:rPr>
              <a:t/>
            </a:r>
            <a:br>
              <a:rPr lang="en-US" sz="4000" b="1" dirty="0" smtClean="0">
                <a:latin typeface="Tahoma" pitchFamily="34" charset="0"/>
                <a:cs typeface="Tahoma" pitchFamily="34" charset="0"/>
              </a:rPr>
            </a:br>
            <a:r>
              <a:rPr lang="en-US" sz="4000" b="1" dirty="0" smtClean="0">
                <a:latin typeface="Tahoma" pitchFamily="34" charset="0"/>
                <a:cs typeface="Tahoma" pitchFamily="34" charset="0"/>
              </a:rPr>
              <a:t/>
            </a:r>
            <a:br>
              <a:rPr lang="en-US" sz="4000" b="1" dirty="0" smtClean="0">
                <a:latin typeface="Tahoma" pitchFamily="34" charset="0"/>
                <a:cs typeface="Tahoma" pitchFamily="34" charset="0"/>
              </a:rPr>
            </a:br>
            <a:r>
              <a:rPr lang="en-US" sz="4000" b="1" dirty="0" smtClean="0">
                <a:latin typeface="Tahoma" pitchFamily="34" charset="0"/>
                <a:cs typeface="Tahoma" pitchFamily="34" charset="0"/>
              </a:rPr>
              <a:t/>
            </a:r>
            <a:br>
              <a:rPr lang="en-US" sz="4000" b="1" dirty="0" smtClean="0">
                <a:latin typeface="Tahoma" pitchFamily="34" charset="0"/>
                <a:cs typeface="Tahoma" pitchFamily="34" charset="0"/>
              </a:rPr>
            </a:br>
            <a:endParaRPr lang="en-US" sz="4000" b="1" dirty="0" smtClean="0">
              <a:latin typeface="Tahoma" pitchFamily="34" charset="0"/>
              <a:cs typeface="Tahoma" pitchFamily="34" charset="0"/>
            </a:endParaRPr>
          </a:p>
        </p:txBody>
      </p:sp>
      <p:sp>
        <p:nvSpPr>
          <p:cNvPr id="5124" name="Content Placeholder 2"/>
          <p:cNvSpPr>
            <a:spLocks noGrp="1"/>
          </p:cNvSpPr>
          <p:nvPr>
            <p:ph sz="half" idx="1"/>
          </p:nvPr>
        </p:nvSpPr>
        <p:spPr/>
        <p:txBody>
          <a:bodyPr/>
          <a:lstStyle/>
          <a:p>
            <a:pPr marL="457200" lvl="1" indent="0" eaLnBrk="1" hangingPunct="1">
              <a:spcBef>
                <a:spcPct val="0"/>
              </a:spcBef>
              <a:buNone/>
            </a:pPr>
            <a:endParaRPr lang="en-ZA" sz="2400" dirty="0" smtClean="0">
              <a:solidFill>
                <a:prstClr val="black"/>
              </a:solidFill>
            </a:endParaRPr>
          </a:p>
          <a:p>
            <a:pPr lvl="1" eaLnBrk="1" hangingPunct="1">
              <a:spcBef>
                <a:spcPct val="0"/>
              </a:spcBef>
              <a:buFont typeface="Wingdings" panose="05000000000000000000" pitchFamily="2" charset="2"/>
              <a:buChar char="ü"/>
            </a:pPr>
            <a:endParaRPr lang="en-ZA" sz="2400" dirty="0" smtClean="0">
              <a:solidFill>
                <a:prstClr val="black"/>
              </a:solidFill>
            </a:endParaRPr>
          </a:p>
          <a:p>
            <a:pPr marL="0" lvl="0" indent="0" algn="just" eaLnBrk="1" fontAlgn="t" hangingPunct="1">
              <a:lnSpc>
                <a:spcPct val="150000"/>
              </a:lnSpc>
              <a:buNone/>
            </a:pPr>
            <a:r>
              <a:rPr lang="en-US" sz="2400" dirty="0" smtClean="0">
                <a:solidFill>
                  <a:prstClr val="black"/>
                </a:solidFill>
                <a:cs typeface="Tahoma" panose="020B0604030504040204" pitchFamily="34" charset="0"/>
              </a:rPr>
              <a:t> </a:t>
            </a:r>
            <a:endParaRPr lang="en-US" sz="2400" dirty="0">
              <a:solidFill>
                <a:prstClr val="black"/>
              </a:solidFill>
              <a:cs typeface="Tahoma" panose="020B0604030504040204" pitchFamily="34" charset="0"/>
            </a:endParaRPr>
          </a:p>
          <a:p>
            <a:pPr algn="just" eaLnBrk="1" hangingPunct="1">
              <a:lnSpc>
                <a:spcPct val="150000"/>
              </a:lnSpc>
              <a:buFont typeface="Arial" panose="020B0604020202020204" pitchFamily="34" charset="0"/>
              <a:buNone/>
            </a:pPr>
            <a:endParaRPr lang="en-ZA" sz="1700" dirty="0" smtClean="0"/>
          </a:p>
          <a:p>
            <a:pPr algn="just" eaLnBrk="1" hangingPunct="1">
              <a:buFont typeface="Arial" panose="020B0604020202020204" pitchFamily="34" charset="0"/>
              <a:buNone/>
            </a:pPr>
            <a:r>
              <a:rPr lang="en-ZA" sz="1700" dirty="0" smtClean="0"/>
              <a:t>       </a:t>
            </a:r>
          </a:p>
          <a:p>
            <a:pPr algn="just" eaLnBrk="1" hangingPunct="1">
              <a:buFont typeface="Arial" panose="020B0604020202020204" pitchFamily="34" charset="0"/>
              <a:buNone/>
            </a:pPr>
            <a:endParaRPr lang="en-ZA" sz="1700" dirty="0" smtClean="0"/>
          </a:p>
          <a:p>
            <a:pPr algn="just" eaLnBrk="1" hangingPunct="1">
              <a:buFont typeface="Arial" panose="020B0604020202020204" pitchFamily="34" charset="0"/>
              <a:buNone/>
            </a:pPr>
            <a:endParaRPr lang="en-ZA" sz="1700" dirty="0" smtClean="0"/>
          </a:p>
          <a:p>
            <a:pPr algn="just" eaLnBrk="1" hangingPunct="1">
              <a:buFont typeface="Arial" panose="020B0604020202020204" pitchFamily="34" charset="0"/>
              <a:buNone/>
            </a:pPr>
            <a:r>
              <a:rPr lang="en-ZA" sz="1700" dirty="0" smtClean="0"/>
              <a:t> </a:t>
            </a:r>
          </a:p>
        </p:txBody>
      </p:sp>
      <p:sp>
        <p:nvSpPr>
          <p:cNvPr id="7" name="Content Placeholder 6"/>
          <p:cNvSpPr>
            <a:spLocks noGrp="1"/>
          </p:cNvSpPr>
          <p:nvPr>
            <p:ph sz="half" idx="2"/>
          </p:nvPr>
        </p:nvSpPr>
        <p:spPr>
          <a:xfrm>
            <a:off x="4648200" y="808180"/>
            <a:ext cx="4047374" cy="5863765"/>
          </a:xfrm>
        </p:spPr>
        <p:style>
          <a:lnRef idx="2">
            <a:schemeClr val="dk1"/>
          </a:lnRef>
          <a:fillRef idx="1">
            <a:schemeClr val="lt1"/>
          </a:fillRef>
          <a:effectRef idx="0">
            <a:schemeClr val="dk1"/>
          </a:effectRef>
          <a:fontRef idx="minor">
            <a:schemeClr val="dk1"/>
          </a:fontRef>
        </p:style>
        <p:txBody>
          <a:bodyPr/>
          <a:lstStyle/>
          <a:p>
            <a:pPr marL="0" indent="0">
              <a:buNone/>
            </a:pPr>
            <a:r>
              <a:rPr lang="en-ZA" sz="1800" b="1" u="sng" dirty="0" smtClean="0"/>
              <a:t>Current Mitigation </a:t>
            </a:r>
            <a:r>
              <a:rPr lang="en-ZA" sz="1800" b="1" u="sng" dirty="0"/>
              <a:t>Strategies</a:t>
            </a:r>
          </a:p>
          <a:p>
            <a:r>
              <a:rPr lang="en-ZA" sz="1800" dirty="0"/>
              <a:t>Regular cash-flow monitoring and reporting</a:t>
            </a:r>
            <a:r>
              <a:rPr lang="en-US" sz="1800" dirty="0"/>
              <a:t> </a:t>
            </a:r>
            <a:r>
              <a:rPr lang="en-US" sz="1800" dirty="0" smtClean="0"/>
              <a:t>.</a:t>
            </a:r>
            <a:endParaRPr lang="en-US" sz="1800" dirty="0"/>
          </a:p>
          <a:p>
            <a:r>
              <a:rPr lang="en-ZA" sz="1800" dirty="0"/>
              <a:t>Compliance </a:t>
            </a:r>
            <a:r>
              <a:rPr lang="en-ZA" sz="1800" dirty="0" smtClean="0"/>
              <a:t>monitoring.</a:t>
            </a:r>
          </a:p>
          <a:p>
            <a:r>
              <a:rPr lang="en-ZA" sz="1800" dirty="0"/>
              <a:t>Institutional Grants allocated </a:t>
            </a:r>
            <a:r>
              <a:rPr lang="en-ZA" sz="1800" dirty="0" smtClean="0"/>
              <a:t>for monitoring &amp; evaluation.</a:t>
            </a:r>
          </a:p>
          <a:p>
            <a:pPr marL="0" indent="0">
              <a:buNone/>
            </a:pPr>
            <a:r>
              <a:rPr lang="en-US" sz="1800" b="1" u="sng" dirty="0" smtClean="0"/>
              <a:t>Planned Mitigation Strategies</a:t>
            </a:r>
            <a:endParaRPr lang="en-US" sz="1800" b="1" u="sng" dirty="0"/>
          </a:p>
          <a:p>
            <a:r>
              <a:rPr lang="en-ZA" sz="1800" dirty="0"/>
              <a:t>Dedicated funding to ensure institutional capacity.</a:t>
            </a:r>
            <a:r>
              <a:rPr lang="en-US" sz="1800" dirty="0"/>
              <a:t> </a:t>
            </a:r>
            <a:endParaRPr lang="en-US" sz="1800" dirty="0" smtClean="0"/>
          </a:p>
          <a:p>
            <a:r>
              <a:rPr lang="en-ZA" sz="1800" dirty="0"/>
              <a:t>Improved analysis of reports submitted by institutions/ entities. </a:t>
            </a:r>
            <a:endParaRPr lang="en-ZA" sz="1800" dirty="0" smtClean="0"/>
          </a:p>
          <a:p>
            <a:r>
              <a:rPr lang="en-ZA" sz="1800" dirty="0" smtClean="0"/>
              <a:t>Review </a:t>
            </a:r>
            <a:r>
              <a:rPr lang="en-ZA" sz="1800" dirty="0"/>
              <a:t>of the transfer payment schedule to improve the management of transfers. </a:t>
            </a:r>
            <a:endParaRPr lang="en-US" sz="1800" dirty="0"/>
          </a:p>
        </p:txBody>
      </p:sp>
      <p:sp>
        <p:nvSpPr>
          <p:cNvPr id="15" name="TextBox 14"/>
          <p:cNvSpPr txBox="1"/>
          <p:nvPr/>
        </p:nvSpPr>
        <p:spPr>
          <a:xfrm>
            <a:off x="247328" y="808180"/>
            <a:ext cx="4400872" cy="585544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indent="0">
              <a:buNone/>
            </a:pPr>
            <a:r>
              <a:rPr lang="en-US" b="1" u="sng" dirty="0"/>
              <a:t>Risk Description</a:t>
            </a:r>
            <a:r>
              <a:rPr lang="en-US" b="1" dirty="0"/>
              <a:t>:</a:t>
            </a:r>
          </a:p>
          <a:p>
            <a:r>
              <a:rPr lang="en-ZA" dirty="0"/>
              <a:t>2</a:t>
            </a:r>
            <a:r>
              <a:rPr lang="en-ZA" dirty="0" smtClean="0"/>
              <a:t>) </a:t>
            </a:r>
            <a:r>
              <a:rPr lang="en-ZA" dirty="0"/>
              <a:t>Insufficient management of increased baseline allocations </a:t>
            </a:r>
            <a:endParaRPr lang="en-US" dirty="0"/>
          </a:p>
          <a:p>
            <a:endParaRPr lang="en-US" b="1" u="sng" dirty="0" smtClean="0"/>
          </a:p>
          <a:p>
            <a:r>
              <a:rPr lang="en-US" b="1" u="sng" dirty="0" smtClean="0"/>
              <a:t>Risk Category</a:t>
            </a:r>
            <a:r>
              <a:rPr lang="en-US" b="1" dirty="0" smtClean="0"/>
              <a:t>: </a:t>
            </a:r>
            <a:r>
              <a:rPr lang="en-US" dirty="0" smtClean="0"/>
              <a:t>Funding</a:t>
            </a:r>
            <a:endParaRPr lang="en-US" dirty="0"/>
          </a:p>
          <a:p>
            <a:endParaRPr lang="en-US" dirty="0"/>
          </a:p>
          <a:p>
            <a:pPr marL="0" indent="0">
              <a:buNone/>
            </a:pPr>
            <a:r>
              <a:rPr lang="en-US" b="1" u="sng" dirty="0"/>
              <a:t>Root Causes:</a:t>
            </a:r>
            <a:endParaRPr lang="en-US" dirty="0"/>
          </a:p>
          <a:p>
            <a:pPr marL="457200" indent="-457200">
              <a:buFont typeface="Arial" charset="0"/>
              <a:buChar char="•"/>
            </a:pPr>
            <a:r>
              <a:rPr lang="en-ZA" dirty="0" smtClean="0"/>
              <a:t>Since inception, the Department was not fully funded.</a:t>
            </a:r>
          </a:p>
          <a:p>
            <a:pPr marL="457200" indent="-457200">
              <a:buFont typeface="Arial" charset="0"/>
              <a:buChar char="•"/>
            </a:pPr>
            <a:r>
              <a:rPr lang="en-ZA" dirty="0" smtClean="0"/>
              <a:t>Marginal </a:t>
            </a:r>
            <a:r>
              <a:rPr lang="en-ZA" dirty="0"/>
              <a:t>increases on the operational </a:t>
            </a:r>
            <a:r>
              <a:rPr lang="en-ZA" dirty="0" smtClean="0"/>
              <a:t>budget.</a:t>
            </a:r>
          </a:p>
          <a:p>
            <a:pPr marL="457200" indent="-457200">
              <a:buFont typeface="Arial" charset="0"/>
              <a:buChar char="•"/>
            </a:pPr>
            <a:r>
              <a:rPr lang="en-ZA" dirty="0"/>
              <a:t>Increased legislated compliance </a:t>
            </a:r>
            <a:r>
              <a:rPr lang="en-ZA" dirty="0" smtClean="0"/>
              <a:t>requirements.</a:t>
            </a:r>
          </a:p>
          <a:p>
            <a:pPr marL="457200" indent="-457200">
              <a:buFont typeface="Arial" charset="0"/>
              <a:buChar char="•"/>
            </a:pPr>
            <a:r>
              <a:rPr lang="en-ZA" dirty="0" smtClean="0"/>
              <a:t>The </a:t>
            </a:r>
            <a:r>
              <a:rPr lang="en-ZA" dirty="0"/>
              <a:t>large number of entities reporting to the Department </a:t>
            </a:r>
            <a:r>
              <a:rPr lang="en-ZA" dirty="0" smtClean="0"/>
              <a:t>.</a:t>
            </a:r>
            <a:endParaRPr lang="en-ZA" dirty="0"/>
          </a:p>
          <a:p>
            <a:endParaRPr lang="en-ZA" u="sng" dirty="0" smtClean="0"/>
          </a:p>
          <a:p>
            <a:r>
              <a:rPr lang="en-ZA" b="1" u="sng" dirty="0" smtClean="0"/>
              <a:t>Risk status:</a:t>
            </a:r>
          </a:p>
          <a:p>
            <a:pPr marL="342900" indent="-342900">
              <a:buFont typeface="Arial" charset="0"/>
              <a:buChar char="•"/>
            </a:pPr>
            <a:r>
              <a:rPr lang="en-ZA" dirty="0" smtClean="0"/>
              <a:t>Inherent Risk </a:t>
            </a:r>
          </a:p>
          <a:p>
            <a:endParaRPr lang="en-ZA" dirty="0" smtClean="0"/>
          </a:p>
          <a:p>
            <a:pPr marL="342900" indent="-342900">
              <a:buFont typeface="Arial" charset="0"/>
              <a:buChar char="•"/>
            </a:pPr>
            <a:r>
              <a:rPr lang="en-ZA" dirty="0" smtClean="0"/>
              <a:t>Residual Risk  </a:t>
            </a:r>
          </a:p>
        </p:txBody>
      </p:sp>
      <p:sp>
        <p:nvSpPr>
          <p:cNvPr id="9" name="Oval 8"/>
          <p:cNvSpPr/>
          <p:nvPr/>
        </p:nvSpPr>
        <p:spPr>
          <a:xfrm>
            <a:off x="2434192" y="5602637"/>
            <a:ext cx="470630" cy="32945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a:t>
            </a:r>
          </a:p>
        </p:txBody>
      </p:sp>
      <p:sp>
        <p:nvSpPr>
          <p:cNvPr id="17" name="Oval 16"/>
          <p:cNvSpPr/>
          <p:nvPr/>
        </p:nvSpPr>
        <p:spPr>
          <a:xfrm rot="10800000" flipV="1">
            <a:off x="2437314" y="6002711"/>
            <a:ext cx="467508" cy="3456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a:t>
            </a:r>
            <a:endParaRPr lang="en-US" dirty="0">
              <a:solidFill>
                <a:schemeClr val="tx1"/>
              </a:solidFill>
            </a:endParaRPr>
          </a:p>
        </p:txBody>
      </p:sp>
      <p:sp>
        <p:nvSpPr>
          <p:cNvPr id="10" name="Right Brace 9"/>
          <p:cNvSpPr/>
          <p:nvPr/>
        </p:nvSpPr>
        <p:spPr>
          <a:xfrm>
            <a:off x="2923314" y="5657535"/>
            <a:ext cx="267816" cy="681285"/>
          </a:xfrm>
          <a:prstGeom prst="rightBrace">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US" dirty="0"/>
          </a:p>
        </p:txBody>
      </p:sp>
      <p:sp>
        <p:nvSpPr>
          <p:cNvPr id="19" name="Title 7"/>
          <p:cNvSpPr txBox="1">
            <a:spLocks/>
          </p:cNvSpPr>
          <p:nvPr/>
        </p:nvSpPr>
        <p:spPr bwMode="auto">
          <a:xfrm>
            <a:off x="3174358" y="5662522"/>
            <a:ext cx="1187534" cy="8208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1200" b="1" dirty="0" smtClean="0"/>
              <a:t>Existing Controls effectively implemented</a:t>
            </a:r>
            <a:endParaRPr lang="en-US" sz="1200" b="1" dirty="0"/>
          </a:p>
        </p:txBody>
      </p:sp>
      <p:sp>
        <p:nvSpPr>
          <p:cNvPr id="13" name="Slide Number Placeholder 3"/>
          <p:cNvSpPr>
            <a:spLocks noGrp="1"/>
          </p:cNvSpPr>
          <p:nvPr>
            <p:ph type="sldNum" sz="quarter" idx="12"/>
          </p:nvPr>
        </p:nvSpPr>
        <p:spPr>
          <a:xfrm>
            <a:off x="7010400" y="6487587"/>
            <a:ext cx="2133600" cy="365125"/>
          </a:xfrm>
        </p:spPr>
        <p:txBody>
          <a:bodyPr/>
          <a:lstStyle/>
          <a:p>
            <a:pPr algn="r">
              <a:defRPr/>
            </a:pPr>
            <a:r>
              <a:rPr lang="en-US" b="1" dirty="0" smtClean="0">
                <a:latin typeface="+mn-lt"/>
                <a:cs typeface="Arial" pitchFamily="34" charset="0"/>
              </a:rPr>
              <a:t>72</a:t>
            </a:r>
            <a:endParaRPr lang="en-US" sz="1400" b="1" dirty="0">
              <a:latin typeface="+mn-lt"/>
              <a:cs typeface="Arial" pitchFamily="34" charset="0"/>
            </a:endParaRPr>
          </a:p>
        </p:txBody>
      </p:sp>
      <p:sp>
        <p:nvSpPr>
          <p:cNvPr id="18" name="TextBox 17"/>
          <p:cNvSpPr txBox="1"/>
          <p:nvPr/>
        </p:nvSpPr>
        <p:spPr>
          <a:xfrm>
            <a:off x="491033" y="152400"/>
            <a:ext cx="8119567" cy="523220"/>
          </a:xfrm>
          <a:prstGeom prst="rect">
            <a:avLst/>
          </a:prstGeom>
          <a:solidFill>
            <a:srgbClr val="006600"/>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fontAlgn="auto">
              <a:spcBef>
                <a:spcPts val="0"/>
              </a:spcBef>
              <a:spcAft>
                <a:spcPts val="0"/>
              </a:spcAft>
              <a:defRPr/>
            </a:pPr>
            <a:r>
              <a:rPr lang="en-US" sz="2800" b="1" dirty="0"/>
              <a:t>High Level Strategic </a:t>
            </a:r>
            <a:r>
              <a:rPr lang="en-US" sz="2800" b="1" dirty="0" smtClean="0"/>
              <a:t>Risks</a:t>
            </a:r>
            <a:endParaRPr lang="en-US" sz="2800" b="1" dirty="0"/>
          </a:p>
        </p:txBody>
      </p:sp>
    </p:spTree>
    <p:extLst>
      <p:ext uri="{BB962C8B-B14F-4D97-AF65-F5344CB8AC3E}">
        <p14:creationId xmlns:p14="http://schemas.microsoft.com/office/powerpoint/2010/main" xmlns="" val="146807679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p:cNvSpPr>
            <a:spLocks noGrp="1"/>
          </p:cNvSpPr>
          <p:nvPr>
            <p:ph type="title"/>
          </p:nvPr>
        </p:nvSpPr>
        <p:spPr>
          <a:xfrm>
            <a:off x="624618" y="274638"/>
            <a:ext cx="8074809" cy="1143000"/>
          </a:xfrm>
        </p:spPr>
        <p:txBody>
          <a:bodyPr rtlCol="0">
            <a:normAutofit fontScale="90000"/>
          </a:bodyPr>
          <a:lstStyle/>
          <a:p>
            <a:pPr eaLnBrk="1" fontAlgn="auto" hangingPunct="1">
              <a:spcAft>
                <a:spcPts val="0"/>
              </a:spcAft>
              <a:defRPr/>
            </a:pPr>
            <a:r>
              <a:rPr lang="en-US" sz="4000" b="1" dirty="0" smtClean="0">
                <a:latin typeface="Tahoma" pitchFamily="34" charset="0"/>
                <a:cs typeface="Tahoma" pitchFamily="34" charset="0"/>
              </a:rPr>
              <a:t/>
            </a:r>
            <a:br>
              <a:rPr lang="en-US" sz="4000" b="1" dirty="0" smtClean="0">
                <a:latin typeface="Tahoma" pitchFamily="34" charset="0"/>
                <a:cs typeface="Tahoma" pitchFamily="34" charset="0"/>
              </a:rPr>
            </a:br>
            <a:r>
              <a:rPr lang="en-US" sz="4000" b="1" dirty="0" smtClean="0">
                <a:latin typeface="Tahoma" pitchFamily="34" charset="0"/>
                <a:cs typeface="Tahoma" pitchFamily="34" charset="0"/>
              </a:rPr>
              <a:t/>
            </a:r>
            <a:br>
              <a:rPr lang="en-US" sz="4000" b="1" dirty="0" smtClean="0">
                <a:latin typeface="Tahoma" pitchFamily="34" charset="0"/>
                <a:cs typeface="Tahoma" pitchFamily="34" charset="0"/>
              </a:rPr>
            </a:br>
            <a:r>
              <a:rPr lang="en-US" sz="4000" b="1" dirty="0" smtClean="0">
                <a:latin typeface="Tahoma" pitchFamily="34" charset="0"/>
                <a:cs typeface="Tahoma" pitchFamily="34" charset="0"/>
              </a:rPr>
              <a:t/>
            </a:r>
            <a:br>
              <a:rPr lang="en-US" sz="4000" b="1" dirty="0" smtClean="0">
                <a:latin typeface="Tahoma" pitchFamily="34" charset="0"/>
                <a:cs typeface="Tahoma" pitchFamily="34" charset="0"/>
              </a:rPr>
            </a:br>
            <a:endParaRPr lang="en-US" sz="4000" b="1" dirty="0" smtClean="0">
              <a:latin typeface="Tahoma" pitchFamily="34" charset="0"/>
              <a:cs typeface="Tahoma" pitchFamily="34" charset="0"/>
            </a:endParaRPr>
          </a:p>
        </p:txBody>
      </p:sp>
      <p:sp>
        <p:nvSpPr>
          <p:cNvPr id="5124" name="Content Placeholder 2"/>
          <p:cNvSpPr>
            <a:spLocks noGrp="1"/>
          </p:cNvSpPr>
          <p:nvPr>
            <p:ph sz="half" idx="1"/>
          </p:nvPr>
        </p:nvSpPr>
        <p:spPr>
          <a:xfrm>
            <a:off x="545790" y="1600200"/>
            <a:ext cx="3962638" cy="4525963"/>
          </a:xfrm>
        </p:spPr>
        <p:txBody>
          <a:bodyPr/>
          <a:lstStyle/>
          <a:p>
            <a:pPr marL="457200" lvl="1" indent="0" eaLnBrk="1" hangingPunct="1">
              <a:spcBef>
                <a:spcPct val="0"/>
              </a:spcBef>
              <a:buNone/>
            </a:pPr>
            <a:endParaRPr lang="en-ZA" sz="2400" dirty="0" smtClean="0">
              <a:solidFill>
                <a:prstClr val="black"/>
              </a:solidFill>
            </a:endParaRPr>
          </a:p>
          <a:p>
            <a:pPr lvl="1" eaLnBrk="1" hangingPunct="1">
              <a:spcBef>
                <a:spcPct val="0"/>
              </a:spcBef>
              <a:buFont typeface="Wingdings" panose="05000000000000000000" pitchFamily="2" charset="2"/>
              <a:buChar char="ü"/>
            </a:pPr>
            <a:endParaRPr lang="en-ZA" sz="2400" dirty="0" smtClean="0">
              <a:solidFill>
                <a:prstClr val="black"/>
              </a:solidFill>
            </a:endParaRPr>
          </a:p>
          <a:p>
            <a:pPr marL="0" lvl="0" indent="0" algn="just" eaLnBrk="1" fontAlgn="t" hangingPunct="1">
              <a:lnSpc>
                <a:spcPct val="150000"/>
              </a:lnSpc>
              <a:buNone/>
            </a:pPr>
            <a:r>
              <a:rPr lang="en-US" sz="2400" dirty="0" smtClean="0">
                <a:solidFill>
                  <a:prstClr val="black"/>
                </a:solidFill>
                <a:cs typeface="Tahoma" panose="020B0604030504040204" pitchFamily="34" charset="0"/>
              </a:rPr>
              <a:t> </a:t>
            </a:r>
            <a:endParaRPr lang="en-US" sz="2400" dirty="0">
              <a:solidFill>
                <a:prstClr val="black"/>
              </a:solidFill>
              <a:cs typeface="Tahoma" panose="020B0604030504040204" pitchFamily="34" charset="0"/>
            </a:endParaRPr>
          </a:p>
          <a:p>
            <a:pPr algn="just" eaLnBrk="1" hangingPunct="1">
              <a:lnSpc>
                <a:spcPct val="150000"/>
              </a:lnSpc>
              <a:buFont typeface="Arial" panose="020B0604020202020204" pitchFamily="34" charset="0"/>
              <a:buNone/>
            </a:pPr>
            <a:endParaRPr lang="en-ZA" sz="1700" dirty="0" smtClean="0"/>
          </a:p>
          <a:p>
            <a:pPr algn="just" eaLnBrk="1" hangingPunct="1">
              <a:buFont typeface="Arial" panose="020B0604020202020204" pitchFamily="34" charset="0"/>
              <a:buNone/>
            </a:pPr>
            <a:r>
              <a:rPr lang="en-ZA" sz="1700" dirty="0" smtClean="0"/>
              <a:t>       </a:t>
            </a:r>
          </a:p>
          <a:p>
            <a:pPr algn="just" eaLnBrk="1" hangingPunct="1">
              <a:buFont typeface="Arial" panose="020B0604020202020204" pitchFamily="34" charset="0"/>
              <a:buNone/>
            </a:pPr>
            <a:endParaRPr lang="en-ZA" sz="1700" dirty="0" smtClean="0"/>
          </a:p>
          <a:p>
            <a:pPr algn="just" eaLnBrk="1" hangingPunct="1">
              <a:buFont typeface="Arial" panose="020B0604020202020204" pitchFamily="34" charset="0"/>
              <a:buNone/>
            </a:pPr>
            <a:endParaRPr lang="en-ZA" sz="1700" dirty="0" smtClean="0"/>
          </a:p>
          <a:p>
            <a:pPr algn="just" eaLnBrk="1" hangingPunct="1">
              <a:buFont typeface="Arial" panose="020B0604020202020204" pitchFamily="34" charset="0"/>
              <a:buNone/>
            </a:pPr>
            <a:r>
              <a:rPr lang="en-ZA" sz="1700" dirty="0" smtClean="0"/>
              <a:t> </a:t>
            </a:r>
          </a:p>
        </p:txBody>
      </p:sp>
      <p:sp>
        <p:nvSpPr>
          <p:cNvPr id="7" name="Content Placeholder 6"/>
          <p:cNvSpPr>
            <a:spLocks noGrp="1"/>
          </p:cNvSpPr>
          <p:nvPr>
            <p:ph sz="half" idx="2"/>
          </p:nvPr>
        </p:nvSpPr>
        <p:spPr>
          <a:xfrm>
            <a:off x="4145822" y="840658"/>
            <a:ext cx="4934605" cy="5630150"/>
          </a:xfrm>
        </p:spPr>
        <p:style>
          <a:lnRef idx="2">
            <a:schemeClr val="dk1"/>
          </a:lnRef>
          <a:fillRef idx="1">
            <a:schemeClr val="lt1"/>
          </a:fillRef>
          <a:effectRef idx="0">
            <a:schemeClr val="dk1"/>
          </a:effectRef>
          <a:fontRef idx="minor">
            <a:schemeClr val="dk1"/>
          </a:fontRef>
        </p:style>
        <p:txBody>
          <a:bodyPr/>
          <a:lstStyle/>
          <a:p>
            <a:pPr marL="0" indent="0">
              <a:buNone/>
            </a:pPr>
            <a:r>
              <a:rPr lang="en-ZA" sz="1800" b="1" u="sng" dirty="0" smtClean="0"/>
              <a:t>Current Mitigation </a:t>
            </a:r>
            <a:r>
              <a:rPr lang="en-ZA" sz="1800" b="1" u="sng" dirty="0"/>
              <a:t>Strategies</a:t>
            </a:r>
          </a:p>
          <a:p>
            <a:r>
              <a:rPr lang="en-ZA" sz="1800" dirty="0"/>
              <a:t>Using capacity building programmes with external </a:t>
            </a:r>
            <a:r>
              <a:rPr lang="en-ZA" sz="1800" dirty="0" smtClean="0"/>
              <a:t>providers/funding </a:t>
            </a:r>
            <a:r>
              <a:rPr lang="en-ZA" sz="1800" dirty="0"/>
              <a:t>to extend capacity for implementation</a:t>
            </a:r>
          </a:p>
          <a:p>
            <a:r>
              <a:rPr lang="en-ZA" sz="1800" dirty="0"/>
              <a:t>Regular engagements with/ reporting to oversight structures (i.e. DG through Senior Management &amp; the Minister; Inter-departmental NQF Steering Committee (IDNQFSC). </a:t>
            </a:r>
          </a:p>
          <a:p>
            <a:r>
              <a:rPr lang="en-ZA" sz="1800" dirty="0" smtClean="0"/>
              <a:t>NSF </a:t>
            </a:r>
            <a:r>
              <a:rPr lang="en-ZA" sz="1800" dirty="0"/>
              <a:t>funding for </a:t>
            </a:r>
            <a:r>
              <a:rPr lang="en-ZA" sz="1800" dirty="0" smtClean="0"/>
              <a:t>CDS.</a:t>
            </a:r>
          </a:p>
          <a:p>
            <a:r>
              <a:rPr lang="en-ZA" sz="1800" dirty="0"/>
              <a:t>NSFAS guidelines on the provision of funding for people with disability.</a:t>
            </a:r>
            <a:r>
              <a:rPr lang="en-US" sz="1800" dirty="0"/>
              <a:t> </a:t>
            </a:r>
            <a:endParaRPr lang="en-US" sz="1800" b="1" u="sng" dirty="0"/>
          </a:p>
          <a:p>
            <a:pPr marL="0" indent="0">
              <a:buNone/>
            </a:pPr>
            <a:r>
              <a:rPr lang="en-US" sz="1800" b="1" u="sng" dirty="0" smtClean="0"/>
              <a:t>Planned Mitigation Strategies</a:t>
            </a:r>
            <a:endParaRPr lang="en-US" sz="1800" b="1" u="sng" dirty="0"/>
          </a:p>
          <a:p>
            <a:r>
              <a:rPr lang="en-ZA" sz="1800" dirty="0" smtClean="0"/>
              <a:t>Establishment </a:t>
            </a:r>
            <a:r>
              <a:rPr lang="en-ZA" sz="1800" dirty="0"/>
              <a:t>of the RPL Reference </a:t>
            </a:r>
            <a:r>
              <a:rPr lang="en-ZA" sz="1800" dirty="0" smtClean="0"/>
              <a:t>group &amp; Articulation </a:t>
            </a:r>
            <a:r>
              <a:rPr lang="en-ZA" sz="1800" dirty="0"/>
              <a:t>Appeals </a:t>
            </a:r>
            <a:r>
              <a:rPr lang="en-ZA" sz="1800" dirty="0" smtClean="0"/>
              <a:t>Body.</a:t>
            </a:r>
          </a:p>
          <a:p>
            <a:r>
              <a:rPr lang="en-ZA" sz="1800" dirty="0" smtClean="0"/>
              <a:t> </a:t>
            </a:r>
            <a:r>
              <a:rPr lang="en-ZA" sz="1800" dirty="0"/>
              <a:t>Development of a cost sharing model </a:t>
            </a:r>
            <a:r>
              <a:rPr lang="en-ZA" sz="1800" dirty="0" smtClean="0"/>
              <a:t>for CDS.</a:t>
            </a:r>
          </a:p>
          <a:p>
            <a:r>
              <a:rPr lang="en-ZA" sz="1800" dirty="0"/>
              <a:t>S</a:t>
            </a:r>
            <a:r>
              <a:rPr lang="en-ZA" sz="1800" dirty="0" smtClean="0"/>
              <a:t>upport </a:t>
            </a:r>
            <a:r>
              <a:rPr lang="en-ZA" sz="1800" dirty="0"/>
              <a:t>on the implementation of the policy</a:t>
            </a:r>
            <a:r>
              <a:rPr lang="en-US" sz="1800" dirty="0"/>
              <a:t> </a:t>
            </a:r>
          </a:p>
        </p:txBody>
      </p:sp>
      <p:sp>
        <p:nvSpPr>
          <p:cNvPr id="15" name="TextBox 14"/>
          <p:cNvSpPr txBox="1"/>
          <p:nvPr/>
        </p:nvSpPr>
        <p:spPr>
          <a:xfrm>
            <a:off x="215972" y="838497"/>
            <a:ext cx="3975028" cy="563231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indent="0">
              <a:buNone/>
            </a:pPr>
            <a:r>
              <a:rPr lang="en-US" b="1" u="sng" dirty="0"/>
              <a:t>Risk Description</a:t>
            </a:r>
            <a:r>
              <a:rPr lang="en-US" b="1" dirty="0"/>
              <a:t>:</a:t>
            </a:r>
          </a:p>
          <a:p>
            <a:r>
              <a:rPr lang="en-ZA" dirty="0"/>
              <a:t>3</a:t>
            </a:r>
            <a:r>
              <a:rPr lang="en-ZA" dirty="0" smtClean="0"/>
              <a:t>) </a:t>
            </a:r>
            <a:r>
              <a:rPr lang="en-ZA" dirty="0"/>
              <a:t>Implementation challenges with policies </a:t>
            </a:r>
            <a:r>
              <a:rPr lang="en-ZA" dirty="0" smtClean="0"/>
              <a:t>(e.g. RPL </a:t>
            </a:r>
            <a:r>
              <a:rPr lang="en-ZA" dirty="0"/>
              <a:t>Coordination, Articulation, National Policy on Integrated Career Development System &amp; Disability </a:t>
            </a:r>
            <a:r>
              <a:rPr lang="en-ZA" dirty="0" smtClean="0"/>
              <a:t>Management). </a:t>
            </a:r>
            <a:endParaRPr lang="en-US" dirty="0"/>
          </a:p>
          <a:p>
            <a:endParaRPr lang="en-US" b="1" u="sng" dirty="0" smtClean="0"/>
          </a:p>
          <a:p>
            <a:r>
              <a:rPr lang="en-US" b="1" u="sng" dirty="0" smtClean="0"/>
              <a:t>Risk Category</a:t>
            </a:r>
            <a:r>
              <a:rPr lang="en-US" b="1" dirty="0" smtClean="0"/>
              <a:t>: </a:t>
            </a:r>
            <a:r>
              <a:rPr lang="en-US" dirty="0" smtClean="0"/>
              <a:t>Policy Implementation</a:t>
            </a:r>
            <a:endParaRPr lang="en-US" dirty="0"/>
          </a:p>
          <a:p>
            <a:pPr marL="0" indent="0">
              <a:buNone/>
            </a:pPr>
            <a:endParaRPr lang="en-US" b="1" u="sng" dirty="0" smtClean="0"/>
          </a:p>
          <a:p>
            <a:pPr marL="0" indent="0">
              <a:buNone/>
            </a:pPr>
            <a:r>
              <a:rPr lang="en-US" b="1" u="sng" dirty="0" smtClean="0"/>
              <a:t>Root </a:t>
            </a:r>
            <a:r>
              <a:rPr lang="en-US" b="1" u="sng" dirty="0"/>
              <a:t>Causes:</a:t>
            </a:r>
            <a:endParaRPr lang="en-US" dirty="0"/>
          </a:p>
          <a:p>
            <a:pPr marL="457200" indent="-457200">
              <a:buFont typeface="Arial" charset="0"/>
              <a:buChar char="•"/>
            </a:pPr>
            <a:r>
              <a:rPr lang="en-ZA" dirty="0"/>
              <a:t>Unfunded </a:t>
            </a:r>
            <a:r>
              <a:rPr lang="en-ZA" dirty="0" smtClean="0"/>
              <a:t>mandates. </a:t>
            </a:r>
          </a:p>
          <a:p>
            <a:pPr marL="457200" indent="-457200">
              <a:buFont typeface="Arial" charset="0"/>
              <a:buChar char="•"/>
            </a:pPr>
            <a:r>
              <a:rPr lang="en-ZA" dirty="0"/>
              <a:t>Funding only provided for operational costs</a:t>
            </a:r>
            <a:r>
              <a:rPr lang="en-US" dirty="0"/>
              <a:t> </a:t>
            </a:r>
            <a:r>
              <a:rPr lang="en-US" dirty="0" smtClean="0"/>
              <a:t>for CDS</a:t>
            </a:r>
            <a:r>
              <a:rPr lang="en-ZA" dirty="0" smtClean="0"/>
              <a:t>.</a:t>
            </a:r>
          </a:p>
          <a:p>
            <a:pPr marL="457200" indent="-457200">
              <a:buFont typeface="Arial" charset="0"/>
              <a:buChar char="•"/>
            </a:pPr>
            <a:r>
              <a:rPr lang="en-ZA" dirty="0" smtClean="0"/>
              <a:t>Limitations </a:t>
            </a:r>
            <a:r>
              <a:rPr lang="en-ZA" dirty="0"/>
              <a:t>on the implementation of </a:t>
            </a:r>
            <a:r>
              <a:rPr lang="en-ZA" dirty="0" smtClean="0"/>
              <a:t>Disability </a:t>
            </a:r>
            <a:r>
              <a:rPr lang="en-ZA" b="1" dirty="0" smtClean="0"/>
              <a:t>Policy</a:t>
            </a:r>
            <a:endParaRPr lang="en-ZA" b="1" u="sng" dirty="0" smtClean="0"/>
          </a:p>
          <a:p>
            <a:r>
              <a:rPr lang="en-ZA" b="1" u="sng" dirty="0" smtClean="0"/>
              <a:t>Risk status:</a:t>
            </a:r>
          </a:p>
          <a:p>
            <a:pPr marL="342900" indent="-342900">
              <a:buFont typeface="Arial" charset="0"/>
              <a:buChar char="•"/>
            </a:pPr>
            <a:r>
              <a:rPr lang="en-ZA" dirty="0" smtClean="0"/>
              <a:t>Inherent Risk </a:t>
            </a:r>
          </a:p>
          <a:p>
            <a:pPr marL="342900" indent="-342900">
              <a:buFont typeface="Arial" charset="0"/>
              <a:buChar char="•"/>
            </a:pPr>
            <a:r>
              <a:rPr lang="en-ZA" dirty="0" smtClean="0"/>
              <a:t>Residual Risk  </a:t>
            </a:r>
          </a:p>
        </p:txBody>
      </p:sp>
      <p:sp>
        <p:nvSpPr>
          <p:cNvPr id="9" name="Oval 8"/>
          <p:cNvSpPr/>
          <p:nvPr/>
        </p:nvSpPr>
        <p:spPr>
          <a:xfrm>
            <a:off x="2034333" y="5517232"/>
            <a:ext cx="461778" cy="32945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a:t>
            </a:r>
          </a:p>
        </p:txBody>
      </p:sp>
      <p:sp>
        <p:nvSpPr>
          <p:cNvPr id="17" name="Oval 16"/>
          <p:cNvSpPr/>
          <p:nvPr/>
        </p:nvSpPr>
        <p:spPr>
          <a:xfrm rot="10800000" flipV="1">
            <a:off x="2034065" y="5913104"/>
            <a:ext cx="461778" cy="308593"/>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H</a:t>
            </a:r>
          </a:p>
        </p:txBody>
      </p:sp>
      <p:sp>
        <p:nvSpPr>
          <p:cNvPr id="10" name="Right Brace 9"/>
          <p:cNvSpPr/>
          <p:nvPr/>
        </p:nvSpPr>
        <p:spPr>
          <a:xfrm>
            <a:off x="2515769" y="5559077"/>
            <a:ext cx="290919" cy="614853"/>
          </a:xfrm>
          <a:prstGeom prst="rightBrace">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US" dirty="0"/>
          </a:p>
        </p:txBody>
      </p:sp>
      <p:sp>
        <p:nvSpPr>
          <p:cNvPr id="19" name="Title 7"/>
          <p:cNvSpPr txBox="1">
            <a:spLocks/>
          </p:cNvSpPr>
          <p:nvPr/>
        </p:nvSpPr>
        <p:spPr bwMode="auto">
          <a:xfrm>
            <a:off x="2829830" y="5518567"/>
            <a:ext cx="1221130" cy="8208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1200" b="1" dirty="0" smtClean="0"/>
              <a:t>Unsatisfactory Reduction </a:t>
            </a:r>
            <a:r>
              <a:rPr lang="en-US" sz="1200" b="1" dirty="0"/>
              <a:t>of inherent risk level</a:t>
            </a:r>
          </a:p>
        </p:txBody>
      </p:sp>
      <p:sp>
        <p:nvSpPr>
          <p:cNvPr id="13" name="Slide Number Placeholder 3"/>
          <p:cNvSpPr>
            <a:spLocks noGrp="1"/>
          </p:cNvSpPr>
          <p:nvPr>
            <p:ph type="sldNum" sz="quarter" idx="12"/>
          </p:nvPr>
        </p:nvSpPr>
        <p:spPr>
          <a:xfrm>
            <a:off x="7010400" y="6487587"/>
            <a:ext cx="2133600" cy="365125"/>
          </a:xfrm>
        </p:spPr>
        <p:txBody>
          <a:bodyPr/>
          <a:lstStyle/>
          <a:p>
            <a:pPr algn="r">
              <a:defRPr/>
            </a:pPr>
            <a:r>
              <a:rPr lang="en-US" sz="1400" b="1" dirty="0" smtClean="0">
                <a:latin typeface="+mn-lt"/>
                <a:cs typeface="Arial" pitchFamily="34" charset="0"/>
              </a:rPr>
              <a:t>7</a:t>
            </a:r>
            <a:r>
              <a:rPr lang="en-US" b="1" dirty="0">
                <a:latin typeface="+mn-lt"/>
                <a:cs typeface="Arial" pitchFamily="34" charset="0"/>
              </a:rPr>
              <a:t>3</a:t>
            </a:r>
            <a:endParaRPr lang="en-US" sz="1400" b="1" dirty="0">
              <a:latin typeface="+mn-lt"/>
              <a:cs typeface="Arial" pitchFamily="34" charset="0"/>
            </a:endParaRPr>
          </a:p>
        </p:txBody>
      </p:sp>
      <p:sp>
        <p:nvSpPr>
          <p:cNvPr id="18" name="TextBox 17"/>
          <p:cNvSpPr txBox="1"/>
          <p:nvPr/>
        </p:nvSpPr>
        <p:spPr>
          <a:xfrm>
            <a:off x="491033" y="162580"/>
            <a:ext cx="8119567" cy="523220"/>
          </a:xfrm>
          <a:prstGeom prst="rect">
            <a:avLst/>
          </a:prstGeom>
          <a:solidFill>
            <a:srgbClr val="006600"/>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fontAlgn="auto">
              <a:spcBef>
                <a:spcPts val="0"/>
              </a:spcBef>
              <a:spcAft>
                <a:spcPts val="0"/>
              </a:spcAft>
              <a:defRPr/>
            </a:pPr>
            <a:r>
              <a:rPr lang="en-US" sz="2800" b="1" dirty="0"/>
              <a:t>High Level Strategic </a:t>
            </a:r>
            <a:r>
              <a:rPr lang="en-US" sz="2800" b="1" dirty="0" smtClean="0"/>
              <a:t>Risks</a:t>
            </a:r>
            <a:endParaRPr lang="en-US" sz="2800" b="1" dirty="0"/>
          </a:p>
        </p:txBody>
      </p:sp>
    </p:spTree>
    <p:extLst>
      <p:ext uri="{BB962C8B-B14F-4D97-AF65-F5344CB8AC3E}">
        <p14:creationId xmlns:p14="http://schemas.microsoft.com/office/powerpoint/2010/main" xmlns="" val="393011335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p:cNvSpPr>
            <a:spLocks noGrp="1"/>
          </p:cNvSpPr>
          <p:nvPr>
            <p:ph type="title"/>
          </p:nvPr>
        </p:nvSpPr>
        <p:spPr>
          <a:xfrm>
            <a:off x="555900" y="274638"/>
            <a:ext cx="8229600" cy="1143000"/>
          </a:xfrm>
        </p:spPr>
        <p:txBody>
          <a:bodyPr rtlCol="0">
            <a:normAutofit fontScale="90000"/>
          </a:bodyPr>
          <a:lstStyle/>
          <a:p>
            <a:pPr eaLnBrk="1" fontAlgn="auto" hangingPunct="1">
              <a:spcAft>
                <a:spcPts val="0"/>
              </a:spcAft>
              <a:defRPr/>
            </a:pPr>
            <a:r>
              <a:rPr lang="en-US" sz="4000" b="1" dirty="0" smtClean="0">
                <a:latin typeface="Tahoma" pitchFamily="34" charset="0"/>
                <a:cs typeface="Tahoma" pitchFamily="34" charset="0"/>
              </a:rPr>
              <a:t/>
            </a:r>
            <a:br>
              <a:rPr lang="en-US" sz="4000" b="1" dirty="0" smtClean="0">
                <a:latin typeface="Tahoma" pitchFamily="34" charset="0"/>
                <a:cs typeface="Tahoma" pitchFamily="34" charset="0"/>
              </a:rPr>
            </a:br>
            <a:r>
              <a:rPr lang="en-US" sz="4000" b="1" dirty="0" smtClean="0">
                <a:latin typeface="Tahoma" pitchFamily="34" charset="0"/>
                <a:cs typeface="Tahoma" pitchFamily="34" charset="0"/>
              </a:rPr>
              <a:t/>
            </a:r>
            <a:br>
              <a:rPr lang="en-US" sz="4000" b="1" dirty="0" smtClean="0">
                <a:latin typeface="Tahoma" pitchFamily="34" charset="0"/>
                <a:cs typeface="Tahoma" pitchFamily="34" charset="0"/>
              </a:rPr>
            </a:br>
            <a:r>
              <a:rPr lang="en-US" sz="4000" b="1" dirty="0" smtClean="0">
                <a:latin typeface="Tahoma" pitchFamily="34" charset="0"/>
                <a:cs typeface="Tahoma" pitchFamily="34" charset="0"/>
              </a:rPr>
              <a:t/>
            </a:r>
            <a:br>
              <a:rPr lang="en-US" sz="4000" b="1" dirty="0" smtClean="0">
                <a:latin typeface="Tahoma" pitchFamily="34" charset="0"/>
                <a:cs typeface="Tahoma" pitchFamily="34" charset="0"/>
              </a:rPr>
            </a:br>
            <a:endParaRPr lang="en-US" sz="4000" b="1" dirty="0" smtClean="0">
              <a:latin typeface="Tahoma" pitchFamily="34" charset="0"/>
              <a:cs typeface="Tahoma" pitchFamily="34" charset="0"/>
            </a:endParaRPr>
          </a:p>
        </p:txBody>
      </p:sp>
      <p:sp>
        <p:nvSpPr>
          <p:cNvPr id="5124" name="Content Placeholder 2"/>
          <p:cNvSpPr>
            <a:spLocks noGrp="1"/>
          </p:cNvSpPr>
          <p:nvPr>
            <p:ph sz="half" idx="1"/>
          </p:nvPr>
        </p:nvSpPr>
        <p:spPr>
          <a:xfrm>
            <a:off x="555900" y="1600200"/>
            <a:ext cx="4038600" cy="4525963"/>
          </a:xfrm>
        </p:spPr>
        <p:txBody>
          <a:bodyPr/>
          <a:lstStyle/>
          <a:p>
            <a:pPr marL="457200" lvl="1" indent="0" eaLnBrk="1" hangingPunct="1">
              <a:spcBef>
                <a:spcPct val="0"/>
              </a:spcBef>
              <a:buNone/>
            </a:pPr>
            <a:endParaRPr lang="en-ZA" sz="2400" dirty="0" smtClean="0">
              <a:solidFill>
                <a:prstClr val="black"/>
              </a:solidFill>
            </a:endParaRPr>
          </a:p>
          <a:p>
            <a:pPr lvl="1" eaLnBrk="1" hangingPunct="1">
              <a:spcBef>
                <a:spcPct val="0"/>
              </a:spcBef>
              <a:buFont typeface="Wingdings" panose="05000000000000000000" pitchFamily="2" charset="2"/>
              <a:buChar char="ü"/>
            </a:pPr>
            <a:endParaRPr lang="en-ZA" sz="2400" dirty="0" smtClean="0">
              <a:solidFill>
                <a:prstClr val="black"/>
              </a:solidFill>
            </a:endParaRPr>
          </a:p>
          <a:p>
            <a:pPr marL="0" lvl="0" indent="0" algn="just" eaLnBrk="1" fontAlgn="t" hangingPunct="1">
              <a:lnSpc>
                <a:spcPct val="150000"/>
              </a:lnSpc>
              <a:buNone/>
            </a:pPr>
            <a:r>
              <a:rPr lang="en-US" sz="2400" dirty="0" smtClean="0">
                <a:solidFill>
                  <a:prstClr val="black"/>
                </a:solidFill>
                <a:cs typeface="Tahoma" panose="020B0604030504040204" pitchFamily="34" charset="0"/>
              </a:rPr>
              <a:t> </a:t>
            </a:r>
            <a:endParaRPr lang="en-US" sz="2400" dirty="0">
              <a:solidFill>
                <a:prstClr val="black"/>
              </a:solidFill>
              <a:cs typeface="Tahoma" panose="020B0604030504040204" pitchFamily="34" charset="0"/>
            </a:endParaRPr>
          </a:p>
          <a:p>
            <a:pPr algn="just" eaLnBrk="1" hangingPunct="1">
              <a:lnSpc>
                <a:spcPct val="150000"/>
              </a:lnSpc>
              <a:buFont typeface="Arial" panose="020B0604020202020204" pitchFamily="34" charset="0"/>
              <a:buNone/>
            </a:pPr>
            <a:endParaRPr lang="en-ZA" sz="1700" dirty="0" smtClean="0"/>
          </a:p>
          <a:p>
            <a:pPr algn="just" eaLnBrk="1" hangingPunct="1">
              <a:buFont typeface="Arial" panose="020B0604020202020204" pitchFamily="34" charset="0"/>
              <a:buNone/>
            </a:pPr>
            <a:r>
              <a:rPr lang="en-ZA" sz="1700" dirty="0" smtClean="0"/>
              <a:t>       </a:t>
            </a:r>
          </a:p>
          <a:p>
            <a:pPr algn="just" eaLnBrk="1" hangingPunct="1">
              <a:buFont typeface="Arial" panose="020B0604020202020204" pitchFamily="34" charset="0"/>
              <a:buNone/>
            </a:pPr>
            <a:endParaRPr lang="en-ZA" sz="1700" dirty="0" smtClean="0"/>
          </a:p>
          <a:p>
            <a:pPr algn="just" eaLnBrk="1" hangingPunct="1">
              <a:buFont typeface="Arial" panose="020B0604020202020204" pitchFamily="34" charset="0"/>
              <a:buNone/>
            </a:pPr>
            <a:endParaRPr lang="en-ZA" sz="1700" dirty="0" smtClean="0"/>
          </a:p>
          <a:p>
            <a:pPr algn="just" eaLnBrk="1" hangingPunct="1">
              <a:buFont typeface="Arial" panose="020B0604020202020204" pitchFamily="34" charset="0"/>
              <a:buNone/>
            </a:pPr>
            <a:r>
              <a:rPr lang="en-ZA" sz="1700" dirty="0" smtClean="0"/>
              <a:t> </a:t>
            </a:r>
          </a:p>
        </p:txBody>
      </p:sp>
      <p:sp>
        <p:nvSpPr>
          <p:cNvPr id="7" name="Content Placeholder 6"/>
          <p:cNvSpPr>
            <a:spLocks noGrp="1"/>
          </p:cNvSpPr>
          <p:nvPr>
            <p:ph sz="half" idx="2"/>
          </p:nvPr>
        </p:nvSpPr>
        <p:spPr>
          <a:xfrm>
            <a:off x="4703510" y="764704"/>
            <a:ext cx="4364290" cy="5632311"/>
          </a:xfrm>
        </p:spPr>
        <p:style>
          <a:lnRef idx="2">
            <a:schemeClr val="dk1"/>
          </a:lnRef>
          <a:fillRef idx="1">
            <a:schemeClr val="lt1"/>
          </a:fillRef>
          <a:effectRef idx="0">
            <a:schemeClr val="dk1"/>
          </a:effectRef>
          <a:fontRef idx="minor">
            <a:schemeClr val="dk1"/>
          </a:fontRef>
        </p:style>
        <p:txBody>
          <a:bodyPr/>
          <a:lstStyle/>
          <a:p>
            <a:pPr marL="0" indent="0">
              <a:buNone/>
            </a:pPr>
            <a:r>
              <a:rPr lang="en-ZA" sz="1800" b="1" u="sng" dirty="0"/>
              <a:t>Current Mitigation Strategies</a:t>
            </a:r>
            <a:endParaRPr lang="en-ZA" sz="1800" dirty="0"/>
          </a:p>
          <a:p>
            <a:r>
              <a:rPr lang="en-US" sz="1800" dirty="0"/>
              <a:t>Minister’s intervention in cases of maladministration or poor governance of institutions.</a:t>
            </a:r>
          </a:p>
          <a:p>
            <a:r>
              <a:rPr lang="en-US" sz="1800" dirty="0"/>
              <a:t>Communication, reporting, oversight and other mechanisms of engagement which allow the Department to monitor universities/ student matters. </a:t>
            </a:r>
          </a:p>
          <a:p>
            <a:r>
              <a:rPr lang="en-US" sz="1800" dirty="0"/>
              <a:t>Capacity support for council members and for student leadership </a:t>
            </a:r>
          </a:p>
          <a:p>
            <a:pPr marL="0" indent="0">
              <a:buNone/>
            </a:pPr>
            <a:r>
              <a:rPr lang="en-US" sz="1800" b="1" u="sng" dirty="0"/>
              <a:t>Planned Mitigation Strategies</a:t>
            </a:r>
          </a:p>
          <a:p>
            <a:r>
              <a:rPr lang="en-US" sz="1800" dirty="0"/>
              <a:t>Plans are in place in a range of areas that assist in reducing student protests in the </a:t>
            </a:r>
            <a:r>
              <a:rPr lang="en-US" sz="1800" dirty="0" smtClean="0"/>
              <a:t>university sector. </a:t>
            </a:r>
            <a:endParaRPr lang="en-US" sz="1800" b="1" u="sng" dirty="0"/>
          </a:p>
        </p:txBody>
      </p:sp>
      <p:sp>
        <p:nvSpPr>
          <p:cNvPr id="15" name="TextBox 14"/>
          <p:cNvSpPr txBox="1"/>
          <p:nvPr/>
        </p:nvSpPr>
        <p:spPr>
          <a:xfrm>
            <a:off x="107957" y="764704"/>
            <a:ext cx="4638943" cy="563231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b="1" u="sng" dirty="0"/>
              <a:t>Risk </a:t>
            </a:r>
            <a:r>
              <a:rPr lang="en-US" b="1" u="sng" dirty="0" smtClean="0"/>
              <a:t>Description</a:t>
            </a:r>
            <a:endParaRPr lang="en-US" dirty="0"/>
          </a:p>
          <a:p>
            <a:r>
              <a:rPr lang="en-US" dirty="0" smtClean="0"/>
              <a:t>4) Student </a:t>
            </a:r>
            <a:r>
              <a:rPr lang="en-US" dirty="0"/>
              <a:t>Protests</a:t>
            </a:r>
          </a:p>
          <a:p>
            <a:pPr marL="0" indent="0">
              <a:buNone/>
            </a:pPr>
            <a:endParaRPr lang="en-US" b="1" u="sng" dirty="0" smtClean="0"/>
          </a:p>
          <a:p>
            <a:pPr marL="0" indent="0">
              <a:buNone/>
            </a:pPr>
            <a:r>
              <a:rPr lang="en-US" b="1" u="sng" dirty="0" smtClean="0"/>
              <a:t>Risk Category:</a:t>
            </a:r>
          </a:p>
          <a:p>
            <a:pPr marL="0" indent="0">
              <a:buNone/>
            </a:pPr>
            <a:r>
              <a:rPr lang="en-US" dirty="0" smtClean="0"/>
              <a:t>Student Support</a:t>
            </a:r>
            <a:endParaRPr lang="en-US" dirty="0"/>
          </a:p>
          <a:p>
            <a:pPr marL="0" indent="0">
              <a:buNone/>
            </a:pPr>
            <a:endParaRPr lang="en-US" b="1" u="sng" dirty="0" smtClean="0"/>
          </a:p>
          <a:p>
            <a:pPr marL="0" indent="0">
              <a:buNone/>
            </a:pPr>
            <a:r>
              <a:rPr lang="en-US" b="1" u="sng" dirty="0" smtClean="0"/>
              <a:t>Root </a:t>
            </a:r>
            <a:r>
              <a:rPr lang="en-US" b="1" u="sng" dirty="0"/>
              <a:t>Causes:</a:t>
            </a:r>
          </a:p>
          <a:p>
            <a:pPr marL="342900" indent="-342900">
              <a:buFont typeface="Arial" charset="0"/>
              <a:buChar char="•"/>
            </a:pPr>
            <a:r>
              <a:rPr lang="en-US" dirty="0"/>
              <a:t>Concerns about the pace of transformation in </a:t>
            </a:r>
            <a:r>
              <a:rPr lang="en-US" dirty="0" smtClean="0"/>
              <a:t>institutions of higher learning (universities). </a:t>
            </a:r>
            <a:endParaRPr lang="en-US" dirty="0"/>
          </a:p>
          <a:p>
            <a:pPr marL="342900" indent="-342900">
              <a:buFont typeface="Arial" charset="0"/>
              <a:buChar char="•"/>
            </a:pPr>
            <a:r>
              <a:rPr lang="en-US" dirty="0"/>
              <a:t>Student funding (NSFAS) and fees matters. </a:t>
            </a:r>
          </a:p>
          <a:p>
            <a:pPr marL="342900" indent="-342900">
              <a:buFont typeface="Arial" charset="0"/>
              <a:buChar char="•"/>
            </a:pPr>
            <a:r>
              <a:rPr lang="en-US" dirty="0"/>
              <a:t>Student housing-related protests</a:t>
            </a:r>
          </a:p>
          <a:p>
            <a:pPr marL="342900" indent="-342900">
              <a:buFont typeface="Arial" charset="0"/>
              <a:buChar char="•"/>
            </a:pPr>
            <a:r>
              <a:rPr lang="en-US" dirty="0"/>
              <a:t>Political disputes and concerns </a:t>
            </a:r>
            <a:r>
              <a:rPr lang="en-US" dirty="0" smtClean="0"/>
              <a:t>on corruption/maladministration </a:t>
            </a:r>
          </a:p>
          <a:p>
            <a:pPr marL="342900" indent="-342900">
              <a:buFont typeface="Arial" charset="0"/>
              <a:buChar char="•"/>
            </a:pPr>
            <a:endParaRPr lang="en-US" dirty="0"/>
          </a:p>
          <a:p>
            <a:r>
              <a:rPr lang="en-ZA" b="1" u="sng" dirty="0"/>
              <a:t>Risk status:</a:t>
            </a:r>
          </a:p>
          <a:p>
            <a:pPr marL="342900" indent="-342900">
              <a:buFont typeface="Arial" charset="0"/>
              <a:buChar char="•"/>
            </a:pPr>
            <a:r>
              <a:rPr lang="en-ZA" dirty="0"/>
              <a:t>Inherent Risk </a:t>
            </a:r>
          </a:p>
          <a:p>
            <a:pPr marL="342900" indent="-342900">
              <a:buFont typeface="Arial" charset="0"/>
              <a:buChar char="•"/>
            </a:pPr>
            <a:r>
              <a:rPr lang="en-ZA" dirty="0"/>
              <a:t>Residual Risk  </a:t>
            </a:r>
          </a:p>
          <a:p>
            <a:endParaRPr lang="en-US" dirty="0"/>
          </a:p>
        </p:txBody>
      </p:sp>
      <p:sp>
        <p:nvSpPr>
          <p:cNvPr id="9" name="Oval 8"/>
          <p:cNvSpPr/>
          <p:nvPr/>
        </p:nvSpPr>
        <p:spPr>
          <a:xfrm>
            <a:off x="2660243" y="5631698"/>
            <a:ext cx="470630" cy="24172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a:t>
            </a:r>
          </a:p>
        </p:txBody>
      </p:sp>
      <p:sp>
        <p:nvSpPr>
          <p:cNvPr id="17" name="Oval 16"/>
          <p:cNvSpPr/>
          <p:nvPr/>
        </p:nvSpPr>
        <p:spPr>
          <a:xfrm rot="10800000" flipV="1">
            <a:off x="2650801" y="5903221"/>
            <a:ext cx="470630" cy="308593"/>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H</a:t>
            </a:r>
          </a:p>
        </p:txBody>
      </p:sp>
      <p:sp>
        <p:nvSpPr>
          <p:cNvPr id="10" name="Right Brace 9"/>
          <p:cNvSpPr/>
          <p:nvPr/>
        </p:nvSpPr>
        <p:spPr>
          <a:xfrm>
            <a:off x="3172940" y="5631698"/>
            <a:ext cx="296496" cy="614853"/>
          </a:xfrm>
          <a:prstGeom prst="rightBrace">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US" dirty="0"/>
          </a:p>
        </p:txBody>
      </p:sp>
      <p:sp>
        <p:nvSpPr>
          <p:cNvPr id="19" name="Title 7"/>
          <p:cNvSpPr txBox="1">
            <a:spLocks/>
          </p:cNvSpPr>
          <p:nvPr/>
        </p:nvSpPr>
        <p:spPr bwMode="auto">
          <a:xfrm>
            <a:off x="3398833" y="5517232"/>
            <a:ext cx="1244539" cy="8208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1200" b="1" dirty="0" smtClean="0"/>
              <a:t>Unsatisfactory Reduction </a:t>
            </a:r>
            <a:r>
              <a:rPr lang="en-US" sz="1200" b="1" dirty="0"/>
              <a:t>of inherent risk level</a:t>
            </a:r>
          </a:p>
        </p:txBody>
      </p:sp>
      <p:sp>
        <p:nvSpPr>
          <p:cNvPr id="13" name="Slide Number Placeholder 3"/>
          <p:cNvSpPr>
            <a:spLocks noGrp="1"/>
          </p:cNvSpPr>
          <p:nvPr>
            <p:ph type="sldNum" sz="quarter" idx="12"/>
          </p:nvPr>
        </p:nvSpPr>
        <p:spPr>
          <a:xfrm>
            <a:off x="7010400" y="6487587"/>
            <a:ext cx="2133600" cy="365125"/>
          </a:xfrm>
        </p:spPr>
        <p:txBody>
          <a:bodyPr/>
          <a:lstStyle/>
          <a:p>
            <a:pPr algn="r">
              <a:defRPr/>
            </a:pPr>
            <a:r>
              <a:rPr lang="en-US" b="1" dirty="0" smtClean="0">
                <a:latin typeface="+mn-lt"/>
                <a:cs typeface="Arial" pitchFamily="34" charset="0"/>
              </a:rPr>
              <a:t>74</a:t>
            </a:r>
            <a:endParaRPr lang="en-US" sz="1400" b="1" dirty="0">
              <a:latin typeface="+mn-lt"/>
              <a:cs typeface="Arial" pitchFamily="34" charset="0"/>
            </a:endParaRPr>
          </a:p>
        </p:txBody>
      </p:sp>
      <p:sp>
        <p:nvSpPr>
          <p:cNvPr id="18" name="TextBox 17"/>
          <p:cNvSpPr txBox="1"/>
          <p:nvPr/>
        </p:nvSpPr>
        <p:spPr>
          <a:xfrm>
            <a:off x="491033" y="152400"/>
            <a:ext cx="8119567" cy="523220"/>
          </a:xfrm>
          <a:prstGeom prst="rect">
            <a:avLst/>
          </a:prstGeom>
          <a:solidFill>
            <a:srgbClr val="006600"/>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fontAlgn="auto">
              <a:spcBef>
                <a:spcPts val="0"/>
              </a:spcBef>
              <a:spcAft>
                <a:spcPts val="0"/>
              </a:spcAft>
              <a:defRPr/>
            </a:pPr>
            <a:r>
              <a:rPr lang="en-US" sz="2800" b="1" dirty="0"/>
              <a:t>High Level Strategic </a:t>
            </a:r>
            <a:r>
              <a:rPr lang="en-US" sz="2800" b="1" dirty="0" smtClean="0"/>
              <a:t>Risks</a:t>
            </a:r>
            <a:endParaRPr lang="en-US" sz="2800" b="1" dirty="0"/>
          </a:p>
        </p:txBody>
      </p:sp>
    </p:spTree>
    <p:extLst>
      <p:ext uri="{BB962C8B-B14F-4D97-AF65-F5344CB8AC3E}">
        <p14:creationId xmlns:p14="http://schemas.microsoft.com/office/powerpoint/2010/main" xmlns="" val="209136979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p:cNvSpPr>
            <a:spLocks noGrp="1"/>
          </p:cNvSpPr>
          <p:nvPr>
            <p:ph type="title"/>
          </p:nvPr>
        </p:nvSpPr>
        <p:spPr>
          <a:xfrm>
            <a:off x="727819" y="274638"/>
            <a:ext cx="8229600" cy="1143000"/>
          </a:xfrm>
        </p:spPr>
        <p:txBody>
          <a:bodyPr rtlCol="0">
            <a:normAutofit fontScale="90000"/>
          </a:bodyPr>
          <a:lstStyle/>
          <a:p>
            <a:pPr eaLnBrk="1" fontAlgn="auto" hangingPunct="1">
              <a:spcAft>
                <a:spcPts val="0"/>
              </a:spcAft>
              <a:defRPr/>
            </a:pPr>
            <a:r>
              <a:rPr lang="en-US" sz="4000" b="1" dirty="0" smtClean="0">
                <a:latin typeface="Tahoma" pitchFamily="34" charset="0"/>
                <a:cs typeface="Tahoma" pitchFamily="34" charset="0"/>
              </a:rPr>
              <a:t/>
            </a:r>
            <a:br>
              <a:rPr lang="en-US" sz="4000" b="1" dirty="0" smtClean="0">
                <a:latin typeface="Tahoma" pitchFamily="34" charset="0"/>
                <a:cs typeface="Tahoma" pitchFamily="34" charset="0"/>
              </a:rPr>
            </a:br>
            <a:r>
              <a:rPr lang="en-US" sz="4000" b="1" dirty="0" smtClean="0">
                <a:latin typeface="Tahoma" pitchFamily="34" charset="0"/>
                <a:cs typeface="Tahoma" pitchFamily="34" charset="0"/>
              </a:rPr>
              <a:t/>
            </a:r>
            <a:br>
              <a:rPr lang="en-US" sz="4000" b="1" dirty="0" smtClean="0">
                <a:latin typeface="Tahoma" pitchFamily="34" charset="0"/>
                <a:cs typeface="Tahoma" pitchFamily="34" charset="0"/>
              </a:rPr>
            </a:br>
            <a:r>
              <a:rPr lang="en-US" sz="4000" b="1" dirty="0" smtClean="0">
                <a:latin typeface="Tahoma" pitchFamily="34" charset="0"/>
                <a:cs typeface="Tahoma" pitchFamily="34" charset="0"/>
              </a:rPr>
              <a:t/>
            </a:r>
            <a:br>
              <a:rPr lang="en-US" sz="4000" b="1" dirty="0" smtClean="0">
                <a:latin typeface="Tahoma" pitchFamily="34" charset="0"/>
                <a:cs typeface="Tahoma" pitchFamily="34" charset="0"/>
              </a:rPr>
            </a:br>
            <a:endParaRPr lang="en-US" sz="4000" b="1" dirty="0" smtClean="0">
              <a:latin typeface="Tahoma" pitchFamily="34" charset="0"/>
              <a:cs typeface="Tahoma" pitchFamily="34" charset="0"/>
            </a:endParaRPr>
          </a:p>
        </p:txBody>
      </p:sp>
      <p:sp>
        <p:nvSpPr>
          <p:cNvPr id="5124" name="Content Placeholder 2"/>
          <p:cNvSpPr>
            <a:spLocks noGrp="1"/>
          </p:cNvSpPr>
          <p:nvPr>
            <p:ph sz="half" idx="1"/>
          </p:nvPr>
        </p:nvSpPr>
        <p:spPr>
          <a:xfrm>
            <a:off x="727819" y="1600200"/>
            <a:ext cx="4038600" cy="4525963"/>
          </a:xfrm>
        </p:spPr>
        <p:txBody>
          <a:bodyPr/>
          <a:lstStyle/>
          <a:p>
            <a:pPr marL="457200" lvl="1" indent="0" eaLnBrk="1" hangingPunct="1">
              <a:spcBef>
                <a:spcPct val="0"/>
              </a:spcBef>
              <a:buNone/>
            </a:pPr>
            <a:endParaRPr lang="en-ZA" sz="2400" dirty="0" smtClean="0">
              <a:solidFill>
                <a:prstClr val="black"/>
              </a:solidFill>
            </a:endParaRPr>
          </a:p>
          <a:p>
            <a:pPr lvl="1" eaLnBrk="1" hangingPunct="1">
              <a:spcBef>
                <a:spcPct val="0"/>
              </a:spcBef>
              <a:buFont typeface="Wingdings" panose="05000000000000000000" pitchFamily="2" charset="2"/>
              <a:buChar char="ü"/>
            </a:pPr>
            <a:endParaRPr lang="en-ZA" sz="2400" dirty="0" smtClean="0">
              <a:solidFill>
                <a:prstClr val="black"/>
              </a:solidFill>
            </a:endParaRPr>
          </a:p>
          <a:p>
            <a:pPr marL="0" lvl="0" indent="0" algn="just" eaLnBrk="1" fontAlgn="t" hangingPunct="1">
              <a:lnSpc>
                <a:spcPct val="150000"/>
              </a:lnSpc>
              <a:buNone/>
            </a:pPr>
            <a:r>
              <a:rPr lang="en-US" sz="2400" dirty="0" smtClean="0">
                <a:solidFill>
                  <a:prstClr val="black"/>
                </a:solidFill>
                <a:cs typeface="Tahoma" panose="020B0604030504040204" pitchFamily="34" charset="0"/>
              </a:rPr>
              <a:t> </a:t>
            </a:r>
            <a:endParaRPr lang="en-US" sz="2400" dirty="0">
              <a:solidFill>
                <a:prstClr val="black"/>
              </a:solidFill>
              <a:cs typeface="Tahoma" panose="020B0604030504040204" pitchFamily="34" charset="0"/>
            </a:endParaRPr>
          </a:p>
          <a:p>
            <a:pPr algn="just" eaLnBrk="1" hangingPunct="1">
              <a:lnSpc>
                <a:spcPct val="150000"/>
              </a:lnSpc>
              <a:buFont typeface="Arial" panose="020B0604020202020204" pitchFamily="34" charset="0"/>
              <a:buNone/>
            </a:pPr>
            <a:endParaRPr lang="en-ZA" sz="1700" dirty="0" smtClean="0"/>
          </a:p>
          <a:p>
            <a:pPr algn="just" eaLnBrk="1" hangingPunct="1">
              <a:buFont typeface="Arial" panose="020B0604020202020204" pitchFamily="34" charset="0"/>
              <a:buNone/>
            </a:pPr>
            <a:r>
              <a:rPr lang="en-ZA" sz="1700" dirty="0" smtClean="0"/>
              <a:t>       </a:t>
            </a:r>
          </a:p>
          <a:p>
            <a:pPr algn="just" eaLnBrk="1" hangingPunct="1">
              <a:buFont typeface="Arial" panose="020B0604020202020204" pitchFamily="34" charset="0"/>
              <a:buNone/>
            </a:pPr>
            <a:endParaRPr lang="en-ZA" sz="1700" dirty="0" smtClean="0"/>
          </a:p>
          <a:p>
            <a:pPr algn="just" eaLnBrk="1" hangingPunct="1">
              <a:buFont typeface="Arial" panose="020B0604020202020204" pitchFamily="34" charset="0"/>
              <a:buNone/>
            </a:pPr>
            <a:endParaRPr lang="en-ZA" sz="1700" dirty="0" smtClean="0"/>
          </a:p>
          <a:p>
            <a:pPr algn="just" eaLnBrk="1" hangingPunct="1">
              <a:buFont typeface="Arial" panose="020B0604020202020204" pitchFamily="34" charset="0"/>
              <a:buNone/>
            </a:pPr>
            <a:r>
              <a:rPr lang="en-ZA" sz="1700" dirty="0" smtClean="0"/>
              <a:t> </a:t>
            </a:r>
          </a:p>
        </p:txBody>
      </p:sp>
      <p:sp>
        <p:nvSpPr>
          <p:cNvPr id="7" name="Content Placeholder 6"/>
          <p:cNvSpPr>
            <a:spLocks noGrp="1"/>
          </p:cNvSpPr>
          <p:nvPr>
            <p:ph sz="half" idx="2"/>
          </p:nvPr>
        </p:nvSpPr>
        <p:spPr>
          <a:xfrm>
            <a:off x="4884632" y="1102024"/>
            <a:ext cx="4038600" cy="5355312"/>
          </a:xfrm>
        </p:spPr>
        <p:style>
          <a:lnRef idx="2">
            <a:schemeClr val="dk1"/>
          </a:lnRef>
          <a:fillRef idx="1">
            <a:schemeClr val="lt1"/>
          </a:fillRef>
          <a:effectRef idx="0">
            <a:schemeClr val="dk1"/>
          </a:effectRef>
          <a:fontRef idx="minor">
            <a:schemeClr val="dk1"/>
          </a:fontRef>
        </p:style>
        <p:txBody>
          <a:bodyPr/>
          <a:lstStyle/>
          <a:p>
            <a:pPr marL="0" indent="0">
              <a:buNone/>
            </a:pPr>
            <a:r>
              <a:rPr lang="en-ZA" sz="1800" b="1" u="sng" dirty="0" smtClean="0"/>
              <a:t>Current Mitigation </a:t>
            </a:r>
            <a:r>
              <a:rPr lang="en-ZA" sz="1800" b="1" u="sng" dirty="0"/>
              <a:t>Strategies</a:t>
            </a:r>
          </a:p>
          <a:p>
            <a:r>
              <a:rPr lang="en-ZA" sz="1800" dirty="0"/>
              <a:t>National conduct </a:t>
            </a:r>
            <a:r>
              <a:rPr lang="en-ZA" sz="1800" dirty="0" smtClean="0"/>
              <a:t>policy</a:t>
            </a:r>
            <a:endParaRPr lang="en-ZA" sz="1800" dirty="0"/>
          </a:p>
          <a:p>
            <a:r>
              <a:rPr lang="en-ZA" sz="1800" dirty="0"/>
              <a:t>National conduct guidelines </a:t>
            </a:r>
            <a:r>
              <a:rPr lang="en-ZA" sz="1800" dirty="0" smtClean="0"/>
              <a:t>used.</a:t>
            </a:r>
            <a:endParaRPr lang="en-ZA" sz="1800" dirty="0"/>
          </a:p>
          <a:p>
            <a:r>
              <a:rPr lang="en-ZA" sz="1800" dirty="0"/>
              <a:t>Principals have been appointed as Chief Examination </a:t>
            </a:r>
            <a:r>
              <a:rPr lang="en-ZA" sz="1800" dirty="0" smtClean="0"/>
              <a:t>Officers</a:t>
            </a:r>
            <a:endParaRPr lang="en-ZA" sz="1800" dirty="0"/>
          </a:p>
          <a:p>
            <a:r>
              <a:rPr lang="en-ZA" sz="1800" dirty="0"/>
              <a:t>Regular/ quarterly reporting on the conduct of the colleges on examinations </a:t>
            </a:r>
            <a:r>
              <a:rPr lang="en-ZA" sz="1800" dirty="0" smtClean="0"/>
              <a:t>(All </a:t>
            </a:r>
            <a:r>
              <a:rPr lang="en-ZA" sz="1800" dirty="0"/>
              <a:t>exam cycles are covered. </a:t>
            </a:r>
            <a:endParaRPr lang="en-ZA" sz="1800" dirty="0" smtClean="0"/>
          </a:p>
          <a:p>
            <a:pPr marL="0" indent="0">
              <a:buNone/>
            </a:pPr>
            <a:r>
              <a:rPr lang="en-US" sz="1800" b="1" u="sng" dirty="0" smtClean="0"/>
              <a:t>Planned Mitigation Strategies</a:t>
            </a:r>
          </a:p>
          <a:p>
            <a:r>
              <a:rPr lang="en-US" sz="1800" dirty="0" smtClean="0"/>
              <a:t>Revision </a:t>
            </a:r>
            <a:r>
              <a:rPr lang="en-US" sz="1800" dirty="0"/>
              <a:t>and </a:t>
            </a:r>
            <a:r>
              <a:rPr lang="en-US" sz="1800" dirty="0" smtClean="0"/>
              <a:t>implementation of the </a:t>
            </a:r>
            <a:r>
              <a:rPr lang="en-US" sz="1800" dirty="0"/>
              <a:t>monitoring tool, </a:t>
            </a:r>
            <a:r>
              <a:rPr lang="en-US" sz="1800" dirty="0" smtClean="0"/>
              <a:t>auditing </a:t>
            </a:r>
            <a:r>
              <a:rPr lang="en-US" sz="1800" dirty="0"/>
              <a:t>tool and National Conduct </a:t>
            </a:r>
            <a:r>
              <a:rPr lang="en-US" sz="1800" dirty="0" smtClean="0"/>
              <a:t>guideline.</a:t>
            </a:r>
            <a:endParaRPr lang="en-US" sz="1800" dirty="0"/>
          </a:p>
          <a:p>
            <a:r>
              <a:rPr lang="en-US" sz="1800" dirty="0"/>
              <a:t>Training workshops </a:t>
            </a:r>
            <a:r>
              <a:rPr lang="en-US" sz="1800" dirty="0" smtClean="0"/>
              <a:t>with </a:t>
            </a:r>
            <a:r>
              <a:rPr lang="en-US" sz="1800" dirty="0"/>
              <a:t>the Principals and the Deputy Principals.</a:t>
            </a:r>
            <a:endParaRPr lang="en-US" sz="1800" b="1" u="sng" dirty="0"/>
          </a:p>
        </p:txBody>
      </p:sp>
      <p:sp>
        <p:nvSpPr>
          <p:cNvPr id="15" name="TextBox 14"/>
          <p:cNvSpPr txBox="1"/>
          <p:nvPr/>
        </p:nvSpPr>
        <p:spPr>
          <a:xfrm>
            <a:off x="304800" y="1102024"/>
            <a:ext cx="4552793" cy="535531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indent="0">
              <a:buNone/>
            </a:pPr>
            <a:r>
              <a:rPr lang="en-US" b="1" u="sng" dirty="0"/>
              <a:t>Risk Description</a:t>
            </a:r>
            <a:r>
              <a:rPr lang="en-US" b="1" dirty="0"/>
              <a:t>:</a:t>
            </a:r>
            <a:endParaRPr lang="en-US" dirty="0"/>
          </a:p>
          <a:p>
            <a:r>
              <a:rPr lang="en-US" dirty="0"/>
              <a:t>5</a:t>
            </a:r>
            <a:r>
              <a:rPr lang="en-US" dirty="0" smtClean="0"/>
              <a:t>) Irregular </a:t>
            </a:r>
            <a:r>
              <a:rPr lang="en-US" dirty="0"/>
              <a:t>conduct of </a:t>
            </a:r>
            <a:r>
              <a:rPr lang="en-US" dirty="0" smtClean="0"/>
              <a:t>National Examinations</a:t>
            </a:r>
          </a:p>
          <a:p>
            <a:endParaRPr lang="en-US" dirty="0"/>
          </a:p>
          <a:p>
            <a:pPr marL="0" indent="0">
              <a:buNone/>
            </a:pPr>
            <a:r>
              <a:rPr lang="en-US" b="1" u="sng" dirty="0"/>
              <a:t>Root Causes</a:t>
            </a:r>
            <a:r>
              <a:rPr lang="en-US" b="1" u="sng" dirty="0" smtClean="0"/>
              <a:t>:</a:t>
            </a:r>
          </a:p>
          <a:p>
            <a:pPr marL="342900" indent="-342900">
              <a:buFont typeface="Arial" charset="0"/>
              <a:buChar char="•"/>
            </a:pPr>
            <a:r>
              <a:rPr lang="en-US" dirty="0"/>
              <a:t>Non-compliance with Examination Conduct Policy </a:t>
            </a:r>
          </a:p>
          <a:p>
            <a:pPr marL="342900" indent="-342900">
              <a:buFont typeface="Arial" charset="0"/>
              <a:buChar char="•"/>
            </a:pPr>
            <a:r>
              <a:rPr lang="en-US" dirty="0"/>
              <a:t>Inadequate Examination Conduct </a:t>
            </a:r>
            <a:r>
              <a:rPr lang="en-US" dirty="0" smtClean="0"/>
              <a:t>Policy</a:t>
            </a:r>
            <a:endParaRPr lang="en-US" dirty="0"/>
          </a:p>
          <a:p>
            <a:pPr marL="342900" indent="-342900">
              <a:buFont typeface="Arial" charset="0"/>
              <a:buChar char="•"/>
            </a:pPr>
            <a:r>
              <a:rPr lang="en-US" dirty="0"/>
              <a:t>Lack of funding for the site visits and a resource for development/review</a:t>
            </a:r>
            <a:r>
              <a:rPr lang="en-ZA" dirty="0" smtClean="0"/>
              <a:t>.</a:t>
            </a:r>
            <a:r>
              <a:rPr lang="en-ZA" dirty="0"/>
              <a:t/>
            </a:r>
            <a:br>
              <a:rPr lang="en-ZA" dirty="0"/>
            </a:br>
            <a:endParaRPr lang="en-ZA" dirty="0" smtClean="0"/>
          </a:p>
          <a:p>
            <a:r>
              <a:rPr lang="en-ZA" b="1" u="sng" dirty="0" smtClean="0"/>
              <a:t>Risk status:</a:t>
            </a:r>
          </a:p>
          <a:p>
            <a:pPr marL="342900" indent="-342900">
              <a:buFont typeface="Arial" charset="0"/>
              <a:buChar char="•"/>
            </a:pPr>
            <a:r>
              <a:rPr lang="en-ZA" dirty="0" smtClean="0"/>
              <a:t>Inherent Risk </a:t>
            </a:r>
          </a:p>
          <a:p>
            <a:pPr marL="342900" indent="-342900">
              <a:buFont typeface="Arial" charset="0"/>
              <a:buChar char="•"/>
            </a:pPr>
            <a:r>
              <a:rPr lang="en-ZA" dirty="0" smtClean="0"/>
              <a:t>Residual Risk</a:t>
            </a:r>
            <a:endParaRPr lang="en-ZA" dirty="0">
              <a:solidFill>
                <a:schemeClr val="bg1"/>
              </a:solidFill>
            </a:endParaRPr>
          </a:p>
          <a:p>
            <a:endParaRPr lang="en-ZA" dirty="0" smtClean="0">
              <a:solidFill>
                <a:schemeClr val="bg1"/>
              </a:solidFill>
            </a:endParaRPr>
          </a:p>
          <a:p>
            <a:endParaRPr lang="en-ZA" dirty="0">
              <a:solidFill>
                <a:schemeClr val="bg1"/>
              </a:solidFill>
            </a:endParaRPr>
          </a:p>
          <a:p>
            <a:endParaRPr lang="en-ZA" dirty="0" smtClean="0">
              <a:solidFill>
                <a:schemeClr val="bg1"/>
              </a:solidFill>
            </a:endParaRPr>
          </a:p>
          <a:p>
            <a:endParaRPr lang="en-ZA" dirty="0" smtClean="0">
              <a:solidFill>
                <a:schemeClr val="bg1"/>
              </a:solidFill>
            </a:endParaRPr>
          </a:p>
        </p:txBody>
      </p:sp>
      <p:sp>
        <p:nvSpPr>
          <p:cNvPr id="17" name="Oval 16"/>
          <p:cNvSpPr/>
          <p:nvPr/>
        </p:nvSpPr>
        <p:spPr>
          <a:xfrm rot="10800000" flipV="1">
            <a:off x="2825973" y="5817570"/>
            <a:ext cx="470630" cy="308593"/>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H</a:t>
            </a:r>
          </a:p>
        </p:txBody>
      </p:sp>
      <p:sp>
        <p:nvSpPr>
          <p:cNvPr id="10" name="Right Brace 9"/>
          <p:cNvSpPr/>
          <p:nvPr/>
        </p:nvSpPr>
        <p:spPr>
          <a:xfrm>
            <a:off x="3366319" y="5444878"/>
            <a:ext cx="267816" cy="681285"/>
          </a:xfrm>
          <a:prstGeom prst="rightBrace">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US" dirty="0"/>
          </a:p>
        </p:txBody>
      </p:sp>
      <p:sp>
        <p:nvSpPr>
          <p:cNvPr id="21" name="Title 7"/>
          <p:cNvSpPr txBox="1">
            <a:spLocks/>
          </p:cNvSpPr>
          <p:nvPr/>
        </p:nvSpPr>
        <p:spPr bwMode="auto">
          <a:xfrm>
            <a:off x="3563357" y="5375062"/>
            <a:ext cx="1259654" cy="8208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1200" b="1" dirty="0" smtClean="0"/>
              <a:t>Unsatisfactory </a:t>
            </a:r>
            <a:r>
              <a:rPr lang="en-US" sz="1200" b="1" dirty="0"/>
              <a:t>Reduction of inherent risk level</a:t>
            </a:r>
          </a:p>
        </p:txBody>
      </p:sp>
      <p:sp>
        <p:nvSpPr>
          <p:cNvPr id="13" name="Oval 12"/>
          <p:cNvSpPr/>
          <p:nvPr/>
        </p:nvSpPr>
        <p:spPr>
          <a:xfrm>
            <a:off x="2825973" y="5396426"/>
            <a:ext cx="470630" cy="32945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a:t>
            </a:r>
          </a:p>
        </p:txBody>
      </p:sp>
      <p:sp>
        <p:nvSpPr>
          <p:cNvPr id="16" name="Slide Number Placeholder 3"/>
          <p:cNvSpPr>
            <a:spLocks noGrp="1"/>
          </p:cNvSpPr>
          <p:nvPr>
            <p:ph type="sldNum" sz="quarter" idx="12"/>
          </p:nvPr>
        </p:nvSpPr>
        <p:spPr>
          <a:xfrm>
            <a:off x="7010400" y="6487587"/>
            <a:ext cx="2133600" cy="365125"/>
          </a:xfrm>
        </p:spPr>
        <p:txBody>
          <a:bodyPr/>
          <a:lstStyle/>
          <a:p>
            <a:pPr algn="r">
              <a:defRPr/>
            </a:pPr>
            <a:r>
              <a:rPr lang="en-US" b="1" dirty="0" smtClean="0">
                <a:latin typeface="+mn-lt"/>
                <a:cs typeface="Arial" pitchFamily="34" charset="0"/>
              </a:rPr>
              <a:t>75</a:t>
            </a:r>
            <a:endParaRPr lang="en-US" sz="1400" b="1" dirty="0">
              <a:latin typeface="+mn-lt"/>
              <a:cs typeface="Arial" pitchFamily="34" charset="0"/>
            </a:endParaRPr>
          </a:p>
        </p:txBody>
      </p:sp>
      <p:sp>
        <p:nvSpPr>
          <p:cNvPr id="19" name="TextBox 18"/>
          <p:cNvSpPr txBox="1"/>
          <p:nvPr/>
        </p:nvSpPr>
        <p:spPr>
          <a:xfrm>
            <a:off x="491033" y="228600"/>
            <a:ext cx="8119567" cy="523220"/>
          </a:xfrm>
          <a:prstGeom prst="rect">
            <a:avLst/>
          </a:prstGeom>
          <a:solidFill>
            <a:srgbClr val="006600"/>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fontAlgn="auto">
              <a:spcBef>
                <a:spcPts val="0"/>
              </a:spcBef>
              <a:spcAft>
                <a:spcPts val="0"/>
              </a:spcAft>
              <a:defRPr/>
            </a:pPr>
            <a:r>
              <a:rPr lang="en-US" sz="2800" b="1" dirty="0"/>
              <a:t>High Level Strategic </a:t>
            </a:r>
            <a:r>
              <a:rPr lang="en-US" sz="2800" b="1" dirty="0" smtClean="0"/>
              <a:t>Risks</a:t>
            </a:r>
            <a:endParaRPr lang="en-US" sz="2800" b="1" dirty="0"/>
          </a:p>
        </p:txBody>
      </p:sp>
    </p:spTree>
    <p:extLst>
      <p:ext uri="{BB962C8B-B14F-4D97-AF65-F5344CB8AC3E}">
        <p14:creationId xmlns:p14="http://schemas.microsoft.com/office/powerpoint/2010/main" xmlns="" val="155590278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p:cNvSpPr>
            <a:spLocks noGrp="1"/>
          </p:cNvSpPr>
          <p:nvPr>
            <p:ph type="title"/>
          </p:nvPr>
        </p:nvSpPr>
        <p:spPr/>
        <p:txBody>
          <a:bodyPr rtlCol="0">
            <a:normAutofit fontScale="90000"/>
          </a:bodyPr>
          <a:lstStyle/>
          <a:p>
            <a:pPr eaLnBrk="1" fontAlgn="auto" hangingPunct="1">
              <a:spcAft>
                <a:spcPts val="0"/>
              </a:spcAft>
              <a:defRPr/>
            </a:pPr>
            <a:r>
              <a:rPr lang="en-US" sz="4000" b="1" dirty="0" smtClean="0">
                <a:latin typeface="Tahoma" pitchFamily="34" charset="0"/>
                <a:cs typeface="Tahoma" pitchFamily="34" charset="0"/>
              </a:rPr>
              <a:t/>
            </a:r>
            <a:br>
              <a:rPr lang="en-US" sz="4000" b="1" dirty="0" smtClean="0">
                <a:latin typeface="Tahoma" pitchFamily="34" charset="0"/>
                <a:cs typeface="Tahoma" pitchFamily="34" charset="0"/>
              </a:rPr>
            </a:br>
            <a:r>
              <a:rPr lang="en-US" sz="4000" b="1" dirty="0" smtClean="0">
                <a:latin typeface="Tahoma" pitchFamily="34" charset="0"/>
                <a:cs typeface="Tahoma" pitchFamily="34" charset="0"/>
              </a:rPr>
              <a:t/>
            </a:r>
            <a:br>
              <a:rPr lang="en-US" sz="4000" b="1" dirty="0" smtClean="0">
                <a:latin typeface="Tahoma" pitchFamily="34" charset="0"/>
                <a:cs typeface="Tahoma" pitchFamily="34" charset="0"/>
              </a:rPr>
            </a:br>
            <a:r>
              <a:rPr lang="en-US" sz="4000" b="1" dirty="0" smtClean="0">
                <a:latin typeface="Tahoma" pitchFamily="34" charset="0"/>
                <a:cs typeface="Tahoma" pitchFamily="34" charset="0"/>
              </a:rPr>
              <a:t/>
            </a:r>
            <a:br>
              <a:rPr lang="en-US" sz="4000" b="1" dirty="0" smtClean="0">
                <a:latin typeface="Tahoma" pitchFamily="34" charset="0"/>
                <a:cs typeface="Tahoma" pitchFamily="34" charset="0"/>
              </a:rPr>
            </a:br>
            <a:endParaRPr lang="en-US" sz="4000" b="1" dirty="0" smtClean="0">
              <a:latin typeface="Tahoma" pitchFamily="34" charset="0"/>
              <a:cs typeface="Tahoma" pitchFamily="34" charset="0"/>
            </a:endParaRPr>
          </a:p>
        </p:txBody>
      </p:sp>
      <p:sp>
        <p:nvSpPr>
          <p:cNvPr id="5124" name="Content Placeholder 2"/>
          <p:cNvSpPr>
            <a:spLocks noGrp="1"/>
          </p:cNvSpPr>
          <p:nvPr>
            <p:ph sz="half" idx="1"/>
          </p:nvPr>
        </p:nvSpPr>
        <p:spPr>
          <a:xfrm>
            <a:off x="457200" y="1600200"/>
            <a:ext cx="4038600" cy="4525963"/>
          </a:xfrm>
        </p:spPr>
        <p:txBody>
          <a:bodyPr/>
          <a:lstStyle/>
          <a:p>
            <a:pPr marL="457200" lvl="1" indent="0" eaLnBrk="1" hangingPunct="1">
              <a:spcBef>
                <a:spcPct val="0"/>
              </a:spcBef>
              <a:buNone/>
            </a:pPr>
            <a:endParaRPr lang="en-ZA" sz="2400" dirty="0" smtClean="0">
              <a:solidFill>
                <a:prstClr val="black"/>
              </a:solidFill>
            </a:endParaRPr>
          </a:p>
          <a:p>
            <a:pPr lvl="1" eaLnBrk="1" hangingPunct="1">
              <a:spcBef>
                <a:spcPct val="0"/>
              </a:spcBef>
              <a:buFont typeface="Wingdings" panose="05000000000000000000" pitchFamily="2" charset="2"/>
              <a:buChar char="ü"/>
            </a:pPr>
            <a:endParaRPr lang="en-ZA" sz="2400" dirty="0" smtClean="0">
              <a:solidFill>
                <a:prstClr val="black"/>
              </a:solidFill>
            </a:endParaRPr>
          </a:p>
          <a:p>
            <a:pPr marL="0" lvl="0" indent="0" algn="just" eaLnBrk="1" fontAlgn="t" hangingPunct="1">
              <a:lnSpc>
                <a:spcPct val="150000"/>
              </a:lnSpc>
              <a:buNone/>
            </a:pPr>
            <a:r>
              <a:rPr lang="en-US" sz="2400" dirty="0" smtClean="0">
                <a:solidFill>
                  <a:prstClr val="black"/>
                </a:solidFill>
                <a:cs typeface="Tahoma" panose="020B0604030504040204" pitchFamily="34" charset="0"/>
              </a:rPr>
              <a:t> </a:t>
            </a:r>
            <a:endParaRPr lang="en-US" sz="2400" dirty="0">
              <a:solidFill>
                <a:prstClr val="black"/>
              </a:solidFill>
              <a:cs typeface="Tahoma" panose="020B0604030504040204" pitchFamily="34" charset="0"/>
            </a:endParaRPr>
          </a:p>
          <a:p>
            <a:pPr algn="just" eaLnBrk="1" hangingPunct="1">
              <a:lnSpc>
                <a:spcPct val="150000"/>
              </a:lnSpc>
              <a:buFont typeface="Arial" panose="020B0604020202020204" pitchFamily="34" charset="0"/>
              <a:buNone/>
            </a:pPr>
            <a:endParaRPr lang="en-ZA" sz="1700" dirty="0" smtClean="0"/>
          </a:p>
          <a:p>
            <a:pPr algn="just" eaLnBrk="1" hangingPunct="1">
              <a:buFont typeface="Arial" panose="020B0604020202020204" pitchFamily="34" charset="0"/>
              <a:buNone/>
            </a:pPr>
            <a:r>
              <a:rPr lang="en-ZA" sz="1700" dirty="0" smtClean="0"/>
              <a:t>       </a:t>
            </a:r>
          </a:p>
          <a:p>
            <a:pPr algn="just" eaLnBrk="1" hangingPunct="1">
              <a:buFont typeface="Arial" panose="020B0604020202020204" pitchFamily="34" charset="0"/>
              <a:buNone/>
            </a:pPr>
            <a:endParaRPr lang="en-ZA" sz="1700" dirty="0" smtClean="0"/>
          </a:p>
          <a:p>
            <a:pPr algn="just" eaLnBrk="1" hangingPunct="1">
              <a:buFont typeface="Arial" panose="020B0604020202020204" pitchFamily="34" charset="0"/>
              <a:buNone/>
            </a:pPr>
            <a:endParaRPr lang="en-ZA" sz="1700" dirty="0" smtClean="0"/>
          </a:p>
          <a:p>
            <a:pPr algn="just" eaLnBrk="1" hangingPunct="1">
              <a:buFont typeface="Arial" panose="020B0604020202020204" pitchFamily="34" charset="0"/>
              <a:buNone/>
            </a:pPr>
            <a:r>
              <a:rPr lang="en-ZA" sz="1700" dirty="0" smtClean="0"/>
              <a:t> </a:t>
            </a:r>
          </a:p>
        </p:txBody>
      </p:sp>
      <p:sp>
        <p:nvSpPr>
          <p:cNvPr id="7" name="Content Placeholder 6"/>
          <p:cNvSpPr>
            <a:spLocks noGrp="1"/>
          </p:cNvSpPr>
          <p:nvPr>
            <p:ph sz="half" idx="2"/>
          </p:nvPr>
        </p:nvSpPr>
        <p:spPr>
          <a:xfrm>
            <a:off x="4552392" y="1214045"/>
            <a:ext cx="4439208" cy="4870564"/>
          </a:xfrm>
        </p:spPr>
        <p:style>
          <a:lnRef idx="2">
            <a:schemeClr val="dk1"/>
          </a:lnRef>
          <a:fillRef idx="1">
            <a:schemeClr val="lt1"/>
          </a:fillRef>
          <a:effectRef idx="0">
            <a:schemeClr val="dk1"/>
          </a:effectRef>
          <a:fontRef idx="minor">
            <a:schemeClr val="dk1"/>
          </a:fontRef>
        </p:style>
        <p:txBody>
          <a:bodyPr/>
          <a:lstStyle/>
          <a:p>
            <a:pPr marL="0" indent="0">
              <a:buNone/>
            </a:pPr>
            <a:r>
              <a:rPr lang="en-ZA" sz="2000" b="1" u="sng" dirty="0" smtClean="0"/>
              <a:t>Current Mitigation </a:t>
            </a:r>
            <a:r>
              <a:rPr lang="en-ZA" sz="2000" b="1" u="sng" dirty="0"/>
              <a:t>Strategies</a:t>
            </a:r>
          </a:p>
          <a:p>
            <a:r>
              <a:rPr lang="en-ZA" sz="2000" dirty="0"/>
              <a:t>Memorandum of agreements signed with the </a:t>
            </a:r>
            <a:r>
              <a:rPr lang="en-ZA" sz="2000" dirty="0" smtClean="0"/>
              <a:t>TVET colleges.</a:t>
            </a:r>
            <a:endParaRPr lang="en-ZA" sz="2000" dirty="0"/>
          </a:p>
          <a:p>
            <a:r>
              <a:rPr lang="en-ZA" sz="2000" dirty="0" smtClean="0"/>
              <a:t>Budget </a:t>
            </a:r>
            <a:r>
              <a:rPr lang="en-ZA" sz="2000" dirty="0"/>
              <a:t>for goods and services retained by </a:t>
            </a:r>
            <a:r>
              <a:rPr lang="en-ZA" sz="2000" dirty="0" smtClean="0"/>
              <a:t>DHET </a:t>
            </a:r>
            <a:r>
              <a:rPr lang="en-ZA" sz="2000" dirty="0"/>
              <a:t>and SCM processes centralised to DHET </a:t>
            </a:r>
            <a:r>
              <a:rPr lang="en-ZA" sz="2000" dirty="0" smtClean="0"/>
              <a:t>HQ</a:t>
            </a:r>
            <a:r>
              <a:rPr lang="en-US" sz="2000" dirty="0" smtClean="0"/>
              <a:t>.</a:t>
            </a:r>
            <a:endParaRPr lang="en-ZA" sz="2000" dirty="0" smtClean="0"/>
          </a:p>
          <a:p>
            <a:pPr marL="0" indent="0">
              <a:buNone/>
            </a:pPr>
            <a:endParaRPr lang="en-US" sz="2000" b="1" u="sng" dirty="0" smtClean="0"/>
          </a:p>
          <a:p>
            <a:pPr marL="0" indent="0">
              <a:buNone/>
            </a:pPr>
            <a:r>
              <a:rPr lang="en-US" sz="2000" b="1" u="sng" dirty="0" smtClean="0"/>
              <a:t>Planned Mitigation Strategies</a:t>
            </a:r>
          </a:p>
          <a:p>
            <a:pPr marL="0" indent="0">
              <a:buNone/>
            </a:pPr>
            <a:r>
              <a:rPr lang="en-ZA" sz="2000" dirty="0" smtClean="0"/>
              <a:t>To partner with SAICA </a:t>
            </a:r>
            <a:r>
              <a:rPr lang="en-ZA" sz="2000" dirty="0"/>
              <a:t>for the financial management support to be provided to the CET colleges until 2021 </a:t>
            </a:r>
            <a:r>
              <a:rPr lang="en-ZA" sz="2000" dirty="0" smtClean="0"/>
              <a:t>(Through NSF funding).</a:t>
            </a:r>
            <a:r>
              <a:rPr lang="en-US" sz="2000" dirty="0" smtClean="0"/>
              <a:t> </a:t>
            </a:r>
            <a:endParaRPr lang="en-US" sz="2000" b="1" u="sng" dirty="0" smtClean="0"/>
          </a:p>
        </p:txBody>
      </p:sp>
      <p:sp>
        <p:nvSpPr>
          <p:cNvPr id="15" name="TextBox 14"/>
          <p:cNvSpPr txBox="1"/>
          <p:nvPr/>
        </p:nvSpPr>
        <p:spPr>
          <a:xfrm>
            <a:off x="152400" y="1214044"/>
            <a:ext cx="4399992" cy="487056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indent="0">
              <a:buNone/>
            </a:pPr>
            <a:r>
              <a:rPr lang="en-US" sz="2000" b="1" u="sng" dirty="0"/>
              <a:t>Risk Description</a:t>
            </a:r>
            <a:r>
              <a:rPr lang="en-US" sz="2000" b="1" dirty="0"/>
              <a:t>:</a:t>
            </a:r>
            <a:endParaRPr lang="en-US" sz="2000" dirty="0"/>
          </a:p>
          <a:p>
            <a:r>
              <a:rPr lang="en-ZA" sz="2000" dirty="0"/>
              <a:t>6</a:t>
            </a:r>
            <a:r>
              <a:rPr lang="en-ZA" sz="2000" dirty="0" smtClean="0"/>
              <a:t>) </a:t>
            </a:r>
            <a:r>
              <a:rPr lang="en-ZA" sz="2000" dirty="0"/>
              <a:t>Lack of readiness of </a:t>
            </a:r>
            <a:r>
              <a:rPr lang="en-ZA" sz="2000" dirty="0" smtClean="0"/>
              <a:t>CET </a:t>
            </a:r>
            <a:r>
              <a:rPr lang="en-ZA" sz="2000" dirty="0"/>
              <a:t>colleges to receive and manage their own funds.</a:t>
            </a:r>
            <a:r>
              <a:rPr lang="en-US" sz="2000" dirty="0"/>
              <a:t> </a:t>
            </a:r>
            <a:endParaRPr lang="en-ZA" sz="2000" dirty="0" smtClean="0"/>
          </a:p>
          <a:p>
            <a:endParaRPr lang="en-US" sz="2000" dirty="0"/>
          </a:p>
          <a:p>
            <a:r>
              <a:rPr lang="en-US" sz="2000" b="1" u="sng" dirty="0" smtClean="0"/>
              <a:t>Risk Category</a:t>
            </a:r>
            <a:r>
              <a:rPr lang="en-US" sz="2000" b="1" dirty="0" smtClean="0"/>
              <a:t>: </a:t>
            </a:r>
          </a:p>
          <a:p>
            <a:r>
              <a:rPr lang="en-US" sz="2000" dirty="0" smtClean="0"/>
              <a:t>Management systems</a:t>
            </a:r>
            <a:endParaRPr lang="en-US" sz="2000" dirty="0"/>
          </a:p>
          <a:p>
            <a:endParaRPr lang="en-US" sz="1050" dirty="0"/>
          </a:p>
          <a:p>
            <a:pPr marL="0" indent="0">
              <a:buNone/>
            </a:pPr>
            <a:r>
              <a:rPr lang="en-US" sz="2000" b="1" u="sng" dirty="0"/>
              <a:t>Root Causes</a:t>
            </a:r>
            <a:r>
              <a:rPr lang="en-US" sz="2000" b="1" u="sng" dirty="0" smtClean="0"/>
              <a:t>:</a:t>
            </a:r>
          </a:p>
          <a:p>
            <a:r>
              <a:rPr lang="en-ZA" sz="2000" dirty="0"/>
              <a:t>No proper financial management systems in the colleges.</a:t>
            </a:r>
            <a:r>
              <a:rPr lang="en-US" sz="2000" dirty="0"/>
              <a:t> </a:t>
            </a:r>
            <a:r>
              <a:rPr lang="en-ZA" sz="2000" dirty="0"/>
              <a:t/>
            </a:r>
            <a:br>
              <a:rPr lang="en-ZA" sz="2000" dirty="0"/>
            </a:br>
            <a:endParaRPr lang="en-ZA" sz="2000" dirty="0" smtClean="0"/>
          </a:p>
          <a:p>
            <a:r>
              <a:rPr lang="en-ZA" sz="2000" b="1" u="sng" dirty="0" smtClean="0"/>
              <a:t>Risk status:</a:t>
            </a:r>
          </a:p>
          <a:p>
            <a:pPr marL="342900" indent="-342900">
              <a:buFont typeface="Arial" charset="0"/>
              <a:buChar char="•"/>
            </a:pPr>
            <a:r>
              <a:rPr lang="en-ZA" sz="2000" dirty="0" smtClean="0"/>
              <a:t>Inherent Risk </a:t>
            </a:r>
            <a:endParaRPr lang="en-ZA" sz="1200" dirty="0" smtClean="0"/>
          </a:p>
          <a:p>
            <a:pPr marL="342900" indent="-342900">
              <a:buFont typeface="Arial" charset="0"/>
              <a:buChar char="•"/>
            </a:pPr>
            <a:r>
              <a:rPr lang="en-ZA" sz="2000" dirty="0" smtClean="0"/>
              <a:t>Residual Risk</a:t>
            </a:r>
          </a:p>
          <a:p>
            <a:pPr marL="342900" indent="-342900">
              <a:buFont typeface="Arial" charset="0"/>
              <a:buChar char="•"/>
            </a:pPr>
            <a:r>
              <a:rPr lang="en-ZA" sz="1200" dirty="0" smtClean="0">
                <a:solidFill>
                  <a:schemeClr val="bg1"/>
                </a:solidFill>
              </a:rPr>
              <a:t>. </a:t>
            </a:r>
            <a:r>
              <a:rPr lang="en-ZA" sz="2000" dirty="0" smtClean="0">
                <a:solidFill>
                  <a:schemeClr val="bg1"/>
                </a:solidFill>
              </a:rPr>
              <a:t> </a:t>
            </a:r>
          </a:p>
        </p:txBody>
      </p:sp>
      <p:sp>
        <p:nvSpPr>
          <p:cNvPr id="9" name="Oval 8"/>
          <p:cNvSpPr/>
          <p:nvPr/>
        </p:nvSpPr>
        <p:spPr>
          <a:xfrm>
            <a:off x="2429061" y="5067271"/>
            <a:ext cx="470630" cy="32945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a:t>
            </a:r>
          </a:p>
        </p:txBody>
      </p:sp>
      <p:sp>
        <p:nvSpPr>
          <p:cNvPr id="17" name="Oval 16"/>
          <p:cNvSpPr/>
          <p:nvPr/>
        </p:nvSpPr>
        <p:spPr>
          <a:xfrm rot="10800000" flipV="1">
            <a:off x="2429061" y="5413981"/>
            <a:ext cx="470630" cy="308593"/>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H</a:t>
            </a:r>
          </a:p>
        </p:txBody>
      </p:sp>
      <p:sp>
        <p:nvSpPr>
          <p:cNvPr id="10" name="Right Brace 9"/>
          <p:cNvSpPr/>
          <p:nvPr/>
        </p:nvSpPr>
        <p:spPr>
          <a:xfrm>
            <a:off x="3015325" y="5056087"/>
            <a:ext cx="267816" cy="681285"/>
          </a:xfrm>
          <a:prstGeom prst="rightBrace">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US" dirty="0"/>
          </a:p>
        </p:txBody>
      </p:sp>
      <p:sp>
        <p:nvSpPr>
          <p:cNvPr id="21" name="Title 7"/>
          <p:cNvSpPr txBox="1">
            <a:spLocks/>
          </p:cNvSpPr>
          <p:nvPr/>
        </p:nvSpPr>
        <p:spPr bwMode="auto">
          <a:xfrm>
            <a:off x="3236146" y="5082861"/>
            <a:ext cx="1259654" cy="8208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1200" b="1" dirty="0" smtClean="0"/>
              <a:t>Unsatisfactory </a:t>
            </a:r>
            <a:r>
              <a:rPr lang="en-US" sz="1200" b="1" dirty="0"/>
              <a:t>Reduction of inherent risk level</a:t>
            </a:r>
          </a:p>
        </p:txBody>
      </p:sp>
      <p:sp>
        <p:nvSpPr>
          <p:cNvPr id="13" name="Slide Number Placeholder 3"/>
          <p:cNvSpPr>
            <a:spLocks noGrp="1"/>
          </p:cNvSpPr>
          <p:nvPr>
            <p:ph type="sldNum" sz="quarter" idx="12"/>
          </p:nvPr>
        </p:nvSpPr>
        <p:spPr>
          <a:xfrm>
            <a:off x="7010400" y="6487587"/>
            <a:ext cx="2133600" cy="365125"/>
          </a:xfrm>
        </p:spPr>
        <p:txBody>
          <a:bodyPr/>
          <a:lstStyle/>
          <a:p>
            <a:pPr algn="r">
              <a:defRPr/>
            </a:pPr>
            <a:r>
              <a:rPr lang="en-US" b="1" dirty="0" smtClean="0">
                <a:latin typeface="+mn-lt"/>
                <a:cs typeface="Arial" pitchFamily="34" charset="0"/>
              </a:rPr>
              <a:t>76</a:t>
            </a:r>
            <a:endParaRPr lang="en-US" sz="1400" b="1" dirty="0">
              <a:latin typeface="+mn-lt"/>
              <a:cs typeface="Arial" pitchFamily="34" charset="0"/>
            </a:endParaRPr>
          </a:p>
        </p:txBody>
      </p:sp>
      <p:sp>
        <p:nvSpPr>
          <p:cNvPr id="18" name="TextBox 17"/>
          <p:cNvSpPr txBox="1"/>
          <p:nvPr/>
        </p:nvSpPr>
        <p:spPr>
          <a:xfrm>
            <a:off x="491033" y="381000"/>
            <a:ext cx="8119567" cy="523220"/>
          </a:xfrm>
          <a:prstGeom prst="rect">
            <a:avLst/>
          </a:prstGeom>
          <a:solidFill>
            <a:srgbClr val="006600"/>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fontAlgn="auto">
              <a:spcBef>
                <a:spcPts val="0"/>
              </a:spcBef>
              <a:spcAft>
                <a:spcPts val="0"/>
              </a:spcAft>
              <a:defRPr/>
            </a:pPr>
            <a:r>
              <a:rPr lang="en-US" sz="2800" b="1" dirty="0"/>
              <a:t>High Level Strategic </a:t>
            </a:r>
            <a:r>
              <a:rPr lang="en-US" sz="2800" b="1" dirty="0" smtClean="0"/>
              <a:t>Risks</a:t>
            </a:r>
            <a:endParaRPr lang="en-US" sz="2800" b="1" dirty="0"/>
          </a:p>
        </p:txBody>
      </p:sp>
    </p:spTree>
    <p:extLst>
      <p:ext uri="{BB962C8B-B14F-4D97-AF65-F5344CB8AC3E}">
        <p14:creationId xmlns:p14="http://schemas.microsoft.com/office/powerpoint/2010/main" xmlns="" val="275779797"/>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p:cNvSpPr>
            <a:spLocks noGrp="1"/>
          </p:cNvSpPr>
          <p:nvPr>
            <p:ph type="title"/>
          </p:nvPr>
        </p:nvSpPr>
        <p:spPr>
          <a:xfrm>
            <a:off x="685800" y="381000"/>
            <a:ext cx="8229600" cy="1143000"/>
          </a:xfrm>
        </p:spPr>
        <p:txBody>
          <a:bodyPr rtlCol="0">
            <a:normAutofit fontScale="90000"/>
          </a:bodyPr>
          <a:lstStyle/>
          <a:p>
            <a:pPr eaLnBrk="1" fontAlgn="auto" hangingPunct="1">
              <a:spcAft>
                <a:spcPts val="0"/>
              </a:spcAft>
              <a:defRPr/>
            </a:pPr>
            <a:r>
              <a:rPr lang="en-US" sz="4000" b="1" dirty="0" smtClean="0">
                <a:latin typeface="Tahoma" pitchFamily="34" charset="0"/>
                <a:cs typeface="Tahoma" pitchFamily="34" charset="0"/>
              </a:rPr>
              <a:t/>
            </a:r>
            <a:br>
              <a:rPr lang="en-US" sz="4000" b="1" dirty="0" smtClean="0">
                <a:latin typeface="Tahoma" pitchFamily="34" charset="0"/>
                <a:cs typeface="Tahoma" pitchFamily="34" charset="0"/>
              </a:rPr>
            </a:br>
            <a:r>
              <a:rPr lang="en-US" sz="4000" b="1" dirty="0" smtClean="0">
                <a:latin typeface="Tahoma" pitchFamily="34" charset="0"/>
                <a:cs typeface="Tahoma" pitchFamily="34" charset="0"/>
              </a:rPr>
              <a:t/>
            </a:r>
            <a:br>
              <a:rPr lang="en-US" sz="4000" b="1" dirty="0" smtClean="0">
                <a:latin typeface="Tahoma" pitchFamily="34" charset="0"/>
                <a:cs typeface="Tahoma" pitchFamily="34" charset="0"/>
              </a:rPr>
            </a:br>
            <a:r>
              <a:rPr lang="en-US" sz="4000" b="1" dirty="0" smtClean="0">
                <a:latin typeface="Tahoma" pitchFamily="34" charset="0"/>
                <a:cs typeface="Tahoma" pitchFamily="34" charset="0"/>
              </a:rPr>
              <a:t/>
            </a:r>
            <a:br>
              <a:rPr lang="en-US" sz="4000" b="1" dirty="0" smtClean="0">
                <a:latin typeface="Tahoma" pitchFamily="34" charset="0"/>
                <a:cs typeface="Tahoma" pitchFamily="34" charset="0"/>
              </a:rPr>
            </a:br>
            <a:endParaRPr lang="en-US" sz="4000" b="1" dirty="0" smtClean="0">
              <a:latin typeface="Tahoma" pitchFamily="34" charset="0"/>
              <a:cs typeface="Tahoma" pitchFamily="34" charset="0"/>
            </a:endParaRPr>
          </a:p>
        </p:txBody>
      </p:sp>
      <p:sp>
        <p:nvSpPr>
          <p:cNvPr id="5124" name="Content Placeholder 2"/>
          <p:cNvSpPr>
            <a:spLocks noGrp="1"/>
          </p:cNvSpPr>
          <p:nvPr>
            <p:ph sz="half" idx="1"/>
          </p:nvPr>
        </p:nvSpPr>
        <p:spPr>
          <a:xfrm>
            <a:off x="685800" y="1706562"/>
            <a:ext cx="4038600" cy="4525963"/>
          </a:xfrm>
        </p:spPr>
        <p:txBody>
          <a:bodyPr/>
          <a:lstStyle/>
          <a:p>
            <a:pPr marL="457200" lvl="1" indent="0" eaLnBrk="1" hangingPunct="1">
              <a:spcBef>
                <a:spcPct val="0"/>
              </a:spcBef>
              <a:buNone/>
            </a:pPr>
            <a:endParaRPr lang="en-ZA" sz="2400" dirty="0" smtClean="0">
              <a:solidFill>
                <a:prstClr val="black"/>
              </a:solidFill>
            </a:endParaRPr>
          </a:p>
          <a:p>
            <a:pPr lvl="1" eaLnBrk="1" hangingPunct="1">
              <a:spcBef>
                <a:spcPct val="0"/>
              </a:spcBef>
              <a:buFont typeface="Wingdings" panose="05000000000000000000" pitchFamily="2" charset="2"/>
              <a:buChar char="ü"/>
            </a:pPr>
            <a:endParaRPr lang="en-ZA" sz="2400" dirty="0" smtClean="0">
              <a:solidFill>
                <a:prstClr val="black"/>
              </a:solidFill>
            </a:endParaRPr>
          </a:p>
          <a:p>
            <a:pPr marL="0" lvl="0" indent="0" algn="just" eaLnBrk="1" fontAlgn="t" hangingPunct="1">
              <a:lnSpc>
                <a:spcPct val="150000"/>
              </a:lnSpc>
              <a:buNone/>
            </a:pPr>
            <a:r>
              <a:rPr lang="en-US" sz="2400" dirty="0" smtClean="0">
                <a:solidFill>
                  <a:prstClr val="black"/>
                </a:solidFill>
                <a:cs typeface="Tahoma" panose="020B0604030504040204" pitchFamily="34" charset="0"/>
              </a:rPr>
              <a:t> </a:t>
            </a:r>
            <a:endParaRPr lang="en-US" sz="2400" dirty="0">
              <a:solidFill>
                <a:prstClr val="black"/>
              </a:solidFill>
              <a:cs typeface="Tahoma" panose="020B0604030504040204" pitchFamily="34" charset="0"/>
            </a:endParaRPr>
          </a:p>
          <a:p>
            <a:pPr algn="just" eaLnBrk="1" hangingPunct="1">
              <a:lnSpc>
                <a:spcPct val="150000"/>
              </a:lnSpc>
              <a:buFont typeface="Arial" panose="020B0604020202020204" pitchFamily="34" charset="0"/>
              <a:buNone/>
            </a:pPr>
            <a:endParaRPr lang="en-ZA" sz="1700" dirty="0" smtClean="0"/>
          </a:p>
          <a:p>
            <a:pPr algn="just" eaLnBrk="1" hangingPunct="1">
              <a:buFont typeface="Arial" panose="020B0604020202020204" pitchFamily="34" charset="0"/>
              <a:buNone/>
            </a:pPr>
            <a:r>
              <a:rPr lang="en-ZA" sz="1700" dirty="0" smtClean="0"/>
              <a:t>       </a:t>
            </a:r>
          </a:p>
          <a:p>
            <a:pPr algn="just" eaLnBrk="1" hangingPunct="1">
              <a:buFont typeface="Arial" panose="020B0604020202020204" pitchFamily="34" charset="0"/>
              <a:buNone/>
            </a:pPr>
            <a:endParaRPr lang="en-ZA" sz="1700" dirty="0" smtClean="0"/>
          </a:p>
          <a:p>
            <a:pPr algn="just" eaLnBrk="1" hangingPunct="1">
              <a:buFont typeface="Arial" panose="020B0604020202020204" pitchFamily="34" charset="0"/>
              <a:buNone/>
            </a:pPr>
            <a:endParaRPr lang="en-ZA" sz="1700" dirty="0" smtClean="0"/>
          </a:p>
          <a:p>
            <a:pPr algn="just" eaLnBrk="1" hangingPunct="1">
              <a:buFont typeface="Arial" panose="020B0604020202020204" pitchFamily="34" charset="0"/>
              <a:buNone/>
            </a:pPr>
            <a:r>
              <a:rPr lang="en-ZA" sz="1700" dirty="0" smtClean="0"/>
              <a:t> </a:t>
            </a:r>
          </a:p>
        </p:txBody>
      </p:sp>
      <p:sp>
        <p:nvSpPr>
          <p:cNvPr id="7" name="Content Placeholder 6"/>
          <p:cNvSpPr>
            <a:spLocks noGrp="1"/>
          </p:cNvSpPr>
          <p:nvPr>
            <p:ph sz="half" idx="2"/>
          </p:nvPr>
        </p:nvSpPr>
        <p:spPr>
          <a:xfrm>
            <a:off x="4051475" y="769439"/>
            <a:ext cx="4854766" cy="5763388"/>
          </a:xfrm>
        </p:spPr>
        <p:style>
          <a:lnRef idx="2">
            <a:schemeClr val="dk1"/>
          </a:lnRef>
          <a:fillRef idx="1">
            <a:schemeClr val="lt1"/>
          </a:fillRef>
          <a:effectRef idx="0">
            <a:schemeClr val="dk1"/>
          </a:effectRef>
          <a:fontRef idx="minor">
            <a:schemeClr val="dk1"/>
          </a:fontRef>
        </p:style>
        <p:txBody>
          <a:bodyPr/>
          <a:lstStyle/>
          <a:p>
            <a:pPr marL="0" indent="0">
              <a:buNone/>
            </a:pPr>
            <a:r>
              <a:rPr lang="en-ZA" sz="1600" b="1" u="sng" dirty="0" smtClean="0"/>
              <a:t>Current Mitigation </a:t>
            </a:r>
            <a:r>
              <a:rPr lang="en-ZA" sz="1600" b="1" u="sng" dirty="0"/>
              <a:t>Strategies</a:t>
            </a:r>
          </a:p>
          <a:p>
            <a:r>
              <a:rPr lang="en-ZA" sz="1600" dirty="0"/>
              <a:t>Standardized planning templates and checklists implemented</a:t>
            </a:r>
            <a:r>
              <a:rPr lang="en-ZA" sz="1600" dirty="0" smtClean="0"/>
              <a:t>.</a:t>
            </a:r>
            <a:endParaRPr lang="en-ZA" sz="1600" dirty="0"/>
          </a:p>
          <a:p>
            <a:r>
              <a:rPr lang="en-ZA" sz="1600" dirty="0"/>
              <a:t>Annual teaching and learning plans submitted by the 50 Colleges</a:t>
            </a:r>
            <a:r>
              <a:rPr lang="en-ZA" sz="1600" dirty="0" smtClean="0"/>
              <a:t>.</a:t>
            </a:r>
            <a:endParaRPr lang="en-ZA" sz="1600" dirty="0"/>
          </a:p>
          <a:p>
            <a:r>
              <a:rPr lang="en-ZA" sz="1600" dirty="0"/>
              <a:t>Implementation monitored by the regional offices and sample monitoring done by the National Office.</a:t>
            </a:r>
            <a:endParaRPr lang="en-US" sz="1600" b="1" u="sng" dirty="0" smtClean="0"/>
          </a:p>
          <a:p>
            <a:pPr marL="0" indent="0">
              <a:buNone/>
            </a:pPr>
            <a:r>
              <a:rPr lang="en-US" sz="1600" b="1" u="sng" dirty="0" smtClean="0"/>
              <a:t>Planned Mitigation Strategies</a:t>
            </a:r>
          </a:p>
          <a:p>
            <a:r>
              <a:rPr lang="en-US" sz="1600" dirty="0"/>
              <a:t>Lecturer development </a:t>
            </a:r>
            <a:r>
              <a:rPr lang="en-US" sz="1600" dirty="0" err="1" smtClean="0"/>
              <a:t>programme</a:t>
            </a:r>
            <a:r>
              <a:rPr lang="en-US" sz="1600" dirty="0" smtClean="0"/>
              <a:t>.</a:t>
            </a:r>
          </a:p>
          <a:p>
            <a:r>
              <a:rPr lang="en-US" sz="1600" dirty="0" smtClean="0"/>
              <a:t>Student </a:t>
            </a:r>
            <a:r>
              <a:rPr lang="en-US" sz="1600" dirty="0"/>
              <a:t>academic support and </a:t>
            </a:r>
            <a:r>
              <a:rPr lang="en-US" sz="1600" dirty="0" smtClean="0"/>
              <a:t>success </a:t>
            </a:r>
            <a:r>
              <a:rPr lang="en-US" sz="1600" dirty="0" err="1" smtClean="0"/>
              <a:t>programme</a:t>
            </a:r>
            <a:r>
              <a:rPr lang="en-US" sz="1600" dirty="0" smtClean="0"/>
              <a:t>.</a:t>
            </a:r>
            <a:endParaRPr lang="en-US" sz="1600" dirty="0"/>
          </a:p>
          <a:p>
            <a:r>
              <a:rPr lang="en-US" sz="1600" dirty="0" smtClean="0"/>
              <a:t>Management </a:t>
            </a:r>
            <a:r>
              <a:rPr lang="en-US" sz="1600" dirty="0"/>
              <a:t>of student </a:t>
            </a:r>
            <a:r>
              <a:rPr lang="en-US" sz="1600" dirty="0" smtClean="0"/>
              <a:t>centered </a:t>
            </a:r>
            <a:r>
              <a:rPr lang="en-US" sz="1600" dirty="0"/>
              <a:t>model for bursary funding</a:t>
            </a:r>
            <a:r>
              <a:rPr lang="en-US" sz="1600" dirty="0" smtClean="0"/>
              <a:t>.</a:t>
            </a:r>
            <a:endParaRPr lang="en-US" sz="1600" dirty="0"/>
          </a:p>
          <a:p>
            <a:r>
              <a:rPr lang="en-US" sz="1600" dirty="0"/>
              <a:t>Student governance and leadership matters</a:t>
            </a:r>
            <a:r>
              <a:rPr lang="en-US" sz="1600" dirty="0" smtClean="0"/>
              <a:t>.</a:t>
            </a:r>
            <a:r>
              <a:rPr lang="en-US" sz="1600" dirty="0"/>
              <a:t> Standardized planning templates and </a:t>
            </a:r>
            <a:r>
              <a:rPr lang="en-US" sz="1600" dirty="0" smtClean="0"/>
              <a:t>checklists</a:t>
            </a:r>
            <a:endParaRPr lang="en-US" sz="1600" dirty="0"/>
          </a:p>
          <a:p>
            <a:r>
              <a:rPr lang="en-US" sz="1600" dirty="0"/>
              <a:t>To Bid for </a:t>
            </a:r>
            <a:r>
              <a:rPr lang="en-US" sz="1600" dirty="0" err="1"/>
              <a:t>Fiscus</a:t>
            </a:r>
            <a:r>
              <a:rPr lang="en-US" sz="1600" dirty="0"/>
              <a:t> </a:t>
            </a:r>
            <a:r>
              <a:rPr lang="en-US" sz="1600" dirty="0" smtClean="0"/>
              <a:t>Funding through </a:t>
            </a:r>
            <a:r>
              <a:rPr lang="en-US" sz="1600" dirty="0"/>
              <a:t>the National Treasury processes.</a:t>
            </a:r>
          </a:p>
          <a:p>
            <a:r>
              <a:rPr lang="en-US" sz="1600" dirty="0" smtClean="0"/>
              <a:t>Annual reporting implemented.</a:t>
            </a:r>
            <a:endParaRPr lang="en-US" sz="1600" dirty="0"/>
          </a:p>
          <a:p>
            <a:r>
              <a:rPr lang="en-US" sz="1600" dirty="0"/>
              <a:t>National Workshops to be hosted with regards to students with disabilities</a:t>
            </a:r>
            <a:r>
              <a:rPr lang="en-US" sz="1600" dirty="0" smtClean="0"/>
              <a:t>.</a:t>
            </a:r>
            <a:endParaRPr lang="en-US" sz="1600" dirty="0"/>
          </a:p>
        </p:txBody>
      </p:sp>
      <p:sp>
        <p:nvSpPr>
          <p:cNvPr id="15" name="TextBox 14"/>
          <p:cNvSpPr txBox="1"/>
          <p:nvPr/>
        </p:nvSpPr>
        <p:spPr>
          <a:xfrm>
            <a:off x="410533" y="777405"/>
            <a:ext cx="3704267" cy="575542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indent="0">
              <a:buNone/>
            </a:pPr>
            <a:r>
              <a:rPr lang="en-US" sz="1600" b="1" u="sng" dirty="0"/>
              <a:t>Risk Description</a:t>
            </a:r>
            <a:r>
              <a:rPr lang="en-US" sz="1600" b="1" dirty="0"/>
              <a:t>:</a:t>
            </a:r>
            <a:endParaRPr lang="en-US" sz="1600" dirty="0"/>
          </a:p>
          <a:p>
            <a:r>
              <a:rPr lang="en-ZA" sz="1600" dirty="0"/>
              <a:t>7</a:t>
            </a:r>
            <a:r>
              <a:rPr lang="en-ZA" sz="1600" dirty="0" smtClean="0"/>
              <a:t>) </a:t>
            </a:r>
            <a:r>
              <a:rPr lang="en-ZA" sz="1600" dirty="0"/>
              <a:t>Incoherent and inconsistent  teaching and learning practices in the 50 TVET colleges</a:t>
            </a:r>
            <a:endParaRPr lang="en-ZA" sz="1600" dirty="0" smtClean="0"/>
          </a:p>
          <a:p>
            <a:endParaRPr lang="en-US" sz="1600" dirty="0"/>
          </a:p>
          <a:p>
            <a:r>
              <a:rPr lang="en-US" sz="1600" b="1" u="sng" dirty="0" smtClean="0"/>
              <a:t>Risk Category</a:t>
            </a:r>
            <a:r>
              <a:rPr lang="en-US" sz="1600" b="1" dirty="0" smtClean="0"/>
              <a:t>: </a:t>
            </a:r>
          </a:p>
          <a:p>
            <a:r>
              <a:rPr lang="en-US" sz="1600" dirty="0" smtClean="0"/>
              <a:t>Teaching and Learning</a:t>
            </a:r>
            <a:endParaRPr lang="en-US" sz="1600" dirty="0"/>
          </a:p>
          <a:p>
            <a:endParaRPr lang="en-US" sz="1600" dirty="0"/>
          </a:p>
          <a:p>
            <a:pPr marL="0" indent="0">
              <a:buNone/>
            </a:pPr>
            <a:r>
              <a:rPr lang="en-US" sz="1600" b="1" u="sng" dirty="0"/>
              <a:t>Root Causes</a:t>
            </a:r>
            <a:r>
              <a:rPr lang="en-US" sz="1600" b="1" u="sng" dirty="0" smtClean="0"/>
              <a:t>:</a:t>
            </a:r>
          </a:p>
          <a:p>
            <a:pPr marL="342900" indent="-342900">
              <a:buFont typeface="Arial" charset="0"/>
              <a:buChar char="•"/>
            </a:pPr>
            <a:r>
              <a:rPr lang="en-US" sz="1600" dirty="0"/>
              <a:t>Lack of proper </a:t>
            </a:r>
            <a:r>
              <a:rPr lang="en-US" sz="1600" dirty="0" smtClean="0"/>
              <a:t>planning</a:t>
            </a:r>
          </a:p>
          <a:p>
            <a:pPr marL="342900" indent="-342900">
              <a:buFont typeface="Arial" charset="0"/>
              <a:buChar char="•"/>
            </a:pPr>
            <a:r>
              <a:rPr lang="en-US" sz="1600" dirty="0" smtClean="0"/>
              <a:t>Insufficient </a:t>
            </a:r>
            <a:r>
              <a:rPr lang="en-US" sz="1600" dirty="0"/>
              <a:t>lecturer </a:t>
            </a:r>
            <a:r>
              <a:rPr lang="en-US" sz="1600" dirty="0" smtClean="0"/>
              <a:t>capacity.</a:t>
            </a:r>
          </a:p>
          <a:p>
            <a:pPr marL="342900" indent="-342900">
              <a:buFont typeface="Arial" charset="0"/>
              <a:buChar char="•"/>
            </a:pPr>
            <a:r>
              <a:rPr lang="en-US" sz="1600" dirty="0" smtClean="0"/>
              <a:t>Lack </a:t>
            </a:r>
            <a:r>
              <a:rPr lang="en-US" sz="1600" dirty="0"/>
              <a:t>of management focus on teaching and learning.</a:t>
            </a:r>
            <a:r>
              <a:rPr lang="en-ZA" sz="1600" dirty="0"/>
              <a:t/>
            </a:r>
            <a:br>
              <a:rPr lang="en-ZA" sz="1600" dirty="0"/>
            </a:br>
            <a:endParaRPr lang="en-ZA" sz="1600" dirty="0" smtClean="0"/>
          </a:p>
          <a:p>
            <a:r>
              <a:rPr lang="en-ZA" sz="1600" b="1" u="sng" dirty="0" smtClean="0"/>
              <a:t>Risk status:</a:t>
            </a:r>
          </a:p>
          <a:p>
            <a:pPr marL="342900" indent="-342900">
              <a:buFont typeface="Arial" charset="0"/>
              <a:buChar char="•"/>
            </a:pPr>
            <a:r>
              <a:rPr lang="en-ZA" sz="1600" dirty="0" smtClean="0"/>
              <a:t>Inherent Risk </a:t>
            </a:r>
          </a:p>
          <a:p>
            <a:pPr marL="342900" indent="-342900">
              <a:buFont typeface="Arial" charset="0"/>
              <a:buChar char="•"/>
            </a:pPr>
            <a:r>
              <a:rPr lang="en-ZA" sz="1600" dirty="0" smtClean="0"/>
              <a:t>Residual Risk</a:t>
            </a:r>
          </a:p>
          <a:p>
            <a:pPr marL="342900" indent="-342900">
              <a:buFont typeface="Arial" charset="0"/>
              <a:buChar char="•"/>
            </a:pPr>
            <a:endParaRPr lang="en-ZA" sz="1600" dirty="0"/>
          </a:p>
          <a:p>
            <a:pPr marL="342900" indent="-342900">
              <a:buFont typeface="Arial" charset="0"/>
              <a:buChar char="•"/>
            </a:pPr>
            <a:endParaRPr lang="en-ZA" sz="1600" dirty="0" smtClean="0"/>
          </a:p>
          <a:p>
            <a:pPr marL="342900" indent="-342900">
              <a:buFont typeface="Arial" charset="0"/>
              <a:buChar char="•"/>
            </a:pPr>
            <a:endParaRPr lang="en-ZA" sz="1600" dirty="0" smtClean="0"/>
          </a:p>
          <a:p>
            <a:pPr marL="342900" indent="-342900">
              <a:buFont typeface="Arial" charset="0"/>
              <a:buChar char="•"/>
            </a:pPr>
            <a:endParaRPr lang="en-ZA" sz="1600" dirty="0"/>
          </a:p>
          <a:p>
            <a:pPr marL="342900" indent="-342900">
              <a:buFont typeface="Arial" charset="0"/>
              <a:buChar char="•"/>
            </a:pPr>
            <a:endParaRPr lang="en-ZA" sz="1600" dirty="0" smtClean="0"/>
          </a:p>
          <a:p>
            <a:r>
              <a:rPr lang="en-ZA" sz="1600" dirty="0" smtClean="0">
                <a:solidFill>
                  <a:schemeClr val="bg1"/>
                </a:solidFill>
              </a:rPr>
              <a:t>.</a:t>
            </a:r>
          </a:p>
        </p:txBody>
      </p:sp>
      <p:sp>
        <p:nvSpPr>
          <p:cNvPr id="9" name="Oval 8"/>
          <p:cNvSpPr/>
          <p:nvPr/>
        </p:nvSpPr>
        <p:spPr>
          <a:xfrm>
            <a:off x="2173233" y="5225280"/>
            <a:ext cx="470630" cy="32945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a:t>
            </a:r>
          </a:p>
        </p:txBody>
      </p:sp>
      <p:sp>
        <p:nvSpPr>
          <p:cNvPr id="10" name="Right Brace 9"/>
          <p:cNvSpPr/>
          <p:nvPr/>
        </p:nvSpPr>
        <p:spPr>
          <a:xfrm>
            <a:off x="2675895" y="5309837"/>
            <a:ext cx="267816" cy="681285"/>
          </a:xfrm>
          <a:prstGeom prst="rightBrace">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US" dirty="0"/>
          </a:p>
        </p:txBody>
      </p:sp>
      <p:sp>
        <p:nvSpPr>
          <p:cNvPr id="13" name="Oval 12"/>
          <p:cNvSpPr/>
          <p:nvPr/>
        </p:nvSpPr>
        <p:spPr>
          <a:xfrm rot="10800000" flipV="1">
            <a:off x="2171404" y="5664877"/>
            <a:ext cx="467508" cy="3456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a:t>
            </a:r>
            <a:endParaRPr lang="en-US" dirty="0">
              <a:solidFill>
                <a:schemeClr val="tx1"/>
              </a:solidFill>
            </a:endParaRPr>
          </a:p>
        </p:txBody>
      </p:sp>
      <p:sp>
        <p:nvSpPr>
          <p:cNvPr id="16" name="Title 7"/>
          <p:cNvSpPr txBox="1">
            <a:spLocks/>
          </p:cNvSpPr>
          <p:nvPr/>
        </p:nvSpPr>
        <p:spPr bwMode="auto">
          <a:xfrm>
            <a:off x="2809803" y="5263332"/>
            <a:ext cx="1181779" cy="8208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1200" b="1" dirty="0" smtClean="0"/>
              <a:t>Existing Controls effectively implemented</a:t>
            </a:r>
            <a:endParaRPr lang="en-US" sz="1200" b="1" dirty="0"/>
          </a:p>
        </p:txBody>
      </p:sp>
      <p:sp>
        <p:nvSpPr>
          <p:cNvPr id="17" name="Slide Number Placeholder 3"/>
          <p:cNvSpPr>
            <a:spLocks noGrp="1"/>
          </p:cNvSpPr>
          <p:nvPr>
            <p:ph type="sldNum" sz="quarter" idx="12"/>
          </p:nvPr>
        </p:nvSpPr>
        <p:spPr>
          <a:xfrm>
            <a:off x="7010400" y="6487587"/>
            <a:ext cx="2133600" cy="365125"/>
          </a:xfrm>
        </p:spPr>
        <p:txBody>
          <a:bodyPr/>
          <a:lstStyle/>
          <a:p>
            <a:pPr algn="r">
              <a:defRPr/>
            </a:pPr>
            <a:r>
              <a:rPr lang="en-US" b="1" dirty="0" smtClean="0">
                <a:latin typeface="+mn-lt"/>
                <a:cs typeface="Arial" pitchFamily="34" charset="0"/>
              </a:rPr>
              <a:t>77</a:t>
            </a:r>
            <a:endParaRPr lang="en-US" sz="1400" b="1" dirty="0">
              <a:latin typeface="+mn-lt"/>
              <a:cs typeface="Arial" pitchFamily="34" charset="0"/>
            </a:endParaRPr>
          </a:p>
        </p:txBody>
      </p:sp>
      <p:sp>
        <p:nvSpPr>
          <p:cNvPr id="19" name="TextBox 18"/>
          <p:cNvSpPr txBox="1"/>
          <p:nvPr/>
        </p:nvSpPr>
        <p:spPr>
          <a:xfrm>
            <a:off x="491033" y="152400"/>
            <a:ext cx="8119567" cy="523220"/>
          </a:xfrm>
          <a:prstGeom prst="rect">
            <a:avLst/>
          </a:prstGeom>
          <a:solidFill>
            <a:srgbClr val="006600"/>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fontAlgn="auto">
              <a:spcBef>
                <a:spcPts val="0"/>
              </a:spcBef>
              <a:spcAft>
                <a:spcPts val="0"/>
              </a:spcAft>
              <a:defRPr/>
            </a:pPr>
            <a:r>
              <a:rPr lang="en-US" sz="2800" b="1" dirty="0"/>
              <a:t>High Level Strategic </a:t>
            </a:r>
            <a:r>
              <a:rPr lang="en-US" sz="2800" b="1" dirty="0" smtClean="0"/>
              <a:t>Risks</a:t>
            </a:r>
            <a:endParaRPr lang="en-US" sz="2800" b="1" dirty="0"/>
          </a:p>
        </p:txBody>
      </p:sp>
    </p:spTree>
    <p:extLst>
      <p:ext uri="{BB962C8B-B14F-4D97-AF65-F5344CB8AC3E}">
        <p14:creationId xmlns:p14="http://schemas.microsoft.com/office/powerpoint/2010/main" xmlns="" val="405083746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p:cNvSpPr>
            <a:spLocks noGrp="1"/>
          </p:cNvSpPr>
          <p:nvPr>
            <p:ph type="title"/>
          </p:nvPr>
        </p:nvSpPr>
        <p:spPr>
          <a:xfrm>
            <a:off x="581204" y="274638"/>
            <a:ext cx="8229600" cy="1143000"/>
          </a:xfrm>
        </p:spPr>
        <p:txBody>
          <a:bodyPr rtlCol="0">
            <a:normAutofit fontScale="90000"/>
          </a:bodyPr>
          <a:lstStyle/>
          <a:p>
            <a:pPr eaLnBrk="1" fontAlgn="auto" hangingPunct="1">
              <a:spcAft>
                <a:spcPts val="0"/>
              </a:spcAft>
              <a:defRPr/>
            </a:pPr>
            <a:r>
              <a:rPr lang="en-US" sz="4000" b="1" dirty="0" smtClean="0">
                <a:latin typeface="Tahoma" pitchFamily="34" charset="0"/>
                <a:cs typeface="Tahoma" pitchFamily="34" charset="0"/>
              </a:rPr>
              <a:t/>
            </a:r>
            <a:br>
              <a:rPr lang="en-US" sz="4000" b="1" dirty="0" smtClean="0">
                <a:latin typeface="Tahoma" pitchFamily="34" charset="0"/>
                <a:cs typeface="Tahoma" pitchFamily="34" charset="0"/>
              </a:rPr>
            </a:br>
            <a:r>
              <a:rPr lang="en-US" sz="4000" b="1" dirty="0" smtClean="0">
                <a:latin typeface="Tahoma" pitchFamily="34" charset="0"/>
                <a:cs typeface="Tahoma" pitchFamily="34" charset="0"/>
              </a:rPr>
              <a:t/>
            </a:r>
            <a:br>
              <a:rPr lang="en-US" sz="4000" b="1" dirty="0" smtClean="0">
                <a:latin typeface="Tahoma" pitchFamily="34" charset="0"/>
                <a:cs typeface="Tahoma" pitchFamily="34" charset="0"/>
              </a:rPr>
            </a:br>
            <a:r>
              <a:rPr lang="en-US" sz="4000" b="1" dirty="0" smtClean="0">
                <a:latin typeface="Tahoma" pitchFamily="34" charset="0"/>
                <a:cs typeface="Tahoma" pitchFamily="34" charset="0"/>
              </a:rPr>
              <a:t/>
            </a:r>
            <a:br>
              <a:rPr lang="en-US" sz="4000" b="1" dirty="0" smtClean="0">
                <a:latin typeface="Tahoma" pitchFamily="34" charset="0"/>
                <a:cs typeface="Tahoma" pitchFamily="34" charset="0"/>
              </a:rPr>
            </a:br>
            <a:endParaRPr lang="en-US" sz="4000" b="1" dirty="0" smtClean="0">
              <a:latin typeface="Tahoma" pitchFamily="34" charset="0"/>
              <a:cs typeface="Tahoma" pitchFamily="34" charset="0"/>
            </a:endParaRPr>
          </a:p>
        </p:txBody>
      </p:sp>
      <p:sp>
        <p:nvSpPr>
          <p:cNvPr id="5124" name="Content Placeholder 2"/>
          <p:cNvSpPr>
            <a:spLocks noGrp="1"/>
          </p:cNvSpPr>
          <p:nvPr>
            <p:ph sz="half" idx="1"/>
          </p:nvPr>
        </p:nvSpPr>
        <p:spPr>
          <a:xfrm>
            <a:off x="581204" y="1600200"/>
            <a:ext cx="4038600" cy="4525963"/>
          </a:xfrm>
        </p:spPr>
        <p:txBody>
          <a:bodyPr/>
          <a:lstStyle/>
          <a:p>
            <a:pPr marL="457200" lvl="1" indent="0" eaLnBrk="1" hangingPunct="1">
              <a:spcBef>
                <a:spcPct val="0"/>
              </a:spcBef>
              <a:buNone/>
            </a:pPr>
            <a:endParaRPr lang="en-ZA" sz="2400" dirty="0" smtClean="0">
              <a:solidFill>
                <a:prstClr val="black"/>
              </a:solidFill>
            </a:endParaRPr>
          </a:p>
          <a:p>
            <a:pPr lvl="1" eaLnBrk="1" hangingPunct="1">
              <a:spcBef>
                <a:spcPct val="0"/>
              </a:spcBef>
              <a:buFont typeface="Wingdings" panose="05000000000000000000" pitchFamily="2" charset="2"/>
              <a:buChar char="ü"/>
            </a:pPr>
            <a:endParaRPr lang="en-ZA" sz="2400" dirty="0" smtClean="0">
              <a:solidFill>
                <a:prstClr val="black"/>
              </a:solidFill>
            </a:endParaRPr>
          </a:p>
          <a:p>
            <a:pPr marL="0" lvl="0" indent="0" algn="just" eaLnBrk="1" fontAlgn="t" hangingPunct="1">
              <a:lnSpc>
                <a:spcPct val="150000"/>
              </a:lnSpc>
              <a:buNone/>
            </a:pPr>
            <a:r>
              <a:rPr lang="en-US" sz="2400" dirty="0" smtClean="0">
                <a:solidFill>
                  <a:prstClr val="black"/>
                </a:solidFill>
                <a:cs typeface="Tahoma" panose="020B0604030504040204" pitchFamily="34" charset="0"/>
              </a:rPr>
              <a:t> </a:t>
            </a:r>
            <a:endParaRPr lang="en-US" sz="2400" dirty="0">
              <a:solidFill>
                <a:prstClr val="black"/>
              </a:solidFill>
              <a:cs typeface="Tahoma" panose="020B0604030504040204" pitchFamily="34" charset="0"/>
            </a:endParaRPr>
          </a:p>
          <a:p>
            <a:pPr algn="just" eaLnBrk="1" hangingPunct="1">
              <a:lnSpc>
                <a:spcPct val="150000"/>
              </a:lnSpc>
              <a:buFont typeface="Arial" panose="020B0604020202020204" pitchFamily="34" charset="0"/>
              <a:buNone/>
            </a:pPr>
            <a:endParaRPr lang="en-ZA" sz="1700" dirty="0" smtClean="0"/>
          </a:p>
          <a:p>
            <a:pPr algn="just" eaLnBrk="1" hangingPunct="1">
              <a:buFont typeface="Arial" panose="020B0604020202020204" pitchFamily="34" charset="0"/>
              <a:buNone/>
            </a:pPr>
            <a:r>
              <a:rPr lang="en-ZA" sz="1700" dirty="0" smtClean="0"/>
              <a:t>       </a:t>
            </a:r>
          </a:p>
          <a:p>
            <a:pPr algn="just" eaLnBrk="1" hangingPunct="1">
              <a:buFont typeface="Arial" panose="020B0604020202020204" pitchFamily="34" charset="0"/>
              <a:buNone/>
            </a:pPr>
            <a:endParaRPr lang="en-ZA" sz="1700" dirty="0" smtClean="0"/>
          </a:p>
          <a:p>
            <a:pPr algn="just" eaLnBrk="1" hangingPunct="1">
              <a:buFont typeface="Arial" panose="020B0604020202020204" pitchFamily="34" charset="0"/>
              <a:buNone/>
            </a:pPr>
            <a:endParaRPr lang="en-ZA" sz="1700" dirty="0" smtClean="0"/>
          </a:p>
          <a:p>
            <a:pPr algn="just" eaLnBrk="1" hangingPunct="1">
              <a:buFont typeface="Arial" panose="020B0604020202020204" pitchFamily="34" charset="0"/>
              <a:buNone/>
            </a:pPr>
            <a:r>
              <a:rPr lang="en-ZA" sz="1700" dirty="0" smtClean="0"/>
              <a:t> </a:t>
            </a:r>
          </a:p>
        </p:txBody>
      </p:sp>
      <p:sp>
        <p:nvSpPr>
          <p:cNvPr id="7" name="Content Placeholder 6"/>
          <p:cNvSpPr>
            <a:spLocks noGrp="1"/>
          </p:cNvSpPr>
          <p:nvPr>
            <p:ph sz="half" idx="2"/>
          </p:nvPr>
        </p:nvSpPr>
        <p:spPr>
          <a:xfrm>
            <a:off x="4714474" y="862310"/>
            <a:ext cx="4230216" cy="5382915"/>
          </a:xfrm>
        </p:spPr>
        <p:style>
          <a:lnRef idx="2">
            <a:schemeClr val="dk1"/>
          </a:lnRef>
          <a:fillRef idx="1">
            <a:schemeClr val="lt1"/>
          </a:fillRef>
          <a:effectRef idx="0">
            <a:schemeClr val="dk1"/>
          </a:effectRef>
          <a:fontRef idx="minor">
            <a:schemeClr val="dk1"/>
          </a:fontRef>
        </p:style>
        <p:txBody>
          <a:bodyPr/>
          <a:lstStyle/>
          <a:p>
            <a:pPr marL="0" indent="0">
              <a:buNone/>
            </a:pPr>
            <a:r>
              <a:rPr lang="en-ZA" sz="2000" b="1" u="sng" dirty="0"/>
              <a:t>Current Mitigation Strategies</a:t>
            </a:r>
            <a:endParaRPr lang="en-ZA" sz="2000" dirty="0"/>
          </a:p>
          <a:p>
            <a:pPr marL="0" indent="0">
              <a:buNone/>
            </a:pPr>
            <a:r>
              <a:rPr lang="en-US" sz="2000" dirty="0"/>
              <a:t>Currently implementing college </a:t>
            </a:r>
            <a:r>
              <a:rPr lang="en-US" sz="2000" dirty="0" smtClean="0"/>
              <a:t>based </a:t>
            </a:r>
            <a:r>
              <a:rPr lang="en-US" sz="2000" dirty="0"/>
              <a:t>conditions of services (which are not uniform).</a:t>
            </a:r>
          </a:p>
          <a:p>
            <a:pPr marL="0" indent="0">
              <a:buNone/>
            </a:pPr>
            <a:endParaRPr lang="en-US" sz="1200" dirty="0"/>
          </a:p>
          <a:p>
            <a:pPr marL="0" indent="0">
              <a:buNone/>
            </a:pPr>
            <a:r>
              <a:rPr lang="en-US" sz="2000" b="1" u="sng" dirty="0"/>
              <a:t>Planned Mitigation Strategies</a:t>
            </a:r>
          </a:p>
          <a:p>
            <a:pPr marL="0" indent="0">
              <a:buNone/>
            </a:pPr>
            <a:r>
              <a:rPr lang="en-ZA" sz="2000" dirty="0"/>
              <a:t>Development and implementation of the standardised staffing norms for the colleges (Funds needed for this).</a:t>
            </a:r>
            <a:br>
              <a:rPr lang="en-ZA" sz="2000" dirty="0"/>
            </a:br>
            <a:r>
              <a:rPr lang="en-ZA" sz="2000" dirty="0"/>
              <a:t/>
            </a:r>
            <a:br>
              <a:rPr lang="en-ZA" sz="2000" dirty="0"/>
            </a:br>
            <a:r>
              <a:rPr lang="en-ZA" sz="2000" dirty="0"/>
              <a:t>Thus far the draft staffing norms have been developed, a report has been tabled to SMM and has been sent to the Minister to explain the requirements and what is needed for the norms to be finalised.</a:t>
            </a:r>
            <a:r>
              <a:rPr lang="en-US" sz="2000" dirty="0"/>
              <a:t> </a:t>
            </a:r>
            <a:endParaRPr lang="en-US" sz="2000" b="1" u="sng" dirty="0"/>
          </a:p>
        </p:txBody>
      </p:sp>
      <p:sp>
        <p:nvSpPr>
          <p:cNvPr id="15" name="TextBox 14"/>
          <p:cNvSpPr txBox="1"/>
          <p:nvPr/>
        </p:nvSpPr>
        <p:spPr>
          <a:xfrm>
            <a:off x="228600" y="862310"/>
            <a:ext cx="4543604" cy="538609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indent="0">
              <a:buNone/>
            </a:pPr>
            <a:r>
              <a:rPr lang="en-US" sz="2000" b="1" u="sng" dirty="0"/>
              <a:t>Risk Description</a:t>
            </a:r>
            <a:r>
              <a:rPr lang="en-US" sz="2000" b="1" dirty="0"/>
              <a:t>:</a:t>
            </a:r>
            <a:endParaRPr lang="en-US" sz="2000" dirty="0"/>
          </a:p>
          <a:p>
            <a:r>
              <a:rPr lang="en-ZA" sz="2000" dirty="0"/>
              <a:t>8</a:t>
            </a:r>
            <a:r>
              <a:rPr lang="en-ZA" sz="2000" dirty="0" smtClean="0"/>
              <a:t>) </a:t>
            </a:r>
            <a:r>
              <a:rPr lang="en-ZA" sz="2000" dirty="0"/>
              <a:t>Inability of the Department to standardize conditions of services for </a:t>
            </a:r>
            <a:r>
              <a:rPr lang="en-ZA" sz="2000" dirty="0" smtClean="0"/>
              <a:t>lecturers at CET </a:t>
            </a:r>
            <a:r>
              <a:rPr lang="en-ZA" sz="2000" dirty="0"/>
              <a:t>colleges.</a:t>
            </a:r>
            <a:r>
              <a:rPr lang="en-US" sz="2000" dirty="0"/>
              <a:t> </a:t>
            </a:r>
          </a:p>
          <a:p>
            <a:endParaRPr lang="en-US" sz="1200" b="1" u="sng" dirty="0"/>
          </a:p>
          <a:p>
            <a:r>
              <a:rPr lang="en-US" sz="2000" b="1" u="sng" dirty="0"/>
              <a:t>Risk Category</a:t>
            </a:r>
            <a:r>
              <a:rPr lang="en-US" sz="2000" b="1" dirty="0"/>
              <a:t>: </a:t>
            </a:r>
          </a:p>
          <a:p>
            <a:r>
              <a:rPr lang="en-US" sz="2000" dirty="0" smtClean="0"/>
              <a:t>Funding and Capacity</a:t>
            </a:r>
            <a:endParaRPr lang="en-US" sz="1050" dirty="0"/>
          </a:p>
          <a:p>
            <a:pPr marL="0" indent="0">
              <a:buNone/>
            </a:pPr>
            <a:endParaRPr lang="en-US" sz="1200" b="1" u="sng" dirty="0"/>
          </a:p>
          <a:p>
            <a:pPr marL="0" indent="0">
              <a:buNone/>
            </a:pPr>
            <a:r>
              <a:rPr lang="en-US" sz="2000" b="1" u="sng" dirty="0"/>
              <a:t>Root Causes:</a:t>
            </a:r>
          </a:p>
          <a:p>
            <a:pPr marL="342900" indent="-342900">
              <a:buFont typeface="Arial" charset="0"/>
              <a:buChar char="•"/>
            </a:pPr>
            <a:r>
              <a:rPr lang="en-ZA" sz="2000" dirty="0"/>
              <a:t>Inconsistent application of the conditions of services across the provinces.</a:t>
            </a:r>
          </a:p>
          <a:p>
            <a:pPr marL="342900" indent="-342900">
              <a:buFont typeface="Arial" charset="0"/>
              <a:buChar char="•"/>
            </a:pPr>
            <a:r>
              <a:rPr lang="en-ZA" sz="2000" dirty="0"/>
              <a:t>Insufficient incentives which are benefits to retain </a:t>
            </a:r>
            <a:r>
              <a:rPr lang="en-ZA" sz="2000" dirty="0" smtClean="0"/>
              <a:t>staff</a:t>
            </a:r>
            <a:r>
              <a:rPr lang="en-US" sz="2000" dirty="0"/>
              <a:t>.</a:t>
            </a:r>
            <a:endParaRPr lang="en-ZA" sz="2000" dirty="0"/>
          </a:p>
          <a:p>
            <a:pPr marL="342900" indent="-342900">
              <a:buFont typeface="Arial" charset="0"/>
              <a:buChar char="•"/>
            </a:pPr>
            <a:endParaRPr lang="en-ZA" sz="1200" dirty="0" smtClean="0"/>
          </a:p>
          <a:p>
            <a:r>
              <a:rPr lang="en-ZA" sz="2000" b="1" u="sng" dirty="0" smtClean="0"/>
              <a:t>Risk status:</a:t>
            </a:r>
          </a:p>
          <a:p>
            <a:pPr marL="342900" indent="-342900">
              <a:buFont typeface="Arial" charset="0"/>
              <a:buChar char="•"/>
            </a:pPr>
            <a:r>
              <a:rPr lang="en-ZA" sz="2000" dirty="0" smtClean="0"/>
              <a:t>Inherent Risk </a:t>
            </a:r>
            <a:endParaRPr lang="en-ZA" sz="1200" dirty="0" smtClean="0"/>
          </a:p>
          <a:p>
            <a:pPr marL="342900" indent="-342900">
              <a:buFont typeface="Arial" charset="0"/>
              <a:buChar char="•"/>
            </a:pPr>
            <a:r>
              <a:rPr lang="en-ZA" sz="2000" dirty="0" smtClean="0"/>
              <a:t>Residual Risk  </a:t>
            </a:r>
          </a:p>
        </p:txBody>
      </p:sp>
      <p:sp>
        <p:nvSpPr>
          <p:cNvPr id="9" name="Oval 8"/>
          <p:cNvSpPr/>
          <p:nvPr/>
        </p:nvSpPr>
        <p:spPr>
          <a:xfrm>
            <a:off x="2619618" y="5435247"/>
            <a:ext cx="470630" cy="32945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a:t>
            </a:r>
          </a:p>
        </p:txBody>
      </p:sp>
      <p:sp>
        <p:nvSpPr>
          <p:cNvPr id="17" name="Oval 16"/>
          <p:cNvSpPr/>
          <p:nvPr/>
        </p:nvSpPr>
        <p:spPr>
          <a:xfrm rot="10800000" flipV="1">
            <a:off x="2619618" y="5764706"/>
            <a:ext cx="470630" cy="308593"/>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H</a:t>
            </a:r>
          </a:p>
        </p:txBody>
      </p:sp>
      <p:sp>
        <p:nvSpPr>
          <p:cNvPr id="10" name="Right Brace 9"/>
          <p:cNvSpPr/>
          <p:nvPr/>
        </p:nvSpPr>
        <p:spPr>
          <a:xfrm>
            <a:off x="3156878" y="5435247"/>
            <a:ext cx="267816" cy="681285"/>
          </a:xfrm>
          <a:prstGeom prst="rightBrace">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US" dirty="0"/>
          </a:p>
        </p:txBody>
      </p:sp>
      <p:sp>
        <p:nvSpPr>
          <p:cNvPr id="19" name="Title 7"/>
          <p:cNvSpPr txBox="1">
            <a:spLocks/>
          </p:cNvSpPr>
          <p:nvPr/>
        </p:nvSpPr>
        <p:spPr bwMode="auto">
          <a:xfrm>
            <a:off x="3437067" y="5301208"/>
            <a:ext cx="1088834" cy="8208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1200" b="1" dirty="0"/>
              <a:t>Slow Reduction of inherent risk level</a:t>
            </a:r>
          </a:p>
        </p:txBody>
      </p:sp>
      <p:sp>
        <p:nvSpPr>
          <p:cNvPr id="13" name="Slide Number Placeholder 3"/>
          <p:cNvSpPr txBox="1">
            <a:spLocks/>
          </p:cNvSpPr>
          <p:nvPr/>
        </p:nvSpPr>
        <p:spPr bwMode="auto">
          <a:xfrm>
            <a:off x="7010400" y="6487587"/>
            <a:ext cx="2133600" cy="365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en-US" b="1" dirty="0" smtClean="0">
                <a:latin typeface="+mn-lt"/>
                <a:cs typeface="Arial" pitchFamily="34" charset="0"/>
              </a:rPr>
              <a:t>78</a:t>
            </a:r>
            <a:endParaRPr lang="en-US" b="1" dirty="0">
              <a:latin typeface="+mn-lt"/>
              <a:cs typeface="Arial" pitchFamily="34" charset="0"/>
            </a:endParaRPr>
          </a:p>
        </p:txBody>
      </p:sp>
      <p:sp>
        <p:nvSpPr>
          <p:cNvPr id="18" name="TextBox 17"/>
          <p:cNvSpPr txBox="1"/>
          <p:nvPr/>
        </p:nvSpPr>
        <p:spPr>
          <a:xfrm>
            <a:off x="491033" y="152400"/>
            <a:ext cx="8119567" cy="523220"/>
          </a:xfrm>
          <a:prstGeom prst="rect">
            <a:avLst/>
          </a:prstGeom>
          <a:solidFill>
            <a:srgbClr val="006600"/>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fontAlgn="auto">
              <a:spcBef>
                <a:spcPts val="0"/>
              </a:spcBef>
              <a:spcAft>
                <a:spcPts val="0"/>
              </a:spcAft>
              <a:defRPr/>
            </a:pPr>
            <a:r>
              <a:rPr lang="en-US" sz="2800" b="1" dirty="0"/>
              <a:t>High Level Strategic </a:t>
            </a:r>
            <a:r>
              <a:rPr lang="en-US" sz="2800" b="1" dirty="0" smtClean="0"/>
              <a:t>Risks</a:t>
            </a:r>
            <a:endParaRPr lang="en-US" sz="2800" b="1" dirty="0"/>
          </a:p>
        </p:txBody>
      </p:sp>
    </p:spTree>
    <p:extLst>
      <p:ext uri="{BB962C8B-B14F-4D97-AF65-F5344CB8AC3E}">
        <p14:creationId xmlns:p14="http://schemas.microsoft.com/office/powerpoint/2010/main" xmlns="" val="84556345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p:cNvSpPr>
            <a:spLocks noGrp="1"/>
          </p:cNvSpPr>
          <p:nvPr>
            <p:ph type="title"/>
          </p:nvPr>
        </p:nvSpPr>
        <p:spPr>
          <a:xfrm>
            <a:off x="494184" y="274638"/>
            <a:ext cx="8229600" cy="1143000"/>
          </a:xfrm>
        </p:spPr>
        <p:txBody>
          <a:bodyPr rtlCol="0">
            <a:normAutofit fontScale="90000"/>
          </a:bodyPr>
          <a:lstStyle/>
          <a:p>
            <a:pPr eaLnBrk="1" fontAlgn="auto" hangingPunct="1">
              <a:spcAft>
                <a:spcPts val="0"/>
              </a:spcAft>
              <a:defRPr/>
            </a:pPr>
            <a:r>
              <a:rPr lang="en-US" sz="4000" b="1" dirty="0" smtClean="0">
                <a:latin typeface="Tahoma" pitchFamily="34" charset="0"/>
                <a:cs typeface="Tahoma" pitchFamily="34" charset="0"/>
              </a:rPr>
              <a:t/>
            </a:r>
            <a:br>
              <a:rPr lang="en-US" sz="4000" b="1" dirty="0" smtClean="0">
                <a:latin typeface="Tahoma" pitchFamily="34" charset="0"/>
                <a:cs typeface="Tahoma" pitchFamily="34" charset="0"/>
              </a:rPr>
            </a:br>
            <a:r>
              <a:rPr lang="en-US" sz="4000" b="1" dirty="0" smtClean="0">
                <a:latin typeface="Tahoma" pitchFamily="34" charset="0"/>
                <a:cs typeface="Tahoma" pitchFamily="34" charset="0"/>
              </a:rPr>
              <a:t/>
            </a:r>
            <a:br>
              <a:rPr lang="en-US" sz="4000" b="1" dirty="0" smtClean="0">
                <a:latin typeface="Tahoma" pitchFamily="34" charset="0"/>
                <a:cs typeface="Tahoma" pitchFamily="34" charset="0"/>
              </a:rPr>
            </a:br>
            <a:r>
              <a:rPr lang="en-US" sz="4000" b="1" dirty="0" smtClean="0">
                <a:latin typeface="Tahoma" pitchFamily="34" charset="0"/>
                <a:cs typeface="Tahoma" pitchFamily="34" charset="0"/>
              </a:rPr>
              <a:t/>
            </a:r>
            <a:br>
              <a:rPr lang="en-US" sz="4000" b="1" dirty="0" smtClean="0">
                <a:latin typeface="Tahoma" pitchFamily="34" charset="0"/>
                <a:cs typeface="Tahoma" pitchFamily="34" charset="0"/>
              </a:rPr>
            </a:br>
            <a:endParaRPr lang="en-US" sz="4000" b="1" dirty="0" smtClean="0">
              <a:latin typeface="Tahoma" pitchFamily="34" charset="0"/>
              <a:cs typeface="Tahoma" pitchFamily="34" charset="0"/>
            </a:endParaRPr>
          </a:p>
        </p:txBody>
      </p:sp>
      <p:sp>
        <p:nvSpPr>
          <p:cNvPr id="5124" name="Content Placeholder 2"/>
          <p:cNvSpPr>
            <a:spLocks noGrp="1"/>
          </p:cNvSpPr>
          <p:nvPr>
            <p:ph sz="half" idx="1"/>
          </p:nvPr>
        </p:nvSpPr>
        <p:spPr>
          <a:xfrm>
            <a:off x="494184" y="1600200"/>
            <a:ext cx="4038600" cy="4525963"/>
          </a:xfrm>
        </p:spPr>
        <p:txBody>
          <a:bodyPr/>
          <a:lstStyle/>
          <a:p>
            <a:pPr marL="457200" lvl="1" indent="0" eaLnBrk="1" hangingPunct="1">
              <a:spcBef>
                <a:spcPct val="0"/>
              </a:spcBef>
              <a:buNone/>
            </a:pPr>
            <a:endParaRPr lang="en-ZA" sz="2400" dirty="0" smtClean="0">
              <a:solidFill>
                <a:prstClr val="black"/>
              </a:solidFill>
            </a:endParaRPr>
          </a:p>
          <a:p>
            <a:pPr lvl="1" eaLnBrk="1" hangingPunct="1">
              <a:spcBef>
                <a:spcPct val="0"/>
              </a:spcBef>
              <a:buFont typeface="Wingdings" panose="05000000000000000000" pitchFamily="2" charset="2"/>
              <a:buChar char="ü"/>
            </a:pPr>
            <a:endParaRPr lang="en-ZA" sz="2400" dirty="0" smtClean="0">
              <a:solidFill>
                <a:prstClr val="black"/>
              </a:solidFill>
            </a:endParaRPr>
          </a:p>
          <a:p>
            <a:pPr marL="0" lvl="0" indent="0" algn="just" eaLnBrk="1" fontAlgn="t" hangingPunct="1">
              <a:lnSpc>
                <a:spcPct val="150000"/>
              </a:lnSpc>
              <a:buNone/>
            </a:pPr>
            <a:r>
              <a:rPr lang="en-US" sz="2400" dirty="0" smtClean="0">
                <a:solidFill>
                  <a:prstClr val="black"/>
                </a:solidFill>
                <a:cs typeface="Tahoma" panose="020B0604030504040204" pitchFamily="34" charset="0"/>
              </a:rPr>
              <a:t> </a:t>
            </a:r>
            <a:endParaRPr lang="en-US" sz="2400" dirty="0">
              <a:solidFill>
                <a:prstClr val="black"/>
              </a:solidFill>
              <a:cs typeface="Tahoma" panose="020B0604030504040204" pitchFamily="34" charset="0"/>
            </a:endParaRPr>
          </a:p>
          <a:p>
            <a:pPr algn="just" eaLnBrk="1" hangingPunct="1">
              <a:lnSpc>
                <a:spcPct val="150000"/>
              </a:lnSpc>
              <a:buFont typeface="Arial" panose="020B0604020202020204" pitchFamily="34" charset="0"/>
              <a:buNone/>
            </a:pPr>
            <a:endParaRPr lang="en-ZA" sz="1700" dirty="0" smtClean="0"/>
          </a:p>
          <a:p>
            <a:pPr algn="just" eaLnBrk="1" hangingPunct="1">
              <a:buFont typeface="Arial" panose="020B0604020202020204" pitchFamily="34" charset="0"/>
              <a:buNone/>
            </a:pPr>
            <a:r>
              <a:rPr lang="en-ZA" sz="1700" dirty="0" smtClean="0"/>
              <a:t>       </a:t>
            </a:r>
          </a:p>
          <a:p>
            <a:pPr algn="just" eaLnBrk="1" hangingPunct="1">
              <a:buFont typeface="Arial" panose="020B0604020202020204" pitchFamily="34" charset="0"/>
              <a:buNone/>
            </a:pPr>
            <a:endParaRPr lang="en-ZA" sz="1700" dirty="0" smtClean="0"/>
          </a:p>
          <a:p>
            <a:pPr algn="just" eaLnBrk="1" hangingPunct="1">
              <a:buFont typeface="Arial" panose="020B0604020202020204" pitchFamily="34" charset="0"/>
              <a:buNone/>
            </a:pPr>
            <a:endParaRPr lang="en-ZA" sz="1700" dirty="0" smtClean="0"/>
          </a:p>
          <a:p>
            <a:pPr algn="just" eaLnBrk="1" hangingPunct="1">
              <a:buFont typeface="Arial" panose="020B0604020202020204" pitchFamily="34" charset="0"/>
              <a:buNone/>
            </a:pPr>
            <a:r>
              <a:rPr lang="en-ZA" sz="1700" dirty="0" smtClean="0"/>
              <a:t> </a:t>
            </a:r>
          </a:p>
        </p:txBody>
      </p:sp>
      <p:sp>
        <p:nvSpPr>
          <p:cNvPr id="7" name="Content Placeholder 6"/>
          <p:cNvSpPr>
            <a:spLocks noGrp="1"/>
          </p:cNvSpPr>
          <p:nvPr>
            <p:ph sz="half" idx="2"/>
          </p:nvPr>
        </p:nvSpPr>
        <p:spPr>
          <a:xfrm>
            <a:off x="4645968" y="1214377"/>
            <a:ext cx="4382616" cy="5016758"/>
          </a:xfrm>
        </p:spPr>
        <p:style>
          <a:lnRef idx="2">
            <a:schemeClr val="dk1"/>
          </a:lnRef>
          <a:fillRef idx="1">
            <a:schemeClr val="lt1"/>
          </a:fillRef>
          <a:effectRef idx="0">
            <a:schemeClr val="dk1"/>
          </a:effectRef>
          <a:fontRef idx="minor">
            <a:schemeClr val="dk1"/>
          </a:fontRef>
        </p:style>
        <p:txBody>
          <a:bodyPr/>
          <a:lstStyle/>
          <a:p>
            <a:pPr marL="0" indent="0">
              <a:buNone/>
            </a:pPr>
            <a:r>
              <a:rPr lang="en-ZA" sz="2000" b="1" u="sng" dirty="0" smtClean="0"/>
              <a:t>Current Mitigation </a:t>
            </a:r>
            <a:r>
              <a:rPr lang="en-ZA" sz="2000" b="1" u="sng" dirty="0"/>
              <a:t>Strategies</a:t>
            </a:r>
            <a:endParaRPr lang="en-ZA" sz="2000" dirty="0"/>
          </a:p>
          <a:p>
            <a:r>
              <a:rPr lang="en-ZA" sz="2000" dirty="0"/>
              <a:t>School facilities used </a:t>
            </a:r>
            <a:r>
              <a:rPr lang="en-ZA" sz="2000" dirty="0" smtClean="0"/>
              <a:t>for the CET colleges as the </a:t>
            </a:r>
            <a:r>
              <a:rPr lang="en-ZA" sz="2000" dirty="0"/>
              <a:t>system does not have its own </a:t>
            </a:r>
            <a:r>
              <a:rPr lang="en-ZA" sz="2000" dirty="0" smtClean="0"/>
              <a:t>infrastr</a:t>
            </a:r>
            <a:r>
              <a:rPr lang="en-ZA" sz="2000" dirty="0"/>
              <a:t>ucture.</a:t>
            </a:r>
          </a:p>
          <a:p>
            <a:r>
              <a:rPr lang="en-ZA" sz="2000" dirty="0" smtClean="0"/>
              <a:t>Sourcing of funds from the SETAs for recapitalisation of INDLELA (for the Trade Tests). </a:t>
            </a:r>
          </a:p>
          <a:p>
            <a:r>
              <a:rPr lang="en-ZA" sz="2000" dirty="0" smtClean="0"/>
              <a:t>Facilities </a:t>
            </a:r>
            <a:r>
              <a:rPr lang="en-ZA" sz="2000" dirty="0"/>
              <a:t>maintenance </a:t>
            </a:r>
            <a:r>
              <a:rPr lang="en-ZA" sz="2000" dirty="0" smtClean="0"/>
              <a:t>reports for the TVET colleges.</a:t>
            </a:r>
          </a:p>
          <a:p>
            <a:pPr marL="0" indent="0">
              <a:buNone/>
            </a:pPr>
            <a:endParaRPr lang="en-US" sz="2000" dirty="0"/>
          </a:p>
          <a:p>
            <a:pPr marL="0" indent="0">
              <a:buNone/>
            </a:pPr>
            <a:r>
              <a:rPr lang="en-US" sz="2000" b="1" u="sng" dirty="0" smtClean="0"/>
              <a:t>Planned Mitigation Strategies</a:t>
            </a:r>
          </a:p>
          <a:p>
            <a:pPr marL="0" indent="0">
              <a:buNone/>
            </a:pPr>
            <a:r>
              <a:rPr lang="en-ZA" sz="2000" dirty="0"/>
              <a:t>Engagements with the CFO to motivate for funding (voted funding for infrastructure development).</a:t>
            </a:r>
            <a:endParaRPr lang="en-US" sz="2000" b="1" u="sng" dirty="0" smtClean="0"/>
          </a:p>
        </p:txBody>
      </p:sp>
      <p:sp>
        <p:nvSpPr>
          <p:cNvPr id="15" name="TextBox 14"/>
          <p:cNvSpPr txBox="1"/>
          <p:nvPr/>
        </p:nvSpPr>
        <p:spPr>
          <a:xfrm>
            <a:off x="152400" y="1214377"/>
            <a:ext cx="4532784" cy="501675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indent="0">
              <a:buNone/>
            </a:pPr>
            <a:r>
              <a:rPr lang="en-US" sz="2000" b="1" u="sng" dirty="0"/>
              <a:t>Risk Description</a:t>
            </a:r>
            <a:r>
              <a:rPr lang="en-US" sz="2000" b="1" dirty="0"/>
              <a:t>:</a:t>
            </a:r>
            <a:endParaRPr lang="en-US" sz="2000" dirty="0"/>
          </a:p>
          <a:p>
            <a:r>
              <a:rPr lang="en-ZA" sz="2000" dirty="0" smtClean="0"/>
              <a:t>9) Inadequate infrastructure for the TVET &amp; CET colleges as well as for Artisan Development.</a:t>
            </a:r>
            <a:r>
              <a:rPr lang="en-US" sz="2000" dirty="0" smtClean="0"/>
              <a:t> </a:t>
            </a:r>
          </a:p>
          <a:p>
            <a:endParaRPr lang="en-US" sz="2000" b="1" u="sng" dirty="0" smtClean="0"/>
          </a:p>
          <a:p>
            <a:r>
              <a:rPr lang="en-US" sz="2000" b="1" u="sng" dirty="0" smtClean="0"/>
              <a:t>Risk Category</a:t>
            </a:r>
            <a:r>
              <a:rPr lang="en-US" sz="2000" b="1" dirty="0" smtClean="0"/>
              <a:t>: </a:t>
            </a:r>
          </a:p>
          <a:p>
            <a:r>
              <a:rPr lang="en-ZA" sz="2000" dirty="0" smtClean="0"/>
              <a:t>Infrastructure</a:t>
            </a:r>
          </a:p>
          <a:p>
            <a:endParaRPr lang="en-US" sz="2000" b="1" u="sng" dirty="0" smtClean="0"/>
          </a:p>
          <a:p>
            <a:pPr marL="0" indent="0">
              <a:buNone/>
            </a:pPr>
            <a:r>
              <a:rPr lang="en-US" sz="2000" b="1" u="sng" dirty="0" smtClean="0"/>
              <a:t>Root </a:t>
            </a:r>
            <a:r>
              <a:rPr lang="en-US" sz="2000" b="1" u="sng" dirty="0"/>
              <a:t>Causes</a:t>
            </a:r>
            <a:r>
              <a:rPr lang="en-US" sz="2000" b="1" u="sng" dirty="0" smtClean="0"/>
              <a:t>:</a:t>
            </a:r>
          </a:p>
          <a:p>
            <a:r>
              <a:rPr lang="en-ZA" sz="2000" dirty="0"/>
              <a:t>Non-availability of voted funding for infrastructure </a:t>
            </a:r>
            <a:r>
              <a:rPr lang="en-ZA" sz="2000" dirty="0" smtClean="0"/>
              <a:t>development</a:t>
            </a:r>
            <a:r>
              <a:rPr lang="en-ZA" sz="2000" dirty="0"/>
              <a:t> </a:t>
            </a:r>
            <a:r>
              <a:rPr lang="en-ZA" sz="2000" dirty="0" smtClean="0"/>
              <a:t>and maintenance.</a:t>
            </a:r>
          </a:p>
          <a:p>
            <a:pPr marL="342900" indent="-342900">
              <a:buFont typeface="Arial" charset="0"/>
              <a:buChar char="•"/>
            </a:pPr>
            <a:endParaRPr lang="en-US" sz="2000" b="1" u="sng" dirty="0"/>
          </a:p>
          <a:p>
            <a:pPr marL="0" indent="0">
              <a:buNone/>
            </a:pPr>
            <a:r>
              <a:rPr lang="en-ZA" sz="2000" b="1" u="sng" dirty="0" smtClean="0"/>
              <a:t>Risk </a:t>
            </a:r>
            <a:r>
              <a:rPr lang="en-ZA" sz="2000" b="1" u="sng" dirty="0"/>
              <a:t>status:</a:t>
            </a:r>
          </a:p>
          <a:p>
            <a:r>
              <a:rPr lang="en-ZA" sz="2000" dirty="0"/>
              <a:t>Inherent Risk </a:t>
            </a:r>
            <a:endParaRPr lang="en-ZA" sz="1200" dirty="0"/>
          </a:p>
          <a:p>
            <a:r>
              <a:rPr lang="en-ZA" sz="2000" dirty="0"/>
              <a:t>Residual </a:t>
            </a:r>
            <a:r>
              <a:rPr lang="en-ZA" sz="2000" dirty="0" smtClean="0"/>
              <a:t>Risk</a:t>
            </a:r>
            <a:endParaRPr lang="en-ZA" sz="2000" b="1" u="sng" dirty="0"/>
          </a:p>
        </p:txBody>
      </p:sp>
      <p:sp>
        <p:nvSpPr>
          <p:cNvPr id="9" name="Oval 8"/>
          <p:cNvSpPr/>
          <p:nvPr/>
        </p:nvSpPr>
        <p:spPr>
          <a:xfrm>
            <a:off x="2124653" y="5279777"/>
            <a:ext cx="470630" cy="32945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a:t>
            </a:r>
          </a:p>
        </p:txBody>
      </p:sp>
      <p:sp>
        <p:nvSpPr>
          <p:cNvPr id="17" name="Oval 16"/>
          <p:cNvSpPr/>
          <p:nvPr/>
        </p:nvSpPr>
        <p:spPr>
          <a:xfrm rot="10800000" flipV="1">
            <a:off x="2136532" y="5652723"/>
            <a:ext cx="470630" cy="308593"/>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H</a:t>
            </a:r>
          </a:p>
        </p:txBody>
      </p:sp>
      <p:sp>
        <p:nvSpPr>
          <p:cNvPr id="10" name="Right Brace 9"/>
          <p:cNvSpPr/>
          <p:nvPr/>
        </p:nvSpPr>
        <p:spPr>
          <a:xfrm>
            <a:off x="2710699" y="5268593"/>
            <a:ext cx="267816" cy="681285"/>
          </a:xfrm>
          <a:prstGeom prst="rightBrace">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US" dirty="0"/>
          </a:p>
        </p:txBody>
      </p:sp>
      <p:sp>
        <p:nvSpPr>
          <p:cNvPr id="21" name="Title 7"/>
          <p:cNvSpPr txBox="1">
            <a:spLocks/>
          </p:cNvSpPr>
          <p:nvPr/>
        </p:nvSpPr>
        <p:spPr bwMode="auto">
          <a:xfrm>
            <a:off x="3091699" y="5198822"/>
            <a:ext cx="1259654" cy="8208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1200" b="1" dirty="0" smtClean="0"/>
              <a:t>Unsatisfactory </a:t>
            </a:r>
            <a:r>
              <a:rPr lang="en-US" sz="1200" b="1" dirty="0"/>
              <a:t>Reduction of inherent risk level</a:t>
            </a:r>
          </a:p>
        </p:txBody>
      </p:sp>
      <p:sp>
        <p:nvSpPr>
          <p:cNvPr id="13" name="Slide Number Placeholder 3"/>
          <p:cNvSpPr txBox="1">
            <a:spLocks/>
          </p:cNvSpPr>
          <p:nvPr/>
        </p:nvSpPr>
        <p:spPr bwMode="auto">
          <a:xfrm>
            <a:off x="7010400" y="6487587"/>
            <a:ext cx="2133600" cy="365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en-US" b="1" dirty="0" smtClean="0">
                <a:latin typeface="+mn-lt"/>
                <a:cs typeface="Arial" pitchFamily="34" charset="0"/>
              </a:rPr>
              <a:t>79</a:t>
            </a:r>
            <a:endParaRPr lang="en-US" b="1" dirty="0">
              <a:latin typeface="+mn-lt"/>
              <a:cs typeface="Arial" pitchFamily="34" charset="0"/>
            </a:endParaRPr>
          </a:p>
        </p:txBody>
      </p:sp>
      <p:sp>
        <p:nvSpPr>
          <p:cNvPr id="18" name="TextBox 17"/>
          <p:cNvSpPr txBox="1"/>
          <p:nvPr/>
        </p:nvSpPr>
        <p:spPr>
          <a:xfrm>
            <a:off x="533400" y="381000"/>
            <a:ext cx="8119567" cy="523220"/>
          </a:xfrm>
          <a:prstGeom prst="rect">
            <a:avLst/>
          </a:prstGeom>
          <a:solidFill>
            <a:srgbClr val="006600"/>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fontAlgn="auto">
              <a:spcBef>
                <a:spcPts val="0"/>
              </a:spcBef>
              <a:spcAft>
                <a:spcPts val="0"/>
              </a:spcAft>
              <a:defRPr/>
            </a:pPr>
            <a:r>
              <a:rPr lang="en-US" sz="2800" b="1" dirty="0"/>
              <a:t>High Level Strategic </a:t>
            </a:r>
            <a:r>
              <a:rPr lang="en-US" sz="2800" b="1" dirty="0" smtClean="0"/>
              <a:t>Risks</a:t>
            </a:r>
            <a:endParaRPr lang="en-US" sz="2800" b="1" dirty="0"/>
          </a:p>
        </p:txBody>
      </p:sp>
    </p:spTree>
    <p:extLst>
      <p:ext uri="{BB962C8B-B14F-4D97-AF65-F5344CB8AC3E}">
        <p14:creationId xmlns:p14="http://schemas.microsoft.com/office/powerpoint/2010/main" xmlns="" val="130517826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5" name="Content Placeholder 2"/>
          <p:cNvSpPr txBox="1">
            <a:spLocks/>
          </p:cNvSpPr>
          <p:nvPr/>
        </p:nvSpPr>
        <p:spPr>
          <a:xfrm>
            <a:off x="-51620" y="1270368"/>
            <a:ext cx="8978017" cy="4978032"/>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None/>
            </a:pPr>
            <a:endParaRPr lang="en-ZA" sz="2400" b="1" dirty="0">
              <a:cs typeface="Arial" pitchFamily="34" charset="0"/>
            </a:endParaRPr>
          </a:p>
          <a:p>
            <a:pPr marL="0" indent="0">
              <a:buNone/>
            </a:pPr>
            <a:endParaRPr lang="en-ZA" sz="2400" dirty="0" smtClean="0"/>
          </a:p>
        </p:txBody>
      </p:sp>
      <p:sp>
        <p:nvSpPr>
          <p:cNvPr id="10" name="Rectangle 3"/>
          <p:cNvSpPr txBox="1">
            <a:spLocks noChangeArrowheads="1"/>
          </p:cNvSpPr>
          <p:nvPr/>
        </p:nvSpPr>
        <p:spPr bwMode="auto">
          <a:xfrm>
            <a:off x="491033" y="1066800"/>
            <a:ext cx="8119567" cy="4994193"/>
          </a:xfrm>
          <a:prstGeom prst="rect">
            <a:avLst/>
          </a:prstGeom>
        </p:spPr>
        <p:txBody>
          <a:bodyPr wrap="square" numCol="1" anchor="t" anchorCtr="0" compatLnSpc="1">
            <a:prstTxWarp prst="textNoShape">
              <a:avLst/>
            </a:prstTxWarp>
            <a:norm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Tx/>
              <a:buNone/>
            </a:pPr>
            <a:r>
              <a:rPr lang="en-ZA" sz="1800" b="1" u="sng" kern="0" dirty="0" smtClean="0"/>
              <a:t>Student Debt</a:t>
            </a:r>
          </a:p>
          <a:p>
            <a:r>
              <a:rPr lang="en-ZA" sz="1800" kern="0" dirty="0" smtClean="0"/>
              <a:t>Gross student debt before impairment as a percentage of tuition and accommodation fees amounts to </a:t>
            </a:r>
            <a:r>
              <a:rPr lang="en-ZA" sz="1800" b="1" kern="0" dirty="0" smtClean="0"/>
              <a:t>37.6%</a:t>
            </a:r>
            <a:r>
              <a:rPr lang="en-ZA" sz="1800" kern="0" dirty="0" smtClean="0"/>
              <a:t> in 2015 (2014: 31.7%)</a:t>
            </a:r>
          </a:p>
          <a:p>
            <a:r>
              <a:rPr lang="en-ZA" sz="1800" kern="0" dirty="0" smtClean="0"/>
              <a:t>Net student debt after impairment is </a:t>
            </a:r>
            <a:r>
              <a:rPr lang="en-ZA" sz="1800" b="1" kern="0" dirty="0" smtClean="0"/>
              <a:t>14.8%</a:t>
            </a:r>
            <a:r>
              <a:rPr lang="en-ZA" sz="1800" kern="0" dirty="0" smtClean="0"/>
              <a:t> (2015: 14.2%) and increased from R3.146 billion in 2015 to R3.309 billion in 2016</a:t>
            </a:r>
          </a:p>
          <a:p>
            <a:endParaRPr lang="en-ZA" sz="1600" kern="0" dirty="0" smtClean="0"/>
          </a:p>
          <a:p>
            <a:endParaRPr lang="en-ZA" sz="1600" kern="0" dirty="0" smtClean="0"/>
          </a:p>
        </p:txBody>
      </p:sp>
      <p:graphicFrame>
        <p:nvGraphicFramePr>
          <p:cNvPr id="11" name="Table 10"/>
          <p:cNvGraphicFramePr>
            <a:graphicFrameLocks noGrp="1"/>
          </p:cNvGraphicFramePr>
          <p:nvPr>
            <p:extLst>
              <p:ext uri="{D42A27DB-BD31-4B8C-83A1-F6EECF244321}">
                <p14:modId xmlns:p14="http://schemas.microsoft.com/office/powerpoint/2010/main" xmlns="" val="2575759579"/>
              </p:ext>
            </p:extLst>
          </p:nvPr>
        </p:nvGraphicFramePr>
        <p:xfrm>
          <a:off x="491033" y="2793093"/>
          <a:ext cx="8119566" cy="3528747"/>
        </p:xfrm>
        <a:graphic>
          <a:graphicData uri="http://schemas.openxmlformats.org/drawingml/2006/table">
            <a:tbl>
              <a:tblPr firstRow="1" firstCol="1" bandRow="1">
                <a:tableStyleId>{5C22544A-7EE6-4342-B048-85BDC9FD1C3A}</a:tableStyleId>
              </a:tblPr>
              <a:tblGrid>
                <a:gridCol w="4233367">
                  <a:extLst>
                    <a:ext uri="{9D8B030D-6E8A-4147-A177-3AD203B41FA5}">
                      <a16:colId xmlns:a16="http://schemas.microsoft.com/office/drawing/2014/main" xmlns="" val="20000"/>
                    </a:ext>
                  </a:extLst>
                </a:gridCol>
                <a:gridCol w="1094371">
                  <a:extLst>
                    <a:ext uri="{9D8B030D-6E8A-4147-A177-3AD203B41FA5}">
                      <a16:colId xmlns:a16="http://schemas.microsoft.com/office/drawing/2014/main" xmlns="" val="20001"/>
                    </a:ext>
                  </a:extLst>
                </a:gridCol>
                <a:gridCol w="1395914">
                  <a:extLst>
                    <a:ext uri="{9D8B030D-6E8A-4147-A177-3AD203B41FA5}">
                      <a16:colId xmlns:a16="http://schemas.microsoft.com/office/drawing/2014/main" xmlns="" val="20002"/>
                    </a:ext>
                  </a:extLst>
                </a:gridCol>
                <a:gridCol w="1395914">
                  <a:extLst>
                    <a:ext uri="{9D8B030D-6E8A-4147-A177-3AD203B41FA5}">
                      <a16:colId xmlns:a16="http://schemas.microsoft.com/office/drawing/2014/main" xmlns="" val="20003"/>
                    </a:ext>
                  </a:extLst>
                </a:gridCol>
              </a:tblGrid>
              <a:tr h="349397">
                <a:tc rowSpan="2">
                  <a:txBody>
                    <a:bodyPr/>
                    <a:lstStyle/>
                    <a:p>
                      <a:pPr>
                        <a:lnSpc>
                          <a:spcPct val="150000"/>
                        </a:lnSpc>
                        <a:spcAft>
                          <a:spcPts val="0"/>
                        </a:spcAft>
                        <a:tabLst>
                          <a:tab pos="90170" algn="l"/>
                        </a:tabLst>
                      </a:pPr>
                      <a:r>
                        <a:rPr lang="en-ZA" sz="1400" b="1" dirty="0">
                          <a:solidFill>
                            <a:schemeClr val="tx1"/>
                          </a:solidFill>
                          <a:effectLst/>
                        </a:rPr>
                        <a:t>		Line item</a:t>
                      </a:r>
                      <a:endParaRPr lang="en-ZA" sz="14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spcAft>
                          <a:spcPts val="0"/>
                        </a:spcAft>
                        <a:tabLst>
                          <a:tab pos="90170" algn="l"/>
                        </a:tabLst>
                      </a:pPr>
                      <a:r>
                        <a:rPr lang="en-ZA" sz="1400" b="1">
                          <a:solidFill>
                            <a:schemeClr val="tx1"/>
                          </a:solidFill>
                          <a:effectLst/>
                        </a:rPr>
                        <a:t>2016</a:t>
                      </a:r>
                      <a:endParaRPr lang="en-ZA" sz="1400" b="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tabLst>
                          <a:tab pos="90170" algn="l"/>
                        </a:tabLst>
                      </a:pPr>
                      <a:r>
                        <a:rPr lang="en-ZA" sz="1400" b="1">
                          <a:solidFill>
                            <a:schemeClr val="tx1"/>
                          </a:solidFill>
                          <a:effectLst/>
                        </a:rPr>
                        <a:t>2015</a:t>
                      </a:r>
                      <a:endParaRPr lang="en-ZA" sz="1400" b="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tabLst>
                          <a:tab pos="90170" algn="l"/>
                        </a:tabLst>
                      </a:pPr>
                      <a:r>
                        <a:rPr lang="en-ZA" sz="1400" b="1">
                          <a:solidFill>
                            <a:schemeClr val="tx1"/>
                          </a:solidFill>
                          <a:effectLst/>
                        </a:rPr>
                        <a:t>2014</a:t>
                      </a:r>
                      <a:endParaRPr lang="en-ZA" sz="1400" b="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10000"/>
                  </a:ext>
                </a:extLst>
              </a:tr>
              <a:tr h="349397">
                <a:tc vMerge="1">
                  <a:txBody>
                    <a:bodyPr/>
                    <a:lstStyle/>
                    <a:p>
                      <a:endParaRPr lang="en-ZA"/>
                    </a:p>
                  </a:txBody>
                  <a:tcPr/>
                </a:tc>
                <a:tc>
                  <a:txBody>
                    <a:bodyPr/>
                    <a:lstStyle/>
                    <a:p>
                      <a:pPr algn="ctr">
                        <a:lnSpc>
                          <a:spcPct val="150000"/>
                        </a:lnSpc>
                        <a:spcAft>
                          <a:spcPts val="0"/>
                        </a:spcAft>
                        <a:tabLst>
                          <a:tab pos="90170" algn="l"/>
                        </a:tabLst>
                      </a:pPr>
                      <a:r>
                        <a:rPr lang="en-ZA" sz="1400" b="1">
                          <a:solidFill>
                            <a:schemeClr val="tx1"/>
                          </a:solidFill>
                          <a:effectLst/>
                        </a:rPr>
                        <a:t>R’000</a:t>
                      </a:r>
                      <a:endParaRPr lang="en-ZA" sz="1400" b="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tabLst>
                          <a:tab pos="90170" algn="l"/>
                        </a:tabLst>
                      </a:pPr>
                      <a:r>
                        <a:rPr lang="en-ZA" sz="1400" b="1">
                          <a:solidFill>
                            <a:schemeClr val="tx1"/>
                          </a:solidFill>
                          <a:effectLst/>
                        </a:rPr>
                        <a:t>R’000</a:t>
                      </a:r>
                      <a:endParaRPr lang="en-ZA" sz="1400" b="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tabLst>
                          <a:tab pos="90170" algn="l"/>
                        </a:tabLst>
                      </a:pPr>
                      <a:r>
                        <a:rPr lang="en-ZA" sz="1400" b="1" dirty="0">
                          <a:solidFill>
                            <a:schemeClr val="tx1"/>
                          </a:solidFill>
                          <a:effectLst/>
                        </a:rPr>
                        <a:t>R’000</a:t>
                      </a:r>
                      <a:endParaRPr lang="en-ZA" sz="14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10001"/>
                  </a:ext>
                </a:extLst>
              </a:tr>
              <a:tr h="318113">
                <a:tc>
                  <a:txBody>
                    <a:bodyPr/>
                    <a:lstStyle/>
                    <a:p>
                      <a:pPr algn="l">
                        <a:lnSpc>
                          <a:spcPct val="115000"/>
                        </a:lnSpc>
                        <a:spcAft>
                          <a:spcPts val="0"/>
                        </a:spcAft>
                        <a:tabLst>
                          <a:tab pos="90170" algn="l"/>
                        </a:tabLst>
                      </a:pPr>
                      <a:r>
                        <a:rPr lang="en-ZA" sz="1400" dirty="0">
                          <a:solidFill>
                            <a:schemeClr val="tx1"/>
                          </a:solidFill>
                          <a:effectLst/>
                        </a:rPr>
                        <a:t>Student debt before provision for doubtful debt</a:t>
                      </a:r>
                      <a:endParaRPr lang="en-ZA" sz="1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r">
                        <a:lnSpc>
                          <a:spcPct val="115000"/>
                        </a:lnSpc>
                        <a:spcAft>
                          <a:spcPts val="0"/>
                        </a:spcAft>
                      </a:pPr>
                      <a:r>
                        <a:rPr lang="en-ZA" sz="1400" dirty="0">
                          <a:solidFill>
                            <a:schemeClr val="tx1"/>
                          </a:solidFill>
                          <a:effectLst/>
                        </a:rPr>
                        <a:t>8 378 243</a:t>
                      </a:r>
                      <a:endParaRPr lang="en-ZA" sz="1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r">
                        <a:lnSpc>
                          <a:spcPct val="115000"/>
                        </a:lnSpc>
                        <a:spcAft>
                          <a:spcPts val="0"/>
                        </a:spcAft>
                      </a:pPr>
                      <a:r>
                        <a:rPr lang="en-ZA" sz="1400">
                          <a:solidFill>
                            <a:schemeClr val="tx1"/>
                          </a:solidFill>
                          <a:effectLst/>
                        </a:rPr>
                        <a:t>7 037 451</a:t>
                      </a:r>
                      <a:endParaRPr lang="en-ZA" sz="14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r">
                        <a:lnSpc>
                          <a:spcPct val="115000"/>
                        </a:lnSpc>
                        <a:spcAft>
                          <a:spcPts val="0"/>
                        </a:spcAft>
                      </a:pPr>
                      <a:r>
                        <a:rPr lang="en-ZA" sz="1400">
                          <a:solidFill>
                            <a:schemeClr val="tx1"/>
                          </a:solidFill>
                          <a:effectLst/>
                        </a:rPr>
                        <a:t>6 188 464</a:t>
                      </a:r>
                      <a:endParaRPr lang="en-ZA" sz="14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2"/>
                  </a:ext>
                </a:extLst>
              </a:tr>
              <a:tr h="349397">
                <a:tc>
                  <a:txBody>
                    <a:bodyPr/>
                    <a:lstStyle/>
                    <a:p>
                      <a:pPr algn="l">
                        <a:lnSpc>
                          <a:spcPct val="150000"/>
                        </a:lnSpc>
                        <a:spcAft>
                          <a:spcPts val="0"/>
                        </a:spcAft>
                        <a:tabLst>
                          <a:tab pos="90170" algn="l"/>
                        </a:tabLst>
                      </a:pPr>
                      <a:r>
                        <a:rPr lang="en-ZA" sz="1400" dirty="0">
                          <a:solidFill>
                            <a:schemeClr val="tx1"/>
                          </a:solidFill>
                          <a:effectLst/>
                        </a:rPr>
                        <a:t>Provision for doubtful debt</a:t>
                      </a:r>
                      <a:endParaRPr lang="en-ZA" sz="1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r">
                        <a:lnSpc>
                          <a:spcPct val="115000"/>
                        </a:lnSpc>
                        <a:spcAft>
                          <a:spcPts val="0"/>
                        </a:spcAft>
                      </a:pPr>
                      <a:r>
                        <a:rPr lang="en-ZA" sz="1400">
                          <a:solidFill>
                            <a:schemeClr val="tx1"/>
                          </a:solidFill>
                          <a:effectLst/>
                        </a:rPr>
                        <a:t>-5 068 728</a:t>
                      </a:r>
                      <a:endParaRPr lang="en-ZA" sz="14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r">
                        <a:lnSpc>
                          <a:spcPct val="115000"/>
                        </a:lnSpc>
                        <a:spcAft>
                          <a:spcPts val="0"/>
                        </a:spcAft>
                      </a:pPr>
                      <a:r>
                        <a:rPr lang="en-ZA" sz="1400">
                          <a:solidFill>
                            <a:schemeClr val="tx1"/>
                          </a:solidFill>
                          <a:effectLst/>
                        </a:rPr>
                        <a:t>-3 890 986</a:t>
                      </a:r>
                      <a:endParaRPr lang="en-ZA" sz="14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r">
                        <a:lnSpc>
                          <a:spcPct val="115000"/>
                        </a:lnSpc>
                        <a:spcAft>
                          <a:spcPts val="0"/>
                        </a:spcAft>
                      </a:pPr>
                      <a:r>
                        <a:rPr lang="en-ZA" sz="1400">
                          <a:solidFill>
                            <a:schemeClr val="tx1"/>
                          </a:solidFill>
                          <a:effectLst/>
                        </a:rPr>
                        <a:t>-3 503 504</a:t>
                      </a:r>
                      <a:endParaRPr lang="en-ZA" sz="14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3"/>
                  </a:ext>
                </a:extLst>
              </a:tr>
              <a:tr h="349397">
                <a:tc>
                  <a:txBody>
                    <a:bodyPr/>
                    <a:lstStyle/>
                    <a:p>
                      <a:pPr algn="l">
                        <a:lnSpc>
                          <a:spcPct val="150000"/>
                        </a:lnSpc>
                        <a:spcAft>
                          <a:spcPts val="0"/>
                        </a:spcAft>
                        <a:tabLst>
                          <a:tab pos="90170" algn="l"/>
                        </a:tabLst>
                      </a:pPr>
                      <a:r>
                        <a:rPr lang="en-ZA" sz="1400" dirty="0">
                          <a:solidFill>
                            <a:schemeClr val="tx1"/>
                          </a:solidFill>
                          <a:effectLst/>
                        </a:rPr>
                        <a:t>Net student debt</a:t>
                      </a:r>
                      <a:endParaRPr lang="en-ZA" sz="1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r">
                        <a:lnSpc>
                          <a:spcPct val="115000"/>
                        </a:lnSpc>
                        <a:spcAft>
                          <a:spcPts val="0"/>
                        </a:spcAft>
                      </a:pPr>
                      <a:r>
                        <a:rPr lang="en-ZA" sz="1400">
                          <a:solidFill>
                            <a:schemeClr val="tx1"/>
                          </a:solidFill>
                          <a:effectLst/>
                        </a:rPr>
                        <a:t>3 309 516</a:t>
                      </a:r>
                      <a:endParaRPr lang="en-ZA" sz="14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r">
                        <a:lnSpc>
                          <a:spcPct val="115000"/>
                        </a:lnSpc>
                        <a:spcAft>
                          <a:spcPts val="0"/>
                        </a:spcAft>
                      </a:pPr>
                      <a:r>
                        <a:rPr lang="en-ZA" sz="1400">
                          <a:solidFill>
                            <a:schemeClr val="tx1"/>
                          </a:solidFill>
                          <a:effectLst/>
                        </a:rPr>
                        <a:t>3 146 465</a:t>
                      </a:r>
                      <a:endParaRPr lang="en-ZA" sz="14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r">
                        <a:lnSpc>
                          <a:spcPct val="115000"/>
                        </a:lnSpc>
                        <a:spcAft>
                          <a:spcPts val="0"/>
                        </a:spcAft>
                      </a:pPr>
                      <a:r>
                        <a:rPr lang="en-ZA" sz="1400" dirty="0">
                          <a:solidFill>
                            <a:schemeClr val="tx1"/>
                          </a:solidFill>
                          <a:effectLst/>
                        </a:rPr>
                        <a:t>2 684 960</a:t>
                      </a:r>
                      <a:endParaRPr lang="en-ZA" sz="1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4"/>
                  </a:ext>
                </a:extLst>
              </a:tr>
              <a:tr h="349397">
                <a:tc>
                  <a:txBody>
                    <a:bodyPr/>
                    <a:lstStyle/>
                    <a:p>
                      <a:pPr algn="l">
                        <a:lnSpc>
                          <a:spcPct val="150000"/>
                        </a:lnSpc>
                        <a:spcAft>
                          <a:spcPts val="0"/>
                        </a:spcAft>
                        <a:tabLst>
                          <a:tab pos="90170" algn="l"/>
                        </a:tabLst>
                      </a:pPr>
                      <a:r>
                        <a:rPr lang="en-ZA" sz="1400" dirty="0">
                          <a:solidFill>
                            <a:schemeClr val="tx1"/>
                          </a:solidFill>
                          <a:effectLst/>
                        </a:rPr>
                        <a:t>Student debt ratio:</a:t>
                      </a:r>
                      <a:endParaRPr lang="en-ZA" sz="1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r">
                        <a:lnSpc>
                          <a:spcPct val="150000"/>
                        </a:lnSpc>
                        <a:spcAft>
                          <a:spcPts val="0"/>
                        </a:spcAft>
                        <a:tabLst>
                          <a:tab pos="90170" algn="l"/>
                        </a:tabLst>
                      </a:pPr>
                      <a:r>
                        <a:rPr lang="en-ZA" sz="1400">
                          <a:solidFill>
                            <a:schemeClr val="tx1"/>
                          </a:solidFill>
                          <a:effectLst/>
                        </a:rPr>
                        <a:t> </a:t>
                      </a:r>
                      <a:endParaRPr lang="en-ZA" sz="14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r">
                        <a:lnSpc>
                          <a:spcPct val="150000"/>
                        </a:lnSpc>
                        <a:spcAft>
                          <a:spcPts val="0"/>
                        </a:spcAft>
                        <a:tabLst>
                          <a:tab pos="90170" algn="l"/>
                        </a:tabLst>
                      </a:pPr>
                      <a:r>
                        <a:rPr lang="en-ZA" sz="1400">
                          <a:solidFill>
                            <a:schemeClr val="tx1"/>
                          </a:solidFill>
                          <a:effectLst/>
                        </a:rPr>
                        <a:t> </a:t>
                      </a:r>
                      <a:endParaRPr lang="en-ZA" sz="14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r">
                        <a:lnSpc>
                          <a:spcPct val="150000"/>
                        </a:lnSpc>
                        <a:spcAft>
                          <a:spcPts val="0"/>
                        </a:spcAft>
                        <a:tabLst>
                          <a:tab pos="90170" algn="l"/>
                        </a:tabLst>
                      </a:pPr>
                      <a:r>
                        <a:rPr lang="en-ZA" sz="1400">
                          <a:solidFill>
                            <a:schemeClr val="tx1"/>
                          </a:solidFill>
                          <a:effectLst/>
                        </a:rPr>
                        <a:t> </a:t>
                      </a:r>
                      <a:endParaRPr lang="en-ZA" sz="14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5"/>
                  </a:ext>
                </a:extLst>
              </a:tr>
              <a:tr h="349397">
                <a:tc>
                  <a:txBody>
                    <a:bodyPr/>
                    <a:lstStyle/>
                    <a:p>
                      <a:pPr algn="l">
                        <a:lnSpc>
                          <a:spcPct val="150000"/>
                        </a:lnSpc>
                        <a:spcAft>
                          <a:spcPts val="0"/>
                        </a:spcAft>
                        <a:tabLst>
                          <a:tab pos="90170" algn="l"/>
                        </a:tabLst>
                      </a:pPr>
                      <a:r>
                        <a:rPr lang="en-ZA" sz="1400" dirty="0">
                          <a:solidFill>
                            <a:schemeClr val="tx1"/>
                          </a:solidFill>
                          <a:effectLst/>
                        </a:rPr>
                        <a:t>Tuition and accommodation fees</a:t>
                      </a:r>
                      <a:endParaRPr lang="en-ZA" sz="1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r">
                        <a:lnSpc>
                          <a:spcPct val="115000"/>
                        </a:lnSpc>
                        <a:spcAft>
                          <a:spcPts val="0"/>
                        </a:spcAft>
                      </a:pPr>
                      <a:r>
                        <a:rPr lang="en-ZA" sz="1400" dirty="0">
                          <a:solidFill>
                            <a:schemeClr val="tx1"/>
                          </a:solidFill>
                          <a:effectLst/>
                        </a:rPr>
                        <a:t>22 302 356</a:t>
                      </a:r>
                      <a:endParaRPr lang="en-ZA" sz="1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r">
                        <a:lnSpc>
                          <a:spcPct val="115000"/>
                        </a:lnSpc>
                        <a:spcAft>
                          <a:spcPts val="0"/>
                        </a:spcAft>
                      </a:pPr>
                      <a:r>
                        <a:rPr lang="en-ZA" sz="1400" dirty="0">
                          <a:solidFill>
                            <a:schemeClr val="tx1"/>
                          </a:solidFill>
                          <a:effectLst/>
                        </a:rPr>
                        <a:t>22 224 385</a:t>
                      </a:r>
                      <a:endParaRPr lang="en-ZA" sz="1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r">
                        <a:lnSpc>
                          <a:spcPct val="115000"/>
                        </a:lnSpc>
                        <a:spcAft>
                          <a:spcPts val="0"/>
                        </a:spcAft>
                      </a:pPr>
                      <a:r>
                        <a:rPr lang="en-ZA" sz="1400" dirty="0">
                          <a:solidFill>
                            <a:schemeClr val="tx1"/>
                          </a:solidFill>
                          <a:effectLst/>
                        </a:rPr>
                        <a:t>19 428 315</a:t>
                      </a:r>
                      <a:endParaRPr lang="en-ZA" sz="1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6"/>
                  </a:ext>
                </a:extLst>
              </a:tr>
              <a:tr h="557126">
                <a:tc>
                  <a:txBody>
                    <a:bodyPr/>
                    <a:lstStyle/>
                    <a:p>
                      <a:pPr algn="l">
                        <a:lnSpc>
                          <a:spcPct val="115000"/>
                        </a:lnSpc>
                        <a:spcAft>
                          <a:spcPts val="0"/>
                        </a:spcAft>
                        <a:tabLst>
                          <a:tab pos="90170" algn="l"/>
                        </a:tabLst>
                      </a:pPr>
                      <a:r>
                        <a:rPr lang="en-ZA" sz="1400" dirty="0">
                          <a:solidFill>
                            <a:schemeClr val="tx1"/>
                          </a:solidFill>
                          <a:effectLst/>
                        </a:rPr>
                        <a:t>Student debt as a percentage of tuition and accommodation fees (before impairment)</a:t>
                      </a:r>
                      <a:endParaRPr lang="en-ZA" sz="1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r">
                        <a:lnSpc>
                          <a:spcPct val="115000"/>
                        </a:lnSpc>
                        <a:spcAft>
                          <a:spcPts val="0"/>
                        </a:spcAft>
                      </a:pPr>
                      <a:r>
                        <a:rPr lang="en-ZA" sz="1400" dirty="0">
                          <a:solidFill>
                            <a:schemeClr val="tx1"/>
                          </a:solidFill>
                          <a:effectLst/>
                        </a:rPr>
                        <a:t>37.6%</a:t>
                      </a:r>
                      <a:endParaRPr lang="en-ZA" sz="1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r">
                        <a:lnSpc>
                          <a:spcPct val="115000"/>
                        </a:lnSpc>
                        <a:spcAft>
                          <a:spcPts val="0"/>
                        </a:spcAft>
                      </a:pPr>
                      <a:r>
                        <a:rPr lang="en-ZA" sz="1400" dirty="0">
                          <a:solidFill>
                            <a:schemeClr val="tx1"/>
                          </a:solidFill>
                          <a:effectLst/>
                        </a:rPr>
                        <a:t>31.7%</a:t>
                      </a:r>
                      <a:endParaRPr lang="en-ZA" sz="1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r">
                        <a:lnSpc>
                          <a:spcPct val="115000"/>
                        </a:lnSpc>
                        <a:spcAft>
                          <a:spcPts val="0"/>
                        </a:spcAft>
                      </a:pPr>
                      <a:r>
                        <a:rPr lang="en-ZA" sz="1400" dirty="0">
                          <a:solidFill>
                            <a:schemeClr val="tx1"/>
                          </a:solidFill>
                          <a:effectLst/>
                        </a:rPr>
                        <a:t>31.9%</a:t>
                      </a:r>
                      <a:endParaRPr lang="en-ZA" sz="1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7"/>
                  </a:ext>
                </a:extLst>
              </a:tr>
              <a:tr h="557126">
                <a:tc>
                  <a:txBody>
                    <a:bodyPr/>
                    <a:lstStyle/>
                    <a:p>
                      <a:pPr algn="l">
                        <a:lnSpc>
                          <a:spcPct val="115000"/>
                        </a:lnSpc>
                        <a:spcAft>
                          <a:spcPts val="0"/>
                        </a:spcAft>
                        <a:tabLst>
                          <a:tab pos="90170" algn="l"/>
                        </a:tabLst>
                      </a:pPr>
                      <a:r>
                        <a:rPr lang="en-ZA" sz="1400" dirty="0">
                          <a:solidFill>
                            <a:schemeClr val="tx1"/>
                          </a:solidFill>
                          <a:effectLst/>
                        </a:rPr>
                        <a:t>Student debt as a percentage of tuition and accommodation fees (after impairment)</a:t>
                      </a:r>
                      <a:endParaRPr lang="en-ZA" sz="1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r">
                        <a:lnSpc>
                          <a:spcPct val="115000"/>
                        </a:lnSpc>
                        <a:spcAft>
                          <a:spcPts val="0"/>
                        </a:spcAft>
                      </a:pPr>
                      <a:r>
                        <a:rPr lang="en-ZA" sz="1400" dirty="0">
                          <a:solidFill>
                            <a:schemeClr val="tx1"/>
                          </a:solidFill>
                          <a:effectLst/>
                        </a:rPr>
                        <a:t>14.8%</a:t>
                      </a:r>
                      <a:endParaRPr lang="en-ZA" sz="1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r">
                        <a:lnSpc>
                          <a:spcPct val="115000"/>
                        </a:lnSpc>
                        <a:spcAft>
                          <a:spcPts val="0"/>
                        </a:spcAft>
                      </a:pPr>
                      <a:r>
                        <a:rPr lang="en-ZA" sz="1400" dirty="0">
                          <a:solidFill>
                            <a:schemeClr val="tx1"/>
                          </a:solidFill>
                          <a:effectLst/>
                        </a:rPr>
                        <a:t>14.2%</a:t>
                      </a:r>
                      <a:endParaRPr lang="en-ZA" sz="1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r">
                        <a:lnSpc>
                          <a:spcPct val="115000"/>
                        </a:lnSpc>
                        <a:spcAft>
                          <a:spcPts val="0"/>
                        </a:spcAft>
                      </a:pPr>
                      <a:r>
                        <a:rPr lang="en-ZA" sz="1400" dirty="0">
                          <a:solidFill>
                            <a:schemeClr val="tx1"/>
                          </a:solidFill>
                          <a:effectLst/>
                        </a:rPr>
                        <a:t>13.8%</a:t>
                      </a:r>
                      <a:endParaRPr lang="en-ZA" sz="1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8"/>
                  </a:ext>
                </a:extLst>
              </a:tr>
            </a:tbl>
          </a:graphicData>
        </a:graphic>
      </p:graphicFrame>
      <p:sp>
        <p:nvSpPr>
          <p:cNvPr id="12" name="Slide Number Placeholder 3"/>
          <p:cNvSpPr>
            <a:spLocks noGrp="1"/>
          </p:cNvSpPr>
          <p:nvPr>
            <p:ph type="sldNum" sz="quarter" idx="12"/>
          </p:nvPr>
        </p:nvSpPr>
        <p:spPr>
          <a:xfrm>
            <a:off x="7010400" y="6487587"/>
            <a:ext cx="2133600" cy="365125"/>
          </a:xfrm>
        </p:spPr>
        <p:txBody>
          <a:bodyPr/>
          <a:lstStyle/>
          <a:p>
            <a:pPr algn="r">
              <a:defRPr/>
            </a:pPr>
            <a:r>
              <a:rPr lang="en-US" b="1" dirty="0">
                <a:latin typeface="+mn-lt"/>
                <a:cs typeface="Arial" pitchFamily="34" charset="0"/>
              </a:rPr>
              <a:t>8</a:t>
            </a:r>
            <a:endParaRPr lang="en-US" sz="1400" b="1" dirty="0">
              <a:latin typeface="+mn-lt"/>
              <a:cs typeface="Arial" pitchFamily="34" charset="0"/>
            </a:endParaRPr>
          </a:p>
        </p:txBody>
      </p:sp>
      <p:sp>
        <p:nvSpPr>
          <p:cNvPr id="14" name="TextBox 13"/>
          <p:cNvSpPr txBox="1"/>
          <p:nvPr/>
        </p:nvSpPr>
        <p:spPr>
          <a:xfrm>
            <a:off x="491033" y="533400"/>
            <a:ext cx="8119567" cy="523220"/>
          </a:xfrm>
          <a:prstGeom prst="rect">
            <a:avLst/>
          </a:prstGeom>
          <a:solidFill>
            <a:srgbClr val="006600"/>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a:defRPr/>
            </a:pPr>
            <a:r>
              <a:rPr lang="en-US" altLang="en-US" sz="2800" b="1" dirty="0">
                <a:cs typeface="Arial" charset="0"/>
              </a:rPr>
              <a:t>Annual Financial Health Report </a:t>
            </a:r>
            <a:endParaRPr lang="en-ZA" sz="2800" b="1" dirty="0">
              <a:cs typeface="Arial" pitchFamily="34" charset="0"/>
            </a:endParaRPr>
          </a:p>
        </p:txBody>
      </p:sp>
    </p:spTree>
    <p:extLst>
      <p:ext uri="{BB962C8B-B14F-4D97-AF65-F5344CB8AC3E}">
        <p14:creationId xmlns:p14="http://schemas.microsoft.com/office/powerpoint/2010/main" xmlns="" val="3703924026"/>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p:cNvSpPr>
            <a:spLocks noGrp="1"/>
          </p:cNvSpPr>
          <p:nvPr>
            <p:ph type="title"/>
          </p:nvPr>
        </p:nvSpPr>
        <p:spPr/>
        <p:txBody>
          <a:bodyPr rtlCol="0">
            <a:normAutofit fontScale="90000"/>
          </a:bodyPr>
          <a:lstStyle/>
          <a:p>
            <a:pPr eaLnBrk="1" fontAlgn="auto" hangingPunct="1">
              <a:spcAft>
                <a:spcPts val="0"/>
              </a:spcAft>
              <a:defRPr/>
            </a:pPr>
            <a:r>
              <a:rPr lang="en-US" sz="4000" b="1" dirty="0" smtClean="0">
                <a:latin typeface="Tahoma" pitchFamily="34" charset="0"/>
                <a:cs typeface="Tahoma" pitchFamily="34" charset="0"/>
              </a:rPr>
              <a:t/>
            </a:r>
            <a:br>
              <a:rPr lang="en-US" sz="4000" b="1" dirty="0" smtClean="0">
                <a:latin typeface="Tahoma" pitchFamily="34" charset="0"/>
                <a:cs typeface="Tahoma" pitchFamily="34" charset="0"/>
              </a:rPr>
            </a:br>
            <a:r>
              <a:rPr lang="en-US" sz="4000" b="1" dirty="0" smtClean="0">
                <a:latin typeface="Tahoma" pitchFamily="34" charset="0"/>
                <a:cs typeface="Tahoma" pitchFamily="34" charset="0"/>
              </a:rPr>
              <a:t/>
            </a:r>
            <a:br>
              <a:rPr lang="en-US" sz="4000" b="1" dirty="0" smtClean="0">
                <a:latin typeface="Tahoma" pitchFamily="34" charset="0"/>
                <a:cs typeface="Tahoma" pitchFamily="34" charset="0"/>
              </a:rPr>
            </a:br>
            <a:r>
              <a:rPr lang="en-US" sz="4000" b="1" dirty="0" smtClean="0">
                <a:latin typeface="Tahoma" pitchFamily="34" charset="0"/>
                <a:cs typeface="Tahoma" pitchFamily="34" charset="0"/>
              </a:rPr>
              <a:t/>
            </a:r>
            <a:br>
              <a:rPr lang="en-US" sz="4000" b="1" dirty="0" smtClean="0">
                <a:latin typeface="Tahoma" pitchFamily="34" charset="0"/>
                <a:cs typeface="Tahoma" pitchFamily="34" charset="0"/>
              </a:rPr>
            </a:br>
            <a:endParaRPr lang="en-US" sz="4000" b="1" dirty="0" smtClean="0">
              <a:latin typeface="Tahoma" pitchFamily="34" charset="0"/>
              <a:cs typeface="Tahoma" pitchFamily="34" charset="0"/>
            </a:endParaRPr>
          </a:p>
        </p:txBody>
      </p:sp>
      <p:sp>
        <p:nvSpPr>
          <p:cNvPr id="5124" name="Content Placeholder 2"/>
          <p:cNvSpPr>
            <a:spLocks noGrp="1"/>
          </p:cNvSpPr>
          <p:nvPr>
            <p:ph sz="half" idx="1"/>
          </p:nvPr>
        </p:nvSpPr>
        <p:spPr>
          <a:xfrm>
            <a:off x="470315" y="1600200"/>
            <a:ext cx="4038600" cy="4525963"/>
          </a:xfrm>
        </p:spPr>
        <p:txBody>
          <a:bodyPr/>
          <a:lstStyle/>
          <a:p>
            <a:pPr marL="457200" lvl="1" indent="0" eaLnBrk="1" hangingPunct="1">
              <a:spcBef>
                <a:spcPct val="0"/>
              </a:spcBef>
              <a:buNone/>
            </a:pPr>
            <a:endParaRPr lang="en-ZA" sz="2400" dirty="0" smtClean="0">
              <a:solidFill>
                <a:prstClr val="black"/>
              </a:solidFill>
            </a:endParaRPr>
          </a:p>
          <a:p>
            <a:pPr lvl="1" eaLnBrk="1" hangingPunct="1">
              <a:spcBef>
                <a:spcPct val="0"/>
              </a:spcBef>
              <a:buFont typeface="Wingdings" panose="05000000000000000000" pitchFamily="2" charset="2"/>
              <a:buChar char="ü"/>
            </a:pPr>
            <a:endParaRPr lang="en-ZA" sz="2400" dirty="0" smtClean="0">
              <a:solidFill>
                <a:prstClr val="black"/>
              </a:solidFill>
            </a:endParaRPr>
          </a:p>
          <a:p>
            <a:pPr marL="0" lvl="0" indent="0" algn="just" eaLnBrk="1" fontAlgn="t" hangingPunct="1">
              <a:lnSpc>
                <a:spcPct val="150000"/>
              </a:lnSpc>
              <a:buNone/>
            </a:pPr>
            <a:r>
              <a:rPr lang="en-US" sz="2400" dirty="0" smtClean="0">
                <a:solidFill>
                  <a:prstClr val="black"/>
                </a:solidFill>
                <a:cs typeface="Tahoma" panose="020B0604030504040204" pitchFamily="34" charset="0"/>
              </a:rPr>
              <a:t> </a:t>
            </a:r>
            <a:endParaRPr lang="en-US" sz="2400" dirty="0">
              <a:solidFill>
                <a:prstClr val="black"/>
              </a:solidFill>
              <a:cs typeface="Tahoma" panose="020B0604030504040204" pitchFamily="34" charset="0"/>
            </a:endParaRPr>
          </a:p>
          <a:p>
            <a:pPr algn="just" eaLnBrk="1" hangingPunct="1">
              <a:lnSpc>
                <a:spcPct val="150000"/>
              </a:lnSpc>
              <a:buFont typeface="Arial" panose="020B0604020202020204" pitchFamily="34" charset="0"/>
              <a:buNone/>
            </a:pPr>
            <a:endParaRPr lang="en-ZA" sz="1700" dirty="0" smtClean="0"/>
          </a:p>
          <a:p>
            <a:pPr algn="just" eaLnBrk="1" hangingPunct="1">
              <a:buFont typeface="Arial" panose="020B0604020202020204" pitchFamily="34" charset="0"/>
              <a:buNone/>
            </a:pPr>
            <a:r>
              <a:rPr lang="en-ZA" sz="1700" dirty="0" smtClean="0"/>
              <a:t>       </a:t>
            </a:r>
          </a:p>
          <a:p>
            <a:pPr algn="just" eaLnBrk="1" hangingPunct="1">
              <a:buFont typeface="Arial" panose="020B0604020202020204" pitchFamily="34" charset="0"/>
              <a:buNone/>
            </a:pPr>
            <a:endParaRPr lang="en-ZA" sz="1700" dirty="0" smtClean="0"/>
          </a:p>
          <a:p>
            <a:pPr algn="just" eaLnBrk="1" hangingPunct="1">
              <a:buFont typeface="Arial" panose="020B0604020202020204" pitchFamily="34" charset="0"/>
              <a:buNone/>
            </a:pPr>
            <a:endParaRPr lang="en-ZA" sz="1700" dirty="0" smtClean="0"/>
          </a:p>
          <a:p>
            <a:pPr algn="just" eaLnBrk="1" hangingPunct="1">
              <a:buFont typeface="Arial" panose="020B0604020202020204" pitchFamily="34" charset="0"/>
              <a:buNone/>
            </a:pPr>
            <a:r>
              <a:rPr lang="en-ZA" sz="1700" dirty="0" smtClean="0"/>
              <a:t> </a:t>
            </a:r>
          </a:p>
        </p:txBody>
      </p:sp>
      <p:sp>
        <p:nvSpPr>
          <p:cNvPr id="7" name="Content Placeholder 6"/>
          <p:cNvSpPr>
            <a:spLocks noGrp="1"/>
          </p:cNvSpPr>
          <p:nvPr>
            <p:ph sz="half" idx="2"/>
          </p:nvPr>
        </p:nvSpPr>
        <p:spPr>
          <a:xfrm>
            <a:off x="4532784" y="824290"/>
            <a:ext cx="4458816" cy="5693866"/>
          </a:xfrm>
        </p:spPr>
        <p:style>
          <a:lnRef idx="2">
            <a:schemeClr val="dk1"/>
          </a:lnRef>
          <a:fillRef idx="1">
            <a:schemeClr val="lt1"/>
          </a:fillRef>
          <a:effectRef idx="0">
            <a:schemeClr val="dk1"/>
          </a:effectRef>
          <a:fontRef idx="minor">
            <a:schemeClr val="dk1"/>
          </a:fontRef>
        </p:style>
        <p:txBody>
          <a:bodyPr/>
          <a:lstStyle/>
          <a:p>
            <a:pPr marL="0" indent="0">
              <a:buNone/>
            </a:pPr>
            <a:r>
              <a:rPr lang="en-ZA" sz="2000" b="1" u="sng" dirty="0"/>
              <a:t>Risk status:</a:t>
            </a:r>
          </a:p>
          <a:p>
            <a:r>
              <a:rPr lang="en-ZA" sz="2000" dirty="0"/>
              <a:t>Inherent Risk </a:t>
            </a:r>
            <a:endParaRPr lang="en-ZA" sz="1200" dirty="0"/>
          </a:p>
          <a:p>
            <a:r>
              <a:rPr lang="en-ZA" sz="2000" dirty="0"/>
              <a:t>Residual </a:t>
            </a:r>
            <a:r>
              <a:rPr lang="en-ZA" sz="2000" dirty="0" smtClean="0"/>
              <a:t>Risk</a:t>
            </a:r>
            <a:endParaRPr lang="en-ZA" sz="2000" b="1" u="sng" dirty="0" smtClean="0"/>
          </a:p>
          <a:p>
            <a:pPr marL="0" indent="0">
              <a:buNone/>
            </a:pPr>
            <a:endParaRPr lang="en-ZA" sz="2000" b="1" u="sng" dirty="0" smtClean="0"/>
          </a:p>
          <a:p>
            <a:pPr marL="0" indent="0">
              <a:buNone/>
            </a:pPr>
            <a:r>
              <a:rPr lang="en-ZA" sz="2000" b="1" u="sng" dirty="0" smtClean="0">
                <a:solidFill>
                  <a:schemeClr val="tx1"/>
                </a:solidFill>
              </a:rPr>
              <a:t>Current Mitigation </a:t>
            </a:r>
            <a:r>
              <a:rPr lang="en-ZA" sz="2000" b="1" u="sng" dirty="0">
                <a:solidFill>
                  <a:schemeClr val="tx1"/>
                </a:solidFill>
              </a:rPr>
              <a:t>Strategies</a:t>
            </a:r>
            <a:endParaRPr lang="en-ZA" sz="2000" dirty="0">
              <a:solidFill>
                <a:schemeClr val="tx1"/>
              </a:solidFill>
            </a:endParaRPr>
          </a:p>
          <a:p>
            <a:r>
              <a:rPr lang="en-US" sz="2000" dirty="0">
                <a:solidFill>
                  <a:schemeClr val="tx1"/>
                </a:solidFill>
              </a:rPr>
              <a:t>Department and Ministry in serious engagement with NSFAS to improve management of student financial aid.</a:t>
            </a:r>
          </a:p>
          <a:p>
            <a:r>
              <a:rPr lang="en-US" sz="2000" dirty="0">
                <a:solidFill>
                  <a:schemeClr val="tx1"/>
                </a:solidFill>
              </a:rPr>
              <a:t>Structured </a:t>
            </a:r>
            <a:r>
              <a:rPr lang="en-US" sz="2000" dirty="0" smtClean="0">
                <a:solidFill>
                  <a:schemeClr val="tx1"/>
                </a:solidFill>
              </a:rPr>
              <a:t>Private Public Partnerships </a:t>
            </a:r>
            <a:r>
              <a:rPr lang="en-US" sz="2000" dirty="0">
                <a:solidFill>
                  <a:schemeClr val="tx1"/>
                </a:solidFill>
              </a:rPr>
              <a:t>initiatives to deal with student accommodation</a:t>
            </a:r>
          </a:p>
          <a:p>
            <a:pPr marL="0" indent="0">
              <a:buNone/>
            </a:pPr>
            <a:r>
              <a:rPr lang="en-US" sz="2400" b="1" u="sng" dirty="0">
                <a:solidFill>
                  <a:schemeClr val="tx1"/>
                </a:solidFill>
              </a:rPr>
              <a:t>Planned Mitigation Strategies</a:t>
            </a:r>
          </a:p>
          <a:p>
            <a:r>
              <a:rPr lang="en-ZA" sz="2000" dirty="0" smtClean="0">
                <a:solidFill>
                  <a:schemeClr val="tx1"/>
                </a:solidFill>
              </a:rPr>
              <a:t>Conflict </a:t>
            </a:r>
            <a:r>
              <a:rPr lang="en-ZA" sz="2000" dirty="0">
                <a:solidFill>
                  <a:schemeClr val="tx1"/>
                </a:solidFill>
              </a:rPr>
              <a:t>resolution capacity development for both student leadership and management</a:t>
            </a:r>
            <a:r>
              <a:rPr lang="en-US" sz="2000" dirty="0">
                <a:solidFill>
                  <a:schemeClr val="tx1"/>
                </a:solidFill>
              </a:rPr>
              <a:t> </a:t>
            </a:r>
            <a:r>
              <a:rPr lang="en-US" sz="2000" dirty="0" smtClean="0">
                <a:solidFill>
                  <a:schemeClr val="tx1"/>
                </a:solidFill>
              </a:rPr>
              <a:t> </a:t>
            </a:r>
          </a:p>
          <a:p>
            <a:pPr marL="0" indent="0">
              <a:buNone/>
            </a:pPr>
            <a:endParaRPr lang="en-US" sz="2000" dirty="0">
              <a:solidFill>
                <a:schemeClr val="tx1"/>
              </a:solidFill>
            </a:endParaRPr>
          </a:p>
        </p:txBody>
      </p:sp>
      <p:sp>
        <p:nvSpPr>
          <p:cNvPr id="15" name="TextBox 14"/>
          <p:cNvSpPr txBox="1"/>
          <p:nvPr/>
        </p:nvSpPr>
        <p:spPr>
          <a:xfrm>
            <a:off x="178629" y="824290"/>
            <a:ext cx="4406485" cy="569386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000" b="1" u="sng" dirty="0">
                <a:solidFill>
                  <a:schemeClr val="tx1"/>
                </a:solidFill>
              </a:rPr>
              <a:t>Risk Description</a:t>
            </a:r>
            <a:r>
              <a:rPr lang="en-US" sz="2000" b="1" dirty="0" smtClean="0">
                <a:solidFill>
                  <a:schemeClr val="tx1"/>
                </a:solidFill>
              </a:rPr>
              <a:t>:</a:t>
            </a:r>
            <a:endParaRPr lang="en-ZA" sz="2000" dirty="0" smtClean="0">
              <a:solidFill>
                <a:schemeClr val="tx1"/>
              </a:solidFill>
            </a:endParaRPr>
          </a:p>
          <a:p>
            <a:r>
              <a:rPr lang="en-ZA" sz="2000" dirty="0" smtClean="0">
                <a:solidFill>
                  <a:schemeClr val="tx1"/>
                </a:solidFill>
              </a:rPr>
              <a:t>Instability</a:t>
            </a:r>
            <a:r>
              <a:rPr lang="en-ZA" sz="2000" dirty="0">
                <a:solidFill>
                  <a:schemeClr val="tx1"/>
                </a:solidFill>
              </a:rPr>
              <a:t>/ disruptiveness at universities and colleges due to student protests </a:t>
            </a:r>
            <a:r>
              <a:rPr lang="en-US" sz="2000" dirty="0">
                <a:solidFill>
                  <a:schemeClr val="tx1"/>
                </a:solidFill>
              </a:rPr>
              <a:t> </a:t>
            </a:r>
          </a:p>
          <a:p>
            <a:endParaRPr lang="en-US" sz="1200" b="1" u="sng" dirty="0">
              <a:solidFill>
                <a:schemeClr val="tx1"/>
              </a:solidFill>
            </a:endParaRPr>
          </a:p>
          <a:p>
            <a:r>
              <a:rPr lang="en-US" sz="2000" b="1" u="sng" dirty="0">
                <a:solidFill>
                  <a:schemeClr val="tx1"/>
                </a:solidFill>
              </a:rPr>
              <a:t>Risk Category</a:t>
            </a:r>
            <a:r>
              <a:rPr lang="en-US" sz="2000" b="1" dirty="0">
                <a:solidFill>
                  <a:schemeClr val="tx1"/>
                </a:solidFill>
              </a:rPr>
              <a:t>: </a:t>
            </a:r>
          </a:p>
          <a:p>
            <a:r>
              <a:rPr lang="en-US" sz="2000" dirty="0" smtClean="0">
                <a:solidFill>
                  <a:schemeClr val="tx1"/>
                </a:solidFill>
              </a:rPr>
              <a:t>Inefficiencies at entities </a:t>
            </a:r>
            <a:r>
              <a:rPr lang="en-US" sz="2000" dirty="0">
                <a:solidFill>
                  <a:schemeClr val="tx1"/>
                </a:solidFill>
              </a:rPr>
              <a:t>and poor institutional management</a:t>
            </a:r>
          </a:p>
          <a:p>
            <a:endParaRPr lang="en-US" sz="1200" b="1" u="sng" dirty="0">
              <a:solidFill>
                <a:schemeClr val="tx1"/>
              </a:solidFill>
            </a:endParaRPr>
          </a:p>
          <a:p>
            <a:pPr marL="0" indent="0">
              <a:buNone/>
            </a:pPr>
            <a:r>
              <a:rPr lang="en-US" sz="2000" b="1" u="sng" dirty="0">
                <a:solidFill>
                  <a:schemeClr val="tx1"/>
                </a:solidFill>
              </a:rPr>
              <a:t>Root Causes:</a:t>
            </a:r>
          </a:p>
          <a:p>
            <a:pPr marL="342900" indent="-342900">
              <a:buFont typeface="Arial" charset="0"/>
              <a:buChar char="•"/>
            </a:pPr>
            <a:r>
              <a:rPr lang="en-US" sz="2000" dirty="0">
                <a:solidFill>
                  <a:schemeClr val="tx1"/>
                </a:solidFill>
              </a:rPr>
              <a:t>Ineffective administration by NSFAS of student financial aid.</a:t>
            </a:r>
          </a:p>
          <a:p>
            <a:pPr marL="342900" indent="-342900">
              <a:buFont typeface="Arial" charset="0"/>
              <a:buChar char="•"/>
            </a:pPr>
            <a:r>
              <a:rPr lang="en-ZA" sz="2000" dirty="0">
                <a:solidFill>
                  <a:schemeClr val="tx1"/>
                </a:solidFill>
              </a:rPr>
              <a:t>Interference by private providers in the provision of student accommodation</a:t>
            </a:r>
            <a:r>
              <a:rPr lang="en-US" sz="2000" dirty="0">
                <a:solidFill>
                  <a:schemeClr val="tx1"/>
                </a:solidFill>
              </a:rPr>
              <a:t> </a:t>
            </a:r>
          </a:p>
          <a:p>
            <a:pPr marL="342900" indent="-342900">
              <a:buFont typeface="Arial" charset="0"/>
              <a:buChar char="•"/>
            </a:pPr>
            <a:r>
              <a:rPr lang="en-ZA" sz="2000" dirty="0">
                <a:solidFill>
                  <a:schemeClr val="tx1"/>
                </a:solidFill>
              </a:rPr>
              <a:t>Politically-motivated disruptions to teaching and </a:t>
            </a:r>
            <a:r>
              <a:rPr lang="en-ZA" sz="2000" dirty="0" smtClean="0">
                <a:solidFill>
                  <a:schemeClr val="tx1"/>
                </a:solidFill>
              </a:rPr>
              <a:t>learning</a:t>
            </a:r>
          </a:p>
          <a:p>
            <a:pPr marL="342900" indent="-342900">
              <a:buFont typeface="Arial" charset="0"/>
              <a:buChar char="•"/>
            </a:pPr>
            <a:endParaRPr lang="en-ZA" sz="2000" dirty="0">
              <a:solidFill>
                <a:schemeClr val="tx1"/>
              </a:solidFill>
            </a:endParaRPr>
          </a:p>
          <a:p>
            <a:pPr marL="342900" indent="-342900">
              <a:buFont typeface="Arial" charset="0"/>
              <a:buChar char="•"/>
            </a:pPr>
            <a:endParaRPr lang="en-US" sz="2000" b="1" u="sng" dirty="0"/>
          </a:p>
        </p:txBody>
      </p:sp>
      <p:sp>
        <p:nvSpPr>
          <p:cNvPr id="9" name="Oval 8"/>
          <p:cNvSpPr/>
          <p:nvPr/>
        </p:nvSpPr>
        <p:spPr>
          <a:xfrm>
            <a:off x="6634684" y="1600888"/>
            <a:ext cx="470630" cy="32945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a:t>
            </a:r>
          </a:p>
        </p:txBody>
      </p:sp>
      <p:sp>
        <p:nvSpPr>
          <p:cNvPr id="17" name="Oval 16"/>
          <p:cNvSpPr/>
          <p:nvPr/>
        </p:nvSpPr>
        <p:spPr>
          <a:xfrm rot="10800000" flipV="1">
            <a:off x="6628515" y="2055562"/>
            <a:ext cx="470630" cy="308593"/>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H</a:t>
            </a:r>
          </a:p>
        </p:txBody>
      </p:sp>
      <p:sp>
        <p:nvSpPr>
          <p:cNvPr id="10" name="Right Brace 9"/>
          <p:cNvSpPr/>
          <p:nvPr/>
        </p:nvSpPr>
        <p:spPr>
          <a:xfrm>
            <a:off x="7175345" y="1627486"/>
            <a:ext cx="267816" cy="681285"/>
          </a:xfrm>
          <a:prstGeom prst="rightBrace">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US" dirty="0"/>
          </a:p>
        </p:txBody>
      </p:sp>
      <p:sp>
        <p:nvSpPr>
          <p:cNvPr id="21" name="Title 7"/>
          <p:cNvSpPr txBox="1">
            <a:spLocks/>
          </p:cNvSpPr>
          <p:nvPr/>
        </p:nvSpPr>
        <p:spPr bwMode="auto">
          <a:xfrm>
            <a:off x="7286388" y="1670428"/>
            <a:ext cx="1259654" cy="8208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1200" b="1" dirty="0" smtClean="0"/>
              <a:t>Unsatisfactory </a:t>
            </a:r>
            <a:r>
              <a:rPr lang="en-US" sz="1200" b="1" dirty="0"/>
              <a:t>Reduction of inherent risk level</a:t>
            </a:r>
          </a:p>
        </p:txBody>
      </p:sp>
      <p:sp>
        <p:nvSpPr>
          <p:cNvPr id="13" name="Slide Number Placeholder 3"/>
          <p:cNvSpPr>
            <a:spLocks noGrp="1"/>
          </p:cNvSpPr>
          <p:nvPr>
            <p:ph type="sldNum" sz="quarter" idx="12"/>
          </p:nvPr>
        </p:nvSpPr>
        <p:spPr>
          <a:xfrm>
            <a:off x="7010400" y="6487587"/>
            <a:ext cx="2133600" cy="365125"/>
          </a:xfrm>
        </p:spPr>
        <p:txBody>
          <a:bodyPr/>
          <a:lstStyle/>
          <a:p>
            <a:pPr algn="r">
              <a:defRPr/>
            </a:pPr>
            <a:r>
              <a:rPr lang="en-US" b="1" dirty="0" smtClean="0">
                <a:latin typeface="+mn-lt"/>
                <a:cs typeface="Arial" pitchFamily="34" charset="0"/>
              </a:rPr>
              <a:t>80</a:t>
            </a:r>
            <a:endParaRPr lang="en-US" sz="1400" b="1" dirty="0">
              <a:latin typeface="+mn-lt"/>
              <a:cs typeface="Arial" pitchFamily="34" charset="0"/>
            </a:endParaRPr>
          </a:p>
        </p:txBody>
      </p:sp>
      <p:sp>
        <p:nvSpPr>
          <p:cNvPr id="18" name="TextBox 17"/>
          <p:cNvSpPr txBox="1"/>
          <p:nvPr/>
        </p:nvSpPr>
        <p:spPr>
          <a:xfrm>
            <a:off x="504148" y="152400"/>
            <a:ext cx="8119567" cy="523220"/>
          </a:xfrm>
          <a:prstGeom prst="rect">
            <a:avLst/>
          </a:prstGeom>
          <a:solidFill>
            <a:srgbClr val="006600"/>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fontAlgn="auto">
              <a:spcBef>
                <a:spcPts val="0"/>
              </a:spcBef>
              <a:spcAft>
                <a:spcPts val="0"/>
              </a:spcAft>
              <a:defRPr/>
            </a:pPr>
            <a:r>
              <a:rPr lang="en-US" sz="2800" b="1" dirty="0"/>
              <a:t>High Level Strategic </a:t>
            </a:r>
            <a:r>
              <a:rPr lang="en-US" sz="2800" b="1" dirty="0" smtClean="0"/>
              <a:t>Risks</a:t>
            </a:r>
            <a:endParaRPr lang="en-US" sz="2800" b="1" dirty="0"/>
          </a:p>
        </p:txBody>
      </p:sp>
    </p:spTree>
    <p:extLst>
      <p:ext uri="{BB962C8B-B14F-4D97-AF65-F5344CB8AC3E}">
        <p14:creationId xmlns:p14="http://schemas.microsoft.com/office/powerpoint/2010/main" xmlns="" val="124112518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5" name="Content Placeholder 2"/>
          <p:cNvSpPr txBox="1">
            <a:spLocks/>
          </p:cNvSpPr>
          <p:nvPr/>
        </p:nvSpPr>
        <p:spPr>
          <a:xfrm>
            <a:off x="-51620" y="1270368"/>
            <a:ext cx="8978017" cy="4978032"/>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None/>
            </a:pPr>
            <a:endParaRPr lang="en-ZA" sz="2400" b="1" dirty="0">
              <a:cs typeface="Arial" pitchFamily="34" charset="0"/>
            </a:endParaRPr>
          </a:p>
          <a:p>
            <a:pPr marL="0" indent="0">
              <a:buNone/>
            </a:pPr>
            <a:endParaRPr lang="en-ZA" sz="2400" dirty="0" smtClean="0"/>
          </a:p>
        </p:txBody>
      </p:sp>
      <p:sp>
        <p:nvSpPr>
          <p:cNvPr id="3" name="Rectangle 2"/>
          <p:cNvSpPr/>
          <p:nvPr/>
        </p:nvSpPr>
        <p:spPr>
          <a:xfrm>
            <a:off x="491033" y="1219200"/>
            <a:ext cx="8119567" cy="3631763"/>
          </a:xfrm>
          <a:prstGeom prst="rect">
            <a:avLst/>
          </a:prstGeom>
        </p:spPr>
        <p:txBody>
          <a:bodyPr wrap="square">
            <a:spAutoFit/>
          </a:bodyPr>
          <a:lstStyle/>
          <a:p>
            <a:pPr marL="342900" lvl="0" indent="-342900">
              <a:spcAft>
                <a:spcPts val="1200"/>
              </a:spcAft>
              <a:buFont typeface="Symbol" panose="05050102010706020507" pitchFamily="18" charset="2"/>
              <a:buChar char=""/>
            </a:pPr>
            <a:r>
              <a:rPr lang="en-ZA" dirty="0">
                <a:latin typeface="+mn-lt"/>
                <a:ea typeface="Calibri" panose="020F0502020204030204" pitchFamily="34" charset="0"/>
                <a:cs typeface="Times New Roman" panose="02020603050405020304" pitchFamily="18" charset="0"/>
              </a:rPr>
              <a:t>Auditor General place reliance on the Audit Committee as independent advisory body to the Department </a:t>
            </a:r>
          </a:p>
          <a:p>
            <a:pPr marL="342900" lvl="0" indent="-342900">
              <a:spcAft>
                <a:spcPts val="1200"/>
              </a:spcAft>
              <a:buFont typeface="Symbol" panose="05050102010706020507" pitchFamily="18" charset="2"/>
              <a:buChar char=""/>
            </a:pPr>
            <a:r>
              <a:rPr lang="en-ZA" dirty="0">
                <a:latin typeface="+mn-lt"/>
                <a:ea typeface="Calibri" panose="020F0502020204030204" pitchFamily="34" charset="0"/>
                <a:cs typeface="Times New Roman" panose="02020603050405020304" pitchFamily="18" charset="0"/>
              </a:rPr>
              <a:t>Department received an unqualified audit opinion since </a:t>
            </a:r>
            <a:r>
              <a:rPr lang="en-ZA" dirty="0" smtClean="0">
                <a:latin typeface="+mn-lt"/>
                <a:ea typeface="Calibri" panose="020F0502020204030204" pitchFamily="34" charset="0"/>
                <a:cs typeface="Times New Roman" panose="02020603050405020304" pitchFamily="18" charset="0"/>
              </a:rPr>
              <a:t>the establishement of </a:t>
            </a:r>
            <a:r>
              <a:rPr lang="en-ZA" dirty="0">
                <a:latin typeface="+mn-lt"/>
                <a:ea typeface="Calibri" panose="020F0502020204030204" pitchFamily="34" charset="0"/>
                <a:cs typeface="Times New Roman" panose="02020603050405020304" pitchFamily="18" charset="0"/>
              </a:rPr>
              <a:t>the Department </a:t>
            </a:r>
            <a:endParaRPr lang="en-ZA" dirty="0" smtClean="0">
              <a:latin typeface="+mn-lt"/>
              <a:ea typeface="Calibri" panose="020F0502020204030204" pitchFamily="34" charset="0"/>
              <a:cs typeface="Times New Roman" panose="02020603050405020304" pitchFamily="18" charset="0"/>
            </a:endParaRPr>
          </a:p>
          <a:p>
            <a:pPr marL="342900" lvl="0" indent="-342900">
              <a:spcAft>
                <a:spcPts val="1200"/>
              </a:spcAft>
              <a:buFont typeface="Symbol" panose="05050102010706020507" pitchFamily="18" charset="2"/>
              <a:buChar char=""/>
            </a:pPr>
            <a:r>
              <a:rPr lang="en-ZA" dirty="0" smtClean="0">
                <a:latin typeface="+mn-lt"/>
                <a:ea typeface="Calibri" panose="020F0502020204030204" pitchFamily="34" charset="0"/>
                <a:cs typeface="Times New Roman" panose="02020603050405020304" pitchFamily="18" charset="0"/>
              </a:rPr>
              <a:t>No material adjustments to the financial statements resulting from the audit in the 2016/17 financial year</a:t>
            </a:r>
            <a:endParaRPr lang="en-ZA" dirty="0">
              <a:latin typeface="+mn-lt"/>
              <a:ea typeface="Calibri" panose="020F0502020204030204" pitchFamily="34" charset="0"/>
              <a:cs typeface="Times New Roman" panose="02020603050405020304" pitchFamily="18" charset="0"/>
            </a:endParaRPr>
          </a:p>
          <a:p>
            <a:pPr marL="342900" lvl="0" indent="-342900">
              <a:spcAft>
                <a:spcPts val="1200"/>
              </a:spcAft>
              <a:buFont typeface="Symbol" panose="05050102010706020507" pitchFamily="18" charset="2"/>
              <a:buChar char=""/>
            </a:pPr>
            <a:r>
              <a:rPr lang="en-ZA" dirty="0">
                <a:latin typeface="+mn-lt"/>
                <a:ea typeface="Calibri" panose="020F0502020204030204" pitchFamily="34" charset="0"/>
                <a:cs typeface="Times New Roman" panose="02020603050405020304" pitchFamily="18" charset="0"/>
              </a:rPr>
              <a:t>Good working relationship between Audit Committee and the management of the Department </a:t>
            </a:r>
            <a:endParaRPr lang="en-ZA" dirty="0" smtClean="0">
              <a:latin typeface="+mn-lt"/>
              <a:ea typeface="Calibri" panose="020F0502020204030204" pitchFamily="34" charset="0"/>
              <a:cs typeface="Times New Roman" panose="02020603050405020304" pitchFamily="18" charset="0"/>
            </a:endParaRPr>
          </a:p>
          <a:p>
            <a:pPr marL="342900" lvl="0" indent="-342900">
              <a:spcAft>
                <a:spcPts val="1200"/>
              </a:spcAft>
              <a:buFont typeface="Symbol" panose="05050102010706020507" pitchFamily="18" charset="2"/>
              <a:buChar char=""/>
            </a:pPr>
            <a:r>
              <a:rPr lang="en-ZA" dirty="0" smtClean="0">
                <a:latin typeface="+mn-lt"/>
                <a:ea typeface="Calibri" panose="020F0502020204030204" pitchFamily="34" charset="0"/>
                <a:cs typeface="Times New Roman" panose="02020603050405020304" pitchFamily="18" charset="0"/>
              </a:rPr>
              <a:t>Good working relationship with the Auditor-General</a:t>
            </a:r>
          </a:p>
          <a:p>
            <a:pPr marL="342900" lvl="0" indent="-342900">
              <a:spcAft>
                <a:spcPts val="1200"/>
              </a:spcAft>
              <a:buFont typeface="Symbol" panose="05050102010706020507" pitchFamily="18" charset="2"/>
              <a:buChar char=""/>
            </a:pPr>
            <a:endParaRPr lang="en-ZA" dirty="0">
              <a:effectLst/>
              <a:latin typeface="+mn-lt"/>
              <a:ea typeface="Calibri" panose="020F0502020204030204" pitchFamily="34" charset="0"/>
              <a:cs typeface="Times New Roman" panose="02020603050405020304" pitchFamily="18" charset="0"/>
            </a:endParaRPr>
          </a:p>
        </p:txBody>
      </p:sp>
      <p:sp>
        <p:nvSpPr>
          <p:cNvPr id="8" name="Slide Number Placeholder 3"/>
          <p:cNvSpPr>
            <a:spLocks noGrp="1"/>
          </p:cNvSpPr>
          <p:nvPr>
            <p:ph type="sldNum" sz="quarter" idx="12"/>
          </p:nvPr>
        </p:nvSpPr>
        <p:spPr>
          <a:xfrm>
            <a:off x="7010400" y="6487587"/>
            <a:ext cx="2133600" cy="365125"/>
          </a:xfrm>
        </p:spPr>
        <p:txBody>
          <a:bodyPr/>
          <a:lstStyle/>
          <a:p>
            <a:pPr algn="r">
              <a:defRPr/>
            </a:pPr>
            <a:r>
              <a:rPr lang="en-US" b="1" dirty="0" smtClean="0">
                <a:latin typeface="+mn-lt"/>
                <a:cs typeface="Arial" pitchFamily="34" charset="0"/>
              </a:rPr>
              <a:t>81</a:t>
            </a:r>
            <a:endParaRPr lang="en-US" sz="1400" b="1" dirty="0">
              <a:latin typeface="+mn-lt"/>
              <a:cs typeface="Arial" pitchFamily="34" charset="0"/>
            </a:endParaRPr>
          </a:p>
        </p:txBody>
      </p:sp>
      <p:sp>
        <p:nvSpPr>
          <p:cNvPr id="9" name="TextBox 8"/>
          <p:cNvSpPr txBox="1"/>
          <p:nvPr/>
        </p:nvSpPr>
        <p:spPr>
          <a:xfrm>
            <a:off x="491033" y="533400"/>
            <a:ext cx="8119567" cy="530145"/>
          </a:xfrm>
          <a:prstGeom prst="rect">
            <a:avLst/>
          </a:prstGeom>
          <a:solidFill>
            <a:srgbClr val="006600"/>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a:lnSpc>
                <a:spcPct val="107000"/>
              </a:lnSpc>
              <a:spcAft>
                <a:spcPts val="800"/>
              </a:spcAft>
            </a:pPr>
            <a:r>
              <a:rPr lang="en-ZA" sz="2800" b="1" dirty="0">
                <a:latin typeface="Arial" panose="020B0604020202020204" pitchFamily="34" charset="0"/>
                <a:ea typeface="Calibri" panose="020F0502020204030204" pitchFamily="34" charset="0"/>
                <a:cs typeface="Times New Roman" panose="02020603050405020304" pitchFamily="18" charset="0"/>
              </a:rPr>
              <a:t>Success by the Audit Committee</a:t>
            </a:r>
            <a:endParaRPr lang="en-ZA" sz="2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1498244364"/>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5" name="Content Placeholder 2"/>
          <p:cNvSpPr txBox="1">
            <a:spLocks/>
          </p:cNvSpPr>
          <p:nvPr/>
        </p:nvSpPr>
        <p:spPr>
          <a:xfrm>
            <a:off x="-51620" y="1270368"/>
            <a:ext cx="8978017" cy="4978032"/>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None/>
            </a:pPr>
            <a:endParaRPr lang="en-ZA" sz="2400" b="1" dirty="0">
              <a:cs typeface="Arial" pitchFamily="34" charset="0"/>
            </a:endParaRPr>
          </a:p>
          <a:p>
            <a:pPr marL="0" indent="0">
              <a:buNone/>
            </a:pPr>
            <a:endParaRPr lang="en-ZA" sz="2400" dirty="0" smtClean="0"/>
          </a:p>
        </p:txBody>
      </p:sp>
      <p:sp>
        <p:nvSpPr>
          <p:cNvPr id="3" name="Rectangle 2"/>
          <p:cNvSpPr/>
          <p:nvPr/>
        </p:nvSpPr>
        <p:spPr>
          <a:xfrm>
            <a:off x="491033" y="1240871"/>
            <a:ext cx="8119568" cy="2800767"/>
          </a:xfrm>
          <a:prstGeom prst="rect">
            <a:avLst/>
          </a:prstGeom>
        </p:spPr>
        <p:txBody>
          <a:bodyPr wrap="square">
            <a:spAutoFit/>
          </a:bodyPr>
          <a:lstStyle/>
          <a:p>
            <a:pPr marL="342900" lvl="0" indent="-342900">
              <a:spcAft>
                <a:spcPts val="1200"/>
              </a:spcAft>
              <a:buFont typeface="Symbol" panose="05050102010706020507" pitchFamily="18" charset="2"/>
              <a:buChar char=""/>
            </a:pPr>
            <a:r>
              <a:rPr lang="en-ZA" dirty="0" smtClean="0">
                <a:latin typeface="+mn-lt"/>
                <a:ea typeface="Calibri" panose="020F0502020204030204" pitchFamily="34" charset="0"/>
                <a:cs typeface="Times New Roman" panose="02020603050405020304" pitchFamily="18" charset="0"/>
              </a:rPr>
              <a:t>Continued sound financial management and governance in the Department</a:t>
            </a:r>
          </a:p>
          <a:p>
            <a:pPr marL="342900" lvl="0" indent="-342900">
              <a:spcAft>
                <a:spcPts val="1200"/>
              </a:spcAft>
              <a:buFont typeface="Symbol" panose="05050102010706020507" pitchFamily="18" charset="2"/>
              <a:buChar char=""/>
            </a:pPr>
            <a:r>
              <a:rPr lang="en-ZA" dirty="0" smtClean="0">
                <a:latin typeface="+mn-lt"/>
                <a:ea typeface="Calibri" panose="020F0502020204030204" pitchFamily="34" charset="0"/>
                <a:cs typeface="Times New Roman" panose="02020603050405020304" pitchFamily="18" charset="0"/>
              </a:rPr>
              <a:t>Focus on compliance with legislation and regulation</a:t>
            </a:r>
            <a:endParaRPr lang="en-ZA" dirty="0">
              <a:latin typeface="+mn-lt"/>
              <a:ea typeface="Calibri" panose="020F0502020204030204" pitchFamily="34" charset="0"/>
              <a:cs typeface="Times New Roman" panose="02020603050405020304" pitchFamily="18" charset="0"/>
            </a:endParaRPr>
          </a:p>
          <a:p>
            <a:pPr marL="342900" lvl="0" indent="-342900">
              <a:spcAft>
                <a:spcPts val="1200"/>
              </a:spcAft>
              <a:buFont typeface="Symbol" panose="05050102010706020507" pitchFamily="18" charset="2"/>
              <a:buChar char=""/>
            </a:pPr>
            <a:r>
              <a:rPr lang="en-ZA" dirty="0" smtClean="0">
                <a:latin typeface="+mn-lt"/>
                <a:ea typeface="Calibri" panose="020F0502020204030204" pitchFamily="34" charset="0"/>
                <a:cs typeface="Times New Roman" panose="02020603050405020304" pitchFamily="18" charset="0"/>
              </a:rPr>
              <a:t>Follow up on previous Auditor-General findings.(special meeting February)</a:t>
            </a:r>
          </a:p>
          <a:p>
            <a:pPr marL="342900" lvl="0" indent="-342900">
              <a:spcAft>
                <a:spcPts val="1200"/>
              </a:spcAft>
              <a:buFont typeface="Symbol" panose="05050102010706020507" pitchFamily="18" charset="2"/>
              <a:buChar char=""/>
            </a:pPr>
            <a:r>
              <a:rPr lang="en-ZA" dirty="0" smtClean="0">
                <a:latin typeface="+mn-lt"/>
                <a:ea typeface="Calibri" panose="020F0502020204030204" pitchFamily="34" charset="0"/>
                <a:cs typeface="Times New Roman" panose="02020603050405020304" pitchFamily="18" charset="0"/>
              </a:rPr>
              <a:t>Special attention to HR matters</a:t>
            </a:r>
          </a:p>
          <a:p>
            <a:pPr marL="342900" lvl="0" indent="-342900">
              <a:spcAft>
                <a:spcPts val="1200"/>
              </a:spcAft>
              <a:buFont typeface="Symbol" panose="05050102010706020507" pitchFamily="18" charset="2"/>
              <a:buChar char=""/>
            </a:pPr>
            <a:r>
              <a:rPr lang="en-ZA" dirty="0" smtClean="0">
                <a:latin typeface="+mn-lt"/>
                <a:ea typeface="Calibri" panose="020F0502020204030204" pitchFamily="34" charset="0"/>
                <a:cs typeface="Times New Roman" panose="02020603050405020304" pitchFamily="18" charset="0"/>
              </a:rPr>
              <a:t>Prevention of and action taken on irregular expenditure</a:t>
            </a:r>
          </a:p>
          <a:p>
            <a:pPr marL="342900" lvl="0" indent="-342900">
              <a:spcAft>
                <a:spcPts val="1200"/>
              </a:spcAft>
              <a:buFont typeface="Symbol" panose="05050102010706020507" pitchFamily="18" charset="2"/>
              <a:buChar char=""/>
            </a:pPr>
            <a:endParaRPr lang="en-ZA" dirty="0">
              <a:effectLst/>
              <a:latin typeface="+mn-lt"/>
              <a:ea typeface="Calibri" panose="020F0502020204030204" pitchFamily="34" charset="0"/>
              <a:cs typeface="Times New Roman" panose="02020603050405020304" pitchFamily="18" charset="0"/>
            </a:endParaRPr>
          </a:p>
        </p:txBody>
      </p:sp>
      <p:sp>
        <p:nvSpPr>
          <p:cNvPr id="8" name="Slide Number Placeholder 3"/>
          <p:cNvSpPr>
            <a:spLocks noGrp="1"/>
          </p:cNvSpPr>
          <p:nvPr>
            <p:ph type="sldNum" sz="quarter" idx="12"/>
          </p:nvPr>
        </p:nvSpPr>
        <p:spPr>
          <a:xfrm>
            <a:off x="7010400" y="6487587"/>
            <a:ext cx="2133600" cy="365125"/>
          </a:xfrm>
        </p:spPr>
        <p:txBody>
          <a:bodyPr/>
          <a:lstStyle/>
          <a:p>
            <a:pPr algn="r">
              <a:defRPr/>
            </a:pPr>
            <a:r>
              <a:rPr lang="en-US" sz="1400" b="1" dirty="0" smtClean="0">
                <a:latin typeface="+mn-lt"/>
                <a:cs typeface="Arial" pitchFamily="34" charset="0"/>
              </a:rPr>
              <a:t>82</a:t>
            </a:r>
            <a:endParaRPr lang="en-US" sz="1400" b="1" dirty="0">
              <a:latin typeface="+mn-lt"/>
              <a:cs typeface="Arial" pitchFamily="34" charset="0"/>
            </a:endParaRPr>
          </a:p>
        </p:txBody>
      </p:sp>
      <p:sp>
        <p:nvSpPr>
          <p:cNvPr id="9" name="TextBox 8"/>
          <p:cNvSpPr txBox="1"/>
          <p:nvPr/>
        </p:nvSpPr>
        <p:spPr>
          <a:xfrm>
            <a:off x="491033" y="533400"/>
            <a:ext cx="8119567" cy="530145"/>
          </a:xfrm>
          <a:prstGeom prst="rect">
            <a:avLst/>
          </a:prstGeom>
          <a:solidFill>
            <a:srgbClr val="006600"/>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a:lnSpc>
                <a:spcPct val="107000"/>
              </a:lnSpc>
              <a:spcAft>
                <a:spcPts val="800"/>
              </a:spcAft>
            </a:pPr>
            <a:r>
              <a:rPr lang="en-ZA" sz="2800" b="1" dirty="0">
                <a:latin typeface="Arial" panose="020B0604020202020204" pitchFamily="34" charset="0"/>
                <a:ea typeface="Calibri" panose="020F0502020204030204" pitchFamily="34" charset="0"/>
                <a:cs typeface="Times New Roman" panose="02020603050405020304" pitchFamily="18" charset="0"/>
              </a:rPr>
              <a:t>Focus Areas of the Audit Committee</a:t>
            </a:r>
            <a:endParaRPr lang="en-ZA" sz="2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3810996217"/>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5" name="Content Placeholder 2"/>
          <p:cNvSpPr txBox="1">
            <a:spLocks/>
          </p:cNvSpPr>
          <p:nvPr/>
        </p:nvSpPr>
        <p:spPr>
          <a:xfrm>
            <a:off x="491032" y="1143000"/>
            <a:ext cx="8119568" cy="617220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spcBef>
                <a:spcPts val="0"/>
              </a:spcBef>
              <a:spcAft>
                <a:spcPts val="1200"/>
              </a:spcAft>
              <a:buFont typeface="Arial" panose="020B0604020202020204" pitchFamily="34" charset="0"/>
              <a:buChar char="•"/>
            </a:pPr>
            <a:r>
              <a:rPr lang="en-ZA" sz="1800" dirty="0" smtClean="0">
                <a:ea typeface="Calibri" panose="020F0502020204030204" pitchFamily="34" charset="0"/>
                <a:cs typeface="Times New Roman" panose="02020603050405020304" pitchFamily="18" charset="0"/>
              </a:rPr>
              <a:t>Quarterly </a:t>
            </a:r>
            <a:r>
              <a:rPr lang="en-ZA" sz="1800" dirty="0">
                <a:ea typeface="Calibri" panose="020F0502020204030204" pitchFamily="34" charset="0"/>
                <a:cs typeface="Times New Roman" panose="02020603050405020304" pitchFamily="18" charset="0"/>
              </a:rPr>
              <a:t>reporting by CFO to the Audit Committee on financial activities</a:t>
            </a:r>
          </a:p>
          <a:p>
            <a:pPr lvl="0">
              <a:spcBef>
                <a:spcPts val="0"/>
              </a:spcBef>
              <a:spcAft>
                <a:spcPts val="1200"/>
              </a:spcAft>
              <a:buFont typeface="Arial" panose="020B0604020202020204" pitchFamily="34" charset="0"/>
              <a:buChar char="•"/>
            </a:pPr>
            <a:r>
              <a:rPr lang="en-ZA" sz="1800" dirty="0">
                <a:ea typeface="Calibri" panose="020F0502020204030204" pitchFamily="34" charset="0"/>
                <a:cs typeface="Times New Roman" panose="02020603050405020304" pitchFamily="18" charset="0"/>
              </a:rPr>
              <a:t>Auditing of interim and year-end financial statements by Internal Audit</a:t>
            </a:r>
          </a:p>
          <a:p>
            <a:pPr lvl="0">
              <a:spcBef>
                <a:spcPts val="0"/>
              </a:spcBef>
              <a:spcAft>
                <a:spcPts val="1200"/>
              </a:spcAft>
              <a:buFont typeface="Arial" panose="020B0604020202020204" pitchFamily="34" charset="0"/>
              <a:buChar char="•"/>
            </a:pPr>
            <a:r>
              <a:rPr lang="en-ZA" sz="1800" dirty="0">
                <a:ea typeface="Calibri" panose="020F0502020204030204" pitchFamily="34" charset="0"/>
                <a:cs typeface="Times New Roman" panose="02020603050405020304" pitchFamily="18" charset="0"/>
              </a:rPr>
              <a:t>Quarterly reporting by Branches to the Audit Committee on performance </a:t>
            </a:r>
          </a:p>
          <a:p>
            <a:pPr lvl="0">
              <a:spcBef>
                <a:spcPts val="0"/>
              </a:spcBef>
              <a:spcAft>
                <a:spcPts val="1200"/>
              </a:spcAft>
              <a:buFont typeface="Arial" panose="020B0604020202020204" pitchFamily="34" charset="0"/>
              <a:buChar char="•"/>
            </a:pPr>
            <a:r>
              <a:rPr lang="en-ZA" sz="1800" dirty="0">
                <a:ea typeface="Calibri" panose="020F0502020204030204" pitchFamily="34" charset="0"/>
                <a:cs typeface="Times New Roman" panose="02020603050405020304" pitchFamily="18" charset="0"/>
              </a:rPr>
              <a:t>Auditing of performance information by Internal </a:t>
            </a:r>
            <a:r>
              <a:rPr lang="en-ZA" sz="1800" dirty="0" smtClean="0">
                <a:ea typeface="Calibri" panose="020F0502020204030204" pitchFamily="34" charset="0"/>
                <a:cs typeface="Times New Roman" panose="02020603050405020304" pitchFamily="18" charset="0"/>
              </a:rPr>
              <a:t>Audit</a:t>
            </a:r>
          </a:p>
          <a:p>
            <a:pPr>
              <a:spcBef>
                <a:spcPts val="0"/>
              </a:spcBef>
              <a:spcAft>
                <a:spcPts val="1200"/>
              </a:spcAft>
              <a:buFont typeface="Arial" panose="020B0604020202020204" pitchFamily="34" charset="0"/>
              <a:buChar char="•"/>
            </a:pPr>
            <a:r>
              <a:rPr lang="en-ZA" sz="1800" dirty="0">
                <a:ea typeface="Calibri" panose="020F0502020204030204" pitchFamily="34" charset="0"/>
                <a:cs typeface="Times New Roman" panose="02020603050405020304" pitchFamily="18" charset="0"/>
              </a:rPr>
              <a:t>Review of the strategic and operational risk </a:t>
            </a:r>
            <a:r>
              <a:rPr lang="en-ZA" sz="1800" dirty="0" smtClean="0">
                <a:ea typeface="Calibri" panose="020F0502020204030204" pitchFamily="34" charset="0"/>
                <a:cs typeface="Times New Roman" panose="02020603050405020304" pitchFamily="18" charset="0"/>
              </a:rPr>
              <a:t>register</a:t>
            </a:r>
          </a:p>
          <a:p>
            <a:pPr lvl="0">
              <a:spcBef>
                <a:spcPts val="0"/>
              </a:spcBef>
              <a:spcAft>
                <a:spcPts val="1200"/>
              </a:spcAft>
              <a:buFont typeface="Arial" panose="020B0604020202020204" pitchFamily="34" charset="0"/>
              <a:buChar char="•"/>
            </a:pPr>
            <a:r>
              <a:rPr lang="en-ZA" sz="1800" dirty="0" smtClean="0">
                <a:ea typeface="Calibri" panose="020F0502020204030204" pitchFamily="34" charset="0"/>
                <a:cs typeface="Times New Roman" panose="02020603050405020304" pitchFamily="18" charset="0"/>
              </a:rPr>
              <a:t>Quarterly reporting by the Risk </a:t>
            </a:r>
            <a:r>
              <a:rPr lang="en-ZA" sz="1800" dirty="0">
                <a:ea typeface="Calibri" panose="020F0502020204030204" pitchFamily="34" charset="0"/>
                <a:cs typeface="Times New Roman" panose="02020603050405020304" pitchFamily="18" charset="0"/>
              </a:rPr>
              <a:t>M</a:t>
            </a:r>
            <a:r>
              <a:rPr lang="en-ZA" sz="1800" dirty="0" smtClean="0">
                <a:ea typeface="Calibri" panose="020F0502020204030204" pitchFamily="34" charset="0"/>
                <a:cs typeface="Times New Roman" panose="02020603050405020304" pitchFamily="18" charset="0"/>
              </a:rPr>
              <a:t>anagement unit on the management of risks</a:t>
            </a:r>
          </a:p>
          <a:p>
            <a:pPr lvl="0">
              <a:spcBef>
                <a:spcPts val="0"/>
              </a:spcBef>
              <a:spcAft>
                <a:spcPts val="1200"/>
              </a:spcAft>
              <a:buFont typeface="Arial" panose="020B0604020202020204" pitchFamily="34" charset="0"/>
              <a:buChar char="•"/>
            </a:pPr>
            <a:r>
              <a:rPr lang="en-ZA" sz="1800" dirty="0" smtClean="0">
                <a:ea typeface="Calibri" panose="020F0502020204030204" pitchFamily="34" charset="0"/>
                <a:cs typeface="Times New Roman" panose="02020603050405020304" pitchFamily="18" charset="0"/>
              </a:rPr>
              <a:t>Reporting </a:t>
            </a:r>
            <a:r>
              <a:rPr lang="en-ZA" sz="1800" dirty="0">
                <a:ea typeface="Calibri" panose="020F0502020204030204" pitchFamily="34" charset="0"/>
                <a:cs typeface="Times New Roman" panose="02020603050405020304" pitchFamily="18" charset="0"/>
              </a:rPr>
              <a:t>by Branches on the  implementation of action plans to the Audit Committee on audit findings</a:t>
            </a:r>
          </a:p>
          <a:p>
            <a:pPr lvl="0">
              <a:spcBef>
                <a:spcPts val="0"/>
              </a:spcBef>
              <a:spcAft>
                <a:spcPts val="1200"/>
              </a:spcAft>
              <a:buFont typeface="Arial" panose="020B0604020202020204" pitchFamily="34" charset="0"/>
              <a:buChar char="•"/>
            </a:pPr>
            <a:r>
              <a:rPr lang="en-ZA" sz="1800" dirty="0">
                <a:ea typeface="Calibri" panose="020F0502020204030204" pitchFamily="34" charset="0"/>
                <a:cs typeface="Times New Roman" panose="02020603050405020304" pitchFamily="18" charset="0"/>
              </a:rPr>
              <a:t>Follow up audit by Internal Audit on implementation of action plans on audit findings</a:t>
            </a:r>
          </a:p>
          <a:p>
            <a:pPr marL="457200" lvl="1" indent="0">
              <a:spcBef>
                <a:spcPts val="0"/>
              </a:spcBef>
              <a:spcAft>
                <a:spcPts val="1200"/>
              </a:spcAft>
              <a:buNone/>
            </a:pPr>
            <a:endParaRPr lang="en-ZA" sz="1800" dirty="0" smtClean="0"/>
          </a:p>
        </p:txBody>
      </p:sp>
      <p:sp>
        <p:nvSpPr>
          <p:cNvPr id="7" name="Slide Number Placeholder 3"/>
          <p:cNvSpPr>
            <a:spLocks noGrp="1"/>
          </p:cNvSpPr>
          <p:nvPr>
            <p:ph type="sldNum" sz="quarter" idx="12"/>
          </p:nvPr>
        </p:nvSpPr>
        <p:spPr>
          <a:xfrm>
            <a:off x="7010400" y="6487587"/>
            <a:ext cx="2133600" cy="365125"/>
          </a:xfrm>
        </p:spPr>
        <p:txBody>
          <a:bodyPr/>
          <a:lstStyle/>
          <a:p>
            <a:pPr algn="r">
              <a:defRPr/>
            </a:pPr>
            <a:r>
              <a:rPr lang="en-US" b="1" dirty="0" smtClean="0">
                <a:latin typeface="+mn-lt"/>
                <a:cs typeface="Arial" pitchFamily="34" charset="0"/>
              </a:rPr>
              <a:t>83</a:t>
            </a:r>
            <a:endParaRPr lang="en-US" sz="1400" b="1" dirty="0">
              <a:latin typeface="+mn-lt"/>
              <a:cs typeface="Arial" pitchFamily="34" charset="0"/>
            </a:endParaRPr>
          </a:p>
        </p:txBody>
      </p:sp>
      <p:sp>
        <p:nvSpPr>
          <p:cNvPr id="8" name="TextBox 7"/>
          <p:cNvSpPr txBox="1"/>
          <p:nvPr/>
        </p:nvSpPr>
        <p:spPr>
          <a:xfrm>
            <a:off x="491033" y="533400"/>
            <a:ext cx="8119567" cy="530145"/>
          </a:xfrm>
          <a:prstGeom prst="rect">
            <a:avLst/>
          </a:prstGeom>
          <a:solidFill>
            <a:srgbClr val="006600"/>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a:lnSpc>
                <a:spcPct val="107000"/>
              </a:lnSpc>
              <a:spcAft>
                <a:spcPts val="800"/>
              </a:spcAft>
            </a:pPr>
            <a:r>
              <a:rPr lang="en-ZA" sz="2800" b="1" dirty="0" smtClean="0">
                <a:latin typeface="Arial" panose="020B0604020202020204" pitchFamily="34" charset="0"/>
                <a:ea typeface="Calibri" panose="020F0502020204030204" pitchFamily="34" charset="0"/>
                <a:cs typeface="Times New Roman" panose="02020603050405020304" pitchFamily="18" charset="0"/>
              </a:rPr>
              <a:t>2018/19 Actions </a:t>
            </a:r>
            <a:r>
              <a:rPr lang="en-ZA" sz="2800" b="1" dirty="0">
                <a:latin typeface="Arial" panose="020B0604020202020204" pitchFamily="34" charset="0"/>
                <a:ea typeface="Calibri" panose="020F0502020204030204" pitchFamily="34" charset="0"/>
                <a:cs typeface="Times New Roman" panose="02020603050405020304" pitchFamily="18" charset="0"/>
              </a:rPr>
              <a:t>for </a:t>
            </a:r>
            <a:r>
              <a:rPr lang="en-ZA" sz="2800" b="1" dirty="0" smtClean="0">
                <a:latin typeface="Arial" panose="020B0604020202020204" pitchFamily="34" charset="0"/>
                <a:ea typeface="Calibri" panose="020F0502020204030204" pitchFamily="34" charset="0"/>
                <a:cs typeface="Times New Roman" panose="02020603050405020304" pitchFamily="18" charset="0"/>
              </a:rPr>
              <a:t>the </a:t>
            </a:r>
            <a:r>
              <a:rPr lang="en-ZA" sz="2800" b="1" dirty="0">
                <a:latin typeface="Arial" panose="020B0604020202020204" pitchFamily="34" charset="0"/>
                <a:ea typeface="Calibri" panose="020F0502020204030204" pitchFamily="34" charset="0"/>
                <a:cs typeface="Times New Roman" panose="02020603050405020304" pitchFamily="18" charset="0"/>
              </a:rPr>
              <a:t>Audit Committee</a:t>
            </a:r>
            <a:endParaRPr lang="en-ZA" sz="2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1574517270"/>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4" descr="SLIDE LAYOUT.jpg"/>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pic>
        <p:nvPicPr>
          <p:cNvPr id="11267" name="Picture 6" descr="C:\Users\Lefifi.T\AppData\Local\Microsoft\Windows\Temporary Internet Files\Content.Outlook\XAEMJRW7\Higher Education LOGO (6).jpg"/>
          <p:cNvPicPr>
            <a:picLocks noChangeAspect="1" noChangeArrowheads="1"/>
          </p:cNvPicPr>
          <p:nvPr/>
        </p:nvPicPr>
        <p:blipFill>
          <a:blip r:embed="rId4" cstate="print"/>
          <a:srcRect/>
          <a:stretch>
            <a:fillRect/>
          </a:stretch>
        </p:blipFill>
        <p:spPr bwMode="auto">
          <a:xfrm>
            <a:off x="1755775" y="1557338"/>
            <a:ext cx="5695950" cy="2246312"/>
          </a:xfrm>
          <a:prstGeom prst="rect">
            <a:avLst/>
          </a:prstGeom>
          <a:noFill/>
          <a:ln w="9525">
            <a:noFill/>
            <a:miter lim="800000"/>
            <a:headEnd/>
            <a:tailEnd/>
          </a:ln>
        </p:spPr>
      </p:pic>
      <p:sp>
        <p:nvSpPr>
          <p:cNvPr id="11268" name="TextBox 7"/>
          <p:cNvSpPr txBox="1">
            <a:spLocks noChangeArrowheads="1"/>
          </p:cNvSpPr>
          <p:nvPr/>
        </p:nvSpPr>
        <p:spPr bwMode="auto">
          <a:xfrm>
            <a:off x="2484438" y="4005263"/>
            <a:ext cx="4103687" cy="1016000"/>
          </a:xfrm>
          <a:prstGeom prst="rect">
            <a:avLst/>
          </a:prstGeom>
          <a:noFill/>
          <a:ln w="9525">
            <a:noFill/>
            <a:miter lim="800000"/>
            <a:headEnd/>
            <a:tailEnd/>
          </a:ln>
        </p:spPr>
        <p:txBody>
          <a:bodyPr>
            <a:spAutoFit/>
          </a:bodyPr>
          <a:lstStyle/>
          <a:p>
            <a:pPr algn="ctr"/>
            <a:r>
              <a:rPr lang="en-US" sz="6000" b="1" i="1" dirty="0">
                <a:latin typeface="+mn-lt"/>
              </a:rPr>
              <a:t>Thank </a:t>
            </a:r>
            <a:r>
              <a:rPr lang="en-US" sz="6000" b="1" i="1" dirty="0" smtClean="0">
                <a:latin typeface="+mn-lt"/>
              </a:rPr>
              <a:t>you</a:t>
            </a:r>
            <a:endParaRPr lang="en-US" sz="6000" b="1" i="1" dirty="0">
              <a:latin typeface="+mn-lt"/>
            </a:endParaRPr>
          </a:p>
        </p:txBody>
      </p:sp>
      <p:pic>
        <p:nvPicPr>
          <p:cNvPr id="6" name="Picture 6" descr="C:\Users\Lefifi.T\AppData\Local\Microsoft\Windows\Temporary Internet Files\Content.Outlook\XAEMJRW7\Higher Education LOGO (6).jpg"/>
          <p:cNvPicPr>
            <a:picLocks noChangeAspect="1" noChangeArrowheads="1"/>
          </p:cNvPicPr>
          <p:nvPr/>
        </p:nvPicPr>
        <p:blipFill>
          <a:blip r:embed="rId4" cstate="print"/>
          <a:srcRect/>
          <a:stretch>
            <a:fillRect/>
          </a:stretch>
        </p:blipFill>
        <p:spPr bwMode="auto">
          <a:xfrm>
            <a:off x="1724025" y="1606551"/>
            <a:ext cx="5695950" cy="2246312"/>
          </a:xfrm>
          <a:prstGeom prst="rect">
            <a:avLst/>
          </a:prstGeom>
          <a:noFill/>
          <a:ln w="9525">
            <a:noFill/>
            <a:miter lim="800000"/>
            <a:headEnd/>
            <a:tailEnd/>
          </a:ln>
        </p:spPr>
      </p:pic>
    </p:spTree>
    <p:extLst>
      <p:ext uri="{BB962C8B-B14F-4D97-AF65-F5344CB8AC3E}">
        <p14:creationId xmlns:p14="http://schemas.microsoft.com/office/powerpoint/2010/main" xmlns="" val="35442327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5" name="Content Placeholder 2"/>
          <p:cNvSpPr txBox="1">
            <a:spLocks/>
          </p:cNvSpPr>
          <p:nvPr/>
        </p:nvSpPr>
        <p:spPr>
          <a:xfrm>
            <a:off x="-51620" y="1270368"/>
            <a:ext cx="8978017" cy="4978032"/>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None/>
            </a:pPr>
            <a:endParaRPr lang="en-ZA" sz="2400" b="1" dirty="0">
              <a:cs typeface="Arial" pitchFamily="34" charset="0"/>
            </a:endParaRPr>
          </a:p>
          <a:p>
            <a:pPr marL="0" indent="0">
              <a:buNone/>
            </a:pPr>
            <a:endParaRPr lang="en-ZA" sz="2400" dirty="0" smtClean="0"/>
          </a:p>
        </p:txBody>
      </p:sp>
      <p:sp>
        <p:nvSpPr>
          <p:cNvPr id="6" name="Content Placeholder 2"/>
          <p:cNvSpPr txBox="1">
            <a:spLocks/>
          </p:cNvSpPr>
          <p:nvPr/>
        </p:nvSpPr>
        <p:spPr>
          <a:xfrm>
            <a:off x="491033" y="1091914"/>
            <a:ext cx="8119567" cy="5461286"/>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spcBef>
                <a:spcPts val="0"/>
              </a:spcBef>
            </a:pPr>
            <a:r>
              <a:rPr lang="en-ZA" sz="1800" kern="0" dirty="0" smtClean="0"/>
              <a:t>Infrastructure and efficiency grant was introduced in </a:t>
            </a:r>
            <a:r>
              <a:rPr lang="en-US" sz="1800" kern="0" dirty="0" smtClean="0">
                <a:cs typeface="Arial" pitchFamily="34" charset="0"/>
              </a:rPr>
              <a:t>2007/08. </a:t>
            </a:r>
            <a:r>
              <a:rPr lang="en-US" sz="1800" kern="0" dirty="0">
                <a:cs typeface="Arial" pitchFamily="34" charset="0"/>
              </a:rPr>
              <a:t>A</a:t>
            </a:r>
            <a:r>
              <a:rPr lang="en-US" sz="1800" kern="0" dirty="0" smtClean="0">
                <a:cs typeface="Arial" pitchFamily="34" charset="0"/>
              </a:rPr>
              <a:t>llocated in 3 year funding cycles to support infrastructure development plans.  </a:t>
            </a:r>
            <a:r>
              <a:rPr lang="en-US" sz="1800" kern="0" dirty="0">
                <a:cs typeface="Arial" pitchFamily="34" charset="0"/>
              </a:rPr>
              <a:t>U</a:t>
            </a:r>
            <a:r>
              <a:rPr lang="en-US" sz="1800" kern="0" dirty="0" smtClean="0">
                <a:cs typeface="Arial" pitchFamily="34" charset="0"/>
              </a:rPr>
              <a:t>tilization of funds is monitored and progress with respect to infrastructure development of the system is assessed and reported annually </a:t>
            </a:r>
          </a:p>
          <a:p>
            <a:pPr>
              <a:spcBef>
                <a:spcPts val="0"/>
              </a:spcBef>
            </a:pPr>
            <a:r>
              <a:rPr lang="en-US" sz="1800" kern="0" dirty="0" smtClean="0">
                <a:cs typeface="Arial" pitchFamily="34" charset="0"/>
              </a:rPr>
              <a:t>Since the inception, </a:t>
            </a:r>
            <a:r>
              <a:rPr lang="en-US" sz="1800" b="1" kern="0" dirty="0" smtClean="0">
                <a:cs typeface="Arial" pitchFamily="34" charset="0"/>
              </a:rPr>
              <a:t>R20.158 </a:t>
            </a:r>
            <a:r>
              <a:rPr lang="en-US" sz="1800" b="1" kern="0" dirty="0" err="1" smtClean="0">
                <a:cs typeface="Arial" pitchFamily="34" charset="0"/>
              </a:rPr>
              <a:t>bn</a:t>
            </a:r>
            <a:r>
              <a:rPr lang="en-US" sz="1800" b="1" kern="0" dirty="0" smtClean="0">
                <a:cs typeface="Arial" pitchFamily="34" charset="0"/>
              </a:rPr>
              <a:t> </a:t>
            </a:r>
            <a:r>
              <a:rPr lang="en-US" sz="1800" kern="0" dirty="0" smtClean="0">
                <a:cs typeface="Arial" pitchFamily="34" charset="0"/>
              </a:rPr>
              <a:t>has been disbursed to universities. Major infrastructure development has occurred across the system at all institutions with the largest amounts being provided to HDIs to help redress past inequality. The amount earmarked for 2018/19 to 2020/21 is </a:t>
            </a:r>
            <a:r>
              <a:rPr lang="en-US" sz="1800" b="1" kern="0" dirty="0" smtClean="0">
                <a:cs typeface="Arial" pitchFamily="34" charset="0"/>
              </a:rPr>
              <a:t>R8.5 </a:t>
            </a:r>
            <a:r>
              <a:rPr lang="en-US" sz="1800" b="1" kern="0" dirty="0" err="1" smtClean="0">
                <a:cs typeface="Arial" pitchFamily="34" charset="0"/>
              </a:rPr>
              <a:t>bn</a:t>
            </a:r>
            <a:endParaRPr lang="en-US" sz="1800" b="1" kern="0" dirty="0" smtClean="0">
              <a:cs typeface="Arial" pitchFamily="34" charset="0"/>
            </a:endParaRPr>
          </a:p>
          <a:p>
            <a:pPr>
              <a:spcBef>
                <a:spcPts val="0"/>
              </a:spcBef>
            </a:pPr>
            <a:r>
              <a:rPr lang="en-US" sz="1800" kern="0" dirty="0" smtClean="0">
                <a:cs typeface="Arial" pitchFamily="34" charset="0"/>
              </a:rPr>
              <a:t>A total investment of </a:t>
            </a:r>
            <a:r>
              <a:rPr lang="en-US" sz="1800" b="1" kern="0" dirty="0" smtClean="0">
                <a:cs typeface="Arial" pitchFamily="34" charset="0"/>
              </a:rPr>
              <a:t>R3.823 </a:t>
            </a:r>
            <a:r>
              <a:rPr lang="en-US" sz="1800" b="1" kern="0" dirty="0" err="1" smtClean="0">
                <a:cs typeface="Arial" pitchFamily="34" charset="0"/>
              </a:rPr>
              <a:t>bn</a:t>
            </a:r>
            <a:r>
              <a:rPr lang="en-US" sz="1800" b="1" kern="0" dirty="0" smtClean="0">
                <a:cs typeface="Arial" pitchFamily="34" charset="0"/>
              </a:rPr>
              <a:t> </a:t>
            </a:r>
            <a:r>
              <a:rPr lang="en-US" sz="1800" kern="0" dirty="0" smtClean="0">
                <a:cs typeface="Arial" pitchFamily="34" charset="0"/>
              </a:rPr>
              <a:t>has been allocated to the New Universities Project (UMP and SPU) for the period 2011/12 to 2017/18. A further </a:t>
            </a:r>
            <a:r>
              <a:rPr lang="en-US" sz="1800" b="1" kern="0" dirty="0" smtClean="0">
                <a:cs typeface="Arial" pitchFamily="34" charset="0"/>
              </a:rPr>
              <a:t>R3.145 </a:t>
            </a:r>
            <a:r>
              <a:rPr lang="en-US" sz="1800" b="1" kern="0" dirty="0" err="1" smtClean="0">
                <a:cs typeface="Arial" pitchFamily="34" charset="0"/>
              </a:rPr>
              <a:t>bn</a:t>
            </a:r>
            <a:r>
              <a:rPr lang="en-US" sz="1800" b="1" kern="0" dirty="0" smtClean="0">
                <a:cs typeface="Arial" pitchFamily="34" charset="0"/>
              </a:rPr>
              <a:t> </a:t>
            </a:r>
            <a:r>
              <a:rPr lang="en-US" sz="1800" kern="0" dirty="0" smtClean="0">
                <a:cs typeface="Arial" pitchFamily="34" charset="0"/>
              </a:rPr>
              <a:t>is earmarked for 2018/19 to 2020/21</a:t>
            </a:r>
          </a:p>
          <a:p>
            <a:pPr>
              <a:spcBef>
                <a:spcPts val="0"/>
              </a:spcBef>
            </a:pPr>
            <a:r>
              <a:rPr lang="en-US" sz="1800" kern="0" dirty="0" smtClean="0">
                <a:cs typeface="Arial" pitchFamily="34" charset="0"/>
              </a:rPr>
              <a:t>In  2015 institutions developed campus master plans and undertook maintenance and disability compliance audits. Out of this a Macro Infrastructure Framework has been developed. The MIF is an IT platform and management tool. For the 2018/19 – 2020/21 cycle all institutions have uploaded proposals on the MIF</a:t>
            </a:r>
          </a:p>
          <a:p>
            <a:pPr>
              <a:spcBef>
                <a:spcPts val="0"/>
              </a:spcBef>
            </a:pPr>
            <a:r>
              <a:rPr lang="en-US" sz="1800" kern="0" dirty="0" smtClean="0">
                <a:cs typeface="Arial" pitchFamily="34" charset="0"/>
              </a:rPr>
              <a:t>Capacity to monitor and ensure effective use of funds is critical; the Department plans to develop an </a:t>
            </a:r>
            <a:r>
              <a:rPr lang="en-US" sz="1800" b="1" kern="0" dirty="0" smtClean="0">
                <a:cs typeface="Arial" pitchFamily="34" charset="0"/>
              </a:rPr>
              <a:t>Infrastructure Development Support Unit  </a:t>
            </a:r>
            <a:r>
              <a:rPr lang="en-US" sz="1800" kern="0" dirty="0" smtClean="0">
                <a:cs typeface="Arial" pitchFamily="34" charset="0"/>
              </a:rPr>
              <a:t>building on the capacity built for developing the two new universities</a:t>
            </a:r>
            <a:endParaRPr lang="en-ZA" sz="1800" kern="0" dirty="0"/>
          </a:p>
        </p:txBody>
      </p:sp>
      <p:sp>
        <p:nvSpPr>
          <p:cNvPr id="8" name="Slide Number Placeholder 3"/>
          <p:cNvSpPr>
            <a:spLocks noGrp="1"/>
          </p:cNvSpPr>
          <p:nvPr>
            <p:ph type="sldNum" sz="quarter" idx="12"/>
          </p:nvPr>
        </p:nvSpPr>
        <p:spPr>
          <a:xfrm>
            <a:off x="7010400" y="6487587"/>
            <a:ext cx="2133600" cy="365125"/>
          </a:xfrm>
        </p:spPr>
        <p:txBody>
          <a:bodyPr/>
          <a:lstStyle/>
          <a:p>
            <a:pPr algn="r">
              <a:defRPr/>
            </a:pPr>
            <a:r>
              <a:rPr lang="en-US" b="1" dirty="0">
                <a:latin typeface="+mn-lt"/>
                <a:cs typeface="Arial" pitchFamily="34" charset="0"/>
              </a:rPr>
              <a:t>9</a:t>
            </a:r>
            <a:endParaRPr lang="en-US" sz="1400" b="1" dirty="0">
              <a:latin typeface="+mn-lt"/>
              <a:cs typeface="Arial" pitchFamily="34" charset="0"/>
            </a:endParaRPr>
          </a:p>
        </p:txBody>
      </p:sp>
      <p:sp>
        <p:nvSpPr>
          <p:cNvPr id="9" name="TextBox 8"/>
          <p:cNvSpPr txBox="1"/>
          <p:nvPr/>
        </p:nvSpPr>
        <p:spPr>
          <a:xfrm>
            <a:off x="491033" y="533400"/>
            <a:ext cx="8119567" cy="555986"/>
          </a:xfrm>
          <a:prstGeom prst="rect">
            <a:avLst/>
          </a:prstGeom>
          <a:solidFill>
            <a:srgbClr val="006600"/>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marL="0" marR="0" algn="ctr">
              <a:lnSpc>
                <a:spcPct val="115000"/>
              </a:lnSpc>
              <a:spcBef>
                <a:spcPts val="0"/>
              </a:spcBef>
              <a:spcAft>
                <a:spcPts val="0"/>
              </a:spcAft>
            </a:pPr>
            <a:r>
              <a:rPr lang="en-GB" sz="2800" b="1" dirty="0">
                <a:ea typeface="Times New Roman"/>
                <a:cs typeface="Times New Roman"/>
              </a:rPr>
              <a:t>University Infrastructure </a:t>
            </a:r>
            <a:endParaRPr lang="en-US" sz="2800" dirty="0">
              <a:latin typeface="Calibri"/>
              <a:ea typeface="Times New Roman"/>
              <a:cs typeface="Times New Roman"/>
            </a:endParaRPr>
          </a:p>
        </p:txBody>
      </p:sp>
    </p:spTree>
    <p:extLst>
      <p:ext uri="{BB962C8B-B14F-4D97-AF65-F5344CB8AC3E}">
        <p14:creationId xmlns:p14="http://schemas.microsoft.com/office/powerpoint/2010/main" xmlns="" val="1334494537"/>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15186</TotalTime>
  <Words>8767</Words>
  <Application>Microsoft Office PowerPoint</Application>
  <PresentationFormat>On-screen Show (4:3)</PresentationFormat>
  <Paragraphs>1527</Paragraphs>
  <Slides>84</Slides>
  <Notes>22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84</vt:i4>
      </vt:variant>
    </vt:vector>
  </HeadingPairs>
  <TitlesOfParts>
    <vt:vector size="86" baseType="lpstr">
      <vt:lpstr>Default Design</vt:lpstr>
      <vt:lpstr>Chart</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   </vt:lpstr>
      <vt:lpstr>    </vt:lpstr>
      <vt:lpstr>   </vt:lpstr>
      <vt:lpstr>   </vt:lpstr>
      <vt:lpstr>   </vt:lpstr>
      <vt:lpstr>   </vt:lpstr>
      <vt:lpstr>   </vt:lpstr>
      <vt:lpstr>   </vt:lpstr>
      <vt:lpstr>   </vt:lpstr>
      <vt:lpstr>   </vt:lpstr>
      <vt:lpstr>   </vt:lpstr>
      <vt:lpstr>   </vt:lpstr>
      <vt:lpstr>Slide 81</vt:lpstr>
      <vt:lpstr>Slide 82</vt:lpstr>
      <vt:lpstr>Slide 83</vt:lpstr>
      <vt:lpstr>Slide 84</vt:lpstr>
    </vt:vector>
  </TitlesOfParts>
  <Company>Dept of Education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DEPARTMENT OF BASIC EDUCATION</dc:title>
  <dc:creator>molalekoa.n</dc:creator>
  <cp:lastModifiedBy>PUMZA</cp:lastModifiedBy>
  <cp:revision>896</cp:revision>
  <cp:lastPrinted>2017-11-03T09:13:33Z</cp:lastPrinted>
  <dcterms:created xsi:type="dcterms:W3CDTF">2010-10-01T19:49:50Z</dcterms:created>
  <dcterms:modified xsi:type="dcterms:W3CDTF">2018-04-20T09:17:26Z</dcterms:modified>
</cp:coreProperties>
</file>