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</p:sldMasterIdLst>
  <p:notesMasterIdLst>
    <p:notesMasterId r:id="rId28"/>
  </p:notesMasterIdLst>
  <p:sldIdLst>
    <p:sldId id="378" r:id="rId2"/>
    <p:sldId id="411" r:id="rId3"/>
    <p:sldId id="443" r:id="rId4"/>
    <p:sldId id="433" r:id="rId5"/>
    <p:sldId id="440" r:id="rId6"/>
    <p:sldId id="430" r:id="rId7"/>
    <p:sldId id="444" r:id="rId8"/>
    <p:sldId id="431" r:id="rId9"/>
    <p:sldId id="434" r:id="rId10"/>
    <p:sldId id="435" r:id="rId11"/>
    <p:sldId id="436" r:id="rId12"/>
    <p:sldId id="438" r:id="rId13"/>
    <p:sldId id="445" r:id="rId14"/>
    <p:sldId id="439" r:id="rId15"/>
    <p:sldId id="446" r:id="rId16"/>
    <p:sldId id="383" r:id="rId17"/>
    <p:sldId id="400" r:id="rId18"/>
    <p:sldId id="401" r:id="rId19"/>
    <p:sldId id="442" r:id="rId20"/>
    <p:sldId id="448" r:id="rId21"/>
    <p:sldId id="449" r:id="rId22"/>
    <p:sldId id="450" r:id="rId23"/>
    <p:sldId id="451" r:id="rId24"/>
    <p:sldId id="452" r:id="rId25"/>
    <p:sldId id="447" r:id="rId26"/>
    <p:sldId id="273" r:id="rId27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D31"/>
    <a:srgbClr val="5AD849"/>
    <a:srgbClr val="5E8C2A"/>
    <a:srgbClr val="FF6600"/>
    <a:srgbClr val="005800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201D6-9DBA-4F54-8E94-056914E5895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A917C-16E8-4523-89C1-451E0E6C6CF4}">
      <dgm:prSet phldrT="[Text]" custT="1"/>
      <dgm:spPr/>
      <dgm:t>
        <a:bodyPr/>
        <a:lstStyle/>
        <a:p>
          <a:pPr algn="l"/>
          <a:r>
            <a:rPr lang="en-ZA" sz="1400" b="1" dirty="0"/>
            <a:t>Strategic Objective 1: </a:t>
          </a:r>
        </a:p>
        <a:p>
          <a:pPr algn="l"/>
          <a:r>
            <a:rPr lang="en-ZA" sz="1400" dirty="0"/>
            <a:t>Provide a </a:t>
          </a:r>
          <a:r>
            <a:rPr lang="en-ZA" sz="1400" b="1" dirty="0"/>
            <a:t>dispute resolution service </a:t>
          </a:r>
          <a:r>
            <a:rPr lang="en-ZA" sz="1400" dirty="0"/>
            <a:t>to Community schemes in South Africa</a:t>
          </a:r>
          <a:endParaRPr lang="en-US" sz="1400" dirty="0"/>
        </a:p>
      </dgm:t>
    </dgm:pt>
    <dgm:pt modelId="{D367D464-E998-4496-A367-BB4F7494A945}" type="parTrans" cxnId="{A533DAED-6173-43D8-B1C2-B6064083813D}">
      <dgm:prSet/>
      <dgm:spPr/>
      <dgm:t>
        <a:bodyPr/>
        <a:lstStyle/>
        <a:p>
          <a:endParaRPr lang="en-US" sz="1400"/>
        </a:p>
      </dgm:t>
    </dgm:pt>
    <dgm:pt modelId="{B4979468-424C-4212-9794-F2CFC46D6D1E}" type="sibTrans" cxnId="{A533DAED-6173-43D8-B1C2-B6064083813D}">
      <dgm:prSet/>
      <dgm:spPr/>
      <dgm:t>
        <a:bodyPr/>
        <a:lstStyle/>
        <a:p>
          <a:endParaRPr lang="en-US" sz="1400"/>
        </a:p>
      </dgm:t>
    </dgm:pt>
    <dgm:pt modelId="{F53AE474-9471-43ED-9507-55A23887DBC1}">
      <dgm:prSet phldrT="[Text]" custT="1"/>
      <dgm:spPr/>
      <dgm:t>
        <a:bodyPr/>
        <a:lstStyle/>
        <a:p>
          <a:pPr algn="l"/>
          <a:r>
            <a:rPr lang="en-ZA" sz="1400" b="1" dirty="0"/>
            <a:t>Strategic Objective 2: </a:t>
          </a:r>
        </a:p>
        <a:p>
          <a:pPr algn="l"/>
          <a:r>
            <a:rPr lang="en-ZA" sz="1400" b="1" dirty="0"/>
            <a:t>Take custody </a:t>
          </a:r>
          <a:r>
            <a:rPr lang="en-ZA" sz="1400" dirty="0"/>
            <a:t>and control of Community Schemes' </a:t>
          </a:r>
          <a:r>
            <a:rPr lang="en-ZA" sz="1400" b="1" dirty="0"/>
            <a:t>governance documentation</a:t>
          </a:r>
          <a:endParaRPr lang="en-US" sz="1400" b="1" dirty="0"/>
        </a:p>
      </dgm:t>
    </dgm:pt>
    <dgm:pt modelId="{A033610F-8F15-4070-87F7-AAA67FBFAE4F}" type="parTrans" cxnId="{9210B7A7-A05C-4811-ACCC-364C707AB504}">
      <dgm:prSet/>
      <dgm:spPr/>
      <dgm:t>
        <a:bodyPr/>
        <a:lstStyle/>
        <a:p>
          <a:endParaRPr lang="en-US" sz="1400"/>
        </a:p>
      </dgm:t>
    </dgm:pt>
    <dgm:pt modelId="{7EFD0082-0252-4626-BC51-5E6B63797B51}" type="sibTrans" cxnId="{9210B7A7-A05C-4811-ACCC-364C707AB504}">
      <dgm:prSet/>
      <dgm:spPr/>
      <dgm:t>
        <a:bodyPr/>
        <a:lstStyle/>
        <a:p>
          <a:endParaRPr lang="en-US" sz="1400"/>
        </a:p>
      </dgm:t>
    </dgm:pt>
    <dgm:pt modelId="{28CA304A-AE98-4F57-ADB1-7E5F0D8587EF}">
      <dgm:prSet phldrT="[Text]" custT="1"/>
      <dgm:spPr/>
      <dgm:t>
        <a:bodyPr/>
        <a:lstStyle/>
        <a:p>
          <a:pPr algn="l"/>
          <a:r>
            <a:rPr lang="en-ZA" sz="1400" b="1" dirty="0"/>
            <a:t>Strategic Objective 3: </a:t>
          </a:r>
        </a:p>
        <a:p>
          <a:pPr algn="l"/>
          <a:r>
            <a:rPr lang="en-ZA" sz="1400" dirty="0"/>
            <a:t>Ensure that CSOS is an </a:t>
          </a:r>
          <a:r>
            <a:rPr lang="en-ZA" sz="1400" b="1" dirty="0"/>
            <a:t>efficient, effective and sustainable</a:t>
          </a:r>
          <a:r>
            <a:rPr lang="en-ZA" sz="1400" dirty="0"/>
            <a:t> organisation</a:t>
          </a:r>
          <a:endParaRPr lang="en-US" sz="1400" dirty="0"/>
        </a:p>
      </dgm:t>
    </dgm:pt>
    <dgm:pt modelId="{B4A85C6A-35FA-4ED1-87FC-F723A1EF0FD0}" type="parTrans" cxnId="{C68C7CE4-7A52-44CE-BC65-5C83AD72DB76}">
      <dgm:prSet/>
      <dgm:spPr/>
      <dgm:t>
        <a:bodyPr/>
        <a:lstStyle/>
        <a:p>
          <a:endParaRPr lang="en-US" sz="1400"/>
        </a:p>
      </dgm:t>
    </dgm:pt>
    <dgm:pt modelId="{838561E3-7051-4C77-BDF3-77DC3BBF7199}" type="sibTrans" cxnId="{C68C7CE4-7A52-44CE-BC65-5C83AD72DB76}">
      <dgm:prSet/>
      <dgm:spPr/>
      <dgm:t>
        <a:bodyPr/>
        <a:lstStyle/>
        <a:p>
          <a:endParaRPr lang="en-US" sz="1400"/>
        </a:p>
      </dgm:t>
    </dgm:pt>
    <dgm:pt modelId="{1DBB2587-B6E3-4F8F-8F72-A7F13BBAAA36}">
      <dgm:prSet phldrT="[Text]" custT="1"/>
      <dgm:spPr/>
      <dgm:t>
        <a:bodyPr/>
        <a:lstStyle/>
        <a:p>
          <a:pPr algn="l"/>
          <a:r>
            <a:rPr lang="en-ZA" sz="1400" b="1" dirty="0"/>
            <a:t>Strategic Objective 4: </a:t>
          </a:r>
        </a:p>
        <a:p>
          <a:pPr algn="l"/>
          <a:r>
            <a:rPr lang="en-ZA" sz="1400" b="1" dirty="0"/>
            <a:t>Promote good governance </a:t>
          </a:r>
          <a:r>
            <a:rPr lang="en-ZA" sz="1400" dirty="0"/>
            <a:t>in Sectional Titles and other Community Schemes </a:t>
          </a:r>
          <a:endParaRPr lang="en-US" sz="1400" dirty="0"/>
        </a:p>
      </dgm:t>
    </dgm:pt>
    <dgm:pt modelId="{936351D6-7AF0-408F-9B9E-B2690DA02795}" type="parTrans" cxnId="{5634B00B-B693-4AE3-9494-205191F75672}">
      <dgm:prSet/>
      <dgm:spPr/>
      <dgm:t>
        <a:bodyPr/>
        <a:lstStyle/>
        <a:p>
          <a:endParaRPr lang="en-US" sz="1400"/>
        </a:p>
      </dgm:t>
    </dgm:pt>
    <dgm:pt modelId="{410C1DFE-0895-4266-BE91-2389FA84B20E}" type="sibTrans" cxnId="{5634B00B-B693-4AE3-9494-205191F75672}">
      <dgm:prSet/>
      <dgm:spPr/>
      <dgm:t>
        <a:bodyPr/>
        <a:lstStyle/>
        <a:p>
          <a:endParaRPr lang="en-US" sz="1400"/>
        </a:p>
      </dgm:t>
    </dgm:pt>
    <dgm:pt modelId="{58EEFA85-C6A6-45B9-8315-09FE282F46F5}">
      <dgm:prSet phldrT="[Text]" custT="1"/>
      <dgm:spPr/>
      <dgm:t>
        <a:bodyPr/>
        <a:lstStyle/>
        <a:p>
          <a:r>
            <a:rPr lang="en-ZA" sz="1400" b="1" dirty="0"/>
            <a:t>Strategic Objective 5: </a:t>
          </a:r>
        </a:p>
        <a:p>
          <a:r>
            <a:rPr lang="en-ZA" sz="1400" b="0" dirty="0"/>
            <a:t>Provide stakeholder </a:t>
          </a:r>
          <a:r>
            <a:rPr lang="en-ZA" sz="1400" b="1" dirty="0"/>
            <a:t>training</a:t>
          </a:r>
          <a:r>
            <a:rPr lang="en-ZA" sz="1400" b="0" dirty="0"/>
            <a:t>, consumer </a:t>
          </a:r>
          <a:r>
            <a:rPr lang="en-ZA" sz="1400" b="1" dirty="0"/>
            <a:t>education</a:t>
          </a:r>
          <a:r>
            <a:rPr lang="en-ZA" sz="1400" b="0" dirty="0"/>
            <a:t> and public outreach programmes on Community Schemes in South Africa</a:t>
          </a:r>
          <a:endParaRPr lang="en-US" sz="1400" b="0" dirty="0"/>
        </a:p>
      </dgm:t>
    </dgm:pt>
    <dgm:pt modelId="{64BBF142-CEC2-4FE8-B5FF-932E9D018E50}" type="parTrans" cxnId="{3171F453-63C6-420B-95D7-C1E1F9F9262F}">
      <dgm:prSet/>
      <dgm:spPr/>
      <dgm:t>
        <a:bodyPr/>
        <a:lstStyle/>
        <a:p>
          <a:endParaRPr lang="en-US" sz="1400"/>
        </a:p>
      </dgm:t>
    </dgm:pt>
    <dgm:pt modelId="{DF3942AE-2728-4A9A-B747-AF91E164C128}" type="sibTrans" cxnId="{3171F453-63C6-420B-95D7-C1E1F9F9262F}">
      <dgm:prSet/>
      <dgm:spPr/>
      <dgm:t>
        <a:bodyPr/>
        <a:lstStyle/>
        <a:p>
          <a:endParaRPr lang="en-US" sz="1400"/>
        </a:p>
      </dgm:t>
    </dgm:pt>
    <dgm:pt modelId="{8E200C2C-9987-4213-9439-CD7EBF79296C}" type="pres">
      <dgm:prSet presAssocID="{34E201D6-9DBA-4F54-8E94-056914E589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520DEFC-FE69-4455-9DD9-02DDECCC388D}" type="pres">
      <dgm:prSet presAssocID="{772A917C-16E8-4523-89C1-451E0E6C6C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E2FC517-8D55-4496-B3A3-1A3D341F283A}" type="pres">
      <dgm:prSet presAssocID="{B4979468-424C-4212-9794-F2CFC46D6D1E}" presName="sibTrans" presStyleCnt="0"/>
      <dgm:spPr/>
    </dgm:pt>
    <dgm:pt modelId="{026244C0-1124-498E-99C7-AF6CA5133387}" type="pres">
      <dgm:prSet presAssocID="{F53AE474-9471-43ED-9507-55A23887DBC1}" presName="node" presStyleLbl="node1" presStyleIdx="1" presStyleCnt="5" custLinFactNeighborX="21555" custLinFactNeighborY="74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C6EB590-DCA2-4E50-BFBE-3855715D20B9}" type="pres">
      <dgm:prSet presAssocID="{7EFD0082-0252-4626-BC51-5E6B63797B51}" presName="sibTrans" presStyleCnt="0"/>
      <dgm:spPr/>
    </dgm:pt>
    <dgm:pt modelId="{A4DF10ED-E484-40EA-A68C-641A08010B41}" type="pres">
      <dgm:prSet presAssocID="{28CA304A-AE98-4F57-ADB1-7E5F0D8587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E59038-A0FA-4E93-83C6-630586882584}" type="pres">
      <dgm:prSet presAssocID="{838561E3-7051-4C77-BDF3-77DC3BBF7199}" presName="sibTrans" presStyleCnt="0"/>
      <dgm:spPr/>
    </dgm:pt>
    <dgm:pt modelId="{34872215-AC31-445A-9430-0E3AAD45B710}" type="pres">
      <dgm:prSet presAssocID="{1DBB2587-B6E3-4F8F-8F72-A7F13BBAAA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2E2809-BA62-4C97-8D92-3ECBB9278F5B}" type="pres">
      <dgm:prSet presAssocID="{410C1DFE-0895-4266-BE91-2389FA84B20E}" presName="sibTrans" presStyleCnt="0"/>
      <dgm:spPr/>
    </dgm:pt>
    <dgm:pt modelId="{A735783B-D512-4358-96E1-736C5041AB3B}" type="pres">
      <dgm:prSet presAssocID="{58EEFA85-C6A6-45B9-8315-09FE282F46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171F453-63C6-420B-95D7-C1E1F9F9262F}" srcId="{34E201D6-9DBA-4F54-8E94-056914E58951}" destId="{58EEFA85-C6A6-45B9-8315-09FE282F46F5}" srcOrd="4" destOrd="0" parTransId="{64BBF142-CEC2-4FE8-B5FF-932E9D018E50}" sibTransId="{DF3942AE-2728-4A9A-B747-AF91E164C128}"/>
    <dgm:cxn modelId="{C68C7CE4-7A52-44CE-BC65-5C83AD72DB76}" srcId="{34E201D6-9DBA-4F54-8E94-056914E58951}" destId="{28CA304A-AE98-4F57-ADB1-7E5F0D8587EF}" srcOrd="2" destOrd="0" parTransId="{B4A85C6A-35FA-4ED1-87FC-F723A1EF0FD0}" sibTransId="{838561E3-7051-4C77-BDF3-77DC3BBF7199}"/>
    <dgm:cxn modelId="{A533DAED-6173-43D8-B1C2-B6064083813D}" srcId="{34E201D6-9DBA-4F54-8E94-056914E58951}" destId="{772A917C-16E8-4523-89C1-451E0E6C6CF4}" srcOrd="0" destOrd="0" parTransId="{D367D464-E998-4496-A367-BB4F7494A945}" sibTransId="{B4979468-424C-4212-9794-F2CFC46D6D1E}"/>
    <dgm:cxn modelId="{4E167A35-1A19-4F10-A4CD-A3E9FD42D937}" type="presOf" srcId="{34E201D6-9DBA-4F54-8E94-056914E58951}" destId="{8E200C2C-9987-4213-9439-CD7EBF79296C}" srcOrd="0" destOrd="0" presId="urn:microsoft.com/office/officeart/2005/8/layout/hList6"/>
    <dgm:cxn modelId="{F26EE0D1-FC2B-4023-90C3-4C817F005ADF}" type="presOf" srcId="{28CA304A-AE98-4F57-ADB1-7E5F0D8587EF}" destId="{A4DF10ED-E484-40EA-A68C-641A08010B41}" srcOrd="0" destOrd="0" presId="urn:microsoft.com/office/officeart/2005/8/layout/hList6"/>
    <dgm:cxn modelId="{7A7421AF-556A-47E2-8CEB-CD1A06CD293D}" type="presOf" srcId="{58EEFA85-C6A6-45B9-8315-09FE282F46F5}" destId="{A735783B-D512-4358-96E1-736C5041AB3B}" srcOrd="0" destOrd="0" presId="urn:microsoft.com/office/officeart/2005/8/layout/hList6"/>
    <dgm:cxn modelId="{C46F1940-57CB-4D40-95A3-8F31811B8951}" type="presOf" srcId="{1DBB2587-B6E3-4F8F-8F72-A7F13BBAAA36}" destId="{34872215-AC31-445A-9430-0E3AAD45B710}" srcOrd="0" destOrd="0" presId="urn:microsoft.com/office/officeart/2005/8/layout/hList6"/>
    <dgm:cxn modelId="{5634B00B-B693-4AE3-9494-205191F75672}" srcId="{34E201D6-9DBA-4F54-8E94-056914E58951}" destId="{1DBB2587-B6E3-4F8F-8F72-A7F13BBAAA36}" srcOrd="3" destOrd="0" parTransId="{936351D6-7AF0-408F-9B9E-B2690DA02795}" sibTransId="{410C1DFE-0895-4266-BE91-2389FA84B20E}"/>
    <dgm:cxn modelId="{9210B7A7-A05C-4811-ACCC-364C707AB504}" srcId="{34E201D6-9DBA-4F54-8E94-056914E58951}" destId="{F53AE474-9471-43ED-9507-55A23887DBC1}" srcOrd="1" destOrd="0" parTransId="{A033610F-8F15-4070-87F7-AAA67FBFAE4F}" sibTransId="{7EFD0082-0252-4626-BC51-5E6B63797B51}"/>
    <dgm:cxn modelId="{8FC15369-17A9-4425-94D9-8D4DCFC9FE34}" type="presOf" srcId="{772A917C-16E8-4523-89C1-451E0E6C6CF4}" destId="{C520DEFC-FE69-4455-9DD9-02DDECCC388D}" srcOrd="0" destOrd="0" presId="urn:microsoft.com/office/officeart/2005/8/layout/hList6"/>
    <dgm:cxn modelId="{C3981CE1-45DC-48E7-ADF5-D3362FDCCFE3}" type="presOf" srcId="{F53AE474-9471-43ED-9507-55A23887DBC1}" destId="{026244C0-1124-498E-99C7-AF6CA5133387}" srcOrd="0" destOrd="0" presId="urn:microsoft.com/office/officeart/2005/8/layout/hList6"/>
    <dgm:cxn modelId="{99D663C3-C9A1-4980-BD80-EE23534EA497}" type="presParOf" srcId="{8E200C2C-9987-4213-9439-CD7EBF79296C}" destId="{C520DEFC-FE69-4455-9DD9-02DDECCC388D}" srcOrd="0" destOrd="0" presId="urn:microsoft.com/office/officeart/2005/8/layout/hList6"/>
    <dgm:cxn modelId="{C7EB4559-F533-4298-8990-4B6801DF0FB8}" type="presParOf" srcId="{8E200C2C-9987-4213-9439-CD7EBF79296C}" destId="{DE2FC517-8D55-4496-B3A3-1A3D341F283A}" srcOrd="1" destOrd="0" presId="urn:microsoft.com/office/officeart/2005/8/layout/hList6"/>
    <dgm:cxn modelId="{144F3C0E-E82E-4615-B266-4DE0087F5337}" type="presParOf" srcId="{8E200C2C-9987-4213-9439-CD7EBF79296C}" destId="{026244C0-1124-498E-99C7-AF6CA5133387}" srcOrd="2" destOrd="0" presId="urn:microsoft.com/office/officeart/2005/8/layout/hList6"/>
    <dgm:cxn modelId="{6910381A-B12F-47C9-A764-CA76ECFC3A78}" type="presParOf" srcId="{8E200C2C-9987-4213-9439-CD7EBF79296C}" destId="{3C6EB590-DCA2-4E50-BFBE-3855715D20B9}" srcOrd="3" destOrd="0" presId="urn:microsoft.com/office/officeart/2005/8/layout/hList6"/>
    <dgm:cxn modelId="{AFEF4E63-F6E8-46D9-99C3-4659711988C0}" type="presParOf" srcId="{8E200C2C-9987-4213-9439-CD7EBF79296C}" destId="{A4DF10ED-E484-40EA-A68C-641A08010B41}" srcOrd="4" destOrd="0" presId="urn:microsoft.com/office/officeart/2005/8/layout/hList6"/>
    <dgm:cxn modelId="{2217C5A6-B0B7-4168-A928-76F8347226D3}" type="presParOf" srcId="{8E200C2C-9987-4213-9439-CD7EBF79296C}" destId="{11E59038-A0FA-4E93-83C6-630586882584}" srcOrd="5" destOrd="0" presId="urn:microsoft.com/office/officeart/2005/8/layout/hList6"/>
    <dgm:cxn modelId="{DC56C74E-A5E2-4C8F-8F0E-A5BE5813B21F}" type="presParOf" srcId="{8E200C2C-9987-4213-9439-CD7EBF79296C}" destId="{34872215-AC31-445A-9430-0E3AAD45B710}" srcOrd="6" destOrd="0" presId="urn:microsoft.com/office/officeart/2005/8/layout/hList6"/>
    <dgm:cxn modelId="{FD1D2BBE-8CB3-43E8-8001-56A593F6D4A6}" type="presParOf" srcId="{8E200C2C-9987-4213-9439-CD7EBF79296C}" destId="{4A2E2809-BA62-4C97-8D92-3ECBB9278F5B}" srcOrd="7" destOrd="0" presId="urn:microsoft.com/office/officeart/2005/8/layout/hList6"/>
    <dgm:cxn modelId="{4E6EA46D-19E3-4708-B3A8-8FD47A762DC4}" type="presParOf" srcId="{8E200C2C-9987-4213-9439-CD7EBF79296C}" destId="{A735783B-D512-4358-96E1-736C5041AB3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0DEFC-FE69-4455-9DD9-02DDECCC388D}">
      <dsp:nvSpPr>
        <dsp:cNvPr id="0" name=""/>
        <dsp:cNvSpPr/>
      </dsp:nvSpPr>
      <dsp:spPr>
        <a:xfrm rot="16200000">
          <a:off x="-1483017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1: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Provide a </a:t>
          </a:r>
          <a:r>
            <a:rPr lang="en-ZA" sz="1400" b="1" kern="1200" dirty="0"/>
            <a:t>dispute resolution service </a:t>
          </a:r>
          <a:r>
            <a:rPr lang="en-ZA" sz="1400" kern="1200" dirty="0"/>
            <a:t>to Community schemes in South Africa</a:t>
          </a:r>
          <a:endParaRPr lang="en-US" sz="1400" kern="1200" dirty="0"/>
        </a:p>
      </dsp:txBody>
      <dsp:txXfrm rot="16200000">
        <a:off x="-1483017" y="1487438"/>
        <a:ext cx="4525963" cy="1551086"/>
      </dsp:txXfrm>
    </dsp:sp>
    <dsp:sp modelId="{026244C0-1124-498E-99C7-AF6CA5133387}">
      <dsp:nvSpPr>
        <dsp:cNvPr id="0" name=""/>
        <dsp:cNvSpPr/>
      </dsp:nvSpPr>
      <dsp:spPr>
        <a:xfrm rot="16200000">
          <a:off x="209475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2: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Take custody </a:t>
          </a:r>
          <a:r>
            <a:rPr lang="en-ZA" sz="1400" kern="1200" dirty="0"/>
            <a:t>and control of Community Schemes' </a:t>
          </a:r>
          <a:r>
            <a:rPr lang="en-ZA" sz="1400" b="1" kern="1200" dirty="0"/>
            <a:t>governance documentation</a:t>
          </a:r>
          <a:endParaRPr lang="en-US" sz="1400" b="1" kern="1200" dirty="0"/>
        </a:p>
      </dsp:txBody>
      <dsp:txXfrm rot="16200000">
        <a:off x="209475" y="1487438"/>
        <a:ext cx="4525963" cy="1551086"/>
      </dsp:txXfrm>
    </dsp:sp>
    <dsp:sp modelId="{A4DF10ED-E484-40EA-A68C-641A08010B41}">
      <dsp:nvSpPr>
        <dsp:cNvPr id="0" name=""/>
        <dsp:cNvSpPr/>
      </dsp:nvSpPr>
      <dsp:spPr>
        <a:xfrm rot="16200000">
          <a:off x="1851818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3: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Ensure that CSOS is an </a:t>
          </a:r>
          <a:r>
            <a:rPr lang="en-ZA" sz="1400" b="1" kern="1200" dirty="0"/>
            <a:t>efficient, effective and sustainable</a:t>
          </a:r>
          <a:r>
            <a:rPr lang="en-ZA" sz="1400" kern="1200" dirty="0"/>
            <a:t> organisation</a:t>
          </a:r>
          <a:endParaRPr lang="en-US" sz="1400" kern="1200" dirty="0"/>
        </a:p>
      </dsp:txBody>
      <dsp:txXfrm rot="16200000">
        <a:off x="1851818" y="1487438"/>
        <a:ext cx="4525963" cy="1551086"/>
      </dsp:txXfrm>
    </dsp:sp>
    <dsp:sp modelId="{34872215-AC31-445A-9430-0E3AAD45B710}">
      <dsp:nvSpPr>
        <dsp:cNvPr id="0" name=""/>
        <dsp:cNvSpPr/>
      </dsp:nvSpPr>
      <dsp:spPr>
        <a:xfrm rot="16200000">
          <a:off x="3519236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4: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Promote good governance </a:t>
          </a:r>
          <a:r>
            <a:rPr lang="en-ZA" sz="1400" kern="1200" dirty="0"/>
            <a:t>in Sectional Titles and other Community Schemes </a:t>
          </a:r>
          <a:endParaRPr lang="en-US" sz="1400" kern="1200" dirty="0"/>
        </a:p>
      </dsp:txBody>
      <dsp:txXfrm rot="16200000">
        <a:off x="3519236" y="1487438"/>
        <a:ext cx="4525963" cy="1551086"/>
      </dsp:txXfrm>
    </dsp:sp>
    <dsp:sp modelId="{A735783B-D512-4358-96E1-736C5041AB3B}">
      <dsp:nvSpPr>
        <dsp:cNvPr id="0" name=""/>
        <dsp:cNvSpPr/>
      </dsp:nvSpPr>
      <dsp:spPr>
        <a:xfrm rot="16200000">
          <a:off x="5186654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5: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/>
            <a:t>Provide stakeholder </a:t>
          </a:r>
          <a:r>
            <a:rPr lang="en-ZA" sz="1400" b="1" kern="1200" dirty="0"/>
            <a:t>training</a:t>
          </a:r>
          <a:r>
            <a:rPr lang="en-ZA" sz="1400" b="0" kern="1200" dirty="0"/>
            <a:t>, consumer </a:t>
          </a:r>
          <a:r>
            <a:rPr lang="en-ZA" sz="1400" b="1" kern="1200" dirty="0"/>
            <a:t>education</a:t>
          </a:r>
          <a:r>
            <a:rPr lang="en-ZA" sz="1400" b="0" kern="1200" dirty="0"/>
            <a:t> and public outreach programmes on Community Schemes in South Africa</a:t>
          </a:r>
          <a:endParaRPr lang="en-US" sz="1400" b="0" kern="1200" dirty="0"/>
        </a:p>
      </dsp:txBody>
      <dsp:txXfrm rot="16200000">
        <a:off x="5186654" y="1487438"/>
        <a:ext cx="4525963" cy="155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09B3-73DB-534B-AFF6-6E70221554CB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9211-0C45-834F-8233-CFED85ECC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08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D84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48856"/>
          </a:xfrm>
          <a:prstGeom prst="rect">
            <a:avLst/>
          </a:prstGeom>
          <a:solidFill>
            <a:srgbClr val="5E8C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235"/>
            <a:ext cx="7772400" cy="1216014"/>
          </a:xfrm>
        </p:spPr>
        <p:txBody>
          <a:bodyPr/>
          <a:lstStyle>
            <a:lvl1pPr algn="l">
              <a:defRPr b="1">
                <a:solidFill>
                  <a:srgbClr val="005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28248"/>
            <a:ext cx="6400800" cy="964054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3E9EF5-BEF5-4723-8609-952A0540930A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0617" y="-802166"/>
            <a:ext cx="10182687" cy="86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26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7EFA02-A35C-4DBA-B378-A77D11CA7F4A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3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113FD-0203-48CB-8C22-901A292CD471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30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F2565-7E6F-4D71-8D9A-D07A7F989498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60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8C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4866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1439"/>
            <a:ext cx="7772400" cy="71618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8A579-1216-4D44-ADE5-9ED040F039E9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ous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249" y="3296608"/>
            <a:ext cx="3462528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90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D5CCDB-E6B4-4487-8702-9264D5E9EBCF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01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3552C-F768-4B2F-92C8-2F8210E1F414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04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7538D-F0BB-45A5-B390-1F1ADFF9A9C6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7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B97F2-B472-4D84-B4B2-90007A8B9A0C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4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110E06-EDCD-468D-9D04-6A7DC8FF428B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8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7EC9D-5709-43ED-84EC-62C2D4FC3BCE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24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rc 03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713" y="5440367"/>
            <a:ext cx="1635286" cy="1120171"/>
          </a:xfrm>
          <a:prstGeom prst="rect">
            <a:avLst/>
          </a:prstGeom>
        </p:spPr>
      </p:pic>
      <p:pic>
        <p:nvPicPr>
          <p:cNvPr id="7" name="Picture 6" descr="logo03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566" y="5900965"/>
            <a:ext cx="1124449" cy="534113"/>
          </a:xfrm>
          <a:prstGeom prst="rect">
            <a:avLst/>
          </a:prstGeom>
        </p:spPr>
      </p:pic>
      <p:pic>
        <p:nvPicPr>
          <p:cNvPr id="16" name="Picture 15" descr="number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84" y="6376135"/>
            <a:ext cx="8738616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3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rc 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0" y="3390900"/>
            <a:ext cx="5080000" cy="3467100"/>
          </a:xfrm>
          <a:prstGeom prst="rect">
            <a:avLst/>
          </a:prstGeom>
        </p:spPr>
      </p:pic>
      <p:pic>
        <p:nvPicPr>
          <p:cNvPr id="10" name="Picture 9" descr="logo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852" y="4779065"/>
            <a:ext cx="3072730" cy="19142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4192" y="455905"/>
            <a:ext cx="8594866" cy="153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8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CSOS 2018/19 APP &amp; STRAT PLAN</a:t>
            </a:r>
            <a:endParaRPr lang="en-US" dirty="0"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58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58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804" y="13870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217" y="5541850"/>
            <a:ext cx="32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46649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SCHEMES GOVERNANCE DOCUMENTATION (SO2) - (Cont.)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3FE86DE-96B1-498B-8682-6938C112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4112442"/>
              </p:ext>
            </p:extLst>
          </p:nvPr>
        </p:nvGraphicFramePr>
        <p:xfrm>
          <a:off x="457200" y="1707663"/>
          <a:ext cx="8207226" cy="46563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7389">
                  <a:extLst>
                    <a:ext uri="{9D8B030D-6E8A-4147-A177-3AD203B41FA5}">
                      <a16:colId xmlns="" xmlns:a16="http://schemas.microsoft.com/office/drawing/2014/main" val="1610874286"/>
                    </a:ext>
                  </a:extLst>
                </a:gridCol>
                <a:gridCol w="937389">
                  <a:extLst>
                    <a:ext uri="{9D8B030D-6E8A-4147-A177-3AD203B41FA5}">
                      <a16:colId xmlns="" xmlns:a16="http://schemas.microsoft.com/office/drawing/2014/main" val="927950243"/>
                    </a:ext>
                  </a:extLst>
                </a:gridCol>
                <a:gridCol w="959188">
                  <a:extLst>
                    <a:ext uri="{9D8B030D-6E8A-4147-A177-3AD203B41FA5}">
                      <a16:colId xmlns="" xmlns:a16="http://schemas.microsoft.com/office/drawing/2014/main" val="4277242141"/>
                    </a:ext>
                  </a:extLst>
                </a:gridCol>
                <a:gridCol w="1087732">
                  <a:extLst>
                    <a:ext uri="{9D8B030D-6E8A-4147-A177-3AD203B41FA5}">
                      <a16:colId xmlns="" xmlns:a16="http://schemas.microsoft.com/office/drawing/2014/main" val="3772713424"/>
                    </a:ext>
                  </a:extLst>
                </a:gridCol>
                <a:gridCol w="1087732">
                  <a:extLst>
                    <a:ext uri="{9D8B030D-6E8A-4147-A177-3AD203B41FA5}">
                      <a16:colId xmlns="" xmlns:a16="http://schemas.microsoft.com/office/drawing/2014/main" val="2637488998"/>
                    </a:ext>
                  </a:extLst>
                </a:gridCol>
                <a:gridCol w="1065932">
                  <a:extLst>
                    <a:ext uri="{9D8B030D-6E8A-4147-A177-3AD203B41FA5}">
                      <a16:colId xmlns="" xmlns:a16="http://schemas.microsoft.com/office/drawing/2014/main" val="2504415215"/>
                    </a:ext>
                  </a:extLst>
                </a:gridCol>
                <a:gridCol w="1065932">
                  <a:extLst>
                    <a:ext uri="{9D8B030D-6E8A-4147-A177-3AD203B41FA5}">
                      <a16:colId xmlns="" xmlns:a16="http://schemas.microsoft.com/office/drawing/2014/main" val="1892361156"/>
                    </a:ext>
                  </a:extLst>
                </a:gridCol>
                <a:gridCol w="1065932">
                  <a:extLst>
                    <a:ext uri="{9D8B030D-6E8A-4147-A177-3AD203B41FA5}">
                      <a16:colId xmlns="" xmlns:a16="http://schemas.microsoft.com/office/drawing/2014/main" val="630858730"/>
                    </a:ext>
                  </a:extLst>
                </a:gridCol>
              </a:tblGrid>
              <a:tr h="497505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bjec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erf</a:t>
                      </a:r>
                      <a:r>
                        <a:rPr lang="en-ZA" sz="1100" b="1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ZA" sz="1100" b="1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nce Ind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7823500"/>
                  </a:ext>
                </a:extLst>
              </a:tr>
              <a:tr h="347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l" defTabSz="457200" rtl="0" eaLnBrk="1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100" b="1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 defTabSz="457200" rtl="0" eaLnBrk="1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kern="12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100" b="1" kern="1200" spc="-5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 defTabSz="457200" rtl="0" eaLnBrk="1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100" b="1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l" defTabSz="457200" rtl="0" eaLnBrk="1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kern="12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100" b="1" kern="1200" spc="-5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l" defTabSz="457200" rtl="0" eaLnBrk="1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100" b="1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l" defTabSz="457200" rtl="0" eaLnBrk="1" latinLnBrk="0" hangingPunct="1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1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en-ZA" sz="1100" b="1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9531026"/>
                  </a:ext>
                </a:extLst>
              </a:tr>
              <a:tr h="1806310">
                <a:tc rowSpan="2">
                  <a:txBody>
                    <a:bodyPr/>
                    <a:lstStyle/>
                    <a:p>
                      <a:pPr marL="64770" marR="57150"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 and provide quality assurance of Community Schemes Governance Documentation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Quality Assured Governance Documentation (</a:t>
                      </a:r>
                      <a:r>
                        <a:rPr lang="en-ZA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Schemes and Amendments of rules</a:t>
                      </a: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 between Ministries (DRDLR / Department of Human Settlements (DHS) finalised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 between entities (CSOS/DRDLR) is signed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 governance documentation quality assured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 governance documentation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governance documentation quality assured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 governance documentation quality assured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120317"/>
                  </a:ext>
                </a:extLst>
              </a:tr>
              <a:tr h="1881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Certificate issued for community schemes governance documentation that has been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not yet commenced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 Certificates issued for community schemes governance documentation that has been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 Certificates issued for community schemes governance documentation that has been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Certificates issued for community schemes governance documentation that has been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2 000 Certificates issued for community schemes governance documentation that has been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3 000 Certificates issued for community schemes governance documentation that has been quality assured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636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311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DISPUTE RESOLUTION (SO3)</a:t>
            </a:r>
          </a:p>
          <a:p>
            <a:pPr marL="0" indent="0" algn="ctr">
              <a:buNone/>
            </a:pPr>
            <a:endParaRPr lang="en-Z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</a:rPr>
              <a:t>Provide a Dispute Resolution services to all Community Schemes in South Africa.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600" dirty="0">
                <a:solidFill>
                  <a:schemeClr val="accent1">
                    <a:lumMod val="75000"/>
                  </a:schemeClr>
                </a:solidFill>
              </a:rPr>
              <a:t>Maintain an effective, professional, and transparent dispute resolution service</a:t>
            </a:r>
          </a:p>
          <a:p>
            <a:pPr marL="0" indent="0" algn="just">
              <a:buClr>
                <a:srgbClr val="5E8C2A"/>
              </a:buClr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5E2D024-6BA4-4964-BEE8-278A50C1D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1866834"/>
              </p:ext>
            </p:extLst>
          </p:nvPr>
        </p:nvGraphicFramePr>
        <p:xfrm>
          <a:off x="559117" y="2658309"/>
          <a:ext cx="8105309" cy="36281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9810">
                  <a:extLst>
                    <a:ext uri="{9D8B030D-6E8A-4147-A177-3AD203B41FA5}">
                      <a16:colId xmlns="" xmlns:a16="http://schemas.microsoft.com/office/drawing/2014/main" val="456392509"/>
                    </a:ext>
                  </a:extLst>
                </a:gridCol>
                <a:gridCol w="877058">
                  <a:extLst>
                    <a:ext uri="{9D8B030D-6E8A-4147-A177-3AD203B41FA5}">
                      <a16:colId xmlns="" xmlns:a16="http://schemas.microsoft.com/office/drawing/2014/main" val="4095756456"/>
                    </a:ext>
                  </a:extLst>
                </a:gridCol>
                <a:gridCol w="1031453">
                  <a:extLst>
                    <a:ext uri="{9D8B030D-6E8A-4147-A177-3AD203B41FA5}">
                      <a16:colId xmlns="" xmlns:a16="http://schemas.microsoft.com/office/drawing/2014/main" val="3342316436"/>
                    </a:ext>
                  </a:extLst>
                </a:gridCol>
                <a:gridCol w="1031453">
                  <a:extLst>
                    <a:ext uri="{9D8B030D-6E8A-4147-A177-3AD203B41FA5}">
                      <a16:colId xmlns="" xmlns:a16="http://schemas.microsoft.com/office/drawing/2014/main" val="3343817670"/>
                    </a:ext>
                  </a:extLst>
                </a:gridCol>
                <a:gridCol w="921517">
                  <a:extLst>
                    <a:ext uri="{9D8B030D-6E8A-4147-A177-3AD203B41FA5}">
                      <a16:colId xmlns="" xmlns:a16="http://schemas.microsoft.com/office/drawing/2014/main" val="1863353935"/>
                    </a:ext>
                  </a:extLst>
                </a:gridCol>
                <a:gridCol w="785714">
                  <a:extLst>
                    <a:ext uri="{9D8B030D-6E8A-4147-A177-3AD203B41FA5}">
                      <a16:colId xmlns="" xmlns:a16="http://schemas.microsoft.com/office/drawing/2014/main" val="1425447960"/>
                    </a:ext>
                  </a:extLst>
                </a:gridCol>
                <a:gridCol w="854424">
                  <a:extLst>
                    <a:ext uri="{9D8B030D-6E8A-4147-A177-3AD203B41FA5}">
                      <a16:colId xmlns="" xmlns:a16="http://schemas.microsoft.com/office/drawing/2014/main" val="160024112"/>
                    </a:ext>
                  </a:extLst>
                </a:gridCol>
                <a:gridCol w="854424">
                  <a:extLst>
                    <a:ext uri="{9D8B030D-6E8A-4147-A177-3AD203B41FA5}">
                      <a16:colId xmlns="" xmlns:a16="http://schemas.microsoft.com/office/drawing/2014/main" val="375680687"/>
                    </a:ext>
                  </a:extLst>
                </a:gridCol>
                <a:gridCol w="799456">
                  <a:extLst>
                    <a:ext uri="{9D8B030D-6E8A-4147-A177-3AD203B41FA5}">
                      <a16:colId xmlns="" xmlns:a16="http://schemas.microsoft.com/office/drawing/2014/main" val="929635760"/>
                    </a:ext>
                  </a:extLst>
                </a:gridCol>
              </a:tblGrid>
              <a:tr h="827363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ate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O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jec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tiv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marR="184785" algn="l" defTabSz="457200" rtl="0" eaLnBrk="1" latinLnBrk="0" hangingPunct="1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Performance Indicators</a:t>
                      </a:r>
                      <a:endParaRPr lang="en-ZA" sz="1200" b="1" kern="1200" spc="-5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ctual - Audited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Audited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4096659"/>
                  </a:ext>
                </a:extLst>
              </a:tr>
              <a:tr h="3943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2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ZA" sz="12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6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2743773"/>
                  </a:ext>
                </a:extLst>
              </a:tr>
              <a:tr h="2406522">
                <a:tc>
                  <a:txBody>
                    <a:bodyPr/>
                    <a:lstStyle/>
                    <a:p>
                      <a:pPr marL="64770" marR="10414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a Dispute Resolution service for Community Schemes in South Africa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disputes resolved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22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Dispute resolution model developed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 Disputes targeted for resolution through Conciliation within 40 days for 80% of cases received.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 Disputes targeted for resolution through conciliation at specified service levels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 of Disputes received resolved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70% of Disputes received resolved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 Disputes received resolved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 Disputes received resolved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649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315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EDUCATION AND TRAINING (SO4)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To conduct training and education to Adjudicators, Conciliators, Executive Committees of Community Schemes and other stakeholders 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To provide consumer education on the rights and responsibilities of owners, occupiers and other stakeholders living in community schemes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To create public awareness of the CSOS services in terms of its mandate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1838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EDUCATION AND TRAINING (SO4) – </a:t>
            </a:r>
            <a:r>
              <a:rPr lang="en-ZA" sz="2000" b="1" dirty="0" err="1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0" indent="0" algn="ctr">
              <a:buNone/>
            </a:pPr>
            <a:endParaRPr lang="en-Z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1838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A572639-8895-4B68-B6B9-FF1FA8462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7659187"/>
              </p:ext>
            </p:extLst>
          </p:nvPr>
        </p:nvGraphicFramePr>
        <p:xfrm>
          <a:off x="523783" y="1550164"/>
          <a:ext cx="8140640" cy="4972148"/>
        </p:xfrm>
        <a:graphic>
          <a:graphicData uri="http://schemas.openxmlformats.org/drawingml/2006/table">
            <a:tbl>
              <a:tblPr firstRow="1" firstCol="1" bandRow="1"/>
              <a:tblGrid>
                <a:gridCol w="1059018">
                  <a:extLst>
                    <a:ext uri="{9D8B030D-6E8A-4147-A177-3AD203B41FA5}">
                      <a16:colId xmlns="" xmlns:a16="http://schemas.microsoft.com/office/drawing/2014/main" val="3770693619"/>
                    </a:ext>
                  </a:extLst>
                </a:gridCol>
                <a:gridCol w="1059018">
                  <a:extLst>
                    <a:ext uri="{9D8B030D-6E8A-4147-A177-3AD203B41FA5}">
                      <a16:colId xmlns="" xmlns:a16="http://schemas.microsoft.com/office/drawing/2014/main" val="131153470"/>
                    </a:ext>
                  </a:extLst>
                </a:gridCol>
                <a:gridCol w="965620">
                  <a:extLst>
                    <a:ext uri="{9D8B030D-6E8A-4147-A177-3AD203B41FA5}">
                      <a16:colId xmlns="" xmlns:a16="http://schemas.microsoft.com/office/drawing/2014/main" val="3429955775"/>
                    </a:ext>
                  </a:extLst>
                </a:gridCol>
                <a:gridCol w="986460">
                  <a:extLst>
                    <a:ext uri="{9D8B030D-6E8A-4147-A177-3AD203B41FA5}">
                      <a16:colId xmlns="" xmlns:a16="http://schemas.microsoft.com/office/drawing/2014/main" val="3722439610"/>
                    </a:ext>
                  </a:extLst>
                </a:gridCol>
                <a:gridCol w="986460">
                  <a:extLst>
                    <a:ext uri="{9D8B030D-6E8A-4147-A177-3AD203B41FA5}">
                      <a16:colId xmlns="" xmlns:a16="http://schemas.microsoft.com/office/drawing/2014/main" val="2493422242"/>
                    </a:ext>
                  </a:extLst>
                </a:gridCol>
                <a:gridCol w="984144">
                  <a:extLst>
                    <a:ext uri="{9D8B030D-6E8A-4147-A177-3AD203B41FA5}">
                      <a16:colId xmlns="" xmlns:a16="http://schemas.microsoft.com/office/drawing/2014/main" val="3539827147"/>
                    </a:ext>
                  </a:extLst>
                </a:gridCol>
                <a:gridCol w="984144">
                  <a:extLst>
                    <a:ext uri="{9D8B030D-6E8A-4147-A177-3AD203B41FA5}">
                      <a16:colId xmlns="" xmlns:a16="http://schemas.microsoft.com/office/drawing/2014/main" val="3847877972"/>
                    </a:ext>
                  </a:extLst>
                </a:gridCol>
                <a:gridCol w="984144">
                  <a:extLst>
                    <a:ext uri="{9D8B030D-6E8A-4147-A177-3AD203B41FA5}">
                      <a16:colId xmlns="" xmlns:a16="http://schemas.microsoft.com/office/drawing/2014/main" val="2336567697"/>
                    </a:ext>
                  </a:extLst>
                </a:gridCol>
                <a:gridCol w="131632">
                  <a:extLst>
                    <a:ext uri="{9D8B030D-6E8A-4147-A177-3AD203B41FA5}">
                      <a16:colId xmlns="" xmlns:a16="http://schemas.microsoft.com/office/drawing/2014/main" val="1379841574"/>
                    </a:ext>
                  </a:extLst>
                </a:gridCol>
              </a:tblGrid>
              <a:tr h="212377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orm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I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Unaudited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2450363"/>
                  </a:ext>
                </a:extLst>
              </a:tr>
              <a:tr h="2971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1423207"/>
                  </a:ext>
                </a:extLst>
              </a:tr>
              <a:tr h="2318129">
                <a:tc rowSpan="4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stakeholder training, consumer education and awareness for property owners, occupiers and other stakeholders in Community Schemes</a:t>
                      </a: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Indicator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 and accreditation of Curriculum for Schemes Executive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Training and education sessions for stakeholders with 30 stakeholders trained (Schemes Executives. Conciliators and Adjudicators)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Training and education sessions for Schemes Executives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Curriculum for the owners and occupiers 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Training and education sessions for Schemes Executives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Training sessions for Owners and occupiers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2243604"/>
                  </a:ext>
                </a:extLst>
              </a:tr>
              <a:tr h="5435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stakeholder e-newsletter publications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Indicator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(3) stakeholder e-newsletter publications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(4) stakeholder e-newsletter publications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(4) stakeholder e-newsletter publications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Four (4) stakeholder e-newsletter publications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74169653"/>
                  </a:ext>
                </a:extLst>
              </a:tr>
              <a:tr h="6580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 on consumer reach of awareness campaigns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(3) consumer awareness campaigns with 4 activations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(3) consumer awareness campaigns with 4 activations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(3) consumer awareness campaigns with 4 activations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6573485"/>
                  </a:ext>
                </a:extLst>
              </a:tr>
              <a:tr h="4967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stakeholder engagement campaigns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2603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not yet commenced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Twelve (12) Stakeholder engagement events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Twelve (12) Stakeholder engagement events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Twelve (12) Stakeholder engagement events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Twelve (12) Stakeholder engagement events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85" marR="47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384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667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5187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EFFECTIVENESS AND SUSTAINABILITY (SO5)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accent1">
                    <a:lumMod val="75000"/>
                  </a:schemeClr>
                </a:solidFill>
              </a:rPr>
              <a:t>To ensure that the CSOS is relevant, trusted and compliant with the use of public funds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accent1">
                    <a:lumMod val="75000"/>
                  </a:schemeClr>
                </a:solidFill>
              </a:rPr>
              <a:t>To ensure the effective and efficient management of CSOS assets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accent1">
                    <a:lumMod val="75000"/>
                  </a:schemeClr>
                </a:solidFill>
              </a:rPr>
              <a:t>Generates sufficient income through its funding models to ensure sustainability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accent1">
                    <a:lumMod val="75000"/>
                  </a:schemeClr>
                </a:solidFill>
              </a:rPr>
              <a:t>The management of computer based information systems and relating infrastructure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400" dirty="0">
                <a:solidFill>
                  <a:schemeClr val="accent1">
                    <a:lumMod val="75000"/>
                  </a:schemeClr>
                </a:solidFill>
              </a:rPr>
              <a:t>To ensure that the provisioning of goods and services is done in a competitive, fair and transparent manner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1838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34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5187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EFFECTIVENESS AND SUSTAINABILITY (SO5) – </a:t>
            </a:r>
            <a:r>
              <a:rPr lang="en-ZA" sz="2000" b="1" dirty="0" err="1">
                <a:solidFill>
                  <a:schemeClr val="accent1">
                    <a:lumMod val="75000"/>
                  </a:schemeClr>
                </a:solidFill>
              </a:rPr>
              <a:t>Cont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1838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E6C2398-193D-408E-BF53-95F071F12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324408"/>
              </p:ext>
            </p:extLst>
          </p:nvPr>
        </p:nvGraphicFramePr>
        <p:xfrm>
          <a:off x="457201" y="1565664"/>
          <a:ext cx="8207226" cy="51796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5815">
                  <a:extLst>
                    <a:ext uri="{9D8B030D-6E8A-4147-A177-3AD203B41FA5}">
                      <a16:colId xmlns="" xmlns:a16="http://schemas.microsoft.com/office/drawing/2014/main" val="3562788336"/>
                    </a:ext>
                  </a:extLst>
                </a:gridCol>
                <a:gridCol w="1055815">
                  <a:extLst>
                    <a:ext uri="{9D8B030D-6E8A-4147-A177-3AD203B41FA5}">
                      <a16:colId xmlns="" xmlns:a16="http://schemas.microsoft.com/office/drawing/2014/main" val="2170408898"/>
                    </a:ext>
                  </a:extLst>
                </a:gridCol>
                <a:gridCol w="1046922">
                  <a:extLst>
                    <a:ext uri="{9D8B030D-6E8A-4147-A177-3AD203B41FA5}">
                      <a16:colId xmlns="" xmlns:a16="http://schemas.microsoft.com/office/drawing/2014/main" val="507945615"/>
                    </a:ext>
                  </a:extLst>
                </a:gridCol>
                <a:gridCol w="1029946">
                  <a:extLst>
                    <a:ext uri="{9D8B030D-6E8A-4147-A177-3AD203B41FA5}">
                      <a16:colId xmlns="" xmlns:a16="http://schemas.microsoft.com/office/drawing/2014/main" val="3742368357"/>
                    </a:ext>
                  </a:extLst>
                </a:gridCol>
                <a:gridCol w="1031563">
                  <a:extLst>
                    <a:ext uri="{9D8B030D-6E8A-4147-A177-3AD203B41FA5}">
                      <a16:colId xmlns="" xmlns:a16="http://schemas.microsoft.com/office/drawing/2014/main" val="41765905"/>
                    </a:ext>
                  </a:extLst>
                </a:gridCol>
                <a:gridCol w="1031563">
                  <a:extLst>
                    <a:ext uri="{9D8B030D-6E8A-4147-A177-3AD203B41FA5}">
                      <a16:colId xmlns="" xmlns:a16="http://schemas.microsoft.com/office/drawing/2014/main" val="3156462234"/>
                    </a:ext>
                  </a:extLst>
                </a:gridCol>
                <a:gridCol w="1030754">
                  <a:extLst>
                    <a:ext uri="{9D8B030D-6E8A-4147-A177-3AD203B41FA5}">
                      <a16:colId xmlns="" xmlns:a16="http://schemas.microsoft.com/office/drawing/2014/main" val="3979205535"/>
                    </a:ext>
                  </a:extLst>
                </a:gridCol>
                <a:gridCol w="924848">
                  <a:extLst>
                    <a:ext uri="{9D8B030D-6E8A-4147-A177-3AD203B41FA5}">
                      <a16:colId xmlns="" xmlns:a16="http://schemas.microsoft.com/office/drawing/2014/main" val="2078482341"/>
                    </a:ext>
                  </a:extLst>
                </a:gridCol>
              </a:tblGrid>
              <a:tr h="415048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1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ZA" sz="1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ZA" sz="1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en-ZA" sz="1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bjec</a:t>
                      </a:r>
                      <a:r>
                        <a:rPr lang="en-ZA" sz="1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ZA" sz="10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erf</a:t>
                      </a:r>
                      <a:r>
                        <a:rPr lang="en-ZA" sz="1000" b="1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ZA" sz="1000" b="1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nce Ind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ctual - Audited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Targets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Targets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diu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m-Te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 Ta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rg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6458689"/>
                  </a:ext>
                </a:extLst>
              </a:tr>
              <a:tr h="3139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112240"/>
                  </a:ext>
                </a:extLst>
              </a:tr>
              <a:tr h="1476663">
                <a:tc rowSpan="4">
                  <a:txBody>
                    <a:bodyPr/>
                    <a:lstStyle/>
                    <a:p>
                      <a:pPr marL="64770" marR="9461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 that the CSOS is an effective and sustainable organisation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98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functional facilities available and accessible to members of the public, to deliver the CSOS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Provincial offices established (Gauteng, Kwa-Zulu Natal and Western Cape as Hub offices for all Provinces</a:t>
                      </a:r>
                    </a:p>
                    <a:p>
                      <a:pPr marL="55245" marR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121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adequacy of the existing operating model (policies, processes, and procedures)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Three (3) CSOS points of presence established</a:t>
                      </a:r>
                    </a:p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Three (3) CSOS points of presence established</a:t>
                      </a:r>
                    </a:p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 (2) CSOS points of presence established</a:t>
                      </a:r>
                    </a:p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 (2) CSOS points of presence established</a:t>
                      </a:r>
                    </a:p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7117282"/>
                  </a:ext>
                </a:extLst>
              </a:tr>
              <a:tr h="8054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Partner with Entity to implement a Revenue Management System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1136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indicator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Implementation of Revenue Management System in partnership with an entity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Implementation of Revenue Management System in partnership with an entity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9901066"/>
                  </a:ext>
                </a:extLst>
              </a:tr>
              <a:tr h="4561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of uptime of ICT systems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1136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Indicator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 99% uptime of ICT systems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 99% uptime of ICT systems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 99% uptime of ICT systems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Achieve 99% uptime of ICT systems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1301378"/>
                  </a:ext>
                </a:extLst>
              </a:tr>
              <a:tr h="129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Developed and approved Revenue Management model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Development of the CSOS Funding model (including the DR Levy, Documentation Fee structure, and Service Fee)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1136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Drafted and Board Approved Revenue Management Framework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Implemented Revenue Management Model in Collection arrangement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Implemented Revenue Management Model in Collection (R 200 Million Collected)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Revenue Management Model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Revenue Management Model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446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959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- CFO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065" y="1570314"/>
            <a:ext cx="2642895" cy="16256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29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INCOME STREAMS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0F258DD-597C-4724-8D9F-EC8C8A919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36124"/>
              </p:ext>
            </p:extLst>
          </p:nvPr>
        </p:nvGraphicFramePr>
        <p:xfrm>
          <a:off x="457200" y="1602072"/>
          <a:ext cx="8229598" cy="3884325"/>
        </p:xfrm>
        <a:graphic>
          <a:graphicData uri="http://schemas.openxmlformats.org/drawingml/2006/table">
            <a:tbl>
              <a:tblPr firstRow="1" firstCol="1" bandRow="1"/>
              <a:tblGrid>
                <a:gridCol w="1908910">
                  <a:extLst>
                    <a:ext uri="{9D8B030D-6E8A-4147-A177-3AD203B41FA5}">
                      <a16:colId xmlns="" xmlns:a16="http://schemas.microsoft.com/office/drawing/2014/main" val="3230100375"/>
                    </a:ext>
                  </a:extLst>
                </a:gridCol>
                <a:gridCol w="216214">
                  <a:extLst>
                    <a:ext uri="{9D8B030D-6E8A-4147-A177-3AD203B41FA5}">
                      <a16:colId xmlns="" xmlns:a16="http://schemas.microsoft.com/office/drawing/2014/main" val="3537931483"/>
                    </a:ext>
                  </a:extLst>
                </a:gridCol>
                <a:gridCol w="874111">
                  <a:extLst>
                    <a:ext uri="{9D8B030D-6E8A-4147-A177-3AD203B41FA5}">
                      <a16:colId xmlns="" xmlns:a16="http://schemas.microsoft.com/office/drawing/2014/main" val="1449672448"/>
                    </a:ext>
                  </a:extLst>
                </a:gridCol>
                <a:gridCol w="950669">
                  <a:extLst>
                    <a:ext uri="{9D8B030D-6E8A-4147-A177-3AD203B41FA5}">
                      <a16:colId xmlns="" xmlns:a16="http://schemas.microsoft.com/office/drawing/2014/main" val="4175197791"/>
                    </a:ext>
                  </a:extLst>
                </a:gridCol>
                <a:gridCol w="1145010">
                  <a:extLst>
                    <a:ext uri="{9D8B030D-6E8A-4147-A177-3AD203B41FA5}">
                      <a16:colId xmlns="" xmlns:a16="http://schemas.microsoft.com/office/drawing/2014/main" val="3801641734"/>
                    </a:ext>
                  </a:extLst>
                </a:gridCol>
                <a:gridCol w="950669">
                  <a:extLst>
                    <a:ext uri="{9D8B030D-6E8A-4147-A177-3AD203B41FA5}">
                      <a16:colId xmlns="" xmlns:a16="http://schemas.microsoft.com/office/drawing/2014/main" val="3683191805"/>
                    </a:ext>
                  </a:extLst>
                </a:gridCol>
                <a:gridCol w="216214">
                  <a:extLst>
                    <a:ext uri="{9D8B030D-6E8A-4147-A177-3AD203B41FA5}">
                      <a16:colId xmlns="" xmlns:a16="http://schemas.microsoft.com/office/drawing/2014/main" val="420476162"/>
                    </a:ext>
                  </a:extLst>
                </a:gridCol>
                <a:gridCol w="950669">
                  <a:extLst>
                    <a:ext uri="{9D8B030D-6E8A-4147-A177-3AD203B41FA5}">
                      <a16:colId xmlns="" xmlns:a16="http://schemas.microsoft.com/office/drawing/2014/main" val="2886595453"/>
                    </a:ext>
                  </a:extLst>
                </a:gridCol>
                <a:gridCol w="1017132">
                  <a:extLst>
                    <a:ext uri="{9D8B030D-6E8A-4147-A177-3AD203B41FA5}">
                      <a16:colId xmlns="" xmlns:a16="http://schemas.microsoft.com/office/drawing/2014/main" val="3209379763"/>
                    </a:ext>
                  </a:extLst>
                </a:gridCol>
              </a:tblGrid>
              <a:tr h="503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Streams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Actuals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BUDGET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ESTIMATES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4315327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3234582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25,468,000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125,826,000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240,335,000.00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240,335,000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253,584,650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267,696,041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6370835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Grant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23,920,000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23,300,000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31,105,000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31,105,000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32,847,000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34,817,820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006182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Levy Income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96,100,000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200,000,000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211,000,000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222,605,000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7398049"/>
                  </a:ext>
                </a:extLst>
              </a:tr>
              <a:tr h="431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Dispute Resolution Service Fees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180,000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180,000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189,900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200,345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4339284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Documentation Fees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750266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Service Fees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5066041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Income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1,548,000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5,976,000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9,495,000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10,017,225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169323"/>
                  </a:ext>
                </a:extLst>
              </a:tr>
              <a:tr h="431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Commitments from Prior Year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5117630"/>
                  </a:ext>
                </a:extLst>
              </a:tr>
              <a:tr h="314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Income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52,750</a:t>
                      </a:r>
                      <a:endParaRPr lang="en-ZA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55,651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564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53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EXPENDITURE ESTIMATES BY PROGRAMME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8720180-BA69-44DE-865A-CE8F932D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291730"/>
              </p:ext>
            </p:extLst>
          </p:nvPr>
        </p:nvGraphicFramePr>
        <p:xfrm>
          <a:off x="457200" y="1599747"/>
          <a:ext cx="8229601" cy="3548320"/>
        </p:xfrm>
        <a:graphic>
          <a:graphicData uri="http://schemas.openxmlformats.org/drawingml/2006/table">
            <a:tbl>
              <a:tblPr firstRow="1" firstCol="1" bandRow="1"/>
              <a:tblGrid>
                <a:gridCol w="1245870">
                  <a:extLst>
                    <a:ext uri="{9D8B030D-6E8A-4147-A177-3AD203B41FA5}">
                      <a16:colId xmlns="" xmlns:a16="http://schemas.microsoft.com/office/drawing/2014/main" val="3215185853"/>
                    </a:ext>
                  </a:extLst>
                </a:gridCol>
                <a:gridCol w="720090">
                  <a:extLst>
                    <a:ext uri="{9D8B030D-6E8A-4147-A177-3AD203B41FA5}">
                      <a16:colId xmlns="" xmlns:a16="http://schemas.microsoft.com/office/drawing/2014/main" val="2595561778"/>
                    </a:ext>
                  </a:extLst>
                </a:gridCol>
                <a:gridCol w="788670">
                  <a:extLst>
                    <a:ext uri="{9D8B030D-6E8A-4147-A177-3AD203B41FA5}">
                      <a16:colId xmlns="" xmlns:a16="http://schemas.microsoft.com/office/drawing/2014/main" val="177256592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109278806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475997327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819293904"/>
                    </a:ext>
                  </a:extLst>
                </a:gridCol>
                <a:gridCol w="765810">
                  <a:extLst>
                    <a:ext uri="{9D8B030D-6E8A-4147-A177-3AD203B41FA5}">
                      <a16:colId xmlns="" xmlns:a16="http://schemas.microsoft.com/office/drawing/2014/main" val="111394869"/>
                    </a:ext>
                  </a:extLst>
                </a:gridCol>
                <a:gridCol w="720090">
                  <a:extLst>
                    <a:ext uri="{9D8B030D-6E8A-4147-A177-3AD203B41FA5}">
                      <a16:colId xmlns="" xmlns:a16="http://schemas.microsoft.com/office/drawing/2014/main" val="1618974176"/>
                    </a:ext>
                  </a:extLst>
                </a:gridCol>
                <a:gridCol w="849566">
                  <a:extLst>
                    <a:ext uri="{9D8B030D-6E8A-4147-A177-3AD203B41FA5}">
                      <a16:colId xmlns="" xmlns:a16="http://schemas.microsoft.com/office/drawing/2014/main" val="623604762"/>
                    </a:ext>
                  </a:extLst>
                </a:gridCol>
                <a:gridCol w="784925">
                  <a:extLst>
                    <a:ext uri="{9D8B030D-6E8A-4147-A177-3AD203B41FA5}">
                      <a16:colId xmlns="" xmlns:a16="http://schemas.microsoft.com/office/drawing/2014/main" val="2367097277"/>
                    </a:ext>
                  </a:extLst>
                </a:gridCol>
              </a:tblGrid>
              <a:tr h="570250">
                <a:tc rowSpan="2">
                  <a:txBody>
                    <a:bodyPr/>
                    <a:lstStyle/>
                    <a:p>
                      <a:pPr indent="1397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ESTIMATES BY PROGRAMME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dirty="0"/>
                    </a:p>
                  </a:txBody>
                  <a:tcPr marL="45681" marR="456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5215190"/>
                  </a:ext>
                </a:extLst>
              </a:tr>
              <a:tr h="2443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2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3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4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TERM EXPENDITURE ESTIMATES (MTEF)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208077260"/>
                  </a:ext>
                </a:extLst>
              </a:tr>
              <a:tr h="244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/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9409438"/>
                  </a:ext>
                </a:extLst>
              </a:tr>
              <a:tr h="422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 (S05)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24,757,702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78,343,158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184,953,788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46,238,447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46,238,447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46,238,447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46,238,447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190,118,791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200,739,560</a:t>
                      </a:r>
                      <a:endParaRPr lang="en-ZA" sz="1000" b="1"/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633357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Regulation (S01, S02 &amp; S03)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44,741,523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53,965,893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13,491,473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13,491,473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13,491,473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13,491,473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56,934,017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60,065,388</a:t>
                      </a:r>
                      <a:endParaRPr lang="en-ZA" sz="1000" b="1"/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89099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and Training (S04)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2,741,319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6,191,319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1,547,830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1,547,830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1,547,830</a:t>
                      </a:r>
                      <a:endParaRPr lang="en-ZA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1,547,830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6,531,842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6,891,093</a:t>
                      </a:r>
                      <a:endParaRPr lang="en-ZA" sz="1000" b="1" dirty="0"/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3994759"/>
                  </a:ext>
                </a:extLst>
              </a:tr>
              <a:tr h="8961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24,757,702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125,826,000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245,111,000</a:t>
                      </a:r>
                      <a:endParaRPr lang="en-ZA" sz="1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61,277,750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61,277,750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61,277,750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61,277,750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253,584,650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267,696,041</a:t>
                      </a:r>
                      <a:endParaRPr lang="en-ZA" sz="1000" dirty="0"/>
                    </a:p>
                  </a:txBody>
                  <a:tcPr marL="45681" marR="456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973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356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71066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INCOME STATEMENT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6B5B3CC-6C5C-4030-AAA9-6CBACA447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8734060"/>
              </p:ext>
            </p:extLst>
          </p:nvPr>
        </p:nvGraphicFramePr>
        <p:xfrm>
          <a:off x="453566" y="1258832"/>
          <a:ext cx="8233233" cy="4959087"/>
        </p:xfrm>
        <a:graphic>
          <a:graphicData uri="http://schemas.openxmlformats.org/drawingml/2006/table">
            <a:tbl>
              <a:tblPr firstRow="1" firstCol="1" bandRow="1"/>
              <a:tblGrid>
                <a:gridCol w="2013785">
                  <a:extLst>
                    <a:ext uri="{9D8B030D-6E8A-4147-A177-3AD203B41FA5}">
                      <a16:colId xmlns="" xmlns:a16="http://schemas.microsoft.com/office/drawing/2014/main" val="17898095"/>
                    </a:ext>
                  </a:extLst>
                </a:gridCol>
                <a:gridCol w="305621">
                  <a:extLst>
                    <a:ext uri="{9D8B030D-6E8A-4147-A177-3AD203B41FA5}">
                      <a16:colId xmlns="" xmlns:a16="http://schemas.microsoft.com/office/drawing/2014/main" val="1023810930"/>
                    </a:ext>
                  </a:extLst>
                </a:gridCol>
                <a:gridCol w="1269504">
                  <a:extLst>
                    <a:ext uri="{9D8B030D-6E8A-4147-A177-3AD203B41FA5}">
                      <a16:colId xmlns="" xmlns:a16="http://schemas.microsoft.com/office/drawing/2014/main" val="3947718360"/>
                    </a:ext>
                  </a:extLst>
                </a:gridCol>
                <a:gridCol w="1234240">
                  <a:extLst>
                    <a:ext uri="{9D8B030D-6E8A-4147-A177-3AD203B41FA5}">
                      <a16:colId xmlns="" xmlns:a16="http://schemas.microsoft.com/office/drawing/2014/main" val="2608840857"/>
                    </a:ext>
                  </a:extLst>
                </a:gridCol>
                <a:gridCol w="1369841">
                  <a:extLst>
                    <a:ext uri="{9D8B030D-6E8A-4147-A177-3AD203B41FA5}">
                      <a16:colId xmlns="" xmlns:a16="http://schemas.microsoft.com/office/drawing/2014/main" val="2437656207"/>
                    </a:ext>
                  </a:extLst>
                </a:gridCol>
                <a:gridCol w="1020121">
                  <a:extLst>
                    <a:ext uri="{9D8B030D-6E8A-4147-A177-3AD203B41FA5}">
                      <a16:colId xmlns="" xmlns:a16="http://schemas.microsoft.com/office/drawing/2014/main" val="1157993164"/>
                    </a:ext>
                  </a:extLst>
                </a:gridCol>
                <a:gridCol w="1020121">
                  <a:extLst>
                    <a:ext uri="{9D8B030D-6E8A-4147-A177-3AD203B41FA5}">
                      <a16:colId xmlns="" xmlns:a16="http://schemas.microsoft.com/office/drawing/2014/main" val="1128260214"/>
                    </a:ext>
                  </a:extLst>
                </a:gridCol>
              </a:tblGrid>
              <a:tr h="321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Statement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Actuals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ESTIMATES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9714699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2016/117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3154315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25,468,000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125,826,000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245,111,000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258,623,330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273,011,848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258946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Grant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23,920,000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31,105,000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32,847,000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34,817,820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2658528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Levy Income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96,100,000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211,000,000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222,605,000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5267652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Dispute Resolution Service Fees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189,900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200,345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671761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Documentation Fees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404603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Service Fees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8720411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Income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5,976,000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13,776,000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14,533,680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15,333,032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145040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Commitments from Prior Year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693826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Income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55,651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0527245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Expenses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40,059,000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115,826,000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207,611,000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219,060,830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231,273,411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8093576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Costs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31,204,000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56,934,000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114,229,800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120,543,664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127,173,566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625460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costs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3,059,000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16,693,700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24,363,070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25,703,039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27,280,941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9123650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and Communications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6,105,000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6,440,775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6,795,018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160822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Education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4,950,000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5,222,250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5,509,474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1035370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Travelling and Accommodation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8,440,000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8,904,200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7995989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 expenses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3,386,550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3,572,810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2610752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and infrastructure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2,189,000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29,260,000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30,869,300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32,567,112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8318347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and administration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10,048,300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17,493,130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18,455,252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19,470,291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6277793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Surplus / </a:t>
                      </a:r>
                      <a:r>
                        <a:rPr lang="en-ZA" sz="9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(Deficit)</a:t>
                      </a: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before Depreciation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(14,591,000)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39,562,500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41,738,438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9953302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Depreciation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12,660,000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13,356,300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62490"/>
                  </a:ext>
                </a:extLst>
              </a:tr>
              <a:tr h="20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Surplus / </a:t>
                      </a:r>
                      <a:r>
                        <a:rPr lang="en-ZA" sz="9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(Deficit)</a:t>
                      </a: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after Depreciation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(14,591,000)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26,902,500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28,382,138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7065375"/>
                  </a:ext>
                </a:extLst>
              </a:tr>
              <a:tr h="211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18" marR="6371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011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856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Strategic Objectives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Regulation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Focus Area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Indicators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Budget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1F75ACA-5EA7-4138-846F-50629EE5D935}"/>
              </a:ext>
            </a:extLst>
          </p:cNvPr>
          <p:cNvSpPr txBox="1">
            <a:spLocks/>
          </p:cNvSpPr>
          <p:nvPr/>
        </p:nvSpPr>
        <p:spPr>
          <a:xfrm>
            <a:off x="457200" y="180329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CONTENTS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07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34112"/>
            <a:ext cx="8237705" cy="484453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OPERATING </a:t>
            </a:r>
            <a:r>
              <a:rPr lang="en-US" sz="2800" b="1" dirty="0">
                <a:solidFill>
                  <a:schemeClr val="bg1"/>
                </a:solidFill>
              </a:rPr>
              <a:t>EXPENSES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3300E3C5-581C-4DBA-AEE6-B76EF0451AB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3553" y="1632044"/>
          <a:ext cx="8120872" cy="3611758"/>
        </p:xfrm>
        <a:graphic>
          <a:graphicData uri="http://schemas.openxmlformats.org/drawingml/2006/table">
            <a:tbl>
              <a:tblPr firstRow="1" firstCol="1" bandRow="1"/>
              <a:tblGrid>
                <a:gridCol w="3747814">
                  <a:extLst>
                    <a:ext uri="{9D8B030D-6E8A-4147-A177-3AD203B41FA5}">
                      <a16:colId xmlns="" xmlns:a16="http://schemas.microsoft.com/office/drawing/2014/main" val="3335431728"/>
                    </a:ext>
                  </a:extLst>
                </a:gridCol>
                <a:gridCol w="1457686">
                  <a:extLst>
                    <a:ext uri="{9D8B030D-6E8A-4147-A177-3AD203B41FA5}">
                      <a16:colId xmlns="" xmlns:a16="http://schemas.microsoft.com/office/drawing/2014/main" val="319854425"/>
                    </a:ext>
                  </a:extLst>
                </a:gridCol>
                <a:gridCol w="1457686">
                  <a:extLst>
                    <a:ext uri="{9D8B030D-6E8A-4147-A177-3AD203B41FA5}">
                      <a16:colId xmlns="" xmlns:a16="http://schemas.microsoft.com/office/drawing/2014/main" val="4208235800"/>
                    </a:ext>
                  </a:extLst>
                </a:gridCol>
                <a:gridCol w="1457686">
                  <a:extLst>
                    <a:ext uri="{9D8B030D-6E8A-4147-A177-3AD203B41FA5}">
                      <a16:colId xmlns="" xmlns:a16="http://schemas.microsoft.com/office/drawing/2014/main" val="3842064947"/>
                    </a:ext>
                  </a:extLst>
                </a:gridCol>
              </a:tblGrid>
              <a:tr h="527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6636488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Costs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114,229,800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120,543,664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127,337,801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0955325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 salaries - Funded &amp; Filled Positions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105,150,400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110,964,897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117,232,201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6061532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1,379,400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1,455,267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1,535,307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9009781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Incentive Bonuses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4,015,000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4,235,825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4,468,795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2997543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Welfare &amp; HR projects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232,100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244,866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919224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Recruitment costs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4628941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On-boarding and Induction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232,100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244,866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8708072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Employee Wellness Programmes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495,000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522,225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550,947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9973769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Development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1,100,000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1,160,500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1,224,328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3214220"/>
                  </a:ext>
                </a:extLst>
              </a:tr>
              <a:tr h="308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231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633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34112"/>
            <a:ext cx="8237705" cy="484453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OPERATING EXPENSES </a:t>
            </a:r>
            <a:r>
              <a:rPr lang="en-US" sz="2800" dirty="0" err="1">
                <a:solidFill>
                  <a:schemeClr val="bg1"/>
                </a:solidFill>
              </a:rPr>
              <a:t>Cont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CD0C257B-441D-4E91-BF31-6D3409E888F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63400" y="738000"/>
          <a:ext cx="7364343" cy="2739393"/>
        </p:xfrm>
        <a:graphic>
          <a:graphicData uri="http://schemas.openxmlformats.org/drawingml/2006/table">
            <a:tbl>
              <a:tblPr firstRow="1" firstCol="1" bandRow="1"/>
              <a:tblGrid>
                <a:gridCol w="3395238">
                  <a:extLst>
                    <a:ext uri="{9D8B030D-6E8A-4147-A177-3AD203B41FA5}">
                      <a16:colId xmlns="" xmlns:a16="http://schemas.microsoft.com/office/drawing/2014/main" val="3220310151"/>
                    </a:ext>
                  </a:extLst>
                </a:gridCol>
                <a:gridCol w="1323035">
                  <a:extLst>
                    <a:ext uri="{9D8B030D-6E8A-4147-A177-3AD203B41FA5}">
                      <a16:colId xmlns="" xmlns:a16="http://schemas.microsoft.com/office/drawing/2014/main" val="1372260914"/>
                    </a:ext>
                  </a:extLst>
                </a:gridCol>
                <a:gridCol w="1323035">
                  <a:extLst>
                    <a:ext uri="{9D8B030D-6E8A-4147-A177-3AD203B41FA5}">
                      <a16:colId xmlns="" xmlns:a16="http://schemas.microsoft.com/office/drawing/2014/main" val="2993144637"/>
                    </a:ext>
                  </a:extLst>
                </a:gridCol>
                <a:gridCol w="1323035">
                  <a:extLst>
                    <a:ext uri="{9D8B030D-6E8A-4147-A177-3AD203B41FA5}">
                      <a16:colId xmlns="" xmlns:a16="http://schemas.microsoft.com/office/drawing/2014/main" val="4036110987"/>
                    </a:ext>
                  </a:extLst>
                </a:gridCol>
              </a:tblGrid>
              <a:tr h="207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455347"/>
                  </a:ext>
                </a:extLst>
              </a:tr>
              <a:tr h="184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expenses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24,363,070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25,703,039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27,116,706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3741686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Adjudication and Conciliation services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16,713,070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17,632,289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18,602,065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2310706"/>
                  </a:ext>
                </a:extLst>
              </a:tr>
              <a:tr h="20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 Education, Outreach and Training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9583919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 costs (to other satellite offices)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6,000,000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6,330,000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6,678,150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5746458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Operations Services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4201741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Schemes database costs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7547018"/>
                  </a:ext>
                </a:extLst>
              </a:tr>
              <a:tr h="37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Off-site schemes documentation storage / management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438051"/>
                  </a:ext>
                </a:extLst>
              </a:tr>
              <a:tr h="216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7619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F7EFC6C-F919-4C6C-8124-37A08D474E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3399" y="3750152"/>
          <a:ext cx="7364343" cy="2772547"/>
        </p:xfrm>
        <a:graphic>
          <a:graphicData uri="http://schemas.openxmlformats.org/drawingml/2006/table">
            <a:tbl>
              <a:tblPr firstRow="1" firstCol="1" bandRow="1"/>
              <a:tblGrid>
                <a:gridCol w="3372699">
                  <a:extLst>
                    <a:ext uri="{9D8B030D-6E8A-4147-A177-3AD203B41FA5}">
                      <a16:colId xmlns="" xmlns:a16="http://schemas.microsoft.com/office/drawing/2014/main" val="242998842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4210674062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1189123227"/>
                    </a:ext>
                  </a:extLst>
                </a:gridCol>
                <a:gridCol w="1313758">
                  <a:extLst>
                    <a:ext uri="{9D8B030D-6E8A-4147-A177-3AD203B41FA5}">
                      <a16:colId xmlns="" xmlns:a16="http://schemas.microsoft.com/office/drawing/2014/main" val="175375891"/>
                    </a:ext>
                  </a:extLst>
                </a:gridCol>
              </a:tblGrid>
              <a:tr h="297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0928715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and Communications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6,105,000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6,440,775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6,795,018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3208285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4,642,000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4,897,310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3910565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Promotional materials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1,155,000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1,218,525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1,285,544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5889742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 Certificates Design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580,250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612,164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8039233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201830"/>
                  </a:ext>
                </a:extLst>
              </a:tr>
              <a:tr h="385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80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470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34112"/>
            <a:ext cx="8237705" cy="484453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OPERATING EXPENSES </a:t>
            </a:r>
            <a:r>
              <a:rPr lang="en-US" sz="2800" dirty="0" err="1">
                <a:solidFill>
                  <a:schemeClr val="bg1"/>
                </a:solidFill>
              </a:rPr>
              <a:t>Cont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2403ED87-FF58-410D-9AAD-648020165BC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26720" y="963822"/>
          <a:ext cx="8237705" cy="1872682"/>
        </p:xfrm>
        <a:graphic>
          <a:graphicData uri="http://schemas.openxmlformats.org/drawingml/2006/table">
            <a:tbl>
              <a:tblPr firstRow="1" firstCol="1" bandRow="1"/>
              <a:tblGrid>
                <a:gridCol w="3902684">
                  <a:extLst>
                    <a:ext uri="{9D8B030D-6E8A-4147-A177-3AD203B41FA5}">
                      <a16:colId xmlns="" xmlns:a16="http://schemas.microsoft.com/office/drawing/2014/main" val="3174083741"/>
                    </a:ext>
                  </a:extLst>
                </a:gridCol>
                <a:gridCol w="1446245">
                  <a:extLst>
                    <a:ext uri="{9D8B030D-6E8A-4147-A177-3AD203B41FA5}">
                      <a16:colId xmlns="" xmlns:a16="http://schemas.microsoft.com/office/drawing/2014/main" val="2483627277"/>
                    </a:ext>
                  </a:extLst>
                </a:gridCol>
                <a:gridCol w="1436914">
                  <a:extLst>
                    <a:ext uri="{9D8B030D-6E8A-4147-A177-3AD203B41FA5}">
                      <a16:colId xmlns="" xmlns:a16="http://schemas.microsoft.com/office/drawing/2014/main" val="3504784057"/>
                    </a:ext>
                  </a:extLst>
                </a:gridCol>
                <a:gridCol w="1451862">
                  <a:extLst>
                    <a:ext uri="{9D8B030D-6E8A-4147-A177-3AD203B41FA5}">
                      <a16:colId xmlns="" xmlns:a16="http://schemas.microsoft.com/office/drawing/2014/main" val="1479045545"/>
                    </a:ext>
                  </a:extLst>
                </a:gridCol>
              </a:tblGrid>
              <a:tr h="45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9780996"/>
                  </a:ext>
                </a:extLst>
              </a:tr>
              <a:tr h="301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 Training and Consumer Education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4,950,000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5,222,250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5,509,474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199752"/>
                  </a:ext>
                </a:extLst>
              </a:tr>
              <a:tr h="278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Dispute resolution training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4202013"/>
                  </a:ext>
                </a:extLst>
              </a:tr>
              <a:tr h="278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awareness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7535989"/>
                  </a:ext>
                </a:extLst>
              </a:tr>
              <a:tr h="278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 Workshops and Conferences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4935359"/>
                  </a:ext>
                </a:extLst>
              </a:tr>
              <a:tr h="278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71522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B4F4204-0C48-4DBB-8445-BF27989F5D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720" y="3152952"/>
          <a:ext cx="8237706" cy="2824059"/>
        </p:xfrm>
        <a:graphic>
          <a:graphicData uri="http://schemas.openxmlformats.org/drawingml/2006/table">
            <a:tbl>
              <a:tblPr firstRow="1" firstCol="1" bandRow="1"/>
              <a:tblGrid>
                <a:gridCol w="3906399">
                  <a:extLst>
                    <a:ext uri="{9D8B030D-6E8A-4147-A177-3AD203B41FA5}">
                      <a16:colId xmlns="" xmlns:a16="http://schemas.microsoft.com/office/drawing/2014/main" val="1537531892"/>
                    </a:ext>
                  </a:extLst>
                </a:gridCol>
                <a:gridCol w="1443769">
                  <a:extLst>
                    <a:ext uri="{9D8B030D-6E8A-4147-A177-3AD203B41FA5}">
                      <a16:colId xmlns="" xmlns:a16="http://schemas.microsoft.com/office/drawing/2014/main" val="467065200"/>
                    </a:ext>
                  </a:extLst>
                </a:gridCol>
                <a:gridCol w="1443769">
                  <a:extLst>
                    <a:ext uri="{9D8B030D-6E8A-4147-A177-3AD203B41FA5}">
                      <a16:colId xmlns="" xmlns:a16="http://schemas.microsoft.com/office/drawing/2014/main" val="1520821706"/>
                    </a:ext>
                  </a:extLst>
                </a:gridCol>
                <a:gridCol w="1443769">
                  <a:extLst>
                    <a:ext uri="{9D8B030D-6E8A-4147-A177-3AD203B41FA5}">
                      <a16:colId xmlns="" xmlns:a16="http://schemas.microsoft.com/office/drawing/2014/main" val="1118329436"/>
                    </a:ext>
                  </a:extLst>
                </a:gridCol>
              </a:tblGrid>
              <a:tr h="451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1641798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Travelling and Accommodation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8,000,000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8,440,000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8,904,200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0387031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 - Staff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2,200,000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2,321,000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2,448,655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35649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 to provincial offices - site inspections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580,250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612,164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1160952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1,320,000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1,392,600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1,469,193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7267378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Training Travel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330,000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348,150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367,298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7876589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 engagement travel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580,250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612,164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8038423"/>
                  </a:ext>
                </a:extLst>
              </a:tr>
              <a:tr h="451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Accounting Authority/Strategy Planning/ Monitoring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580,250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612,164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9260286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/ functional travel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2,500,000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2,637,500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2,782,563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8390655"/>
                  </a:ext>
                </a:extLst>
              </a:tr>
              <a:tr h="239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597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001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5451"/>
            <a:ext cx="8237705" cy="484453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OPERATING EXPENSES </a:t>
            </a:r>
            <a:r>
              <a:rPr lang="en-US" sz="2800" dirty="0" err="1">
                <a:solidFill>
                  <a:schemeClr val="bg1"/>
                </a:solidFill>
              </a:rPr>
              <a:t>Cont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DD355144-3E28-402D-A344-1F977802238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26719" y="786605"/>
          <a:ext cx="8237704" cy="2435907"/>
        </p:xfrm>
        <a:graphic>
          <a:graphicData uri="http://schemas.openxmlformats.org/drawingml/2006/table">
            <a:tbl>
              <a:tblPr firstRow="1" firstCol="1" bandRow="1"/>
              <a:tblGrid>
                <a:gridCol w="3804726">
                  <a:extLst>
                    <a:ext uri="{9D8B030D-6E8A-4147-A177-3AD203B41FA5}">
                      <a16:colId xmlns="" xmlns:a16="http://schemas.microsoft.com/office/drawing/2014/main" val="1786651000"/>
                    </a:ext>
                  </a:extLst>
                </a:gridCol>
                <a:gridCol w="1477042">
                  <a:extLst>
                    <a:ext uri="{9D8B030D-6E8A-4147-A177-3AD203B41FA5}">
                      <a16:colId xmlns="" xmlns:a16="http://schemas.microsoft.com/office/drawing/2014/main" val="481818434"/>
                    </a:ext>
                  </a:extLst>
                </a:gridCol>
                <a:gridCol w="1477968">
                  <a:extLst>
                    <a:ext uri="{9D8B030D-6E8A-4147-A177-3AD203B41FA5}">
                      <a16:colId xmlns="" xmlns:a16="http://schemas.microsoft.com/office/drawing/2014/main" val="545685158"/>
                    </a:ext>
                  </a:extLst>
                </a:gridCol>
                <a:gridCol w="1477968">
                  <a:extLst>
                    <a:ext uri="{9D8B030D-6E8A-4147-A177-3AD203B41FA5}">
                      <a16:colId xmlns="" xmlns:a16="http://schemas.microsoft.com/office/drawing/2014/main" val="774691434"/>
                    </a:ext>
                  </a:extLst>
                </a:gridCol>
              </a:tblGrid>
              <a:tr h="418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9634842"/>
                  </a:ext>
                </a:extLst>
              </a:tr>
              <a:tr h="418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 Expenses (Non-Executive Directors only)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3,210,000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3,386,550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3,572,810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0817946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 (Board and Committees)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139425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Travelling and Accommodation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770,000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812,350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857,029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8221036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440,000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464,200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489,731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7216402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211,000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222,605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961610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105,500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111,303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0482026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(debriefs, farewells, enquiries)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55,651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8133781"/>
                  </a:ext>
                </a:extLst>
              </a:tr>
              <a:tr h="22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72892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3A16D47-BA50-429A-8C8D-ED03598D75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720" y="3191910"/>
          <a:ext cx="8237705" cy="3064967"/>
        </p:xfrm>
        <a:graphic>
          <a:graphicData uri="http://schemas.openxmlformats.org/drawingml/2006/table">
            <a:tbl>
              <a:tblPr firstRow="1" firstCol="1" bandRow="1"/>
              <a:tblGrid>
                <a:gridCol w="3790717">
                  <a:extLst>
                    <a:ext uri="{9D8B030D-6E8A-4147-A177-3AD203B41FA5}">
                      <a16:colId xmlns="" xmlns:a16="http://schemas.microsoft.com/office/drawing/2014/main" val="2116676469"/>
                    </a:ext>
                  </a:extLst>
                </a:gridCol>
                <a:gridCol w="1483567">
                  <a:extLst>
                    <a:ext uri="{9D8B030D-6E8A-4147-A177-3AD203B41FA5}">
                      <a16:colId xmlns="" xmlns:a16="http://schemas.microsoft.com/office/drawing/2014/main" val="3389227719"/>
                    </a:ext>
                  </a:extLst>
                </a:gridCol>
                <a:gridCol w="1464906">
                  <a:extLst>
                    <a:ext uri="{9D8B030D-6E8A-4147-A177-3AD203B41FA5}">
                      <a16:colId xmlns="" xmlns:a16="http://schemas.microsoft.com/office/drawing/2014/main" val="1839359431"/>
                    </a:ext>
                  </a:extLst>
                </a:gridCol>
                <a:gridCol w="1498515">
                  <a:extLst>
                    <a:ext uri="{9D8B030D-6E8A-4147-A177-3AD203B41FA5}">
                      <a16:colId xmlns="" xmlns:a16="http://schemas.microsoft.com/office/drawing/2014/main" val="3077507226"/>
                    </a:ext>
                  </a:extLst>
                </a:gridCol>
              </a:tblGrid>
              <a:tr h="445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2575732"/>
                  </a:ext>
                </a:extLst>
              </a:tr>
              <a:tr h="22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and Infrastructure expenses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29,260,000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30,869,300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32,567,112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992871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rental and utilities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4,950,000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5,222,250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5,509,474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4708773"/>
                  </a:ext>
                </a:extLst>
              </a:tr>
              <a:tr h="24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equipment leases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330,000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348,150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367,298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3139126"/>
                  </a:ext>
                </a:extLst>
              </a:tr>
              <a:tr h="24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Lease Rental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7,540,000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7,954,700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8,392,209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0427655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Design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580,250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612,164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3160875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 vehicle leases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257647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Furniture Rental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330,000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348,150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367,298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0152054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Projects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6,600,000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6,963,000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7,345,965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4188342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Licenses (annual renewal of ERP)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5,000,000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5,275,000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5,565,125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2239418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support services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3,960,000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4,177,800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4,407,579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2286410"/>
                  </a:ext>
                </a:extLst>
              </a:tr>
              <a:tr h="236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860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401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34112"/>
            <a:ext cx="8237705" cy="484453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OPERATING EXPENSES </a:t>
            </a:r>
            <a:r>
              <a:rPr lang="en-US" sz="2800" dirty="0" err="1">
                <a:solidFill>
                  <a:schemeClr val="bg1"/>
                </a:solidFill>
              </a:rPr>
              <a:t>Cont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BFDCB594-CCA1-4DCE-B892-1506938B7AE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26719" y="985464"/>
          <a:ext cx="8237706" cy="4594246"/>
        </p:xfrm>
        <a:graphic>
          <a:graphicData uri="http://schemas.openxmlformats.org/drawingml/2006/table">
            <a:tbl>
              <a:tblPr firstRow="1" firstCol="1" bandRow="1"/>
              <a:tblGrid>
                <a:gridCol w="3867570">
                  <a:extLst>
                    <a:ext uri="{9D8B030D-6E8A-4147-A177-3AD203B41FA5}">
                      <a16:colId xmlns="" xmlns:a16="http://schemas.microsoft.com/office/drawing/2014/main" val="1151900336"/>
                    </a:ext>
                  </a:extLst>
                </a:gridCol>
                <a:gridCol w="1456712">
                  <a:extLst>
                    <a:ext uri="{9D8B030D-6E8A-4147-A177-3AD203B41FA5}">
                      <a16:colId xmlns="" xmlns:a16="http://schemas.microsoft.com/office/drawing/2014/main" val="3288692737"/>
                    </a:ext>
                  </a:extLst>
                </a:gridCol>
                <a:gridCol w="1456712">
                  <a:extLst>
                    <a:ext uri="{9D8B030D-6E8A-4147-A177-3AD203B41FA5}">
                      <a16:colId xmlns="" xmlns:a16="http://schemas.microsoft.com/office/drawing/2014/main" val="1722229021"/>
                    </a:ext>
                  </a:extLst>
                </a:gridCol>
                <a:gridCol w="1456712">
                  <a:extLst>
                    <a:ext uri="{9D8B030D-6E8A-4147-A177-3AD203B41FA5}">
                      <a16:colId xmlns="" xmlns:a16="http://schemas.microsoft.com/office/drawing/2014/main" val="3362050893"/>
                    </a:ext>
                  </a:extLst>
                </a:gridCol>
              </a:tblGrid>
              <a:tr h="672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2018/19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2019/20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2020/21 Budget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8449742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and Admin expenses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17,493,130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18,455,252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19,470,291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2232973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supplies and expenses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990,000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1,044,450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1,101,895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0160257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Administration fees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440,000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464,200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489,731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377206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Advertising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1,868,130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1,970,877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2,079,275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3426613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Printing and Stationery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1,870,000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1,972,850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2,081,357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2763137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 (WCA - IOD)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116,050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122,433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6296302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 (Professional Indemnity &amp; Assets)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495,000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522,225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550,947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1407875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Audit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3,000,000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3,165,000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3,339,075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824108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211,000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222,605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6111033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Charges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174,075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183,649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1148353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and postage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1416457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and Consulting Fees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5,000,000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5,275,000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5,565,125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8178626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Subscriptions and membership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58,025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61,216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8834119"/>
                  </a:ext>
                </a:extLst>
              </a:tr>
              <a:tr h="280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fees and litigation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1,650,000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1,740,750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1,836,491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993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964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71066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CAPITAL GOODS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CC5C106-E5E5-48E5-96ED-A1F22E7C8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552677"/>
              </p:ext>
            </p:extLst>
          </p:nvPr>
        </p:nvGraphicFramePr>
        <p:xfrm>
          <a:off x="457200" y="1964689"/>
          <a:ext cx="8229601" cy="2881633"/>
        </p:xfrm>
        <a:graphic>
          <a:graphicData uri="http://schemas.openxmlformats.org/drawingml/2006/table">
            <a:tbl>
              <a:tblPr firstRow="1" firstCol="1" bandRow="1"/>
              <a:tblGrid>
                <a:gridCol w="2409702">
                  <a:extLst>
                    <a:ext uri="{9D8B030D-6E8A-4147-A177-3AD203B41FA5}">
                      <a16:colId xmlns="" xmlns:a16="http://schemas.microsoft.com/office/drawing/2014/main" val="1106602256"/>
                    </a:ext>
                  </a:extLst>
                </a:gridCol>
                <a:gridCol w="218832">
                  <a:extLst>
                    <a:ext uri="{9D8B030D-6E8A-4147-A177-3AD203B41FA5}">
                      <a16:colId xmlns="" xmlns:a16="http://schemas.microsoft.com/office/drawing/2014/main" val="371592394"/>
                    </a:ext>
                  </a:extLst>
                </a:gridCol>
                <a:gridCol w="884693">
                  <a:extLst>
                    <a:ext uri="{9D8B030D-6E8A-4147-A177-3AD203B41FA5}">
                      <a16:colId xmlns="" xmlns:a16="http://schemas.microsoft.com/office/drawing/2014/main" val="2219392216"/>
                    </a:ext>
                  </a:extLst>
                </a:gridCol>
                <a:gridCol w="892356">
                  <a:extLst>
                    <a:ext uri="{9D8B030D-6E8A-4147-A177-3AD203B41FA5}">
                      <a16:colId xmlns="" xmlns:a16="http://schemas.microsoft.com/office/drawing/2014/main" val="21488104"/>
                    </a:ext>
                  </a:extLst>
                </a:gridCol>
                <a:gridCol w="922158">
                  <a:extLst>
                    <a:ext uri="{9D8B030D-6E8A-4147-A177-3AD203B41FA5}">
                      <a16:colId xmlns="" xmlns:a16="http://schemas.microsoft.com/office/drawing/2014/main" val="2903055856"/>
                    </a:ext>
                  </a:extLst>
                </a:gridCol>
                <a:gridCol w="892356">
                  <a:extLst>
                    <a:ext uri="{9D8B030D-6E8A-4147-A177-3AD203B41FA5}">
                      <a16:colId xmlns="" xmlns:a16="http://schemas.microsoft.com/office/drawing/2014/main" val="4081184888"/>
                    </a:ext>
                  </a:extLst>
                </a:gridCol>
                <a:gridCol w="1004752">
                  <a:extLst>
                    <a:ext uri="{9D8B030D-6E8A-4147-A177-3AD203B41FA5}">
                      <a16:colId xmlns="" xmlns:a16="http://schemas.microsoft.com/office/drawing/2014/main" val="2616834934"/>
                    </a:ext>
                  </a:extLst>
                </a:gridCol>
                <a:gridCol w="1004752">
                  <a:extLst>
                    <a:ext uri="{9D8B030D-6E8A-4147-A177-3AD203B41FA5}">
                      <a16:colId xmlns="" xmlns:a16="http://schemas.microsoft.com/office/drawing/2014/main" val="1403521205"/>
                    </a:ext>
                  </a:extLst>
                </a:gridCol>
              </a:tblGrid>
              <a:tr h="498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GOODS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Actuals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BUDGET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ESTIMATES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9715509"/>
                  </a:ext>
                </a:extLst>
              </a:tr>
              <a:tr h="311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6758826"/>
                  </a:ext>
                </a:extLst>
              </a:tr>
              <a:tr h="514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Furniture and Fittings (incl. Leasehold improvements)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31,204,000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4,220,000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4,452,100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9327632"/>
                  </a:ext>
                </a:extLst>
              </a:tr>
              <a:tr h="311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Equipment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5,275,000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5,565,125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37648"/>
                  </a:ext>
                </a:extLst>
              </a:tr>
              <a:tr h="311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Machinery and Equipment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3,197,000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2,110,000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2,226,050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5346713"/>
                  </a:ext>
                </a:extLst>
              </a:tr>
              <a:tr h="311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Software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3,059,000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13,715,000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14,469,325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674504"/>
                  </a:ext>
                </a:extLst>
              </a:tr>
              <a:tr h="311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Motor Vehicles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1,582,500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1,669,538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4740080"/>
                  </a:ext>
                </a:extLst>
              </a:tr>
              <a:tr h="3115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38,660,000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25,500,000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26,902,500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28,382,138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031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1435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066" y="735292"/>
            <a:ext cx="7772400" cy="3280527"/>
          </a:xfrm>
        </p:spPr>
        <p:txBody>
          <a:bodyPr>
            <a:normAutofit fontScale="62500" lnSpcReduction="20000"/>
          </a:bodyPr>
          <a:lstStyle/>
          <a:p>
            <a:r>
              <a:rPr lang="en-ZA" sz="4400" b="1" dirty="0">
                <a:solidFill>
                  <a:schemeClr val="bg1"/>
                </a:solidFill>
              </a:rPr>
              <a:t>Thank You</a:t>
            </a:r>
          </a:p>
          <a:p>
            <a:endParaRPr lang="en-ZA" sz="3200" b="1" dirty="0">
              <a:solidFill>
                <a:schemeClr val="bg1"/>
              </a:solidFill>
            </a:endParaRPr>
          </a:p>
          <a:p>
            <a:r>
              <a:rPr lang="en-ZA" sz="3200" b="1" dirty="0">
                <a:solidFill>
                  <a:schemeClr val="bg1"/>
                </a:solidFill>
              </a:rPr>
              <a:t>The Community Schemes Ombud Service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1</a:t>
            </a:r>
            <a:r>
              <a:rPr lang="en-ZA" sz="3200" b="1" baseline="30000" dirty="0">
                <a:solidFill>
                  <a:schemeClr val="bg1"/>
                </a:solidFill>
              </a:rPr>
              <a:t>st</a:t>
            </a:r>
            <a:r>
              <a:rPr lang="en-ZA" sz="3200" b="1" dirty="0">
                <a:solidFill>
                  <a:schemeClr val="bg1"/>
                </a:solidFill>
              </a:rPr>
              <a:t> Floor Building A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63 Wierda </a:t>
            </a:r>
            <a:r>
              <a:rPr lang="en-ZA" dirty="0">
                <a:solidFill>
                  <a:schemeClr val="bg1"/>
                </a:solidFill>
              </a:rPr>
              <a:t>Road East, </a:t>
            </a:r>
            <a:r>
              <a:rPr lang="en-ZA" sz="3200" b="1" dirty="0">
                <a:solidFill>
                  <a:schemeClr val="bg1"/>
                </a:solidFill>
              </a:rPr>
              <a:t>Wierda Valley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Sandton, 2196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T: + 27 10 593 0533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F: + 27 10 590 6154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Fraud Hotline 0+27 800 701 701</a:t>
            </a:r>
          </a:p>
          <a:p>
            <a:r>
              <a:rPr lang="en-ZA" dirty="0">
                <a:solidFill>
                  <a:schemeClr val="bg1"/>
                </a:solidFill>
              </a:rPr>
              <a:t>www.csos.org.za/ </a:t>
            </a:r>
            <a:r>
              <a:rPr lang="en-ZA" sz="3200" b="1" dirty="0">
                <a:solidFill>
                  <a:schemeClr val="bg1"/>
                </a:solidFill>
              </a:rPr>
              <a:t>@CSOS_SA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02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Strategic objectives and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520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26069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STRATEGIC OBJECTIVES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0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9694062"/>
              </p:ext>
            </p:extLst>
          </p:nvPr>
        </p:nvGraphicFramePr>
        <p:xfrm>
          <a:off x="457200" y="1544824"/>
          <a:ext cx="8229600" cy="428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430">
                  <a:extLst>
                    <a:ext uri="{9D8B030D-6E8A-4147-A177-3AD203B41FA5}">
                      <a16:colId xmlns="" xmlns:a16="http://schemas.microsoft.com/office/drawing/2014/main" val="359264698"/>
                    </a:ext>
                  </a:extLst>
                </a:gridCol>
                <a:gridCol w="5564170">
                  <a:extLst>
                    <a:ext uri="{9D8B030D-6E8A-4147-A177-3AD203B41FA5}">
                      <a16:colId xmlns="" xmlns:a16="http://schemas.microsoft.com/office/drawing/2014/main" val="4239374565"/>
                    </a:ext>
                  </a:extLst>
                </a:gridCol>
              </a:tblGrid>
              <a:tr h="5319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PROGRAMME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STRATEGIC OBJECTIVES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7545839"/>
                  </a:ext>
                </a:extLst>
              </a:tr>
              <a:tr h="797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Ensure that CSOS is an efficient and sustainable organization  (</a:t>
                      </a:r>
                      <a:r>
                        <a:rPr lang="en-US" sz="1400" b="1" dirty="0">
                          <a:effectLst/>
                        </a:rPr>
                        <a:t>SO5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1053517"/>
                  </a:ext>
                </a:extLst>
              </a:tr>
              <a:tr h="1803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REGULATION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ZA" sz="1400" dirty="0">
                          <a:effectLst/>
                        </a:rPr>
                        <a:t>Regulate all Community Schemes within South Africa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SO1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ZA" sz="1400" dirty="0">
                          <a:effectLst/>
                        </a:rPr>
                        <a:t>Control and provide quality assurance of Community Schemes Governance Documentation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SO2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ZA" sz="1400" dirty="0">
                          <a:effectLst/>
                        </a:rPr>
                        <a:t>Provide a Dispute Resolution service for Community Schemes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SO3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1815472"/>
                  </a:ext>
                </a:extLst>
              </a:tr>
              <a:tr h="11515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EDUCATION AND TRAINING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7048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ZA" sz="1400" dirty="0">
                          <a:effectLst/>
                        </a:rPr>
                        <a:t>Provide stakeholder training, consumer education and awareness for property owners, occupiers and other stakeholders in Community Schemes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SO4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822742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PROGRAMMES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6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STRATEGIC FOCUS AREAS AND GOALS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9767493"/>
              </p:ext>
            </p:extLst>
          </p:nvPr>
        </p:nvGraphicFramePr>
        <p:xfrm>
          <a:off x="457200" y="1348834"/>
          <a:ext cx="8229600" cy="498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770">
                  <a:extLst>
                    <a:ext uri="{9D8B030D-6E8A-4147-A177-3AD203B41FA5}">
                      <a16:colId xmlns="" xmlns:a16="http://schemas.microsoft.com/office/drawing/2014/main" val="942662233"/>
                    </a:ext>
                  </a:extLst>
                </a:gridCol>
                <a:gridCol w="4354830">
                  <a:extLst>
                    <a:ext uri="{9D8B030D-6E8A-4147-A177-3AD203B41FA5}">
                      <a16:colId xmlns="" xmlns:a16="http://schemas.microsoft.com/office/drawing/2014/main" val="2434304477"/>
                    </a:ext>
                  </a:extLst>
                </a:gridCol>
              </a:tblGrid>
              <a:tr h="773719">
                <a:tc>
                  <a:txBody>
                    <a:bodyPr/>
                    <a:lstStyle/>
                    <a:p>
                      <a:r>
                        <a:rPr lang="en-ZA" dirty="0"/>
                        <a:t>Strategic</a:t>
                      </a:r>
                      <a:r>
                        <a:rPr lang="en-ZA" baseline="0" dirty="0"/>
                        <a:t> Focus Areas -  (</a:t>
                      </a:r>
                      <a:r>
                        <a:rPr lang="en-ZA" i="1" baseline="0" dirty="0"/>
                        <a:t>What we are going to focus on</a:t>
                      </a:r>
                      <a:r>
                        <a:rPr lang="en-ZA" baseline="0" dirty="0"/>
                        <a:t>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Strategy Goal – (</a:t>
                      </a:r>
                      <a:r>
                        <a:rPr lang="en-ZA" i="1" dirty="0"/>
                        <a:t>how we</a:t>
                      </a:r>
                      <a:r>
                        <a:rPr lang="en-ZA" i="1" baseline="0" dirty="0"/>
                        <a:t> are going to gauge progress</a:t>
                      </a:r>
                      <a:r>
                        <a:rPr lang="en-ZA" baseline="0" dirty="0"/>
                        <a:t>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2467766"/>
                  </a:ext>
                </a:extLst>
              </a:tr>
              <a:tr h="773719">
                <a:tc>
                  <a:txBody>
                    <a:bodyPr/>
                    <a:lstStyle/>
                    <a:p>
                      <a:r>
                        <a:rPr lang="en-ZA" dirty="0"/>
                        <a:t>Community Schemes Industry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</a:t>
                      </a:r>
                      <a:r>
                        <a:rPr lang="en-ZA" b="1" dirty="0"/>
                        <a:t>regulate</a:t>
                      </a:r>
                      <a:r>
                        <a:rPr lang="en-ZA" dirty="0"/>
                        <a:t> 120 000 community schemes registered with the CSOS by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968146"/>
                  </a:ext>
                </a:extLst>
              </a:tr>
              <a:tr h="448266">
                <a:tc>
                  <a:txBody>
                    <a:bodyPr/>
                    <a:lstStyle/>
                    <a:p>
                      <a:r>
                        <a:rPr lang="en-ZA" dirty="0"/>
                        <a:t>Dispute Resolution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</a:t>
                      </a:r>
                      <a:r>
                        <a:rPr lang="en-ZA" b="1" dirty="0"/>
                        <a:t>resolve all disputes </a:t>
                      </a:r>
                      <a:r>
                        <a:rPr lang="en-ZA" dirty="0"/>
                        <a:t>lodged with the CSOS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4256447"/>
                  </a:ext>
                </a:extLst>
              </a:tr>
              <a:tr h="1105312">
                <a:tc>
                  <a:txBody>
                    <a:bodyPr/>
                    <a:lstStyle/>
                    <a:p>
                      <a:r>
                        <a:rPr lang="en-ZA" dirty="0"/>
                        <a:t>Governance and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/>
                        <a:t>To </a:t>
                      </a:r>
                      <a:r>
                        <a:rPr lang="en-ZA" b="1" dirty="0"/>
                        <a:t>ensure compliance and adherence </a:t>
                      </a:r>
                      <a:r>
                        <a:rPr lang="en-ZA" b="0" dirty="0"/>
                        <a:t>to CSOS Act by all community schemes registered with the CSOS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225927"/>
                  </a:ext>
                </a:extLst>
              </a:tr>
              <a:tr h="1105312">
                <a:tc>
                  <a:txBody>
                    <a:bodyPr/>
                    <a:lstStyle/>
                    <a:p>
                      <a:r>
                        <a:rPr lang="en-ZA" dirty="0"/>
                        <a:t>Stakeholder Training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</a:t>
                      </a:r>
                      <a:r>
                        <a:rPr lang="en-ZA" b="1" dirty="0"/>
                        <a:t>reach maximum stakeholders </a:t>
                      </a:r>
                      <a:r>
                        <a:rPr lang="en-ZA" dirty="0"/>
                        <a:t>and occupiers raising awareness of community schemes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7949951"/>
                  </a:ext>
                </a:extLst>
              </a:tr>
              <a:tr h="773719">
                <a:tc>
                  <a:txBody>
                    <a:bodyPr/>
                    <a:lstStyle/>
                    <a:p>
                      <a:r>
                        <a:rPr lang="en-ZA" dirty="0"/>
                        <a:t>Organisational effectiveness and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</a:t>
                      </a:r>
                      <a:r>
                        <a:rPr lang="en-ZA" b="1" dirty="0"/>
                        <a:t>self-sustain by 2019 </a:t>
                      </a:r>
                      <a:r>
                        <a:rPr lang="en-ZA" dirty="0"/>
                        <a:t>through the CSOS levies income and other income streams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56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780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Focus areas and performance indicators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89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</a:rPr>
              <a:t>SCHEMES REGULATION (SO1)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Ensure that all Community Schemes are registered with the CSOS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Create a database of all community schemes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Ensure that the Community Schemes comply with their legislative obligation under the CSOS Act and STSMA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8BC6B938-BF60-4DFC-A972-4A1778926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465129"/>
              </p:ext>
            </p:extLst>
          </p:nvPr>
        </p:nvGraphicFramePr>
        <p:xfrm>
          <a:off x="457200" y="2705576"/>
          <a:ext cx="8207224" cy="2334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85707">
                  <a:extLst>
                    <a:ext uri="{9D8B030D-6E8A-4147-A177-3AD203B41FA5}">
                      <a16:colId xmlns="" xmlns:a16="http://schemas.microsoft.com/office/drawing/2014/main" val="3535686429"/>
                    </a:ext>
                  </a:extLst>
                </a:gridCol>
                <a:gridCol w="1037763">
                  <a:extLst>
                    <a:ext uri="{9D8B030D-6E8A-4147-A177-3AD203B41FA5}">
                      <a16:colId xmlns="" xmlns:a16="http://schemas.microsoft.com/office/drawing/2014/main" val="1193600747"/>
                    </a:ext>
                  </a:extLst>
                </a:gridCol>
                <a:gridCol w="1071347">
                  <a:extLst>
                    <a:ext uri="{9D8B030D-6E8A-4147-A177-3AD203B41FA5}">
                      <a16:colId xmlns="" xmlns:a16="http://schemas.microsoft.com/office/drawing/2014/main" val="4256089402"/>
                    </a:ext>
                  </a:extLst>
                </a:gridCol>
                <a:gridCol w="1071347">
                  <a:extLst>
                    <a:ext uri="{9D8B030D-6E8A-4147-A177-3AD203B41FA5}">
                      <a16:colId xmlns="" xmlns:a16="http://schemas.microsoft.com/office/drawing/2014/main" val="1143691643"/>
                    </a:ext>
                  </a:extLst>
                </a:gridCol>
                <a:gridCol w="1071347">
                  <a:extLst>
                    <a:ext uri="{9D8B030D-6E8A-4147-A177-3AD203B41FA5}">
                      <a16:colId xmlns="" xmlns:a16="http://schemas.microsoft.com/office/drawing/2014/main" val="2535563112"/>
                    </a:ext>
                  </a:extLst>
                </a:gridCol>
                <a:gridCol w="1071347">
                  <a:extLst>
                    <a:ext uri="{9D8B030D-6E8A-4147-A177-3AD203B41FA5}">
                      <a16:colId xmlns="" xmlns:a16="http://schemas.microsoft.com/office/drawing/2014/main" val="1395633003"/>
                    </a:ext>
                  </a:extLst>
                </a:gridCol>
                <a:gridCol w="1012574">
                  <a:extLst>
                    <a:ext uri="{9D8B030D-6E8A-4147-A177-3AD203B41FA5}">
                      <a16:colId xmlns="" xmlns:a16="http://schemas.microsoft.com/office/drawing/2014/main" val="1968133076"/>
                    </a:ext>
                  </a:extLst>
                </a:gridCol>
                <a:gridCol w="885792">
                  <a:extLst>
                    <a:ext uri="{9D8B030D-6E8A-4147-A177-3AD203B41FA5}">
                      <a16:colId xmlns="" xmlns:a16="http://schemas.microsoft.com/office/drawing/2014/main" val="796874541"/>
                    </a:ext>
                  </a:extLst>
                </a:gridCol>
              </a:tblGrid>
              <a:tr h="916163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4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ate</a:t>
                      </a:r>
                      <a:r>
                        <a:rPr lang="en-ZA" sz="14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ZA" sz="14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O</a:t>
                      </a:r>
                      <a:r>
                        <a:rPr lang="en-ZA" sz="14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jec</a:t>
                      </a:r>
                      <a:r>
                        <a:rPr lang="en-ZA" sz="14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tiv</a:t>
                      </a:r>
                      <a:r>
                        <a:rPr lang="en-Z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184785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</a:t>
                      </a: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I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ndic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4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– Audited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1948693"/>
                  </a:ext>
                </a:extLst>
              </a:tr>
              <a:tr h="4366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4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ZA" sz="14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6931522"/>
                  </a:ext>
                </a:extLst>
              </a:tr>
              <a:tr h="936546">
                <a:tc>
                  <a:txBody>
                    <a:bodyPr/>
                    <a:lstStyle/>
                    <a:p>
                      <a:pPr marL="64770" marR="10414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Regulate all community schemes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schemes registered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25 000 Schemes registered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30 000 schemes registered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508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30 000 schemes registered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508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20 000 schemes registered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10 000 schemes registered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393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43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SCHEMES GOVERNANCE DOCUMENTATION (SO2)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Provide quality assurance to the schemes governance documentation received by the CSOS.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Implement a schemes governance records management and documentation system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Implement a schemes governance records management and documentation system.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Ensuring that the documentation is adequately secured, protected and accessible to the public.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12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37252</TotalTime>
  <Words>2596</Words>
  <Application>Microsoft Office PowerPoint</Application>
  <PresentationFormat>On-screen Show (4:3)</PresentationFormat>
  <Paragraphs>964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Strategic objectives and programmes</vt:lpstr>
      <vt:lpstr>Slide 4</vt:lpstr>
      <vt:lpstr>Slide 5</vt:lpstr>
      <vt:lpstr>WHAT IS A COMMUNITY SCHEME?</vt:lpstr>
      <vt:lpstr>Focus areas and performance indicators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Budget - CFO</vt:lpstr>
      <vt:lpstr>Slide 17</vt:lpstr>
      <vt:lpstr>Slide 18</vt:lpstr>
      <vt:lpstr>Slide 19</vt:lpstr>
      <vt:lpstr>OPERATING EXPENSES</vt:lpstr>
      <vt:lpstr>OPERATING EXPENSES Cont…</vt:lpstr>
      <vt:lpstr>OPERATING EXPENSES Cont…</vt:lpstr>
      <vt:lpstr>OPERATING EXPENSES Cont…</vt:lpstr>
      <vt:lpstr>OPERATING EXPENSES Cont…</vt:lpstr>
      <vt:lpstr>Slide 25</vt:lpstr>
      <vt:lpstr>Slide 26</vt:lpstr>
    </vt:vector>
  </TitlesOfParts>
  <Company>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2lani Sebenzile</dc:creator>
  <cp:lastModifiedBy>PUMZA</cp:lastModifiedBy>
  <cp:revision>382</cp:revision>
  <cp:lastPrinted>2016-11-09T13:39:11Z</cp:lastPrinted>
  <dcterms:created xsi:type="dcterms:W3CDTF">2015-05-19T09:35:14Z</dcterms:created>
  <dcterms:modified xsi:type="dcterms:W3CDTF">2018-04-20T11:48:16Z</dcterms:modified>
</cp:coreProperties>
</file>