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8" r:id="rId2"/>
    <p:sldId id="275" r:id="rId3"/>
    <p:sldId id="279" r:id="rId4"/>
    <p:sldId id="282" r:id="rId5"/>
    <p:sldId id="280" r:id="rId6"/>
    <p:sldId id="283" r:id="rId7"/>
    <p:sldId id="281" r:id="rId8"/>
    <p:sldId id="284" r:id="rId9"/>
    <p:sldId id="285" r:id="rId10"/>
    <p:sldId id="286" r:id="rId11"/>
    <p:sldId id="287" r:id="rId12"/>
    <p:sldId id="288" r:id="rId13"/>
    <p:sldId id="289" r:id="rId14"/>
    <p:sldId id="290" r:id="rId15"/>
    <p:sldId id="291" r:id="rId16"/>
    <p:sldId id="292" r:id="rId17"/>
    <p:sldId id="293" r:id="rId18"/>
    <p:sldId id="295" r:id="rId19"/>
    <p:sldId id="296" r:id="rId20"/>
    <p:sldId id="298" r:id="rId21"/>
    <p:sldId id="299" r:id="rId22"/>
    <p:sldId id="300" r:id="rId23"/>
    <p:sldId id="301" r:id="rId24"/>
    <p:sldId id="302" r:id="rId25"/>
    <p:sldId id="303" r:id="rId26"/>
    <p:sldId id="304" r:id="rId27"/>
    <p:sldId id="305" r:id="rId28"/>
    <p:sldId id="306" r:id="rId29"/>
    <p:sldId id="307" r:id="rId30"/>
    <p:sldId id="297" r:id="rId31"/>
    <p:sldId id="308" r:id="rId32"/>
    <p:sldId id="310" r:id="rId33"/>
    <p:sldId id="311" r:id="rId34"/>
    <p:sldId id="312" r:id="rId35"/>
    <p:sldId id="313" r:id="rId36"/>
    <p:sldId id="314" r:id="rId37"/>
    <p:sldId id="315" r:id="rId38"/>
    <p:sldId id="316" r:id="rId39"/>
    <p:sldId id="317" r:id="rId40"/>
    <p:sldId id="318" r:id="rId41"/>
    <p:sldId id="328" r:id="rId42"/>
    <p:sldId id="326" r:id="rId43"/>
    <p:sldId id="327" r:id="rId44"/>
    <p:sldId id="329" r:id="rId45"/>
    <p:sldId id="331" r:id="rId46"/>
    <p:sldId id="330" r:id="rId47"/>
    <p:sldId id="322" r:id="rId48"/>
    <p:sldId id="324" r:id="rId49"/>
  </p:sldIdLst>
  <p:sldSz cx="9144000" cy="6858000" type="screen4x3"/>
  <p:notesSz cx="6805613" cy="9944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DE77D"/>
    <a:srgbClr val="848389"/>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0" autoAdjust="0"/>
    <p:restoredTop sz="94595" autoAdjust="0"/>
  </p:normalViewPr>
  <p:slideViewPr>
    <p:cSldViewPr>
      <p:cViewPr varScale="1">
        <p:scale>
          <a:sx n="116" d="100"/>
          <a:sy n="116" d="100"/>
        </p:scale>
        <p:origin x="-14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2145" tIns="46072" rIns="92145" bIns="46072" rtlCol="0"/>
          <a:lstStyle>
            <a:lvl1pPr algn="l">
              <a:defRPr sz="1200"/>
            </a:lvl1pPr>
          </a:lstStyle>
          <a:p>
            <a:pPr>
              <a:defRPr/>
            </a:pPr>
            <a:endParaRPr lang="en-ZA" dirty="0"/>
          </a:p>
        </p:txBody>
      </p:sp>
      <p:sp>
        <p:nvSpPr>
          <p:cNvPr id="3" name="Date Placeholder 2"/>
          <p:cNvSpPr>
            <a:spLocks noGrp="1"/>
          </p:cNvSpPr>
          <p:nvPr>
            <p:ph type="dt" sz="quarter" idx="1"/>
          </p:nvPr>
        </p:nvSpPr>
        <p:spPr>
          <a:xfrm>
            <a:off x="3854939" y="0"/>
            <a:ext cx="2949099" cy="497205"/>
          </a:xfrm>
          <a:prstGeom prst="rect">
            <a:avLst/>
          </a:prstGeom>
        </p:spPr>
        <p:txBody>
          <a:bodyPr vert="horz" lIns="92145" tIns="46072" rIns="92145" bIns="46072" rtlCol="0"/>
          <a:lstStyle>
            <a:lvl1pPr algn="r">
              <a:defRPr sz="1200"/>
            </a:lvl1pPr>
          </a:lstStyle>
          <a:p>
            <a:pPr>
              <a:defRPr/>
            </a:pPr>
            <a:fld id="{778A9391-687A-4863-9ABA-FEA3F1480EBD}" type="datetime1">
              <a:rPr lang="en-ZA" smtClean="0"/>
              <a:pPr>
                <a:defRPr/>
              </a:pPr>
              <a:t>2018/04/20</a:t>
            </a:fld>
            <a:endParaRPr lang="en-ZA" dirty="0"/>
          </a:p>
        </p:txBody>
      </p:sp>
      <p:sp>
        <p:nvSpPr>
          <p:cNvPr id="4" name="Footer Placeholder 3"/>
          <p:cNvSpPr>
            <a:spLocks noGrp="1"/>
          </p:cNvSpPr>
          <p:nvPr>
            <p:ph type="ftr" sz="quarter" idx="2"/>
          </p:nvPr>
        </p:nvSpPr>
        <p:spPr>
          <a:xfrm>
            <a:off x="0" y="9445170"/>
            <a:ext cx="2949099" cy="497205"/>
          </a:xfrm>
          <a:prstGeom prst="rect">
            <a:avLst/>
          </a:prstGeom>
        </p:spPr>
        <p:txBody>
          <a:bodyPr vert="horz" lIns="92145" tIns="46072" rIns="92145" bIns="46072" rtlCol="0" anchor="b"/>
          <a:lstStyle>
            <a:lvl1pPr algn="l">
              <a:defRPr sz="1200"/>
            </a:lvl1pPr>
          </a:lstStyle>
          <a:p>
            <a:pPr>
              <a:defRPr/>
            </a:pPr>
            <a:endParaRPr lang="en-ZA" dirty="0"/>
          </a:p>
        </p:txBody>
      </p:sp>
      <p:sp>
        <p:nvSpPr>
          <p:cNvPr id="5" name="Slide Number Placeholder 4"/>
          <p:cNvSpPr>
            <a:spLocks noGrp="1"/>
          </p:cNvSpPr>
          <p:nvPr>
            <p:ph type="sldNum" sz="quarter" idx="3"/>
          </p:nvPr>
        </p:nvSpPr>
        <p:spPr>
          <a:xfrm>
            <a:off x="3854939" y="9445170"/>
            <a:ext cx="2949099" cy="497205"/>
          </a:xfrm>
          <a:prstGeom prst="rect">
            <a:avLst/>
          </a:prstGeom>
        </p:spPr>
        <p:txBody>
          <a:bodyPr vert="horz" lIns="92145" tIns="46072" rIns="92145" bIns="46072" rtlCol="0" anchor="b"/>
          <a:lstStyle>
            <a:lvl1pPr algn="r">
              <a:defRPr sz="1200"/>
            </a:lvl1pPr>
          </a:lstStyle>
          <a:p>
            <a:pPr>
              <a:defRPr/>
            </a:pPr>
            <a:fld id="{0158B02A-CD69-451F-BE4B-01FA31E119A7}" type="slidenum">
              <a:rPr lang="en-ZA"/>
              <a:pPr>
                <a:defRPr/>
              </a:pPr>
              <a:t>‹#›</a:t>
            </a:fld>
            <a:endParaRPr lang="en-ZA" dirty="0"/>
          </a:p>
        </p:txBody>
      </p:sp>
    </p:spTree>
    <p:extLst>
      <p:ext uri="{BB962C8B-B14F-4D97-AF65-F5344CB8AC3E}">
        <p14:creationId xmlns:p14="http://schemas.microsoft.com/office/powerpoint/2010/main" xmlns="" val="374085076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420" cy="497126"/>
          </a:xfrm>
          <a:prstGeom prst="rect">
            <a:avLst/>
          </a:prstGeom>
        </p:spPr>
        <p:txBody>
          <a:bodyPr vert="horz" lIns="92145" tIns="46072" rIns="92145" bIns="46072" rtlCol="0"/>
          <a:lstStyle>
            <a:lvl1pPr algn="l">
              <a:defRPr sz="1200"/>
            </a:lvl1pPr>
          </a:lstStyle>
          <a:p>
            <a:endParaRPr lang="en-ZA" dirty="0"/>
          </a:p>
        </p:txBody>
      </p:sp>
      <p:sp>
        <p:nvSpPr>
          <p:cNvPr id="3" name="Date Placeholder 2"/>
          <p:cNvSpPr>
            <a:spLocks noGrp="1"/>
          </p:cNvSpPr>
          <p:nvPr>
            <p:ph type="dt" idx="1"/>
          </p:nvPr>
        </p:nvSpPr>
        <p:spPr>
          <a:xfrm>
            <a:off x="3854591" y="0"/>
            <a:ext cx="2949420" cy="497126"/>
          </a:xfrm>
          <a:prstGeom prst="rect">
            <a:avLst/>
          </a:prstGeom>
        </p:spPr>
        <p:txBody>
          <a:bodyPr vert="horz" lIns="92145" tIns="46072" rIns="92145" bIns="46072" rtlCol="0"/>
          <a:lstStyle>
            <a:lvl1pPr algn="r">
              <a:defRPr sz="1200"/>
            </a:lvl1pPr>
          </a:lstStyle>
          <a:p>
            <a:fld id="{E98EDA0A-7624-4663-A118-8260EE045E7B}" type="datetime1">
              <a:rPr lang="en-ZA" smtClean="0"/>
              <a:pPr/>
              <a:t>2018/04/20</a:t>
            </a:fld>
            <a:endParaRPr lang="en-ZA" dirty="0"/>
          </a:p>
        </p:txBody>
      </p:sp>
      <p:sp>
        <p:nvSpPr>
          <p:cNvPr id="4" name="Slide Image Placehold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2145" tIns="46072" rIns="92145" bIns="46072" rtlCol="0" anchor="ctr"/>
          <a:lstStyle/>
          <a:p>
            <a:endParaRPr lang="en-ZA" dirty="0"/>
          </a:p>
        </p:txBody>
      </p:sp>
      <p:sp>
        <p:nvSpPr>
          <p:cNvPr id="5" name="Notes Placeholder 4"/>
          <p:cNvSpPr>
            <a:spLocks noGrp="1"/>
          </p:cNvSpPr>
          <p:nvPr>
            <p:ph type="body" sz="quarter" idx="3"/>
          </p:nvPr>
        </p:nvSpPr>
        <p:spPr>
          <a:xfrm>
            <a:off x="680883" y="4723487"/>
            <a:ext cx="5443850" cy="4474125"/>
          </a:xfrm>
          <a:prstGeom prst="rect">
            <a:avLst/>
          </a:prstGeom>
        </p:spPr>
        <p:txBody>
          <a:bodyPr vert="horz" lIns="92145" tIns="46072" rIns="92145" bIns="4607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5377"/>
            <a:ext cx="2949420" cy="497125"/>
          </a:xfrm>
          <a:prstGeom prst="rect">
            <a:avLst/>
          </a:prstGeom>
        </p:spPr>
        <p:txBody>
          <a:bodyPr vert="horz" lIns="92145" tIns="46072" rIns="92145" bIns="46072"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4591" y="9445377"/>
            <a:ext cx="2949420" cy="497125"/>
          </a:xfrm>
          <a:prstGeom prst="rect">
            <a:avLst/>
          </a:prstGeom>
        </p:spPr>
        <p:txBody>
          <a:bodyPr vert="horz" lIns="92145" tIns="46072" rIns="92145" bIns="46072" rtlCol="0" anchor="b"/>
          <a:lstStyle>
            <a:lvl1pPr algn="r">
              <a:defRPr sz="1200"/>
            </a:lvl1pPr>
          </a:lstStyle>
          <a:p>
            <a:fld id="{82DF2172-5804-4B21-987F-A71167DC121A}" type="slidenum">
              <a:rPr lang="en-ZA" smtClean="0"/>
              <a:pPr/>
              <a:t>‹#›</a:t>
            </a:fld>
            <a:endParaRPr lang="en-ZA" dirty="0"/>
          </a:p>
        </p:txBody>
      </p:sp>
    </p:spTree>
    <p:extLst>
      <p:ext uri="{BB962C8B-B14F-4D97-AF65-F5344CB8AC3E}">
        <p14:creationId xmlns:p14="http://schemas.microsoft.com/office/powerpoint/2010/main" xmlns="" val="308308907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F2172-5804-4B21-987F-A71167DC121A}" type="slidenum">
              <a:rPr lang="en-ZA" smtClean="0"/>
              <a:pPr/>
              <a:t>1</a:t>
            </a:fld>
            <a:endParaRPr lang="en-ZA" dirty="0"/>
          </a:p>
        </p:txBody>
      </p:sp>
      <p:sp>
        <p:nvSpPr>
          <p:cNvPr id="5" name="Date Placeholder 4"/>
          <p:cNvSpPr>
            <a:spLocks noGrp="1"/>
          </p:cNvSpPr>
          <p:nvPr>
            <p:ph type="dt" idx="11"/>
          </p:nvPr>
        </p:nvSpPr>
        <p:spPr/>
        <p:txBody>
          <a:bodyPr/>
          <a:lstStyle/>
          <a:p>
            <a:fld id="{169B7B5A-DE1D-4244-BABA-D2EB2E79ADED}" type="datetime1">
              <a:rPr lang="en-ZA" smtClean="0"/>
              <a:pPr/>
              <a:t>2018/04/20</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109816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F2172-5804-4B21-987F-A71167DC121A}" type="slidenum">
              <a:rPr lang="en-ZA" smtClean="0"/>
              <a:pPr/>
              <a:t>2</a:t>
            </a:fld>
            <a:endParaRPr lang="en-ZA" dirty="0"/>
          </a:p>
        </p:txBody>
      </p:sp>
      <p:sp>
        <p:nvSpPr>
          <p:cNvPr id="5" name="Date Placeholder 4"/>
          <p:cNvSpPr>
            <a:spLocks noGrp="1"/>
          </p:cNvSpPr>
          <p:nvPr>
            <p:ph type="dt" idx="11"/>
          </p:nvPr>
        </p:nvSpPr>
        <p:spPr/>
        <p:txBody>
          <a:bodyPr/>
          <a:lstStyle/>
          <a:p>
            <a:fld id="{8E7D6AFB-5B00-4CD6-8EE2-0136BC4E1D53}" type="datetime1">
              <a:rPr lang="en-ZA" smtClean="0"/>
              <a:pPr/>
              <a:t>2018/04/20</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2554491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F2172-5804-4B21-987F-A71167DC121A}" type="slidenum">
              <a:rPr lang="en-ZA" smtClean="0"/>
              <a:pPr/>
              <a:t>3</a:t>
            </a:fld>
            <a:endParaRPr lang="en-ZA" dirty="0"/>
          </a:p>
        </p:txBody>
      </p:sp>
      <p:sp>
        <p:nvSpPr>
          <p:cNvPr id="5" name="Date Placeholder 4"/>
          <p:cNvSpPr>
            <a:spLocks noGrp="1"/>
          </p:cNvSpPr>
          <p:nvPr>
            <p:ph type="dt" idx="11"/>
          </p:nvPr>
        </p:nvSpPr>
        <p:spPr/>
        <p:txBody>
          <a:bodyPr/>
          <a:lstStyle/>
          <a:p>
            <a:fld id="{616E59BB-C915-4254-8239-A1E7E308DF3B}" type="datetime1">
              <a:rPr lang="en-ZA" smtClean="0"/>
              <a:pPr/>
              <a:t>2018/04/20</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898267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F2172-5804-4B21-987F-A71167DC121A}" type="slidenum">
              <a:rPr lang="en-ZA" smtClean="0"/>
              <a:pPr/>
              <a:t>6</a:t>
            </a:fld>
            <a:endParaRPr lang="en-ZA" dirty="0"/>
          </a:p>
        </p:txBody>
      </p:sp>
      <p:sp>
        <p:nvSpPr>
          <p:cNvPr id="5" name="Date Placeholder 4"/>
          <p:cNvSpPr>
            <a:spLocks noGrp="1"/>
          </p:cNvSpPr>
          <p:nvPr>
            <p:ph type="dt" idx="11"/>
          </p:nvPr>
        </p:nvSpPr>
        <p:spPr/>
        <p:txBody>
          <a:bodyPr/>
          <a:lstStyle/>
          <a:p>
            <a:fld id="{8E6EC25D-D617-45A4-A25E-54EC562B794B}" type="datetime1">
              <a:rPr lang="en-ZA" smtClean="0"/>
              <a:pPr/>
              <a:t>2018/04/20</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4055472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F2172-5804-4B21-987F-A71167DC121A}" type="slidenum">
              <a:rPr lang="en-ZA" smtClean="0"/>
              <a:pPr/>
              <a:t>10</a:t>
            </a:fld>
            <a:endParaRPr lang="en-ZA" dirty="0"/>
          </a:p>
        </p:txBody>
      </p:sp>
      <p:sp>
        <p:nvSpPr>
          <p:cNvPr id="5" name="Date Placeholder 4"/>
          <p:cNvSpPr>
            <a:spLocks noGrp="1"/>
          </p:cNvSpPr>
          <p:nvPr>
            <p:ph type="dt" idx="11"/>
          </p:nvPr>
        </p:nvSpPr>
        <p:spPr/>
        <p:txBody>
          <a:bodyPr/>
          <a:lstStyle/>
          <a:p>
            <a:fld id="{8751FC27-F242-460F-B724-D93E453AF91E}" type="datetime1">
              <a:rPr lang="en-ZA" smtClean="0"/>
              <a:pPr/>
              <a:t>2018/04/20</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2957189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F2172-5804-4B21-987F-A71167DC121A}" type="slidenum">
              <a:rPr lang="en-ZA" smtClean="0"/>
              <a:pPr/>
              <a:t>22</a:t>
            </a:fld>
            <a:endParaRPr lang="en-ZA" dirty="0"/>
          </a:p>
        </p:txBody>
      </p:sp>
      <p:sp>
        <p:nvSpPr>
          <p:cNvPr id="5" name="Date Placeholder 4"/>
          <p:cNvSpPr>
            <a:spLocks noGrp="1"/>
          </p:cNvSpPr>
          <p:nvPr>
            <p:ph type="dt" idx="11"/>
          </p:nvPr>
        </p:nvSpPr>
        <p:spPr/>
        <p:txBody>
          <a:bodyPr/>
          <a:lstStyle/>
          <a:p>
            <a:fld id="{E6C927AF-6E96-49C6-951C-7E5909F16627}" type="datetime1">
              <a:rPr lang="en-ZA" smtClean="0"/>
              <a:pPr/>
              <a:t>2018/04/20</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1973179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F2172-5804-4B21-987F-A71167DC121A}" type="slidenum">
              <a:rPr lang="en-ZA" smtClean="0"/>
              <a:pPr/>
              <a:t>43</a:t>
            </a:fld>
            <a:endParaRPr lang="en-ZA" dirty="0"/>
          </a:p>
        </p:txBody>
      </p:sp>
      <p:sp>
        <p:nvSpPr>
          <p:cNvPr id="5" name="Date Placeholder 4"/>
          <p:cNvSpPr>
            <a:spLocks noGrp="1"/>
          </p:cNvSpPr>
          <p:nvPr>
            <p:ph type="dt" idx="11"/>
          </p:nvPr>
        </p:nvSpPr>
        <p:spPr/>
        <p:txBody>
          <a:bodyPr/>
          <a:lstStyle/>
          <a:p>
            <a:fld id="{123803C4-2174-4A12-9D1D-A7A162211F2F}" type="datetime1">
              <a:rPr lang="en-ZA" smtClean="0"/>
              <a:pPr/>
              <a:t>2018/04/20</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1464761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F2172-5804-4B21-987F-A71167DC121A}" type="slidenum">
              <a:rPr lang="en-ZA" smtClean="0"/>
              <a:pPr/>
              <a:t>48</a:t>
            </a:fld>
            <a:endParaRPr lang="en-ZA" dirty="0"/>
          </a:p>
        </p:txBody>
      </p:sp>
      <p:sp>
        <p:nvSpPr>
          <p:cNvPr id="5" name="Date Placeholder 4"/>
          <p:cNvSpPr>
            <a:spLocks noGrp="1"/>
          </p:cNvSpPr>
          <p:nvPr>
            <p:ph type="dt" idx="11"/>
          </p:nvPr>
        </p:nvSpPr>
        <p:spPr/>
        <p:txBody>
          <a:bodyPr/>
          <a:lstStyle/>
          <a:p>
            <a:fld id="{8FB714E8-C132-4E08-A8CD-51BDB8E392E7}" type="datetime1">
              <a:rPr lang="en-ZA" smtClean="0"/>
              <a:pPr/>
              <a:t>2018/04/20</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1880749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38"/>
            <a:ext cx="8229600" cy="50006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59674" y="6160219"/>
            <a:ext cx="1428750" cy="365125"/>
          </a:xfrm>
          <a:prstGeom prst="rect">
            <a:avLst/>
          </a:prstGeom>
        </p:spPr>
        <p:txBody>
          <a:bodyPr/>
          <a:lstStyle>
            <a:lvl1pPr>
              <a:defRPr/>
            </a:lvl1pPr>
          </a:lstStyle>
          <a:p>
            <a:pPr>
              <a:defRPr/>
            </a:pPr>
            <a:fld id="{17E23959-AB71-49DD-A3DF-4773A15C5597}" type="datetime1">
              <a:rPr lang="en-US" smtClean="0"/>
              <a:pPr>
                <a:defRPr/>
              </a:pPr>
              <a:t>4/20/2018</a:t>
            </a:fld>
            <a:endParaRPr lang="en-US" dirty="0"/>
          </a:p>
        </p:txBody>
      </p:sp>
      <p:sp>
        <p:nvSpPr>
          <p:cNvPr id="5" name="Slide Number Placeholder 4"/>
          <p:cNvSpPr>
            <a:spLocks noGrp="1"/>
          </p:cNvSpPr>
          <p:nvPr>
            <p:ph type="sldNum" sz="quarter" idx="11"/>
          </p:nvPr>
        </p:nvSpPr>
        <p:spPr/>
        <p:txBody>
          <a:bodyPr/>
          <a:lstStyle/>
          <a:p>
            <a:fld id="{2E9316BC-A2CD-4691-8A48-BC2D92705112}" type="slidenum">
              <a:rPr lang="en-GB" smtClean="0"/>
              <a:pPr/>
              <a:t>‹#›</a:t>
            </a:fld>
            <a:endParaRPr lang="en-GB"/>
          </a:p>
        </p:txBody>
      </p:sp>
      <p:sp>
        <p:nvSpPr>
          <p:cNvPr id="6" name="Title 5"/>
          <p:cNvSpPr>
            <a:spLocks noGrp="1"/>
          </p:cNvSpPr>
          <p:nvPr>
            <p:ph type="title"/>
          </p:nvPr>
        </p:nvSpPr>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2E9316BC-A2CD-4691-8A48-BC2D92705112}" type="slidenum">
              <a:rPr lang="en-GB" smtClean="0"/>
              <a:pPr/>
              <a:t>‹#›</a:t>
            </a:fld>
            <a:endParaRPr lang="en-GB"/>
          </a:p>
        </p:txBody>
      </p:sp>
    </p:spTree>
    <p:extLst>
      <p:ext uri="{BB962C8B-B14F-4D97-AF65-F5344CB8AC3E}">
        <p14:creationId xmlns:p14="http://schemas.microsoft.com/office/powerpoint/2010/main" xmlns="" val="42463453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971600" y="260648"/>
            <a:ext cx="6995120" cy="83785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 name="Slide Number Placeholder 1"/>
          <p:cNvSpPr>
            <a:spLocks noGrp="1"/>
          </p:cNvSpPr>
          <p:nvPr>
            <p:ph type="sldNum" sz="quarter" idx="4"/>
          </p:nvPr>
        </p:nvSpPr>
        <p:spPr>
          <a:xfrm>
            <a:off x="8388424" y="6021288"/>
            <a:ext cx="617240" cy="504056"/>
          </a:xfrm>
          <a:prstGeom prst="rect">
            <a:avLst/>
          </a:prstGeom>
        </p:spPr>
        <p:txBody>
          <a:bodyPr vert="horz" lIns="91440" tIns="45720" rIns="91440" bIns="45720" rtlCol="0" anchor="ctr"/>
          <a:lstStyle>
            <a:lvl1pPr algn="ctr">
              <a:defRPr sz="1600" b="1">
                <a:solidFill>
                  <a:schemeClr val="tx1">
                    <a:tint val="75000"/>
                  </a:schemeClr>
                </a:solidFill>
              </a:defRPr>
            </a:lvl1pPr>
          </a:lstStyle>
          <a:p>
            <a:fld id="{2E9316BC-A2CD-4691-8A48-BC2D92705112}"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kern="1200">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7200" algn="ctr" rtl="0" eaLnBrk="1" fontAlgn="base" hangingPunct="1">
        <a:spcBef>
          <a:spcPct val="0"/>
        </a:spcBef>
        <a:spcAft>
          <a:spcPct val="0"/>
        </a:spcAft>
        <a:defRPr sz="3600" b="1">
          <a:solidFill>
            <a:schemeClr val="tx1"/>
          </a:solidFill>
          <a:latin typeface="Arial" charset="0"/>
        </a:defRPr>
      </a:lvl6pPr>
      <a:lvl7pPr marL="914400" algn="ctr" rtl="0" eaLnBrk="1" fontAlgn="base" hangingPunct="1">
        <a:spcBef>
          <a:spcPct val="0"/>
        </a:spcBef>
        <a:spcAft>
          <a:spcPct val="0"/>
        </a:spcAft>
        <a:defRPr sz="3600" b="1">
          <a:solidFill>
            <a:schemeClr val="tx1"/>
          </a:solidFill>
          <a:latin typeface="Arial" charset="0"/>
        </a:defRPr>
      </a:lvl7pPr>
      <a:lvl8pPr marL="1371600" algn="ctr" rtl="0" eaLnBrk="1" fontAlgn="base" hangingPunct="1">
        <a:spcBef>
          <a:spcPct val="0"/>
        </a:spcBef>
        <a:spcAft>
          <a:spcPct val="0"/>
        </a:spcAft>
        <a:defRPr sz="3600" b="1">
          <a:solidFill>
            <a:schemeClr val="tx1"/>
          </a:solidFill>
          <a:latin typeface="Arial" charset="0"/>
        </a:defRPr>
      </a:lvl8pPr>
      <a:lvl9pPr marL="1828800" algn="ctr" rtl="0" eaLnBrk="1" fontAlgn="base" hangingPunct="1">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1988840"/>
          </a:xfrm>
        </p:spPr>
        <p:txBody>
          <a:bodyPr/>
          <a:lstStyle/>
          <a:p>
            <a:r>
              <a:rPr lang="en-ZA" sz="3200" dirty="0" smtClean="0">
                <a:solidFill>
                  <a:schemeClr val="accent6">
                    <a:lumMod val="50000"/>
                  </a:schemeClr>
                </a:solidFill>
                <a:latin typeface="CG Omega" panose="020B0502050508020304" pitchFamily="34" charset="0"/>
              </a:rPr>
              <a:t>The CHE’s Strategic Plan for 2015 – 2020</a:t>
            </a:r>
            <a:br>
              <a:rPr lang="en-ZA" sz="3200" dirty="0" smtClean="0">
                <a:solidFill>
                  <a:schemeClr val="accent6">
                    <a:lumMod val="50000"/>
                  </a:schemeClr>
                </a:solidFill>
                <a:latin typeface="CG Omega" panose="020B0502050508020304" pitchFamily="34" charset="0"/>
              </a:rPr>
            </a:br>
            <a:r>
              <a:rPr lang="en-ZA" sz="3200" dirty="0" smtClean="0">
                <a:solidFill>
                  <a:schemeClr val="accent6">
                    <a:lumMod val="50000"/>
                  </a:schemeClr>
                </a:solidFill>
                <a:latin typeface="CG Omega" panose="020B0502050508020304" pitchFamily="34" charset="0"/>
              </a:rPr>
              <a:t>and</a:t>
            </a:r>
            <a:br>
              <a:rPr lang="en-ZA" sz="3200" dirty="0" smtClean="0">
                <a:solidFill>
                  <a:schemeClr val="accent6">
                    <a:lumMod val="50000"/>
                  </a:schemeClr>
                </a:solidFill>
                <a:latin typeface="CG Omega" panose="020B0502050508020304" pitchFamily="34" charset="0"/>
              </a:rPr>
            </a:br>
            <a:r>
              <a:rPr lang="en-ZA" sz="3200" dirty="0" smtClean="0">
                <a:solidFill>
                  <a:schemeClr val="accent6">
                    <a:lumMod val="50000"/>
                  </a:schemeClr>
                </a:solidFill>
                <a:latin typeface="CG Omega" panose="020B0502050508020304" pitchFamily="34" charset="0"/>
              </a:rPr>
              <a:t>Annual Performance Plan for 2018/19</a:t>
            </a:r>
            <a:endParaRPr lang="en-ZA" sz="3200" dirty="0">
              <a:solidFill>
                <a:schemeClr val="accent6">
                  <a:lumMod val="50000"/>
                </a:schemeClr>
              </a:solidFill>
              <a:latin typeface="CG Omega" panose="020B0502050508020304" pitchFamily="34" charset="0"/>
            </a:endParaRPr>
          </a:p>
        </p:txBody>
      </p:sp>
      <p:sp>
        <p:nvSpPr>
          <p:cNvPr id="3" name="Content Placeholder 2"/>
          <p:cNvSpPr>
            <a:spLocks noGrp="1"/>
          </p:cNvSpPr>
          <p:nvPr>
            <p:ph idx="1"/>
          </p:nvPr>
        </p:nvSpPr>
        <p:spPr>
          <a:xfrm>
            <a:off x="-53752" y="2636912"/>
            <a:ext cx="9144000" cy="3679256"/>
          </a:xfrm>
        </p:spPr>
        <p:txBody>
          <a:bodyPr>
            <a:normAutofit/>
          </a:bodyPr>
          <a:lstStyle/>
          <a:p>
            <a:pPr marL="0" indent="0" algn="ctr">
              <a:buNone/>
            </a:pPr>
            <a:r>
              <a:rPr lang="en-ZA" sz="2000" b="1" dirty="0" smtClean="0">
                <a:solidFill>
                  <a:srgbClr val="0070C0"/>
                </a:solidFill>
                <a:latin typeface="CG Omega" panose="020B0502050508020304" pitchFamily="34" charset="0"/>
              </a:rPr>
              <a:t>18 April </a:t>
            </a:r>
            <a:r>
              <a:rPr lang="en-ZA" sz="2000" b="1" dirty="0">
                <a:solidFill>
                  <a:srgbClr val="0070C0"/>
                </a:solidFill>
                <a:latin typeface="CG Omega" panose="020B0502050508020304" pitchFamily="34" charset="0"/>
              </a:rPr>
              <a:t>2018</a:t>
            </a:r>
          </a:p>
          <a:p>
            <a:pPr marL="0" indent="0" algn="ctr">
              <a:buNone/>
            </a:pPr>
            <a:endParaRPr lang="en-ZA" sz="3400" b="1" dirty="0" smtClean="0">
              <a:solidFill>
                <a:srgbClr val="0070C0"/>
              </a:solidFill>
              <a:latin typeface="CG Omega" panose="020B0502050508020304" pitchFamily="34" charset="0"/>
            </a:endParaRPr>
          </a:p>
          <a:p>
            <a:pPr marL="0" indent="0" algn="ctr">
              <a:buNone/>
            </a:pPr>
            <a:r>
              <a:rPr lang="en-ZA" sz="2800" b="1" dirty="0" smtClean="0">
                <a:solidFill>
                  <a:srgbClr val="0070C0"/>
                </a:solidFill>
                <a:latin typeface="CG Omega" panose="020B0502050508020304" pitchFamily="34" charset="0"/>
              </a:rPr>
              <a:t>Presentation</a:t>
            </a:r>
            <a:r>
              <a:rPr lang="en-ZA" sz="2800" b="1" dirty="0" smtClean="0">
                <a:solidFill>
                  <a:srgbClr val="0070C0"/>
                </a:solidFill>
                <a:effectLst>
                  <a:outerShdw blurRad="38100" dist="38100" dir="2700000" algn="tl">
                    <a:srgbClr val="000000">
                      <a:alpha val="43137"/>
                    </a:srgbClr>
                  </a:outerShdw>
                </a:effectLst>
                <a:latin typeface="CG Omega" panose="020B0502050508020304" pitchFamily="34" charset="0"/>
              </a:rPr>
              <a:t> </a:t>
            </a:r>
            <a:r>
              <a:rPr lang="en-ZA" sz="2800" b="1" dirty="0" smtClean="0">
                <a:solidFill>
                  <a:srgbClr val="0070C0"/>
                </a:solidFill>
                <a:latin typeface="CG Omega" panose="020B0502050508020304" pitchFamily="34" charset="0"/>
              </a:rPr>
              <a:t>to the Parliamentary Portfolio Committee on Higher Education and Training</a:t>
            </a:r>
          </a:p>
          <a:p>
            <a:pPr marL="0" indent="0" algn="ctr">
              <a:buNone/>
            </a:pPr>
            <a:endParaRPr lang="en-ZA" sz="2800" dirty="0" smtClean="0">
              <a:solidFill>
                <a:srgbClr val="0070C0"/>
              </a:solidFill>
              <a:latin typeface="CG Omega" panose="020B0502050508020304" pitchFamily="34" charset="0"/>
            </a:endParaRPr>
          </a:p>
        </p:txBody>
      </p:sp>
      <p:sp>
        <p:nvSpPr>
          <p:cNvPr id="9" name="Slide Number Placeholder 8"/>
          <p:cNvSpPr>
            <a:spLocks noGrp="1"/>
          </p:cNvSpPr>
          <p:nvPr>
            <p:ph type="sldNum" sz="quarter" idx="11"/>
          </p:nvPr>
        </p:nvSpPr>
        <p:spPr/>
        <p:txBody>
          <a:bodyPr/>
          <a:lstStyle/>
          <a:p>
            <a:fld id="{2E9316BC-A2CD-4691-8A48-BC2D92705112}" type="slidenum">
              <a:rPr lang="en-GB" smtClean="0"/>
              <a:pPr/>
              <a:t>1</a:t>
            </a:fld>
            <a:endParaRPr lang="en-GB"/>
          </a:p>
        </p:txBody>
      </p:sp>
    </p:spTree>
    <p:extLst>
      <p:ext uri="{BB962C8B-B14F-4D97-AF65-F5344CB8AC3E}">
        <p14:creationId xmlns:p14="http://schemas.microsoft.com/office/powerpoint/2010/main" xmlns="" val="719488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14872" y="-315416"/>
            <a:ext cx="9144000" cy="6525344"/>
          </a:xfrm>
        </p:spPr>
        <p:txBody>
          <a:bodyPr>
            <a:normAutofit/>
          </a:bodyPr>
          <a:lstStyle/>
          <a:p>
            <a:pPr lvl="0"/>
            <a:endParaRPr lang="en-GB" sz="2800" dirty="0" smtClean="0"/>
          </a:p>
          <a:p>
            <a:pPr lvl="0">
              <a:buFont typeface="Wingdings" panose="05000000000000000000" pitchFamily="2" charset="2"/>
              <a:buChar char="§"/>
            </a:pPr>
            <a:endParaRPr lang="en-GB" sz="2600" dirty="0" smtClean="0">
              <a:latin typeface="CG Omega" panose="020B0502050508020304" pitchFamily="34" charset="0"/>
            </a:endParaRPr>
          </a:p>
          <a:p>
            <a:pPr lvl="0">
              <a:buFont typeface="Wingdings" panose="05000000000000000000" pitchFamily="2" charset="2"/>
              <a:buChar char="§"/>
            </a:pPr>
            <a:r>
              <a:rPr lang="en-GB" sz="2600" dirty="0" smtClean="0">
                <a:latin typeface="CG Omega" panose="020B0502050508020304" pitchFamily="34" charset="0"/>
              </a:rPr>
              <a:t>Ongoing </a:t>
            </a:r>
            <a:r>
              <a:rPr lang="en-GB" sz="2600" dirty="0">
                <a:latin typeface="CG Omega" panose="020B0502050508020304" pitchFamily="34" charset="0"/>
              </a:rPr>
              <a:t>challenges faced by </a:t>
            </a:r>
            <a:r>
              <a:rPr lang="en-GB" sz="2600" dirty="0" smtClean="0">
                <a:latin typeface="CG Omega" panose="020B0502050508020304" pitchFamily="34" charset="0"/>
              </a:rPr>
              <a:t>the majority </a:t>
            </a:r>
            <a:r>
              <a:rPr lang="en-GB" sz="2600" dirty="0">
                <a:latin typeface="CG Omega" panose="020B0502050508020304" pitchFamily="34" charset="0"/>
              </a:rPr>
              <a:t>of students who come from a poor </a:t>
            </a:r>
            <a:r>
              <a:rPr lang="en-GB" sz="2600" dirty="0" smtClean="0">
                <a:latin typeface="CG Omega" panose="020B0502050508020304" pitchFamily="34" charset="0"/>
              </a:rPr>
              <a:t>socio-economic </a:t>
            </a:r>
            <a:r>
              <a:rPr lang="en-GB" sz="2600" dirty="0">
                <a:latin typeface="CG Omega" panose="020B0502050508020304" pitchFamily="34" charset="0"/>
              </a:rPr>
              <a:t>background, </a:t>
            </a:r>
            <a:r>
              <a:rPr lang="en-GB" sz="2600" dirty="0" smtClean="0">
                <a:latin typeface="CG Omega" panose="020B0502050508020304" pitchFamily="34" charset="0"/>
              </a:rPr>
              <a:t>who are </a:t>
            </a:r>
            <a:r>
              <a:rPr lang="en-GB" sz="2600" dirty="0">
                <a:latin typeface="CG Omega" panose="020B0502050508020304" pitchFamily="34" charset="0"/>
              </a:rPr>
              <a:t>not </a:t>
            </a:r>
            <a:r>
              <a:rPr lang="en-GB" sz="2600" dirty="0" smtClean="0">
                <a:latin typeface="CG Omega" panose="020B0502050508020304" pitchFamily="34" charset="0"/>
              </a:rPr>
              <a:t> adequately prepared </a:t>
            </a:r>
            <a:r>
              <a:rPr lang="en-GB" sz="2600" dirty="0">
                <a:latin typeface="CG Omega" panose="020B0502050508020304" pitchFamily="34" charset="0"/>
              </a:rPr>
              <a:t>for the demands and rigours </a:t>
            </a:r>
            <a:r>
              <a:rPr lang="en-GB" sz="2600" dirty="0" smtClean="0">
                <a:latin typeface="CG Omega" panose="020B0502050508020304" pitchFamily="34" charset="0"/>
              </a:rPr>
              <a:t>of </a:t>
            </a:r>
            <a:r>
              <a:rPr lang="en-GB" sz="2600" dirty="0">
                <a:latin typeface="CG Omega" panose="020B0502050508020304" pitchFamily="34" charset="0"/>
              </a:rPr>
              <a:t>university </a:t>
            </a:r>
            <a:r>
              <a:rPr lang="en-GB" sz="2600" dirty="0" smtClean="0">
                <a:latin typeface="CG Omega" panose="020B0502050508020304" pitchFamily="34" charset="0"/>
              </a:rPr>
              <a:t>studies, </a:t>
            </a:r>
            <a:r>
              <a:rPr lang="en-GB" sz="2600" dirty="0">
                <a:latin typeface="CG Omega" panose="020B0502050508020304" pitchFamily="34" charset="0"/>
              </a:rPr>
              <a:t>and who are also not </a:t>
            </a:r>
            <a:r>
              <a:rPr lang="en-GB" sz="2600" dirty="0" smtClean="0">
                <a:latin typeface="CG Omega" panose="020B0502050508020304" pitchFamily="34" charset="0"/>
              </a:rPr>
              <a:t>fully proficient in </a:t>
            </a:r>
            <a:r>
              <a:rPr lang="en-GB" sz="2600" dirty="0">
                <a:latin typeface="CG Omega" panose="020B0502050508020304" pitchFamily="34" charset="0"/>
              </a:rPr>
              <a:t>the </a:t>
            </a:r>
            <a:r>
              <a:rPr lang="en-GB" sz="2600" dirty="0" smtClean="0">
                <a:latin typeface="CG Omega" panose="020B0502050508020304" pitchFamily="34" charset="0"/>
              </a:rPr>
              <a:t>media </a:t>
            </a:r>
            <a:r>
              <a:rPr lang="en-GB" sz="2600" dirty="0">
                <a:latin typeface="CG Omega" panose="020B0502050508020304" pitchFamily="34" charset="0"/>
              </a:rPr>
              <a:t>of instruction at universities;</a:t>
            </a:r>
          </a:p>
          <a:p>
            <a:pPr lvl="0">
              <a:buFont typeface="Wingdings" panose="05000000000000000000" pitchFamily="2" charset="2"/>
              <a:buChar char="§"/>
            </a:pPr>
            <a:r>
              <a:rPr lang="en-GB" sz="2600" dirty="0">
                <a:latin typeface="CG Omega" panose="020B0502050508020304" pitchFamily="34" charset="0"/>
              </a:rPr>
              <a:t>Renewed pressure for meaningful transformation in the higher education sector;</a:t>
            </a:r>
          </a:p>
          <a:p>
            <a:pPr lvl="0">
              <a:buFont typeface="Wingdings" panose="05000000000000000000" pitchFamily="2" charset="2"/>
              <a:buChar char="§"/>
            </a:pPr>
            <a:r>
              <a:rPr lang="en-GB" sz="2600" dirty="0">
                <a:latin typeface="CG Omega" panose="020B0502050508020304" pitchFamily="34" charset="0"/>
              </a:rPr>
              <a:t>An explosion in collective sharing and generation of knowledge online, which is in turn posing serious challenges to many of the traditional roles of universities within society; and</a:t>
            </a:r>
          </a:p>
          <a:p>
            <a:pPr lvl="0"/>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sp>
        <p:nvSpPr>
          <p:cNvPr id="6" name="Slide Number Placeholder 5"/>
          <p:cNvSpPr>
            <a:spLocks noGrp="1"/>
          </p:cNvSpPr>
          <p:nvPr>
            <p:ph type="sldNum" sz="quarter" idx="11"/>
          </p:nvPr>
        </p:nvSpPr>
        <p:spPr/>
        <p:txBody>
          <a:bodyPr/>
          <a:lstStyle/>
          <a:p>
            <a:fld id="{2E9316BC-A2CD-4691-8A48-BC2D92705112}" type="slidenum">
              <a:rPr lang="en-GB" smtClean="0"/>
              <a:pPr/>
              <a:t>10</a:t>
            </a:fld>
            <a:endParaRPr lang="en-GB"/>
          </a:p>
        </p:txBody>
      </p:sp>
    </p:spTree>
    <p:extLst>
      <p:ext uri="{BB962C8B-B14F-4D97-AF65-F5344CB8AC3E}">
        <p14:creationId xmlns:p14="http://schemas.microsoft.com/office/powerpoint/2010/main" xmlns="" val="20451096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endParaRPr lang="en-GB" sz="2800" dirty="0" smtClean="0"/>
          </a:p>
          <a:p>
            <a:pPr marL="0" indent="0">
              <a:buNone/>
            </a:pPr>
            <a:endParaRPr lang="en-GB" sz="2600" dirty="0">
              <a:latin typeface="CG Omega" panose="020B0502050508020304" pitchFamily="34" charset="0"/>
            </a:endParaRPr>
          </a:p>
          <a:p>
            <a:pPr>
              <a:buFont typeface="Wingdings" panose="05000000000000000000" pitchFamily="2" charset="2"/>
              <a:buChar char="§"/>
            </a:pPr>
            <a:r>
              <a:rPr lang="en-GB" sz="2600" dirty="0" smtClean="0">
                <a:latin typeface="CG Omega" panose="020B0502050508020304" pitchFamily="34" charset="0"/>
              </a:rPr>
              <a:t>Growing </a:t>
            </a:r>
            <a:r>
              <a:rPr lang="en-GB" sz="2600" dirty="0">
                <a:latin typeface="CG Omega" panose="020B0502050508020304" pitchFamily="34" charset="0"/>
              </a:rPr>
              <a:t>pressures on the time of </a:t>
            </a:r>
            <a:r>
              <a:rPr lang="en-GB" sz="2600" dirty="0" smtClean="0">
                <a:latin typeface="CG Omega" panose="020B0502050508020304" pitchFamily="34" charset="0"/>
              </a:rPr>
              <a:t>the </a:t>
            </a:r>
            <a:r>
              <a:rPr lang="en-GB" sz="2600" dirty="0">
                <a:latin typeface="CG Omega" panose="020B0502050508020304" pitchFamily="34" charset="0"/>
              </a:rPr>
              <a:t>academic and administrative staff to complete a </a:t>
            </a:r>
            <a:r>
              <a:rPr lang="en-GB" sz="2600" dirty="0" smtClean="0">
                <a:latin typeface="CG Omega" panose="020B0502050508020304" pitchFamily="34" charset="0"/>
              </a:rPr>
              <a:t>wide </a:t>
            </a:r>
            <a:r>
              <a:rPr lang="en-GB" sz="2600" dirty="0">
                <a:latin typeface="CG Omega" panose="020B0502050508020304" pitchFamily="34" charset="0"/>
              </a:rPr>
              <a:t>and growing array of administrative tasks in order to comply with relevant legislation, regulatory </a:t>
            </a:r>
            <a:r>
              <a:rPr lang="en-GB" sz="2600" dirty="0" smtClean="0">
                <a:latin typeface="CG Omega" panose="020B0502050508020304" pitchFamily="34" charset="0"/>
              </a:rPr>
              <a:t>requirements</a:t>
            </a:r>
            <a:r>
              <a:rPr lang="en-GB" sz="2600" dirty="0">
                <a:latin typeface="CG Omega" panose="020B0502050508020304" pitchFamily="34" charset="0"/>
              </a:rPr>
              <a:t>, and quality assurance systems (both national and institutional</a:t>
            </a:r>
            <a:r>
              <a:rPr lang="en-GB" sz="2600" dirty="0" smtClean="0">
                <a:latin typeface="CG Omega" panose="020B0502050508020304" pitchFamily="34" charset="0"/>
              </a:rPr>
              <a:t>) </a:t>
            </a:r>
          </a:p>
          <a:p>
            <a:pPr>
              <a:buFont typeface="Wingdings" panose="05000000000000000000" pitchFamily="2" charset="2"/>
              <a:buChar char="§"/>
            </a:pPr>
            <a:r>
              <a:rPr lang="en-GB" sz="2600" dirty="0" smtClean="0">
                <a:latin typeface="CG Omega" panose="020B0502050508020304" pitchFamily="34" charset="0"/>
              </a:rPr>
              <a:t>Digitisation as a motive force, posing ongoing challenges and costs on universities to keep pace and to harness the affordances of technology</a:t>
            </a:r>
            <a:endParaRPr lang="en-GB" sz="2600" dirty="0">
              <a:latin typeface="CG Omega" panose="020B0502050508020304" pitchFamily="34" charset="0"/>
            </a:endParaRPr>
          </a:p>
          <a:p>
            <a:pPr lvl="0"/>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sp>
        <p:nvSpPr>
          <p:cNvPr id="6" name="Slide Number Placeholder 5"/>
          <p:cNvSpPr>
            <a:spLocks noGrp="1"/>
          </p:cNvSpPr>
          <p:nvPr>
            <p:ph type="sldNum" sz="quarter" idx="11"/>
          </p:nvPr>
        </p:nvSpPr>
        <p:spPr/>
        <p:txBody>
          <a:bodyPr/>
          <a:lstStyle/>
          <a:p>
            <a:fld id="{2E9316BC-A2CD-4691-8A48-BC2D92705112}" type="slidenum">
              <a:rPr lang="en-GB" smtClean="0"/>
              <a:pPr/>
              <a:t>11</a:t>
            </a:fld>
            <a:endParaRPr lang="en-GB"/>
          </a:p>
        </p:txBody>
      </p:sp>
    </p:spTree>
    <p:extLst>
      <p:ext uri="{BB962C8B-B14F-4D97-AF65-F5344CB8AC3E}">
        <p14:creationId xmlns:p14="http://schemas.microsoft.com/office/powerpoint/2010/main" xmlns="" val="37617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6711"/>
          </a:xfrm>
        </p:spPr>
        <p:txBody>
          <a:bodyPr/>
          <a:lstStyle/>
          <a:p>
            <a:r>
              <a:rPr lang="en-GB" sz="2800" dirty="0">
                <a:solidFill>
                  <a:schemeClr val="accent6">
                    <a:lumMod val="50000"/>
                  </a:schemeClr>
                </a:solidFill>
                <a:latin typeface="CG Omega" panose="020B0502050508020304" pitchFamily="34" charset="0"/>
              </a:rPr>
              <a:t>Organisational </a:t>
            </a:r>
            <a:r>
              <a:rPr lang="en-GB" sz="2800" dirty="0" smtClean="0">
                <a:solidFill>
                  <a:schemeClr val="accent6">
                    <a:lumMod val="50000"/>
                  </a:schemeClr>
                </a:solidFill>
                <a:latin typeface="CG Omega" panose="020B0502050508020304" pitchFamily="34" charset="0"/>
              </a:rPr>
              <a:t>Considerations </a:t>
            </a:r>
            <a:r>
              <a:rPr lang="en-GB" sz="2800" dirty="0">
                <a:solidFill>
                  <a:schemeClr val="accent6">
                    <a:lumMod val="50000"/>
                  </a:schemeClr>
                </a:solidFill>
                <a:latin typeface="CG Omega" panose="020B0502050508020304" pitchFamily="34" charset="0"/>
              </a:rPr>
              <a:t>that Inform the Strategic Plan </a:t>
            </a:r>
          </a:p>
        </p:txBody>
      </p:sp>
      <p:sp>
        <p:nvSpPr>
          <p:cNvPr id="3" name="Content Placeholder 2"/>
          <p:cNvSpPr>
            <a:spLocks noGrp="1"/>
          </p:cNvSpPr>
          <p:nvPr>
            <p:ph idx="1"/>
          </p:nvPr>
        </p:nvSpPr>
        <p:spPr>
          <a:xfrm>
            <a:off x="0" y="908720"/>
            <a:ext cx="9144000" cy="5306343"/>
          </a:xfrm>
        </p:spPr>
        <p:txBody>
          <a:bodyPr/>
          <a:lstStyle/>
          <a:p>
            <a:pPr lvl="0">
              <a:buFont typeface="Wingdings" panose="05000000000000000000" pitchFamily="2" charset="2"/>
              <a:buChar char="§"/>
            </a:pPr>
            <a:endParaRPr lang="en-GB" sz="2600" dirty="0" smtClean="0">
              <a:latin typeface="CG Omega" panose="020B0502050508020304" pitchFamily="34" charset="0"/>
            </a:endParaRPr>
          </a:p>
          <a:p>
            <a:pPr lvl="0">
              <a:buFont typeface="Wingdings" panose="05000000000000000000" pitchFamily="2" charset="2"/>
              <a:buChar char="§"/>
            </a:pPr>
            <a:r>
              <a:rPr lang="en-GB" sz="2600" dirty="0" smtClean="0">
                <a:latin typeface="CG Omega" panose="020B0502050508020304" pitchFamily="34" charset="0"/>
              </a:rPr>
              <a:t>A</a:t>
            </a:r>
            <a:r>
              <a:rPr lang="en-GB" sz="2600" dirty="0" smtClean="0">
                <a:solidFill>
                  <a:srgbClr val="FF0000"/>
                </a:solidFill>
                <a:latin typeface="CG Omega" panose="020B0502050508020304" pitchFamily="34" charset="0"/>
              </a:rPr>
              <a:t> </a:t>
            </a:r>
            <a:r>
              <a:rPr lang="en-GB" sz="2600" dirty="0" smtClean="0">
                <a:latin typeface="CG Omega" panose="020B0502050508020304" pitchFamily="34" charset="0"/>
              </a:rPr>
              <a:t>steady</a:t>
            </a:r>
            <a:r>
              <a:rPr lang="en-GB" sz="2600" dirty="0" smtClean="0">
                <a:solidFill>
                  <a:srgbClr val="FF0000"/>
                </a:solidFill>
                <a:latin typeface="CG Omega" panose="020B0502050508020304" pitchFamily="34" charset="0"/>
              </a:rPr>
              <a:t> </a:t>
            </a:r>
            <a:r>
              <a:rPr lang="en-GB" sz="2600" dirty="0">
                <a:latin typeface="CG Omega" panose="020B0502050508020304" pitchFamily="34" charset="0"/>
              </a:rPr>
              <a:t>increase in annual accreditation and </a:t>
            </a:r>
            <a:r>
              <a:rPr lang="en-GB" sz="2600" dirty="0" smtClean="0">
                <a:latin typeface="CG Omega" panose="020B0502050508020304" pitchFamily="34" charset="0"/>
              </a:rPr>
              <a:t>re-accreditation applications received, </a:t>
            </a:r>
            <a:r>
              <a:rPr lang="en-GB" sz="2600" dirty="0">
                <a:latin typeface="CG Omega" panose="020B0502050508020304" pitchFamily="34" charset="0"/>
              </a:rPr>
              <a:t>which has had the effect of overloading the process as it is currently designed. This calls for attention </a:t>
            </a:r>
            <a:r>
              <a:rPr lang="en-GB" sz="2600" dirty="0" smtClean="0">
                <a:latin typeface="CG Omega" panose="020B0502050508020304" pitchFamily="34" charset="0"/>
              </a:rPr>
              <a:t>to streamlining </a:t>
            </a:r>
            <a:r>
              <a:rPr lang="en-GB" sz="2600" dirty="0">
                <a:latin typeface="CG Omega" panose="020B0502050508020304" pitchFamily="34" charset="0"/>
              </a:rPr>
              <a:t>the programme accreditation process</a:t>
            </a:r>
          </a:p>
          <a:p>
            <a:pPr lvl="0">
              <a:buFont typeface="Wingdings" panose="05000000000000000000" pitchFamily="2" charset="2"/>
              <a:buChar char="§"/>
            </a:pPr>
            <a:r>
              <a:rPr lang="en-GB" sz="2600" dirty="0">
                <a:latin typeface="CG Omega" panose="020B0502050508020304" pitchFamily="34" charset="0"/>
              </a:rPr>
              <a:t>Commitment to reintroducing institutional audits or reviews in order to fulfil the mandate of auditing</a:t>
            </a:r>
            <a:r>
              <a:rPr lang="en-ZA" sz="2600" dirty="0">
                <a:latin typeface="CG Omega" panose="020B0502050508020304" pitchFamily="34" charset="0"/>
              </a:rPr>
              <a:t> the quality assurance mechanisms of higher education institutions as stipulated in the Higher Education Act</a:t>
            </a:r>
            <a:endParaRPr lang="en-GB" sz="2600" dirty="0">
              <a:latin typeface="CG Omega" panose="020B0502050508020304" pitchFamily="34" charset="0"/>
            </a:endParaRP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12</a:t>
            </a:fld>
            <a:endParaRPr lang="en-GB"/>
          </a:p>
        </p:txBody>
      </p:sp>
    </p:spTree>
    <p:extLst>
      <p:ext uri="{BB962C8B-B14F-4D97-AF65-F5344CB8AC3E}">
        <p14:creationId xmlns:p14="http://schemas.microsoft.com/office/powerpoint/2010/main" xmlns="" val="1469960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lvl="0">
              <a:buFont typeface="Wingdings" panose="05000000000000000000" pitchFamily="2" charset="2"/>
              <a:buChar char="§"/>
            </a:pPr>
            <a:endParaRPr lang="en-ZA" sz="2600" dirty="0" smtClean="0">
              <a:latin typeface="CG Omega" panose="020B0502050508020304" pitchFamily="34" charset="0"/>
            </a:endParaRPr>
          </a:p>
          <a:p>
            <a:pPr lvl="0">
              <a:buFont typeface="Wingdings" panose="05000000000000000000" pitchFamily="2" charset="2"/>
              <a:buChar char="§"/>
            </a:pPr>
            <a:endParaRPr lang="en-ZA" sz="2600" dirty="0">
              <a:latin typeface="CG Omega" panose="020B0502050508020304" pitchFamily="34" charset="0"/>
            </a:endParaRPr>
          </a:p>
          <a:p>
            <a:pPr lvl="0">
              <a:buFont typeface="Wingdings" panose="05000000000000000000" pitchFamily="2" charset="2"/>
              <a:buChar char="§"/>
            </a:pPr>
            <a:r>
              <a:rPr lang="en-ZA" sz="2600" dirty="0" smtClean="0">
                <a:latin typeface="CG Omega" panose="020B0502050508020304" pitchFamily="34" charset="0"/>
              </a:rPr>
              <a:t>Intention to increase </a:t>
            </a:r>
            <a:r>
              <a:rPr lang="en-ZA" sz="2600" dirty="0">
                <a:latin typeface="CG Omega" panose="020B0502050508020304" pitchFamily="34" charset="0"/>
              </a:rPr>
              <a:t>the number of national reviews of programmes </a:t>
            </a:r>
            <a:r>
              <a:rPr lang="en-GB" sz="2600" dirty="0">
                <a:latin typeface="CG Omega" panose="020B0502050508020304" pitchFamily="34" charset="0"/>
              </a:rPr>
              <a:t>because national reviews have recorded significant success in both raising the profile of key quality assurance issues and leading to binding actions that have a </a:t>
            </a:r>
            <a:r>
              <a:rPr lang="en-GB" sz="2600" dirty="0" smtClean="0">
                <a:latin typeface="CG Omega" panose="020B0502050508020304" pitchFamily="34" charset="0"/>
              </a:rPr>
              <a:t>significantly </a:t>
            </a:r>
            <a:r>
              <a:rPr lang="en-GB" sz="2600" dirty="0">
                <a:latin typeface="CG Omega" panose="020B0502050508020304" pitchFamily="34" charset="0"/>
              </a:rPr>
              <a:t>positive effect on quality in higher education</a:t>
            </a:r>
          </a:p>
          <a:p>
            <a:pPr lvl="0">
              <a:buFont typeface="Wingdings" panose="05000000000000000000" pitchFamily="2" charset="2"/>
              <a:buChar char="§"/>
            </a:pPr>
            <a:r>
              <a:rPr lang="en-GB" sz="2600" dirty="0">
                <a:latin typeface="CG Omega" panose="020B0502050508020304" pitchFamily="34" charset="0"/>
              </a:rPr>
              <a:t>Need to bring </a:t>
            </a:r>
            <a:r>
              <a:rPr lang="en-GB" sz="2600" dirty="0" smtClean="0">
                <a:latin typeface="CG Omega" panose="020B0502050508020304" pitchFamily="34" charset="0"/>
              </a:rPr>
              <a:t>Directorates </a:t>
            </a:r>
            <a:r>
              <a:rPr lang="en-GB" sz="2600" dirty="0">
                <a:latin typeface="CG Omega" panose="020B0502050508020304" pitchFamily="34" charset="0"/>
              </a:rPr>
              <a:t>to work </a:t>
            </a:r>
            <a:r>
              <a:rPr lang="en-GB" sz="2600" dirty="0" smtClean="0">
                <a:latin typeface="CG Omega" panose="020B0502050508020304" pitchFamily="34" charset="0"/>
              </a:rPr>
              <a:t>more closely </a:t>
            </a:r>
            <a:r>
              <a:rPr lang="en-GB" sz="2600" dirty="0">
                <a:latin typeface="CG Omega" panose="020B0502050508020304" pitchFamily="34" charset="0"/>
              </a:rPr>
              <a:t>with one another and </a:t>
            </a:r>
            <a:r>
              <a:rPr lang="en-GB" sz="2600" dirty="0" smtClean="0">
                <a:latin typeface="CG Omega" panose="020B0502050508020304" pitchFamily="34" charset="0"/>
              </a:rPr>
              <a:t>move away </a:t>
            </a:r>
            <a:r>
              <a:rPr lang="en-GB" sz="2600" dirty="0">
                <a:latin typeface="CG Omega" panose="020B0502050508020304" pitchFamily="34" charset="0"/>
              </a:rPr>
              <a:t>from working in silos</a:t>
            </a:r>
          </a:p>
          <a:p>
            <a:pPr lvl="0">
              <a:buFont typeface="Wingdings" panose="05000000000000000000" pitchFamily="2" charset="2"/>
              <a:buChar char="§"/>
            </a:pPr>
            <a:r>
              <a:rPr lang="en-GB" sz="2600" dirty="0">
                <a:latin typeface="CG Omega" panose="020B0502050508020304" pitchFamily="34" charset="0"/>
              </a:rPr>
              <a:t>Need to introduce greater agility into the structure and functions of the CHE to enable greater responsiveness to the rapidly changing external environment</a:t>
            </a:r>
          </a:p>
          <a:p>
            <a:pPr marL="0" indent="0">
              <a:buNone/>
            </a:pPr>
            <a:endParaRPr lang="en-GB" sz="2800" dirty="0" smtClean="0"/>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sp>
        <p:nvSpPr>
          <p:cNvPr id="6" name="Slide Number Placeholder 5"/>
          <p:cNvSpPr>
            <a:spLocks noGrp="1"/>
          </p:cNvSpPr>
          <p:nvPr>
            <p:ph type="sldNum" sz="quarter" idx="11"/>
          </p:nvPr>
        </p:nvSpPr>
        <p:spPr/>
        <p:txBody>
          <a:bodyPr/>
          <a:lstStyle/>
          <a:p>
            <a:fld id="{2E9316BC-A2CD-4691-8A48-BC2D92705112}" type="slidenum">
              <a:rPr lang="en-GB" smtClean="0"/>
              <a:pPr/>
              <a:t>13</a:t>
            </a:fld>
            <a:endParaRPr lang="en-GB"/>
          </a:p>
        </p:txBody>
      </p:sp>
    </p:spTree>
    <p:extLst>
      <p:ext uri="{BB962C8B-B14F-4D97-AF65-F5344CB8AC3E}">
        <p14:creationId xmlns:p14="http://schemas.microsoft.com/office/powerpoint/2010/main" xmlns="" val="184397004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marL="0" indent="0" algn="ctr">
              <a:buNone/>
            </a:pPr>
            <a:r>
              <a:rPr lang="en-GB" sz="2800" b="1" dirty="0">
                <a:solidFill>
                  <a:schemeClr val="accent6">
                    <a:lumMod val="50000"/>
                  </a:schemeClr>
                </a:solidFill>
                <a:latin typeface="CG Omega" panose="020B0502050508020304" pitchFamily="34" charset="0"/>
              </a:rPr>
              <a:t>Strategic Outcome-oriented Goals</a:t>
            </a:r>
            <a:endParaRPr lang="en-GB" sz="2800" dirty="0">
              <a:solidFill>
                <a:schemeClr val="accent6">
                  <a:lumMod val="50000"/>
                </a:schemeClr>
              </a:solidFill>
              <a:latin typeface="CG Omega" panose="020B0502050508020304" pitchFamily="34" charset="0"/>
            </a:endParaRPr>
          </a:p>
          <a:p>
            <a:pPr marL="0" lvl="0" indent="0">
              <a:buNone/>
            </a:pPr>
            <a:endParaRPr lang="en-ZA" sz="2600" dirty="0" smtClean="0">
              <a:latin typeface="CG Omega" panose="020B0502050508020304" pitchFamily="34" charset="0"/>
            </a:endParaRPr>
          </a:p>
          <a:p>
            <a:pPr lvl="0">
              <a:buFont typeface="Wingdings" panose="05000000000000000000" pitchFamily="2" charset="2"/>
              <a:buChar char="§"/>
            </a:pPr>
            <a:endParaRPr lang="en-ZA" sz="2600" dirty="0">
              <a:latin typeface="CG Omega" panose="020B0502050508020304" pitchFamily="34" charset="0"/>
            </a:endParaRPr>
          </a:p>
          <a:p>
            <a:pPr marL="0" indent="0">
              <a:buNone/>
            </a:pPr>
            <a:endParaRPr lang="en-GB" sz="2800" dirty="0" smtClean="0"/>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4112108877"/>
              </p:ext>
            </p:extLst>
          </p:nvPr>
        </p:nvGraphicFramePr>
        <p:xfrm>
          <a:off x="0" y="620689"/>
          <a:ext cx="9143999" cy="6129815"/>
        </p:xfrm>
        <a:graphic>
          <a:graphicData uri="http://schemas.openxmlformats.org/drawingml/2006/table">
            <a:tbl>
              <a:tblPr firstRow="1" firstCol="1" bandRow="1">
                <a:tableStyleId>{5C22544A-7EE6-4342-B048-85BDC9FD1C3A}</a:tableStyleId>
              </a:tblPr>
              <a:tblGrid>
                <a:gridCol w="2627784">
                  <a:extLst>
                    <a:ext uri="{9D8B030D-6E8A-4147-A177-3AD203B41FA5}">
                      <a16:colId xmlns:a16="http://schemas.microsoft.com/office/drawing/2014/main" xmlns="" val="20000"/>
                    </a:ext>
                  </a:extLst>
                </a:gridCol>
                <a:gridCol w="6516215">
                  <a:extLst>
                    <a:ext uri="{9D8B030D-6E8A-4147-A177-3AD203B41FA5}">
                      <a16:colId xmlns:a16="http://schemas.microsoft.com/office/drawing/2014/main" xmlns="" val="20001"/>
                    </a:ext>
                  </a:extLst>
                </a:gridCol>
              </a:tblGrid>
              <a:tr h="559556">
                <a:tc>
                  <a:txBody>
                    <a:bodyPr/>
                    <a:lstStyle/>
                    <a:p>
                      <a:pPr>
                        <a:lnSpc>
                          <a:spcPct val="107000"/>
                        </a:lnSpc>
                        <a:spcAft>
                          <a:spcPts val="0"/>
                        </a:spcAft>
                      </a:pPr>
                      <a:r>
                        <a:rPr lang="en-GB" sz="2600" dirty="0">
                          <a:solidFill>
                            <a:sysClr val="windowText" lastClr="000000"/>
                          </a:solidFill>
                          <a:effectLst/>
                          <a:latin typeface="CG Omega" panose="020B0502050508020304" pitchFamily="34" charset="0"/>
                        </a:rPr>
                        <a:t>Strategic </a:t>
                      </a:r>
                      <a:r>
                        <a:rPr lang="en-GB" sz="2600" dirty="0" smtClean="0">
                          <a:solidFill>
                            <a:sysClr val="windowText" lastClr="000000"/>
                          </a:solidFill>
                          <a:effectLst/>
                          <a:latin typeface="CG Omega" panose="020B0502050508020304" pitchFamily="34" charset="0"/>
                        </a:rPr>
                        <a:t>Goal </a:t>
                      </a:r>
                      <a:r>
                        <a:rPr lang="en-GB" sz="2600" dirty="0">
                          <a:solidFill>
                            <a:sysClr val="windowText" lastClr="000000"/>
                          </a:solidFill>
                          <a:effectLst/>
                          <a:latin typeface="CG Omega" panose="020B0502050508020304" pitchFamily="34" charset="0"/>
                        </a:rPr>
                        <a:t>1</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GB" sz="2600" dirty="0">
                          <a:solidFill>
                            <a:sysClr val="windowText" lastClr="000000"/>
                          </a:solidFill>
                          <a:effectLst/>
                          <a:latin typeface="CG Omega" panose="020B0502050508020304" pitchFamily="34" charset="0"/>
                        </a:rPr>
                        <a:t>CHE as </a:t>
                      </a:r>
                      <a:r>
                        <a:rPr lang="en-GB" sz="2600" dirty="0" smtClean="0">
                          <a:solidFill>
                            <a:sysClr val="windowText" lastClr="000000"/>
                          </a:solidFill>
                          <a:effectLst/>
                          <a:latin typeface="CG Omega" panose="020B0502050508020304" pitchFamily="34" charset="0"/>
                        </a:rPr>
                        <a:t>a quality </a:t>
                      </a:r>
                      <a:r>
                        <a:rPr lang="en-GB" sz="2600" dirty="0">
                          <a:solidFill>
                            <a:sysClr val="windowText" lastClr="000000"/>
                          </a:solidFill>
                          <a:effectLst/>
                          <a:latin typeface="CG Omega" panose="020B0502050508020304" pitchFamily="34" charset="0"/>
                        </a:rPr>
                        <a:t>assurer</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0"/>
                  </a:ext>
                </a:extLst>
              </a:tr>
              <a:tr h="1812749">
                <a:tc>
                  <a:txBody>
                    <a:bodyPr/>
                    <a:lstStyle/>
                    <a:p>
                      <a:pPr>
                        <a:lnSpc>
                          <a:spcPct val="107000"/>
                        </a:lnSpc>
                        <a:spcAft>
                          <a:spcPts val="0"/>
                        </a:spcAft>
                      </a:pPr>
                      <a:r>
                        <a:rPr lang="en-GB" sz="2600" dirty="0">
                          <a:effectLst/>
                          <a:latin typeface="CG Omega" panose="020B0502050508020304" pitchFamily="34" charset="0"/>
                        </a:rPr>
                        <a:t>Goal Statement</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600" dirty="0">
                          <a:effectLst/>
                          <a:latin typeface="CG Omega" panose="020B0502050508020304" pitchFamily="34" charset="0"/>
                        </a:rPr>
                        <a:t>The CHE is a credible, efficient quality assurer in higher education, with processes developed and implemented to inform, assure, enhance, and promote quality in </a:t>
                      </a:r>
                      <a:r>
                        <a:rPr lang="en-GB" sz="2600" dirty="0" smtClean="0">
                          <a:effectLst/>
                          <a:latin typeface="CG Omega" panose="020B0502050508020304" pitchFamily="34" charset="0"/>
                        </a:rPr>
                        <a:t>HEIs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06374">
                <a:tc>
                  <a:txBody>
                    <a:bodyPr/>
                    <a:lstStyle/>
                    <a:p>
                      <a:pPr>
                        <a:lnSpc>
                          <a:spcPct val="107000"/>
                        </a:lnSpc>
                        <a:spcAft>
                          <a:spcPts val="0"/>
                        </a:spcAft>
                      </a:pPr>
                      <a:r>
                        <a:rPr lang="en-GB" sz="2600" dirty="0">
                          <a:solidFill>
                            <a:sysClr val="windowText" lastClr="000000"/>
                          </a:solidFill>
                          <a:effectLst/>
                          <a:latin typeface="CG Omega" panose="020B0502050508020304" pitchFamily="34" charset="0"/>
                        </a:rPr>
                        <a:t>Strategic </a:t>
                      </a:r>
                      <a:r>
                        <a:rPr lang="en-GB" sz="2600" dirty="0" smtClean="0">
                          <a:solidFill>
                            <a:sysClr val="windowText" lastClr="000000"/>
                          </a:solidFill>
                          <a:effectLst/>
                          <a:latin typeface="CG Omega" panose="020B0502050508020304" pitchFamily="34" charset="0"/>
                        </a:rPr>
                        <a:t>Goal </a:t>
                      </a:r>
                      <a:r>
                        <a:rPr lang="en-GB" sz="2600" dirty="0">
                          <a:solidFill>
                            <a:sysClr val="windowText" lastClr="000000"/>
                          </a:solidFill>
                          <a:effectLst/>
                          <a:latin typeface="CG Omega" panose="020B0502050508020304" pitchFamily="34" charset="0"/>
                        </a:rPr>
                        <a:t>2</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GB" sz="2600" b="1" dirty="0">
                          <a:solidFill>
                            <a:sysClr val="windowText" lastClr="000000"/>
                          </a:solidFill>
                          <a:effectLst/>
                          <a:latin typeface="CG Omega" panose="020B0502050508020304" pitchFamily="34" charset="0"/>
                        </a:rPr>
                        <a:t>Centre for information, policy analysis, and advice</a:t>
                      </a:r>
                      <a:endParaRPr lang="en-GB" sz="2600" b="1"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2"/>
                  </a:ext>
                </a:extLst>
              </a:tr>
              <a:tr h="2265936">
                <a:tc>
                  <a:txBody>
                    <a:bodyPr/>
                    <a:lstStyle/>
                    <a:p>
                      <a:pPr>
                        <a:lnSpc>
                          <a:spcPct val="107000"/>
                        </a:lnSpc>
                        <a:spcAft>
                          <a:spcPts val="0"/>
                        </a:spcAft>
                      </a:pPr>
                      <a:r>
                        <a:rPr lang="en-GB" sz="2600" dirty="0">
                          <a:effectLst/>
                          <a:latin typeface="CG Omega" panose="020B0502050508020304" pitchFamily="34" charset="0"/>
                        </a:rPr>
                        <a:t>Goal Statement</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600" dirty="0">
                          <a:effectLst/>
                          <a:latin typeface="CG Omega" panose="020B0502050508020304" pitchFamily="34" charset="0"/>
                        </a:rPr>
                        <a:t>The CHE is a recognized centre for information, policy analysis, and advice on higher education that informs and influences the public dialogue for the transformation of the higher education </a:t>
                      </a:r>
                      <a:r>
                        <a:rPr lang="en-GB" sz="2600" dirty="0" smtClean="0">
                          <a:effectLst/>
                          <a:latin typeface="CG Omega" panose="020B0502050508020304" pitchFamily="34" charset="0"/>
                        </a:rPr>
                        <a:t>system</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7" name="Slide Number Placeholder 6"/>
          <p:cNvSpPr>
            <a:spLocks noGrp="1"/>
          </p:cNvSpPr>
          <p:nvPr>
            <p:ph type="sldNum" sz="quarter" idx="11"/>
          </p:nvPr>
        </p:nvSpPr>
        <p:spPr/>
        <p:txBody>
          <a:bodyPr/>
          <a:lstStyle/>
          <a:p>
            <a:fld id="{2E9316BC-A2CD-4691-8A48-BC2D92705112}" type="slidenum">
              <a:rPr lang="en-GB" smtClean="0"/>
              <a:pPr/>
              <a:t>14</a:t>
            </a:fld>
            <a:endParaRPr lang="en-GB"/>
          </a:p>
        </p:txBody>
      </p:sp>
    </p:spTree>
    <p:extLst>
      <p:ext uri="{BB962C8B-B14F-4D97-AF65-F5344CB8AC3E}">
        <p14:creationId xmlns:p14="http://schemas.microsoft.com/office/powerpoint/2010/main" xmlns="" val="35416777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marL="0" lvl="0" indent="0">
              <a:buNone/>
            </a:pPr>
            <a:endParaRPr lang="en-ZA" sz="2600" dirty="0" smtClean="0">
              <a:latin typeface="CG Omega" panose="020B0502050508020304" pitchFamily="34" charset="0"/>
            </a:endParaRPr>
          </a:p>
          <a:p>
            <a:pPr lvl="0">
              <a:buFont typeface="Wingdings" panose="05000000000000000000" pitchFamily="2" charset="2"/>
              <a:buChar char="§"/>
            </a:pPr>
            <a:endParaRPr lang="en-ZA" sz="2600" dirty="0">
              <a:latin typeface="CG Omega" panose="020B0502050508020304" pitchFamily="34" charset="0"/>
            </a:endParaRPr>
          </a:p>
          <a:p>
            <a:pPr marL="0" indent="0">
              <a:buNone/>
            </a:pPr>
            <a:endParaRPr lang="en-GB" sz="2800" dirty="0" smtClean="0"/>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graphicFrame>
        <p:nvGraphicFramePr>
          <p:cNvPr id="3" name="Table 2"/>
          <p:cNvGraphicFramePr>
            <a:graphicFrameLocks noGrp="1"/>
          </p:cNvGraphicFramePr>
          <p:nvPr>
            <p:extLst>
              <p:ext uri="{D42A27DB-BD31-4B8C-83A1-F6EECF244321}">
                <p14:modId xmlns:p14="http://schemas.microsoft.com/office/powerpoint/2010/main" xmlns="" val="2792408460"/>
              </p:ext>
            </p:extLst>
          </p:nvPr>
        </p:nvGraphicFramePr>
        <p:xfrm>
          <a:off x="0" y="0"/>
          <a:ext cx="9143999" cy="5692964"/>
        </p:xfrm>
        <a:graphic>
          <a:graphicData uri="http://schemas.openxmlformats.org/drawingml/2006/table">
            <a:tbl>
              <a:tblPr firstRow="1" firstCol="1" bandRow="1">
                <a:tableStyleId>{5C22544A-7EE6-4342-B048-85BDC9FD1C3A}</a:tableStyleId>
              </a:tblPr>
              <a:tblGrid>
                <a:gridCol w="2427583">
                  <a:extLst>
                    <a:ext uri="{9D8B030D-6E8A-4147-A177-3AD203B41FA5}">
                      <a16:colId xmlns:a16="http://schemas.microsoft.com/office/drawing/2014/main" xmlns="" val="20000"/>
                    </a:ext>
                  </a:extLst>
                </a:gridCol>
                <a:gridCol w="6716416">
                  <a:extLst>
                    <a:ext uri="{9D8B030D-6E8A-4147-A177-3AD203B41FA5}">
                      <a16:colId xmlns:a16="http://schemas.microsoft.com/office/drawing/2014/main" xmlns="" val="20001"/>
                    </a:ext>
                  </a:extLst>
                </a:gridCol>
              </a:tblGrid>
              <a:tr h="1124744">
                <a:tc>
                  <a:txBody>
                    <a:bodyPr/>
                    <a:lstStyle/>
                    <a:p>
                      <a:pPr>
                        <a:lnSpc>
                          <a:spcPct val="107000"/>
                        </a:lnSpc>
                        <a:spcAft>
                          <a:spcPts val="0"/>
                        </a:spcAft>
                      </a:pPr>
                      <a:r>
                        <a:rPr lang="en-GB" sz="2600" dirty="0">
                          <a:solidFill>
                            <a:sysClr val="windowText" lastClr="000000"/>
                          </a:solidFill>
                          <a:effectLst/>
                          <a:latin typeface="CG Omega" panose="020B0502050508020304" pitchFamily="34" charset="0"/>
                        </a:rPr>
                        <a:t>Strategic </a:t>
                      </a:r>
                      <a:r>
                        <a:rPr lang="en-GB" sz="2600" dirty="0" smtClean="0">
                          <a:solidFill>
                            <a:sysClr val="windowText" lastClr="000000"/>
                          </a:solidFill>
                          <a:effectLst/>
                          <a:latin typeface="CG Omega" panose="020B0502050508020304" pitchFamily="34" charset="0"/>
                        </a:rPr>
                        <a:t>Goal </a:t>
                      </a:r>
                      <a:r>
                        <a:rPr lang="en-GB" sz="2600" dirty="0">
                          <a:solidFill>
                            <a:sysClr val="windowText" lastClr="000000"/>
                          </a:solidFill>
                          <a:effectLst/>
                          <a:latin typeface="CG Omega" panose="020B0502050508020304" pitchFamily="34" charset="0"/>
                        </a:rPr>
                        <a:t>3</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GB" sz="2600" dirty="0">
                          <a:solidFill>
                            <a:sysClr val="windowText" lastClr="000000"/>
                          </a:solidFill>
                          <a:effectLst/>
                          <a:latin typeface="CG Omega" panose="020B0502050508020304" pitchFamily="34" charset="0"/>
                        </a:rPr>
                        <a:t>Quality Council</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0"/>
                  </a:ext>
                </a:extLst>
              </a:tr>
              <a:tr h="1396756">
                <a:tc>
                  <a:txBody>
                    <a:bodyPr/>
                    <a:lstStyle/>
                    <a:p>
                      <a:pPr>
                        <a:lnSpc>
                          <a:spcPct val="107000"/>
                        </a:lnSpc>
                        <a:spcAft>
                          <a:spcPts val="0"/>
                        </a:spcAft>
                      </a:pPr>
                      <a:r>
                        <a:rPr lang="en-GB" sz="2600" dirty="0">
                          <a:effectLst/>
                          <a:latin typeface="CG Omega" panose="020B0502050508020304" pitchFamily="34" charset="0"/>
                        </a:rPr>
                        <a:t>Goal Statement</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600" dirty="0">
                          <a:effectLst/>
                          <a:latin typeface="CG Omega" panose="020B0502050508020304" pitchFamily="34" charset="0"/>
                        </a:rPr>
                        <a:t>The CHE is a well-established Quality Council promoting the goals of the NQF in the context of the PSET sector.</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051516">
                <a:tc>
                  <a:txBody>
                    <a:bodyPr/>
                    <a:lstStyle/>
                    <a:p>
                      <a:pPr>
                        <a:lnSpc>
                          <a:spcPct val="107000"/>
                        </a:lnSpc>
                        <a:spcAft>
                          <a:spcPts val="0"/>
                        </a:spcAft>
                      </a:pPr>
                      <a:r>
                        <a:rPr lang="en-GB" sz="2600" dirty="0">
                          <a:solidFill>
                            <a:sysClr val="windowText" lastClr="000000"/>
                          </a:solidFill>
                          <a:effectLst/>
                          <a:latin typeface="CG Omega" panose="020B0502050508020304" pitchFamily="34" charset="0"/>
                        </a:rPr>
                        <a:t>Strategic </a:t>
                      </a:r>
                      <a:r>
                        <a:rPr lang="en-GB" sz="2600" dirty="0" smtClean="0">
                          <a:solidFill>
                            <a:sysClr val="windowText" lastClr="000000"/>
                          </a:solidFill>
                          <a:effectLst/>
                          <a:latin typeface="CG Omega" panose="020B0502050508020304" pitchFamily="34" charset="0"/>
                        </a:rPr>
                        <a:t>Goal </a:t>
                      </a:r>
                      <a:r>
                        <a:rPr lang="en-GB" sz="2600" dirty="0">
                          <a:solidFill>
                            <a:sysClr val="windowText" lastClr="000000"/>
                          </a:solidFill>
                          <a:effectLst/>
                          <a:latin typeface="CG Omega" panose="020B0502050508020304" pitchFamily="34" charset="0"/>
                        </a:rPr>
                        <a:t>4</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GB" sz="2600" b="1" dirty="0">
                          <a:solidFill>
                            <a:sysClr val="windowText" lastClr="000000"/>
                          </a:solidFill>
                          <a:effectLst/>
                          <a:latin typeface="CG Omega" panose="020B0502050508020304" pitchFamily="34" charset="0"/>
                        </a:rPr>
                        <a:t>Effective, sustainable, and dynamic organization</a:t>
                      </a:r>
                      <a:endParaRPr lang="en-GB" sz="2600" b="1"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2"/>
                  </a:ext>
                </a:extLst>
              </a:tr>
              <a:tr h="2119051">
                <a:tc>
                  <a:txBody>
                    <a:bodyPr/>
                    <a:lstStyle/>
                    <a:p>
                      <a:pPr>
                        <a:lnSpc>
                          <a:spcPct val="107000"/>
                        </a:lnSpc>
                        <a:spcAft>
                          <a:spcPts val="0"/>
                        </a:spcAft>
                      </a:pPr>
                      <a:r>
                        <a:rPr lang="en-GB" sz="2600" dirty="0">
                          <a:effectLst/>
                          <a:latin typeface="CG Omega" panose="020B0502050508020304" pitchFamily="34" charset="0"/>
                        </a:rPr>
                        <a:t>Goal Statement</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600" dirty="0">
                          <a:effectLst/>
                          <a:latin typeface="CG Omega" panose="020B0502050508020304" pitchFamily="34" charset="0"/>
                        </a:rPr>
                        <a:t>The CHE strives to be an effective, sustainable, and dynamic organization, with systems, processes, and capacity/resources that enable it to discharge its mission and legal mandate optimally</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7" name="Slide Number Placeholder 6"/>
          <p:cNvSpPr>
            <a:spLocks noGrp="1"/>
          </p:cNvSpPr>
          <p:nvPr>
            <p:ph type="sldNum" sz="quarter" idx="11"/>
          </p:nvPr>
        </p:nvSpPr>
        <p:spPr/>
        <p:txBody>
          <a:bodyPr/>
          <a:lstStyle/>
          <a:p>
            <a:fld id="{2E9316BC-A2CD-4691-8A48-BC2D92705112}" type="slidenum">
              <a:rPr lang="en-GB" smtClean="0"/>
              <a:pPr/>
              <a:t>15</a:t>
            </a:fld>
            <a:endParaRPr lang="en-GB"/>
          </a:p>
        </p:txBody>
      </p:sp>
    </p:spTree>
    <p:extLst>
      <p:ext uri="{BB962C8B-B14F-4D97-AF65-F5344CB8AC3E}">
        <p14:creationId xmlns:p14="http://schemas.microsoft.com/office/powerpoint/2010/main" xmlns="" val="39107342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92695"/>
          </a:xfrm>
        </p:spPr>
        <p:txBody>
          <a:bodyPr/>
          <a:lstStyle/>
          <a:p>
            <a:r>
              <a:rPr lang="en-GB" sz="2800" dirty="0">
                <a:solidFill>
                  <a:schemeClr val="accent6">
                    <a:lumMod val="50000"/>
                  </a:schemeClr>
                </a:solidFill>
                <a:latin typeface="CG Omega" panose="020B0502050508020304" pitchFamily="34" charset="0"/>
              </a:rPr>
              <a:t>Programmes and their Strategic Objectives </a:t>
            </a:r>
          </a:p>
        </p:txBody>
      </p:sp>
      <p:sp>
        <p:nvSpPr>
          <p:cNvPr id="3" name="Content Placeholder 2"/>
          <p:cNvSpPr>
            <a:spLocks noGrp="1"/>
          </p:cNvSpPr>
          <p:nvPr>
            <p:ph idx="1"/>
          </p:nvPr>
        </p:nvSpPr>
        <p:spPr>
          <a:xfrm>
            <a:off x="0" y="1052736"/>
            <a:ext cx="9144000" cy="5216649"/>
          </a:xfrm>
        </p:spPr>
        <p:txBody>
          <a:bodyPr/>
          <a:lstStyle/>
          <a:p>
            <a:pPr marL="0" indent="0">
              <a:buNone/>
            </a:pPr>
            <a:r>
              <a:rPr lang="en-GB" sz="2600" b="1" dirty="0">
                <a:solidFill>
                  <a:srgbClr val="0070C0"/>
                </a:solidFill>
                <a:latin typeface="CG Omega" panose="020B0502050508020304" pitchFamily="34" charset="0"/>
              </a:rPr>
              <a:t>Programme </a:t>
            </a:r>
            <a:r>
              <a:rPr lang="en-GB" sz="2600" b="1" dirty="0" smtClean="0">
                <a:solidFill>
                  <a:srgbClr val="0070C0"/>
                </a:solidFill>
                <a:latin typeface="CG Omega" panose="020B0502050508020304" pitchFamily="34" charset="0"/>
              </a:rPr>
              <a:t>1</a:t>
            </a:r>
            <a:r>
              <a:rPr lang="en-GB" sz="2600" dirty="0" smtClean="0">
                <a:solidFill>
                  <a:srgbClr val="0070C0"/>
                </a:solidFill>
                <a:latin typeface="CG Omega" panose="020B0502050508020304" pitchFamily="34" charset="0"/>
              </a:rPr>
              <a:t>: </a:t>
            </a:r>
            <a:r>
              <a:rPr lang="en-GB" sz="2600" b="1" dirty="0" smtClean="0">
                <a:solidFill>
                  <a:srgbClr val="0070C0"/>
                </a:solidFill>
                <a:latin typeface="CG Omega" panose="020B0502050508020304" pitchFamily="34" charset="0"/>
              </a:rPr>
              <a:t>Institutional </a:t>
            </a:r>
            <a:r>
              <a:rPr lang="en-GB" sz="2600" b="1" dirty="0">
                <a:solidFill>
                  <a:srgbClr val="0070C0"/>
                </a:solidFill>
                <a:latin typeface="CG Omega" panose="020B0502050508020304" pitchFamily="34" charset="0"/>
              </a:rPr>
              <a:t>Quality </a:t>
            </a:r>
            <a:r>
              <a:rPr lang="en-GB" sz="2600" b="1" dirty="0" smtClean="0">
                <a:solidFill>
                  <a:srgbClr val="0070C0"/>
                </a:solidFill>
                <a:latin typeface="CG Omega" panose="020B0502050508020304" pitchFamily="34" charset="0"/>
              </a:rPr>
              <a:t>Assurance</a:t>
            </a:r>
            <a:endParaRPr lang="en-GB" sz="2600" dirty="0">
              <a:solidFill>
                <a:srgbClr val="0070C0"/>
              </a:solidFill>
              <a:latin typeface="CG Omega" panose="020B0502050508020304" pitchFamily="34" charset="0"/>
            </a:endParaRPr>
          </a:p>
          <a:p>
            <a:pPr>
              <a:buFont typeface="Wingdings" panose="05000000000000000000" pitchFamily="2" charset="2"/>
              <a:buChar char="§"/>
            </a:pPr>
            <a:r>
              <a:rPr lang="en-ZA" sz="2600" dirty="0">
                <a:latin typeface="CG Omega" panose="020B0502050508020304" pitchFamily="34" charset="0"/>
              </a:rPr>
              <a:t>The purpose of this programme is to advance the realisation of Strategic Goal 1: develop and implement processes to inform, assure, enhance and promote quality in higher education </a:t>
            </a:r>
            <a:r>
              <a:rPr lang="en-ZA" sz="2600" dirty="0" smtClean="0">
                <a:latin typeface="CG Omega" panose="020B0502050508020304" pitchFamily="34" charset="0"/>
              </a:rPr>
              <a:t>institutions</a:t>
            </a:r>
          </a:p>
          <a:p>
            <a:pPr lvl="0">
              <a:buFont typeface="Wingdings" panose="05000000000000000000" pitchFamily="2" charset="2"/>
              <a:buChar char="§"/>
            </a:pPr>
            <a:r>
              <a:rPr lang="en-ZA" sz="2600" dirty="0">
                <a:latin typeface="CG Omega" panose="020B0502050508020304" pitchFamily="34" charset="0"/>
              </a:rPr>
              <a:t>The programme has three sub-programmes:</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Programme Accreditation</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Quality Enhancement Project (QEP): up to </a:t>
            </a:r>
            <a:r>
              <a:rPr lang="en-ZA" sz="2600" dirty="0" smtClean="0">
                <a:latin typeface="CG Omega" panose="020B0502050508020304" pitchFamily="34" charset="0"/>
              </a:rPr>
              <a:t>2017/18 financial year</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Institutional Audits: from 2019 </a:t>
            </a:r>
            <a:r>
              <a:rPr lang="en-ZA" sz="2600" dirty="0" smtClean="0">
                <a:latin typeface="CG Omega" panose="020B0502050508020304" pitchFamily="34" charset="0"/>
              </a:rPr>
              <a:t>(resource constraints)</a:t>
            </a:r>
            <a:endParaRPr lang="en-GB" sz="2600" dirty="0">
              <a:latin typeface="CG Omega" panose="020B0502050508020304" pitchFamily="34" charset="0"/>
            </a:endParaRPr>
          </a:p>
          <a:p>
            <a:pPr>
              <a:buFont typeface="Wingdings" panose="05000000000000000000" pitchFamily="2" charset="2"/>
              <a:buChar char="§"/>
            </a:pPr>
            <a:endParaRPr lang="en-GB" sz="2600" dirty="0">
              <a:latin typeface="CG Omega" panose="020B0502050508020304" pitchFamily="34" charset="0"/>
            </a:endParaRP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16</a:t>
            </a:fld>
            <a:endParaRPr lang="en-GB"/>
          </a:p>
        </p:txBody>
      </p:sp>
    </p:spTree>
    <p:extLst>
      <p:ext uri="{BB962C8B-B14F-4D97-AF65-F5344CB8AC3E}">
        <p14:creationId xmlns:p14="http://schemas.microsoft.com/office/powerpoint/2010/main" xmlns="" val="2543650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64704"/>
          </a:xfrm>
        </p:spPr>
        <p:txBody>
          <a:bodyPr/>
          <a:lstStyle/>
          <a:p>
            <a:pPr lvl="0"/>
            <a:r>
              <a:rPr lang="en-ZA" sz="2800" dirty="0">
                <a:latin typeface="CG Omega" panose="020B0502050508020304" pitchFamily="34" charset="0"/>
              </a:rPr>
              <a:t>Strategic Objectives</a:t>
            </a:r>
            <a:endParaRPr lang="en-GB" sz="2800" dirty="0">
              <a:latin typeface="CG Omega" panose="020B0502050508020304" pitchFamily="34" charset="0"/>
            </a:endParaRPr>
          </a:p>
        </p:txBody>
      </p:sp>
      <p:sp>
        <p:nvSpPr>
          <p:cNvPr id="3" name="Content Placeholder 2"/>
          <p:cNvSpPr>
            <a:spLocks noGrp="1"/>
          </p:cNvSpPr>
          <p:nvPr>
            <p:ph idx="1"/>
          </p:nvPr>
        </p:nvSpPr>
        <p:spPr>
          <a:xfrm>
            <a:off x="0" y="620688"/>
            <a:ext cx="9144000" cy="5526929"/>
          </a:xfrm>
        </p:spPr>
        <p:txBody>
          <a:bodyPr/>
          <a:lstStyle/>
          <a:p>
            <a:pPr marL="0" lvl="0" indent="0">
              <a:buNone/>
            </a:pPr>
            <a:endParaRPr lang="en-ZA" sz="2600" dirty="0" smtClean="0">
              <a:latin typeface="CG Omega" panose="020B0502050508020304" pitchFamily="34" charset="0"/>
            </a:endParaRPr>
          </a:p>
          <a:p>
            <a:pPr lvl="0">
              <a:buFont typeface="Wingdings" panose="05000000000000000000" pitchFamily="2" charset="2"/>
              <a:buChar char="§"/>
            </a:pPr>
            <a:r>
              <a:rPr lang="en-ZA" sz="2600" dirty="0" smtClean="0">
                <a:latin typeface="CG Omega" panose="020B0502050508020304" pitchFamily="34" charset="0"/>
              </a:rPr>
              <a:t>To </a:t>
            </a:r>
            <a:r>
              <a:rPr lang="en-ZA" sz="2600" dirty="0">
                <a:latin typeface="CG Omega" panose="020B0502050508020304" pitchFamily="34" charset="0"/>
              </a:rPr>
              <a:t>accredit new programmes submitted by higher educational institutions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re-accredit existing programmes of private higher education institutions that are due for re-registration with the DHET</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conduct site visits to verify the institutional capacity to offer accredited </a:t>
            </a:r>
            <a:r>
              <a:rPr lang="en-ZA" sz="2600" dirty="0" smtClean="0">
                <a:latin typeface="CG Omega" panose="020B0502050508020304" pitchFamily="34" charset="0"/>
              </a:rPr>
              <a:t>programmes</a:t>
            </a:r>
          </a:p>
          <a:p>
            <a:pPr>
              <a:buFont typeface="Wingdings" panose="05000000000000000000" pitchFamily="2" charset="2"/>
              <a:buChar char="§"/>
            </a:pPr>
            <a:r>
              <a:rPr lang="en-ZA" sz="2600" dirty="0">
                <a:latin typeface="CG Omega" panose="020B0502050508020304" pitchFamily="34" charset="0"/>
              </a:rPr>
              <a:t>To implement and complete Phases 1 and 2 of the </a:t>
            </a:r>
            <a:r>
              <a:rPr lang="en-ZA" sz="2600" dirty="0" smtClean="0">
                <a:latin typeface="CG Omega" panose="020B0502050508020304" pitchFamily="34" charset="0"/>
              </a:rPr>
              <a:t>QEP</a:t>
            </a:r>
          </a:p>
          <a:p>
            <a:pPr>
              <a:buFont typeface="Wingdings" panose="05000000000000000000" pitchFamily="2" charset="2"/>
              <a:buChar char="§"/>
            </a:pPr>
            <a:r>
              <a:rPr lang="en-ZA" sz="2600" dirty="0">
                <a:latin typeface="CG Omega" panose="020B0502050508020304" pitchFamily="34" charset="0"/>
              </a:rPr>
              <a:t>To conduct institutional audits once the methodology has been developed </a:t>
            </a:r>
            <a:endParaRPr lang="en-GB" sz="2600" dirty="0">
              <a:latin typeface="CG Omega" panose="020B0502050508020304" pitchFamily="34" charset="0"/>
            </a:endParaRPr>
          </a:p>
          <a:p>
            <a:pPr marL="0" indent="0">
              <a:buNone/>
            </a:pPr>
            <a:endParaRPr lang="en-GB" sz="2600" dirty="0">
              <a:latin typeface="CG Omega" panose="020B0502050508020304" pitchFamily="34" charset="0"/>
            </a:endParaRPr>
          </a:p>
          <a:p>
            <a:pPr lvl="0">
              <a:buFont typeface="Wingdings" panose="05000000000000000000" pitchFamily="2" charset="2"/>
              <a:buChar char="§"/>
            </a:pPr>
            <a:endParaRPr lang="en-GB" sz="2600" dirty="0">
              <a:latin typeface="CG Omega" panose="020B0502050508020304" pitchFamily="34" charset="0"/>
            </a:endParaRP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17</a:t>
            </a:fld>
            <a:endParaRPr lang="en-GB"/>
          </a:p>
        </p:txBody>
      </p:sp>
    </p:spTree>
    <p:extLst>
      <p:ext uri="{BB962C8B-B14F-4D97-AF65-F5344CB8AC3E}">
        <p14:creationId xmlns:p14="http://schemas.microsoft.com/office/powerpoint/2010/main" xmlns="" val="3586053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64703"/>
          </a:xfrm>
        </p:spPr>
        <p:txBody>
          <a:bodyPr/>
          <a:lstStyle/>
          <a:p>
            <a:pPr lvl="0"/>
            <a:r>
              <a:rPr lang="en-ZA" sz="2800" dirty="0">
                <a:latin typeface="CG Omega" panose="020B0502050508020304" pitchFamily="34" charset="0"/>
              </a:rPr>
              <a:t>Deliverables/Outputs</a:t>
            </a:r>
            <a:r>
              <a:rPr lang="en-ZA" dirty="0"/>
              <a:t> </a:t>
            </a:r>
            <a:endParaRPr lang="en-GB" dirty="0"/>
          </a:p>
        </p:txBody>
      </p:sp>
      <p:sp>
        <p:nvSpPr>
          <p:cNvPr id="3" name="Content Placeholder 2"/>
          <p:cNvSpPr>
            <a:spLocks noGrp="1"/>
          </p:cNvSpPr>
          <p:nvPr>
            <p:ph idx="1"/>
          </p:nvPr>
        </p:nvSpPr>
        <p:spPr>
          <a:xfrm>
            <a:off x="0" y="1052736"/>
            <a:ext cx="9144000" cy="5328592"/>
          </a:xfrm>
        </p:spPr>
        <p:txBody>
          <a:bodyPr/>
          <a:lstStyle/>
          <a:p>
            <a:pPr lvl="0">
              <a:buFont typeface="Wingdings" panose="05000000000000000000" pitchFamily="2" charset="2"/>
              <a:buChar char="§"/>
            </a:pPr>
            <a:r>
              <a:rPr lang="en-ZA" sz="2600" dirty="0" smtClean="0">
                <a:latin typeface="CG Omega" panose="020B0502050508020304" pitchFamily="34" charset="0"/>
              </a:rPr>
              <a:t>Refined </a:t>
            </a:r>
            <a:r>
              <a:rPr lang="en-ZA" sz="2600" dirty="0">
                <a:latin typeface="CG Omega" panose="020B0502050508020304" pitchFamily="34" charset="0"/>
              </a:rPr>
              <a:t>methodology for institutional audits developed by 2018</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8 institutional audits conducted and completed by 2020</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New programmes </a:t>
            </a:r>
            <a:r>
              <a:rPr lang="en-ZA" sz="2600" dirty="0" smtClean="0">
                <a:latin typeface="CG Omega" panose="020B0502050508020304" pitchFamily="34" charset="0"/>
              </a:rPr>
              <a:t>received within a year are accredited</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Existing programmes for private higher education </a:t>
            </a:r>
            <a:r>
              <a:rPr lang="en-ZA" sz="2600" dirty="0" smtClean="0">
                <a:latin typeface="CG Omega" panose="020B0502050508020304" pitchFamily="34" charset="0"/>
              </a:rPr>
              <a:t>institutions received within a year are re-accredited</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Site </a:t>
            </a:r>
            <a:r>
              <a:rPr lang="en-ZA" sz="2600" dirty="0" smtClean="0">
                <a:latin typeface="CG Omega" panose="020B0502050508020304" pitchFamily="34" charset="0"/>
              </a:rPr>
              <a:t>visits</a:t>
            </a:r>
            <a:r>
              <a:rPr lang="en-ZA" sz="2600" dirty="0" smtClean="0">
                <a:solidFill>
                  <a:srgbClr val="FF0000"/>
                </a:solidFill>
                <a:latin typeface="CG Omega" panose="020B0502050508020304" pitchFamily="34" charset="0"/>
              </a:rPr>
              <a:t> </a:t>
            </a:r>
            <a:r>
              <a:rPr lang="en-ZA" sz="2600" dirty="0" smtClean="0">
                <a:latin typeface="CG Omega" panose="020B0502050508020304" pitchFamily="34" charset="0"/>
              </a:rPr>
              <a:t>to institutions are conducted </a:t>
            </a:r>
            <a:r>
              <a:rPr lang="en-ZA" sz="2600" dirty="0">
                <a:latin typeface="CG Omega" panose="020B0502050508020304" pitchFamily="34" charset="0"/>
              </a:rPr>
              <a:t>every year</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Revised accreditation framework and the implementation thereof by 2020</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Completion of Phase 1 of the QEP by 2017</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Completion of Phase 2 of the QEP by 2018</a:t>
            </a:r>
            <a:endParaRPr lang="en-GB" sz="2600" dirty="0">
              <a:latin typeface="CG Omega" panose="020B0502050508020304" pitchFamily="34" charset="0"/>
            </a:endParaRP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18</a:t>
            </a:fld>
            <a:endParaRPr lang="en-GB"/>
          </a:p>
        </p:txBody>
      </p:sp>
    </p:spTree>
    <p:extLst>
      <p:ext uri="{BB962C8B-B14F-4D97-AF65-F5344CB8AC3E}">
        <p14:creationId xmlns:p14="http://schemas.microsoft.com/office/powerpoint/2010/main" xmlns="" val="110127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28688"/>
          </a:xfrm>
        </p:spPr>
        <p:txBody>
          <a:bodyPr/>
          <a:lstStyle/>
          <a:p>
            <a:r>
              <a:rPr lang="en-ZA" sz="2800" dirty="0">
                <a:solidFill>
                  <a:srgbClr val="0070C0"/>
                </a:solidFill>
                <a:latin typeface="CG Omega" panose="020B0502050508020304" pitchFamily="34" charset="0"/>
              </a:rPr>
              <a:t>Programme 2: Qualifications Management and Programme Review </a:t>
            </a:r>
            <a:endParaRPr lang="en-GB" sz="2800" dirty="0">
              <a:solidFill>
                <a:srgbClr val="0070C0"/>
              </a:solidFill>
              <a:latin typeface="CG Omega" panose="020B0502050508020304" pitchFamily="34" charset="0"/>
            </a:endParaRPr>
          </a:p>
        </p:txBody>
      </p:sp>
      <p:sp>
        <p:nvSpPr>
          <p:cNvPr id="3" name="Content Placeholder 2"/>
          <p:cNvSpPr>
            <a:spLocks noGrp="1"/>
          </p:cNvSpPr>
          <p:nvPr>
            <p:ph idx="1"/>
          </p:nvPr>
        </p:nvSpPr>
        <p:spPr>
          <a:xfrm>
            <a:off x="0" y="1052736"/>
            <a:ext cx="9144000" cy="5162327"/>
          </a:xfrm>
        </p:spPr>
        <p:txBody>
          <a:bodyPr/>
          <a:lstStyle/>
          <a:p>
            <a:pPr marL="0" indent="0">
              <a:buNone/>
            </a:pPr>
            <a:endParaRPr lang="en-ZA" dirty="0" smtClean="0"/>
          </a:p>
          <a:p>
            <a:pPr lvl="0">
              <a:buFont typeface="Wingdings" panose="05000000000000000000" pitchFamily="2" charset="2"/>
              <a:buChar char="§"/>
            </a:pPr>
            <a:r>
              <a:rPr lang="en-ZA" sz="2600" dirty="0">
                <a:latin typeface="CG Omega" panose="020B0502050508020304" pitchFamily="34" charset="0"/>
              </a:rPr>
              <a:t>The purpose of this programme is to advance the realisation of Strategic Goal 3: promotion of the goals of the National Qualifications </a:t>
            </a:r>
            <a:r>
              <a:rPr lang="en-ZA" sz="2600" dirty="0" smtClean="0">
                <a:latin typeface="CG Omega" panose="020B0502050508020304" pitchFamily="34" charset="0"/>
              </a:rPr>
              <a:t>Framework (NQF) </a:t>
            </a:r>
            <a:r>
              <a:rPr lang="en-ZA" sz="2600" dirty="0">
                <a:latin typeface="CG Omega" panose="020B0502050508020304" pitchFamily="34" charset="0"/>
              </a:rPr>
              <a:t>within the context of the post-school education and training (PSET) sector</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The programme has three sub-programmes:</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Management of the Higher Education Qualifications </a:t>
            </a:r>
            <a:r>
              <a:rPr lang="en-ZA" sz="2600" dirty="0" smtClean="0">
                <a:latin typeface="CG Omega" panose="020B0502050508020304" pitchFamily="34" charset="0"/>
              </a:rPr>
              <a:t>Sub-Framework (HEQSF)</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Development of Qualification Standards</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National Reviews</a:t>
            </a:r>
            <a:endParaRPr lang="en-GB" sz="2600" dirty="0">
              <a:latin typeface="CG Omega" panose="020B0502050508020304" pitchFamily="34" charset="0"/>
            </a:endParaRP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19</a:t>
            </a:fld>
            <a:endParaRPr lang="en-GB"/>
          </a:p>
        </p:txBody>
      </p:sp>
    </p:spTree>
    <p:extLst>
      <p:ext uri="{BB962C8B-B14F-4D97-AF65-F5344CB8AC3E}">
        <p14:creationId xmlns:p14="http://schemas.microsoft.com/office/powerpoint/2010/main" xmlns="" val="2010905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Autofit/>
          </a:bodyPr>
          <a:lstStyle/>
          <a:p>
            <a:r>
              <a:rPr lang="en-ZA" sz="3200" dirty="0" smtClean="0">
                <a:latin typeface="CG Omega" panose="020B0502050508020304" pitchFamily="34" charset="0"/>
              </a:rPr>
              <a:t>Part I: Strategic Plan 2015 – 2020</a:t>
            </a:r>
            <a:r>
              <a:rPr lang="en-ZA" sz="3200" dirty="0" smtClean="0">
                <a:solidFill>
                  <a:schemeClr val="accent6">
                    <a:lumMod val="50000"/>
                  </a:schemeClr>
                </a:solidFill>
                <a:latin typeface="CG Omega" panose="020B0502050508020304" pitchFamily="34" charset="0"/>
              </a:rPr>
              <a:t/>
            </a:r>
            <a:br>
              <a:rPr lang="en-ZA" sz="3200" dirty="0" smtClean="0">
                <a:solidFill>
                  <a:schemeClr val="accent6">
                    <a:lumMod val="50000"/>
                  </a:schemeClr>
                </a:solidFill>
                <a:latin typeface="CG Omega" panose="020B0502050508020304" pitchFamily="34" charset="0"/>
              </a:rPr>
            </a:br>
            <a:r>
              <a:rPr lang="en-ZA" sz="3200" dirty="0" smtClean="0">
                <a:solidFill>
                  <a:schemeClr val="accent6">
                    <a:lumMod val="50000"/>
                  </a:schemeClr>
                </a:solidFill>
                <a:latin typeface="CG Omega" panose="020B0502050508020304" pitchFamily="34" charset="0"/>
              </a:rPr>
              <a:t>Introducing </a:t>
            </a:r>
            <a:r>
              <a:rPr lang="en-ZA" sz="3200" dirty="0">
                <a:solidFill>
                  <a:schemeClr val="accent6">
                    <a:lumMod val="50000"/>
                  </a:schemeClr>
                </a:solidFill>
                <a:latin typeface="CG Omega" panose="020B0502050508020304" pitchFamily="34" charset="0"/>
              </a:rPr>
              <a:t>the Council on Higher </a:t>
            </a:r>
            <a:r>
              <a:rPr lang="en-ZA" sz="3200" dirty="0" smtClean="0">
                <a:solidFill>
                  <a:schemeClr val="accent6">
                    <a:lumMod val="50000"/>
                  </a:schemeClr>
                </a:solidFill>
                <a:latin typeface="CG Omega" panose="020B0502050508020304" pitchFamily="34" charset="0"/>
              </a:rPr>
              <a:t>Education</a:t>
            </a:r>
            <a:endParaRPr lang="en-GB" sz="3200" dirty="0">
              <a:solidFill>
                <a:schemeClr val="accent6">
                  <a:lumMod val="50000"/>
                </a:schemeClr>
              </a:solidFill>
              <a:latin typeface="CG Omega" panose="020B0502050508020304" pitchFamily="34" charset="0"/>
            </a:endParaRPr>
          </a:p>
        </p:txBody>
      </p:sp>
      <p:sp>
        <p:nvSpPr>
          <p:cNvPr id="88067" name="Content Placeholder 2"/>
          <p:cNvSpPr>
            <a:spLocks noGrp="1"/>
          </p:cNvSpPr>
          <p:nvPr>
            <p:ph idx="1"/>
          </p:nvPr>
        </p:nvSpPr>
        <p:spPr>
          <a:xfrm>
            <a:off x="0" y="1052736"/>
            <a:ext cx="8964488" cy="5400600"/>
          </a:xfrm>
        </p:spPr>
        <p:txBody>
          <a:bodyPr>
            <a:normAutofit fontScale="92500" lnSpcReduction="20000"/>
          </a:bodyPr>
          <a:lstStyle/>
          <a:p>
            <a:pPr lvl="0">
              <a:buFont typeface="Wingdings" panose="05000000000000000000" pitchFamily="2" charset="2"/>
              <a:buChar char="§"/>
            </a:pPr>
            <a:r>
              <a:rPr lang="en-ZA" sz="2800" dirty="0">
                <a:latin typeface="CG Omega" panose="020B0502050508020304" pitchFamily="34" charset="0"/>
              </a:rPr>
              <a:t>The CHE is a statutory body established under the provisions of the Higher Education Act No. 101 of 1997, as amended</a:t>
            </a:r>
            <a:endParaRPr lang="en-GB" sz="2800" dirty="0">
              <a:latin typeface="CG Omega" panose="020B0502050508020304" pitchFamily="34" charset="0"/>
            </a:endParaRPr>
          </a:p>
          <a:p>
            <a:pPr lvl="0">
              <a:buFont typeface="Wingdings" panose="05000000000000000000" pitchFamily="2" charset="2"/>
              <a:buChar char="§"/>
            </a:pPr>
            <a:r>
              <a:rPr lang="en-ZA" sz="2800" dirty="0">
                <a:latin typeface="CG Omega" panose="020B0502050508020304" pitchFamily="34" charset="0"/>
              </a:rPr>
              <a:t>The Act mandates the CHE to:</a:t>
            </a:r>
            <a:endParaRPr lang="en-GB" sz="2800" dirty="0">
              <a:latin typeface="CG Omega" panose="020B0502050508020304" pitchFamily="34" charset="0"/>
            </a:endParaRPr>
          </a:p>
          <a:p>
            <a:pPr marL="857250" lvl="1" indent="-457200">
              <a:buFont typeface="+mj-lt"/>
              <a:buAutoNum type="alphaLcParenR"/>
            </a:pPr>
            <a:r>
              <a:rPr lang="en-ZA" dirty="0">
                <a:latin typeface="CG Omega" panose="020B0502050508020304" pitchFamily="34" charset="0"/>
              </a:rPr>
              <a:t>Advise the Minister of Higher Education and Training on matters pertaining to higher education;</a:t>
            </a:r>
            <a:endParaRPr lang="en-GB" dirty="0">
              <a:latin typeface="CG Omega" panose="020B0502050508020304" pitchFamily="34" charset="0"/>
            </a:endParaRPr>
          </a:p>
          <a:p>
            <a:pPr marL="857250" lvl="1" indent="-457200">
              <a:buFont typeface="+mj-lt"/>
              <a:buAutoNum type="alphaLcParenR"/>
            </a:pPr>
            <a:r>
              <a:rPr lang="en-ZA" dirty="0">
                <a:latin typeface="CG Omega" panose="020B0502050508020304" pitchFamily="34" charset="0"/>
              </a:rPr>
              <a:t>Arrange and coordinate conferences;</a:t>
            </a:r>
            <a:endParaRPr lang="en-GB" dirty="0">
              <a:latin typeface="CG Omega" panose="020B0502050508020304" pitchFamily="34" charset="0"/>
            </a:endParaRPr>
          </a:p>
          <a:p>
            <a:pPr marL="857250" lvl="1" indent="-457200">
              <a:buFont typeface="+mj-lt"/>
              <a:buAutoNum type="alphaLcParenR"/>
            </a:pPr>
            <a:r>
              <a:rPr lang="en-ZA" dirty="0">
                <a:latin typeface="CG Omega" panose="020B0502050508020304" pitchFamily="34" charset="0"/>
              </a:rPr>
              <a:t>Promote quality assurance in higher education, audit the quality assurance mechanisms of higher education institutions, and accredit programmes of higher </a:t>
            </a:r>
            <a:r>
              <a:rPr lang="en-ZA" dirty="0" smtClean="0">
                <a:latin typeface="CG Omega" panose="020B0502050508020304" pitchFamily="34" charset="0"/>
              </a:rPr>
              <a:t>education (through the HEQC);</a:t>
            </a:r>
            <a:endParaRPr lang="en-GB" dirty="0">
              <a:latin typeface="CG Omega" panose="020B0502050508020304" pitchFamily="34" charset="0"/>
            </a:endParaRPr>
          </a:p>
          <a:p>
            <a:pPr marL="857250" lvl="1" indent="-457200">
              <a:buFont typeface="+mj-lt"/>
              <a:buAutoNum type="alphaLcParenR"/>
            </a:pPr>
            <a:r>
              <a:rPr lang="en-ZA" dirty="0">
                <a:latin typeface="CG Omega" panose="020B0502050508020304" pitchFamily="34" charset="0"/>
              </a:rPr>
              <a:t>Publish information regarding developments in higher education; and </a:t>
            </a:r>
            <a:endParaRPr lang="en-GB" dirty="0">
              <a:latin typeface="CG Omega" panose="020B0502050508020304" pitchFamily="34" charset="0"/>
            </a:endParaRPr>
          </a:p>
          <a:p>
            <a:pPr marL="857250" lvl="1" indent="-457200">
              <a:buFont typeface="+mj-lt"/>
              <a:buAutoNum type="alphaLcParenR"/>
            </a:pPr>
            <a:r>
              <a:rPr lang="en-ZA" dirty="0">
                <a:latin typeface="CG Omega" panose="020B0502050508020304" pitchFamily="34" charset="0"/>
              </a:rPr>
              <a:t>Promote the access of students to </a:t>
            </a:r>
            <a:r>
              <a:rPr lang="en-ZA" dirty="0" smtClean="0">
                <a:latin typeface="CG Omega" panose="020B0502050508020304" pitchFamily="34" charset="0"/>
              </a:rPr>
              <a:t>higher education          			institutions </a:t>
            </a:r>
            <a:endParaRPr lang="en-GB" dirty="0">
              <a:latin typeface="CG Omega" panose="020B0502050508020304" pitchFamily="34" charset="0"/>
            </a:endParaRPr>
          </a:p>
          <a:p>
            <a:pPr marL="0" indent="0">
              <a:buNone/>
            </a:pPr>
            <a:endParaRPr lang="en-ZA" sz="2000" dirty="0" smtClean="0"/>
          </a:p>
          <a:p>
            <a:pPr marL="0" indent="0">
              <a:buNone/>
            </a:pPr>
            <a:endParaRPr lang="en-ZA" sz="2800" dirty="0" smtClean="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smtClean="0"/>
          </a:p>
        </p:txBody>
      </p:sp>
      <p:sp>
        <p:nvSpPr>
          <p:cNvPr id="6" name="Slide Number Placeholder 5"/>
          <p:cNvSpPr>
            <a:spLocks noGrp="1"/>
          </p:cNvSpPr>
          <p:nvPr>
            <p:ph type="sldNum" sz="quarter" idx="11"/>
          </p:nvPr>
        </p:nvSpPr>
        <p:spPr/>
        <p:txBody>
          <a:bodyPr/>
          <a:lstStyle/>
          <a:p>
            <a:fld id="{2E9316BC-A2CD-4691-8A48-BC2D92705112}" type="slidenum">
              <a:rPr lang="en-GB" smtClean="0"/>
              <a:pPr/>
              <a:t>2</a:t>
            </a:fld>
            <a:endParaRPr lang="en-GB" dirty="0"/>
          </a:p>
        </p:txBody>
      </p:sp>
    </p:spTree>
    <p:extLst>
      <p:ext uri="{BB962C8B-B14F-4D97-AF65-F5344CB8AC3E}">
        <p14:creationId xmlns:p14="http://schemas.microsoft.com/office/powerpoint/2010/main" xmlns="" val="18287040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813"/>
          </a:xfrm>
        </p:spPr>
        <p:txBody>
          <a:bodyPr/>
          <a:lstStyle/>
          <a:p>
            <a:r>
              <a:rPr lang="en-ZA" sz="2800" dirty="0" smtClean="0">
                <a:latin typeface="CG Omega" panose="020B0502050508020304" pitchFamily="34" charset="0"/>
              </a:rPr>
              <a:t>Strategic Objectives</a:t>
            </a:r>
            <a:endParaRPr lang="en-GB" sz="2800" dirty="0">
              <a:latin typeface="CG Omega" panose="020B0502050508020304" pitchFamily="34" charset="0"/>
            </a:endParaRPr>
          </a:p>
        </p:txBody>
      </p:sp>
      <p:sp>
        <p:nvSpPr>
          <p:cNvPr id="3" name="Content Placeholder 2"/>
          <p:cNvSpPr>
            <a:spLocks noGrp="1"/>
          </p:cNvSpPr>
          <p:nvPr>
            <p:ph idx="1"/>
          </p:nvPr>
        </p:nvSpPr>
        <p:spPr>
          <a:xfrm>
            <a:off x="0" y="785814"/>
            <a:ext cx="9144000" cy="5448500"/>
          </a:xfrm>
        </p:spPr>
        <p:txBody>
          <a:bodyPr/>
          <a:lstStyle/>
          <a:p>
            <a:pPr lvl="0">
              <a:buFont typeface="Wingdings" panose="05000000000000000000" pitchFamily="2" charset="2"/>
              <a:buChar char="§"/>
            </a:pPr>
            <a:endParaRPr lang="en-ZA" sz="2600" dirty="0" smtClean="0">
              <a:latin typeface="CG Omega" panose="020B0502050508020304" pitchFamily="34" charset="0"/>
            </a:endParaRPr>
          </a:p>
          <a:p>
            <a:pPr lvl="0">
              <a:buFont typeface="Wingdings" panose="05000000000000000000" pitchFamily="2" charset="2"/>
              <a:buChar char="§"/>
            </a:pPr>
            <a:r>
              <a:rPr lang="en-ZA" sz="2600" dirty="0" smtClean="0">
                <a:latin typeface="CG Omega" panose="020B0502050508020304" pitchFamily="34" charset="0"/>
              </a:rPr>
              <a:t>To </a:t>
            </a:r>
            <a:r>
              <a:rPr lang="en-ZA" sz="2600" dirty="0">
                <a:latin typeface="CG Omega" panose="020B0502050508020304" pitchFamily="34" charset="0"/>
              </a:rPr>
              <a:t>develop (or review) and implement </a:t>
            </a:r>
            <a:r>
              <a:rPr lang="en-ZA" sz="2600" dirty="0" smtClean="0">
                <a:latin typeface="CG Omega" panose="020B0502050508020304" pitchFamily="34" charset="0"/>
              </a:rPr>
              <a:t>HEQSF-related </a:t>
            </a:r>
            <a:r>
              <a:rPr lang="en-ZA" sz="2600" dirty="0">
                <a:latin typeface="CG Omega" panose="020B0502050508020304" pitchFamily="34" charset="0"/>
              </a:rPr>
              <a:t>policies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maintain </a:t>
            </a:r>
            <a:r>
              <a:rPr lang="en-ZA" sz="2600" dirty="0" smtClean="0">
                <a:latin typeface="CG Omega" panose="020B0502050508020304" pitchFamily="34" charset="0"/>
              </a:rPr>
              <a:t>a </a:t>
            </a:r>
            <a:r>
              <a:rPr lang="en-ZA" sz="2600" dirty="0">
                <a:latin typeface="CG Omega" panose="020B0502050508020304" pitchFamily="34" charset="0"/>
              </a:rPr>
              <a:t>database of student records for the private higher education institutions and </a:t>
            </a:r>
            <a:r>
              <a:rPr lang="en-ZA" sz="2600" dirty="0" smtClean="0">
                <a:latin typeface="CG Omega" panose="020B0502050508020304" pitchFamily="34" charset="0"/>
              </a:rPr>
              <a:t>submit </a:t>
            </a:r>
            <a:r>
              <a:rPr lang="en-ZA" sz="2600" dirty="0">
                <a:latin typeface="CG Omega" panose="020B0502050508020304" pitchFamily="34" charset="0"/>
              </a:rPr>
              <a:t>the </a:t>
            </a:r>
            <a:r>
              <a:rPr lang="en-ZA" sz="2600" dirty="0" smtClean="0">
                <a:latin typeface="CG Omega" panose="020B0502050508020304" pitchFamily="34" charset="0"/>
              </a:rPr>
              <a:t>data to </a:t>
            </a:r>
            <a:r>
              <a:rPr lang="en-ZA" sz="2600" dirty="0">
                <a:latin typeface="CG Omega" panose="020B0502050508020304" pitchFamily="34" charset="0"/>
              </a:rPr>
              <a:t>the NLRD</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develop and review qualification standards to ensure the relevance, comparability and currency of qualifications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undertake national reviews of existing programmes in selected subject fields and qualification levels</a:t>
            </a:r>
            <a:endParaRPr lang="en-GB" sz="2600" dirty="0">
              <a:latin typeface="CG Omega" panose="020B0502050508020304" pitchFamily="34" charset="0"/>
            </a:endParaRPr>
          </a:p>
          <a:p>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20</a:t>
            </a:fld>
            <a:endParaRPr lang="en-GB"/>
          </a:p>
        </p:txBody>
      </p:sp>
    </p:spTree>
    <p:extLst>
      <p:ext uri="{BB962C8B-B14F-4D97-AF65-F5344CB8AC3E}">
        <p14:creationId xmlns:p14="http://schemas.microsoft.com/office/powerpoint/2010/main" xmlns="" val="502428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813"/>
          </a:xfrm>
        </p:spPr>
        <p:txBody>
          <a:bodyPr/>
          <a:lstStyle/>
          <a:p>
            <a:r>
              <a:rPr lang="en-ZA" sz="2800" dirty="0" smtClean="0">
                <a:latin typeface="CG Omega" panose="020B0502050508020304" pitchFamily="34" charset="0"/>
              </a:rPr>
              <a:t>Deliverables/Outputs</a:t>
            </a:r>
            <a:endParaRPr lang="en-GB" sz="2800" dirty="0">
              <a:latin typeface="CG Omega" panose="020B0502050508020304" pitchFamily="34" charset="0"/>
            </a:endParaRPr>
          </a:p>
        </p:txBody>
      </p:sp>
      <p:sp>
        <p:nvSpPr>
          <p:cNvPr id="3" name="Content Placeholder 2"/>
          <p:cNvSpPr>
            <a:spLocks noGrp="1"/>
          </p:cNvSpPr>
          <p:nvPr>
            <p:ph idx="1"/>
          </p:nvPr>
        </p:nvSpPr>
        <p:spPr>
          <a:xfrm>
            <a:off x="0" y="785814"/>
            <a:ext cx="9144000" cy="5448500"/>
          </a:xfrm>
        </p:spPr>
        <p:txBody>
          <a:bodyPr/>
          <a:lstStyle/>
          <a:p>
            <a:pPr marL="0" lvl="0" indent="0">
              <a:buNone/>
            </a:pPr>
            <a:endParaRPr lang="en-ZA" sz="2600" dirty="0" smtClean="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1 new HEQSF-related policy developed or 1 existing HEQSF-related policy reviewed every year</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Ongoing maintenance of the Higher Education Quality Committee Information System (HEQCIS), and </a:t>
            </a:r>
            <a:r>
              <a:rPr lang="en-ZA" sz="2600" dirty="0" smtClean="0">
                <a:latin typeface="CG Omega" panose="020B0502050508020304" pitchFamily="34" charset="0"/>
              </a:rPr>
              <a:t>submission of data to </a:t>
            </a:r>
            <a:r>
              <a:rPr lang="en-ZA" sz="2600" dirty="0">
                <a:latin typeface="CG Omega" panose="020B0502050508020304" pitchFamily="34" charset="0"/>
              </a:rPr>
              <a:t>the NLRD 2 times every year</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4 qualification standards developed within a cycle of 18 to 24 months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1 national review completed within a cycle of 24 to 36 months</a:t>
            </a:r>
            <a:endParaRPr lang="en-GB" sz="2600" dirty="0">
              <a:latin typeface="CG Omega" panose="020B0502050508020304" pitchFamily="34" charset="0"/>
            </a:endParaRPr>
          </a:p>
          <a:p>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21</a:t>
            </a:fld>
            <a:endParaRPr lang="en-GB"/>
          </a:p>
        </p:txBody>
      </p:sp>
    </p:spTree>
    <p:extLst>
      <p:ext uri="{BB962C8B-B14F-4D97-AF65-F5344CB8AC3E}">
        <p14:creationId xmlns:p14="http://schemas.microsoft.com/office/powerpoint/2010/main" xmlns="" val="2370738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28688"/>
          </a:xfrm>
        </p:spPr>
        <p:txBody>
          <a:bodyPr/>
          <a:lstStyle/>
          <a:p>
            <a:r>
              <a:rPr lang="en-ZA" sz="2800" dirty="0">
                <a:solidFill>
                  <a:srgbClr val="0070C0"/>
                </a:solidFill>
                <a:latin typeface="CG Omega" panose="020B0502050508020304" pitchFamily="34" charset="0"/>
              </a:rPr>
              <a:t>Programme </a:t>
            </a:r>
            <a:r>
              <a:rPr lang="en-ZA" sz="2800" dirty="0" smtClean="0">
                <a:solidFill>
                  <a:srgbClr val="0070C0"/>
                </a:solidFill>
                <a:latin typeface="CG Omega" panose="020B0502050508020304" pitchFamily="34" charset="0"/>
              </a:rPr>
              <a:t>3: Research, Monitoring and Advice</a:t>
            </a:r>
            <a:endParaRPr lang="en-GB" sz="2800" dirty="0">
              <a:solidFill>
                <a:srgbClr val="0070C0"/>
              </a:solidFill>
              <a:latin typeface="CG Omega" panose="020B0502050508020304" pitchFamily="34" charset="0"/>
            </a:endParaRPr>
          </a:p>
        </p:txBody>
      </p:sp>
      <p:sp>
        <p:nvSpPr>
          <p:cNvPr id="3" name="Content Placeholder 2"/>
          <p:cNvSpPr>
            <a:spLocks noGrp="1"/>
          </p:cNvSpPr>
          <p:nvPr>
            <p:ph idx="1"/>
          </p:nvPr>
        </p:nvSpPr>
        <p:spPr>
          <a:xfrm>
            <a:off x="0" y="1052736"/>
            <a:ext cx="9144000" cy="5162327"/>
          </a:xfrm>
        </p:spPr>
        <p:txBody>
          <a:bodyPr/>
          <a:lstStyle/>
          <a:p>
            <a:pPr lvl="0">
              <a:buFont typeface="Wingdings" panose="05000000000000000000" pitchFamily="2" charset="2"/>
              <a:buChar char="§"/>
            </a:pPr>
            <a:r>
              <a:rPr lang="en-ZA" sz="2600" dirty="0" smtClean="0">
                <a:latin typeface="CG Omega" panose="020B0502050508020304" pitchFamily="34" charset="0"/>
              </a:rPr>
              <a:t>The </a:t>
            </a:r>
            <a:r>
              <a:rPr lang="en-ZA" sz="2600" dirty="0">
                <a:latin typeface="CG Omega" panose="020B0502050508020304" pitchFamily="34" charset="0"/>
              </a:rPr>
              <a:t>purpose of this programme is to advance the realisation of Strategic Objective 2: </a:t>
            </a:r>
            <a:r>
              <a:rPr lang="en-GB" sz="2600" dirty="0">
                <a:latin typeface="CG Omega" panose="020B0502050508020304" pitchFamily="34" charset="0"/>
              </a:rPr>
              <a:t>making the CHE a recognised centre for information, policy analysis, and advice on higher education that informs and influences the public dialogue for the transformation of the higher education system</a:t>
            </a:r>
          </a:p>
          <a:p>
            <a:pPr lvl="0">
              <a:buFont typeface="Wingdings" panose="05000000000000000000" pitchFamily="2" charset="2"/>
              <a:buChar char="§"/>
            </a:pPr>
            <a:r>
              <a:rPr lang="en-GB" sz="2600" dirty="0">
                <a:latin typeface="CG Omega" panose="020B0502050508020304" pitchFamily="34" charset="0"/>
              </a:rPr>
              <a:t>The programme has four sub-programmes:</a:t>
            </a:r>
          </a:p>
          <a:p>
            <a:pPr marL="914400" lvl="1" indent="-514350">
              <a:buFont typeface="+mj-lt"/>
              <a:buAutoNum type="alphaLcParenR"/>
            </a:pPr>
            <a:r>
              <a:rPr lang="en-GB" sz="2600" dirty="0">
                <a:latin typeface="CG Omega" panose="020B0502050508020304" pitchFamily="34" charset="0"/>
              </a:rPr>
              <a:t>Research</a:t>
            </a:r>
          </a:p>
          <a:p>
            <a:pPr marL="914400" lvl="1" indent="-514350">
              <a:buFont typeface="+mj-lt"/>
              <a:buAutoNum type="alphaLcParenR"/>
            </a:pPr>
            <a:r>
              <a:rPr lang="en-GB" sz="2600" dirty="0">
                <a:latin typeface="CG Omega" panose="020B0502050508020304" pitchFamily="34" charset="0"/>
              </a:rPr>
              <a:t>Monitoring</a:t>
            </a:r>
          </a:p>
          <a:p>
            <a:pPr marL="914400" lvl="1" indent="-514350">
              <a:buFont typeface="+mj-lt"/>
              <a:buAutoNum type="alphaLcParenR"/>
            </a:pPr>
            <a:r>
              <a:rPr lang="en-GB" sz="2600" dirty="0">
                <a:latin typeface="CG Omega" panose="020B0502050508020304" pitchFamily="34" charset="0"/>
              </a:rPr>
              <a:t>Advice</a:t>
            </a:r>
          </a:p>
          <a:p>
            <a:pPr marL="914400" lvl="1" indent="-514350">
              <a:buFont typeface="+mj-lt"/>
              <a:buAutoNum type="alphaLcParenR"/>
            </a:pPr>
            <a:r>
              <a:rPr lang="en-GB" sz="2600" dirty="0">
                <a:latin typeface="CG Omega" panose="020B0502050508020304" pitchFamily="34" charset="0"/>
              </a:rPr>
              <a:t>Global trends in quality assurance</a:t>
            </a: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22</a:t>
            </a:fld>
            <a:endParaRPr lang="en-GB"/>
          </a:p>
        </p:txBody>
      </p:sp>
    </p:spTree>
    <p:extLst>
      <p:ext uri="{BB962C8B-B14F-4D97-AF65-F5344CB8AC3E}">
        <p14:creationId xmlns:p14="http://schemas.microsoft.com/office/powerpoint/2010/main" xmlns="" val="28678196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813"/>
          </a:xfrm>
        </p:spPr>
        <p:txBody>
          <a:bodyPr/>
          <a:lstStyle/>
          <a:p>
            <a:r>
              <a:rPr lang="en-ZA" sz="2800" dirty="0" smtClean="0">
                <a:latin typeface="CG Omega" panose="020B0502050508020304" pitchFamily="34" charset="0"/>
              </a:rPr>
              <a:t>Strategic Objectives</a:t>
            </a:r>
            <a:endParaRPr lang="en-GB" sz="2800" dirty="0">
              <a:latin typeface="CG Omega" panose="020B0502050508020304" pitchFamily="34" charset="0"/>
            </a:endParaRPr>
          </a:p>
        </p:txBody>
      </p:sp>
      <p:sp>
        <p:nvSpPr>
          <p:cNvPr id="3" name="Content Placeholder 2"/>
          <p:cNvSpPr>
            <a:spLocks noGrp="1"/>
          </p:cNvSpPr>
          <p:nvPr>
            <p:ph idx="1"/>
          </p:nvPr>
        </p:nvSpPr>
        <p:spPr>
          <a:xfrm>
            <a:off x="0" y="785814"/>
            <a:ext cx="9144000" cy="5448500"/>
          </a:xfrm>
        </p:spPr>
        <p:txBody>
          <a:bodyPr/>
          <a:lstStyle/>
          <a:p>
            <a:pPr lvl="0">
              <a:buFont typeface="Wingdings" panose="05000000000000000000" pitchFamily="2" charset="2"/>
              <a:buChar char="§"/>
            </a:pPr>
            <a:endParaRPr lang="en-ZA" sz="2600" dirty="0" smtClean="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produce and share reliable research on key issues to inform the development and transformation of higher education</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collate and disseminate monitoring information on key trends and developments in higher education</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provide research-based recommendations and advice on issues of national importance to the higher education sector, both proactively as well as in response to requests from the Minister</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keep abreast of global trends in quality assurance</a:t>
            </a:r>
            <a:endParaRPr lang="en-GB" sz="2600" dirty="0">
              <a:latin typeface="CG Omega" panose="020B0502050508020304" pitchFamily="34" charset="0"/>
            </a:endParaRP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23</a:t>
            </a:fld>
            <a:endParaRPr lang="en-GB"/>
          </a:p>
        </p:txBody>
      </p:sp>
    </p:spTree>
    <p:extLst>
      <p:ext uri="{BB962C8B-B14F-4D97-AF65-F5344CB8AC3E}">
        <p14:creationId xmlns:p14="http://schemas.microsoft.com/office/powerpoint/2010/main" xmlns="" val="8166827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813"/>
          </a:xfrm>
        </p:spPr>
        <p:txBody>
          <a:bodyPr/>
          <a:lstStyle/>
          <a:p>
            <a:r>
              <a:rPr lang="en-ZA" sz="2800" dirty="0" smtClean="0">
                <a:latin typeface="CG Omega" panose="020B0502050508020304" pitchFamily="34" charset="0"/>
              </a:rPr>
              <a:t>Deliverables/Outputs</a:t>
            </a:r>
            <a:endParaRPr lang="en-GB" sz="2800" dirty="0">
              <a:latin typeface="CG Omega" panose="020B0502050508020304" pitchFamily="34" charset="0"/>
            </a:endParaRPr>
          </a:p>
        </p:txBody>
      </p:sp>
      <p:sp>
        <p:nvSpPr>
          <p:cNvPr id="3" name="Content Placeholder 2"/>
          <p:cNvSpPr>
            <a:spLocks noGrp="1"/>
          </p:cNvSpPr>
          <p:nvPr>
            <p:ph idx="1"/>
          </p:nvPr>
        </p:nvSpPr>
        <p:spPr>
          <a:xfrm>
            <a:off x="0" y="785814"/>
            <a:ext cx="9144000" cy="5448500"/>
          </a:xfrm>
        </p:spPr>
        <p:txBody>
          <a:bodyPr/>
          <a:lstStyle/>
          <a:p>
            <a:pPr marL="0" lvl="0" indent="0">
              <a:buNone/>
            </a:pPr>
            <a:endParaRPr lang="en-ZA" sz="2600" dirty="0" smtClean="0">
              <a:latin typeface="CG Omega" panose="020B0502050508020304" pitchFamily="34" charset="0"/>
            </a:endParaRPr>
          </a:p>
          <a:p>
            <a:pPr lvl="0">
              <a:buFont typeface="Wingdings" panose="05000000000000000000" pitchFamily="2" charset="2"/>
              <a:buChar char="§"/>
            </a:pPr>
            <a:r>
              <a:rPr lang="en-ZA" sz="2800" dirty="0">
                <a:latin typeface="CG Omega" panose="020B0502050508020304" pitchFamily="34" charset="0"/>
              </a:rPr>
              <a:t>1 research publication every year</a:t>
            </a:r>
            <a:endParaRPr lang="en-GB" sz="2800" dirty="0">
              <a:latin typeface="CG Omega" panose="020B0502050508020304" pitchFamily="34" charset="0"/>
            </a:endParaRPr>
          </a:p>
          <a:p>
            <a:pPr lvl="0">
              <a:buFont typeface="Wingdings" panose="05000000000000000000" pitchFamily="2" charset="2"/>
              <a:buChar char="§"/>
            </a:pPr>
            <a:r>
              <a:rPr lang="en-ZA" sz="2800" i="1" dirty="0">
                <a:latin typeface="CG Omega" panose="020B0502050508020304" pitchFamily="34" charset="0"/>
              </a:rPr>
              <a:t>VitalStats</a:t>
            </a:r>
            <a:r>
              <a:rPr lang="en-ZA" sz="2800" dirty="0">
                <a:latin typeface="CG Omega" panose="020B0502050508020304" pitchFamily="34" charset="0"/>
              </a:rPr>
              <a:t> produced every year</a:t>
            </a:r>
            <a:endParaRPr lang="en-GB" sz="2800" dirty="0">
              <a:latin typeface="CG Omega" panose="020B0502050508020304" pitchFamily="34" charset="0"/>
            </a:endParaRPr>
          </a:p>
          <a:p>
            <a:pPr lvl="0">
              <a:buFont typeface="Wingdings" panose="05000000000000000000" pitchFamily="2" charset="2"/>
              <a:buChar char="§"/>
            </a:pPr>
            <a:r>
              <a:rPr lang="en-ZA" sz="2800" dirty="0">
                <a:latin typeface="CG Omega" panose="020B0502050508020304" pitchFamily="34" charset="0"/>
              </a:rPr>
              <a:t>2 advisory documents every year, and 1 advisory document in response to </a:t>
            </a:r>
            <a:r>
              <a:rPr lang="en-ZA" sz="2800" dirty="0" smtClean="0">
                <a:latin typeface="CG Omega" panose="020B0502050508020304" pitchFamily="34" charset="0"/>
              </a:rPr>
              <a:t>request for advice</a:t>
            </a:r>
            <a:endParaRPr lang="en-GB" sz="2800" dirty="0">
              <a:latin typeface="CG Omega" panose="020B0502050508020304" pitchFamily="34" charset="0"/>
            </a:endParaRPr>
          </a:p>
          <a:p>
            <a:pPr lvl="0">
              <a:buFont typeface="Wingdings" panose="05000000000000000000" pitchFamily="2" charset="2"/>
              <a:buChar char="§"/>
            </a:pPr>
            <a:r>
              <a:rPr lang="en-ZA" sz="2800" dirty="0">
                <a:latin typeface="CG Omega" panose="020B0502050508020304" pitchFamily="34" charset="0"/>
              </a:rPr>
              <a:t>1 hosted conference every year</a:t>
            </a:r>
            <a:endParaRPr lang="en-GB" sz="2800" dirty="0">
              <a:latin typeface="CG Omega" panose="020B0502050508020304" pitchFamily="34" charset="0"/>
            </a:endParaRPr>
          </a:p>
          <a:p>
            <a:pPr lvl="0">
              <a:buFont typeface="Wingdings" panose="05000000000000000000" pitchFamily="2" charset="2"/>
              <a:buChar char="§"/>
            </a:pPr>
            <a:r>
              <a:rPr lang="en-ZA" sz="2800" dirty="0">
                <a:latin typeface="CG Omega" panose="020B0502050508020304" pitchFamily="34" charset="0"/>
              </a:rPr>
              <a:t>1 benchmarking report every year</a:t>
            </a:r>
            <a:endParaRPr lang="en-GB" sz="2800" dirty="0">
              <a:latin typeface="CG Omega" panose="020B0502050508020304" pitchFamily="34" charset="0"/>
            </a:endParaRP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24</a:t>
            </a:fld>
            <a:endParaRPr lang="en-GB"/>
          </a:p>
        </p:txBody>
      </p:sp>
    </p:spTree>
    <p:extLst>
      <p:ext uri="{BB962C8B-B14F-4D97-AF65-F5344CB8AC3E}">
        <p14:creationId xmlns:p14="http://schemas.microsoft.com/office/powerpoint/2010/main" xmlns="" val="3046568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28688"/>
          </a:xfrm>
        </p:spPr>
        <p:txBody>
          <a:bodyPr/>
          <a:lstStyle/>
          <a:p>
            <a:r>
              <a:rPr lang="en-ZA" sz="2800" dirty="0">
                <a:solidFill>
                  <a:srgbClr val="0070C0"/>
                </a:solidFill>
                <a:latin typeface="CG Omega" panose="020B0502050508020304" pitchFamily="34" charset="0"/>
              </a:rPr>
              <a:t>Programme </a:t>
            </a:r>
            <a:r>
              <a:rPr lang="en-ZA" sz="2800" dirty="0" smtClean="0">
                <a:solidFill>
                  <a:srgbClr val="0070C0"/>
                </a:solidFill>
                <a:latin typeface="CG Omega" panose="020B0502050508020304" pitchFamily="34" charset="0"/>
              </a:rPr>
              <a:t>3: Administration and Support</a:t>
            </a:r>
            <a:endParaRPr lang="en-GB" sz="2800" dirty="0">
              <a:solidFill>
                <a:srgbClr val="0070C0"/>
              </a:solidFill>
              <a:latin typeface="CG Omega" panose="020B0502050508020304" pitchFamily="34" charset="0"/>
            </a:endParaRPr>
          </a:p>
        </p:txBody>
      </p:sp>
      <p:sp>
        <p:nvSpPr>
          <p:cNvPr id="3" name="Content Placeholder 2"/>
          <p:cNvSpPr>
            <a:spLocks noGrp="1"/>
          </p:cNvSpPr>
          <p:nvPr>
            <p:ph idx="1"/>
          </p:nvPr>
        </p:nvSpPr>
        <p:spPr>
          <a:xfrm>
            <a:off x="0" y="1052736"/>
            <a:ext cx="9144000" cy="5162327"/>
          </a:xfrm>
        </p:spPr>
        <p:txBody>
          <a:bodyPr/>
          <a:lstStyle/>
          <a:p>
            <a:pPr lvl="0">
              <a:buFont typeface="Wingdings" panose="05000000000000000000" pitchFamily="2" charset="2"/>
              <a:buChar char="§"/>
            </a:pPr>
            <a:r>
              <a:rPr lang="en-ZA" sz="2600" dirty="0">
                <a:latin typeface="CG Omega" panose="020B0502050508020304" pitchFamily="34" charset="0"/>
              </a:rPr>
              <a:t>The purpose of this programme is to provide strategic direction, corporate services, </a:t>
            </a:r>
            <a:r>
              <a:rPr lang="en-ZA" sz="2600" dirty="0" smtClean="0">
                <a:latin typeface="CG Omega" panose="020B0502050508020304" pitchFamily="34" charset="0"/>
              </a:rPr>
              <a:t>enabling </a:t>
            </a:r>
            <a:r>
              <a:rPr lang="en-ZA" sz="2600" dirty="0">
                <a:latin typeface="CG Omega" panose="020B0502050508020304" pitchFamily="34" charset="0"/>
              </a:rPr>
              <a:t>systems, structures and facilities in support of the core functions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The programme has five sub-programmes:</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Human Resource Management</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Information and Communication Technology</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Facilities Management</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Finance and Supply Chain Management</a:t>
            </a:r>
            <a:endParaRPr lang="en-GB" sz="2600" dirty="0">
              <a:latin typeface="CG Omega" panose="020B0502050508020304" pitchFamily="34" charset="0"/>
            </a:endParaRPr>
          </a:p>
          <a:p>
            <a:pPr marL="914400" lvl="1" indent="-514350">
              <a:buFont typeface="+mj-lt"/>
              <a:buAutoNum type="alphaLcParenR"/>
            </a:pPr>
            <a:r>
              <a:rPr lang="en-ZA" sz="2600" dirty="0">
                <a:latin typeface="CG Omega" panose="020B0502050508020304" pitchFamily="34" charset="0"/>
              </a:rPr>
              <a:t>Office of the Chief Executive Officer </a:t>
            </a:r>
            <a:endParaRPr lang="en-GB" sz="2600" dirty="0">
              <a:latin typeface="CG Omega" panose="020B0502050508020304" pitchFamily="34" charset="0"/>
            </a:endParaRP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25</a:t>
            </a:fld>
            <a:endParaRPr lang="en-GB"/>
          </a:p>
        </p:txBody>
      </p:sp>
    </p:spTree>
    <p:extLst>
      <p:ext uri="{BB962C8B-B14F-4D97-AF65-F5344CB8AC3E}">
        <p14:creationId xmlns:p14="http://schemas.microsoft.com/office/powerpoint/2010/main" xmlns="" val="20160901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813"/>
          </a:xfrm>
        </p:spPr>
        <p:txBody>
          <a:bodyPr/>
          <a:lstStyle/>
          <a:p>
            <a:r>
              <a:rPr lang="en-ZA" sz="2800" dirty="0" smtClean="0">
                <a:latin typeface="CG Omega" panose="020B0502050508020304" pitchFamily="34" charset="0"/>
              </a:rPr>
              <a:t>Strategic Objectives</a:t>
            </a:r>
            <a:endParaRPr lang="en-GB" sz="2800" dirty="0">
              <a:latin typeface="CG Omega" panose="020B0502050508020304" pitchFamily="34" charset="0"/>
            </a:endParaRPr>
          </a:p>
        </p:txBody>
      </p:sp>
      <p:sp>
        <p:nvSpPr>
          <p:cNvPr id="3" name="Content Placeholder 2"/>
          <p:cNvSpPr>
            <a:spLocks noGrp="1"/>
          </p:cNvSpPr>
          <p:nvPr>
            <p:ph idx="1"/>
          </p:nvPr>
        </p:nvSpPr>
        <p:spPr>
          <a:xfrm>
            <a:off x="0" y="785814"/>
            <a:ext cx="9144000" cy="5448500"/>
          </a:xfrm>
        </p:spPr>
        <p:txBody>
          <a:bodyPr/>
          <a:lstStyle/>
          <a:p>
            <a:pPr lvl="0"/>
            <a:endParaRPr lang="en-ZA" sz="2600" dirty="0" smtClean="0">
              <a:latin typeface="CG Omega" panose="020B0502050508020304" pitchFamily="34" charset="0"/>
            </a:endParaRPr>
          </a:p>
          <a:p>
            <a:pPr lvl="0">
              <a:buFont typeface="Wingdings" panose="05000000000000000000" pitchFamily="2" charset="2"/>
              <a:buChar char="§"/>
            </a:pPr>
            <a:r>
              <a:rPr lang="en-ZA" sz="2600" dirty="0" smtClean="0">
                <a:latin typeface="CG Omega" panose="020B0502050508020304" pitchFamily="34" charset="0"/>
              </a:rPr>
              <a:t>To </a:t>
            </a:r>
            <a:r>
              <a:rPr lang="en-ZA" sz="2600" dirty="0">
                <a:latin typeface="CG Omega" panose="020B0502050508020304" pitchFamily="34" charset="0"/>
              </a:rPr>
              <a:t>develop and maintain an integrated online workflow and information management system</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ensure that governance of ICT complies with statutory requirements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provide an enabling and nurturing human resource management environment that optimises the skills and human capacity</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implement efficient and effective financial management and supply chain management processes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To ensure ongoing adherence to legislative, policy and good corporate governance </a:t>
            </a:r>
            <a:r>
              <a:rPr lang="en-ZA" sz="2600" dirty="0" smtClean="0">
                <a:latin typeface="CG Omega" panose="020B0502050508020304" pitchFamily="34" charset="0"/>
              </a:rPr>
              <a:t>prescripts</a:t>
            </a:r>
            <a:endParaRPr lang="en-GB" sz="2600" dirty="0">
              <a:latin typeface="CG Omega" panose="020B0502050508020304" pitchFamily="34" charset="0"/>
            </a:endParaRPr>
          </a:p>
        </p:txBody>
      </p:sp>
      <p:sp>
        <p:nvSpPr>
          <p:cNvPr id="8" name="Slide Number Placeholder 7"/>
          <p:cNvSpPr>
            <a:spLocks noGrp="1"/>
          </p:cNvSpPr>
          <p:nvPr>
            <p:ph type="sldNum" sz="quarter" idx="11"/>
          </p:nvPr>
        </p:nvSpPr>
        <p:spPr/>
        <p:txBody>
          <a:bodyPr/>
          <a:lstStyle/>
          <a:p>
            <a:fld id="{2E9316BC-A2CD-4691-8A48-BC2D92705112}" type="slidenum">
              <a:rPr lang="en-GB" smtClean="0"/>
              <a:pPr/>
              <a:t>26</a:t>
            </a:fld>
            <a:endParaRPr lang="en-GB"/>
          </a:p>
        </p:txBody>
      </p:sp>
    </p:spTree>
    <p:extLst>
      <p:ext uri="{BB962C8B-B14F-4D97-AF65-F5344CB8AC3E}">
        <p14:creationId xmlns:p14="http://schemas.microsoft.com/office/powerpoint/2010/main" xmlns="" val="972906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813"/>
          </a:xfrm>
        </p:spPr>
        <p:txBody>
          <a:bodyPr/>
          <a:lstStyle/>
          <a:p>
            <a:r>
              <a:rPr lang="en-ZA" sz="2800" dirty="0" smtClean="0">
                <a:latin typeface="CG Omega" panose="020B0502050508020304" pitchFamily="34" charset="0"/>
              </a:rPr>
              <a:t>Deliverables/Outputs</a:t>
            </a:r>
            <a:endParaRPr lang="en-GB" sz="2800" dirty="0">
              <a:latin typeface="CG Omega" panose="020B0502050508020304" pitchFamily="34" charset="0"/>
            </a:endParaRPr>
          </a:p>
        </p:txBody>
      </p:sp>
      <p:sp>
        <p:nvSpPr>
          <p:cNvPr id="3" name="Content Placeholder 2"/>
          <p:cNvSpPr>
            <a:spLocks noGrp="1"/>
          </p:cNvSpPr>
          <p:nvPr>
            <p:ph idx="1"/>
          </p:nvPr>
        </p:nvSpPr>
        <p:spPr>
          <a:xfrm>
            <a:off x="0" y="785814"/>
            <a:ext cx="9144000" cy="5448500"/>
          </a:xfrm>
        </p:spPr>
        <p:txBody>
          <a:bodyPr/>
          <a:lstStyle/>
          <a:p>
            <a:pPr lvl="0">
              <a:buFont typeface="Wingdings" panose="05000000000000000000" pitchFamily="2" charset="2"/>
              <a:buChar char="§"/>
            </a:pPr>
            <a:r>
              <a:rPr lang="en-ZA" sz="2600" dirty="0" smtClean="0">
                <a:latin typeface="CG Omega" panose="020B0502050508020304" pitchFamily="34" charset="0"/>
              </a:rPr>
              <a:t>Functional </a:t>
            </a:r>
            <a:r>
              <a:rPr lang="en-ZA" sz="2600" dirty="0">
                <a:latin typeface="CG Omega" panose="020B0502050508020304" pitchFamily="34" charset="0"/>
              </a:rPr>
              <a:t>integrated online workflow and information management system by 2020</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Ongoing compliance with statutory ICT governance prescripts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Training of staff every year</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Unqualified audit report every year</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Functional governance structures that meet according to an annual schedule</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Functional strategic partnerships with international quality assurance bodies and networks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Media releases, communiqués, newsletters and other corporate information resources</a:t>
            </a:r>
            <a:endParaRPr lang="en-GB" sz="2600" dirty="0">
              <a:latin typeface="CG Omega" panose="020B0502050508020304" pitchFamily="34" charset="0"/>
            </a:endParaRPr>
          </a:p>
          <a:p>
            <a:pPr marL="0" indent="0">
              <a:buNone/>
            </a:pPr>
            <a:endParaRPr lang="en-GB"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27</a:t>
            </a:fld>
            <a:endParaRPr lang="en-GB"/>
          </a:p>
        </p:txBody>
      </p:sp>
    </p:spTree>
    <p:extLst>
      <p:ext uri="{BB962C8B-B14F-4D97-AF65-F5344CB8AC3E}">
        <p14:creationId xmlns:p14="http://schemas.microsoft.com/office/powerpoint/2010/main" xmlns="" val="18207216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64704"/>
          </a:xfrm>
        </p:spPr>
        <p:txBody>
          <a:bodyPr/>
          <a:lstStyle/>
          <a:p>
            <a:r>
              <a:rPr lang="en-ZA" dirty="0" smtClean="0">
                <a:solidFill>
                  <a:schemeClr val="accent6">
                    <a:lumMod val="50000"/>
                  </a:schemeClr>
                </a:solidFill>
                <a:latin typeface="CG Omega" panose="020B0502050508020304" pitchFamily="34" charset="0"/>
              </a:rPr>
              <a:t>Human Capacity </a:t>
            </a:r>
            <a:endParaRPr lang="en-GB" dirty="0">
              <a:solidFill>
                <a:schemeClr val="accent6">
                  <a:lumMod val="50000"/>
                </a:schemeClr>
              </a:solidFill>
              <a:latin typeface="CG Omega" panose="020B05020505080203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75680706"/>
              </p:ext>
            </p:extLst>
          </p:nvPr>
        </p:nvGraphicFramePr>
        <p:xfrm>
          <a:off x="0" y="836712"/>
          <a:ext cx="9144000" cy="5184576"/>
        </p:xfrm>
        <a:graphic>
          <a:graphicData uri="http://schemas.openxmlformats.org/drawingml/2006/table">
            <a:tbl>
              <a:tblPr firstRow="1" firstCol="1" bandRow="1">
                <a:tableStyleId>{5C22544A-7EE6-4342-B048-85BDC9FD1C3A}</a:tableStyleId>
              </a:tblPr>
              <a:tblGrid>
                <a:gridCol w="7020272">
                  <a:extLst>
                    <a:ext uri="{9D8B030D-6E8A-4147-A177-3AD203B41FA5}">
                      <a16:colId xmlns:a16="http://schemas.microsoft.com/office/drawing/2014/main" xmlns="" val="20000"/>
                    </a:ext>
                  </a:extLst>
                </a:gridCol>
                <a:gridCol w="2123728">
                  <a:extLst>
                    <a:ext uri="{9D8B030D-6E8A-4147-A177-3AD203B41FA5}">
                      <a16:colId xmlns:a16="http://schemas.microsoft.com/office/drawing/2014/main" xmlns="" val="20001"/>
                    </a:ext>
                  </a:extLst>
                </a:gridCol>
              </a:tblGrid>
              <a:tr h="900972">
                <a:tc>
                  <a:txBody>
                    <a:bodyPr/>
                    <a:lstStyle/>
                    <a:p>
                      <a:pPr>
                        <a:lnSpc>
                          <a:spcPct val="107000"/>
                        </a:lnSpc>
                        <a:spcAft>
                          <a:spcPts val="0"/>
                        </a:spcAft>
                      </a:pPr>
                      <a:r>
                        <a:rPr lang="en-ZA" sz="2600" dirty="0">
                          <a:solidFill>
                            <a:schemeClr val="tx1"/>
                          </a:solidFill>
                          <a:effectLst/>
                          <a:latin typeface="CG Omega" panose="020B0502050508020304" pitchFamily="34" charset="0"/>
                        </a:rPr>
                        <a:t>Programme</a:t>
                      </a:r>
                      <a:endParaRPr lang="en-GB" sz="2600" dirty="0">
                        <a:solidFill>
                          <a:schemeClr val="tx1"/>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ZA" sz="2600" dirty="0">
                          <a:solidFill>
                            <a:schemeClr val="tx1"/>
                          </a:solidFill>
                          <a:effectLst/>
                          <a:latin typeface="CG Omega" panose="020B0502050508020304" pitchFamily="34" charset="0"/>
                        </a:rPr>
                        <a:t>Number of positions</a:t>
                      </a:r>
                      <a:endParaRPr lang="en-GB" sz="2600" dirty="0">
                        <a:solidFill>
                          <a:schemeClr val="tx1"/>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0"/>
                  </a:ext>
                </a:extLst>
              </a:tr>
              <a:tr h="563772">
                <a:tc>
                  <a:txBody>
                    <a:bodyPr/>
                    <a:lstStyle/>
                    <a:p>
                      <a:pPr>
                        <a:lnSpc>
                          <a:spcPct val="107000"/>
                        </a:lnSpc>
                        <a:spcAft>
                          <a:spcPts val="0"/>
                        </a:spcAft>
                      </a:pPr>
                      <a:r>
                        <a:rPr lang="en-ZA" sz="2600" dirty="0">
                          <a:effectLst/>
                          <a:latin typeface="CG Omega" panose="020B0502050508020304" pitchFamily="34" charset="0"/>
                        </a:rPr>
                        <a:t>Institutional Quality Assurance</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600" dirty="0">
                          <a:effectLst/>
                          <a:latin typeface="CG Omega" panose="020B0502050508020304" pitchFamily="34" charset="0"/>
                        </a:rPr>
                        <a:t>18</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00972">
                <a:tc>
                  <a:txBody>
                    <a:bodyPr/>
                    <a:lstStyle/>
                    <a:p>
                      <a:pPr>
                        <a:lnSpc>
                          <a:spcPct val="107000"/>
                        </a:lnSpc>
                        <a:spcAft>
                          <a:spcPts val="0"/>
                        </a:spcAft>
                      </a:pPr>
                      <a:r>
                        <a:rPr lang="en-ZA" sz="2600" dirty="0">
                          <a:effectLst/>
                          <a:latin typeface="CG Omega" panose="020B0502050508020304" pitchFamily="34" charset="0"/>
                        </a:rPr>
                        <a:t>Qualifications Management and Programme Reviews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600" dirty="0" smtClean="0">
                          <a:effectLst/>
                          <a:latin typeface="CG Omega" panose="020B0502050508020304" pitchFamily="34" charset="0"/>
                        </a:rPr>
                        <a:t>05</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563772">
                <a:tc>
                  <a:txBody>
                    <a:bodyPr/>
                    <a:lstStyle/>
                    <a:p>
                      <a:pPr>
                        <a:lnSpc>
                          <a:spcPct val="107000"/>
                        </a:lnSpc>
                        <a:spcAft>
                          <a:spcPts val="0"/>
                        </a:spcAft>
                      </a:pPr>
                      <a:r>
                        <a:rPr lang="en-ZA" sz="2600" dirty="0">
                          <a:effectLst/>
                          <a:latin typeface="CG Omega" panose="020B0502050508020304" pitchFamily="34" charset="0"/>
                        </a:rPr>
                        <a:t>Research, Monitoring and Advice</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600" dirty="0">
                          <a:effectLst/>
                          <a:latin typeface="CG Omega" panose="020B0502050508020304" pitchFamily="34" charset="0"/>
                        </a:rPr>
                        <a:t>07</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63772">
                <a:tc>
                  <a:txBody>
                    <a:bodyPr/>
                    <a:lstStyle/>
                    <a:p>
                      <a:pPr>
                        <a:lnSpc>
                          <a:spcPct val="107000"/>
                        </a:lnSpc>
                        <a:spcAft>
                          <a:spcPts val="0"/>
                        </a:spcAft>
                      </a:pPr>
                      <a:r>
                        <a:rPr lang="en-ZA" sz="2600" dirty="0">
                          <a:effectLst/>
                          <a:latin typeface="CG Omega" panose="020B0502050508020304" pitchFamily="34" charset="0"/>
                        </a:rPr>
                        <a:t>Administration and Support</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ZA" sz="2600" dirty="0">
                          <a:effectLst/>
                          <a:latin typeface="CG Omega" panose="020B0502050508020304" pitchFamily="34" charset="0"/>
                        </a:rPr>
                        <a:t>22</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563772">
                <a:tc>
                  <a:txBody>
                    <a:bodyPr/>
                    <a:lstStyle/>
                    <a:p>
                      <a:pPr>
                        <a:lnSpc>
                          <a:spcPct val="107000"/>
                        </a:lnSpc>
                        <a:spcAft>
                          <a:spcPts val="0"/>
                        </a:spcAft>
                      </a:pPr>
                      <a:r>
                        <a:rPr lang="en-ZA" sz="2600" dirty="0" smtClean="0">
                          <a:solidFill>
                            <a:schemeClr val="tx1"/>
                          </a:solidFill>
                          <a:effectLst/>
                          <a:latin typeface="CG Omega" panose="020B0502050508020304" pitchFamily="34" charset="0"/>
                        </a:rPr>
                        <a:t>Total number of positions on the structure</a:t>
                      </a:r>
                      <a:endParaRPr lang="en-GB" sz="2600" dirty="0">
                        <a:solidFill>
                          <a:schemeClr val="tx1"/>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gn="ctr">
                        <a:lnSpc>
                          <a:spcPct val="107000"/>
                        </a:lnSpc>
                        <a:spcAft>
                          <a:spcPts val="0"/>
                        </a:spcAft>
                      </a:pPr>
                      <a:r>
                        <a:rPr lang="en-ZA" sz="2600" b="1" dirty="0">
                          <a:effectLst/>
                          <a:latin typeface="CG Omega" panose="020B0502050508020304" pitchFamily="34" charset="0"/>
                        </a:rPr>
                        <a:t>52</a:t>
                      </a:r>
                      <a:endParaRPr lang="en-GB" sz="2600" b="1"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5"/>
                  </a:ext>
                </a:extLst>
              </a:tr>
              <a:tr h="563772">
                <a:tc gridSpan="2">
                  <a:txBody>
                    <a:bodyPr/>
                    <a:lstStyle/>
                    <a:p>
                      <a:pPr marL="457200" indent="-457200">
                        <a:lnSpc>
                          <a:spcPct val="107000"/>
                        </a:lnSpc>
                        <a:spcAft>
                          <a:spcPts val="0"/>
                        </a:spcAft>
                        <a:buFont typeface="Wingdings" panose="05000000000000000000" pitchFamily="2" charset="2"/>
                        <a:buChar char="§"/>
                      </a:pPr>
                      <a:r>
                        <a:rPr lang="en-ZA" sz="2600" dirty="0" smtClean="0">
                          <a:solidFill>
                            <a:schemeClr val="tx1"/>
                          </a:solidFill>
                          <a:effectLst/>
                          <a:latin typeface="CG Omega" panose="020B0502050508020304" pitchFamily="34" charset="0"/>
                          <a:ea typeface="Calibri" panose="020F0502020204030204" pitchFamily="34" charset="0"/>
                          <a:cs typeface="Times New Roman" panose="02020603050405020304" pitchFamily="18" charset="0"/>
                        </a:rPr>
                        <a:t>44 positions on the structure are filled, and 8 are vacant</a:t>
                      </a:r>
                      <a:endParaRPr lang="en-GB" sz="2600" dirty="0">
                        <a:solidFill>
                          <a:schemeClr val="tx1"/>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hMerge="1">
                  <a:txBody>
                    <a:bodyPr/>
                    <a:lstStyle/>
                    <a:p>
                      <a:pPr algn="ctr">
                        <a:lnSpc>
                          <a:spcPct val="107000"/>
                        </a:lnSpc>
                        <a:spcAft>
                          <a:spcPts val="0"/>
                        </a:spcAft>
                      </a:pPr>
                      <a:endParaRPr lang="en-GB" sz="2600" b="1"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6"/>
                  </a:ext>
                </a:extLst>
              </a:tr>
              <a:tr h="563772">
                <a:tc gridSpan="2">
                  <a:txBody>
                    <a:bodyPr/>
                    <a:lstStyle/>
                    <a:p>
                      <a:pPr marL="457200" indent="-457200">
                        <a:lnSpc>
                          <a:spcPct val="107000"/>
                        </a:lnSpc>
                        <a:spcAft>
                          <a:spcPts val="0"/>
                        </a:spcAft>
                        <a:buFont typeface="Wingdings" panose="05000000000000000000" pitchFamily="2" charset="2"/>
                        <a:buChar char="§"/>
                      </a:pPr>
                      <a:r>
                        <a:rPr lang="en-ZA" sz="2600" dirty="0" smtClean="0">
                          <a:solidFill>
                            <a:schemeClr val="tx1"/>
                          </a:solidFill>
                          <a:effectLst/>
                          <a:latin typeface="CG Omega" panose="020B0502050508020304" pitchFamily="34" charset="0"/>
                          <a:ea typeface="Calibri" panose="020F0502020204030204" pitchFamily="34" charset="0"/>
                          <a:cs typeface="Times New Roman" panose="02020603050405020304" pitchFamily="18" charset="0"/>
                        </a:rPr>
                        <a:t>Out of the 44, 17 are male (39%) and 27 are female (61%)</a:t>
                      </a:r>
                      <a:endParaRPr lang="en-GB" sz="2600" dirty="0">
                        <a:solidFill>
                          <a:schemeClr val="tx1"/>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hMerge="1">
                  <a:txBody>
                    <a:bodyPr/>
                    <a:lstStyle/>
                    <a:p>
                      <a:endParaRPr lang="en-GB"/>
                    </a:p>
                  </a:txBody>
                  <a:tcPr/>
                </a:tc>
                <a:extLst>
                  <a:ext uri="{0D108BD9-81ED-4DB2-BD59-A6C34878D82A}">
                    <a16:rowId xmlns:a16="http://schemas.microsoft.com/office/drawing/2014/main" xmlns="" val="10007"/>
                  </a:ext>
                </a:extLst>
              </a:tr>
            </a:tbl>
          </a:graphicData>
        </a:graphic>
      </p:graphicFrame>
      <p:sp>
        <p:nvSpPr>
          <p:cNvPr id="10" name="Slide Number Placeholder 9"/>
          <p:cNvSpPr>
            <a:spLocks noGrp="1"/>
          </p:cNvSpPr>
          <p:nvPr>
            <p:ph type="sldNum" sz="quarter" idx="11"/>
          </p:nvPr>
        </p:nvSpPr>
        <p:spPr/>
        <p:txBody>
          <a:bodyPr/>
          <a:lstStyle/>
          <a:p>
            <a:fld id="{2E9316BC-A2CD-4691-8A48-BC2D92705112}" type="slidenum">
              <a:rPr lang="en-GB" smtClean="0"/>
              <a:pPr/>
              <a:t>28</a:t>
            </a:fld>
            <a:endParaRPr lang="en-GB"/>
          </a:p>
        </p:txBody>
      </p:sp>
    </p:spTree>
    <p:extLst>
      <p:ext uri="{BB962C8B-B14F-4D97-AF65-F5344CB8AC3E}">
        <p14:creationId xmlns:p14="http://schemas.microsoft.com/office/powerpoint/2010/main" xmlns="" val="16649426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28688"/>
          </a:xfrm>
        </p:spPr>
        <p:txBody>
          <a:bodyPr/>
          <a:lstStyle/>
          <a:p>
            <a:r>
              <a:rPr lang="en-ZA" sz="2800" dirty="0">
                <a:solidFill>
                  <a:schemeClr val="accent6">
                    <a:lumMod val="50000"/>
                  </a:schemeClr>
                </a:solidFill>
                <a:latin typeface="CG Omega" panose="020B0502050508020304" pitchFamily="34" charset="0"/>
              </a:rPr>
              <a:t>Risk Management</a:t>
            </a:r>
            <a:endParaRPr lang="en-GB" sz="2800" dirty="0">
              <a:solidFill>
                <a:schemeClr val="accent6">
                  <a:lumMod val="50000"/>
                </a:schemeClr>
              </a:solidFill>
              <a:latin typeface="CG Omega" panose="020B05020505080203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3858069"/>
              </p:ext>
            </p:extLst>
          </p:nvPr>
        </p:nvGraphicFramePr>
        <p:xfrm>
          <a:off x="0" y="692697"/>
          <a:ext cx="9144000" cy="5544121"/>
        </p:xfrm>
        <a:graphic>
          <a:graphicData uri="http://schemas.openxmlformats.org/drawingml/2006/table">
            <a:tbl>
              <a:tblPr firstRow="1" firstCol="1" bandRow="1">
                <a:tableStyleId>{5C22544A-7EE6-4342-B048-85BDC9FD1C3A}</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456246">
                <a:tc>
                  <a:txBody>
                    <a:bodyPr/>
                    <a:lstStyle/>
                    <a:p>
                      <a:pPr>
                        <a:lnSpc>
                          <a:spcPct val="107000"/>
                        </a:lnSpc>
                        <a:spcAft>
                          <a:spcPts val="0"/>
                        </a:spcAft>
                      </a:pPr>
                      <a:r>
                        <a:rPr lang="en-ZA" sz="2600" dirty="0">
                          <a:solidFill>
                            <a:schemeClr val="tx1"/>
                          </a:solidFill>
                          <a:effectLst/>
                          <a:latin typeface="CG Omega" panose="020B0502050508020304" pitchFamily="34" charset="0"/>
                        </a:rPr>
                        <a:t>Risk Description</a:t>
                      </a:r>
                      <a:endParaRPr lang="en-GB" sz="2600" dirty="0">
                        <a:solidFill>
                          <a:schemeClr val="tx1"/>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ZA" sz="2600" dirty="0">
                          <a:solidFill>
                            <a:schemeClr val="tx1"/>
                          </a:solidFill>
                          <a:effectLst/>
                          <a:latin typeface="CG Omega" panose="020B0502050508020304" pitchFamily="34" charset="0"/>
                        </a:rPr>
                        <a:t>Risk Mitigation Strategy</a:t>
                      </a:r>
                      <a:endParaRPr lang="en-GB" sz="2600" dirty="0">
                        <a:solidFill>
                          <a:schemeClr val="tx1"/>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0"/>
                  </a:ext>
                </a:extLst>
              </a:tr>
              <a:tr h="456246">
                <a:tc>
                  <a:txBody>
                    <a:bodyPr/>
                    <a:lstStyle/>
                    <a:p>
                      <a:pPr>
                        <a:lnSpc>
                          <a:spcPct val="107000"/>
                        </a:lnSpc>
                        <a:spcAft>
                          <a:spcPts val="0"/>
                        </a:spcAft>
                      </a:pPr>
                      <a:r>
                        <a:rPr lang="en-ZA" sz="2600" dirty="0">
                          <a:effectLst/>
                          <a:latin typeface="CG Omega" panose="020B0502050508020304" pitchFamily="34" charset="0"/>
                        </a:rPr>
                        <a:t>High staff turnover</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Full implementation of the retention strategy</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36105">
                <a:tc>
                  <a:txBody>
                    <a:bodyPr/>
                    <a:lstStyle/>
                    <a:p>
                      <a:pPr>
                        <a:lnSpc>
                          <a:spcPct val="107000"/>
                        </a:lnSpc>
                        <a:spcAft>
                          <a:spcPts val="0"/>
                        </a:spcAft>
                      </a:pPr>
                      <a:r>
                        <a:rPr lang="en-ZA" sz="2600" dirty="0">
                          <a:effectLst/>
                          <a:latin typeface="CG Omega" panose="020B0502050508020304" pitchFamily="34" charset="0"/>
                        </a:rPr>
                        <a:t>HEIs’ resistance to change and new processes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Extensive consultation prior to introducing change and new processes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56246">
                <a:tc>
                  <a:txBody>
                    <a:bodyPr/>
                    <a:lstStyle/>
                    <a:p>
                      <a:pPr>
                        <a:lnSpc>
                          <a:spcPct val="107000"/>
                        </a:lnSpc>
                        <a:spcAft>
                          <a:spcPts val="0"/>
                        </a:spcAft>
                      </a:pPr>
                      <a:r>
                        <a:rPr lang="en-ZA" sz="2600" dirty="0">
                          <a:effectLst/>
                          <a:latin typeface="CG Omega" panose="020B0502050508020304" pitchFamily="34" charset="0"/>
                        </a:rPr>
                        <a:t>Backlogs in applications for accreditation</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Streamline the accreditation process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1415961">
                <a:tc>
                  <a:txBody>
                    <a:bodyPr/>
                    <a:lstStyle/>
                    <a:p>
                      <a:pPr>
                        <a:lnSpc>
                          <a:spcPct val="107000"/>
                        </a:lnSpc>
                        <a:spcAft>
                          <a:spcPts val="0"/>
                        </a:spcAft>
                      </a:pPr>
                      <a:r>
                        <a:rPr lang="en-ZA" sz="2600" dirty="0">
                          <a:effectLst/>
                          <a:latin typeface="CG Omega" panose="020B0502050508020304" pitchFamily="34" charset="0"/>
                        </a:rPr>
                        <a:t>Conflicting messages from the CHE, SAQA and the DHET on matters relating to the NQF, HEQSF and key functions of the CHE</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Use NQF structures to iron out inconsistencies in the positions of all 3 key role players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8" name="Slide Number Placeholder 7"/>
          <p:cNvSpPr>
            <a:spLocks noGrp="1"/>
          </p:cNvSpPr>
          <p:nvPr>
            <p:ph type="sldNum" sz="quarter" idx="11"/>
          </p:nvPr>
        </p:nvSpPr>
        <p:spPr/>
        <p:txBody>
          <a:bodyPr/>
          <a:lstStyle/>
          <a:p>
            <a:fld id="{2E9316BC-A2CD-4691-8A48-BC2D92705112}" type="slidenum">
              <a:rPr lang="en-GB" smtClean="0"/>
              <a:pPr/>
              <a:t>29</a:t>
            </a:fld>
            <a:endParaRPr lang="en-GB"/>
          </a:p>
        </p:txBody>
      </p:sp>
    </p:spTree>
    <p:extLst>
      <p:ext uri="{BB962C8B-B14F-4D97-AF65-F5344CB8AC3E}">
        <p14:creationId xmlns:p14="http://schemas.microsoft.com/office/powerpoint/2010/main" xmlns="" val="2831066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036496" cy="6525344"/>
          </a:xfrm>
        </p:spPr>
        <p:txBody>
          <a:bodyPr>
            <a:normAutofit/>
          </a:bodyPr>
          <a:lstStyle/>
          <a:p>
            <a:pPr lvl="0">
              <a:buFont typeface="Wingdings" panose="05000000000000000000" pitchFamily="2" charset="2"/>
              <a:buChar char="§"/>
            </a:pPr>
            <a:r>
              <a:rPr lang="en-GB" sz="2600" dirty="0">
                <a:latin typeface="CG Omega" panose="020B0502050508020304" pitchFamily="34" charset="0"/>
              </a:rPr>
              <a:t>The National Qualifications Framework (NQF) Act No. 67 of 2008 proclaimed the CHE as the quality council (QC) for higher education in South Africa. In this capacity, the functions of the CHE include:</a:t>
            </a:r>
          </a:p>
          <a:p>
            <a:pPr marL="914400" lvl="1" indent="-514350">
              <a:buFont typeface="+mj-lt"/>
              <a:buAutoNum type="alphaLcParenR"/>
            </a:pPr>
            <a:r>
              <a:rPr lang="en-GB" sz="2600" dirty="0">
                <a:latin typeface="CG Omega" panose="020B0502050508020304" pitchFamily="34" charset="0"/>
              </a:rPr>
              <a:t>Developing and implementing the Higher Education Qualifications Sub-Framework (HEQSF); </a:t>
            </a:r>
          </a:p>
          <a:p>
            <a:pPr marL="914400" lvl="1" indent="-514350">
              <a:buFont typeface="+mj-lt"/>
              <a:buAutoNum type="alphaLcParenR"/>
            </a:pPr>
            <a:r>
              <a:rPr lang="en-GB" sz="2600" dirty="0">
                <a:latin typeface="CG Omega" panose="020B0502050508020304" pitchFamily="34" charset="0"/>
              </a:rPr>
              <a:t>Developing and implementing policies on recognition of prior learning (RPL), credit accumulation and transfer (CAT), and assessment;</a:t>
            </a:r>
          </a:p>
          <a:p>
            <a:pPr marL="914400" lvl="1" indent="-514350">
              <a:buFont typeface="+mj-lt"/>
              <a:buAutoNum type="alphaLcParenR"/>
            </a:pPr>
            <a:r>
              <a:rPr lang="en-GB" sz="2600" dirty="0">
                <a:latin typeface="CG Omega" panose="020B0502050508020304" pitchFamily="34" charset="0"/>
              </a:rPr>
              <a:t>Maintaining a database of learner achievements and submitting the data to the national learner records database (NLRD);</a:t>
            </a:r>
          </a:p>
          <a:p>
            <a:pPr marL="914400" lvl="1" indent="-514350">
              <a:buFont typeface="+mj-lt"/>
              <a:buAutoNum type="alphaLcParenR"/>
            </a:pPr>
            <a:r>
              <a:rPr lang="en-GB" sz="2600" dirty="0">
                <a:latin typeface="CG Omega" panose="020B0502050508020304" pitchFamily="34" charset="0"/>
              </a:rPr>
              <a:t>Developing and implementing policies for quality assurance</a:t>
            </a:r>
            <a:r>
              <a:rPr lang="en-GB" sz="2600" dirty="0" smtClean="0">
                <a:latin typeface="CG Omega" panose="020B0502050508020304" pitchFamily="34" charset="0"/>
              </a:rPr>
              <a:t>; </a:t>
            </a:r>
            <a:endParaRPr lang="en-GB" sz="2600"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sp>
        <p:nvSpPr>
          <p:cNvPr id="6" name="Slide Number Placeholder 5"/>
          <p:cNvSpPr>
            <a:spLocks noGrp="1"/>
          </p:cNvSpPr>
          <p:nvPr>
            <p:ph type="sldNum" sz="quarter" idx="11"/>
          </p:nvPr>
        </p:nvSpPr>
        <p:spPr/>
        <p:txBody>
          <a:bodyPr/>
          <a:lstStyle/>
          <a:p>
            <a:fld id="{2E9316BC-A2CD-4691-8A48-BC2D92705112}" type="slidenum">
              <a:rPr lang="en-GB" smtClean="0"/>
              <a:pPr/>
              <a:t>3</a:t>
            </a:fld>
            <a:endParaRPr lang="en-GB"/>
          </a:p>
        </p:txBody>
      </p:sp>
    </p:spTree>
    <p:extLst>
      <p:ext uri="{BB962C8B-B14F-4D97-AF65-F5344CB8AC3E}">
        <p14:creationId xmlns:p14="http://schemas.microsoft.com/office/powerpoint/2010/main" xmlns="" val="36586197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marL="0" lvl="0" indent="0">
              <a:buNone/>
            </a:pPr>
            <a:endParaRPr lang="en-ZA" sz="2800" dirty="0" smtClean="0"/>
          </a:p>
          <a:p>
            <a:pPr lvl="0"/>
            <a:endParaRPr lang="en-ZA" sz="2800" dirty="0"/>
          </a:p>
          <a:p>
            <a:pPr marL="0" lvl="0" indent="0">
              <a:buNone/>
            </a:pPr>
            <a:endParaRPr lang="en-ZA" sz="2600" dirty="0">
              <a:latin typeface="CG Omega" panose="020B0502050508020304" pitchFamily="34" charset="0"/>
            </a:endParaRPr>
          </a:p>
          <a:p>
            <a:endParaRPr lang="en-GB" sz="2800" dirty="0" smtClean="0"/>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graphicFrame>
        <p:nvGraphicFramePr>
          <p:cNvPr id="3" name="Table 2"/>
          <p:cNvGraphicFramePr>
            <a:graphicFrameLocks noGrp="1"/>
          </p:cNvGraphicFramePr>
          <p:nvPr>
            <p:extLst>
              <p:ext uri="{D42A27DB-BD31-4B8C-83A1-F6EECF244321}">
                <p14:modId xmlns:p14="http://schemas.microsoft.com/office/powerpoint/2010/main" xmlns="" val="1286390694"/>
              </p:ext>
            </p:extLst>
          </p:nvPr>
        </p:nvGraphicFramePr>
        <p:xfrm>
          <a:off x="0" y="1"/>
          <a:ext cx="9144000" cy="6358635"/>
        </p:xfrm>
        <a:graphic>
          <a:graphicData uri="http://schemas.openxmlformats.org/drawingml/2006/table">
            <a:tbl>
              <a:tblPr firstRow="1" firstCol="1" bandRow="1">
                <a:tableStyleId>{5C22544A-7EE6-4342-B048-85BDC9FD1C3A}</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2542728">
                <a:tc>
                  <a:txBody>
                    <a:bodyPr/>
                    <a:lstStyle/>
                    <a:p>
                      <a:pPr>
                        <a:lnSpc>
                          <a:spcPct val="107000"/>
                        </a:lnSpc>
                        <a:spcAft>
                          <a:spcPts val="0"/>
                        </a:spcAft>
                      </a:pPr>
                      <a:r>
                        <a:rPr lang="en-ZA" sz="2600" dirty="0">
                          <a:effectLst/>
                          <a:latin typeface="CG Omega" panose="020B0502050508020304" pitchFamily="34" charset="0"/>
                        </a:rPr>
                        <a:t>Lack of legal authority to enforce decisions or ensure stakeholder compliance with standards, policies and frameworks of the CHE</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Develop good rapport with stakeholders including explaining to them the importance of compliance</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255530">
                <a:tc>
                  <a:txBody>
                    <a:bodyPr/>
                    <a:lstStyle/>
                    <a:p>
                      <a:pPr>
                        <a:lnSpc>
                          <a:spcPct val="107000"/>
                        </a:lnSpc>
                        <a:spcAft>
                          <a:spcPts val="0"/>
                        </a:spcAft>
                      </a:pPr>
                      <a:r>
                        <a:rPr lang="en-ZA" sz="2600" dirty="0">
                          <a:effectLst/>
                          <a:latin typeface="CG Omega" panose="020B0502050508020304" pitchFamily="34" charset="0"/>
                        </a:rPr>
                        <a:t>Publishers not being able to deliver on time or to expected quality</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Build in risk mitigation in service contracts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255530">
                <a:tc>
                  <a:txBody>
                    <a:bodyPr/>
                    <a:lstStyle/>
                    <a:p>
                      <a:pPr>
                        <a:lnSpc>
                          <a:spcPct val="107000"/>
                        </a:lnSpc>
                        <a:spcAft>
                          <a:spcPts val="0"/>
                        </a:spcAft>
                      </a:pPr>
                      <a:r>
                        <a:rPr lang="en-ZA" sz="2600" dirty="0">
                          <a:effectLst/>
                          <a:latin typeface="CG Omega" panose="020B0502050508020304" pitchFamily="34" charset="0"/>
                        </a:rPr>
                        <a:t>Peer academics not delivering on time and/or to the expected quality</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Build in risk mitigation in contracts with peer academics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255530">
                <a:tc>
                  <a:txBody>
                    <a:bodyPr/>
                    <a:lstStyle/>
                    <a:p>
                      <a:pPr>
                        <a:lnSpc>
                          <a:spcPct val="107000"/>
                        </a:lnSpc>
                        <a:spcAft>
                          <a:spcPts val="0"/>
                        </a:spcAft>
                      </a:pPr>
                      <a:r>
                        <a:rPr lang="en-ZA" sz="2600" dirty="0">
                          <a:effectLst/>
                          <a:latin typeface="CG Omega" panose="020B0502050508020304" pitchFamily="34" charset="0"/>
                        </a:rPr>
                        <a:t>Reliance on external service providers for ICT services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Make skill transfer a contractual obligation for ICT service providers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7" name="Slide Number Placeholder 6"/>
          <p:cNvSpPr>
            <a:spLocks noGrp="1"/>
          </p:cNvSpPr>
          <p:nvPr>
            <p:ph type="sldNum" sz="quarter" idx="11"/>
          </p:nvPr>
        </p:nvSpPr>
        <p:spPr/>
        <p:txBody>
          <a:bodyPr/>
          <a:lstStyle/>
          <a:p>
            <a:fld id="{2E9316BC-A2CD-4691-8A48-BC2D92705112}" type="slidenum">
              <a:rPr lang="en-GB" smtClean="0"/>
              <a:pPr/>
              <a:t>30</a:t>
            </a:fld>
            <a:endParaRPr lang="en-GB"/>
          </a:p>
        </p:txBody>
      </p:sp>
    </p:spTree>
    <p:extLst>
      <p:ext uri="{BB962C8B-B14F-4D97-AF65-F5344CB8AC3E}">
        <p14:creationId xmlns:p14="http://schemas.microsoft.com/office/powerpoint/2010/main" xmlns="" val="13517188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marL="0" lvl="0" indent="0">
              <a:buNone/>
            </a:pPr>
            <a:endParaRPr lang="en-ZA" sz="2800" dirty="0" smtClean="0"/>
          </a:p>
          <a:p>
            <a:pPr lvl="0"/>
            <a:endParaRPr lang="en-ZA" sz="2800" dirty="0"/>
          </a:p>
          <a:p>
            <a:pPr marL="0" lvl="0" indent="0">
              <a:buNone/>
            </a:pPr>
            <a:endParaRPr lang="en-ZA" sz="2600" dirty="0">
              <a:latin typeface="CG Omega" panose="020B0502050508020304" pitchFamily="34" charset="0"/>
            </a:endParaRPr>
          </a:p>
          <a:p>
            <a:endParaRPr lang="en-GB" sz="2800" dirty="0" smtClean="0"/>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851719610"/>
              </p:ext>
            </p:extLst>
          </p:nvPr>
        </p:nvGraphicFramePr>
        <p:xfrm>
          <a:off x="0" y="116631"/>
          <a:ext cx="9144000" cy="5069636"/>
        </p:xfrm>
        <a:graphic>
          <a:graphicData uri="http://schemas.openxmlformats.org/drawingml/2006/table">
            <a:tbl>
              <a:tblPr firstRow="1" firstCol="1" bandRow="1">
                <a:tableStyleId>{5C22544A-7EE6-4342-B048-85BDC9FD1C3A}</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18904">
                <a:tc>
                  <a:txBody>
                    <a:bodyPr/>
                    <a:lstStyle/>
                    <a:p>
                      <a:pPr>
                        <a:lnSpc>
                          <a:spcPct val="107000"/>
                        </a:lnSpc>
                        <a:spcAft>
                          <a:spcPts val="0"/>
                        </a:spcAft>
                      </a:pPr>
                      <a:r>
                        <a:rPr lang="en-ZA" sz="2600" dirty="0">
                          <a:effectLst/>
                          <a:latin typeface="CG Omega" panose="020B0502050508020304" pitchFamily="34" charset="0"/>
                        </a:rPr>
                        <a:t>Budget short fall</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Reprioritisation of </a:t>
                      </a:r>
                      <a:r>
                        <a:rPr lang="en-ZA" sz="2600" dirty="0" smtClean="0">
                          <a:effectLst/>
                          <a:latin typeface="CG Omega" panose="020B0502050508020304" pitchFamily="34" charset="0"/>
                        </a:rPr>
                        <a:t>projects,</a:t>
                      </a:r>
                      <a:r>
                        <a:rPr lang="en-ZA" sz="2600" baseline="0" dirty="0" smtClean="0">
                          <a:effectLst/>
                          <a:latin typeface="CG Omega" panose="020B0502050508020304" pitchFamily="34" charset="0"/>
                        </a:rPr>
                        <a:t> and fundraising</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680189">
                <a:tc>
                  <a:txBody>
                    <a:bodyPr/>
                    <a:lstStyle/>
                    <a:p>
                      <a:pPr>
                        <a:lnSpc>
                          <a:spcPct val="107000"/>
                        </a:lnSpc>
                        <a:spcAft>
                          <a:spcPts val="0"/>
                        </a:spcAft>
                      </a:pPr>
                      <a:r>
                        <a:rPr lang="en-ZA" sz="2600" dirty="0">
                          <a:effectLst/>
                          <a:latin typeface="CG Omega" panose="020B0502050508020304" pitchFamily="34" charset="0"/>
                        </a:rPr>
                        <a:t>Lack of in-house legal expertise to advise on legal and other compliance matters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Continued use of private practice legal experts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541468">
                <a:tc>
                  <a:txBody>
                    <a:bodyPr/>
                    <a:lstStyle/>
                    <a:p>
                      <a:pPr>
                        <a:lnSpc>
                          <a:spcPct val="107000"/>
                        </a:lnSpc>
                        <a:spcAft>
                          <a:spcPts val="0"/>
                        </a:spcAft>
                      </a:pPr>
                      <a:r>
                        <a:rPr lang="en-ZA" sz="2600" dirty="0">
                          <a:effectLst/>
                          <a:latin typeface="CG Omega" panose="020B0502050508020304" pitchFamily="34" charset="0"/>
                        </a:rPr>
                        <a:t>Not being visible enough to stakeholders and the public at large, resulting in poor public image</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Use multiplicity of platforms and channels to communicate and engage with stakeholders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7" name="Slide Number Placeholder 6"/>
          <p:cNvSpPr>
            <a:spLocks noGrp="1"/>
          </p:cNvSpPr>
          <p:nvPr>
            <p:ph type="sldNum" sz="quarter" idx="11"/>
          </p:nvPr>
        </p:nvSpPr>
        <p:spPr/>
        <p:txBody>
          <a:bodyPr/>
          <a:lstStyle/>
          <a:p>
            <a:fld id="{2E9316BC-A2CD-4691-8A48-BC2D92705112}" type="slidenum">
              <a:rPr lang="en-GB" smtClean="0"/>
              <a:pPr/>
              <a:t>31</a:t>
            </a:fld>
            <a:endParaRPr lang="en-GB"/>
          </a:p>
        </p:txBody>
      </p:sp>
    </p:spTree>
    <p:extLst>
      <p:ext uri="{BB962C8B-B14F-4D97-AF65-F5344CB8AC3E}">
        <p14:creationId xmlns:p14="http://schemas.microsoft.com/office/powerpoint/2010/main" xmlns="" val="36445330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80727"/>
          </a:xfrm>
        </p:spPr>
        <p:txBody>
          <a:bodyPr/>
          <a:lstStyle/>
          <a:p>
            <a:pPr marL="0" indent="0"/>
            <a:r>
              <a:rPr lang="en-GB" sz="2800" dirty="0" smtClean="0">
                <a:latin typeface="CG Omega" panose="020B0502050508020304" pitchFamily="34" charset="0"/>
              </a:rPr>
              <a:t>Part II: APP for 2018/19</a:t>
            </a:r>
            <a:r>
              <a:rPr lang="en-GB" sz="2800" dirty="0" smtClean="0">
                <a:solidFill>
                  <a:srgbClr val="0070C0"/>
                </a:solidFill>
                <a:latin typeface="CG Omega" panose="020B0502050508020304" pitchFamily="34" charset="0"/>
              </a:rPr>
              <a:t/>
            </a:r>
            <a:br>
              <a:rPr lang="en-GB" sz="2800" dirty="0" smtClean="0">
                <a:solidFill>
                  <a:srgbClr val="0070C0"/>
                </a:solidFill>
                <a:latin typeface="CG Omega" panose="020B0502050508020304" pitchFamily="34" charset="0"/>
              </a:rPr>
            </a:br>
            <a:r>
              <a:rPr lang="en-GB" sz="2800" dirty="0" smtClean="0">
                <a:solidFill>
                  <a:srgbClr val="0070C0"/>
                </a:solidFill>
                <a:latin typeface="CG Omega" panose="020B0502050508020304" pitchFamily="34" charset="0"/>
              </a:rPr>
              <a:t>Programme </a:t>
            </a:r>
            <a:r>
              <a:rPr lang="en-GB" sz="2800" dirty="0">
                <a:solidFill>
                  <a:srgbClr val="0070C0"/>
                </a:solidFill>
                <a:latin typeface="CG Omega" panose="020B0502050508020304" pitchFamily="34" charset="0"/>
              </a:rPr>
              <a:t>1: Institutional Quality Assurance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52815040"/>
              </p:ext>
            </p:extLst>
          </p:nvPr>
        </p:nvGraphicFramePr>
        <p:xfrm>
          <a:off x="-36512" y="1052736"/>
          <a:ext cx="9144000" cy="5760640"/>
        </p:xfrm>
        <a:graphic>
          <a:graphicData uri="http://schemas.openxmlformats.org/drawingml/2006/table">
            <a:tbl>
              <a:tblPr firstRow="1" firstCol="1" bandRow="1">
                <a:tableStyleId>{5C22544A-7EE6-4342-B048-85BDC9FD1C3A}</a:tableStyleId>
              </a:tblPr>
              <a:tblGrid>
                <a:gridCol w="4739342">
                  <a:extLst>
                    <a:ext uri="{9D8B030D-6E8A-4147-A177-3AD203B41FA5}">
                      <a16:colId xmlns:a16="http://schemas.microsoft.com/office/drawing/2014/main" xmlns="" val="20000"/>
                    </a:ext>
                  </a:extLst>
                </a:gridCol>
                <a:gridCol w="4404658">
                  <a:extLst>
                    <a:ext uri="{9D8B030D-6E8A-4147-A177-3AD203B41FA5}">
                      <a16:colId xmlns:a16="http://schemas.microsoft.com/office/drawing/2014/main" xmlns="" val="20001"/>
                    </a:ext>
                  </a:extLst>
                </a:gridCol>
              </a:tblGrid>
              <a:tr h="576064">
                <a:tc>
                  <a:txBody>
                    <a:bodyPr/>
                    <a:lstStyle/>
                    <a:p>
                      <a:pPr>
                        <a:lnSpc>
                          <a:spcPct val="107000"/>
                        </a:lnSpc>
                        <a:spcAft>
                          <a:spcPts val="0"/>
                        </a:spcAft>
                      </a:pPr>
                      <a:r>
                        <a:rPr lang="en-ZA" sz="2600" dirty="0">
                          <a:solidFill>
                            <a:schemeClr val="tx1"/>
                          </a:solidFill>
                          <a:effectLst/>
                          <a:latin typeface="CG Omega" panose="020B0502050508020304" pitchFamily="34" charset="0"/>
                        </a:rPr>
                        <a:t>Strategic Objective</a:t>
                      </a:r>
                      <a:endParaRPr lang="en-GB" sz="2600" dirty="0">
                        <a:solidFill>
                          <a:schemeClr val="tx1"/>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ZA" sz="2600" dirty="0">
                          <a:solidFill>
                            <a:schemeClr val="tx1"/>
                          </a:solidFill>
                          <a:effectLst/>
                          <a:latin typeface="CG Omega" panose="020B0502050508020304" pitchFamily="34" charset="0"/>
                        </a:rPr>
                        <a:t>Target for 2018/19</a:t>
                      </a:r>
                      <a:endParaRPr lang="en-GB" sz="2600" dirty="0">
                        <a:solidFill>
                          <a:schemeClr val="tx1"/>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0"/>
                  </a:ext>
                </a:extLst>
              </a:tr>
              <a:tr h="1679767">
                <a:tc>
                  <a:txBody>
                    <a:bodyPr/>
                    <a:lstStyle/>
                    <a:p>
                      <a:pPr>
                        <a:lnSpc>
                          <a:spcPct val="107000"/>
                        </a:lnSpc>
                        <a:spcAft>
                          <a:spcPts val="0"/>
                        </a:spcAft>
                      </a:pPr>
                      <a:r>
                        <a:rPr lang="en-ZA" sz="2600" dirty="0">
                          <a:effectLst/>
                          <a:latin typeface="CG Omega" panose="020B0502050508020304" pitchFamily="34" charset="0"/>
                        </a:rPr>
                        <a:t>To develop methodology for a new cycle of institutional audits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N/A (Should have been completed in 2017/18)</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679767">
                <a:tc>
                  <a:txBody>
                    <a:bodyPr/>
                    <a:lstStyle/>
                    <a:p>
                      <a:pPr>
                        <a:lnSpc>
                          <a:spcPct val="107000"/>
                        </a:lnSpc>
                        <a:spcAft>
                          <a:spcPts val="0"/>
                        </a:spcAft>
                      </a:pPr>
                      <a:r>
                        <a:rPr lang="en-ZA" sz="2600" dirty="0">
                          <a:effectLst/>
                          <a:latin typeface="CG Omega" panose="020B0502050508020304" pitchFamily="34" charset="0"/>
                        </a:rPr>
                        <a:t>To conduct institutional audits once methodology has been developed</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2 pilot institutional audits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825042">
                <a:tc>
                  <a:txBody>
                    <a:bodyPr/>
                    <a:lstStyle/>
                    <a:p>
                      <a:pPr>
                        <a:lnSpc>
                          <a:spcPct val="107000"/>
                        </a:lnSpc>
                        <a:spcAft>
                          <a:spcPts val="0"/>
                        </a:spcAft>
                      </a:pPr>
                      <a:r>
                        <a:rPr lang="en-ZA" sz="2600" dirty="0">
                          <a:effectLst/>
                          <a:latin typeface="CG Omega" panose="020B0502050508020304" pitchFamily="34" charset="0"/>
                        </a:rPr>
                        <a:t>To accredit new programmes submitted by higher educational institutions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75% of received applications are processed, evaluated and adjudicated on by the HEQC</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8" name="Slide Number Placeholder 7"/>
          <p:cNvSpPr>
            <a:spLocks noGrp="1"/>
          </p:cNvSpPr>
          <p:nvPr>
            <p:ph type="sldNum" sz="quarter" idx="11"/>
          </p:nvPr>
        </p:nvSpPr>
        <p:spPr/>
        <p:txBody>
          <a:bodyPr/>
          <a:lstStyle/>
          <a:p>
            <a:fld id="{2E9316BC-A2CD-4691-8A48-BC2D92705112}" type="slidenum">
              <a:rPr lang="en-GB" smtClean="0"/>
              <a:pPr/>
              <a:t>32</a:t>
            </a:fld>
            <a:endParaRPr lang="en-GB"/>
          </a:p>
        </p:txBody>
      </p:sp>
    </p:spTree>
    <p:extLst>
      <p:ext uri="{BB962C8B-B14F-4D97-AF65-F5344CB8AC3E}">
        <p14:creationId xmlns:p14="http://schemas.microsoft.com/office/powerpoint/2010/main" xmlns="" val="22185321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lvl="0"/>
            <a:endParaRPr lang="en-ZA" sz="2800" dirty="0" smtClean="0"/>
          </a:p>
          <a:p>
            <a:pPr lvl="0"/>
            <a:endParaRPr lang="en-ZA" sz="2800" dirty="0"/>
          </a:p>
          <a:p>
            <a:pPr marL="0" lvl="0" indent="0">
              <a:buNone/>
            </a:pPr>
            <a:endParaRPr lang="en-ZA" sz="2600" dirty="0">
              <a:latin typeface="CG Omega" panose="020B0502050508020304" pitchFamily="34" charset="0"/>
            </a:endParaRPr>
          </a:p>
          <a:p>
            <a:endParaRPr lang="en-GB" sz="2800" dirty="0" smtClean="0"/>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889853504"/>
              </p:ext>
            </p:extLst>
          </p:nvPr>
        </p:nvGraphicFramePr>
        <p:xfrm>
          <a:off x="0" y="0"/>
          <a:ext cx="9144000" cy="6497991"/>
        </p:xfrm>
        <a:graphic>
          <a:graphicData uri="http://schemas.openxmlformats.org/drawingml/2006/table">
            <a:tbl>
              <a:tblPr firstRow="1" firstCol="1" bandRow="1">
                <a:tableStyleId>{5C22544A-7EE6-4342-B048-85BDC9FD1C3A}</a:tableStyleId>
              </a:tblPr>
              <a:tblGrid>
                <a:gridCol w="4739343">
                  <a:extLst>
                    <a:ext uri="{9D8B030D-6E8A-4147-A177-3AD203B41FA5}">
                      <a16:colId xmlns:a16="http://schemas.microsoft.com/office/drawing/2014/main" xmlns="" val="20000"/>
                    </a:ext>
                  </a:extLst>
                </a:gridCol>
                <a:gridCol w="4404657">
                  <a:extLst>
                    <a:ext uri="{9D8B030D-6E8A-4147-A177-3AD203B41FA5}">
                      <a16:colId xmlns:a16="http://schemas.microsoft.com/office/drawing/2014/main" xmlns="" val="20001"/>
                    </a:ext>
                  </a:extLst>
                </a:gridCol>
              </a:tblGrid>
              <a:tr h="1834105">
                <a:tc>
                  <a:txBody>
                    <a:bodyPr/>
                    <a:lstStyle/>
                    <a:p>
                      <a:pPr>
                        <a:lnSpc>
                          <a:spcPct val="107000"/>
                        </a:lnSpc>
                        <a:spcAft>
                          <a:spcPts val="0"/>
                        </a:spcAft>
                      </a:pPr>
                      <a:r>
                        <a:rPr lang="en-ZA" sz="2600" dirty="0">
                          <a:effectLst/>
                          <a:latin typeface="CG Omega" panose="020B0502050508020304" pitchFamily="34" charset="0"/>
                        </a:rPr>
                        <a:t>To re-accredit existing programmes of private higher education institutions that are due for re-registration with the DHET</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80% of received applications are processed, evaluated and adjudicated on by the HEQC</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212543">
                <a:tc>
                  <a:txBody>
                    <a:bodyPr/>
                    <a:lstStyle/>
                    <a:p>
                      <a:pPr>
                        <a:lnSpc>
                          <a:spcPct val="107000"/>
                        </a:lnSpc>
                        <a:spcAft>
                          <a:spcPts val="0"/>
                        </a:spcAft>
                      </a:pPr>
                      <a:r>
                        <a:rPr lang="en-ZA" sz="2600" dirty="0">
                          <a:effectLst/>
                          <a:latin typeface="CG Omega" panose="020B0502050508020304" pitchFamily="34" charset="0"/>
                        </a:rPr>
                        <a:t>To conduct site visits to verify the institutional capacity to offer accredited programmes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75% of site visit reports are tabled at HEQC</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212543">
                <a:tc>
                  <a:txBody>
                    <a:bodyPr/>
                    <a:lstStyle/>
                    <a:p>
                      <a:pPr>
                        <a:lnSpc>
                          <a:spcPct val="107000"/>
                        </a:lnSpc>
                        <a:spcAft>
                          <a:spcPts val="0"/>
                        </a:spcAft>
                      </a:pPr>
                      <a:r>
                        <a:rPr lang="en-ZA" sz="2600" dirty="0">
                          <a:effectLst/>
                          <a:latin typeface="CG Omega" panose="020B0502050508020304" pitchFamily="34" charset="0"/>
                        </a:rPr>
                        <a:t>To revise, pilot and publish a framework and process for programme accreditation</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Pilot of the revised framework and processes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834105">
                <a:tc>
                  <a:txBody>
                    <a:bodyPr/>
                    <a:lstStyle/>
                    <a:p>
                      <a:pPr>
                        <a:lnSpc>
                          <a:spcPct val="107000"/>
                        </a:lnSpc>
                        <a:spcAft>
                          <a:spcPts val="0"/>
                        </a:spcAft>
                      </a:pPr>
                      <a:r>
                        <a:rPr lang="en-ZA" sz="2600" dirty="0">
                          <a:effectLst/>
                          <a:latin typeface="CG Omega" panose="020B0502050508020304" pitchFamily="34" charset="0"/>
                        </a:rPr>
                        <a:t>To implement and complete Phases 1 and 2 of the QEP</a:t>
                      </a:r>
                      <a:endParaRPr lang="en-GB" sz="2600" dirty="0">
                        <a:effectLst/>
                        <a:latin typeface="CG Omega" panose="020B0502050508020304" pitchFamily="34" charset="0"/>
                      </a:endParaRPr>
                    </a:p>
                    <a:p>
                      <a:pPr>
                        <a:lnSpc>
                          <a:spcPct val="107000"/>
                        </a:lnSpc>
                        <a:spcAft>
                          <a:spcPts val="0"/>
                        </a:spcAft>
                      </a:pPr>
                      <a:r>
                        <a:rPr lang="en-ZA" sz="2600" dirty="0">
                          <a:effectLst/>
                          <a:latin typeface="CG Omega" panose="020B0502050508020304" pitchFamily="34" charset="0"/>
                        </a:rPr>
                        <a:t> </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N/A (Should have been completed in 2017/18)</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7" name="Slide Number Placeholder 6"/>
          <p:cNvSpPr>
            <a:spLocks noGrp="1"/>
          </p:cNvSpPr>
          <p:nvPr>
            <p:ph type="sldNum" sz="quarter" idx="11"/>
          </p:nvPr>
        </p:nvSpPr>
        <p:spPr/>
        <p:txBody>
          <a:bodyPr/>
          <a:lstStyle/>
          <a:p>
            <a:fld id="{2E9316BC-A2CD-4691-8A48-BC2D92705112}" type="slidenum">
              <a:rPr lang="en-GB" smtClean="0"/>
              <a:pPr/>
              <a:t>33</a:t>
            </a:fld>
            <a:endParaRPr lang="en-GB"/>
          </a:p>
        </p:txBody>
      </p:sp>
    </p:spTree>
    <p:extLst>
      <p:ext uri="{BB962C8B-B14F-4D97-AF65-F5344CB8AC3E}">
        <p14:creationId xmlns:p14="http://schemas.microsoft.com/office/powerpoint/2010/main" xmlns="" val="7840601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5" y="0"/>
            <a:ext cx="9144000" cy="1124744"/>
          </a:xfrm>
        </p:spPr>
        <p:txBody>
          <a:bodyPr/>
          <a:lstStyle/>
          <a:p>
            <a:r>
              <a:rPr lang="en-ZA" sz="2800" dirty="0" smtClean="0">
                <a:solidFill>
                  <a:srgbClr val="0070C0"/>
                </a:solidFill>
                <a:latin typeface="CG Omega" panose="020B0502050508020304" pitchFamily="34" charset="0"/>
              </a:rPr>
              <a:t>Programme 2: Qualifications Management and Programme Review </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12665495"/>
              </p:ext>
            </p:extLst>
          </p:nvPr>
        </p:nvGraphicFramePr>
        <p:xfrm>
          <a:off x="10526" y="980728"/>
          <a:ext cx="9133474" cy="5877273"/>
        </p:xfrm>
        <a:graphic>
          <a:graphicData uri="http://schemas.openxmlformats.org/drawingml/2006/table">
            <a:tbl>
              <a:tblPr firstRow="1" firstCol="1" bandRow="1">
                <a:tableStyleId>{5C22544A-7EE6-4342-B048-85BDC9FD1C3A}</a:tableStyleId>
              </a:tblPr>
              <a:tblGrid>
                <a:gridCol w="4733887">
                  <a:extLst>
                    <a:ext uri="{9D8B030D-6E8A-4147-A177-3AD203B41FA5}">
                      <a16:colId xmlns:a16="http://schemas.microsoft.com/office/drawing/2014/main" xmlns="" val="20000"/>
                    </a:ext>
                  </a:extLst>
                </a:gridCol>
                <a:gridCol w="4399587">
                  <a:extLst>
                    <a:ext uri="{9D8B030D-6E8A-4147-A177-3AD203B41FA5}">
                      <a16:colId xmlns:a16="http://schemas.microsoft.com/office/drawing/2014/main" xmlns="" val="20001"/>
                    </a:ext>
                  </a:extLst>
                </a:gridCol>
              </a:tblGrid>
              <a:tr h="578197">
                <a:tc>
                  <a:txBody>
                    <a:bodyPr/>
                    <a:lstStyle/>
                    <a:p>
                      <a:pPr>
                        <a:lnSpc>
                          <a:spcPct val="107000"/>
                        </a:lnSpc>
                        <a:spcAft>
                          <a:spcPts val="0"/>
                        </a:spcAft>
                      </a:pPr>
                      <a:r>
                        <a:rPr lang="en-ZA" sz="2600" dirty="0">
                          <a:solidFill>
                            <a:sysClr val="windowText" lastClr="000000"/>
                          </a:solidFill>
                          <a:effectLst/>
                          <a:latin typeface="CG Omega" panose="020B0502050508020304" pitchFamily="34" charset="0"/>
                        </a:rPr>
                        <a:t>Strategic Objective</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ZA" sz="2600" dirty="0">
                          <a:solidFill>
                            <a:sysClr val="windowText" lastClr="000000"/>
                          </a:solidFill>
                          <a:effectLst/>
                          <a:latin typeface="CG Omega" panose="020B0502050508020304" pitchFamily="34" charset="0"/>
                        </a:rPr>
                        <a:t>Target for 2018/19</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0"/>
                  </a:ext>
                </a:extLst>
              </a:tr>
              <a:tr h="1307810">
                <a:tc>
                  <a:txBody>
                    <a:bodyPr/>
                    <a:lstStyle/>
                    <a:p>
                      <a:pPr>
                        <a:lnSpc>
                          <a:spcPct val="107000"/>
                        </a:lnSpc>
                        <a:spcAft>
                          <a:spcPts val="0"/>
                        </a:spcAft>
                      </a:pPr>
                      <a:r>
                        <a:rPr lang="en-ZA" sz="2600" dirty="0">
                          <a:effectLst/>
                          <a:latin typeface="CG Omega" panose="020B0502050508020304" pitchFamily="34" charset="0"/>
                        </a:rPr>
                        <a:t>To develop (or review) and implement of HEQSF-related policies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1 policy </a:t>
                      </a:r>
                      <a:r>
                        <a:rPr lang="en-ZA" sz="2600" dirty="0" smtClean="0">
                          <a:effectLst/>
                          <a:latin typeface="CG Omega" panose="020B0502050508020304" pitchFamily="34" charset="0"/>
                        </a:rPr>
                        <a:t>developed or reviewed</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795536">
                <a:tc>
                  <a:txBody>
                    <a:bodyPr/>
                    <a:lstStyle/>
                    <a:p>
                      <a:pPr>
                        <a:lnSpc>
                          <a:spcPct val="107000"/>
                        </a:lnSpc>
                        <a:spcAft>
                          <a:spcPts val="0"/>
                        </a:spcAft>
                      </a:pPr>
                      <a:r>
                        <a:rPr lang="en-ZA" sz="2600" dirty="0">
                          <a:effectLst/>
                          <a:latin typeface="CG Omega" panose="020B0502050508020304" pitchFamily="34" charset="0"/>
                        </a:rPr>
                        <a:t>To maintain the database of student records for the private </a:t>
                      </a:r>
                      <a:r>
                        <a:rPr lang="en-ZA" sz="2600" dirty="0" smtClean="0">
                          <a:effectLst/>
                          <a:latin typeface="CG Omega" panose="020B0502050508020304" pitchFamily="34" charset="0"/>
                        </a:rPr>
                        <a:t>HEIs and submit </a:t>
                      </a:r>
                      <a:r>
                        <a:rPr lang="en-ZA" sz="2600" dirty="0">
                          <a:effectLst/>
                          <a:latin typeface="CG Omega" panose="020B0502050508020304" pitchFamily="34" charset="0"/>
                        </a:rPr>
                        <a:t>the data </a:t>
                      </a:r>
                      <a:r>
                        <a:rPr lang="en-ZA" sz="2600" dirty="0" smtClean="0">
                          <a:effectLst/>
                          <a:latin typeface="CG Omega" panose="020B0502050508020304" pitchFamily="34" charset="0"/>
                        </a:rPr>
                        <a:t>to </a:t>
                      </a:r>
                      <a:r>
                        <a:rPr lang="en-ZA" sz="2600" dirty="0">
                          <a:effectLst/>
                          <a:latin typeface="CG Omega" panose="020B0502050508020304" pitchFamily="34" charset="0"/>
                        </a:rPr>
                        <a:t>the NLRD</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2 reports on HEQCIS data uploads to the NLRD</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195730">
                <a:tc>
                  <a:txBody>
                    <a:bodyPr/>
                    <a:lstStyle/>
                    <a:p>
                      <a:pPr>
                        <a:lnSpc>
                          <a:spcPct val="107000"/>
                        </a:lnSpc>
                        <a:spcAft>
                          <a:spcPts val="0"/>
                        </a:spcAft>
                      </a:pPr>
                      <a:r>
                        <a:rPr lang="en-ZA" sz="2600" dirty="0">
                          <a:effectLst/>
                          <a:latin typeface="CG Omega" panose="020B0502050508020304" pitchFamily="34" charset="0"/>
                        </a:rPr>
                        <a:t>To develop and review qualification standards to ensure the relevance, comparability and currency of qualifications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3 qualification standards developed</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8" name="Slide Number Placeholder 7"/>
          <p:cNvSpPr>
            <a:spLocks noGrp="1"/>
          </p:cNvSpPr>
          <p:nvPr>
            <p:ph type="sldNum" sz="quarter" idx="11"/>
          </p:nvPr>
        </p:nvSpPr>
        <p:spPr/>
        <p:txBody>
          <a:bodyPr/>
          <a:lstStyle/>
          <a:p>
            <a:fld id="{2E9316BC-A2CD-4691-8A48-BC2D92705112}" type="slidenum">
              <a:rPr lang="en-GB" smtClean="0"/>
              <a:pPr/>
              <a:t>34</a:t>
            </a:fld>
            <a:endParaRPr lang="en-GB"/>
          </a:p>
        </p:txBody>
      </p:sp>
    </p:spTree>
    <p:extLst>
      <p:ext uri="{BB962C8B-B14F-4D97-AF65-F5344CB8AC3E}">
        <p14:creationId xmlns:p14="http://schemas.microsoft.com/office/powerpoint/2010/main" xmlns="" val="5903754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lvl="0"/>
            <a:endParaRPr lang="en-ZA" sz="2800" dirty="0" smtClean="0"/>
          </a:p>
          <a:p>
            <a:pPr lvl="0"/>
            <a:endParaRPr lang="en-ZA" sz="2800" dirty="0"/>
          </a:p>
          <a:p>
            <a:pPr marL="0" lvl="0" indent="0">
              <a:buNone/>
            </a:pPr>
            <a:endParaRPr lang="en-ZA" sz="2600" dirty="0">
              <a:latin typeface="CG Omega" panose="020B0502050508020304" pitchFamily="34" charset="0"/>
            </a:endParaRPr>
          </a:p>
          <a:p>
            <a:endParaRPr lang="en-GB" sz="2800" dirty="0" smtClean="0"/>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907891410"/>
              </p:ext>
            </p:extLst>
          </p:nvPr>
        </p:nvGraphicFramePr>
        <p:xfrm>
          <a:off x="0" y="332656"/>
          <a:ext cx="9144000" cy="3911431"/>
        </p:xfrm>
        <a:graphic>
          <a:graphicData uri="http://schemas.openxmlformats.org/drawingml/2006/table">
            <a:tbl>
              <a:tblPr firstRow="1" firstCol="1" bandRow="1">
                <a:tableStyleId>{5C22544A-7EE6-4342-B048-85BDC9FD1C3A}</a:tableStyleId>
              </a:tblPr>
              <a:tblGrid>
                <a:gridCol w="4739343">
                  <a:extLst>
                    <a:ext uri="{9D8B030D-6E8A-4147-A177-3AD203B41FA5}">
                      <a16:colId xmlns:a16="http://schemas.microsoft.com/office/drawing/2014/main" xmlns="" val="20000"/>
                    </a:ext>
                  </a:extLst>
                </a:gridCol>
                <a:gridCol w="4404657">
                  <a:extLst>
                    <a:ext uri="{9D8B030D-6E8A-4147-A177-3AD203B41FA5}">
                      <a16:colId xmlns:a16="http://schemas.microsoft.com/office/drawing/2014/main" xmlns="" val="20001"/>
                    </a:ext>
                  </a:extLst>
                </a:gridCol>
              </a:tblGrid>
              <a:tr h="3911431">
                <a:tc>
                  <a:txBody>
                    <a:bodyPr/>
                    <a:lstStyle/>
                    <a:p>
                      <a:pPr>
                        <a:lnSpc>
                          <a:spcPct val="107000"/>
                        </a:lnSpc>
                        <a:spcAft>
                          <a:spcPts val="0"/>
                        </a:spcAft>
                      </a:pPr>
                      <a:r>
                        <a:rPr lang="en-ZA" sz="2600" dirty="0">
                          <a:effectLst/>
                          <a:latin typeface="CG Omega" panose="020B0502050508020304" pitchFamily="34" charset="0"/>
                        </a:rPr>
                        <a:t>To undertake national reviews of existing programmes in selected subject fields and qualification levels</a:t>
                      </a:r>
                      <a:endParaRPr lang="en-GB" sz="2600" dirty="0">
                        <a:effectLst/>
                        <a:latin typeface="CG Omega" panose="020B0502050508020304" pitchFamily="34" charset="0"/>
                      </a:endParaRPr>
                    </a:p>
                    <a:p>
                      <a:pPr>
                        <a:lnSpc>
                          <a:spcPct val="107000"/>
                        </a:lnSpc>
                        <a:spcAft>
                          <a:spcPts val="0"/>
                        </a:spcAft>
                      </a:pPr>
                      <a:r>
                        <a:rPr lang="en-ZA" sz="2600" dirty="0">
                          <a:effectLst/>
                          <a:latin typeface="CG Omega" panose="020B0502050508020304" pitchFamily="34" charset="0"/>
                        </a:rPr>
                        <a:t> </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Progress report on monitoring and evaluation of improvement plans </a:t>
                      </a:r>
                      <a:endParaRPr lang="en-GB" sz="2600" dirty="0">
                        <a:effectLst/>
                        <a:latin typeface="CG Omega" panose="020B0502050508020304" pitchFamily="34" charset="0"/>
                      </a:endParaRPr>
                    </a:p>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Activities report on the review of doctoral programmes</a:t>
                      </a:r>
                      <a:endParaRPr lang="en-GB" sz="2600" dirty="0">
                        <a:effectLst/>
                        <a:latin typeface="CG Omega" panose="020B0502050508020304" pitchFamily="34" charset="0"/>
                      </a:endParaRPr>
                    </a:p>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Completion of national review manual and self-evaluation report</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bl>
          </a:graphicData>
        </a:graphic>
      </p:graphicFrame>
      <p:sp>
        <p:nvSpPr>
          <p:cNvPr id="7" name="Slide Number Placeholder 6"/>
          <p:cNvSpPr>
            <a:spLocks noGrp="1"/>
          </p:cNvSpPr>
          <p:nvPr>
            <p:ph type="sldNum" sz="quarter" idx="11"/>
          </p:nvPr>
        </p:nvSpPr>
        <p:spPr/>
        <p:txBody>
          <a:bodyPr/>
          <a:lstStyle/>
          <a:p>
            <a:fld id="{2E9316BC-A2CD-4691-8A48-BC2D92705112}" type="slidenum">
              <a:rPr lang="en-GB" smtClean="0"/>
              <a:pPr/>
              <a:t>35</a:t>
            </a:fld>
            <a:endParaRPr lang="en-GB"/>
          </a:p>
        </p:txBody>
      </p:sp>
    </p:spTree>
    <p:extLst>
      <p:ext uri="{BB962C8B-B14F-4D97-AF65-F5344CB8AC3E}">
        <p14:creationId xmlns:p14="http://schemas.microsoft.com/office/powerpoint/2010/main" xmlns="" val="41197380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92695"/>
          </a:xfrm>
        </p:spPr>
        <p:txBody>
          <a:bodyPr/>
          <a:lstStyle/>
          <a:p>
            <a:r>
              <a:rPr lang="en-ZA" sz="2800" dirty="0">
                <a:solidFill>
                  <a:srgbClr val="0070C0"/>
                </a:solidFill>
                <a:latin typeface="CG Omega" panose="020B0502050508020304" pitchFamily="34" charset="0"/>
              </a:rPr>
              <a:t>Programme 3: Research, Monitoring and Advice</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73052852"/>
              </p:ext>
            </p:extLst>
          </p:nvPr>
        </p:nvGraphicFramePr>
        <p:xfrm>
          <a:off x="0" y="692696"/>
          <a:ext cx="9144000" cy="5665771"/>
        </p:xfrm>
        <a:graphic>
          <a:graphicData uri="http://schemas.openxmlformats.org/drawingml/2006/table">
            <a:tbl>
              <a:tblPr firstRow="1" firstCol="1" bandRow="1">
                <a:tableStyleId>{5C22544A-7EE6-4342-B048-85BDC9FD1C3A}</a:tableStyleId>
              </a:tblPr>
              <a:tblGrid>
                <a:gridCol w="6033458">
                  <a:extLst>
                    <a:ext uri="{9D8B030D-6E8A-4147-A177-3AD203B41FA5}">
                      <a16:colId xmlns:a16="http://schemas.microsoft.com/office/drawing/2014/main" xmlns="" val="20000"/>
                    </a:ext>
                  </a:extLst>
                </a:gridCol>
                <a:gridCol w="3110542">
                  <a:extLst>
                    <a:ext uri="{9D8B030D-6E8A-4147-A177-3AD203B41FA5}">
                      <a16:colId xmlns:a16="http://schemas.microsoft.com/office/drawing/2014/main" xmlns="" val="20001"/>
                    </a:ext>
                  </a:extLst>
                </a:gridCol>
              </a:tblGrid>
              <a:tr h="448502">
                <a:tc>
                  <a:txBody>
                    <a:bodyPr/>
                    <a:lstStyle/>
                    <a:p>
                      <a:pPr>
                        <a:lnSpc>
                          <a:spcPct val="107000"/>
                        </a:lnSpc>
                        <a:spcAft>
                          <a:spcPts val="0"/>
                        </a:spcAft>
                      </a:pPr>
                      <a:r>
                        <a:rPr lang="en-ZA" sz="2600" dirty="0">
                          <a:solidFill>
                            <a:sysClr val="windowText" lastClr="000000"/>
                          </a:solidFill>
                          <a:effectLst/>
                          <a:latin typeface="CG Omega" panose="020B0502050508020304" pitchFamily="34" charset="0"/>
                        </a:rPr>
                        <a:t>Strategic Objective</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ZA" sz="2600" dirty="0">
                          <a:solidFill>
                            <a:sysClr val="windowText" lastClr="000000"/>
                          </a:solidFill>
                          <a:effectLst/>
                          <a:latin typeface="CG Omega" panose="020B0502050508020304" pitchFamily="34" charset="0"/>
                        </a:rPr>
                        <a:t>Target for 2018/19</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0"/>
                  </a:ext>
                </a:extLst>
              </a:tr>
              <a:tr h="1391926">
                <a:tc>
                  <a:txBody>
                    <a:bodyPr/>
                    <a:lstStyle/>
                    <a:p>
                      <a:pPr>
                        <a:lnSpc>
                          <a:spcPct val="107000"/>
                        </a:lnSpc>
                        <a:spcAft>
                          <a:spcPts val="0"/>
                        </a:spcAft>
                      </a:pPr>
                      <a:r>
                        <a:rPr lang="en-ZA" sz="2600" dirty="0">
                          <a:effectLst/>
                          <a:latin typeface="CG Omega" panose="020B0502050508020304" pitchFamily="34" charset="0"/>
                        </a:rPr>
                        <a:t>To produce and share reliable research on key issues to inform the development and transformation of higher education</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1 research publication</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271941">
                <a:tc>
                  <a:txBody>
                    <a:bodyPr/>
                    <a:lstStyle/>
                    <a:p>
                      <a:pPr>
                        <a:lnSpc>
                          <a:spcPct val="107000"/>
                        </a:lnSpc>
                        <a:spcAft>
                          <a:spcPts val="0"/>
                        </a:spcAft>
                      </a:pPr>
                      <a:r>
                        <a:rPr lang="en-ZA" sz="2600" dirty="0">
                          <a:effectLst/>
                          <a:latin typeface="CG Omega" panose="020B0502050508020304" pitchFamily="34" charset="0"/>
                        </a:rPr>
                        <a:t>To collate and disseminate monitoring information on key trends and developments in higher education</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1 </a:t>
                      </a:r>
                      <a:r>
                        <a:rPr lang="en-ZA" sz="2600" i="1" dirty="0">
                          <a:effectLst/>
                          <a:latin typeface="CG Omega" panose="020B0502050508020304" pitchFamily="34" charset="0"/>
                        </a:rPr>
                        <a:t>VitalStats</a:t>
                      </a:r>
                      <a:r>
                        <a:rPr lang="en-ZA" sz="2600" dirty="0">
                          <a:effectLst/>
                          <a:latin typeface="CG Omega" panose="020B0502050508020304" pitchFamily="34" charset="0"/>
                        </a:rPr>
                        <a:t> publication</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553402">
                <a:tc>
                  <a:txBody>
                    <a:bodyPr/>
                    <a:lstStyle/>
                    <a:p>
                      <a:pPr>
                        <a:lnSpc>
                          <a:spcPct val="107000"/>
                        </a:lnSpc>
                        <a:spcAft>
                          <a:spcPts val="0"/>
                        </a:spcAft>
                      </a:pPr>
                      <a:r>
                        <a:rPr lang="en-ZA" sz="2600" dirty="0">
                          <a:effectLst/>
                          <a:latin typeface="CG Omega" panose="020B0502050508020304" pitchFamily="34" charset="0"/>
                        </a:rPr>
                        <a:t>To provide research-based recommendations and advice on issues of national importance to the higher education sector, both proactively as well as in response to requests from the Minister</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2 advisory reports submitted to the Minister</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8" name="Slide Number Placeholder 7"/>
          <p:cNvSpPr>
            <a:spLocks noGrp="1"/>
          </p:cNvSpPr>
          <p:nvPr>
            <p:ph type="sldNum" sz="quarter" idx="11"/>
          </p:nvPr>
        </p:nvSpPr>
        <p:spPr/>
        <p:txBody>
          <a:bodyPr/>
          <a:lstStyle/>
          <a:p>
            <a:fld id="{2E9316BC-A2CD-4691-8A48-BC2D92705112}" type="slidenum">
              <a:rPr lang="en-GB" smtClean="0"/>
              <a:pPr/>
              <a:t>36</a:t>
            </a:fld>
            <a:endParaRPr lang="en-GB"/>
          </a:p>
        </p:txBody>
      </p:sp>
    </p:spTree>
    <p:extLst>
      <p:ext uri="{BB962C8B-B14F-4D97-AF65-F5344CB8AC3E}">
        <p14:creationId xmlns:p14="http://schemas.microsoft.com/office/powerpoint/2010/main" xmlns="" val="37161059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endParaRPr lang="en-GB" sz="2800" dirty="0" smtClean="0"/>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3939898506"/>
              </p:ext>
            </p:extLst>
          </p:nvPr>
        </p:nvGraphicFramePr>
        <p:xfrm>
          <a:off x="0" y="0"/>
          <a:ext cx="9144000" cy="2420889"/>
        </p:xfrm>
        <a:graphic>
          <a:graphicData uri="http://schemas.openxmlformats.org/drawingml/2006/table">
            <a:tbl>
              <a:tblPr firstRow="1" firstCol="1" bandRow="1">
                <a:tableStyleId>{5C22544A-7EE6-4342-B048-85BDC9FD1C3A}</a:tableStyleId>
              </a:tblPr>
              <a:tblGrid>
                <a:gridCol w="6033457">
                  <a:extLst>
                    <a:ext uri="{9D8B030D-6E8A-4147-A177-3AD203B41FA5}">
                      <a16:colId xmlns:a16="http://schemas.microsoft.com/office/drawing/2014/main" xmlns="" val="20000"/>
                    </a:ext>
                  </a:extLst>
                </a:gridCol>
                <a:gridCol w="3110543">
                  <a:extLst>
                    <a:ext uri="{9D8B030D-6E8A-4147-A177-3AD203B41FA5}">
                      <a16:colId xmlns:a16="http://schemas.microsoft.com/office/drawing/2014/main" xmlns="" val="20001"/>
                    </a:ext>
                  </a:extLst>
                </a:gridCol>
              </a:tblGrid>
              <a:tr h="2420889">
                <a:tc>
                  <a:txBody>
                    <a:bodyPr/>
                    <a:lstStyle/>
                    <a:p>
                      <a:pPr>
                        <a:lnSpc>
                          <a:spcPct val="107000"/>
                        </a:lnSpc>
                        <a:spcAft>
                          <a:spcPts val="0"/>
                        </a:spcAft>
                      </a:pPr>
                      <a:r>
                        <a:rPr lang="en-ZA" sz="2600" dirty="0">
                          <a:effectLst/>
                          <a:latin typeface="CG Omega" panose="020B0502050508020304" pitchFamily="34" charset="0"/>
                        </a:rPr>
                        <a:t>To keep abreast of global trends in quality assurance</a:t>
                      </a:r>
                      <a:endParaRPr lang="en-GB" sz="2600" dirty="0">
                        <a:effectLst/>
                        <a:latin typeface="CG Omega" panose="020B0502050508020304" pitchFamily="34" charset="0"/>
                      </a:endParaRPr>
                    </a:p>
                    <a:p>
                      <a:pPr>
                        <a:lnSpc>
                          <a:spcPct val="107000"/>
                        </a:lnSpc>
                        <a:spcAft>
                          <a:spcPts val="0"/>
                        </a:spcAft>
                      </a:pPr>
                      <a:r>
                        <a:rPr lang="en-ZA"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1 hosted conference</a:t>
                      </a:r>
                      <a:endParaRPr lang="en-GB" sz="2600" dirty="0">
                        <a:effectLst/>
                        <a:latin typeface="CG Omega" panose="020B0502050508020304" pitchFamily="34" charset="0"/>
                      </a:endParaRPr>
                    </a:p>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1 benchmarking report</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bl>
          </a:graphicData>
        </a:graphic>
      </p:graphicFrame>
      <p:sp>
        <p:nvSpPr>
          <p:cNvPr id="7" name="Slide Number Placeholder 6"/>
          <p:cNvSpPr>
            <a:spLocks noGrp="1"/>
          </p:cNvSpPr>
          <p:nvPr>
            <p:ph type="sldNum" sz="quarter" idx="11"/>
          </p:nvPr>
        </p:nvSpPr>
        <p:spPr/>
        <p:txBody>
          <a:bodyPr/>
          <a:lstStyle/>
          <a:p>
            <a:fld id="{2E9316BC-A2CD-4691-8A48-BC2D92705112}" type="slidenum">
              <a:rPr lang="en-GB" smtClean="0"/>
              <a:pPr/>
              <a:t>37</a:t>
            </a:fld>
            <a:endParaRPr lang="en-GB"/>
          </a:p>
        </p:txBody>
      </p:sp>
    </p:spTree>
    <p:extLst>
      <p:ext uri="{BB962C8B-B14F-4D97-AF65-F5344CB8AC3E}">
        <p14:creationId xmlns:p14="http://schemas.microsoft.com/office/powerpoint/2010/main" xmlns="" val="41622932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20687"/>
          </a:xfrm>
        </p:spPr>
        <p:txBody>
          <a:bodyPr/>
          <a:lstStyle/>
          <a:p>
            <a:r>
              <a:rPr lang="en-ZA" sz="2800" dirty="0" smtClean="0">
                <a:solidFill>
                  <a:srgbClr val="0070C0"/>
                </a:solidFill>
                <a:latin typeface="CG Omega" panose="020B0502050508020304" pitchFamily="34" charset="0"/>
              </a:rPr>
              <a:t>Programme 4: Administration and Support</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75246287"/>
              </p:ext>
            </p:extLst>
          </p:nvPr>
        </p:nvGraphicFramePr>
        <p:xfrm>
          <a:off x="0" y="620688"/>
          <a:ext cx="9144000" cy="6057401"/>
        </p:xfrm>
        <a:graphic>
          <a:graphicData uri="http://schemas.openxmlformats.org/drawingml/2006/table">
            <a:tbl>
              <a:tblPr firstRow="1" firstCol="1" bandRow="1">
                <a:tableStyleId>{5C22544A-7EE6-4342-B048-85BDC9FD1C3A}</a:tableStyleId>
              </a:tblPr>
              <a:tblGrid>
                <a:gridCol w="4739343">
                  <a:extLst>
                    <a:ext uri="{9D8B030D-6E8A-4147-A177-3AD203B41FA5}">
                      <a16:colId xmlns:a16="http://schemas.microsoft.com/office/drawing/2014/main" xmlns="" val="20000"/>
                    </a:ext>
                  </a:extLst>
                </a:gridCol>
                <a:gridCol w="4404657">
                  <a:extLst>
                    <a:ext uri="{9D8B030D-6E8A-4147-A177-3AD203B41FA5}">
                      <a16:colId xmlns:a16="http://schemas.microsoft.com/office/drawing/2014/main" xmlns="" val="20001"/>
                    </a:ext>
                  </a:extLst>
                </a:gridCol>
              </a:tblGrid>
              <a:tr h="544748">
                <a:tc>
                  <a:txBody>
                    <a:bodyPr/>
                    <a:lstStyle/>
                    <a:p>
                      <a:pPr>
                        <a:lnSpc>
                          <a:spcPct val="107000"/>
                        </a:lnSpc>
                        <a:spcAft>
                          <a:spcPts val="0"/>
                        </a:spcAft>
                      </a:pPr>
                      <a:r>
                        <a:rPr lang="en-ZA" sz="2600" dirty="0">
                          <a:solidFill>
                            <a:sysClr val="windowText" lastClr="000000"/>
                          </a:solidFill>
                          <a:effectLst/>
                          <a:latin typeface="CG Omega" panose="020B0502050508020304" pitchFamily="34" charset="0"/>
                        </a:rPr>
                        <a:t>Strategic Objective</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tc>
                  <a:txBody>
                    <a:bodyPr/>
                    <a:lstStyle/>
                    <a:p>
                      <a:pPr>
                        <a:lnSpc>
                          <a:spcPct val="107000"/>
                        </a:lnSpc>
                        <a:spcAft>
                          <a:spcPts val="0"/>
                        </a:spcAft>
                      </a:pPr>
                      <a:r>
                        <a:rPr lang="en-ZA" sz="2600" dirty="0">
                          <a:solidFill>
                            <a:sysClr val="windowText" lastClr="000000"/>
                          </a:solidFill>
                          <a:effectLst/>
                          <a:latin typeface="CG Omega" panose="020B0502050508020304" pitchFamily="34" charset="0"/>
                        </a:rPr>
                        <a:t>Target for 2018/19</a:t>
                      </a:r>
                      <a:endParaRPr lang="en-GB" sz="2600" dirty="0">
                        <a:solidFill>
                          <a:sysClr val="windowText" lastClr="000000"/>
                        </a:solidFill>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solidFill>
                      <a:srgbClr val="DDE77D"/>
                    </a:solidFill>
                  </a:tcPr>
                </a:tc>
                <a:extLst>
                  <a:ext uri="{0D108BD9-81ED-4DB2-BD59-A6C34878D82A}">
                    <a16:rowId xmlns:a16="http://schemas.microsoft.com/office/drawing/2014/main" xmlns="" val="10000"/>
                  </a:ext>
                </a:extLst>
              </a:tr>
              <a:tr h="1903524">
                <a:tc>
                  <a:txBody>
                    <a:bodyPr/>
                    <a:lstStyle/>
                    <a:p>
                      <a:pPr>
                        <a:lnSpc>
                          <a:spcPct val="107000"/>
                        </a:lnSpc>
                        <a:spcAft>
                          <a:spcPts val="0"/>
                        </a:spcAft>
                      </a:pPr>
                      <a:r>
                        <a:rPr lang="en-ZA" sz="2600" dirty="0">
                          <a:effectLst/>
                          <a:latin typeface="CG Omega" panose="020B0502050508020304" pitchFamily="34" charset="0"/>
                        </a:rPr>
                        <a:t>To develop and maintain an integrated online workflow and information management </a:t>
                      </a:r>
                      <a:r>
                        <a:rPr lang="en-ZA" sz="2600" dirty="0" smtClean="0">
                          <a:effectLst/>
                          <a:latin typeface="CG Omega" panose="020B0502050508020304" pitchFamily="34" charset="0"/>
                        </a:rPr>
                        <a:t>system</a:t>
                      </a:r>
                      <a:endParaRPr lang="en-GB" sz="2600" dirty="0">
                        <a:effectLst/>
                        <a:latin typeface="CG Omega" panose="020B0502050508020304" pitchFamily="34"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Implementation of Phase 1 of the project</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512168">
                <a:tc>
                  <a:txBody>
                    <a:bodyPr/>
                    <a:lstStyle/>
                    <a:p>
                      <a:pPr>
                        <a:lnSpc>
                          <a:spcPct val="107000"/>
                        </a:lnSpc>
                        <a:spcAft>
                          <a:spcPts val="0"/>
                        </a:spcAft>
                      </a:pPr>
                      <a:r>
                        <a:rPr lang="en-ZA" sz="2600" dirty="0">
                          <a:effectLst/>
                          <a:latin typeface="CG Omega" panose="020B0502050508020304" pitchFamily="34" charset="0"/>
                        </a:rPr>
                        <a:t>To ensure that governance of ICT complies with statutory </a:t>
                      </a:r>
                      <a:r>
                        <a:rPr lang="en-ZA" sz="2600" dirty="0" smtClean="0">
                          <a:effectLst/>
                          <a:latin typeface="CG Omega" panose="020B0502050508020304" pitchFamily="34" charset="0"/>
                        </a:rPr>
                        <a:t>requirements</a:t>
                      </a:r>
                    </a:p>
                  </a:txBody>
                  <a:tcPr marL="68580" marR="68580" marT="0" marB="0"/>
                </a:tc>
                <a:tc>
                  <a:txBody>
                    <a:bodyPr/>
                    <a:lstStyle/>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2 ICT policies developed</a:t>
                      </a:r>
                      <a:endParaRPr lang="en-GB" sz="2600" dirty="0">
                        <a:effectLst/>
                        <a:latin typeface="CG Omega" panose="020B0502050508020304" pitchFamily="34" charset="0"/>
                      </a:endParaRPr>
                    </a:p>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1 framework reviewed</a:t>
                      </a:r>
                      <a:endParaRPr lang="en-GB" sz="2600" dirty="0">
                        <a:effectLst/>
                        <a:latin typeface="CG Omega" panose="020B0502050508020304" pitchFamily="34" charset="0"/>
                      </a:endParaRPr>
                    </a:p>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4 </a:t>
                      </a:r>
                      <a:r>
                        <a:rPr lang="en-ZA" sz="2600" dirty="0" smtClean="0">
                          <a:effectLst/>
                          <a:latin typeface="CG Omega" panose="020B0502050508020304" pitchFamily="34" charset="0"/>
                        </a:rPr>
                        <a:t>existing policies </a:t>
                      </a:r>
                      <a:r>
                        <a:rPr lang="en-ZA" sz="2600" dirty="0">
                          <a:effectLst/>
                          <a:latin typeface="CG Omega" panose="020B0502050508020304" pitchFamily="34" charset="0"/>
                        </a:rPr>
                        <a:t>reviewed</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690625">
                <a:tc>
                  <a:txBody>
                    <a:bodyPr/>
                    <a:lstStyle/>
                    <a:p>
                      <a:pPr>
                        <a:lnSpc>
                          <a:spcPct val="107000"/>
                        </a:lnSpc>
                        <a:spcAft>
                          <a:spcPts val="0"/>
                        </a:spcAft>
                      </a:pPr>
                      <a:r>
                        <a:rPr lang="en-ZA" sz="2600" dirty="0">
                          <a:effectLst/>
                          <a:latin typeface="CG Omega" panose="020B0502050508020304" pitchFamily="34" charset="0"/>
                        </a:rPr>
                        <a:t>To provide an enabling and nurturing human resource management environment that optimises the skills and human capacity</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31 staff training </a:t>
                      </a:r>
                      <a:r>
                        <a:rPr lang="en-ZA" sz="2600" dirty="0" smtClean="0">
                          <a:effectLst/>
                          <a:latin typeface="CG Omega" panose="020B0502050508020304" pitchFamily="34" charset="0"/>
                        </a:rPr>
                        <a:t>interventions undertaken</a:t>
                      </a:r>
                      <a:endParaRPr lang="en-GB" sz="2600" dirty="0">
                        <a:effectLst/>
                        <a:latin typeface="CG Omega" panose="020B0502050508020304" pitchFamily="34" charset="0"/>
                      </a:endParaRPr>
                    </a:p>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85% of posts on the organisational structure are filled</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8" name="Slide Number Placeholder 7"/>
          <p:cNvSpPr>
            <a:spLocks noGrp="1"/>
          </p:cNvSpPr>
          <p:nvPr>
            <p:ph type="sldNum" sz="quarter" idx="11"/>
          </p:nvPr>
        </p:nvSpPr>
        <p:spPr/>
        <p:txBody>
          <a:bodyPr/>
          <a:lstStyle/>
          <a:p>
            <a:fld id="{2E9316BC-A2CD-4691-8A48-BC2D92705112}" type="slidenum">
              <a:rPr lang="en-GB" smtClean="0"/>
              <a:pPr/>
              <a:t>38</a:t>
            </a:fld>
            <a:endParaRPr lang="en-GB"/>
          </a:p>
        </p:txBody>
      </p:sp>
    </p:spTree>
    <p:extLst>
      <p:ext uri="{BB962C8B-B14F-4D97-AF65-F5344CB8AC3E}">
        <p14:creationId xmlns:p14="http://schemas.microsoft.com/office/powerpoint/2010/main" xmlns="" val="12665966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marL="0" indent="0">
              <a:buNone/>
            </a:pPr>
            <a:endParaRPr lang="en-GB" sz="2800" dirty="0" smtClean="0"/>
          </a:p>
          <a:p>
            <a:pPr marL="0" indent="0">
              <a:buNone/>
            </a:pPr>
            <a:endParaRPr lang="en-GB" sz="2600" dirty="0">
              <a:latin typeface="CG Omega" panose="020B0502050508020304" pitchFamily="34" charset="0"/>
            </a:endParaRPr>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graphicFrame>
        <p:nvGraphicFramePr>
          <p:cNvPr id="3" name="Table 2"/>
          <p:cNvGraphicFramePr>
            <a:graphicFrameLocks noGrp="1"/>
          </p:cNvGraphicFramePr>
          <p:nvPr>
            <p:extLst>
              <p:ext uri="{D42A27DB-BD31-4B8C-83A1-F6EECF244321}">
                <p14:modId xmlns:p14="http://schemas.microsoft.com/office/powerpoint/2010/main" xmlns="" val="2508228711"/>
              </p:ext>
            </p:extLst>
          </p:nvPr>
        </p:nvGraphicFramePr>
        <p:xfrm>
          <a:off x="0" y="0"/>
          <a:ext cx="9144000" cy="6314777"/>
        </p:xfrm>
        <a:graphic>
          <a:graphicData uri="http://schemas.openxmlformats.org/drawingml/2006/table">
            <a:tbl>
              <a:tblPr firstRow="1" firstCol="1" bandRow="1">
                <a:tableStyleId>{5C22544A-7EE6-4342-B048-85BDC9FD1C3A}</a:tableStyleId>
              </a:tblPr>
              <a:tblGrid>
                <a:gridCol w="4739343">
                  <a:extLst>
                    <a:ext uri="{9D8B030D-6E8A-4147-A177-3AD203B41FA5}">
                      <a16:colId xmlns:a16="http://schemas.microsoft.com/office/drawing/2014/main" xmlns="" val="20000"/>
                    </a:ext>
                  </a:extLst>
                </a:gridCol>
                <a:gridCol w="4404657">
                  <a:extLst>
                    <a:ext uri="{9D8B030D-6E8A-4147-A177-3AD203B41FA5}">
                      <a16:colId xmlns:a16="http://schemas.microsoft.com/office/drawing/2014/main" xmlns="" val="20001"/>
                    </a:ext>
                  </a:extLst>
                </a:gridCol>
              </a:tblGrid>
              <a:tr h="4162430">
                <a:tc>
                  <a:txBody>
                    <a:bodyPr/>
                    <a:lstStyle/>
                    <a:p>
                      <a:pPr>
                        <a:lnSpc>
                          <a:spcPct val="107000"/>
                        </a:lnSpc>
                        <a:spcAft>
                          <a:spcPts val="0"/>
                        </a:spcAft>
                      </a:pPr>
                      <a:r>
                        <a:rPr lang="en-ZA" sz="2600" dirty="0">
                          <a:effectLst/>
                          <a:latin typeface="CG Omega" panose="020B0502050508020304" pitchFamily="34" charset="0"/>
                        </a:rPr>
                        <a:t>To implement efficient and effective financial management and supply chain management (SCM) processes</a:t>
                      </a:r>
                      <a:endParaRPr lang="en-GB" sz="2600" dirty="0">
                        <a:effectLst/>
                        <a:latin typeface="CG Omega" panose="020B0502050508020304" pitchFamily="34" charset="0"/>
                      </a:endParaRPr>
                    </a:p>
                    <a:p>
                      <a:pPr>
                        <a:lnSpc>
                          <a:spcPct val="107000"/>
                        </a:lnSpc>
                        <a:spcAft>
                          <a:spcPts val="0"/>
                        </a:spcAft>
                      </a:pPr>
                      <a:r>
                        <a:rPr lang="en-ZA" sz="2600" dirty="0">
                          <a:effectLst/>
                          <a:latin typeface="CG Omega" panose="020B0502050508020304" pitchFamily="34" charset="0"/>
                        </a:rPr>
                        <a:t> </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2 </a:t>
                      </a:r>
                      <a:r>
                        <a:rPr lang="en-ZA" sz="2600" dirty="0" smtClean="0">
                          <a:effectLst/>
                          <a:latin typeface="CG Omega" panose="020B0502050508020304" pitchFamily="34" charset="0"/>
                        </a:rPr>
                        <a:t>new Finance </a:t>
                      </a:r>
                      <a:r>
                        <a:rPr lang="en-ZA" sz="2600" dirty="0">
                          <a:effectLst/>
                          <a:latin typeface="CG Omega" panose="020B0502050508020304" pitchFamily="34" charset="0"/>
                        </a:rPr>
                        <a:t>and SCM policies developed</a:t>
                      </a:r>
                      <a:endParaRPr lang="en-GB" sz="2600" dirty="0">
                        <a:effectLst/>
                        <a:latin typeface="CG Omega" panose="020B0502050508020304" pitchFamily="34" charset="0"/>
                      </a:endParaRPr>
                    </a:p>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6 </a:t>
                      </a:r>
                      <a:r>
                        <a:rPr lang="en-ZA" sz="2600" dirty="0" smtClean="0">
                          <a:effectLst/>
                          <a:latin typeface="CG Omega" panose="020B0502050508020304" pitchFamily="34" charset="0"/>
                        </a:rPr>
                        <a:t>existing Finance </a:t>
                      </a:r>
                      <a:r>
                        <a:rPr lang="en-ZA" sz="2600" dirty="0">
                          <a:effectLst/>
                          <a:latin typeface="CG Omega" panose="020B0502050508020304" pitchFamily="34" charset="0"/>
                        </a:rPr>
                        <a:t>and SCM </a:t>
                      </a:r>
                      <a:r>
                        <a:rPr lang="en-ZA" sz="2600" dirty="0" smtClean="0">
                          <a:effectLst/>
                          <a:latin typeface="CG Omega" panose="020B0502050508020304" pitchFamily="34" charset="0"/>
                        </a:rPr>
                        <a:t>policies </a:t>
                      </a:r>
                      <a:r>
                        <a:rPr lang="en-ZA" sz="2600" dirty="0">
                          <a:effectLst/>
                          <a:latin typeface="CG Omega" panose="020B0502050508020304" pitchFamily="34" charset="0"/>
                        </a:rPr>
                        <a:t>reviewed</a:t>
                      </a:r>
                      <a:endParaRPr lang="en-GB" sz="2600" dirty="0">
                        <a:effectLst/>
                        <a:latin typeface="CG Omega" panose="020B0502050508020304" pitchFamily="34" charset="0"/>
                      </a:endParaRPr>
                    </a:p>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100% </a:t>
                      </a:r>
                      <a:r>
                        <a:rPr lang="en-ZA" sz="2600" dirty="0" smtClean="0">
                          <a:effectLst/>
                          <a:latin typeface="CG Omega" panose="020B0502050508020304" pitchFamily="34" charset="0"/>
                        </a:rPr>
                        <a:t>(all) eligible </a:t>
                      </a:r>
                      <a:r>
                        <a:rPr lang="en-ZA" sz="2600" dirty="0">
                          <a:effectLst/>
                          <a:latin typeface="CG Omega" panose="020B0502050508020304" pitchFamily="34" charset="0"/>
                        </a:rPr>
                        <a:t>suppliers paid within 30 days of submitting invoices</a:t>
                      </a:r>
                      <a:endParaRPr lang="en-GB" sz="2600" dirty="0">
                        <a:effectLst/>
                        <a:latin typeface="CG Omega" panose="020B0502050508020304" pitchFamily="34" charset="0"/>
                      </a:endParaRPr>
                    </a:p>
                    <a:p>
                      <a:pPr marL="342900" lvl="0" indent="-342900">
                        <a:lnSpc>
                          <a:spcPct val="107000"/>
                        </a:lnSpc>
                        <a:spcAft>
                          <a:spcPts val="0"/>
                        </a:spcAft>
                        <a:buFont typeface="Wingdings" panose="05000000000000000000" pitchFamily="2" charset="2"/>
                        <a:buChar char=""/>
                      </a:pPr>
                      <a:r>
                        <a:rPr lang="en-ZA" sz="2600" dirty="0">
                          <a:effectLst/>
                          <a:latin typeface="CG Omega" panose="020B0502050508020304" pitchFamily="34" charset="0"/>
                        </a:rPr>
                        <a:t>4 quarterly expenditure reports submitted</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074882">
                <a:tc>
                  <a:txBody>
                    <a:bodyPr/>
                    <a:lstStyle/>
                    <a:p>
                      <a:pPr>
                        <a:lnSpc>
                          <a:spcPct val="107000"/>
                        </a:lnSpc>
                        <a:spcAft>
                          <a:spcPts val="0"/>
                        </a:spcAft>
                      </a:pPr>
                      <a:r>
                        <a:rPr lang="en-ZA" sz="2600" dirty="0">
                          <a:effectLst/>
                          <a:latin typeface="CG Omega" panose="020B0502050508020304" pitchFamily="34" charset="0"/>
                        </a:rPr>
                        <a:t>To ensure ongoing adherence to legislative, policy and good corporate governance </a:t>
                      </a:r>
                      <a:r>
                        <a:rPr lang="en-ZA" sz="2600" dirty="0" smtClean="0">
                          <a:effectLst/>
                          <a:latin typeface="CG Omega" panose="020B0502050508020304" pitchFamily="34" charset="0"/>
                        </a:rPr>
                        <a:t>prescripts</a:t>
                      </a:r>
                      <a:endParaRPr lang="en-GB" sz="2600" dirty="0">
                        <a:effectLst/>
                        <a:latin typeface="CG Omega" panose="020B0502050508020304" pitchFamily="34"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22 meetings of governance structures held</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7" name="Slide Number Placeholder 6"/>
          <p:cNvSpPr>
            <a:spLocks noGrp="1"/>
          </p:cNvSpPr>
          <p:nvPr>
            <p:ph type="sldNum" sz="quarter" idx="11"/>
          </p:nvPr>
        </p:nvSpPr>
        <p:spPr/>
        <p:txBody>
          <a:bodyPr/>
          <a:lstStyle/>
          <a:p>
            <a:fld id="{2E9316BC-A2CD-4691-8A48-BC2D92705112}" type="slidenum">
              <a:rPr lang="en-GB" smtClean="0"/>
              <a:pPr/>
              <a:t>39</a:t>
            </a:fld>
            <a:endParaRPr lang="en-GB"/>
          </a:p>
        </p:txBody>
      </p:sp>
    </p:spTree>
    <p:extLst>
      <p:ext uri="{BB962C8B-B14F-4D97-AF65-F5344CB8AC3E}">
        <p14:creationId xmlns:p14="http://schemas.microsoft.com/office/powerpoint/2010/main" xmlns="" val="2069690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marL="514350" lvl="0" indent="-514350">
              <a:buAutoNum type="alphaLcParenR" startAt="5"/>
            </a:pPr>
            <a:r>
              <a:rPr lang="en-GB" sz="2600" dirty="0" smtClean="0">
                <a:latin typeface="CG Omega" panose="020B0502050508020304" pitchFamily="34" charset="0"/>
              </a:rPr>
              <a:t>Ensuring the integrity and credibility of quality assurance; </a:t>
            </a:r>
          </a:p>
          <a:p>
            <a:pPr marL="514350" indent="-514350">
              <a:buFont typeface="Arial" charset="0"/>
              <a:buAutoNum type="alphaLcParenR" startAt="5"/>
            </a:pPr>
            <a:r>
              <a:rPr lang="en-ZA" sz="2600" dirty="0">
                <a:latin typeface="CG Omega" panose="020B0502050508020304" pitchFamily="34" charset="0"/>
              </a:rPr>
              <a:t>E</a:t>
            </a:r>
            <a:r>
              <a:rPr lang="en-GB" sz="2600" dirty="0" smtClean="0">
                <a:latin typeface="CG Omega" panose="020B0502050508020304" pitchFamily="34" charset="0"/>
              </a:rPr>
              <a:t>nsuring </a:t>
            </a:r>
            <a:r>
              <a:rPr lang="en-GB" sz="2600" dirty="0">
                <a:latin typeface="CG Omega" panose="020B0502050508020304" pitchFamily="34" charset="0"/>
              </a:rPr>
              <a:t>that the necessary quality assurance for the sub-framework is undertaken; </a:t>
            </a:r>
            <a:r>
              <a:rPr lang="en-GB" sz="2600" dirty="0" smtClean="0">
                <a:latin typeface="CG Omega" panose="020B0502050508020304" pitchFamily="34" charset="0"/>
              </a:rPr>
              <a:t>and</a:t>
            </a:r>
          </a:p>
          <a:p>
            <a:pPr marL="514350" indent="-514350">
              <a:buFont typeface="Arial" charset="0"/>
              <a:buAutoNum type="alphaLcParenR" startAt="5"/>
            </a:pPr>
            <a:r>
              <a:rPr lang="en-ZA" sz="2600" dirty="0">
                <a:latin typeface="CG Omega" panose="020B0502050508020304" pitchFamily="34" charset="0"/>
              </a:rPr>
              <a:t>C</a:t>
            </a:r>
            <a:r>
              <a:rPr lang="en-GB" sz="2600" dirty="0" smtClean="0">
                <a:latin typeface="CG Omega" panose="020B0502050508020304" pitchFamily="34" charset="0"/>
              </a:rPr>
              <a:t>onducting </a:t>
            </a:r>
            <a:r>
              <a:rPr lang="en-GB" sz="2600" dirty="0">
                <a:latin typeface="CG Omega" panose="020B0502050508020304" pitchFamily="34" charset="0"/>
              </a:rPr>
              <a:t>and publishing research on issues of importance to the further </a:t>
            </a:r>
            <a:r>
              <a:rPr lang="en-GB" sz="2600" dirty="0" smtClean="0">
                <a:latin typeface="CG Omega" panose="020B0502050508020304" pitchFamily="34" charset="0"/>
              </a:rPr>
              <a:t>development </a:t>
            </a:r>
            <a:r>
              <a:rPr lang="en-GB" sz="2600" dirty="0">
                <a:latin typeface="CG Omega" panose="020B0502050508020304" pitchFamily="34" charset="0"/>
              </a:rPr>
              <a:t>and implementation of the </a:t>
            </a:r>
            <a:r>
              <a:rPr lang="en-GB" sz="2600" dirty="0" smtClean="0">
                <a:latin typeface="CG Omega" panose="020B0502050508020304" pitchFamily="34" charset="0"/>
              </a:rPr>
              <a:t>HEQSF</a:t>
            </a:r>
            <a:endParaRPr lang="en-ZA" sz="2800" dirty="0" smtClean="0">
              <a:latin typeface="CG Omega" panose="020B0502050508020304" pitchFamily="34" charset="0"/>
            </a:endParaRPr>
          </a:p>
          <a:p>
            <a:pPr>
              <a:buFont typeface="Wingdings" panose="05000000000000000000" pitchFamily="2" charset="2"/>
              <a:buChar char="§"/>
            </a:pPr>
            <a:endParaRPr lang="en-ZA" sz="2600" dirty="0" smtClean="0">
              <a:latin typeface="CG Omega" panose="020B0502050508020304" pitchFamily="34" charset="0"/>
            </a:endParaRPr>
          </a:p>
          <a:p>
            <a:pPr>
              <a:buFont typeface="Wingdings" panose="05000000000000000000" pitchFamily="2" charset="2"/>
              <a:buChar char="§"/>
            </a:pPr>
            <a:r>
              <a:rPr lang="en-ZA" sz="2600" dirty="0" smtClean="0">
                <a:latin typeface="CG Omega" panose="020B0502050508020304" pitchFamily="34" charset="0"/>
              </a:rPr>
              <a:t>The </a:t>
            </a:r>
            <a:r>
              <a:rPr lang="en-ZA" sz="2600" dirty="0">
                <a:latin typeface="CG Omega" panose="020B0502050508020304" pitchFamily="34" charset="0"/>
              </a:rPr>
              <a:t>CHE is a Schedule 3A </a:t>
            </a:r>
            <a:r>
              <a:rPr lang="en-ZA" sz="2600" dirty="0" smtClean="0">
                <a:latin typeface="CG Omega" panose="020B0502050508020304" pitchFamily="34" charset="0"/>
              </a:rPr>
              <a:t>public entity </a:t>
            </a:r>
            <a:r>
              <a:rPr lang="en-ZA" sz="2600" dirty="0">
                <a:latin typeface="CG Omega" panose="020B0502050508020304" pitchFamily="34" charset="0"/>
              </a:rPr>
              <a:t>in terms of the Public Finance Management Act (PFMA) </a:t>
            </a:r>
            <a:r>
              <a:rPr lang="en-ZA" sz="2600" dirty="0" smtClean="0">
                <a:latin typeface="CG Omega" panose="020B0502050508020304" pitchFamily="34" charset="0"/>
              </a:rPr>
              <a:t>No. </a:t>
            </a:r>
            <a:r>
              <a:rPr lang="en-ZA" sz="2600" dirty="0">
                <a:latin typeface="CG Omega" panose="020B0502050508020304" pitchFamily="34" charset="0"/>
              </a:rPr>
              <a:t>1 of 1999, as amended. </a:t>
            </a:r>
            <a:r>
              <a:rPr lang="en-ZA" sz="2600" dirty="0" smtClean="0">
                <a:latin typeface="CG Omega" panose="020B0502050508020304" pitchFamily="34" charset="0"/>
              </a:rPr>
              <a:t>Accordingly, </a:t>
            </a:r>
            <a:r>
              <a:rPr lang="en-ZA" sz="2600" dirty="0">
                <a:latin typeface="CG Omega" panose="020B0502050508020304" pitchFamily="34" charset="0"/>
              </a:rPr>
              <a:t>the CHE is bound </a:t>
            </a:r>
            <a:r>
              <a:rPr lang="en-ZA" sz="2600" dirty="0" smtClean="0">
                <a:latin typeface="CG Omega" panose="020B0502050508020304" pitchFamily="34" charset="0"/>
              </a:rPr>
              <a:t>by and has to comply with </a:t>
            </a:r>
            <a:r>
              <a:rPr lang="en-ZA" sz="2600" dirty="0">
                <a:latin typeface="CG Omega" panose="020B0502050508020304" pitchFamily="34" charset="0"/>
              </a:rPr>
              <a:t>the provisions of Chapter 6 of the PFMA</a:t>
            </a:r>
            <a:endParaRPr lang="en-GB" sz="2600" dirty="0">
              <a:latin typeface="CG Omega" panose="020B0502050508020304" pitchFamily="34" charset="0"/>
            </a:endParaRPr>
          </a:p>
          <a:p>
            <a:pPr marL="0" lvl="0" indent="0">
              <a:buNone/>
            </a:pPr>
            <a:endParaRPr lang="en-GB" sz="2800" dirty="0" smtClean="0">
              <a:latin typeface="CG Omega" panose="020B0502050508020304" pitchFamily="34" charset="0"/>
            </a:endParaRPr>
          </a:p>
          <a:p>
            <a:pPr marL="514350" lvl="0" indent="-514350">
              <a:buAutoNum type="alphaLcParenR" startAt="5"/>
            </a:pPr>
            <a:endParaRPr lang="en-GB" sz="2800" dirty="0" smtClean="0">
              <a:latin typeface="CG Omega" panose="020B0502050508020304" pitchFamily="34" charset="0"/>
            </a:endParaRPr>
          </a:p>
          <a:p>
            <a:pPr marL="0" lvl="0" indent="0">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sp>
        <p:nvSpPr>
          <p:cNvPr id="6" name="Slide Number Placeholder 5"/>
          <p:cNvSpPr>
            <a:spLocks noGrp="1"/>
          </p:cNvSpPr>
          <p:nvPr>
            <p:ph type="sldNum" sz="quarter" idx="11"/>
          </p:nvPr>
        </p:nvSpPr>
        <p:spPr/>
        <p:txBody>
          <a:bodyPr/>
          <a:lstStyle/>
          <a:p>
            <a:fld id="{2E9316BC-A2CD-4691-8A48-BC2D92705112}" type="slidenum">
              <a:rPr lang="en-GB" smtClean="0"/>
              <a:pPr/>
              <a:t>4</a:t>
            </a:fld>
            <a:endParaRPr lang="en-GB"/>
          </a:p>
        </p:txBody>
      </p:sp>
    </p:spTree>
    <p:extLst>
      <p:ext uri="{BB962C8B-B14F-4D97-AF65-F5344CB8AC3E}">
        <p14:creationId xmlns:p14="http://schemas.microsoft.com/office/powerpoint/2010/main" xmlns="" val="15845040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endParaRPr lang="en-GB" sz="2800" dirty="0" smtClean="0"/>
          </a:p>
          <a:p>
            <a:pPr marL="0" indent="0">
              <a:buNone/>
            </a:pPr>
            <a:endParaRPr lang="en-GB" sz="2600" dirty="0">
              <a:latin typeface="CG Omega" panose="020B0502050508020304" pitchFamily="34" charset="0"/>
            </a:endParaRPr>
          </a:p>
          <a:p>
            <a:pPr marL="0" lvl="0" indent="0">
              <a:buNone/>
            </a:pPr>
            <a:endParaRPr lang="en-GB" sz="2800" dirty="0" smtClean="0"/>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graphicFrame>
        <p:nvGraphicFramePr>
          <p:cNvPr id="2" name="Table 1"/>
          <p:cNvGraphicFramePr>
            <a:graphicFrameLocks noGrp="1"/>
          </p:cNvGraphicFramePr>
          <p:nvPr>
            <p:extLst>
              <p:ext uri="{D42A27DB-BD31-4B8C-83A1-F6EECF244321}">
                <p14:modId xmlns:p14="http://schemas.microsoft.com/office/powerpoint/2010/main" xmlns="" val="3879541030"/>
              </p:ext>
            </p:extLst>
          </p:nvPr>
        </p:nvGraphicFramePr>
        <p:xfrm>
          <a:off x="0" y="15661"/>
          <a:ext cx="9144000" cy="5357285"/>
        </p:xfrm>
        <a:graphic>
          <a:graphicData uri="http://schemas.openxmlformats.org/drawingml/2006/table">
            <a:tbl>
              <a:tblPr firstRow="1" firstCol="1" bandRow="1">
                <a:tableStyleId>{5C22544A-7EE6-4342-B048-85BDC9FD1C3A}</a:tableStyleId>
              </a:tblPr>
              <a:tblGrid>
                <a:gridCol w="4739343">
                  <a:extLst>
                    <a:ext uri="{9D8B030D-6E8A-4147-A177-3AD203B41FA5}">
                      <a16:colId xmlns:a16="http://schemas.microsoft.com/office/drawing/2014/main" xmlns="" val="20000"/>
                    </a:ext>
                  </a:extLst>
                </a:gridCol>
                <a:gridCol w="4404657">
                  <a:extLst>
                    <a:ext uri="{9D8B030D-6E8A-4147-A177-3AD203B41FA5}">
                      <a16:colId xmlns:a16="http://schemas.microsoft.com/office/drawing/2014/main" xmlns="" val="20001"/>
                    </a:ext>
                  </a:extLst>
                </a:gridCol>
              </a:tblGrid>
              <a:tr h="2400191">
                <a:tc>
                  <a:txBody>
                    <a:bodyPr/>
                    <a:lstStyle/>
                    <a:p>
                      <a:pPr>
                        <a:lnSpc>
                          <a:spcPct val="107000"/>
                        </a:lnSpc>
                        <a:spcAft>
                          <a:spcPts val="0"/>
                        </a:spcAft>
                      </a:pPr>
                      <a:r>
                        <a:rPr lang="en-ZA" sz="2600" dirty="0">
                          <a:effectLst/>
                          <a:latin typeface="CG Omega" panose="020B0502050508020304" pitchFamily="34" charset="0"/>
                        </a:rPr>
                        <a:t>To develop and maintain functional strategic partnerships with international quality assurance bodies and networks</a:t>
                      </a:r>
                      <a:endParaRPr lang="en-GB" sz="2600" dirty="0">
                        <a:effectLst/>
                        <a:latin typeface="CG Omega" panose="020B0502050508020304" pitchFamily="34" charset="0"/>
                      </a:endParaRPr>
                    </a:p>
                    <a:p>
                      <a:pPr>
                        <a:lnSpc>
                          <a:spcPct val="107000"/>
                        </a:lnSpc>
                        <a:spcAft>
                          <a:spcPts val="0"/>
                        </a:spcAft>
                      </a:pP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5 functional international partnerships or collaborative activities or events</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813348">
                <a:tc>
                  <a:txBody>
                    <a:bodyPr/>
                    <a:lstStyle/>
                    <a:p>
                      <a:pPr>
                        <a:lnSpc>
                          <a:spcPct val="107000"/>
                        </a:lnSpc>
                        <a:spcAft>
                          <a:spcPts val="0"/>
                        </a:spcAft>
                      </a:pPr>
                      <a:r>
                        <a:rPr lang="en-ZA" sz="2600" dirty="0">
                          <a:effectLst/>
                          <a:latin typeface="CG Omega" panose="020B0502050508020304" pitchFamily="34" charset="0"/>
                        </a:rPr>
                        <a:t>To develop and maintain good relations with stakeholders </a:t>
                      </a:r>
                      <a:endParaRPr lang="en-GB" sz="2600" dirty="0">
                        <a:effectLst/>
                        <a:latin typeface="CG Omega" panose="020B0502050508020304" pitchFamily="34" charset="0"/>
                      </a:endParaRPr>
                    </a:p>
                    <a:p>
                      <a:pPr>
                        <a:lnSpc>
                          <a:spcPct val="107000"/>
                        </a:lnSpc>
                        <a:spcAft>
                          <a:spcPts val="0"/>
                        </a:spcAft>
                      </a:pPr>
                      <a:r>
                        <a:rPr lang="en-ZA" sz="2600" dirty="0">
                          <a:effectLst/>
                          <a:latin typeface="CG Omega" panose="020B0502050508020304" pitchFamily="34" charset="0"/>
                        </a:rPr>
                        <a:t> </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2600" dirty="0">
                          <a:effectLst/>
                          <a:latin typeface="CG Omega" panose="020B0502050508020304" pitchFamily="34" charset="0"/>
                        </a:rPr>
                        <a:t>5 media releases, communiqués, newsletters and other corporate information resources</a:t>
                      </a:r>
                      <a:endParaRPr lang="en-GB" sz="2600" dirty="0">
                        <a:effectLst/>
                        <a:latin typeface="CG Omega" panose="020B0502050508020304" pitchFamily="34" charset="0"/>
                      </a:endParaRPr>
                    </a:p>
                    <a:p>
                      <a:pPr>
                        <a:lnSpc>
                          <a:spcPct val="107000"/>
                        </a:lnSpc>
                        <a:spcAft>
                          <a:spcPts val="0"/>
                        </a:spcAft>
                      </a:pPr>
                      <a:r>
                        <a:rPr lang="en-ZA" sz="2600" dirty="0">
                          <a:effectLst/>
                          <a:latin typeface="CG Omega" panose="020B0502050508020304" pitchFamily="34" charset="0"/>
                        </a:rPr>
                        <a:t> </a:t>
                      </a:r>
                      <a:endParaRPr lang="en-GB" sz="2600" dirty="0">
                        <a:effectLst/>
                        <a:latin typeface="CG Omega" panose="020B05020505080203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7" name="Slide Number Placeholder 6"/>
          <p:cNvSpPr>
            <a:spLocks noGrp="1"/>
          </p:cNvSpPr>
          <p:nvPr>
            <p:ph type="sldNum" sz="quarter" idx="11"/>
          </p:nvPr>
        </p:nvSpPr>
        <p:spPr/>
        <p:txBody>
          <a:bodyPr/>
          <a:lstStyle/>
          <a:p>
            <a:fld id="{2E9316BC-A2CD-4691-8A48-BC2D92705112}" type="slidenum">
              <a:rPr lang="en-GB" smtClean="0"/>
              <a:pPr/>
              <a:t>40</a:t>
            </a:fld>
            <a:endParaRPr lang="en-GB"/>
          </a:p>
        </p:txBody>
      </p:sp>
    </p:spTree>
    <p:extLst>
      <p:ext uri="{BB962C8B-B14F-4D97-AF65-F5344CB8AC3E}">
        <p14:creationId xmlns:p14="http://schemas.microsoft.com/office/powerpoint/2010/main" xmlns="" val="27705814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435280" cy="785813"/>
          </a:xfrm>
        </p:spPr>
        <p:txBody>
          <a:bodyPr/>
          <a:lstStyle/>
          <a:p>
            <a:r>
              <a:rPr lang="en-US" dirty="0">
                <a:solidFill>
                  <a:prstClr val="black"/>
                </a:solidFill>
              </a:rPr>
              <a:t>BUDGET ALLOCATION 2018-19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58951159"/>
              </p:ext>
            </p:extLst>
          </p:nvPr>
        </p:nvGraphicFramePr>
        <p:xfrm>
          <a:off x="107505" y="836711"/>
          <a:ext cx="8928993" cy="5106673"/>
        </p:xfrm>
        <a:graphic>
          <a:graphicData uri="http://schemas.openxmlformats.org/drawingml/2006/table">
            <a:tbl>
              <a:tblPr firstRow="1" bandRow="1">
                <a:tableStyleId>{5C22544A-7EE6-4342-B048-85BDC9FD1C3A}</a:tableStyleId>
              </a:tblPr>
              <a:tblGrid>
                <a:gridCol w="2722556">
                  <a:extLst>
                    <a:ext uri="{9D8B030D-6E8A-4147-A177-3AD203B41FA5}">
                      <a16:colId xmlns:a16="http://schemas.microsoft.com/office/drawing/2014/main" xmlns="" val="20000"/>
                    </a:ext>
                  </a:extLst>
                </a:gridCol>
                <a:gridCol w="1735133">
                  <a:extLst>
                    <a:ext uri="{9D8B030D-6E8A-4147-A177-3AD203B41FA5}">
                      <a16:colId xmlns:a16="http://schemas.microsoft.com/office/drawing/2014/main" xmlns="" val="20001"/>
                    </a:ext>
                  </a:extLst>
                </a:gridCol>
                <a:gridCol w="2068812">
                  <a:extLst>
                    <a:ext uri="{9D8B030D-6E8A-4147-A177-3AD203B41FA5}">
                      <a16:colId xmlns:a16="http://schemas.microsoft.com/office/drawing/2014/main" xmlns="" val="20002"/>
                    </a:ext>
                  </a:extLst>
                </a:gridCol>
                <a:gridCol w="2402492">
                  <a:extLst>
                    <a:ext uri="{9D8B030D-6E8A-4147-A177-3AD203B41FA5}">
                      <a16:colId xmlns:a16="http://schemas.microsoft.com/office/drawing/2014/main" xmlns="" val="20003"/>
                    </a:ext>
                  </a:extLst>
                </a:gridCol>
              </a:tblGrid>
              <a:tr h="852173">
                <a:tc gridSpan="4">
                  <a:txBody>
                    <a:bodyPr/>
                    <a:lstStyle/>
                    <a:p>
                      <a:pPr algn="ctr" fontAlgn="b"/>
                      <a:r>
                        <a:rPr lang="en-US" sz="2400" b="1" i="0" u="none" strike="noStrike" dirty="0" smtClean="0">
                          <a:solidFill>
                            <a:srgbClr val="000000"/>
                          </a:solidFill>
                          <a:effectLst/>
                          <a:latin typeface="Arial" panose="020B0604020202020204" pitchFamily="34" charset="0"/>
                        </a:rPr>
                        <a:t>PROGRAMME:</a:t>
                      </a:r>
                      <a:r>
                        <a:rPr lang="en-US" sz="2400" b="1" i="0" u="none" strike="noStrike" baseline="0" dirty="0" smtClean="0">
                          <a:solidFill>
                            <a:srgbClr val="000000"/>
                          </a:solidFill>
                          <a:effectLst/>
                          <a:latin typeface="Arial" panose="020B0604020202020204" pitchFamily="34" charset="0"/>
                        </a:rPr>
                        <a:t>  SUMMARY</a:t>
                      </a:r>
                      <a:endParaRPr lang="en-US" sz="24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l" fontAlgn="b"/>
                      <a:endParaRPr lang="en-US" sz="12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l" fontAlgn="b"/>
                      <a:endParaRPr lang="en-US" sz="1200" b="1" i="0" u="none" strike="noStrike" dirty="0">
                        <a:solidFill>
                          <a:srgbClr val="000000"/>
                        </a:solidFill>
                        <a:effectLst/>
                        <a:latin typeface="Arial" panose="020B0604020202020204" pitchFamily="34" charset="0"/>
                      </a:endParaRPr>
                    </a:p>
                  </a:txBody>
                  <a:tcPr marL="9525" marR="9525" marT="9525" marB="0" anchor="b"/>
                </a:tc>
                <a:tc hMerge="1">
                  <a:txBody>
                    <a:bodyPr/>
                    <a:lstStyle/>
                    <a:p>
                      <a:pPr algn="l" fontAlgn="b"/>
                      <a:endParaRPr lang="en-US" sz="1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0"/>
                  </a:ext>
                </a:extLst>
              </a:tr>
              <a:tr h="852173">
                <a:tc>
                  <a:txBody>
                    <a:bodyPr/>
                    <a:lstStyle/>
                    <a:p>
                      <a:pPr algn="l" fontAlgn="b"/>
                      <a:r>
                        <a:rPr lang="en-US" sz="1600" b="1" i="0" u="none" strike="noStrike" dirty="0" smtClean="0">
                          <a:solidFill>
                            <a:srgbClr val="000000"/>
                          </a:solidFill>
                          <a:effectLst/>
                          <a:latin typeface="Arial" panose="020B0604020202020204" pitchFamily="34" charset="0"/>
                        </a:rPr>
                        <a:t>ECONOMIC CLASSIFICATION</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1600" b="1" i="0" u="none" strike="noStrike" dirty="0" smtClean="0">
                          <a:solidFill>
                            <a:srgbClr val="000000"/>
                          </a:solidFill>
                          <a:effectLst/>
                          <a:latin typeface="Arial" panose="020B0604020202020204" pitchFamily="34" charset="0"/>
                        </a:rPr>
                        <a:t>LOADED</a:t>
                      </a:r>
                      <a:r>
                        <a:rPr lang="en-US" sz="1600" b="1" i="0" u="none" strike="noStrike" baseline="0" dirty="0" smtClean="0">
                          <a:solidFill>
                            <a:srgbClr val="000000"/>
                          </a:solidFill>
                          <a:effectLst/>
                          <a:latin typeface="Arial" panose="020B0604020202020204" pitchFamily="34" charset="0"/>
                        </a:rPr>
                        <a:t> BUDGET</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1600" b="1" i="0" u="none" strike="noStrike" dirty="0" smtClean="0">
                          <a:solidFill>
                            <a:srgbClr val="000000"/>
                          </a:solidFill>
                          <a:effectLst/>
                          <a:latin typeface="Arial" panose="020B0604020202020204" pitchFamily="34" charset="0"/>
                        </a:rPr>
                        <a:t>REQUESTED</a:t>
                      </a:r>
                      <a:r>
                        <a:rPr lang="en-US" sz="1600" b="1" i="0" u="none" strike="noStrike" baseline="0" dirty="0" smtClean="0">
                          <a:solidFill>
                            <a:srgbClr val="000000"/>
                          </a:solidFill>
                          <a:effectLst/>
                          <a:latin typeface="Arial" panose="020B0604020202020204" pitchFamily="34" charset="0"/>
                        </a:rPr>
                        <a:t> BUDGET</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1600" b="1" i="0" u="none" strike="noStrike" dirty="0">
                          <a:solidFill>
                            <a:srgbClr val="000000"/>
                          </a:solidFill>
                          <a:effectLst/>
                          <a:latin typeface="Arial" panose="020B0604020202020204" pitchFamily="34" charset="0"/>
                        </a:rPr>
                        <a:t>(</a:t>
                      </a:r>
                      <a:r>
                        <a:rPr lang="en-US" sz="1600" b="1" i="0" u="none" strike="noStrike" dirty="0" smtClean="0">
                          <a:solidFill>
                            <a:srgbClr val="000000"/>
                          </a:solidFill>
                          <a:effectLst/>
                          <a:latin typeface="Arial" panose="020B0604020202020204" pitchFamily="34" charset="0"/>
                        </a:rPr>
                        <a:t>SHORTFALL)/SURPLUS BUDGET</a:t>
                      </a:r>
                      <a:endParaRPr lang="en-US" sz="16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852173">
                <a:tc>
                  <a:txBody>
                    <a:bodyPr/>
                    <a:lstStyle/>
                    <a:p>
                      <a:pPr algn="l" fontAlgn="b"/>
                      <a:r>
                        <a:rPr lang="en-US" sz="1600" b="0" i="0" u="none" strike="noStrike" dirty="0">
                          <a:solidFill>
                            <a:srgbClr val="000000"/>
                          </a:solidFill>
                          <a:effectLst/>
                          <a:latin typeface="Arial" panose="020B0604020202020204" pitchFamily="34" charset="0"/>
                        </a:rPr>
                        <a:t>Compensation of  employees</a:t>
                      </a:r>
                    </a:p>
                  </a:txBody>
                  <a:tcPr marL="9525" marR="9525" marT="9525" marB="0" anchor="b"/>
                </a:tc>
                <a:tc>
                  <a:txBody>
                    <a:bodyPr/>
                    <a:lstStyle/>
                    <a:p>
                      <a:pPr algn="r" fontAlgn="ctr"/>
                      <a:r>
                        <a:rPr lang="en-US" sz="1600" b="0" i="0" u="none" strike="noStrike" dirty="0">
                          <a:solidFill>
                            <a:srgbClr val="000000"/>
                          </a:solidFill>
                          <a:effectLst/>
                          <a:latin typeface="Arial" panose="020B0604020202020204" pitchFamily="34" charset="0"/>
                        </a:rPr>
                        <a:t>35 635 905,13</a:t>
                      </a:r>
                    </a:p>
                  </a:txBody>
                  <a:tcPr marL="9525" marR="9525" marT="9525" marB="0" anchor="ctr"/>
                </a:tc>
                <a:tc>
                  <a:txBody>
                    <a:bodyPr/>
                    <a:lstStyle/>
                    <a:p>
                      <a:pPr algn="r" fontAlgn="ctr"/>
                      <a:r>
                        <a:rPr lang="en-US" sz="1600" b="0" i="0" u="none" strike="noStrike" dirty="0">
                          <a:solidFill>
                            <a:srgbClr val="000000"/>
                          </a:solidFill>
                          <a:effectLst/>
                          <a:latin typeface="Arial" panose="020B0604020202020204" pitchFamily="34" charset="0"/>
                        </a:rPr>
                        <a:t>35 635 905,13</a:t>
                      </a:r>
                    </a:p>
                  </a:txBody>
                  <a:tcPr marL="9525" marR="9525" marT="9525" marB="0" anchor="ctr"/>
                </a:tc>
                <a:tc>
                  <a:txBody>
                    <a:bodyPr/>
                    <a:lstStyle/>
                    <a:p>
                      <a:pPr algn="r" fontAlgn="b"/>
                      <a:r>
                        <a:rPr lang="en-US" sz="1600" b="0" i="0" u="none" strike="noStrike" dirty="0">
                          <a:solidFill>
                            <a:srgbClr val="000000"/>
                          </a:solidFill>
                          <a:effectLst/>
                          <a:latin typeface="Arial" panose="020B0604020202020204" pitchFamily="34" charset="0"/>
                        </a:rPr>
                        <a:t>0,00</a:t>
                      </a:r>
                    </a:p>
                  </a:txBody>
                  <a:tcPr marL="9525" marR="9525" marT="9525" marB="0" anchor="b"/>
                </a:tc>
                <a:extLst>
                  <a:ext uri="{0D108BD9-81ED-4DB2-BD59-A6C34878D82A}">
                    <a16:rowId xmlns:a16="http://schemas.microsoft.com/office/drawing/2014/main" xmlns="" val="10002"/>
                  </a:ext>
                </a:extLst>
              </a:tr>
              <a:tr h="845808">
                <a:tc>
                  <a:txBody>
                    <a:bodyPr/>
                    <a:lstStyle/>
                    <a:p>
                      <a:pPr algn="l" fontAlgn="b"/>
                      <a:r>
                        <a:rPr lang="en-US" sz="1600" b="0" i="0" u="none" strike="noStrike" dirty="0">
                          <a:solidFill>
                            <a:srgbClr val="000000"/>
                          </a:solidFill>
                          <a:effectLst/>
                          <a:latin typeface="Arial" panose="020B0604020202020204" pitchFamily="34" charset="0"/>
                        </a:rPr>
                        <a:t>Provision for bonuses </a:t>
                      </a:r>
                    </a:p>
                  </a:txBody>
                  <a:tcPr marL="9525" marR="9525" marT="9525" marB="0" anchor="b"/>
                </a:tc>
                <a:tc>
                  <a:txBody>
                    <a:bodyPr/>
                    <a:lstStyle/>
                    <a:p>
                      <a:pPr algn="r" fontAlgn="ctr"/>
                      <a:r>
                        <a:rPr lang="en-US" sz="1600" b="0" i="0" u="none" strike="noStrike" dirty="0">
                          <a:solidFill>
                            <a:srgbClr val="000000"/>
                          </a:solidFill>
                          <a:effectLst/>
                          <a:latin typeface="Arial" panose="020B0604020202020204" pitchFamily="34" charset="0"/>
                        </a:rPr>
                        <a:t>1 069 077,15</a:t>
                      </a:r>
                    </a:p>
                  </a:txBody>
                  <a:tcPr marL="9525" marR="9525" marT="9525" marB="0" anchor="ctr"/>
                </a:tc>
                <a:tc>
                  <a:txBody>
                    <a:bodyPr/>
                    <a:lstStyle/>
                    <a:p>
                      <a:pPr algn="r" fontAlgn="ctr"/>
                      <a:r>
                        <a:rPr lang="en-US" sz="1600" b="0" i="0" u="none" strike="noStrike" dirty="0">
                          <a:solidFill>
                            <a:srgbClr val="000000"/>
                          </a:solidFill>
                          <a:effectLst/>
                          <a:latin typeface="Arial" panose="020B0604020202020204" pitchFamily="34" charset="0"/>
                        </a:rPr>
                        <a:t>1 069 077,15</a:t>
                      </a:r>
                    </a:p>
                  </a:txBody>
                  <a:tcPr marL="9525" marR="9525" marT="9525" marB="0" anchor="ctr"/>
                </a:tc>
                <a:tc>
                  <a:txBody>
                    <a:bodyPr/>
                    <a:lstStyle/>
                    <a:p>
                      <a:pPr algn="r" fontAlgn="b"/>
                      <a:r>
                        <a:rPr lang="en-US" sz="1600" b="0" i="0" u="none" strike="noStrike" dirty="0">
                          <a:solidFill>
                            <a:srgbClr val="000000"/>
                          </a:solidFill>
                          <a:effectLst/>
                          <a:latin typeface="Arial" panose="020B0604020202020204" pitchFamily="34" charset="0"/>
                        </a:rPr>
                        <a:t>0,00</a:t>
                      </a:r>
                    </a:p>
                  </a:txBody>
                  <a:tcPr marL="9525" marR="9525" marT="9525" marB="0" anchor="b"/>
                </a:tc>
                <a:extLst>
                  <a:ext uri="{0D108BD9-81ED-4DB2-BD59-A6C34878D82A}">
                    <a16:rowId xmlns:a16="http://schemas.microsoft.com/office/drawing/2014/main" xmlns="" val="10003"/>
                  </a:ext>
                </a:extLst>
              </a:tr>
              <a:tr h="852173">
                <a:tc>
                  <a:txBody>
                    <a:bodyPr/>
                    <a:lstStyle/>
                    <a:p>
                      <a:pPr algn="l" fontAlgn="b"/>
                      <a:r>
                        <a:rPr lang="en-US" sz="1600" b="0" i="0" u="none" strike="noStrike" dirty="0">
                          <a:solidFill>
                            <a:srgbClr val="000000"/>
                          </a:solidFill>
                          <a:effectLst/>
                          <a:latin typeface="Arial" panose="020B0604020202020204" pitchFamily="34" charset="0"/>
                        </a:rPr>
                        <a:t>Goods and Services</a:t>
                      </a:r>
                    </a:p>
                  </a:txBody>
                  <a:tcPr marL="9525" marR="9525" marT="9525" marB="0" anchor="b"/>
                </a:tc>
                <a:tc>
                  <a:txBody>
                    <a:bodyPr/>
                    <a:lstStyle/>
                    <a:p>
                      <a:pPr algn="r" fontAlgn="ctr"/>
                      <a:r>
                        <a:rPr lang="en-US" sz="1600" b="0" i="0" u="none" strike="noStrike" dirty="0">
                          <a:solidFill>
                            <a:srgbClr val="000000"/>
                          </a:solidFill>
                          <a:effectLst/>
                          <a:latin typeface="Arial" panose="020B0604020202020204" pitchFamily="34" charset="0"/>
                        </a:rPr>
                        <a:t>17 371 017,72</a:t>
                      </a:r>
                    </a:p>
                  </a:txBody>
                  <a:tcPr marL="9525" marR="9525" marT="9525" marB="0" anchor="ctr"/>
                </a:tc>
                <a:tc>
                  <a:txBody>
                    <a:bodyPr/>
                    <a:lstStyle/>
                    <a:p>
                      <a:pPr algn="r" fontAlgn="ctr"/>
                      <a:r>
                        <a:rPr lang="en-US" sz="1600" b="0" i="0" u="none" strike="noStrike" dirty="0">
                          <a:solidFill>
                            <a:srgbClr val="000000"/>
                          </a:solidFill>
                          <a:effectLst/>
                          <a:latin typeface="Arial" panose="020B0604020202020204" pitchFamily="34" charset="0"/>
                        </a:rPr>
                        <a:t>28 883 484,27</a:t>
                      </a:r>
                    </a:p>
                  </a:txBody>
                  <a:tcPr marL="9525" marR="9525" marT="9525" marB="0" anchor="ctr"/>
                </a:tc>
                <a:tc>
                  <a:txBody>
                    <a:bodyPr/>
                    <a:lstStyle/>
                    <a:p>
                      <a:pPr algn="r" fontAlgn="b"/>
                      <a:r>
                        <a:rPr lang="en-US" sz="1600" b="0" i="0" u="none" strike="noStrike" dirty="0">
                          <a:solidFill>
                            <a:srgbClr val="000000"/>
                          </a:solidFill>
                          <a:effectLst/>
                          <a:latin typeface="Arial" panose="020B0604020202020204" pitchFamily="34" charset="0"/>
                        </a:rPr>
                        <a:t>-11 512 466,55</a:t>
                      </a:r>
                    </a:p>
                  </a:txBody>
                  <a:tcPr marL="9525" marR="9525" marT="9525" marB="0" anchor="b"/>
                </a:tc>
                <a:extLst>
                  <a:ext uri="{0D108BD9-81ED-4DB2-BD59-A6C34878D82A}">
                    <a16:rowId xmlns:a16="http://schemas.microsoft.com/office/drawing/2014/main" xmlns="" val="10004"/>
                  </a:ext>
                </a:extLst>
              </a:tr>
              <a:tr h="852173">
                <a:tc>
                  <a:txBody>
                    <a:bodyPr/>
                    <a:lstStyle/>
                    <a:p>
                      <a:pPr algn="l" fontAlgn="b"/>
                      <a:r>
                        <a:rPr lang="en-US" sz="1600" b="1" i="0" u="none" strike="noStrike" dirty="0">
                          <a:solidFill>
                            <a:srgbClr val="000000"/>
                          </a:solidFill>
                          <a:effectLst/>
                          <a:latin typeface="Arial" panose="020B0604020202020204" pitchFamily="34" charset="0"/>
                        </a:rPr>
                        <a:t>Grand Total</a:t>
                      </a:r>
                    </a:p>
                  </a:txBody>
                  <a:tcPr marL="9525" marR="9525" marT="9525" marB="0" anchor="b"/>
                </a:tc>
                <a:tc>
                  <a:txBody>
                    <a:bodyPr/>
                    <a:lstStyle/>
                    <a:p>
                      <a:pPr algn="r" fontAlgn="b"/>
                      <a:r>
                        <a:rPr lang="en-US" sz="1600" b="1" i="0" u="none" strike="noStrike" dirty="0">
                          <a:solidFill>
                            <a:srgbClr val="000000"/>
                          </a:solidFill>
                          <a:effectLst/>
                          <a:latin typeface="Arial" panose="020B0604020202020204" pitchFamily="34" charset="0"/>
                        </a:rPr>
                        <a:t>54 076 000,00</a:t>
                      </a:r>
                    </a:p>
                  </a:txBody>
                  <a:tcPr marL="9525" marR="9525" marT="9525" marB="0" anchor="b"/>
                </a:tc>
                <a:tc>
                  <a:txBody>
                    <a:bodyPr/>
                    <a:lstStyle/>
                    <a:p>
                      <a:pPr algn="r" fontAlgn="b"/>
                      <a:r>
                        <a:rPr lang="en-US" sz="1600" b="1" i="0" u="none" strike="noStrike" dirty="0">
                          <a:solidFill>
                            <a:srgbClr val="000000"/>
                          </a:solidFill>
                          <a:effectLst/>
                          <a:latin typeface="Arial" panose="020B0604020202020204" pitchFamily="34" charset="0"/>
                        </a:rPr>
                        <a:t>65 588 466,55</a:t>
                      </a:r>
                    </a:p>
                  </a:txBody>
                  <a:tcPr marL="9525" marR="9525" marT="9525" marB="0" anchor="b"/>
                </a:tc>
                <a:tc>
                  <a:txBody>
                    <a:bodyPr/>
                    <a:lstStyle/>
                    <a:p>
                      <a:pPr algn="r" fontAlgn="b"/>
                      <a:r>
                        <a:rPr lang="en-US" sz="1600" b="1" i="0" u="none" strike="noStrike" dirty="0">
                          <a:solidFill>
                            <a:srgbClr val="000000"/>
                          </a:solidFill>
                          <a:effectLst/>
                          <a:latin typeface="Arial" panose="020B0604020202020204" pitchFamily="34" charset="0"/>
                        </a:rPr>
                        <a:t>-11 512 466,55</a:t>
                      </a:r>
                    </a:p>
                  </a:txBody>
                  <a:tcPr marL="9525" marR="9525" marT="9525" marB="0" anchor="b"/>
                </a:tc>
                <a:extLst>
                  <a:ext uri="{0D108BD9-81ED-4DB2-BD59-A6C34878D82A}">
                    <a16:rowId xmlns:a16="http://schemas.microsoft.com/office/drawing/2014/main" xmlns="" val="10005"/>
                  </a:ext>
                </a:extLst>
              </a:tr>
            </a:tbl>
          </a:graphicData>
        </a:graphic>
      </p:graphicFrame>
      <p:sp>
        <p:nvSpPr>
          <p:cNvPr id="8" name="Slide Number Placeholder 7"/>
          <p:cNvSpPr>
            <a:spLocks noGrp="1"/>
          </p:cNvSpPr>
          <p:nvPr>
            <p:ph type="sldNum" sz="quarter" idx="11"/>
          </p:nvPr>
        </p:nvSpPr>
        <p:spPr/>
        <p:txBody>
          <a:bodyPr/>
          <a:lstStyle/>
          <a:p>
            <a:fld id="{2E9316BC-A2CD-4691-8A48-BC2D92705112}" type="slidenum">
              <a:rPr lang="en-GB" smtClean="0"/>
              <a:pPr/>
              <a:t>41</a:t>
            </a:fld>
            <a:endParaRPr lang="en-GB"/>
          </a:p>
        </p:txBody>
      </p:sp>
    </p:spTree>
    <p:extLst>
      <p:ext uri="{BB962C8B-B14F-4D97-AF65-F5344CB8AC3E}">
        <p14:creationId xmlns:p14="http://schemas.microsoft.com/office/powerpoint/2010/main" xmlns="" val="8052674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784976" cy="452016"/>
          </a:xfrm>
        </p:spPr>
        <p:txBody>
          <a:bodyPr/>
          <a:lstStyle/>
          <a:p>
            <a:pPr algn="l"/>
            <a:r>
              <a:rPr lang="en-ZA" sz="2000" dirty="0">
                <a:solidFill>
                  <a:srgbClr val="000000"/>
                </a:solidFill>
                <a:latin typeface="Arial" panose="020B0604020202020204" pitchFamily="34" charset="0"/>
              </a:rPr>
              <a:t>BUDGET ALLOCATION ON COMPENSATION OF EMPLOYEES FOR THE FINANCIAL YEAR </a:t>
            </a:r>
            <a:r>
              <a:rPr lang="en-ZA" sz="2000" dirty="0" smtClean="0">
                <a:solidFill>
                  <a:srgbClr val="000000"/>
                </a:solidFill>
                <a:latin typeface="Arial" panose="020B0604020202020204" pitchFamily="34" charset="0"/>
              </a:rPr>
              <a:t>2018/2019</a:t>
            </a:r>
            <a:r>
              <a:rPr lang="en-ZA" sz="1800" dirty="0">
                <a:solidFill>
                  <a:srgbClr val="000000"/>
                </a:solidFill>
                <a:latin typeface="Arial" panose="020B0604020202020204" pitchFamily="34" charset="0"/>
              </a:rPr>
              <a:t/>
            </a:r>
            <a:br>
              <a:rPr lang="en-ZA" sz="1800" dirty="0">
                <a:solidFill>
                  <a:srgbClr val="000000"/>
                </a:solidFill>
                <a:latin typeface="Arial" panose="020B0604020202020204"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354551355"/>
              </p:ext>
            </p:extLst>
          </p:nvPr>
        </p:nvGraphicFramePr>
        <p:xfrm>
          <a:off x="179512" y="764706"/>
          <a:ext cx="8784976" cy="5256582"/>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xmlns="" val="20000"/>
                    </a:ext>
                  </a:extLst>
                </a:gridCol>
                <a:gridCol w="4392488">
                  <a:extLst>
                    <a:ext uri="{9D8B030D-6E8A-4147-A177-3AD203B41FA5}">
                      <a16:colId xmlns:a16="http://schemas.microsoft.com/office/drawing/2014/main" xmlns="" val="20001"/>
                    </a:ext>
                  </a:extLst>
                </a:gridCol>
              </a:tblGrid>
              <a:tr h="796879">
                <a:tc>
                  <a:txBody>
                    <a:bodyPr/>
                    <a:lstStyle/>
                    <a:p>
                      <a:r>
                        <a:rPr lang="en-US" dirty="0" smtClean="0">
                          <a:latin typeface="Arial" panose="020B0604020202020204" pitchFamily="34" charset="0"/>
                          <a:cs typeface="Arial" panose="020B0604020202020204" pitchFamily="34" charset="0"/>
                        </a:rPr>
                        <a:t>PROGRAMMES</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LOADED</a:t>
                      </a:r>
                      <a:r>
                        <a:rPr lang="en-US" baseline="0" dirty="0" smtClean="0">
                          <a:latin typeface="Arial" panose="020B0604020202020204" pitchFamily="34" charset="0"/>
                          <a:cs typeface="Arial" panose="020B0604020202020204" pitchFamily="34" charset="0"/>
                        </a:rPr>
                        <a:t> BUDGET</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915706">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Administration</a:t>
                      </a:r>
                    </a:p>
                  </a:txBody>
                  <a:tcPr marL="9525" marR="9525" marT="9525" marB="0" anchor="b"/>
                </a:tc>
                <a:tc>
                  <a:txBody>
                    <a:bodyPr/>
                    <a:lstStyle/>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16</a:t>
                      </a:r>
                      <a:r>
                        <a:rPr lang="en-US" baseline="0" dirty="0" smtClean="0">
                          <a:latin typeface="Arial" panose="020B0604020202020204" pitchFamily="34" charset="0"/>
                          <a:cs typeface="Arial" panose="020B0604020202020204" pitchFamily="34" charset="0"/>
                        </a:rPr>
                        <a:t> 357 700,94</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915706">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Institutional Quality Assurance</a:t>
                      </a:r>
                    </a:p>
                  </a:txBody>
                  <a:tcPr marL="9525" marR="9525" marT="9525" marB="0" anchor="b"/>
                </a:tc>
                <a:tc>
                  <a:txBody>
                    <a:bodyPr/>
                    <a:lstStyle/>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12 314 482,31</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2"/>
                  </a:ext>
                </a:extLst>
              </a:tr>
              <a:tr h="796879">
                <a:tc>
                  <a:txBody>
                    <a:bodyPr/>
                    <a:lstStyle/>
                    <a:p>
                      <a:pPr algn="l" fontAlgn="ctr"/>
                      <a:r>
                        <a:rPr lang="en-US" sz="1800" b="0" i="0" u="none" strike="noStrike" dirty="0">
                          <a:solidFill>
                            <a:srgbClr val="000000"/>
                          </a:solidFill>
                          <a:effectLst/>
                          <a:latin typeface="Arial" panose="020B0604020202020204" pitchFamily="34" charset="0"/>
                          <a:cs typeface="Arial" panose="020B0604020202020204" pitchFamily="34" charset="0"/>
                        </a:rPr>
                        <a:t>Qualifications Management and Programme Reviews</a:t>
                      </a:r>
                    </a:p>
                  </a:txBody>
                  <a:tcPr marL="9525" marR="9525" marT="9525" marB="0" anchor="ctr"/>
                </a:tc>
                <a:tc>
                  <a:txBody>
                    <a:bodyPr/>
                    <a:lstStyle/>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3 224 183,10</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3"/>
                  </a:ext>
                </a:extLst>
              </a:tr>
              <a:tr h="915706">
                <a:tc>
                  <a:txBody>
                    <a:bodyPr/>
                    <a:lstStyle/>
                    <a:p>
                      <a:pPr algn="l" fontAlgn="ctr"/>
                      <a:endParaRPr lang="en-US" sz="1800" b="0" i="0" u="none" strike="noStrike" dirty="0" smtClean="0">
                        <a:solidFill>
                          <a:srgbClr val="000000"/>
                        </a:solidFill>
                        <a:effectLst/>
                        <a:latin typeface="Arial" panose="020B0604020202020204" pitchFamily="34" charset="0"/>
                        <a:cs typeface="Arial" panose="020B0604020202020204" pitchFamily="34" charset="0"/>
                      </a:endParaRPr>
                    </a:p>
                    <a:p>
                      <a:pPr algn="l" fontAlgn="ctr"/>
                      <a:r>
                        <a:rPr lang="en-US" sz="1800" b="0" i="0" u="none" strike="noStrike" dirty="0" smtClean="0">
                          <a:solidFill>
                            <a:srgbClr val="000000"/>
                          </a:solidFill>
                          <a:effectLst/>
                          <a:latin typeface="Arial" panose="020B0604020202020204" pitchFamily="34" charset="0"/>
                          <a:cs typeface="Arial" panose="020B0604020202020204" pitchFamily="34" charset="0"/>
                        </a:rPr>
                        <a:t>Research</a:t>
                      </a:r>
                      <a:r>
                        <a:rPr lang="en-US" sz="1800" b="0" i="0" u="none" strike="noStrike" dirty="0">
                          <a:solidFill>
                            <a:srgbClr val="000000"/>
                          </a:solidFill>
                          <a:effectLst/>
                          <a:latin typeface="Arial" panose="020B0604020202020204" pitchFamily="34" charset="0"/>
                          <a:cs typeface="Arial" panose="020B0604020202020204" pitchFamily="34" charset="0"/>
                        </a:rPr>
                        <a:t>, Monitoring and Advice</a:t>
                      </a:r>
                    </a:p>
                  </a:txBody>
                  <a:tcPr marL="9525" marR="9525" marT="9525" marB="0" anchor="ctr"/>
                </a:tc>
                <a:tc>
                  <a:txBody>
                    <a:bodyPr/>
                    <a:lstStyle/>
                    <a:p>
                      <a:endParaRPr lang="en-US"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  </a:t>
                      </a:r>
                    </a:p>
                    <a:p>
                      <a:r>
                        <a:rPr lang="en-US" dirty="0" smtClean="0">
                          <a:latin typeface="Arial" panose="020B0604020202020204" pitchFamily="34" charset="0"/>
                          <a:cs typeface="Arial" panose="020B0604020202020204" pitchFamily="34" charset="0"/>
                        </a:rPr>
                        <a:t>4 808 615,93</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4"/>
                  </a:ext>
                </a:extLst>
              </a:tr>
              <a:tr h="915706">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Total for </a:t>
                      </a:r>
                      <a:r>
                        <a:rPr lang="en-US" sz="1800" b="1" i="0" u="none" strike="noStrike" dirty="0" smtClean="0">
                          <a:solidFill>
                            <a:srgbClr val="000000"/>
                          </a:solidFill>
                          <a:effectLst/>
                          <a:latin typeface="Arial" panose="020B0604020202020204" pitchFamily="34" charset="0"/>
                          <a:cs typeface="Arial" panose="020B0604020202020204" pitchFamily="34" charset="0"/>
                        </a:rPr>
                        <a:t>Compensation</a:t>
                      </a:r>
                      <a:r>
                        <a:rPr lang="en-US" sz="1800" b="1" i="0" u="none" strike="noStrike" baseline="0" dirty="0" smtClean="0">
                          <a:solidFill>
                            <a:srgbClr val="000000"/>
                          </a:solidFill>
                          <a:effectLst/>
                          <a:latin typeface="Arial" panose="020B0604020202020204" pitchFamily="34" charset="0"/>
                          <a:cs typeface="Arial" panose="020B0604020202020204" pitchFamily="34" charset="0"/>
                        </a:rPr>
                        <a:t> of employees</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36 704 982,28</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5"/>
                  </a:ext>
                </a:extLst>
              </a:tr>
            </a:tbl>
          </a:graphicData>
        </a:graphic>
      </p:graphicFrame>
      <p:sp>
        <p:nvSpPr>
          <p:cNvPr id="8" name="Slide Number Placeholder 7"/>
          <p:cNvSpPr>
            <a:spLocks noGrp="1"/>
          </p:cNvSpPr>
          <p:nvPr>
            <p:ph type="sldNum" sz="quarter" idx="11"/>
          </p:nvPr>
        </p:nvSpPr>
        <p:spPr/>
        <p:txBody>
          <a:bodyPr/>
          <a:lstStyle/>
          <a:p>
            <a:fld id="{2E9316BC-A2CD-4691-8A48-BC2D92705112}" type="slidenum">
              <a:rPr lang="en-GB" smtClean="0"/>
              <a:pPr/>
              <a:t>42</a:t>
            </a:fld>
            <a:endParaRPr lang="en-GB"/>
          </a:p>
        </p:txBody>
      </p:sp>
    </p:spTree>
    <p:extLst>
      <p:ext uri="{BB962C8B-B14F-4D97-AF65-F5344CB8AC3E}">
        <p14:creationId xmlns:p14="http://schemas.microsoft.com/office/powerpoint/2010/main" xmlns="" val="34950221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92695"/>
          </a:xfrm>
        </p:spPr>
        <p:txBody>
          <a:bodyPr/>
          <a:lstStyle/>
          <a:p>
            <a:r>
              <a:rPr lang="en-US" sz="2400" dirty="0" smtClean="0"/>
              <a:t>NOTES ON COMPENSATION OF EMPLOYEES BUDGET</a:t>
            </a:r>
            <a:endParaRPr lang="en-US" sz="2400" dirty="0"/>
          </a:p>
        </p:txBody>
      </p:sp>
      <p:sp>
        <p:nvSpPr>
          <p:cNvPr id="3" name="Content Placeholder 2"/>
          <p:cNvSpPr>
            <a:spLocks noGrp="1"/>
          </p:cNvSpPr>
          <p:nvPr>
            <p:ph idx="1"/>
          </p:nvPr>
        </p:nvSpPr>
        <p:spPr>
          <a:xfrm>
            <a:off x="107504" y="692696"/>
            <a:ext cx="8579296" cy="5577231"/>
          </a:xfrm>
        </p:spPr>
        <p:txBody>
          <a:bodyPr/>
          <a:lstStyle/>
          <a:p>
            <a:pPr>
              <a:buFont typeface="Wingdings" panose="05000000000000000000" pitchFamily="2" charset="2"/>
              <a:buChar char="§"/>
            </a:pPr>
            <a:r>
              <a:rPr lang="en-US" sz="2200" dirty="0" smtClean="0"/>
              <a:t>The budget allocation is based on the number of employees per Programme and salary scales of each employees.</a:t>
            </a:r>
          </a:p>
          <a:p>
            <a:pPr>
              <a:buFont typeface="Wingdings" panose="05000000000000000000" pitchFamily="2" charset="2"/>
              <a:buChar char="§"/>
            </a:pPr>
            <a:r>
              <a:rPr lang="en-US" sz="2200" dirty="0" smtClean="0"/>
              <a:t>The budget covers 51 funded employees from various programmes  and takes 68% of the total baseline budget allocation.</a:t>
            </a:r>
          </a:p>
          <a:p>
            <a:pPr lvl="0">
              <a:buFont typeface="Wingdings" panose="05000000000000000000" pitchFamily="2" charset="2"/>
              <a:buChar char="§"/>
            </a:pPr>
            <a:r>
              <a:rPr lang="en-US" sz="2200" dirty="0" smtClean="0"/>
              <a:t>Programme:  Administration has 22 employees and also include the provision for bonuses for all programmes </a:t>
            </a:r>
            <a:r>
              <a:rPr lang="en-US" sz="2200" dirty="0">
                <a:solidFill>
                  <a:prstClr val="black"/>
                </a:solidFill>
              </a:rPr>
              <a:t>and takes </a:t>
            </a:r>
            <a:r>
              <a:rPr lang="en-US" sz="2200" dirty="0" smtClean="0">
                <a:solidFill>
                  <a:prstClr val="black"/>
                </a:solidFill>
              </a:rPr>
              <a:t>43% </a:t>
            </a:r>
            <a:r>
              <a:rPr lang="en-US" sz="2200" dirty="0">
                <a:solidFill>
                  <a:prstClr val="black"/>
                </a:solidFill>
              </a:rPr>
              <a:t>of the total compensation of the employees. </a:t>
            </a:r>
            <a:endParaRPr lang="en-US" sz="2200" dirty="0" smtClean="0"/>
          </a:p>
          <a:p>
            <a:pPr>
              <a:buFont typeface="Wingdings" panose="05000000000000000000" pitchFamily="2" charset="2"/>
              <a:buChar char="§"/>
            </a:pPr>
            <a:r>
              <a:rPr lang="en-US" sz="2200" dirty="0" smtClean="0"/>
              <a:t>Programme:  Institutional Quality Assurance has 18 employees and takes 34% of the total compensation of the employees. </a:t>
            </a:r>
          </a:p>
          <a:p>
            <a:pPr lvl="0">
              <a:buFont typeface="Wingdings" panose="05000000000000000000" pitchFamily="2" charset="2"/>
              <a:buChar char="§"/>
            </a:pPr>
            <a:r>
              <a:rPr lang="en-US" sz="2200" dirty="0" smtClean="0"/>
              <a:t>Programme:  Qualifications Management and Programme Reviews has 4 employees </a:t>
            </a:r>
            <a:r>
              <a:rPr lang="en-US" sz="2200" dirty="0">
                <a:solidFill>
                  <a:prstClr val="black"/>
                </a:solidFill>
              </a:rPr>
              <a:t>and takes </a:t>
            </a:r>
            <a:r>
              <a:rPr lang="en-US" sz="2200" dirty="0" smtClean="0">
                <a:solidFill>
                  <a:prstClr val="black"/>
                </a:solidFill>
              </a:rPr>
              <a:t>9% </a:t>
            </a:r>
            <a:r>
              <a:rPr lang="en-US" sz="2200" dirty="0">
                <a:solidFill>
                  <a:prstClr val="black"/>
                </a:solidFill>
              </a:rPr>
              <a:t>of the total compensation of the employees. </a:t>
            </a:r>
          </a:p>
          <a:p>
            <a:pPr lvl="0">
              <a:buFont typeface="Wingdings" panose="05000000000000000000" pitchFamily="2" charset="2"/>
              <a:buChar char="§"/>
            </a:pPr>
            <a:r>
              <a:rPr lang="en-US" sz="2200" dirty="0" smtClean="0"/>
              <a:t>Programme:  Research, Monitoring and Advice has 7 </a:t>
            </a:r>
            <a:r>
              <a:rPr lang="en-US" sz="2200" dirty="0">
                <a:solidFill>
                  <a:prstClr val="black"/>
                </a:solidFill>
              </a:rPr>
              <a:t>employees and takes </a:t>
            </a:r>
            <a:r>
              <a:rPr lang="en-US" sz="2200" dirty="0" smtClean="0">
                <a:solidFill>
                  <a:prstClr val="black"/>
                </a:solidFill>
              </a:rPr>
              <a:t>14</a:t>
            </a:r>
            <a:r>
              <a:rPr lang="en-US" sz="2200" dirty="0">
                <a:solidFill>
                  <a:prstClr val="black"/>
                </a:solidFill>
              </a:rPr>
              <a:t>% of the total compensation of the employees. </a:t>
            </a:r>
            <a:endParaRPr lang="en-US" sz="2200"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43</a:t>
            </a:fld>
            <a:endParaRPr lang="en-GB"/>
          </a:p>
        </p:txBody>
      </p:sp>
    </p:spTree>
    <p:extLst>
      <p:ext uri="{BB962C8B-B14F-4D97-AF65-F5344CB8AC3E}">
        <p14:creationId xmlns:p14="http://schemas.microsoft.com/office/powerpoint/2010/main" xmlns="" val="34289552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42875"/>
            <a:ext cx="8856984" cy="785813"/>
          </a:xfrm>
        </p:spPr>
        <p:txBody>
          <a:bodyPr/>
          <a:lstStyle/>
          <a:p>
            <a:r>
              <a:rPr lang="en-ZA" sz="1800" dirty="0">
                <a:solidFill>
                  <a:prstClr val="black"/>
                </a:solidFill>
              </a:rPr>
              <a:t>COMPARISON OF LOADED BUDGET AND REQUESTED BUDGET 2018-19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39001384"/>
              </p:ext>
            </p:extLst>
          </p:nvPr>
        </p:nvGraphicFramePr>
        <p:xfrm>
          <a:off x="107504" y="836710"/>
          <a:ext cx="8856984" cy="5112571"/>
        </p:xfrm>
        <a:graphic>
          <a:graphicData uri="http://schemas.openxmlformats.org/drawingml/2006/table">
            <a:tbl>
              <a:tblPr firstRow="1" bandRow="1">
                <a:tableStyleId>{5C22544A-7EE6-4342-B048-85BDC9FD1C3A}</a:tableStyleId>
              </a:tblPr>
              <a:tblGrid>
                <a:gridCol w="2214246">
                  <a:extLst>
                    <a:ext uri="{9D8B030D-6E8A-4147-A177-3AD203B41FA5}">
                      <a16:colId xmlns:a16="http://schemas.microsoft.com/office/drawing/2014/main" xmlns="" val="20000"/>
                    </a:ext>
                  </a:extLst>
                </a:gridCol>
                <a:gridCol w="2214246">
                  <a:extLst>
                    <a:ext uri="{9D8B030D-6E8A-4147-A177-3AD203B41FA5}">
                      <a16:colId xmlns:a16="http://schemas.microsoft.com/office/drawing/2014/main" xmlns="" val="20001"/>
                    </a:ext>
                  </a:extLst>
                </a:gridCol>
                <a:gridCol w="2214246">
                  <a:extLst>
                    <a:ext uri="{9D8B030D-6E8A-4147-A177-3AD203B41FA5}">
                      <a16:colId xmlns:a16="http://schemas.microsoft.com/office/drawing/2014/main" xmlns="" val="20002"/>
                    </a:ext>
                  </a:extLst>
                </a:gridCol>
                <a:gridCol w="2214246">
                  <a:extLst>
                    <a:ext uri="{9D8B030D-6E8A-4147-A177-3AD203B41FA5}">
                      <a16:colId xmlns:a16="http://schemas.microsoft.com/office/drawing/2014/main" xmlns="" val="20003"/>
                    </a:ext>
                  </a:extLst>
                </a:gridCol>
              </a:tblGrid>
              <a:tr h="453829">
                <a:tc gridSpan="4">
                  <a:txBody>
                    <a:bodyPr/>
                    <a:lstStyle/>
                    <a:p>
                      <a:pPr algn="ctr" fontAlgn="ctr"/>
                      <a:r>
                        <a:rPr lang="en-US" sz="1800" b="1" i="0" u="none" strike="noStrike" dirty="0">
                          <a:solidFill>
                            <a:srgbClr val="000000"/>
                          </a:solidFill>
                          <a:effectLst/>
                          <a:latin typeface="Arial" panose="020B0604020202020204" pitchFamily="34" charset="0"/>
                        </a:rPr>
                        <a:t>Programmes:  Summary</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3829">
                <a:tc gridSpan="4">
                  <a:txBody>
                    <a:bodyPr/>
                    <a:lstStyle/>
                    <a:p>
                      <a:pPr algn="ctr" fontAlgn="ctr"/>
                      <a:r>
                        <a:rPr lang="en-US" sz="1800" b="1" i="0" u="none" strike="noStrike" dirty="0">
                          <a:solidFill>
                            <a:srgbClr val="000000"/>
                          </a:solidFill>
                          <a:effectLst/>
                          <a:latin typeface="Arial" panose="020B0604020202020204" pitchFamily="34" charset="0"/>
                        </a:rPr>
                        <a:t>Goods and Services</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683075">
                <a:tc>
                  <a:txBody>
                    <a:bodyPr/>
                    <a:lstStyle/>
                    <a:p>
                      <a:pPr algn="l" fontAlgn="b"/>
                      <a:r>
                        <a:rPr lang="en-US" sz="1800" b="1" i="0" u="none" strike="noStrike" dirty="0">
                          <a:solidFill>
                            <a:srgbClr val="000000"/>
                          </a:solidFill>
                          <a:effectLst/>
                          <a:latin typeface="Arial" panose="020B0604020202020204" pitchFamily="34" charset="0"/>
                        </a:rPr>
                        <a:t>Programmes</a:t>
                      </a:r>
                    </a:p>
                  </a:txBody>
                  <a:tcPr marL="9525" marR="9525" marT="9525" marB="0" anchor="b"/>
                </a:tc>
                <a:tc>
                  <a:txBody>
                    <a:bodyPr/>
                    <a:lstStyle/>
                    <a:p>
                      <a:pPr algn="l" fontAlgn="b"/>
                      <a:r>
                        <a:rPr lang="en-US" sz="1800" b="1" i="0" u="none" strike="noStrike" dirty="0">
                          <a:solidFill>
                            <a:srgbClr val="000000"/>
                          </a:solidFill>
                          <a:effectLst/>
                          <a:latin typeface="Arial" panose="020B0604020202020204" pitchFamily="34" charset="0"/>
                        </a:rPr>
                        <a:t>Loaded Budget </a:t>
                      </a:r>
                    </a:p>
                  </a:txBody>
                  <a:tcPr marL="9525" marR="9525" marT="9525" marB="0" anchor="b"/>
                </a:tc>
                <a:tc>
                  <a:txBody>
                    <a:bodyPr/>
                    <a:lstStyle/>
                    <a:p>
                      <a:pPr algn="l" fontAlgn="b"/>
                      <a:r>
                        <a:rPr lang="en-US" sz="1800" b="1" i="0" u="none" strike="noStrike" dirty="0">
                          <a:solidFill>
                            <a:srgbClr val="000000"/>
                          </a:solidFill>
                          <a:effectLst/>
                          <a:latin typeface="Arial" panose="020B0604020202020204" pitchFamily="34" charset="0"/>
                        </a:rPr>
                        <a:t>Requested budget</a:t>
                      </a:r>
                    </a:p>
                  </a:txBody>
                  <a:tcPr marL="9525" marR="9525" marT="9525" marB="0" anchor="b"/>
                </a:tc>
                <a:tc>
                  <a:txBody>
                    <a:bodyPr/>
                    <a:lstStyle/>
                    <a:p>
                      <a:pPr algn="l" fontAlgn="b"/>
                      <a:r>
                        <a:rPr lang="en-US" sz="1800" b="1" i="0" u="none" strike="noStrike" dirty="0">
                          <a:solidFill>
                            <a:srgbClr val="000000"/>
                          </a:solidFill>
                          <a:effectLst/>
                          <a:latin typeface="Arial" panose="020B0604020202020204" pitchFamily="34" charset="0"/>
                        </a:rPr>
                        <a:t>(Shortfall)/Surplus Budget</a:t>
                      </a:r>
                    </a:p>
                  </a:txBody>
                  <a:tcPr marL="9525" marR="9525" marT="9525" marB="0" anchor="b"/>
                </a:tc>
                <a:extLst>
                  <a:ext uri="{0D108BD9-81ED-4DB2-BD59-A6C34878D82A}">
                    <a16:rowId xmlns:a16="http://schemas.microsoft.com/office/drawing/2014/main" xmlns="" val="10002"/>
                  </a:ext>
                </a:extLst>
              </a:tr>
              <a:tr h="453829">
                <a:tc>
                  <a:txBody>
                    <a:bodyPr/>
                    <a:lstStyle/>
                    <a:p>
                      <a:pPr algn="l" fontAlgn="b"/>
                      <a:r>
                        <a:rPr lang="en-US" sz="1800" b="0" i="0" u="none" strike="noStrike" dirty="0">
                          <a:solidFill>
                            <a:srgbClr val="000000"/>
                          </a:solidFill>
                          <a:effectLst/>
                          <a:latin typeface="Arial" panose="020B0604020202020204" pitchFamily="34" charset="0"/>
                        </a:rPr>
                        <a:t>Administration</a:t>
                      </a:r>
                    </a:p>
                  </a:txBody>
                  <a:tcPr marL="9525" marR="9525" marT="9525" marB="0" anchor="b"/>
                </a:tc>
                <a:tc>
                  <a:txBody>
                    <a:bodyPr/>
                    <a:lstStyle/>
                    <a:p>
                      <a:pPr algn="r" fontAlgn="ctr"/>
                      <a:r>
                        <a:rPr lang="en-US" sz="1800" b="0" i="0" u="none" strike="noStrike" dirty="0">
                          <a:solidFill>
                            <a:srgbClr val="000000"/>
                          </a:solidFill>
                          <a:effectLst/>
                          <a:latin typeface="Arial" panose="020B0604020202020204" pitchFamily="34" charset="0"/>
                        </a:rPr>
                        <a:t>10 208 283,96</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rPr>
                        <a:t>18 548 642,01</a:t>
                      </a:r>
                    </a:p>
                  </a:txBody>
                  <a:tcPr marL="9525" marR="9525" marT="9525" marB="0" anchor="b"/>
                </a:tc>
                <a:tc>
                  <a:txBody>
                    <a:bodyPr/>
                    <a:lstStyle/>
                    <a:p>
                      <a:pPr algn="r" fontAlgn="b"/>
                      <a:r>
                        <a:rPr lang="en-US" sz="1800" b="0" i="0" u="none" strike="noStrike" dirty="0">
                          <a:solidFill>
                            <a:srgbClr val="000000"/>
                          </a:solidFill>
                          <a:effectLst/>
                          <a:latin typeface="Arial" panose="020B0604020202020204" pitchFamily="34" charset="0"/>
                        </a:rPr>
                        <a:t>-8 340 358,05</a:t>
                      </a:r>
                    </a:p>
                  </a:txBody>
                  <a:tcPr marL="9525" marR="9525" marT="9525" marB="0" anchor="b"/>
                </a:tc>
                <a:extLst>
                  <a:ext uri="{0D108BD9-81ED-4DB2-BD59-A6C34878D82A}">
                    <a16:rowId xmlns:a16="http://schemas.microsoft.com/office/drawing/2014/main" xmlns="" val="10003"/>
                  </a:ext>
                </a:extLst>
              </a:tr>
              <a:tr h="683075">
                <a:tc>
                  <a:txBody>
                    <a:bodyPr/>
                    <a:lstStyle/>
                    <a:p>
                      <a:pPr algn="l" fontAlgn="b"/>
                      <a:r>
                        <a:rPr lang="en-US" sz="1800" b="0" i="0" u="none" strike="noStrike" dirty="0">
                          <a:solidFill>
                            <a:srgbClr val="000000"/>
                          </a:solidFill>
                          <a:effectLst/>
                          <a:latin typeface="Arial" panose="020B0604020202020204" pitchFamily="34" charset="0"/>
                        </a:rPr>
                        <a:t>Institutional Quality Assurance</a:t>
                      </a:r>
                    </a:p>
                  </a:txBody>
                  <a:tcPr marL="9525" marR="9525" marT="9525" marB="0" anchor="b"/>
                </a:tc>
                <a:tc>
                  <a:txBody>
                    <a:bodyPr/>
                    <a:lstStyle/>
                    <a:p>
                      <a:pPr algn="r" fontAlgn="ctr"/>
                      <a:r>
                        <a:rPr lang="en-US" sz="1800" b="0" i="0" u="none" strike="noStrike" dirty="0">
                          <a:solidFill>
                            <a:srgbClr val="000000"/>
                          </a:solidFill>
                          <a:effectLst/>
                          <a:latin typeface="Arial" panose="020B0604020202020204" pitchFamily="34" charset="0"/>
                        </a:rPr>
                        <a:t>3 993 299,68</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rPr>
                        <a:t>5 492 643,12</a:t>
                      </a:r>
                    </a:p>
                  </a:txBody>
                  <a:tcPr marL="9525" marR="9525" marT="9525" marB="0" anchor="b"/>
                </a:tc>
                <a:tc>
                  <a:txBody>
                    <a:bodyPr/>
                    <a:lstStyle/>
                    <a:p>
                      <a:pPr algn="r" fontAlgn="b"/>
                      <a:r>
                        <a:rPr lang="en-US" sz="1800" b="0" i="0" u="none" strike="noStrike" dirty="0">
                          <a:solidFill>
                            <a:srgbClr val="000000"/>
                          </a:solidFill>
                          <a:effectLst/>
                          <a:latin typeface="Arial" panose="020B0604020202020204" pitchFamily="34" charset="0"/>
                        </a:rPr>
                        <a:t>-1 499 343,44</a:t>
                      </a:r>
                    </a:p>
                  </a:txBody>
                  <a:tcPr marL="9525" marR="9525" marT="9525" marB="0" anchor="b"/>
                </a:tc>
                <a:extLst>
                  <a:ext uri="{0D108BD9-81ED-4DB2-BD59-A6C34878D82A}">
                    <a16:rowId xmlns:a16="http://schemas.microsoft.com/office/drawing/2014/main" xmlns="" val="10004"/>
                  </a:ext>
                </a:extLst>
              </a:tr>
              <a:tr h="1018784">
                <a:tc>
                  <a:txBody>
                    <a:bodyPr/>
                    <a:lstStyle/>
                    <a:p>
                      <a:pPr algn="l" fontAlgn="ctr"/>
                      <a:r>
                        <a:rPr lang="en-US" sz="1800" b="0" i="0" u="none" strike="noStrike" dirty="0">
                          <a:solidFill>
                            <a:srgbClr val="000000"/>
                          </a:solidFill>
                          <a:effectLst/>
                          <a:latin typeface="Arial" panose="020B0604020202020204" pitchFamily="34" charset="0"/>
                        </a:rPr>
                        <a:t>Qualifications Management and Programme Reviews</a:t>
                      </a:r>
                    </a:p>
                  </a:txBody>
                  <a:tcPr marL="9525" marR="9525" marT="9525" marB="0" anchor="ctr"/>
                </a:tc>
                <a:tc>
                  <a:txBody>
                    <a:bodyPr/>
                    <a:lstStyle/>
                    <a:p>
                      <a:pPr algn="r" fontAlgn="ctr"/>
                      <a:r>
                        <a:rPr lang="en-US" sz="1800" b="0" i="0" u="none" strike="noStrike" dirty="0">
                          <a:solidFill>
                            <a:srgbClr val="000000"/>
                          </a:solidFill>
                          <a:effectLst/>
                          <a:latin typeface="Arial" panose="020B0604020202020204" pitchFamily="34" charset="0"/>
                        </a:rPr>
                        <a:t>2 919 493,60</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rPr>
                        <a:t>3 922 466,54</a:t>
                      </a:r>
                    </a:p>
                  </a:txBody>
                  <a:tcPr marL="9525" marR="9525" marT="9525" marB="0" anchor="b"/>
                </a:tc>
                <a:tc>
                  <a:txBody>
                    <a:bodyPr/>
                    <a:lstStyle/>
                    <a:p>
                      <a:pPr algn="r" fontAlgn="b"/>
                      <a:r>
                        <a:rPr lang="en-US" sz="1800" b="0" i="0" u="none" strike="noStrike" dirty="0">
                          <a:solidFill>
                            <a:srgbClr val="000000"/>
                          </a:solidFill>
                          <a:effectLst/>
                          <a:latin typeface="Arial" panose="020B0604020202020204" pitchFamily="34" charset="0"/>
                        </a:rPr>
                        <a:t>-1 002 972,94</a:t>
                      </a:r>
                    </a:p>
                  </a:txBody>
                  <a:tcPr marL="9525" marR="9525" marT="9525" marB="0" anchor="b"/>
                </a:tc>
                <a:extLst>
                  <a:ext uri="{0D108BD9-81ED-4DB2-BD59-A6C34878D82A}">
                    <a16:rowId xmlns:a16="http://schemas.microsoft.com/office/drawing/2014/main" xmlns="" val="10005"/>
                  </a:ext>
                </a:extLst>
              </a:tr>
              <a:tr h="683075">
                <a:tc>
                  <a:txBody>
                    <a:bodyPr/>
                    <a:lstStyle/>
                    <a:p>
                      <a:pPr algn="l" fontAlgn="ctr"/>
                      <a:r>
                        <a:rPr lang="en-US" sz="1800" b="0" i="0" u="none" strike="noStrike" dirty="0">
                          <a:solidFill>
                            <a:srgbClr val="000000"/>
                          </a:solidFill>
                          <a:effectLst/>
                          <a:latin typeface="Arial" panose="020B0604020202020204" pitchFamily="34" charset="0"/>
                        </a:rPr>
                        <a:t>Research, Monitoring and Advice</a:t>
                      </a:r>
                    </a:p>
                  </a:txBody>
                  <a:tcPr marL="9525" marR="9525" marT="9525" marB="0" anchor="ctr"/>
                </a:tc>
                <a:tc>
                  <a:txBody>
                    <a:bodyPr/>
                    <a:lstStyle/>
                    <a:p>
                      <a:pPr algn="r" fontAlgn="ctr"/>
                      <a:r>
                        <a:rPr lang="en-US" sz="1800" b="0" i="0" u="none" strike="noStrike" dirty="0">
                          <a:solidFill>
                            <a:srgbClr val="000000"/>
                          </a:solidFill>
                          <a:effectLst/>
                          <a:latin typeface="Arial" panose="020B0604020202020204" pitchFamily="34" charset="0"/>
                        </a:rPr>
                        <a:t>249 940,48</a:t>
                      </a:r>
                    </a:p>
                  </a:txBody>
                  <a:tcPr marL="9525" marR="9525" marT="9525" marB="0" anchor="ctr"/>
                </a:tc>
                <a:tc>
                  <a:txBody>
                    <a:bodyPr/>
                    <a:lstStyle/>
                    <a:p>
                      <a:pPr algn="r" fontAlgn="b"/>
                      <a:r>
                        <a:rPr lang="en-US" sz="1800" b="0" i="0" u="none" strike="noStrike" dirty="0">
                          <a:solidFill>
                            <a:srgbClr val="000000"/>
                          </a:solidFill>
                          <a:effectLst/>
                          <a:latin typeface="Arial" panose="020B0604020202020204" pitchFamily="34" charset="0"/>
                        </a:rPr>
                        <a:t>919 732,60</a:t>
                      </a:r>
                    </a:p>
                  </a:txBody>
                  <a:tcPr marL="9525" marR="9525" marT="9525" marB="0" anchor="b"/>
                </a:tc>
                <a:tc>
                  <a:txBody>
                    <a:bodyPr/>
                    <a:lstStyle/>
                    <a:p>
                      <a:pPr algn="r" fontAlgn="b"/>
                      <a:r>
                        <a:rPr lang="en-US" sz="1800" b="0" i="0" u="none" strike="noStrike" dirty="0">
                          <a:solidFill>
                            <a:srgbClr val="000000"/>
                          </a:solidFill>
                          <a:effectLst/>
                          <a:latin typeface="Arial" panose="020B0604020202020204" pitchFamily="34" charset="0"/>
                        </a:rPr>
                        <a:t>-669 792,12</a:t>
                      </a:r>
                    </a:p>
                  </a:txBody>
                  <a:tcPr marL="9525" marR="9525" marT="9525" marB="0" anchor="b"/>
                </a:tc>
                <a:extLst>
                  <a:ext uri="{0D108BD9-81ED-4DB2-BD59-A6C34878D82A}">
                    <a16:rowId xmlns:a16="http://schemas.microsoft.com/office/drawing/2014/main" xmlns="" val="10006"/>
                  </a:ext>
                </a:extLst>
              </a:tr>
              <a:tr h="683075">
                <a:tc>
                  <a:txBody>
                    <a:bodyPr/>
                    <a:lstStyle/>
                    <a:p>
                      <a:pPr algn="l" fontAlgn="b"/>
                      <a:r>
                        <a:rPr lang="en-US" sz="1800" b="1" i="0" u="none" strike="noStrike" dirty="0">
                          <a:solidFill>
                            <a:srgbClr val="000000"/>
                          </a:solidFill>
                          <a:effectLst/>
                          <a:latin typeface="Arial" panose="020B0604020202020204" pitchFamily="34" charset="0"/>
                        </a:rPr>
                        <a:t>Total for Goods &amp; Services</a:t>
                      </a:r>
                    </a:p>
                  </a:txBody>
                  <a:tcPr marL="9525" marR="9525" marT="9525" marB="0" anchor="b"/>
                </a:tc>
                <a:tc>
                  <a:txBody>
                    <a:bodyPr/>
                    <a:lstStyle/>
                    <a:p>
                      <a:pPr algn="r" fontAlgn="b"/>
                      <a:r>
                        <a:rPr lang="en-US" sz="1800" b="1" i="0" u="none" strike="noStrike" dirty="0">
                          <a:solidFill>
                            <a:srgbClr val="000000"/>
                          </a:solidFill>
                          <a:effectLst/>
                          <a:latin typeface="Arial" panose="020B0604020202020204" pitchFamily="34" charset="0"/>
                        </a:rPr>
                        <a:t>17 371 017,72</a:t>
                      </a:r>
                    </a:p>
                  </a:txBody>
                  <a:tcPr marL="9525" marR="9525" marT="9525" marB="0" anchor="b"/>
                </a:tc>
                <a:tc>
                  <a:txBody>
                    <a:bodyPr/>
                    <a:lstStyle/>
                    <a:p>
                      <a:pPr algn="r" fontAlgn="b"/>
                      <a:r>
                        <a:rPr lang="en-US" sz="1800" b="1" i="0" u="none" strike="noStrike" dirty="0">
                          <a:solidFill>
                            <a:srgbClr val="000000"/>
                          </a:solidFill>
                          <a:effectLst/>
                          <a:latin typeface="Arial" panose="020B0604020202020204" pitchFamily="34" charset="0"/>
                        </a:rPr>
                        <a:t>28 883 484,27</a:t>
                      </a:r>
                    </a:p>
                  </a:txBody>
                  <a:tcPr marL="9525" marR="9525" marT="9525" marB="0" anchor="b"/>
                </a:tc>
                <a:tc>
                  <a:txBody>
                    <a:bodyPr/>
                    <a:lstStyle/>
                    <a:p>
                      <a:pPr algn="r" fontAlgn="b"/>
                      <a:r>
                        <a:rPr lang="en-US" sz="1800" b="1" i="0" u="none" strike="noStrike" dirty="0">
                          <a:solidFill>
                            <a:srgbClr val="000000"/>
                          </a:solidFill>
                          <a:effectLst/>
                          <a:latin typeface="Arial" panose="020B0604020202020204" pitchFamily="34" charset="0"/>
                        </a:rPr>
                        <a:t>-11 512 466,55</a:t>
                      </a:r>
                    </a:p>
                  </a:txBody>
                  <a:tcPr marL="9525" marR="9525" marT="9525" marB="0" anchor="b"/>
                </a:tc>
                <a:extLst>
                  <a:ext uri="{0D108BD9-81ED-4DB2-BD59-A6C34878D82A}">
                    <a16:rowId xmlns:a16="http://schemas.microsoft.com/office/drawing/2014/main" xmlns="" val="10007"/>
                  </a:ext>
                </a:extLst>
              </a:tr>
            </a:tbl>
          </a:graphicData>
        </a:graphic>
      </p:graphicFrame>
      <p:sp>
        <p:nvSpPr>
          <p:cNvPr id="8" name="Slide Number Placeholder 7"/>
          <p:cNvSpPr>
            <a:spLocks noGrp="1"/>
          </p:cNvSpPr>
          <p:nvPr>
            <p:ph type="sldNum" sz="quarter" idx="11"/>
          </p:nvPr>
        </p:nvSpPr>
        <p:spPr/>
        <p:txBody>
          <a:bodyPr/>
          <a:lstStyle/>
          <a:p>
            <a:fld id="{2E9316BC-A2CD-4691-8A48-BC2D92705112}" type="slidenum">
              <a:rPr lang="en-GB" smtClean="0"/>
              <a:pPr/>
              <a:t>44</a:t>
            </a:fld>
            <a:endParaRPr lang="en-GB"/>
          </a:p>
        </p:txBody>
      </p:sp>
    </p:spTree>
    <p:extLst>
      <p:ext uri="{BB962C8B-B14F-4D97-AF65-F5344CB8AC3E}">
        <p14:creationId xmlns:p14="http://schemas.microsoft.com/office/powerpoint/2010/main" xmlns="" val="20427645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2875"/>
            <a:ext cx="8712968" cy="621829"/>
          </a:xfrm>
        </p:spPr>
        <p:txBody>
          <a:bodyPr/>
          <a:lstStyle/>
          <a:p>
            <a:r>
              <a:rPr lang="en-US" sz="2400" dirty="0">
                <a:solidFill>
                  <a:prstClr val="black"/>
                </a:solidFill>
              </a:rPr>
              <a:t>NOTES </a:t>
            </a:r>
            <a:r>
              <a:rPr lang="en-US" sz="2400" dirty="0" smtClean="0">
                <a:solidFill>
                  <a:prstClr val="black"/>
                </a:solidFill>
              </a:rPr>
              <a:t>ON GOODS AND SERVICES </a:t>
            </a:r>
            <a:r>
              <a:rPr lang="en-US" sz="2400" dirty="0">
                <a:solidFill>
                  <a:prstClr val="black"/>
                </a:solidFill>
              </a:rPr>
              <a:t>BUDGET</a:t>
            </a:r>
            <a:endParaRPr lang="en-US" dirty="0"/>
          </a:p>
        </p:txBody>
      </p:sp>
      <p:sp>
        <p:nvSpPr>
          <p:cNvPr id="3" name="Content Placeholder 2"/>
          <p:cNvSpPr>
            <a:spLocks noGrp="1"/>
          </p:cNvSpPr>
          <p:nvPr>
            <p:ph idx="1"/>
          </p:nvPr>
        </p:nvSpPr>
        <p:spPr>
          <a:xfrm>
            <a:off x="179512" y="620688"/>
            <a:ext cx="8712968" cy="5594375"/>
          </a:xfrm>
        </p:spPr>
        <p:txBody>
          <a:bodyPr/>
          <a:lstStyle/>
          <a:p>
            <a:pPr lvl="0">
              <a:buFont typeface="Wingdings" panose="05000000000000000000" pitchFamily="2" charset="2"/>
              <a:buChar char="§"/>
            </a:pPr>
            <a:r>
              <a:rPr lang="en-US" sz="2200" dirty="0">
                <a:solidFill>
                  <a:prstClr val="black"/>
                </a:solidFill>
              </a:rPr>
              <a:t>The budget allocation is based on </a:t>
            </a:r>
            <a:r>
              <a:rPr lang="en-US" sz="2200" dirty="0" smtClean="0">
                <a:solidFill>
                  <a:prstClr val="black"/>
                </a:solidFill>
              </a:rPr>
              <a:t>activities that need to be undertaken to achieve the set strategic objectives of the Programmes as per the APP.</a:t>
            </a:r>
          </a:p>
          <a:p>
            <a:pPr lvl="0">
              <a:buFont typeface="Wingdings" panose="05000000000000000000" pitchFamily="2" charset="2"/>
              <a:buChar char="§"/>
            </a:pPr>
            <a:r>
              <a:rPr lang="en-US" sz="2200" dirty="0" smtClean="0">
                <a:solidFill>
                  <a:prstClr val="black"/>
                </a:solidFill>
              </a:rPr>
              <a:t>The budget methodology used is zero based and also activity based budget.</a:t>
            </a:r>
            <a:endParaRPr lang="en-US" sz="2200" dirty="0">
              <a:solidFill>
                <a:prstClr val="black"/>
              </a:solidFill>
            </a:endParaRPr>
          </a:p>
          <a:p>
            <a:pPr lvl="0">
              <a:buFont typeface="Wingdings" panose="05000000000000000000" pitchFamily="2" charset="2"/>
              <a:buChar char="§"/>
            </a:pPr>
            <a:r>
              <a:rPr lang="en-US" sz="2200" dirty="0">
                <a:solidFill>
                  <a:prstClr val="black"/>
                </a:solidFill>
              </a:rPr>
              <a:t>The </a:t>
            </a:r>
            <a:r>
              <a:rPr lang="en-US" sz="2200" dirty="0" smtClean="0">
                <a:solidFill>
                  <a:prstClr val="black"/>
                </a:solidFill>
              </a:rPr>
              <a:t>goods and services budget takes 33% of the total </a:t>
            </a:r>
            <a:r>
              <a:rPr lang="en-US" sz="2200" dirty="0">
                <a:solidFill>
                  <a:prstClr val="black"/>
                </a:solidFill>
              </a:rPr>
              <a:t>baseline budget </a:t>
            </a:r>
            <a:r>
              <a:rPr lang="en-US" sz="2200" dirty="0" smtClean="0">
                <a:solidFill>
                  <a:prstClr val="black"/>
                </a:solidFill>
              </a:rPr>
              <a:t>allocation and includes</a:t>
            </a:r>
            <a:endParaRPr lang="en-US" sz="2200" dirty="0">
              <a:solidFill>
                <a:prstClr val="black"/>
              </a:solidFill>
            </a:endParaRPr>
          </a:p>
          <a:p>
            <a:pPr lvl="0">
              <a:buFont typeface="Wingdings" panose="05000000000000000000" pitchFamily="2" charset="2"/>
              <a:buChar char="§"/>
            </a:pPr>
            <a:r>
              <a:rPr lang="en-US" sz="2200" dirty="0" smtClean="0">
                <a:solidFill>
                  <a:prstClr val="black"/>
                </a:solidFill>
              </a:rPr>
              <a:t>Programme:  Administration takes 58% </a:t>
            </a:r>
            <a:r>
              <a:rPr lang="en-US" sz="2200" dirty="0">
                <a:solidFill>
                  <a:prstClr val="black"/>
                </a:solidFill>
              </a:rPr>
              <a:t>of the total </a:t>
            </a:r>
            <a:r>
              <a:rPr lang="en-US" sz="2200" dirty="0" smtClean="0">
                <a:solidFill>
                  <a:prstClr val="black"/>
                </a:solidFill>
              </a:rPr>
              <a:t>goods and services. </a:t>
            </a:r>
            <a:endParaRPr lang="en-US" sz="2200" dirty="0">
              <a:solidFill>
                <a:prstClr val="black"/>
              </a:solidFill>
            </a:endParaRPr>
          </a:p>
          <a:p>
            <a:pPr lvl="0">
              <a:buFont typeface="Wingdings" panose="05000000000000000000" pitchFamily="2" charset="2"/>
              <a:buChar char="§"/>
            </a:pPr>
            <a:r>
              <a:rPr lang="en-US" sz="2200" dirty="0" smtClean="0">
                <a:solidFill>
                  <a:prstClr val="black"/>
                </a:solidFill>
              </a:rPr>
              <a:t>Programme:  Institutional </a:t>
            </a:r>
            <a:r>
              <a:rPr lang="en-US" sz="2200" dirty="0">
                <a:solidFill>
                  <a:prstClr val="black"/>
                </a:solidFill>
              </a:rPr>
              <a:t>Quality Assurance </a:t>
            </a:r>
            <a:r>
              <a:rPr lang="en-US" sz="2200" dirty="0" smtClean="0">
                <a:solidFill>
                  <a:prstClr val="black"/>
                </a:solidFill>
              </a:rPr>
              <a:t>takes 23% of </a:t>
            </a:r>
            <a:r>
              <a:rPr lang="en-US" sz="2200" dirty="0">
                <a:solidFill>
                  <a:prstClr val="black"/>
                </a:solidFill>
              </a:rPr>
              <a:t>the total goods and services </a:t>
            </a:r>
            <a:endParaRPr lang="en-US" sz="2200" dirty="0" smtClean="0">
              <a:solidFill>
                <a:prstClr val="black"/>
              </a:solidFill>
            </a:endParaRPr>
          </a:p>
          <a:p>
            <a:pPr lvl="0">
              <a:buFont typeface="Wingdings" panose="05000000000000000000" pitchFamily="2" charset="2"/>
              <a:buChar char="§"/>
            </a:pPr>
            <a:r>
              <a:rPr lang="en-US" sz="2200" dirty="0" smtClean="0">
                <a:solidFill>
                  <a:prstClr val="black"/>
                </a:solidFill>
              </a:rPr>
              <a:t>Programme:  Qualifications </a:t>
            </a:r>
            <a:r>
              <a:rPr lang="en-US" sz="2200" dirty="0">
                <a:solidFill>
                  <a:prstClr val="black"/>
                </a:solidFill>
              </a:rPr>
              <a:t>Management and Programme Reviews </a:t>
            </a:r>
            <a:r>
              <a:rPr lang="en-US" sz="2200" dirty="0" smtClean="0">
                <a:solidFill>
                  <a:prstClr val="black"/>
                </a:solidFill>
              </a:rPr>
              <a:t>take 17% </a:t>
            </a:r>
            <a:r>
              <a:rPr lang="en-US" sz="2200" dirty="0">
                <a:solidFill>
                  <a:prstClr val="black"/>
                </a:solidFill>
              </a:rPr>
              <a:t>of the </a:t>
            </a:r>
            <a:r>
              <a:rPr lang="en-US" sz="2200" dirty="0" smtClean="0">
                <a:solidFill>
                  <a:prstClr val="black"/>
                </a:solidFill>
              </a:rPr>
              <a:t>total </a:t>
            </a:r>
            <a:r>
              <a:rPr lang="en-US" sz="2200" dirty="0">
                <a:solidFill>
                  <a:prstClr val="black"/>
                </a:solidFill>
              </a:rPr>
              <a:t>goods and </a:t>
            </a:r>
            <a:r>
              <a:rPr lang="en-US" sz="2200" dirty="0" smtClean="0">
                <a:solidFill>
                  <a:prstClr val="black"/>
                </a:solidFill>
              </a:rPr>
              <a:t>services. </a:t>
            </a:r>
            <a:endParaRPr lang="en-US" sz="2200" dirty="0">
              <a:solidFill>
                <a:prstClr val="black"/>
              </a:solidFill>
            </a:endParaRPr>
          </a:p>
          <a:p>
            <a:pPr lvl="0">
              <a:buFont typeface="Wingdings" panose="05000000000000000000" pitchFamily="2" charset="2"/>
              <a:buChar char="§"/>
            </a:pPr>
            <a:r>
              <a:rPr lang="en-US" sz="2200" dirty="0" smtClean="0">
                <a:solidFill>
                  <a:prstClr val="black"/>
                </a:solidFill>
              </a:rPr>
              <a:t>Programme:  Research</a:t>
            </a:r>
            <a:r>
              <a:rPr lang="en-US" sz="2200" dirty="0">
                <a:solidFill>
                  <a:prstClr val="black"/>
                </a:solidFill>
              </a:rPr>
              <a:t>, Monitoring and Advice </a:t>
            </a:r>
            <a:r>
              <a:rPr lang="en-US" sz="2200" dirty="0" smtClean="0">
                <a:solidFill>
                  <a:prstClr val="black"/>
                </a:solidFill>
              </a:rPr>
              <a:t>take 2% of </a:t>
            </a:r>
            <a:r>
              <a:rPr lang="en-US" sz="2200" dirty="0">
                <a:solidFill>
                  <a:prstClr val="black"/>
                </a:solidFill>
              </a:rPr>
              <a:t>the total goods and services. </a:t>
            </a:r>
          </a:p>
          <a:p>
            <a:endParaRPr lang="en-US"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45</a:t>
            </a:fld>
            <a:endParaRPr lang="en-GB"/>
          </a:p>
        </p:txBody>
      </p:sp>
    </p:spTree>
    <p:extLst>
      <p:ext uri="{BB962C8B-B14F-4D97-AF65-F5344CB8AC3E}">
        <p14:creationId xmlns:p14="http://schemas.microsoft.com/office/powerpoint/2010/main" xmlns="" val="25231029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2875"/>
            <a:ext cx="8712968" cy="785813"/>
          </a:xfrm>
        </p:spPr>
        <p:txBody>
          <a:bodyPr/>
          <a:lstStyle/>
          <a:p>
            <a:r>
              <a:rPr lang="en-US" sz="2800" dirty="0">
                <a:solidFill>
                  <a:prstClr val="black"/>
                </a:solidFill>
              </a:rPr>
              <a:t>FUNDING PROPOSAL FOR BUDGET SHORTFALL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65729851"/>
              </p:ext>
            </p:extLst>
          </p:nvPr>
        </p:nvGraphicFramePr>
        <p:xfrm>
          <a:off x="179512" y="764703"/>
          <a:ext cx="8856985" cy="5328592"/>
        </p:xfrm>
        <a:graphic>
          <a:graphicData uri="http://schemas.openxmlformats.org/drawingml/2006/table">
            <a:tbl>
              <a:tblPr firstRow="1" bandRow="1">
                <a:tableStyleId>{5C22544A-7EE6-4342-B048-85BDC9FD1C3A}</a:tableStyleId>
              </a:tblPr>
              <a:tblGrid>
                <a:gridCol w="3145063">
                  <a:extLst>
                    <a:ext uri="{9D8B030D-6E8A-4147-A177-3AD203B41FA5}">
                      <a16:colId xmlns:a16="http://schemas.microsoft.com/office/drawing/2014/main" xmlns="" val="20000"/>
                    </a:ext>
                  </a:extLst>
                </a:gridCol>
                <a:gridCol w="2111521">
                  <a:extLst>
                    <a:ext uri="{9D8B030D-6E8A-4147-A177-3AD203B41FA5}">
                      <a16:colId xmlns:a16="http://schemas.microsoft.com/office/drawing/2014/main" xmlns="" val="20001"/>
                    </a:ext>
                  </a:extLst>
                </a:gridCol>
                <a:gridCol w="3600401">
                  <a:extLst>
                    <a:ext uri="{9D8B030D-6E8A-4147-A177-3AD203B41FA5}">
                      <a16:colId xmlns:a16="http://schemas.microsoft.com/office/drawing/2014/main" xmlns="" val="20002"/>
                    </a:ext>
                  </a:extLst>
                </a:gridCol>
              </a:tblGrid>
              <a:tr h="536521">
                <a:tc>
                  <a:txBody>
                    <a:bodyPr/>
                    <a:lstStyle/>
                    <a:p>
                      <a:pPr algn="l" fontAlgn="b"/>
                      <a:r>
                        <a:rPr lang="en-US" sz="1600" b="1" i="0" u="none" strike="noStrike" dirty="0" smtClean="0">
                          <a:solidFill>
                            <a:srgbClr val="000000"/>
                          </a:solidFill>
                          <a:effectLst/>
                          <a:latin typeface="Arial" panose="020B0604020202020204" pitchFamily="34" charset="0"/>
                        </a:rPr>
                        <a:t>Description</a:t>
                      </a:r>
                      <a:endParaRPr lang="en-US" sz="16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1600" b="1" i="0" u="none" strike="noStrike" dirty="0">
                          <a:solidFill>
                            <a:srgbClr val="000000"/>
                          </a:solidFill>
                          <a:effectLst/>
                          <a:latin typeface="Arial" panose="020B0604020202020204" pitchFamily="34" charset="0"/>
                        </a:rPr>
                        <a:t>Projected/Estimated Amount</a:t>
                      </a:r>
                    </a:p>
                  </a:txBody>
                  <a:tcPr marL="9525" marR="9525" marT="9525" marB="0" anchor="b"/>
                </a:tc>
                <a:tc>
                  <a:txBody>
                    <a:bodyPr/>
                    <a:lstStyle/>
                    <a:p>
                      <a:pPr algn="l" fontAlgn="b"/>
                      <a:r>
                        <a:rPr lang="en-US" sz="1600" b="1" i="0" u="none" strike="noStrike" dirty="0">
                          <a:solidFill>
                            <a:srgbClr val="000000"/>
                          </a:solidFill>
                          <a:effectLst/>
                          <a:latin typeface="Arial" panose="020B0604020202020204" pitchFamily="34" charset="0"/>
                        </a:rPr>
                        <a:t>Notes</a:t>
                      </a:r>
                    </a:p>
                  </a:txBody>
                  <a:tcPr marL="9525" marR="9525" marT="9525" marB="0" anchor="b"/>
                </a:tc>
                <a:extLst>
                  <a:ext uri="{0D108BD9-81ED-4DB2-BD59-A6C34878D82A}">
                    <a16:rowId xmlns:a16="http://schemas.microsoft.com/office/drawing/2014/main" xmlns="" val="10000"/>
                  </a:ext>
                </a:extLst>
              </a:tr>
              <a:tr h="272838">
                <a:tc>
                  <a:txBody>
                    <a:bodyPr/>
                    <a:lstStyle/>
                    <a:p>
                      <a:pPr algn="l" fontAlgn="b"/>
                      <a:r>
                        <a:rPr lang="en-US" sz="1600" b="0" i="0" u="none" strike="noStrike" dirty="0">
                          <a:solidFill>
                            <a:srgbClr val="000000"/>
                          </a:solidFill>
                          <a:effectLst/>
                          <a:latin typeface="Arial" panose="020B0604020202020204" pitchFamily="34" charset="0"/>
                        </a:rPr>
                        <a:t>Goods &amp; Services</a:t>
                      </a:r>
                    </a:p>
                  </a:txBody>
                  <a:tcPr marL="9525" marR="9525" marT="9525" marB="0" anchor="b"/>
                </a:tc>
                <a:tc>
                  <a:txBody>
                    <a:bodyPr/>
                    <a:lstStyle/>
                    <a:p>
                      <a:pPr algn="r" fontAlgn="b"/>
                      <a:r>
                        <a:rPr lang="en-US" sz="1600" b="0" i="0" u="none" strike="noStrike" dirty="0">
                          <a:solidFill>
                            <a:srgbClr val="000000"/>
                          </a:solidFill>
                          <a:effectLst/>
                          <a:latin typeface="Arial" panose="020B0604020202020204" pitchFamily="34" charset="0"/>
                        </a:rPr>
                        <a:t>11 512 466,55</a:t>
                      </a:r>
                    </a:p>
                  </a:txBody>
                  <a:tcPr marL="9525" marR="9525" marT="9525" marB="0" anchor="b"/>
                </a:tc>
                <a:tc>
                  <a:txBody>
                    <a:bodyPr/>
                    <a:lstStyle/>
                    <a:p>
                      <a:pPr algn="l" fontAlgn="b"/>
                      <a:r>
                        <a:rPr lang="en-US" sz="1600" b="0" i="0" u="none" strike="noStrike" dirty="0">
                          <a:solidFill>
                            <a:srgbClr val="000000"/>
                          </a:solidFill>
                          <a:effectLst/>
                          <a:latin typeface="Arial" panose="020B0604020202020204" pitchFamily="34" charset="0"/>
                        </a:rPr>
                        <a:t> </a:t>
                      </a:r>
                    </a:p>
                  </a:txBody>
                  <a:tcPr marL="9525" marR="9525" marT="9525" marB="0" anchor="b"/>
                </a:tc>
                <a:extLst>
                  <a:ext uri="{0D108BD9-81ED-4DB2-BD59-A6C34878D82A}">
                    <a16:rowId xmlns:a16="http://schemas.microsoft.com/office/drawing/2014/main" xmlns="" val="10001"/>
                  </a:ext>
                </a:extLst>
              </a:tr>
              <a:tr h="1591254">
                <a:tc>
                  <a:txBody>
                    <a:bodyPr/>
                    <a:lstStyle/>
                    <a:p>
                      <a:pPr algn="l" fontAlgn="b"/>
                      <a:r>
                        <a:rPr lang="en-ZA" sz="1600" b="0" i="0" u="none" strike="noStrike" dirty="0">
                          <a:solidFill>
                            <a:srgbClr val="000000"/>
                          </a:solidFill>
                          <a:effectLst/>
                          <a:latin typeface="Arial" panose="020B0604020202020204" pitchFamily="34" charset="0"/>
                        </a:rPr>
                        <a:t>Projected/Estimated rollover of funds from 2017/2018 allocated funds in December 2017.</a:t>
                      </a:r>
                    </a:p>
                  </a:txBody>
                  <a:tcPr marL="9525" marR="9525" marT="9525" marB="0" anchor="b"/>
                </a:tc>
                <a:tc>
                  <a:txBody>
                    <a:bodyPr/>
                    <a:lstStyle/>
                    <a:p>
                      <a:pPr algn="r" fontAlgn="b"/>
                      <a:r>
                        <a:rPr lang="en-US" sz="1600" b="0" i="0" u="none" strike="noStrike" dirty="0">
                          <a:solidFill>
                            <a:srgbClr val="000000"/>
                          </a:solidFill>
                          <a:effectLst/>
                          <a:latin typeface="Arial" panose="020B0604020202020204" pitchFamily="34" charset="0"/>
                        </a:rPr>
                        <a:t>9 276 683,17</a:t>
                      </a:r>
                    </a:p>
                  </a:txBody>
                  <a:tcPr marL="9525" marR="9525" marT="9525" marB="0" anchor="b"/>
                </a:tc>
                <a:tc>
                  <a:txBody>
                    <a:bodyPr/>
                    <a:lstStyle/>
                    <a:p>
                      <a:pPr algn="l" fontAlgn="b"/>
                      <a:r>
                        <a:rPr lang="en-ZA" sz="1600" b="0" i="0" u="none" strike="noStrike" dirty="0">
                          <a:solidFill>
                            <a:srgbClr val="000000"/>
                          </a:solidFill>
                          <a:effectLst/>
                          <a:latin typeface="Arial" panose="020B0604020202020204" pitchFamily="34" charset="0"/>
                        </a:rPr>
                        <a:t>The reflected amount is just a projection/estimation based on the January 2018 expenditure report.  It might be lower or higher at the end of March 2018.</a:t>
                      </a:r>
                    </a:p>
                  </a:txBody>
                  <a:tcPr marL="9525" marR="9525" marT="9525" marB="0" anchor="b"/>
                </a:tc>
                <a:extLst>
                  <a:ext uri="{0D108BD9-81ED-4DB2-BD59-A6C34878D82A}">
                    <a16:rowId xmlns:a16="http://schemas.microsoft.com/office/drawing/2014/main" xmlns="" val="10002"/>
                  </a:ext>
                </a:extLst>
              </a:tr>
              <a:tr h="800204">
                <a:tc>
                  <a:txBody>
                    <a:bodyPr/>
                    <a:lstStyle/>
                    <a:p>
                      <a:pPr algn="l" fontAlgn="b"/>
                      <a:r>
                        <a:rPr lang="en-ZA" sz="1600" b="1" i="0" u="none" strike="noStrike" dirty="0">
                          <a:solidFill>
                            <a:srgbClr val="000000"/>
                          </a:solidFill>
                          <a:effectLst/>
                          <a:latin typeface="Arial" panose="020B0604020202020204" pitchFamily="34" charset="0"/>
                        </a:rPr>
                        <a:t>Projected/Estimated shortfall after approval of rollover of funds by DHET.</a:t>
                      </a:r>
                    </a:p>
                  </a:txBody>
                  <a:tcPr marL="9525" marR="9525" marT="9525" marB="0" anchor="b"/>
                </a:tc>
                <a:tc>
                  <a:txBody>
                    <a:bodyPr/>
                    <a:lstStyle/>
                    <a:p>
                      <a:pPr algn="r" fontAlgn="b"/>
                      <a:r>
                        <a:rPr lang="en-US" sz="1600" b="1" i="0" u="none" strike="noStrike" dirty="0">
                          <a:solidFill>
                            <a:srgbClr val="000000"/>
                          </a:solidFill>
                          <a:effectLst/>
                          <a:latin typeface="Arial" panose="020B0604020202020204" pitchFamily="34" charset="0"/>
                        </a:rPr>
                        <a:t>2 235 783,38</a:t>
                      </a:r>
                    </a:p>
                  </a:txBody>
                  <a:tcPr marL="9525" marR="9525" marT="9525" marB="0" anchor="b"/>
                </a:tc>
                <a:tc>
                  <a:txBody>
                    <a:bodyPr/>
                    <a:lstStyle/>
                    <a:p>
                      <a:pPr algn="l" fontAlgn="b"/>
                      <a:r>
                        <a:rPr lang="en-US" sz="1600" b="0" i="0" u="none" strike="noStrike" dirty="0">
                          <a:solidFill>
                            <a:srgbClr val="000000"/>
                          </a:solidFill>
                          <a:effectLst/>
                          <a:latin typeface="Arial" panose="020B0604020202020204" pitchFamily="34" charset="0"/>
                        </a:rPr>
                        <a:t> </a:t>
                      </a:r>
                    </a:p>
                  </a:txBody>
                  <a:tcPr marL="9525" marR="9525" marT="9525" marB="0" anchor="b"/>
                </a:tc>
                <a:extLst>
                  <a:ext uri="{0D108BD9-81ED-4DB2-BD59-A6C34878D82A}">
                    <a16:rowId xmlns:a16="http://schemas.microsoft.com/office/drawing/2014/main" xmlns="" val="10003"/>
                  </a:ext>
                </a:extLst>
              </a:tr>
              <a:tr h="1591254">
                <a:tc>
                  <a:txBody>
                    <a:bodyPr/>
                    <a:lstStyle/>
                    <a:p>
                      <a:pPr algn="l" fontAlgn="b"/>
                      <a:r>
                        <a:rPr lang="en-ZA" sz="1600" b="0" i="0" u="none" strike="noStrike" dirty="0">
                          <a:solidFill>
                            <a:srgbClr val="000000"/>
                          </a:solidFill>
                          <a:effectLst/>
                          <a:latin typeface="Arial" panose="020B0604020202020204" pitchFamily="34" charset="0"/>
                        </a:rPr>
                        <a:t>Shortfall for developing integrated online management system.</a:t>
                      </a:r>
                    </a:p>
                  </a:txBody>
                  <a:tcPr marL="9525" marR="9525" marT="9525" marB="0" anchor="b"/>
                </a:tc>
                <a:tc>
                  <a:txBody>
                    <a:bodyPr/>
                    <a:lstStyle/>
                    <a:p>
                      <a:pPr algn="r" fontAlgn="b"/>
                      <a:r>
                        <a:rPr lang="en-US" sz="1600" b="0" i="0" u="none" strike="noStrike" dirty="0">
                          <a:solidFill>
                            <a:srgbClr val="000000"/>
                          </a:solidFill>
                          <a:effectLst/>
                          <a:latin typeface="Arial" panose="020B0604020202020204" pitchFamily="34" charset="0"/>
                        </a:rPr>
                        <a:t>10 000 000,00</a:t>
                      </a:r>
                    </a:p>
                  </a:txBody>
                  <a:tcPr marL="9525" marR="9525" marT="9525" marB="0" anchor="b"/>
                </a:tc>
                <a:tc>
                  <a:txBody>
                    <a:bodyPr/>
                    <a:lstStyle/>
                    <a:p>
                      <a:pPr algn="l" fontAlgn="b"/>
                      <a:r>
                        <a:rPr lang="en-ZA" sz="1600" b="0" i="0" u="none" strike="noStrike" dirty="0">
                          <a:solidFill>
                            <a:srgbClr val="000000"/>
                          </a:solidFill>
                          <a:effectLst/>
                          <a:latin typeface="Arial" panose="020B0604020202020204" pitchFamily="34" charset="0"/>
                        </a:rPr>
                        <a:t>The development will be done in two phases and estimated completion and implementation date is the beginning of the year 2020/2021.</a:t>
                      </a:r>
                    </a:p>
                  </a:txBody>
                  <a:tcPr marL="9525" marR="9525" marT="9525" marB="0" anchor="b"/>
                </a:tc>
                <a:extLst>
                  <a:ext uri="{0D108BD9-81ED-4DB2-BD59-A6C34878D82A}">
                    <a16:rowId xmlns:a16="http://schemas.microsoft.com/office/drawing/2014/main" xmlns="" val="10004"/>
                  </a:ext>
                </a:extLst>
              </a:tr>
              <a:tr h="536521">
                <a:tc>
                  <a:txBody>
                    <a:bodyPr/>
                    <a:lstStyle/>
                    <a:p>
                      <a:pPr algn="l" fontAlgn="b"/>
                      <a:r>
                        <a:rPr lang="en-ZA" sz="1600" b="1" i="0" u="none" strike="noStrike" dirty="0">
                          <a:solidFill>
                            <a:srgbClr val="000000"/>
                          </a:solidFill>
                          <a:effectLst/>
                          <a:latin typeface="Arial" panose="020B0604020202020204" pitchFamily="34" charset="0"/>
                        </a:rPr>
                        <a:t>Grand total shortfall to be funded</a:t>
                      </a:r>
                    </a:p>
                  </a:txBody>
                  <a:tcPr marL="9525" marR="9525" marT="9525" marB="0" anchor="b"/>
                </a:tc>
                <a:tc>
                  <a:txBody>
                    <a:bodyPr/>
                    <a:lstStyle/>
                    <a:p>
                      <a:pPr algn="r" fontAlgn="b"/>
                      <a:r>
                        <a:rPr lang="en-US" sz="1600" b="1" i="0" u="none" strike="noStrike" dirty="0">
                          <a:solidFill>
                            <a:srgbClr val="000000"/>
                          </a:solidFill>
                          <a:effectLst/>
                          <a:latin typeface="Arial" panose="020B0604020202020204" pitchFamily="34" charset="0"/>
                        </a:rPr>
                        <a:t>12 235 783,38</a:t>
                      </a:r>
                    </a:p>
                  </a:txBody>
                  <a:tcPr marL="9525" marR="9525" marT="9525" marB="0" anchor="b"/>
                </a:tc>
                <a:tc>
                  <a:txBody>
                    <a:bodyPr/>
                    <a:lstStyle/>
                    <a:p>
                      <a:pPr algn="l" fontAlgn="b"/>
                      <a:r>
                        <a:rPr lang="en-US" sz="1600" b="0" i="0" u="none" strike="noStrike" dirty="0">
                          <a:solidFill>
                            <a:srgbClr val="000000"/>
                          </a:solidFill>
                          <a:effectLst/>
                          <a:latin typeface="Arial" panose="020B0604020202020204" pitchFamily="34" charset="0"/>
                        </a:rPr>
                        <a:t> </a:t>
                      </a:r>
                    </a:p>
                  </a:txBody>
                  <a:tcPr marL="9525" marR="9525" marT="9525" marB="0" anchor="b"/>
                </a:tc>
                <a:extLst>
                  <a:ext uri="{0D108BD9-81ED-4DB2-BD59-A6C34878D82A}">
                    <a16:rowId xmlns:a16="http://schemas.microsoft.com/office/drawing/2014/main" xmlns="" val="10005"/>
                  </a:ext>
                </a:extLst>
              </a:tr>
            </a:tbl>
          </a:graphicData>
        </a:graphic>
      </p:graphicFrame>
      <p:sp>
        <p:nvSpPr>
          <p:cNvPr id="8" name="Slide Number Placeholder 7"/>
          <p:cNvSpPr>
            <a:spLocks noGrp="1"/>
          </p:cNvSpPr>
          <p:nvPr>
            <p:ph type="sldNum" sz="quarter" idx="11"/>
          </p:nvPr>
        </p:nvSpPr>
        <p:spPr/>
        <p:txBody>
          <a:bodyPr/>
          <a:lstStyle/>
          <a:p>
            <a:fld id="{2E9316BC-A2CD-4691-8A48-BC2D92705112}" type="slidenum">
              <a:rPr lang="en-GB" smtClean="0"/>
              <a:pPr/>
              <a:t>46</a:t>
            </a:fld>
            <a:endParaRPr lang="en-GB"/>
          </a:p>
        </p:txBody>
      </p:sp>
    </p:spTree>
    <p:extLst>
      <p:ext uri="{BB962C8B-B14F-4D97-AF65-F5344CB8AC3E}">
        <p14:creationId xmlns:p14="http://schemas.microsoft.com/office/powerpoint/2010/main" xmlns="" val="23791391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6419056" cy="785813"/>
          </a:xfrm>
        </p:spPr>
        <p:txBody>
          <a:bodyPr/>
          <a:lstStyle/>
          <a:p>
            <a:r>
              <a:rPr lang="en-ZA" sz="3200" dirty="0">
                <a:solidFill>
                  <a:prstClr val="black"/>
                </a:solidFill>
              </a:rPr>
              <a:t>RECOMMENDATION</a:t>
            </a:r>
            <a:endParaRPr lang="en-US" dirty="0"/>
          </a:p>
        </p:txBody>
      </p:sp>
      <p:sp>
        <p:nvSpPr>
          <p:cNvPr id="3" name="Content Placeholder 2"/>
          <p:cNvSpPr>
            <a:spLocks noGrp="1"/>
          </p:cNvSpPr>
          <p:nvPr>
            <p:ph idx="1"/>
          </p:nvPr>
        </p:nvSpPr>
        <p:spPr/>
        <p:txBody>
          <a:bodyPr/>
          <a:lstStyle/>
          <a:p>
            <a:pPr marL="0" lvl="0" indent="0">
              <a:buNone/>
            </a:pPr>
            <a:r>
              <a:rPr lang="en-ZA" sz="2800" dirty="0">
                <a:solidFill>
                  <a:prstClr val="black"/>
                </a:solidFill>
              </a:rPr>
              <a:t>Portfolio Committee Members to note the APP and budget </a:t>
            </a:r>
            <a:r>
              <a:rPr lang="en-ZA" sz="2800" dirty="0" smtClean="0">
                <a:solidFill>
                  <a:prstClr val="black"/>
                </a:solidFill>
              </a:rPr>
              <a:t>allocation with its challenges and proposed funding for a budget shortfall for </a:t>
            </a:r>
            <a:r>
              <a:rPr lang="en-ZA" sz="2800" dirty="0">
                <a:solidFill>
                  <a:prstClr val="black"/>
                </a:solidFill>
              </a:rPr>
              <a:t>the financial year </a:t>
            </a:r>
            <a:r>
              <a:rPr lang="en-ZA" sz="2800" dirty="0" smtClean="0">
                <a:solidFill>
                  <a:prstClr val="black"/>
                </a:solidFill>
              </a:rPr>
              <a:t>2018/19.</a:t>
            </a:r>
            <a:endParaRPr lang="en-ZA" sz="2800" dirty="0">
              <a:solidFill>
                <a:prstClr val="black"/>
              </a:solidFill>
            </a:endParaRPr>
          </a:p>
          <a:p>
            <a:pPr marL="0" lvl="0" indent="0">
              <a:buNone/>
            </a:pPr>
            <a:endParaRPr lang="en-ZA" sz="2800" dirty="0">
              <a:solidFill>
                <a:prstClr val="black"/>
              </a:solidFill>
            </a:endParaRPr>
          </a:p>
          <a:p>
            <a:endParaRPr lang="en-US"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47</a:t>
            </a:fld>
            <a:endParaRPr lang="en-GB"/>
          </a:p>
        </p:txBody>
      </p:sp>
    </p:spTree>
    <p:extLst>
      <p:ext uri="{BB962C8B-B14F-4D97-AF65-F5344CB8AC3E}">
        <p14:creationId xmlns:p14="http://schemas.microsoft.com/office/powerpoint/2010/main" xmlns="" val="2735550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4904"/>
            <a:ext cx="8229600" cy="3650159"/>
          </a:xfrm>
        </p:spPr>
        <p:txBody>
          <a:bodyPr/>
          <a:lstStyle/>
          <a:p>
            <a:pPr marL="0" lvl="0" indent="0" algn="ctr">
              <a:buNone/>
            </a:pPr>
            <a:r>
              <a:rPr lang="en-ZA" sz="3600" b="1" dirty="0">
                <a:solidFill>
                  <a:prstClr val="black"/>
                </a:solidFill>
              </a:rPr>
              <a:t>THANK YOU</a:t>
            </a:r>
          </a:p>
          <a:p>
            <a:pPr marL="0" indent="0">
              <a:buNone/>
            </a:pPr>
            <a:endParaRPr lang="en-US" dirty="0"/>
          </a:p>
        </p:txBody>
      </p:sp>
      <p:sp>
        <p:nvSpPr>
          <p:cNvPr id="8" name="Slide Number Placeholder 7"/>
          <p:cNvSpPr>
            <a:spLocks noGrp="1"/>
          </p:cNvSpPr>
          <p:nvPr>
            <p:ph type="sldNum" sz="quarter" idx="11"/>
          </p:nvPr>
        </p:nvSpPr>
        <p:spPr/>
        <p:txBody>
          <a:bodyPr/>
          <a:lstStyle/>
          <a:p>
            <a:fld id="{2E9316BC-A2CD-4691-8A48-BC2D92705112}" type="slidenum">
              <a:rPr lang="en-GB" smtClean="0"/>
              <a:pPr/>
              <a:t>48</a:t>
            </a:fld>
            <a:endParaRPr lang="en-GB"/>
          </a:p>
        </p:txBody>
      </p:sp>
    </p:spTree>
    <p:extLst>
      <p:ext uri="{BB962C8B-B14F-4D97-AF65-F5344CB8AC3E}">
        <p14:creationId xmlns:p14="http://schemas.microsoft.com/office/powerpoint/2010/main" xmlns="" val="3198413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marL="0" lvl="0" indent="0" algn="ctr">
              <a:buNone/>
            </a:pPr>
            <a:r>
              <a:rPr lang="en-ZA" sz="2800" b="1" dirty="0" smtClean="0">
                <a:latin typeface="CG Omega" panose="020B0502050508020304" pitchFamily="34" charset="0"/>
              </a:rPr>
              <a:t>Vision</a:t>
            </a:r>
          </a:p>
          <a:p>
            <a:pPr marL="0" indent="0" algn="ctr">
              <a:buNone/>
            </a:pPr>
            <a:r>
              <a:rPr lang="en-ZA" sz="2800" dirty="0">
                <a:latin typeface="CG Omega" panose="020B0502050508020304" pitchFamily="34" charset="0"/>
              </a:rPr>
              <a:t>To be a dynamic organisation contributing to a transformed, </a:t>
            </a:r>
            <a:r>
              <a:rPr lang="en-ZA" sz="2800" dirty="0" smtClean="0">
                <a:latin typeface="CG Omega" panose="020B0502050508020304" pitchFamily="34" charset="0"/>
              </a:rPr>
              <a:t>equitable </a:t>
            </a:r>
            <a:r>
              <a:rPr lang="en-ZA" sz="2800" dirty="0">
                <a:latin typeface="CG Omega" panose="020B0502050508020304" pitchFamily="34" charset="0"/>
              </a:rPr>
              <a:t>and quality higher education and training system in South Africa</a:t>
            </a:r>
            <a:endParaRPr lang="en-GB" sz="2800" dirty="0">
              <a:latin typeface="CG Omega" panose="020B0502050508020304" pitchFamily="34" charset="0"/>
            </a:endParaRPr>
          </a:p>
          <a:p>
            <a:pPr marL="0" lvl="0" indent="0">
              <a:buNone/>
            </a:pPr>
            <a:endParaRPr lang="en-GB" sz="2800" b="1" dirty="0" smtClean="0">
              <a:latin typeface="CG Omega" panose="020B0502050508020304" pitchFamily="34" charset="0"/>
            </a:endParaRPr>
          </a:p>
          <a:p>
            <a:pPr marL="0" indent="0" algn="ctr">
              <a:buNone/>
            </a:pPr>
            <a:r>
              <a:rPr lang="en-ZA" sz="2800" b="1" dirty="0">
                <a:latin typeface="CG Omega" panose="020B0502050508020304" pitchFamily="34" charset="0"/>
              </a:rPr>
              <a:t>Mission</a:t>
            </a:r>
            <a:endParaRPr lang="en-GB" sz="2800" dirty="0">
              <a:latin typeface="CG Omega" panose="020B0502050508020304" pitchFamily="34" charset="0"/>
            </a:endParaRPr>
          </a:p>
          <a:p>
            <a:pPr marL="0" indent="0">
              <a:buNone/>
            </a:pPr>
            <a:r>
              <a:rPr lang="en-ZA" sz="2800" dirty="0">
                <a:latin typeface="CG Omega" panose="020B0502050508020304" pitchFamily="34" charset="0"/>
              </a:rPr>
              <a:t>As the independent statutory quality council for South African higher education, the CHE:</a:t>
            </a:r>
            <a:endParaRPr lang="en-GB" sz="28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Leads and manages quality assurance;</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Researches and monitors trends and developments;</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Initiates critical discourse on contemporary higher education issues; and</a:t>
            </a:r>
            <a:endParaRPr lang="en-GB" sz="2600" dirty="0">
              <a:latin typeface="CG Omega" panose="020B0502050508020304" pitchFamily="34" charset="0"/>
            </a:endParaRPr>
          </a:p>
          <a:p>
            <a:pPr lvl="0">
              <a:buFont typeface="Wingdings" panose="05000000000000000000" pitchFamily="2" charset="2"/>
              <a:buChar char="§"/>
            </a:pPr>
            <a:r>
              <a:rPr lang="en-ZA" sz="2600" dirty="0">
                <a:latin typeface="CG Omega" panose="020B0502050508020304" pitchFamily="34" charset="0"/>
              </a:rPr>
              <a:t>Provides advice to the Minister on strategy and </a:t>
            </a:r>
            <a:r>
              <a:rPr lang="en-ZA" sz="2600" dirty="0" smtClean="0">
                <a:latin typeface="CG Omega" panose="020B0502050508020304" pitchFamily="34" charset="0"/>
              </a:rPr>
              <a:t>policy</a:t>
            </a:r>
            <a:endParaRPr lang="en-GB" sz="2600" dirty="0">
              <a:latin typeface="CG Omega" panose="020B0502050508020304" pitchFamily="34" charset="0"/>
            </a:endParaRPr>
          </a:p>
          <a:p>
            <a:pPr marL="0" lvl="0" indent="0">
              <a:buNone/>
            </a:pPr>
            <a:endParaRPr lang="en-GB" sz="2800" dirty="0" smtClean="0">
              <a:latin typeface="CG Omega" panose="020B0502050508020304" pitchFamily="34" charset="0"/>
            </a:endParaRPr>
          </a:p>
          <a:p>
            <a:pPr marL="0" lvl="0" indent="0">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sp>
        <p:nvSpPr>
          <p:cNvPr id="6" name="Slide Number Placeholder 5"/>
          <p:cNvSpPr>
            <a:spLocks noGrp="1"/>
          </p:cNvSpPr>
          <p:nvPr>
            <p:ph type="sldNum" sz="quarter" idx="11"/>
          </p:nvPr>
        </p:nvSpPr>
        <p:spPr/>
        <p:txBody>
          <a:bodyPr/>
          <a:lstStyle/>
          <a:p>
            <a:fld id="{2E9316BC-A2CD-4691-8A48-BC2D92705112}" type="slidenum">
              <a:rPr lang="en-GB" smtClean="0"/>
              <a:pPr/>
              <a:t>5</a:t>
            </a:fld>
            <a:endParaRPr lang="en-GB"/>
          </a:p>
        </p:txBody>
      </p:sp>
    </p:spTree>
    <p:extLst>
      <p:ext uri="{BB962C8B-B14F-4D97-AF65-F5344CB8AC3E}">
        <p14:creationId xmlns:p14="http://schemas.microsoft.com/office/powerpoint/2010/main" xmlns="" val="26837112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216024"/>
            <a:ext cx="9144000" cy="6525344"/>
          </a:xfrm>
        </p:spPr>
        <p:txBody>
          <a:bodyPr>
            <a:normAutofit/>
          </a:bodyPr>
          <a:lstStyle/>
          <a:p>
            <a:pPr marL="0" lvl="0" indent="0">
              <a:buNone/>
            </a:pPr>
            <a:endParaRPr lang="en-GB" sz="2800" dirty="0" smtClean="0">
              <a:latin typeface="CG Omega" panose="020B0502050508020304" pitchFamily="34" charset="0"/>
            </a:endParaRPr>
          </a:p>
          <a:p>
            <a:pPr marL="0" indent="0" algn="ctr">
              <a:buNone/>
            </a:pPr>
            <a:r>
              <a:rPr lang="en-ZA" sz="2800" b="1" dirty="0">
                <a:latin typeface="CG Omega" panose="020B0502050508020304" pitchFamily="34" charset="0"/>
              </a:rPr>
              <a:t>Values </a:t>
            </a:r>
            <a:endParaRPr lang="en-GB" sz="2800" dirty="0">
              <a:latin typeface="CG Omega" panose="020B0502050508020304" pitchFamily="34" charset="0"/>
            </a:endParaRPr>
          </a:p>
          <a:p>
            <a:pPr marL="0" indent="0" algn="ctr">
              <a:buNone/>
            </a:pPr>
            <a:r>
              <a:rPr lang="en-ZA" sz="2800" dirty="0">
                <a:latin typeface="CG Omega" panose="020B0502050508020304" pitchFamily="34" charset="0"/>
              </a:rPr>
              <a:t>In pursuit of its vision and mission the CHE is committed to and guided by the following values:</a:t>
            </a:r>
            <a:endParaRPr lang="en-GB" sz="2800" dirty="0">
              <a:latin typeface="CG Omega" panose="020B0502050508020304" pitchFamily="34" charset="0"/>
            </a:endParaRPr>
          </a:p>
          <a:p>
            <a:pPr lvl="6">
              <a:buFont typeface="Wingdings" panose="05000000000000000000" pitchFamily="2" charset="2"/>
              <a:buChar char="§"/>
            </a:pPr>
            <a:r>
              <a:rPr lang="en-ZA" sz="2800" dirty="0">
                <a:latin typeface="CG Omega" panose="020B0502050508020304" pitchFamily="34" charset="0"/>
              </a:rPr>
              <a:t>Social justice;</a:t>
            </a:r>
            <a:endParaRPr lang="en-GB" sz="2800" dirty="0">
              <a:latin typeface="CG Omega" panose="020B0502050508020304" pitchFamily="34" charset="0"/>
            </a:endParaRPr>
          </a:p>
          <a:p>
            <a:pPr lvl="6">
              <a:buFont typeface="Wingdings" panose="05000000000000000000" pitchFamily="2" charset="2"/>
              <a:buChar char="§"/>
            </a:pPr>
            <a:r>
              <a:rPr lang="en-ZA" sz="2800" dirty="0">
                <a:latin typeface="CG Omega" panose="020B0502050508020304" pitchFamily="34" charset="0"/>
              </a:rPr>
              <a:t>Quality;</a:t>
            </a:r>
            <a:endParaRPr lang="en-GB" sz="2800" dirty="0">
              <a:latin typeface="CG Omega" panose="020B0502050508020304" pitchFamily="34" charset="0"/>
            </a:endParaRPr>
          </a:p>
          <a:p>
            <a:pPr lvl="6">
              <a:buFont typeface="Wingdings" panose="05000000000000000000" pitchFamily="2" charset="2"/>
              <a:buChar char="§"/>
            </a:pPr>
            <a:r>
              <a:rPr lang="en-ZA" sz="2800" dirty="0">
                <a:latin typeface="CG Omega" panose="020B0502050508020304" pitchFamily="34" charset="0"/>
              </a:rPr>
              <a:t>Integrity; and</a:t>
            </a:r>
            <a:endParaRPr lang="en-GB" sz="2800" dirty="0">
              <a:latin typeface="CG Omega" panose="020B0502050508020304" pitchFamily="34" charset="0"/>
            </a:endParaRPr>
          </a:p>
          <a:p>
            <a:pPr lvl="6">
              <a:buFont typeface="Wingdings" panose="05000000000000000000" pitchFamily="2" charset="2"/>
              <a:buChar char="§"/>
            </a:pPr>
            <a:r>
              <a:rPr lang="en-ZA" sz="2800" dirty="0" smtClean="0">
                <a:latin typeface="CG Omega" panose="020B0502050508020304" pitchFamily="34" charset="0"/>
              </a:rPr>
              <a:t>Accountability</a:t>
            </a:r>
            <a:endParaRPr lang="en-GB" sz="2800" dirty="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sp>
        <p:nvSpPr>
          <p:cNvPr id="6" name="Slide Number Placeholder 5"/>
          <p:cNvSpPr>
            <a:spLocks noGrp="1"/>
          </p:cNvSpPr>
          <p:nvPr>
            <p:ph type="sldNum" sz="quarter" idx="11"/>
          </p:nvPr>
        </p:nvSpPr>
        <p:spPr/>
        <p:txBody>
          <a:bodyPr/>
          <a:lstStyle/>
          <a:p>
            <a:fld id="{2E9316BC-A2CD-4691-8A48-BC2D92705112}" type="slidenum">
              <a:rPr lang="en-GB" smtClean="0"/>
              <a:pPr/>
              <a:t>6</a:t>
            </a:fld>
            <a:endParaRPr lang="en-GB"/>
          </a:p>
        </p:txBody>
      </p:sp>
    </p:spTree>
    <p:extLst>
      <p:ext uri="{BB962C8B-B14F-4D97-AF65-F5344CB8AC3E}">
        <p14:creationId xmlns:p14="http://schemas.microsoft.com/office/powerpoint/2010/main" xmlns="" val="1743782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p:spPr>
        <p:txBody>
          <a:bodyPr>
            <a:noAutofit/>
          </a:bodyPr>
          <a:lstStyle/>
          <a:p>
            <a:pPr>
              <a:defRPr/>
            </a:pPr>
            <a:r>
              <a:rPr lang="en-ZA" sz="2800" dirty="0" smtClean="0">
                <a:solidFill>
                  <a:schemeClr val="accent6">
                    <a:lumMod val="50000"/>
                  </a:schemeClr>
                </a:solidFill>
                <a:latin typeface="CG Omega" panose="020B0502050508020304" pitchFamily="34" charset="0"/>
              </a:rPr>
              <a:t/>
            </a:r>
            <a:br>
              <a:rPr lang="en-ZA" sz="2800" dirty="0" smtClean="0">
                <a:solidFill>
                  <a:schemeClr val="accent6">
                    <a:lumMod val="50000"/>
                  </a:schemeClr>
                </a:solidFill>
                <a:latin typeface="CG Omega" panose="020B0502050508020304" pitchFamily="34" charset="0"/>
              </a:rPr>
            </a:br>
            <a:r>
              <a:rPr lang="en-ZA" sz="2800" dirty="0" smtClean="0">
                <a:solidFill>
                  <a:schemeClr val="accent6">
                    <a:lumMod val="50000"/>
                  </a:schemeClr>
                </a:solidFill>
                <a:latin typeface="CG Omega" panose="020B0502050508020304" pitchFamily="34" charset="0"/>
              </a:rPr>
              <a:t>Key </a:t>
            </a:r>
            <a:r>
              <a:rPr lang="en-ZA" sz="2800" dirty="0">
                <a:solidFill>
                  <a:schemeClr val="accent6">
                    <a:lumMod val="50000"/>
                  </a:schemeClr>
                </a:solidFill>
                <a:latin typeface="CG Omega" panose="020B0502050508020304" pitchFamily="34" charset="0"/>
              </a:rPr>
              <a:t>Stakeholders</a:t>
            </a:r>
            <a:r>
              <a:rPr lang="en-GB" sz="2800" dirty="0">
                <a:solidFill>
                  <a:schemeClr val="accent6">
                    <a:lumMod val="50000"/>
                  </a:schemeClr>
                </a:solidFill>
                <a:latin typeface="CG Omega" panose="020B0502050508020304" pitchFamily="34" charset="0"/>
              </a:rPr>
              <a:t/>
            </a:r>
            <a:br>
              <a:rPr lang="en-GB" sz="2800" dirty="0">
                <a:solidFill>
                  <a:schemeClr val="accent6">
                    <a:lumMod val="50000"/>
                  </a:schemeClr>
                </a:solidFill>
                <a:latin typeface="CG Omega" panose="020B0502050508020304" pitchFamily="34" charset="0"/>
              </a:rPr>
            </a:br>
            <a:endParaRPr lang="en-ZA" sz="2800" dirty="0">
              <a:solidFill>
                <a:schemeClr val="accent6">
                  <a:lumMod val="50000"/>
                </a:schemeClr>
              </a:solidFill>
              <a:latin typeface="CG Omega" panose="020B0502050508020304" pitchFamily="34" charset="0"/>
            </a:endParaRPr>
          </a:p>
        </p:txBody>
      </p:sp>
      <p:sp>
        <p:nvSpPr>
          <p:cNvPr id="88067" name="Content Placeholder 2"/>
          <p:cNvSpPr>
            <a:spLocks noGrp="1"/>
          </p:cNvSpPr>
          <p:nvPr>
            <p:ph idx="1"/>
          </p:nvPr>
        </p:nvSpPr>
        <p:spPr>
          <a:xfrm>
            <a:off x="0" y="692696"/>
            <a:ext cx="9144000" cy="5832647"/>
          </a:xfrm>
        </p:spPr>
        <p:txBody>
          <a:bodyPr>
            <a:normAutofit fontScale="92500" lnSpcReduction="10000"/>
          </a:bodyPr>
          <a:lstStyle/>
          <a:p>
            <a:pPr lvl="0">
              <a:buFont typeface="Wingdings" panose="05000000000000000000" pitchFamily="2" charset="2"/>
              <a:buChar char="§"/>
            </a:pPr>
            <a:r>
              <a:rPr lang="en-ZA" sz="2600" dirty="0" smtClean="0">
                <a:latin typeface="CG Omega" panose="020B0502050508020304" pitchFamily="34" charset="0"/>
              </a:rPr>
              <a:t>PCHET – which exercises oversight on behalf of government and the public, and that the CHE accounts to in the exercise of its mandate</a:t>
            </a:r>
          </a:p>
          <a:p>
            <a:pPr lvl="0">
              <a:buFont typeface="Wingdings" panose="05000000000000000000" pitchFamily="2" charset="2"/>
              <a:buChar char="§"/>
            </a:pPr>
            <a:r>
              <a:rPr lang="en-ZA" sz="2600" dirty="0" smtClean="0">
                <a:latin typeface="CG Omega" panose="020B0502050508020304" pitchFamily="34" charset="0"/>
              </a:rPr>
              <a:t>The </a:t>
            </a:r>
            <a:r>
              <a:rPr lang="en-ZA" sz="2600" dirty="0">
                <a:latin typeface="CG Omega" panose="020B0502050508020304" pitchFamily="34" charset="0"/>
              </a:rPr>
              <a:t>Department of Higher Education and Training </a:t>
            </a:r>
            <a:r>
              <a:rPr lang="en-ZA" sz="2600" dirty="0" smtClean="0">
                <a:latin typeface="CG Omega" panose="020B0502050508020304" pitchFamily="34" charset="0"/>
              </a:rPr>
              <a:t>(DHET) as </a:t>
            </a:r>
            <a:r>
              <a:rPr lang="en-ZA" sz="2600" dirty="0">
                <a:latin typeface="CG Omega" panose="020B0502050508020304" pitchFamily="34" charset="0"/>
              </a:rPr>
              <a:t>the line government department that serves as the conduit for funding and statutory reporting </a:t>
            </a:r>
            <a:r>
              <a:rPr lang="en-ZA" sz="2600" dirty="0" smtClean="0">
                <a:latin typeface="CG Omega" panose="020B0502050508020304" pitchFamily="34" charset="0"/>
              </a:rPr>
              <a:t>obligations</a:t>
            </a:r>
            <a:endParaRPr lang="en-GB" sz="2600" dirty="0">
              <a:latin typeface="CG Omega" panose="020B0502050508020304" pitchFamily="34" charset="0"/>
            </a:endParaRPr>
          </a:p>
          <a:p>
            <a:pPr lvl="0">
              <a:buFont typeface="Wingdings" panose="05000000000000000000" pitchFamily="2" charset="2"/>
              <a:buChar char="§"/>
            </a:pPr>
            <a:r>
              <a:rPr lang="en-GB" sz="2600" dirty="0">
                <a:latin typeface="CG Omega" panose="020B0502050508020304" pitchFamily="34" charset="0"/>
              </a:rPr>
              <a:t>Public and private higher education institutions with whom the CHE engages at an operational level</a:t>
            </a:r>
          </a:p>
          <a:p>
            <a:pPr lvl="0">
              <a:buFont typeface="Wingdings" panose="05000000000000000000" pitchFamily="2" charset="2"/>
              <a:buChar char="§"/>
            </a:pPr>
            <a:r>
              <a:rPr lang="en-GB" sz="2600" dirty="0">
                <a:latin typeface="CG Omega" panose="020B0502050508020304" pitchFamily="34" charset="0"/>
              </a:rPr>
              <a:t>Universities South Africa (USAf) which functions as the voice of public higher education </a:t>
            </a:r>
            <a:r>
              <a:rPr lang="en-GB" sz="2600" dirty="0" smtClean="0">
                <a:latin typeface="CG Omega" panose="020B0502050508020304" pitchFamily="34" charset="0"/>
              </a:rPr>
              <a:t>with whom the CHE engages in </a:t>
            </a:r>
            <a:r>
              <a:rPr lang="en-GB" sz="2600" dirty="0">
                <a:latin typeface="CG Omega" panose="020B0502050508020304" pitchFamily="34" charset="0"/>
              </a:rPr>
              <a:t>developing effective working relationships with public universities</a:t>
            </a:r>
          </a:p>
          <a:p>
            <a:pPr lvl="0">
              <a:buFont typeface="Wingdings" panose="05000000000000000000" pitchFamily="2" charset="2"/>
              <a:buChar char="§"/>
            </a:pPr>
            <a:r>
              <a:rPr lang="en-GB" sz="2600" dirty="0">
                <a:latin typeface="CG Omega" panose="020B0502050508020304" pitchFamily="34" charset="0"/>
              </a:rPr>
              <a:t>The South African Qualifications Authority (SAQA) which oversees and manages the National Qualification Framework and thus performs several functions </a:t>
            </a:r>
            <a:r>
              <a:rPr lang="en-GB" sz="2600" dirty="0" smtClean="0">
                <a:latin typeface="CG Omega" panose="020B0502050508020304" pitchFamily="34" charset="0"/>
              </a:rPr>
              <a:t>to whose the CHE’s as a QC are complementary </a:t>
            </a:r>
            <a:endParaRPr lang="en-ZA" sz="2800" dirty="0"/>
          </a:p>
          <a:p>
            <a:pPr marL="0" indent="0">
              <a:buNone/>
            </a:pPr>
            <a:endParaRPr lang="en-ZA" sz="2800" dirty="0" smtClean="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smtClean="0"/>
          </a:p>
        </p:txBody>
      </p:sp>
      <p:sp>
        <p:nvSpPr>
          <p:cNvPr id="7" name="Slide Number Placeholder 6"/>
          <p:cNvSpPr>
            <a:spLocks noGrp="1"/>
          </p:cNvSpPr>
          <p:nvPr>
            <p:ph type="sldNum" sz="quarter" idx="11"/>
          </p:nvPr>
        </p:nvSpPr>
        <p:spPr/>
        <p:txBody>
          <a:bodyPr/>
          <a:lstStyle/>
          <a:p>
            <a:fld id="{2E9316BC-A2CD-4691-8A48-BC2D92705112}" type="slidenum">
              <a:rPr lang="en-GB" smtClean="0"/>
              <a:pPr/>
              <a:t>7</a:t>
            </a:fld>
            <a:endParaRPr lang="en-GB"/>
          </a:p>
        </p:txBody>
      </p:sp>
    </p:spTree>
    <p:extLst>
      <p:ext uri="{BB962C8B-B14F-4D97-AF65-F5344CB8AC3E}">
        <p14:creationId xmlns:p14="http://schemas.microsoft.com/office/powerpoint/2010/main" xmlns="" val="1000993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0" y="0"/>
            <a:ext cx="9144000" cy="6525344"/>
          </a:xfrm>
        </p:spPr>
        <p:txBody>
          <a:bodyPr>
            <a:normAutofit/>
          </a:bodyPr>
          <a:lstStyle/>
          <a:p>
            <a:pPr lvl="0"/>
            <a:endParaRPr lang="en-GB" sz="2800" dirty="0" smtClean="0"/>
          </a:p>
          <a:p>
            <a:pPr lvl="0">
              <a:buFont typeface="Wingdings" panose="05000000000000000000" pitchFamily="2" charset="2"/>
              <a:buChar char="§"/>
            </a:pPr>
            <a:r>
              <a:rPr lang="en-GB" sz="2600" dirty="0" smtClean="0">
                <a:latin typeface="CG Omega" panose="020B0502050508020304" pitchFamily="34" charset="0"/>
              </a:rPr>
              <a:t>Professional </a:t>
            </a:r>
            <a:r>
              <a:rPr lang="en-GB" sz="2600" dirty="0">
                <a:latin typeface="CG Omega" panose="020B0502050508020304" pitchFamily="34" charset="0"/>
              </a:rPr>
              <a:t>bodies, which play a significant complementary role to the CHE, particularly in the area of </a:t>
            </a:r>
            <a:r>
              <a:rPr lang="en-GB" sz="2600" dirty="0" smtClean="0">
                <a:latin typeface="CG Omega" panose="020B0502050508020304" pitchFamily="34" charset="0"/>
              </a:rPr>
              <a:t>assuring quality in higher </a:t>
            </a:r>
            <a:r>
              <a:rPr lang="en-GB" sz="2600" dirty="0">
                <a:latin typeface="CG Omega" panose="020B0502050508020304" pitchFamily="34" charset="0"/>
              </a:rPr>
              <a:t>education programmes targeted at the professions</a:t>
            </a:r>
          </a:p>
          <a:p>
            <a:pPr lvl="0">
              <a:buFont typeface="Wingdings" panose="05000000000000000000" pitchFamily="2" charset="2"/>
              <a:buChar char="§"/>
            </a:pPr>
            <a:r>
              <a:rPr lang="en-GB" sz="2600" dirty="0" smtClean="0">
                <a:latin typeface="CG Omega" panose="020B0502050508020304" pitchFamily="34" charset="0"/>
              </a:rPr>
              <a:t>The Department </a:t>
            </a:r>
            <a:r>
              <a:rPr lang="en-GB" sz="2600" dirty="0">
                <a:latin typeface="CG Omega" panose="020B0502050508020304" pitchFamily="34" charset="0"/>
              </a:rPr>
              <a:t>of Science and Technology (DST) which plays a significant role in funding and supporting various activities in higher </a:t>
            </a:r>
            <a:r>
              <a:rPr lang="en-GB" sz="2600" dirty="0" smtClean="0">
                <a:latin typeface="CG Omega" panose="020B0502050508020304" pitchFamily="34" charset="0"/>
              </a:rPr>
              <a:t>education notably in post graduate education </a:t>
            </a:r>
          </a:p>
          <a:p>
            <a:pPr lvl="0">
              <a:buFont typeface="Wingdings" panose="05000000000000000000" pitchFamily="2" charset="2"/>
              <a:buChar char="§"/>
            </a:pPr>
            <a:r>
              <a:rPr lang="en-GB" sz="2600" dirty="0" smtClean="0">
                <a:latin typeface="CG Omega" panose="020B0502050508020304" pitchFamily="34" charset="0"/>
              </a:rPr>
              <a:t>The </a:t>
            </a:r>
            <a:r>
              <a:rPr lang="en-GB" sz="2600" dirty="0">
                <a:latin typeface="CG Omega" panose="020B0502050508020304" pitchFamily="34" charset="0"/>
              </a:rPr>
              <a:t>National Research Foundation (NRF) which funds research, the development of high-end human capacity and critical research infrastructure to promote knowledge production across all disciplinary fields</a:t>
            </a:r>
          </a:p>
          <a:p>
            <a:pPr marL="0" lvl="0" indent="0">
              <a:buNone/>
            </a:pPr>
            <a:endParaRPr lang="en-GB" sz="2800" dirty="0" smtClean="0">
              <a:latin typeface="CG Omega" panose="020B0502050508020304" pitchFamily="34" charset="0"/>
            </a:endParaRPr>
          </a:p>
          <a:p>
            <a:pPr marL="0" lvl="0" indent="0" algn="ctr">
              <a:buNone/>
            </a:pPr>
            <a:endParaRPr lang="en-GB" sz="2800" dirty="0">
              <a:latin typeface="CG Omega" panose="020B0502050508020304" pitchFamily="34" charset="0"/>
            </a:endParaRPr>
          </a:p>
          <a:p>
            <a:pPr marL="514350" lvl="0" indent="-514350">
              <a:buFont typeface="+mj-lt"/>
              <a:buAutoNum type="alphaLcParenR"/>
            </a:pPr>
            <a:endParaRPr lang="en-GB" dirty="0">
              <a:latin typeface="CG Omega" panose="020B0502050508020304" pitchFamily="34" charset="0"/>
            </a:endParaRPr>
          </a:p>
          <a:p>
            <a:pPr marL="0" indent="0">
              <a:buNone/>
            </a:pPr>
            <a:endParaRPr lang="en-ZA" sz="2800" b="1" dirty="0" smtClean="0">
              <a:latin typeface="CG Omega" panose="020B0502050508020304" pitchFamily="34" charset="0"/>
            </a:endParaRPr>
          </a:p>
          <a:p>
            <a:pPr marL="0" indent="0" algn="ctr">
              <a:buNone/>
            </a:pPr>
            <a:endParaRPr lang="en-ZA" sz="3600" b="1" dirty="0"/>
          </a:p>
          <a:p>
            <a:pPr marL="0" indent="0" algn="ctr">
              <a:buNone/>
            </a:pPr>
            <a:endParaRPr lang="en-ZA" sz="3600" b="1" dirty="0" smtClean="0"/>
          </a:p>
          <a:p>
            <a:pPr marL="0" indent="0">
              <a:buNone/>
            </a:pPr>
            <a:endParaRPr lang="en-ZA" dirty="0" smtClean="0"/>
          </a:p>
          <a:p>
            <a:pPr marL="0" indent="0">
              <a:buNone/>
            </a:pPr>
            <a:endParaRPr lang="en-ZA" dirty="0" smtClean="0"/>
          </a:p>
        </p:txBody>
      </p:sp>
      <p:sp>
        <p:nvSpPr>
          <p:cNvPr id="6" name="Slide Number Placeholder 5"/>
          <p:cNvSpPr>
            <a:spLocks noGrp="1"/>
          </p:cNvSpPr>
          <p:nvPr>
            <p:ph type="sldNum" sz="quarter" idx="11"/>
          </p:nvPr>
        </p:nvSpPr>
        <p:spPr/>
        <p:txBody>
          <a:bodyPr/>
          <a:lstStyle/>
          <a:p>
            <a:fld id="{2E9316BC-A2CD-4691-8A48-BC2D92705112}" type="slidenum">
              <a:rPr lang="en-GB" smtClean="0"/>
              <a:pPr/>
              <a:t>8</a:t>
            </a:fld>
            <a:endParaRPr lang="en-GB"/>
          </a:p>
        </p:txBody>
      </p:sp>
    </p:spTree>
    <p:extLst>
      <p:ext uri="{BB962C8B-B14F-4D97-AF65-F5344CB8AC3E}">
        <p14:creationId xmlns:p14="http://schemas.microsoft.com/office/powerpoint/2010/main" xmlns="" val="15010966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80512" cy="928688"/>
          </a:xfrm>
        </p:spPr>
        <p:txBody>
          <a:bodyPr/>
          <a:lstStyle/>
          <a:p>
            <a:r>
              <a:rPr lang="en-ZA" sz="2800" dirty="0">
                <a:solidFill>
                  <a:schemeClr val="accent6">
                    <a:lumMod val="50000"/>
                  </a:schemeClr>
                </a:solidFill>
                <a:latin typeface="CG Omega" panose="020B0502050508020304" pitchFamily="34" charset="0"/>
              </a:rPr>
              <a:t>Contextual Factors that </a:t>
            </a:r>
            <a:r>
              <a:rPr lang="en-ZA" sz="2800" dirty="0" smtClean="0">
                <a:solidFill>
                  <a:schemeClr val="accent6">
                    <a:lumMod val="50000"/>
                  </a:schemeClr>
                </a:solidFill>
                <a:latin typeface="CG Omega" panose="020B0502050508020304" pitchFamily="34" charset="0"/>
              </a:rPr>
              <a:t>Situate the </a:t>
            </a:r>
            <a:r>
              <a:rPr lang="en-ZA" sz="2800" dirty="0">
                <a:solidFill>
                  <a:schemeClr val="accent6">
                    <a:lumMod val="50000"/>
                  </a:schemeClr>
                </a:solidFill>
                <a:latin typeface="CG Omega" panose="020B0502050508020304" pitchFamily="34" charset="0"/>
              </a:rPr>
              <a:t>Strategic Plan </a:t>
            </a:r>
            <a:endParaRPr lang="en-GB" sz="2800" dirty="0">
              <a:solidFill>
                <a:schemeClr val="accent6">
                  <a:lumMod val="50000"/>
                </a:schemeClr>
              </a:solidFill>
              <a:latin typeface="CG Omega" panose="020B0502050508020304" pitchFamily="34" charset="0"/>
            </a:endParaRPr>
          </a:p>
        </p:txBody>
      </p:sp>
      <p:sp>
        <p:nvSpPr>
          <p:cNvPr id="3" name="Content Placeholder 2"/>
          <p:cNvSpPr>
            <a:spLocks noGrp="1"/>
          </p:cNvSpPr>
          <p:nvPr>
            <p:ph idx="1"/>
          </p:nvPr>
        </p:nvSpPr>
        <p:spPr>
          <a:xfrm>
            <a:off x="14438" y="1196752"/>
            <a:ext cx="9129562" cy="5328592"/>
          </a:xfrm>
        </p:spPr>
        <p:txBody>
          <a:bodyPr/>
          <a:lstStyle/>
          <a:p>
            <a:pPr lvl="0">
              <a:buFont typeface="Wingdings" panose="05000000000000000000" pitchFamily="2" charset="2"/>
              <a:buChar char="§"/>
            </a:pPr>
            <a:r>
              <a:rPr lang="en-GB" sz="2600" dirty="0">
                <a:latin typeface="CG Omega" panose="020B0502050508020304" pitchFamily="34" charset="0"/>
              </a:rPr>
              <a:t>Ongoing pressure to increase enrolments to accommodate burgeoning social demand for higher education opportunities, while resources are not increasing proportionately</a:t>
            </a:r>
          </a:p>
          <a:p>
            <a:pPr lvl="0">
              <a:buFont typeface="Wingdings" panose="05000000000000000000" pitchFamily="2" charset="2"/>
              <a:buChar char="§"/>
            </a:pPr>
            <a:r>
              <a:rPr lang="en-GB" sz="2600" dirty="0">
                <a:latin typeface="CG Omega" panose="020B0502050508020304" pitchFamily="34" charset="0"/>
              </a:rPr>
              <a:t>Radical changes in the world of work, with many forms of employment rapidly becoming redundant as work is automated and other jobs </a:t>
            </a:r>
            <a:r>
              <a:rPr lang="en-GB" sz="2600" dirty="0" smtClean="0">
                <a:latin typeface="CG Omega" panose="020B0502050508020304" pitchFamily="34" charset="0"/>
              </a:rPr>
              <a:t>transform, </a:t>
            </a:r>
            <a:r>
              <a:rPr lang="en-GB" sz="2600" dirty="0">
                <a:latin typeface="CG Omega" panose="020B0502050508020304" pitchFamily="34" charset="0"/>
              </a:rPr>
              <a:t>which places pressure on universities to undertake more regular, ongoing curriculum </a:t>
            </a:r>
            <a:r>
              <a:rPr lang="en-GB" sz="2600" dirty="0" smtClean="0">
                <a:latin typeface="CG Omega" panose="020B0502050508020304" pitchFamily="34" charset="0"/>
              </a:rPr>
              <a:t>reform to </a:t>
            </a:r>
            <a:r>
              <a:rPr lang="en-GB" sz="2600" dirty="0">
                <a:latin typeface="CG Omega" panose="020B0502050508020304" pitchFamily="34" charset="0"/>
              </a:rPr>
              <a:t>keep their programmes relevant and rethink traditional notions of quality;</a:t>
            </a:r>
          </a:p>
        </p:txBody>
      </p:sp>
      <p:sp>
        <p:nvSpPr>
          <p:cNvPr id="8" name="Slide Number Placeholder 7"/>
          <p:cNvSpPr>
            <a:spLocks noGrp="1"/>
          </p:cNvSpPr>
          <p:nvPr>
            <p:ph type="sldNum" sz="quarter" idx="11"/>
          </p:nvPr>
        </p:nvSpPr>
        <p:spPr/>
        <p:txBody>
          <a:bodyPr/>
          <a:lstStyle/>
          <a:p>
            <a:fld id="{2E9316BC-A2CD-4691-8A48-BC2D92705112}" type="slidenum">
              <a:rPr lang="en-GB" smtClean="0"/>
              <a:pPr/>
              <a:t>9</a:t>
            </a:fld>
            <a:endParaRPr lang="en-GB"/>
          </a:p>
        </p:txBody>
      </p:sp>
    </p:spTree>
    <p:extLst>
      <p:ext uri="{BB962C8B-B14F-4D97-AF65-F5344CB8AC3E}">
        <p14:creationId xmlns:p14="http://schemas.microsoft.com/office/powerpoint/2010/main" xmlns="" val="4155729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CH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6873</TotalTime>
  <Words>3464</Words>
  <Application>Microsoft Office PowerPoint</Application>
  <PresentationFormat>On-screen Show (4:3)</PresentationFormat>
  <Paragraphs>604</Paragraphs>
  <Slides>48</Slides>
  <Notes>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CHE_Template</vt:lpstr>
      <vt:lpstr>The CHE’s Strategic Plan for 2015 – 2020 and Annual Performance Plan for 2018/19</vt:lpstr>
      <vt:lpstr>Part I: Strategic Plan 2015 – 2020 Introducing the Council on Higher Education</vt:lpstr>
      <vt:lpstr>Slide 3</vt:lpstr>
      <vt:lpstr>Slide 4</vt:lpstr>
      <vt:lpstr>Slide 5</vt:lpstr>
      <vt:lpstr>Slide 6</vt:lpstr>
      <vt:lpstr> Key Stakeholders </vt:lpstr>
      <vt:lpstr>Slide 8</vt:lpstr>
      <vt:lpstr>Contextual Factors that Situate the Strategic Plan </vt:lpstr>
      <vt:lpstr>Slide 10</vt:lpstr>
      <vt:lpstr>Slide 11</vt:lpstr>
      <vt:lpstr>Organisational Considerations that Inform the Strategic Plan </vt:lpstr>
      <vt:lpstr>Slide 13</vt:lpstr>
      <vt:lpstr>Slide 14</vt:lpstr>
      <vt:lpstr>Slide 15</vt:lpstr>
      <vt:lpstr>Programmes and their Strategic Objectives </vt:lpstr>
      <vt:lpstr>Strategic Objectives</vt:lpstr>
      <vt:lpstr>Deliverables/Outputs </vt:lpstr>
      <vt:lpstr>Programme 2: Qualifications Management and Programme Review </vt:lpstr>
      <vt:lpstr>Strategic Objectives</vt:lpstr>
      <vt:lpstr>Deliverables/Outputs</vt:lpstr>
      <vt:lpstr>Programme 3: Research, Monitoring and Advice</vt:lpstr>
      <vt:lpstr>Strategic Objectives</vt:lpstr>
      <vt:lpstr>Deliverables/Outputs</vt:lpstr>
      <vt:lpstr>Programme 3: Administration and Support</vt:lpstr>
      <vt:lpstr>Strategic Objectives</vt:lpstr>
      <vt:lpstr>Deliverables/Outputs</vt:lpstr>
      <vt:lpstr>Human Capacity </vt:lpstr>
      <vt:lpstr>Risk Management</vt:lpstr>
      <vt:lpstr>Slide 30</vt:lpstr>
      <vt:lpstr>Slide 31</vt:lpstr>
      <vt:lpstr>Part II: APP for 2018/19 Programme 1: Institutional Quality Assurance</vt:lpstr>
      <vt:lpstr>Slide 33</vt:lpstr>
      <vt:lpstr>Programme 2: Qualifications Management and Programme Review </vt:lpstr>
      <vt:lpstr>Slide 35</vt:lpstr>
      <vt:lpstr>Programme 3: Research, Monitoring and Advice</vt:lpstr>
      <vt:lpstr>Slide 37</vt:lpstr>
      <vt:lpstr>Programme 4: Administration and Support</vt:lpstr>
      <vt:lpstr>Slide 39</vt:lpstr>
      <vt:lpstr>Slide 40</vt:lpstr>
      <vt:lpstr>BUDGET ALLOCATION 2018-19</vt:lpstr>
      <vt:lpstr>BUDGET ALLOCATION ON COMPENSATION OF EMPLOYEES FOR THE FINANCIAL YEAR 2018/2019 </vt:lpstr>
      <vt:lpstr>NOTES ON COMPENSATION OF EMPLOYEES BUDGET</vt:lpstr>
      <vt:lpstr>COMPARISON OF LOADED BUDGET AND REQUESTED BUDGET 2018-19</vt:lpstr>
      <vt:lpstr>NOTES ON GOODS AND SERVICES BUDGET</vt:lpstr>
      <vt:lpstr>FUNDING PROPOSAL FOR BUDGET SHORTFALL</vt:lpstr>
      <vt:lpstr>RECOMMENDATION</vt:lpstr>
      <vt:lpstr>Slide 48</vt:lpstr>
    </vt:vector>
  </TitlesOfParts>
  <Company>Council On Higher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 draft template (iii)</dc:title>
  <dc:creator>jbeukes</dc:creator>
  <cp:lastModifiedBy>PUMZA</cp:lastModifiedBy>
  <cp:revision>478</cp:revision>
  <cp:lastPrinted>2018-04-06T15:48:16Z</cp:lastPrinted>
  <dcterms:created xsi:type="dcterms:W3CDTF">2014-07-17T17:02:40Z</dcterms:created>
  <dcterms:modified xsi:type="dcterms:W3CDTF">2018-04-20T09:30:51Z</dcterms:modified>
</cp:coreProperties>
</file>